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45"/>
  </p:notesMasterIdLst>
  <p:handoutMasterIdLst>
    <p:handoutMasterId r:id="rId46"/>
  </p:handoutMasterIdLst>
  <p:sldIdLst>
    <p:sldId id="309" r:id="rId2"/>
    <p:sldId id="357" r:id="rId3"/>
    <p:sldId id="310" r:id="rId4"/>
    <p:sldId id="315" r:id="rId5"/>
    <p:sldId id="360" r:id="rId6"/>
    <p:sldId id="359" r:id="rId7"/>
    <p:sldId id="317" r:id="rId8"/>
    <p:sldId id="318" r:id="rId9"/>
    <p:sldId id="319" r:id="rId10"/>
    <p:sldId id="321" r:id="rId11"/>
    <p:sldId id="322"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1" r:id="rId38"/>
    <p:sldId id="352" r:id="rId39"/>
    <p:sldId id="353" r:id="rId40"/>
    <p:sldId id="354" r:id="rId41"/>
    <p:sldId id="355" r:id="rId42"/>
    <p:sldId id="356" r:id="rId43"/>
    <p:sldId id="31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C00000"/>
    <a:srgbClr val="2A4B86"/>
    <a:srgbClr val="343F52"/>
    <a:srgbClr val="000000"/>
    <a:srgbClr val="E59595"/>
    <a:srgbClr val="D4D2D2"/>
    <a:srgbClr val="F5F5F5"/>
    <a:srgbClr val="BEBABA"/>
    <a:srgbClr val="F6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1208" y="9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Leroy" userId="61a45308-186f-4a44-8407-426582945bcc" providerId="ADAL" clId="{BD7A8FE8-73EF-44BB-9C16-64C02DA22AD5}"/>
    <pc:docChg chg="undo modSld">
      <pc:chgData name="Megan Leroy" userId="61a45308-186f-4a44-8407-426582945bcc" providerId="ADAL" clId="{BD7A8FE8-73EF-44BB-9C16-64C02DA22AD5}" dt="2017-12-02T17:31:28.389" v="12" actId="58"/>
      <pc:docMkLst>
        <pc:docMk/>
      </pc:docMkLst>
      <pc:sldChg chg="modSp">
        <pc:chgData name="Megan Leroy" userId="61a45308-186f-4a44-8407-426582945bcc" providerId="ADAL" clId="{BD7A8FE8-73EF-44BB-9C16-64C02DA22AD5}" dt="2017-12-02T17:31:28.389" v="12" actId="58"/>
        <pc:sldMkLst>
          <pc:docMk/>
          <pc:sldMk cId="88481542" sldId="341"/>
        </pc:sldMkLst>
        <pc:spChg chg="mod">
          <ac:chgData name="Megan Leroy" userId="61a45308-186f-4a44-8407-426582945bcc" providerId="ADAL" clId="{BD7A8FE8-73EF-44BB-9C16-64C02DA22AD5}" dt="2017-12-02T17:31:28.389" v="12" actId="58"/>
          <ac:spMkLst>
            <pc:docMk/>
            <pc:sldMk cId="88481542" sldId="341"/>
            <ac:spMk id="2" creationId="{00000000-0000-0000-0000-000000000000}"/>
          </ac:spMkLst>
        </pc:spChg>
      </pc:sldChg>
    </pc:docChg>
  </pc:docChgLst>
  <pc:docChgLst>
    <pc:chgData name="Leroy,Megan A" userId="61a45308-186f-4a44-8407-426582945bcc" providerId="ADAL" clId="{BD7A8FE8-73EF-44BB-9C16-64C02DA22AD5}"/>
    <pc:docChg chg="undo custSel addSld delSld modSld">
      <pc:chgData name="Leroy,Megan A" userId="61a45308-186f-4a44-8407-426582945bcc" providerId="ADAL" clId="{BD7A8FE8-73EF-44BB-9C16-64C02DA22AD5}" dt="2017-10-19T18:17:06.889" v="465" actId="948"/>
      <pc:docMkLst>
        <pc:docMk/>
      </pc:docMkLst>
      <pc:sldChg chg="modSp">
        <pc:chgData name="Leroy,Megan A" userId="61a45308-186f-4a44-8407-426582945bcc" providerId="ADAL" clId="{BD7A8FE8-73EF-44BB-9C16-64C02DA22AD5}" dt="2017-10-19T17:31:28.368" v="6" actId="948"/>
        <pc:sldMkLst>
          <pc:docMk/>
          <pc:sldMk cId="2384502564" sldId="316"/>
        </pc:sldMkLst>
        <pc:graphicFrameChg chg="mod">
          <ac:chgData name="Leroy,Megan A" userId="61a45308-186f-4a44-8407-426582945bcc" providerId="ADAL" clId="{BD7A8FE8-73EF-44BB-9C16-64C02DA22AD5}" dt="2017-10-19T17:31:28.368" v="6" actId="948"/>
          <ac:graphicFrameMkLst>
            <pc:docMk/>
            <pc:sldMk cId="2384502564" sldId="316"/>
            <ac:graphicFrameMk id="4" creationId="{00000000-0000-0000-0000-000000000000}"/>
          </ac:graphicFrameMkLst>
        </pc:graphicFrameChg>
      </pc:sldChg>
      <pc:sldChg chg="modSp">
        <pc:chgData name="Leroy,Megan A" userId="61a45308-186f-4a44-8407-426582945bcc" providerId="ADAL" clId="{BD7A8FE8-73EF-44BB-9C16-64C02DA22AD5}" dt="2017-10-19T17:35:13.400" v="21" actId="948"/>
        <pc:sldMkLst>
          <pc:docMk/>
          <pc:sldMk cId="282009900" sldId="325"/>
        </pc:sldMkLst>
        <pc:spChg chg="mod">
          <ac:chgData name="Leroy,Megan A" userId="61a45308-186f-4a44-8407-426582945bcc" providerId="ADAL" clId="{BD7A8FE8-73EF-44BB-9C16-64C02DA22AD5}" dt="2017-10-19T17:34:45.065" v="16" actId="948"/>
          <ac:spMkLst>
            <pc:docMk/>
            <pc:sldMk cId="282009900" sldId="325"/>
            <ac:spMk id="5" creationId="{00000000-0000-0000-0000-000000000000}"/>
          </ac:spMkLst>
        </pc:spChg>
        <pc:spChg chg="mod">
          <ac:chgData name="Leroy,Megan A" userId="61a45308-186f-4a44-8407-426582945bcc" providerId="ADAL" clId="{BD7A8FE8-73EF-44BB-9C16-64C02DA22AD5}" dt="2017-10-19T17:34:17.745" v="15" actId="948"/>
          <ac:spMkLst>
            <pc:docMk/>
            <pc:sldMk cId="282009900" sldId="325"/>
            <ac:spMk id="6" creationId="{00000000-0000-0000-0000-000000000000}"/>
          </ac:spMkLst>
        </pc:spChg>
        <pc:spChg chg="mod">
          <ac:chgData name="Leroy,Megan A" userId="61a45308-186f-4a44-8407-426582945bcc" providerId="ADAL" clId="{BD7A8FE8-73EF-44BB-9C16-64C02DA22AD5}" dt="2017-10-19T17:34:17.745" v="15" actId="948"/>
          <ac:spMkLst>
            <pc:docMk/>
            <pc:sldMk cId="282009900" sldId="325"/>
            <ac:spMk id="7" creationId="{00000000-0000-0000-0000-000000000000}"/>
          </ac:spMkLst>
        </pc:spChg>
        <pc:spChg chg="mod">
          <ac:chgData name="Leroy,Megan A" userId="61a45308-186f-4a44-8407-426582945bcc" providerId="ADAL" clId="{BD7A8FE8-73EF-44BB-9C16-64C02DA22AD5}" dt="2017-10-19T17:35:13.400" v="21" actId="948"/>
          <ac:spMkLst>
            <pc:docMk/>
            <pc:sldMk cId="282009900" sldId="325"/>
            <ac:spMk id="8" creationId="{00000000-0000-0000-0000-000000000000}"/>
          </ac:spMkLst>
        </pc:spChg>
        <pc:spChg chg="mod">
          <ac:chgData name="Leroy,Megan A" userId="61a45308-186f-4a44-8407-426582945bcc" providerId="ADAL" clId="{BD7A8FE8-73EF-44BB-9C16-64C02DA22AD5}" dt="2017-10-19T17:35:13.400" v="21" actId="948"/>
          <ac:spMkLst>
            <pc:docMk/>
            <pc:sldMk cId="282009900" sldId="325"/>
            <ac:spMk id="9" creationId="{00000000-0000-0000-0000-000000000000}"/>
          </ac:spMkLst>
        </pc:spChg>
        <pc:spChg chg="mod">
          <ac:chgData name="Leroy,Megan A" userId="61a45308-186f-4a44-8407-426582945bcc" providerId="ADAL" clId="{BD7A8FE8-73EF-44BB-9C16-64C02DA22AD5}" dt="2017-10-19T17:35:13.400" v="21" actId="948"/>
          <ac:spMkLst>
            <pc:docMk/>
            <pc:sldMk cId="282009900" sldId="325"/>
            <ac:spMk id="10" creationId="{00000000-0000-0000-0000-000000000000}"/>
          </ac:spMkLst>
        </pc:spChg>
        <pc:spChg chg="mod">
          <ac:chgData name="Leroy,Megan A" userId="61a45308-186f-4a44-8407-426582945bcc" providerId="ADAL" clId="{BD7A8FE8-73EF-44BB-9C16-64C02DA22AD5}" dt="2017-10-19T17:35:13.400" v="21" actId="948"/>
          <ac:spMkLst>
            <pc:docMk/>
            <pc:sldMk cId="282009900" sldId="325"/>
            <ac:spMk id="11" creationId="{00000000-0000-0000-0000-000000000000}"/>
          </ac:spMkLst>
        </pc:spChg>
        <pc:spChg chg="mod">
          <ac:chgData name="Leroy,Megan A" userId="61a45308-186f-4a44-8407-426582945bcc" providerId="ADAL" clId="{BD7A8FE8-73EF-44BB-9C16-64C02DA22AD5}" dt="2017-10-19T17:35:13.400" v="21" actId="948"/>
          <ac:spMkLst>
            <pc:docMk/>
            <pc:sldMk cId="282009900" sldId="325"/>
            <ac:spMk id="12" creationId="{00000000-0000-0000-0000-000000000000}"/>
          </ac:spMkLst>
        </pc:spChg>
      </pc:sldChg>
      <pc:sldChg chg="modSp">
        <pc:chgData name="Leroy,Megan A" userId="61a45308-186f-4a44-8407-426582945bcc" providerId="ADAL" clId="{BD7A8FE8-73EF-44BB-9C16-64C02DA22AD5}" dt="2017-10-19T17:37:03.075" v="28" actId="692"/>
        <pc:sldMkLst>
          <pc:docMk/>
          <pc:sldMk cId="2608455821" sldId="326"/>
        </pc:sldMkLst>
        <pc:spChg chg="mod">
          <ac:chgData name="Leroy,Megan A" userId="61a45308-186f-4a44-8407-426582945bcc" providerId="ADAL" clId="{BD7A8FE8-73EF-44BB-9C16-64C02DA22AD5}" dt="2017-10-19T17:36:21.160" v="25" actId="692"/>
          <ac:spMkLst>
            <pc:docMk/>
            <pc:sldMk cId="2608455821" sldId="326"/>
            <ac:spMk id="6" creationId="{00000000-0000-0000-0000-000000000000}"/>
          </ac:spMkLst>
        </pc:spChg>
        <pc:spChg chg="mod">
          <ac:chgData name="Leroy,Megan A" userId="61a45308-186f-4a44-8407-426582945bcc" providerId="ADAL" clId="{BD7A8FE8-73EF-44BB-9C16-64C02DA22AD5}" dt="2017-10-19T17:37:03.075" v="28" actId="692"/>
          <ac:spMkLst>
            <pc:docMk/>
            <pc:sldMk cId="2608455821" sldId="326"/>
            <ac:spMk id="7" creationId="{00000000-0000-0000-0000-000000000000}"/>
          </ac:spMkLst>
        </pc:spChg>
        <pc:spChg chg="mod">
          <ac:chgData name="Leroy,Megan A" userId="61a45308-186f-4a44-8407-426582945bcc" providerId="ADAL" clId="{BD7A8FE8-73EF-44BB-9C16-64C02DA22AD5}" dt="2017-10-19T17:37:03.075" v="28" actId="692"/>
          <ac:spMkLst>
            <pc:docMk/>
            <pc:sldMk cId="2608455821" sldId="326"/>
            <ac:spMk id="8" creationId="{00000000-0000-0000-0000-000000000000}"/>
          </ac:spMkLst>
        </pc:spChg>
        <pc:spChg chg="mod">
          <ac:chgData name="Leroy,Megan A" userId="61a45308-186f-4a44-8407-426582945bcc" providerId="ADAL" clId="{BD7A8FE8-73EF-44BB-9C16-64C02DA22AD5}" dt="2017-10-19T17:36:35.884" v="26" actId="692"/>
          <ac:spMkLst>
            <pc:docMk/>
            <pc:sldMk cId="2608455821" sldId="326"/>
            <ac:spMk id="9" creationId="{00000000-0000-0000-0000-000000000000}"/>
          </ac:spMkLst>
        </pc:spChg>
        <pc:spChg chg="mod">
          <ac:chgData name="Leroy,Megan A" userId="61a45308-186f-4a44-8407-426582945bcc" providerId="ADAL" clId="{BD7A8FE8-73EF-44BB-9C16-64C02DA22AD5}" dt="2017-10-19T17:36:35.884" v="26" actId="692"/>
          <ac:spMkLst>
            <pc:docMk/>
            <pc:sldMk cId="2608455821" sldId="326"/>
            <ac:spMk id="10" creationId="{00000000-0000-0000-0000-000000000000}"/>
          </ac:spMkLst>
        </pc:spChg>
        <pc:spChg chg="mod">
          <ac:chgData name="Leroy,Megan A" userId="61a45308-186f-4a44-8407-426582945bcc" providerId="ADAL" clId="{BD7A8FE8-73EF-44BB-9C16-64C02DA22AD5}" dt="2017-10-19T17:36:35.884" v="26" actId="692"/>
          <ac:spMkLst>
            <pc:docMk/>
            <pc:sldMk cId="2608455821" sldId="326"/>
            <ac:spMk id="11" creationId="{00000000-0000-0000-0000-000000000000}"/>
          </ac:spMkLst>
        </pc:spChg>
        <pc:spChg chg="mod">
          <ac:chgData name="Leroy,Megan A" userId="61a45308-186f-4a44-8407-426582945bcc" providerId="ADAL" clId="{BD7A8FE8-73EF-44BB-9C16-64C02DA22AD5}" dt="2017-10-19T17:36:35.884" v="26" actId="692"/>
          <ac:spMkLst>
            <pc:docMk/>
            <pc:sldMk cId="2608455821" sldId="326"/>
            <ac:spMk id="12" creationId="{00000000-0000-0000-0000-000000000000}"/>
          </ac:spMkLst>
        </pc:spChg>
        <pc:spChg chg="mod">
          <ac:chgData name="Leroy,Megan A" userId="61a45308-186f-4a44-8407-426582945bcc" providerId="ADAL" clId="{BD7A8FE8-73EF-44BB-9C16-64C02DA22AD5}" dt="2017-10-19T17:36:35.884" v="26" actId="692"/>
          <ac:spMkLst>
            <pc:docMk/>
            <pc:sldMk cId="2608455821" sldId="326"/>
            <ac:spMk id="13" creationId="{00000000-0000-0000-0000-000000000000}"/>
          </ac:spMkLst>
        </pc:spChg>
      </pc:sldChg>
      <pc:sldChg chg="modSp">
        <pc:chgData name="Leroy,Megan A" userId="61a45308-186f-4a44-8407-426582945bcc" providerId="ADAL" clId="{BD7A8FE8-73EF-44BB-9C16-64C02DA22AD5}" dt="2017-10-19T17:47:02.904" v="69" actId="14861"/>
        <pc:sldMkLst>
          <pc:docMk/>
          <pc:sldMk cId="2852669657" sldId="327"/>
        </pc:sldMkLst>
        <pc:spChg chg="mod">
          <ac:chgData name="Leroy,Megan A" userId="61a45308-186f-4a44-8407-426582945bcc" providerId="ADAL" clId="{BD7A8FE8-73EF-44BB-9C16-64C02DA22AD5}" dt="2017-10-19T17:47:02.904" v="69" actId="14861"/>
          <ac:spMkLst>
            <pc:docMk/>
            <pc:sldMk cId="2852669657" sldId="327"/>
            <ac:spMk id="6" creationId="{00000000-0000-0000-0000-000000000000}"/>
          </ac:spMkLst>
        </pc:spChg>
        <pc:spChg chg="mod">
          <ac:chgData name="Leroy,Megan A" userId="61a45308-186f-4a44-8407-426582945bcc" providerId="ADAL" clId="{BD7A8FE8-73EF-44BB-9C16-64C02DA22AD5}" dt="2017-10-19T17:40:03.243" v="36" actId="692"/>
          <ac:spMkLst>
            <pc:docMk/>
            <pc:sldMk cId="2852669657" sldId="327"/>
            <ac:spMk id="7" creationId="{00000000-0000-0000-0000-000000000000}"/>
          </ac:spMkLst>
        </pc:spChg>
        <pc:spChg chg="mod">
          <ac:chgData name="Leroy,Megan A" userId="61a45308-186f-4a44-8407-426582945bcc" providerId="ADAL" clId="{BD7A8FE8-73EF-44BB-9C16-64C02DA22AD5}" dt="2017-10-19T17:40:03.243" v="36" actId="692"/>
          <ac:spMkLst>
            <pc:docMk/>
            <pc:sldMk cId="2852669657" sldId="327"/>
            <ac:spMk id="8" creationId="{00000000-0000-0000-0000-000000000000}"/>
          </ac:spMkLst>
        </pc:spChg>
        <pc:spChg chg="mod">
          <ac:chgData name="Leroy,Megan A" userId="61a45308-186f-4a44-8407-426582945bcc" providerId="ADAL" clId="{BD7A8FE8-73EF-44BB-9C16-64C02DA22AD5}" dt="2017-10-19T17:44:05.317" v="53" actId="692"/>
          <ac:spMkLst>
            <pc:docMk/>
            <pc:sldMk cId="2852669657" sldId="327"/>
            <ac:spMk id="9" creationId="{00000000-0000-0000-0000-000000000000}"/>
          </ac:spMkLst>
        </pc:spChg>
        <pc:spChg chg="mod">
          <ac:chgData name="Leroy,Megan A" userId="61a45308-186f-4a44-8407-426582945bcc" providerId="ADAL" clId="{BD7A8FE8-73EF-44BB-9C16-64C02DA22AD5}" dt="2017-10-19T17:44:05.317" v="53" actId="692"/>
          <ac:spMkLst>
            <pc:docMk/>
            <pc:sldMk cId="2852669657" sldId="327"/>
            <ac:spMk id="10" creationId="{00000000-0000-0000-0000-000000000000}"/>
          </ac:spMkLst>
        </pc:spChg>
        <pc:spChg chg="mod">
          <ac:chgData name="Leroy,Megan A" userId="61a45308-186f-4a44-8407-426582945bcc" providerId="ADAL" clId="{BD7A8FE8-73EF-44BB-9C16-64C02DA22AD5}" dt="2017-10-19T17:44:05.317" v="53" actId="692"/>
          <ac:spMkLst>
            <pc:docMk/>
            <pc:sldMk cId="2852669657" sldId="327"/>
            <ac:spMk id="11" creationId="{00000000-0000-0000-0000-000000000000}"/>
          </ac:spMkLst>
        </pc:spChg>
        <pc:spChg chg="mod">
          <ac:chgData name="Leroy,Megan A" userId="61a45308-186f-4a44-8407-426582945bcc" providerId="ADAL" clId="{BD7A8FE8-73EF-44BB-9C16-64C02DA22AD5}" dt="2017-10-19T17:44:05.317" v="53" actId="692"/>
          <ac:spMkLst>
            <pc:docMk/>
            <pc:sldMk cId="2852669657" sldId="327"/>
            <ac:spMk id="12" creationId="{00000000-0000-0000-0000-000000000000}"/>
          </ac:spMkLst>
        </pc:spChg>
        <pc:spChg chg="mod">
          <ac:chgData name="Leroy,Megan A" userId="61a45308-186f-4a44-8407-426582945bcc" providerId="ADAL" clId="{BD7A8FE8-73EF-44BB-9C16-64C02DA22AD5}" dt="2017-10-19T17:44:05.317" v="53" actId="692"/>
          <ac:spMkLst>
            <pc:docMk/>
            <pc:sldMk cId="2852669657" sldId="327"/>
            <ac:spMk id="13" creationId="{00000000-0000-0000-0000-000000000000}"/>
          </ac:spMkLst>
        </pc:spChg>
      </pc:sldChg>
      <pc:sldChg chg="modSp">
        <pc:chgData name="Leroy,Megan A" userId="61a45308-186f-4a44-8407-426582945bcc" providerId="ADAL" clId="{BD7A8FE8-73EF-44BB-9C16-64C02DA22AD5}" dt="2017-10-19T17:57:14.191" v="178" actId="948"/>
        <pc:sldMkLst>
          <pc:docMk/>
          <pc:sldMk cId="3982871155" sldId="328"/>
        </pc:sldMkLst>
        <pc:spChg chg="mod">
          <ac:chgData name="Leroy,Megan A" userId="61a45308-186f-4a44-8407-426582945bcc" providerId="ADAL" clId="{BD7A8FE8-73EF-44BB-9C16-64C02DA22AD5}" dt="2017-10-19T17:56:59.289" v="177" actId="692"/>
          <ac:spMkLst>
            <pc:docMk/>
            <pc:sldMk cId="3982871155" sldId="328"/>
            <ac:spMk id="8" creationId="{00000000-0000-0000-0000-000000000000}"/>
          </ac:spMkLst>
        </pc:spChg>
        <pc:spChg chg="mod">
          <ac:chgData name="Leroy,Megan A" userId="61a45308-186f-4a44-8407-426582945bcc" providerId="ADAL" clId="{BD7A8FE8-73EF-44BB-9C16-64C02DA22AD5}" dt="2017-10-19T17:57:14.191" v="178" actId="948"/>
          <ac:spMkLst>
            <pc:docMk/>
            <pc:sldMk cId="3982871155" sldId="328"/>
            <ac:spMk id="10" creationId="{00000000-0000-0000-0000-000000000000}"/>
          </ac:spMkLst>
        </pc:spChg>
        <pc:spChg chg="mod">
          <ac:chgData name="Leroy,Megan A" userId="61a45308-186f-4a44-8407-426582945bcc" providerId="ADAL" clId="{BD7A8FE8-73EF-44BB-9C16-64C02DA22AD5}" dt="2017-10-19T17:56:36.745" v="175" actId="948"/>
          <ac:spMkLst>
            <pc:docMk/>
            <pc:sldMk cId="3982871155" sldId="328"/>
            <ac:spMk id="18" creationId="{00000000-0000-0000-0000-000000000000}"/>
          </ac:spMkLst>
        </pc:spChg>
      </pc:sldChg>
      <pc:sldChg chg="modSp">
        <pc:chgData name="Leroy,Megan A" userId="61a45308-186f-4a44-8407-426582945bcc" providerId="ADAL" clId="{BD7A8FE8-73EF-44BB-9C16-64C02DA22AD5}" dt="2017-10-19T17:51:28.515" v="122" actId="1076"/>
        <pc:sldMkLst>
          <pc:docMk/>
          <pc:sldMk cId="224629577" sldId="331"/>
        </pc:sldMkLst>
        <pc:spChg chg="mod">
          <ac:chgData name="Leroy,Megan A" userId="61a45308-186f-4a44-8407-426582945bcc" providerId="ADAL" clId="{BD7A8FE8-73EF-44BB-9C16-64C02DA22AD5}" dt="2017-10-19T17:47:28.792" v="73" actId="1076"/>
          <ac:spMkLst>
            <pc:docMk/>
            <pc:sldMk cId="224629577" sldId="331"/>
            <ac:spMk id="6" creationId="{00000000-0000-0000-0000-000000000000}"/>
          </ac:spMkLst>
        </pc:spChg>
        <pc:spChg chg="mod">
          <ac:chgData name="Leroy,Megan A" userId="61a45308-186f-4a44-8407-426582945bcc" providerId="ADAL" clId="{BD7A8FE8-73EF-44BB-9C16-64C02DA22AD5}" dt="2017-10-19T17:39:47.580" v="35" actId="692"/>
          <ac:spMkLst>
            <pc:docMk/>
            <pc:sldMk cId="224629577" sldId="331"/>
            <ac:spMk id="7" creationId="{00000000-0000-0000-0000-000000000000}"/>
          </ac:spMkLst>
        </pc:spChg>
        <pc:spChg chg="mod">
          <ac:chgData name="Leroy,Megan A" userId="61a45308-186f-4a44-8407-426582945bcc" providerId="ADAL" clId="{BD7A8FE8-73EF-44BB-9C16-64C02DA22AD5}" dt="2017-10-19T17:39:47.580" v="35" actId="692"/>
          <ac:spMkLst>
            <pc:docMk/>
            <pc:sldMk cId="224629577" sldId="331"/>
            <ac:spMk id="8" creationId="{00000000-0000-0000-0000-000000000000}"/>
          </ac:spMkLst>
        </pc:spChg>
        <pc:spChg chg="mod">
          <ac:chgData name="Leroy,Megan A" userId="61a45308-186f-4a44-8407-426582945bcc" providerId="ADAL" clId="{BD7A8FE8-73EF-44BB-9C16-64C02DA22AD5}" dt="2017-10-19T17:44:39.056" v="55" actId="692"/>
          <ac:spMkLst>
            <pc:docMk/>
            <pc:sldMk cId="224629577" sldId="331"/>
            <ac:spMk id="9" creationId="{00000000-0000-0000-0000-000000000000}"/>
          </ac:spMkLst>
        </pc:spChg>
        <pc:spChg chg="mod">
          <ac:chgData name="Leroy,Megan A" userId="61a45308-186f-4a44-8407-426582945bcc" providerId="ADAL" clId="{BD7A8FE8-73EF-44BB-9C16-64C02DA22AD5}" dt="2017-10-19T17:44:39.056" v="55" actId="692"/>
          <ac:spMkLst>
            <pc:docMk/>
            <pc:sldMk cId="224629577" sldId="331"/>
            <ac:spMk id="10" creationId="{00000000-0000-0000-0000-000000000000}"/>
          </ac:spMkLst>
        </pc:spChg>
        <pc:spChg chg="mod">
          <ac:chgData name="Leroy,Megan A" userId="61a45308-186f-4a44-8407-426582945bcc" providerId="ADAL" clId="{BD7A8FE8-73EF-44BB-9C16-64C02DA22AD5}" dt="2017-10-19T17:44:39.056" v="55" actId="692"/>
          <ac:spMkLst>
            <pc:docMk/>
            <pc:sldMk cId="224629577" sldId="331"/>
            <ac:spMk id="11" creationId="{00000000-0000-0000-0000-000000000000}"/>
          </ac:spMkLst>
        </pc:spChg>
        <pc:spChg chg="mod">
          <ac:chgData name="Leroy,Megan A" userId="61a45308-186f-4a44-8407-426582945bcc" providerId="ADAL" clId="{BD7A8FE8-73EF-44BB-9C16-64C02DA22AD5}" dt="2017-10-19T17:44:39.056" v="55" actId="692"/>
          <ac:spMkLst>
            <pc:docMk/>
            <pc:sldMk cId="224629577" sldId="331"/>
            <ac:spMk id="12" creationId="{00000000-0000-0000-0000-000000000000}"/>
          </ac:spMkLst>
        </pc:spChg>
        <pc:spChg chg="mod">
          <ac:chgData name="Leroy,Megan A" userId="61a45308-186f-4a44-8407-426582945bcc" providerId="ADAL" clId="{BD7A8FE8-73EF-44BB-9C16-64C02DA22AD5}" dt="2017-10-19T17:44:39.056" v="55" actId="692"/>
          <ac:spMkLst>
            <pc:docMk/>
            <pc:sldMk cId="224629577" sldId="331"/>
            <ac:spMk id="13" creationId="{00000000-0000-0000-0000-000000000000}"/>
          </ac:spMkLst>
        </pc:spChg>
        <pc:grpChg chg="mod">
          <ac:chgData name="Leroy,Megan A" userId="61a45308-186f-4a44-8407-426582945bcc" providerId="ADAL" clId="{BD7A8FE8-73EF-44BB-9C16-64C02DA22AD5}" dt="2017-10-19T17:51:28.515" v="122" actId="1076"/>
          <ac:grpSpMkLst>
            <pc:docMk/>
            <pc:sldMk cId="224629577" sldId="331"/>
            <ac:grpSpMk id="5" creationId="{00000000-0000-0000-0000-000000000000}"/>
          </ac:grpSpMkLst>
        </pc:grpChg>
      </pc:sldChg>
      <pc:sldChg chg="modSp">
        <pc:chgData name="Leroy,Megan A" userId="61a45308-186f-4a44-8407-426582945bcc" providerId="ADAL" clId="{BD7A8FE8-73EF-44BB-9C16-64C02DA22AD5}" dt="2017-10-19T17:51:43.885" v="123" actId="1076"/>
        <pc:sldMkLst>
          <pc:docMk/>
          <pc:sldMk cId="2526947627" sldId="332"/>
        </pc:sldMkLst>
        <pc:spChg chg="mod">
          <ac:chgData name="Leroy,Megan A" userId="61a45308-186f-4a44-8407-426582945bcc" providerId="ADAL" clId="{BD7A8FE8-73EF-44BB-9C16-64C02DA22AD5}" dt="2017-10-19T17:47:55.334" v="77" actId="14861"/>
          <ac:spMkLst>
            <pc:docMk/>
            <pc:sldMk cId="2526947627" sldId="332"/>
            <ac:spMk id="6" creationId="{00000000-0000-0000-0000-000000000000}"/>
          </ac:spMkLst>
        </pc:spChg>
        <pc:spChg chg="mod">
          <ac:chgData name="Leroy,Megan A" userId="61a45308-186f-4a44-8407-426582945bcc" providerId="ADAL" clId="{BD7A8FE8-73EF-44BB-9C16-64C02DA22AD5}" dt="2017-10-19T17:40:28.528" v="38" actId="692"/>
          <ac:spMkLst>
            <pc:docMk/>
            <pc:sldMk cId="2526947627" sldId="332"/>
            <ac:spMk id="7" creationId="{00000000-0000-0000-0000-000000000000}"/>
          </ac:spMkLst>
        </pc:spChg>
        <pc:spChg chg="mod">
          <ac:chgData name="Leroy,Megan A" userId="61a45308-186f-4a44-8407-426582945bcc" providerId="ADAL" clId="{BD7A8FE8-73EF-44BB-9C16-64C02DA22AD5}" dt="2017-10-19T17:40:28.528" v="38" actId="692"/>
          <ac:spMkLst>
            <pc:docMk/>
            <pc:sldMk cId="2526947627" sldId="332"/>
            <ac:spMk id="8" creationId="{00000000-0000-0000-0000-000000000000}"/>
          </ac:spMkLst>
        </pc:spChg>
        <pc:spChg chg="mod">
          <ac:chgData name="Leroy,Megan A" userId="61a45308-186f-4a44-8407-426582945bcc" providerId="ADAL" clId="{BD7A8FE8-73EF-44BB-9C16-64C02DA22AD5}" dt="2017-10-19T17:44:57.477" v="57" actId="692"/>
          <ac:spMkLst>
            <pc:docMk/>
            <pc:sldMk cId="2526947627" sldId="332"/>
            <ac:spMk id="9" creationId="{00000000-0000-0000-0000-000000000000}"/>
          </ac:spMkLst>
        </pc:spChg>
        <pc:spChg chg="mod">
          <ac:chgData name="Leroy,Megan A" userId="61a45308-186f-4a44-8407-426582945bcc" providerId="ADAL" clId="{BD7A8FE8-73EF-44BB-9C16-64C02DA22AD5}" dt="2017-10-19T17:44:57.477" v="57" actId="692"/>
          <ac:spMkLst>
            <pc:docMk/>
            <pc:sldMk cId="2526947627" sldId="332"/>
            <ac:spMk id="10" creationId="{00000000-0000-0000-0000-000000000000}"/>
          </ac:spMkLst>
        </pc:spChg>
        <pc:spChg chg="mod">
          <ac:chgData name="Leroy,Megan A" userId="61a45308-186f-4a44-8407-426582945bcc" providerId="ADAL" clId="{BD7A8FE8-73EF-44BB-9C16-64C02DA22AD5}" dt="2017-10-19T17:44:57.477" v="57" actId="692"/>
          <ac:spMkLst>
            <pc:docMk/>
            <pc:sldMk cId="2526947627" sldId="332"/>
            <ac:spMk id="11" creationId="{00000000-0000-0000-0000-000000000000}"/>
          </ac:spMkLst>
        </pc:spChg>
        <pc:spChg chg="mod">
          <ac:chgData name="Leroy,Megan A" userId="61a45308-186f-4a44-8407-426582945bcc" providerId="ADAL" clId="{BD7A8FE8-73EF-44BB-9C16-64C02DA22AD5}" dt="2017-10-19T17:44:57.477" v="57" actId="692"/>
          <ac:spMkLst>
            <pc:docMk/>
            <pc:sldMk cId="2526947627" sldId="332"/>
            <ac:spMk id="12" creationId="{00000000-0000-0000-0000-000000000000}"/>
          </ac:spMkLst>
        </pc:spChg>
        <pc:spChg chg="mod">
          <ac:chgData name="Leroy,Megan A" userId="61a45308-186f-4a44-8407-426582945bcc" providerId="ADAL" clId="{BD7A8FE8-73EF-44BB-9C16-64C02DA22AD5}" dt="2017-10-19T17:44:57.477" v="57" actId="692"/>
          <ac:spMkLst>
            <pc:docMk/>
            <pc:sldMk cId="2526947627" sldId="332"/>
            <ac:spMk id="13" creationId="{00000000-0000-0000-0000-000000000000}"/>
          </ac:spMkLst>
        </pc:spChg>
        <pc:grpChg chg="mod">
          <ac:chgData name="Leroy,Megan A" userId="61a45308-186f-4a44-8407-426582945bcc" providerId="ADAL" clId="{BD7A8FE8-73EF-44BB-9C16-64C02DA22AD5}" dt="2017-10-19T17:51:43.885" v="123" actId="1076"/>
          <ac:grpSpMkLst>
            <pc:docMk/>
            <pc:sldMk cId="2526947627" sldId="332"/>
            <ac:grpSpMk id="5" creationId="{00000000-0000-0000-0000-000000000000}"/>
          </ac:grpSpMkLst>
        </pc:grpChg>
      </pc:sldChg>
      <pc:sldChg chg="modSp">
        <pc:chgData name="Leroy,Megan A" userId="61a45308-186f-4a44-8407-426582945bcc" providerId="ADAL" clId="{BD7A8FE8-73EF-44BB-9C16-64C02DA22AD5}" dt="2017-10-19T17:58:19.812" v="180" actId="1076"/>
        <pc:sldMkLst>
          <pc:docMk/>
          <pc:sldMk cId="2694190544" sldId="333"/>
        </pc:sldMkLst>
        <pc:graphicFrameChg chg="mod">
          <ac:chgData name="Leroy,Megan A" userId="61a45308-186f-4a44-8407-426582945bcc" providerId="ADAL" clId="{BD7A8FE8-73EF-44BB-9C16-64C02DA22AD5}" dt="2017-10-19T17:58:19.812" v="180" actId="1076"/>
          <ac:graphicFrameMkLst>
            <pc:docMk/>
            <pc:sldMk cId="2694190544" sldId="333"/>
            <ac:graphicFrameMk id="18" creationId="{00000000-0000-0000-0000-000000000000}"/>
          </ac:graphicFrameMkLst>
        </pc:graphicFrameChg>
      </pc:sldChg>
      <pc:sldChg chg="addSp delSp modSp">
        <pc:chgData name="Leroy,Megan A" userId="61a45308-186f-4a44-8407-426582945bcc" providerId="ADAL" clId="{BD7A8FE8-73EF-44BB-9C16-64C02DA22AD5}" dt="2017-10-19T18:00:32.088" v="192" actId="12"/>
        <pc:sldMkLst>
          <pc:docMk/>
          <pc:sldMk cId="2976637103" sldId="334"/>
        </pc:sldMkLst>
        <pc:spChg chg="add mod">
          <ac:chgData name="Leroy,Megan A" userId="61a45308-186f-4a44-8407-426582945bcc" providerId="ADAL" clId="{BD7A8FE8-73EF-44BB-9C16-64C02DA22AD5}" dt="2017-10-19T18:00:32.088" v="192" actId="12"/>
          <ac:spMkLst>
            <pc:docMk/>
            <pc:sldMk cId="2976637103" sldId="334"/>
            <ac:spMk id="3" creationId="{FA702602-401F-459B-B45E-9E7DDB219830}"/>
          </ac:spMkLst>
        </pc:spChg>
        <pc:graphicFrameChg chg="del mod">
          <ac:chgData name="Leroy,Megan A" userId="61a45308-186f-4a44-8407-426582945bcc" providerId="ADAL" clId="{BD7A8FE8-73EF-44BB-9C16-64C02DA22AD5}" dt="2017-10-19T17:58:47.749" v="182" actId="12"/>
          <ac:graphicFrameMkLst>
            <pc:docMk/>
            <pc:sldMk cId="2976637103" sldId="334"/>
            <ac:graphicFrameMk id="6" creationId="{00000000-0000-0000-0000-000000000000}"/>
          </ac:graphicFrameMkLst>
        </pc:graphicFrameChg>
        <pc:graphicFrameChg chg="mod">
          <ac:chgData name="Leroy,Megan A" userId="61a45308-186f-4a44-8407-426582945bcc" providerId="ADAL" clId="{BD7A8FE8-73EF-44BB-9C16-64C02DA22AD5}" dt="2017-10-19T18:00:29.648" v="191" actId="1076"/>
          <ac:graphicFrameMkLst>
            <pc:docMk/>
            <pc:sldMk cId="2976637103" sldId="334"/>
            <ac:graphicFrameMk id="7" creationId="{00000000-0000-0000-0000-000000000000}"/>
          </ac:graphicFrameMkLst>
        </pc:graphicFrameChg>
      </pc:sldChg>
      <pc:sldChg chg="modSp">
        <pc:chgData name="Leroy,Megan A" userId="61a45308-186f-4a44-8407-426582945bcc" providerId="ADAL" clId="{BD7A8FE8-73EF-44BB-9C16-64C02DA22AD5}" dt="2017-10-19T18:02:11.893" v="198" actId="27636"/>
        <pc:sldMkLst>
          <pc:docMk/>
          <pc:sldMk cId="3900054753" sldId="336"/>
        </pc:sldMkLst>
        <pc:spChg chg="mod">
          <ac:chgData name="Leroy,Megan A" userId="61a45308-186f-4a44-8407-426582945bcc" providerId="ADAL" clId="{BD7A8FE8-73EF-44BB-9C16-64C02DA22AD5}" dt="2017-10-19T18:02:11.893" v="198" actId="27636"/>
          <ac:spMkLst>
            <pc:docMk/>
            <pc:sldMk cId="3900054753" sldId="336"/>
            <ac:spMk id="4" creationId="{00000000-0000-0000-0000-000000000000}"/>
          </ac:spMkLst>
        </pc:spChg>
        <pc:spChg chg="mod">
          <ac:chgData name="Leroy,Megan A" userId="61a45308-186f-4a44-8407-426582945bcc" providerId="ADAL" clId="{BD7A8FE8-73EF-44BB-9C16-64C02DA22AD5}" dt="2017-10-19T18:01:23.952" v="193" actId="27636"/>
          <ac:spMkLst>
            <pc:docMk/>
            <pc:sldMk cId="3900054753" sldId="336"/>
            <ac:spMk id="14" creationId="{00000000-0000-0000-0000-000000000000}"/>
          </ac:spMkLst>
        </pc:spChg>
        <pc:spChg chg="mod">
          <ac:chgData name="Leroy,Megan A" userId="61a45308-186f-4a44-8407-426582945bcc" providerId="ADAL" clId="{BD7A8FE8-73EF-44BB-9C16-64C02DA22AD5}" dt="2017-10-19T18:01:32.303" v="194" actId="27636"/>
          <ac:spMkLst>
            <pc:docMk/>
            <pc:sldMk cId="3900054753" sldId="336"/>
            <ac:spMk id="15" creationId="{00000000-0000-0000-0000-000000000000}"/>
          </ac:spMkLst>
        </pc:spChg>
      </pc:sldChg>
      <pc:sldChg chg="modSp">
        <pc:chgData name="Leroy,Megan A" userId="61a45308-186f-4a44-8407-426582945bcc" providerId="ADAL" clId="{BD7A8FE8-73EF-44BB-9C16-64C02DA22AD5}" dt="2017-10-19T18:02:43.338" v="199" actId="20577"/>
        <pc:sldMkLst>
          <pc:docMk/>
          <pc:sldMk cId="3080205158" sldId="338"/>
        </pc:sldMkLst>
        <pc:spChg chg="mod">
          <ac:chgData name="Leroy,Megan A" userId="61a45308-186f-4a44-8407-426582945bcc" providerId="ADAL" clId="{BD7A8FE8-73EF-44BB-9C16-64C02DA22AD5}" dt="2017-10-19T18:02:43.338" v="199" actId="20577"/>
          <ac:spMkLst>
            <pc:docMk/>
            <pc:sldMk cId="3080205158" sldId="338"/>
            <ac:spMk id="2" creationId="{00000000-0000-0000-0000-000000000000}"/>
          </ac:spMkLst>
        </pc:spChg>
      </pc:sldChg>
      <pc:sldChg chg="modSp">
        <pc:chgData name="Leroy,Megan A" userId="61a45308-186f-4a44-8407-426582945bcc" providerId="ADAL" clId="{BD7A8FE8-73EF-44BB-9C16-64C02DA22AD5}" dt="2017-10-19T17:52:07.786" v="129" actId="1076"/>
        <pc:sldMkLst>
          <pc:docMk/>
          <pc:sldMk cId="88481542" sldId="341"/>
        </pc:sldMkLst>
        <pc:spChg chg="mod">
          <ac:chgData name="Leroy,Megan A" userId="61a45308-186f-4a44-8407-426582945bcc" providerId="ADAL" clId="{BD7A8FE8-73EF-44BB-9C16-64C02DA22AD5}" dt="2017-10-19T17:48:21.108" v="81" actId="14861"/>
          <ac:spMkLst>
            <pc:docMk/>
            <pc:sldMk cId="88481542" sldId="341"/>
            <ac:spMk id="5" creationId="{00000000-0000-0000-0000-000000000000}"/>
          </ac:spMkLst>
        </pc:spChg>
        <pc:spChg chg="mod">
          <ac:chgData name="Leroy,Megan A" userId="61a45308-186f-4a44-8407-426582945bcc" providerId="ADAL" clId="{BD7A8FE8-73EF-44BB-9C16-64C02DA22AD5}" dt="2017-10-19T17:40:48.819" v="40" actId="692"/>
          <ac:spMkLst>
            <pc:docMk/>
            <pc:sldMk cId="88481542" sldId="341"/>
            <ac:spMk id="6" creationId="{00000000-0000-0000-0000-000000000000}"/>
          </ac:spMkLst>
        </pc:spChg>
        <pc:spChg chg="mod">
          <ac:chgData name="Leroy,Megan A" userId="61a45308-186f-4a44-8407-426582945bcc" providerId="ADAL" clId="{BD7A8FE8-73EF-44BB-9C16-64C02DA22AD5}" dt="2017-10-19T17:40:48.819" v="40" actId="692"/>
          <ac:spMkLst>
            <pc:docMk/>
            <pc:sldMk cId="88481542" sldId="341"/>
            <ac:spMk id="7" creationId="{00000000-0000-0000-0000-000000000000}"/>
          </ac:spMkLst>
        </pc:spChg>
        <pc:spChg chg="mod">
          <ac:chgData name="Leroy,Megan A" userId="61a45308-186f-4a44-8407-426582945bcc" providerId="ADAL" clId="{BD7A8FE8-73EF-44BB-9C16-64C02DA22AD5}" dt="2017-10-19T17:45:18.340" v="59" actId="692"/>
          <ac:spMkLst>
            <pc:docMk/>
            <pc:sldMk cId="88481542" sldId="341"/>
            <ac:spMk id="8" creationId="{00000000-0000-0000-0000-000000000000}"/>
          </ac:spMkLst>
        </pc:spChg>
        <pc:spChg chg="mod">
          <ac:chgData name="Leroy,Megan A" userId="61a45308-186f-4a44-8407-426582945bcc" providerId="ADAL" clId="{BD7A8FE8-73EF-44BB-9C16-64C02DA22AD5}" dt="2017-10-19T17:45:18.340" v="59" actId="692"/>
          <ac:spMkLst>
            <pc:docMk/>
            <pc:sldMk cId="88481542" sldId="341"/>
            <ac:spMk id="9" creationId="{00000000-0000-0000-0000-000000000000}"/>
          </ac:spMkLst>
        </pc:spChg>
        <pc:spChg chg="mod">
          <ac:chgData name="Leroy,Megan A" userId="61a45308-186f-4a44-8407-426582945bcc" providerId="ADAL" clId="{BD7A8FE8-73EF-44BB-9C16-64C02DA22AD5}" dt="2017-10-19T17:45:18.340" v="59" actId="692"/>
          <ac:spMkLst>
            <pc:docMk/>
            <pc:sldMk cId="88481542" sldId="341"/>
            <ac:spMk id="10" creationId="{00000000-0000-0000-0000-000000000000}"/>
          </ac:spMkLst>
        </pc:spChg>
        <pc:spChg chg="mod">
          <ac:chgData name="Leroy,Megan A" userId="61a45308-186f-4a44-8407-426582945bcc" providerId="ADAL" clId="{BD7A8FE8-73EF-44BB-9C16-64C02DA22AD5}" dt="2017-10-19T17:45:18.340" v="59" actId="692"/>
          <ac:spMkLst>
            <pc:docMk/>
            <pc:sldMk cId="88481542" sldId="341"/>
            <ac:spMk id="11" creationId="{00000000-0000-0000-0000-000000000000}"/>
          </ac:spMkLst>
        </pc:spChg>
        <pc:spChg chg="mod">
          <ac:chgData name="Leroy,Megan A" userId="61a45308-186f-4a44-8407-426582945bcc" providerId="ADAL" clId="{BD7A8FE8-73EF-44BB-9C16-64C02DA22AD5}" dt="2017-10-19T17:45:18.340" v="59" actId="692"/>
          <ac:spMkLst>
            <pc:docMk/>
            <pc:sldMk cId="88481542" sldId="341"/>
            <ac:spMk id="12" creationId="{00000000-0000-0000-0000-000000000000}"/>
          </ac:spMkLst>
        </pc:spChg>
        <pc:grpChg chg="mod">
          <ac:chgData name="Leroy,Megan A" userId="61a45308-186f-4a44-8407-426582945bcc" providerId="ADAL" clId="{BD7A8FE8-73EF-44BB-9C16-64C02DA22AD5}" dt="2017-10-19T17:52:07.786" v="129" actId="1076"/>
          <ac:grpSpMkLst>
            <pc:docMk/>
            <pc:sldMk cId="88481542" sldId="341"/>
            <ac:grpSpMk id="4" creationId="{00000000-0000-0000-0000-000000000000}"/>
          </ac:grpSpMkLst>
        </pc:grpChg>
      </pc:sldChg>
      <pc:sldChg chg="modSp">
        <pc:chgData name="Leroy,Megan A" userId="61a45308-186f-4a44-8407-426582945bcc" providerId="ADAL" clId="{BD7A8FE8-73EF-44BB-9C16-64C02DA22AD5}" dt="2017-10-19T17:52:22.722" v="140" actId="1076"/>
        <pc:sldMkLst>
          <pc:docMk/>
          <pc:sldMk cId="4048559784" sldId="342"/>
        </pc:sldMkLst>
        <pc:spChg chg="mod">
          <ac:chgData name="Leroy,Megan A" userId="61a45308-186f-4a44-8407-426582945bcc" providerId="ADAL" clId="{BD7A8FE8-73EF-44BB-9C16-64C02DA22AD5}" dt="2017-10-19T17:48:55.095" v="90" actId="1076"/>
          <ac:spMkLst>
            <pc:docMk/>
            <pc:sldMk cId="4048559784" sldId="342"/>
            <ac:spMk id="4" creationId="{00000000-0000-0000-0000-000000000000}"/>
          </ac:spMkLst>
        </pc:spChg>
        <pc:spChg chg="mod">
          <ac:chgData name="Leroy,Megan A" userId="61a45308-186f-4a44-8407-426582945bcc" providerId="ADAL" clId="{BD7A8FE8-73EF-44BB-9C16-64C02DA22AD5}" dt="2017-10-19T17:48:53.337" v="89" actId="14861"/>
          <ac:spMkLst>
            <pc:docMk/>
            <pc:sldMk cId="4048559784" sldId="342"/>
            <ac:spMk id="6" creationId="{00000000-0000-0000-0000-000000000000}"/>
          </ac:spMkLst>
        </pc:spChg>
        <pc:spChg chg="mod">
          <ac:chgData name="Leroy,Megan A" userId="61a45308-186f-4a44-8407-426582945bcc" providerId="ADAL" clId="{BD7A8FE8-73EF-44BB-9C16-64C02DA22AD5}" dt="2017-10-19T17:41:03.661" v="42" actId="692"/>
          <ac:spMkLst>
            <pc:docMk/>
            <pc:sldMk cId="4048559784" sldId="342"/>
            <ac:spMk id="7" creationId="{00000000-0000-0000-0000-000000000000}"/>
          </ac:spMkLst>
        </pc:spChg>
        <pc:spChg chg="mod">
          <ac:chgData name="Leroy,Megan A" userId="61a45308-186f-4a44-8407-426582945bcc" providerId="ADAL" clId="{BD7A8FE8-73EF-44BB-9C16-64C02DA22AD5}" dt="2017-10-19T17:41:03.661" v="42" actId="692"/>
          <ac:spMkLst>
            <pc:docMk/>
            <pc:sldMk cId="4048559784" sldId="342"/>
            <ac:spMk id="8" creationId="{00000000-0000-0000-0000-000000000000}"/>
          </ac:spMkLst>
        </pc:spChg>
        <pc:spChg chg="mod">
          <ac:chgData name="Leroy,Megan A" userId="61a45308-186f-4a44-8407-426582945bcc" providerId="ADAL" clId="{BD7A8FE8-73EF-44BB-9C16-64C02DA22AD5}" dt="2017-10-19T17:45:39.992" v="61" actId="692"/>
          <ac:spMkLst>
            <pc:docMk/>
            <pc:sldMk cId="4048559784" sldId="342"/>
            <ac:spMk id="9" creationId="{00000000-0000-0000-0000-000000000000}"/>
          </ac:spMkLst>
        </pc:spChg>
        <pc:spChg chg="mod">
          <ac:chgData name="Leroy,Megan A" userId="61a45308-186f-4a44-8407-426582945bcc" providerId="ADAL" clId="{BD7A8FE8-73EF-44BB-9C16-64C02DA22AD5}" dt="2017-10-19T17:45:39.992" v="61" actId="692"/>
          <ac:spMkLst>
            <pc:docMk/>
            <pc:sldMk cId="4048559784" sldId="342"/>
            <ac:spMk id="10" creationId="{00000000-0000-0000-0000-000000000000}"/>
          </ac:spMkLst>
        </pc:spChg>
        <pc:spChg chg="mod">
          <ac:chgData name="Leroy,Megan A" userId="61a45308-186f-4a44-8407-426582945bcc" providerId="ADAL" clId="{BD7A8FE8-73EF-44BB-9C16-64C02DA22AD5}" dt="2017-10-19T17:45:39.992" v="61" actId="692"/>
          <ac:spMkLst>
            <pc:docMk/>
            <pc:sldMk cId="4048559784" sldId="342"/>
            <ac:spMk id="11" creationId="{00000000-0000-0000-0000-000000000000}"/>
          </ac:spMkLst>
        </pc:spChg>
        <pc:spChg chg="mod">
          <ac:chgData name="Leroy,Megan A" userId="61a45308-186f-4a44-8407-426582945bcc" providerId="ADAL" clId="{BD7A8FE8-73EF-44BB-9C16-64C02DA22AD5}" dt="2017-10-19T17:45:39.992" v="61" actId="692"/>
          <ac:spMkLst>
            <pc:docMk/>
            <pc:sldMk cId="4048559784" sldId="342"/>
            <ac:spMk id="12" creationId="{00000000-0000-0000-0000-000000000000}"/>
          </ac:spMkLst>
        </pc:spChg>
        <pc:spChg chg="mod">
          <ac:chgData name="Leroy,Megan A" userId="61a45308-186f-4a44-8407-426582945bcc" providerId="ADAL" clId="{BD7A8FE8-73EF-44BB-9C16-64C02DA22AD5}" dt="2017-10-19T17:45:39.992" v="61" actId="692"/>
          <ac:spMkLst>
            <pc:docMk/>
            <pc:sldMk cId="4048559784" sldId="342"/>
            <ac:spMk id="13" creationId="{00000000-0000-0000-0000-000000000000}"/>
          </ac:spMkLst>
        </pc:spChg>
        <pc:grpChg chg="mod">
          <ac:chgData name="Leroy,Megan A" userId="61a45308-186f-4a44-8407-426582945bcc" providerId="ADAL" clId="{BD7A8FE8-73EF-44BB-9C16-64C02DA22AD5}" dt="2017-10-19T17:52:22.722" v="140" actId="1076"/>
          <ac:grpSpMkLst>
            <pc:docMk/>
            <pc:sldMk cId="4048559784" sldId="342"/>
            <ac:grpSpMk id="5" creationId="{00000000-0000-0000-0000-000000000000}"/>
          </ac:grpSpMkLst>
        </pc:grpChg>
      </pc:sldChg>
      <pc:sldChg chg="modSp">
        <pc:chgData name="Leroy,Megan A" userId="61a45308-186f-4a44-8407-426582945bcc" providerId="ADAL" clId="{BD7A8FE8-73EF-44BB-9C16-64C02DA22AD5}" dt="2017-10-19T17:52:40.669" v="156" actId="1076"/>
        <pc:sldMkLst>
          <pc:docMk/>
          <pc:sldMk cId="1410530131" sldId="344"/>
        </pc:sldMkLst>
        <pc:spChg chg="mod">
          <ac:chgData name="Leroy,Megan A" userId="61a45308-186f-4a44-8407-426582945bcc" providerId="ADAL" clId="{BD7A8FE8-73EF-44BB-9C16-64C02DA22AD5}" dt="2017-10-19T17:49:18.830" v="95" actId="14861"/>
          <ac:spMkLst>
            <pc:docMk/>
            <pc:sldMk cId="1410530131" sldId="344"/>
            <ac:spMk id="6" creationId="{00000000-0000-0000-0000-000000000000}"/>
          </ac:spMkLst>
        </pc:spChg>
        <pc:spChg chg="mod">
          <ac:chgData name="Leroy,Megan A" userId="61a45308-186f-4a44-8407-426582945bcc" providerId="ADAL" clId="{BD7A8FE8-73EF-44BB-9C16-64C02DA22AD5}" dt="2017-10-19T17:41:40.322" v="44" actId="692"/>
          <ac:spMkLst>
            <pc:docMk/>
            <pc:sldMk cId="1410530131" sldId="344"/>
            <ac:spMk id="7" creationId="{00000000-0000-0000-0000-000000000000}"/>
          </ac:spMkLst>
        </pc:spChg>
        <pc:spChg chg="mod">
          <ac:chgData name="Leroy,Megan A" userId="61a45308-186f-4a44-8407-426582945bcc" providerId="ADAL" clId="{BD7A8FE8-73EF-44BB-9C16-64C02DA22AD5}" dt="2017-10-19T17:41:40.322" v="44" actId="692"/>
          <ac:spMkLst>
            <pc:docMk/>
            <pc:sldMk cId="1410530131" sldId="344"/>
            <ac:spMk id="8" creationId="{00000000-0000-0000-0000-000000000000}"/>
          </ac:spMkLst>
        </pc:spChg>
        <pc:spChg chg="mod">
          <ac:chgData name="Leroy,Megan A" userId="61a45308-186f-4a44-8407-426582945bcc" providerId="ADAL" clId="{BD7A8FE8-73EF-44BB-9C16-64C02DA22AD5}" dt="2017-10-19T17:46:01.331" v="63" actId="692"/>
          <ac:spMkLst>
            <pc:docMk/>
            <pc:sldMk cId="1410530131" sldId="344"/>
            <ac:spMk id="9" creationId="{00000000-0000-0000-0000-000000000000}"/>
          </ac:spMkLst>
        </pc:spChg>
        <pc:spChg chg="mod">
          <ac:chgData name="Leroy,Megan A" userId="61a45308-186f-4a44-8407-426582945bcc" providerId="ADAL" clId="{BD7A8FE8-73EF-44BB-9C16-64C02DA22AD5}" dt="2017-10-19T17:46:01.331" v="63" actId="692"/>
          <ac:spMkLst>
            <pc:docMk/>
            <pc:sldMk cId="1410530131" sldId="344"/>
            <ac:spMk id="10" creationId="{00000000-0000-0000-0000-000000000000}"/>
          </ac:spMkLst>
        </pc:spChg>
        <pc:spChg chg="mod">
          <ac:chgData name="Leroy,Megan A" userId="61a45308-186f-4a44-8407-426582945bcc" providerId="ADAL" clId="{BD7A8FE8-73EF-44BB-9C16-64C02DA22AD5}" dt="2017-10-19T17:46:01.331" v="63" actId="692"/>
          <ac:spMkLst>
            <pc:docMk/>
            <pc:sldMk cId="1410530131" sldId="344"/>
            <ac:spMk id="11" creationId="{00000000-0000-0000-0000-000000000000}"/>
          </ac:spMkLst>
        </pc:spChg>
        <pc:spChg chg="mod">
          <ac:chgData name="Leroy,Megan A" userId="61a45308-186f-4a44-8407-426582945bcc" providerId="ADAL" clId="{BD7A8FE8-73EF-44BB-9C16-64C02DA22AD5}" dt="2017-10-19T17:46:01.331" v="63" actId="692"/>
          <ac:spMkLst>
            <pc:docMk/>
            <pc:sldMk cId="1410530131" sldId="344"/>
            <ac:spMk id="12" creationId="{00000000-0000-0000-0000-000000000000}"/>
          </ac:spMkLst>
        </pc:spChg>
        <pc:spChg chg="mod">
          <ac:chgData name="Leroy,Megan A" userId="61a45308-186f-4a44-8407-426582945bcc" providerId="ADAL" clId="{BD7A8FE8-73EF-44BB-9C16-64C02DA22AD5}" dt="2017-10-19T17:46:01.331" v="63" actId="692"/>
          <ac:spMkLst>
            <pc:docMk/>
            <pc:sldMk cId="1410530131" sldId="344"/>
            <ac:spMk id="13" creationId="{00000000-0000-0000-0000-000000000000}"/>
          </ac:spMkLst>
        </pc:spChg>
        <pc:grpChg chg="mod">
          <ac:chgData name="Leroy,Megan A" userId="61a45308-186f-4a44-8407-426582945bcc" providerId="ADAL" clId="{BD7A8FE8-73EF-44BB-9C16-64C02DA22AD5}" dt="2017-10-19T17:52:40.669" v="156" actId="1076"/>
          <ac:grpSpMkLst>
            <pc:docMk/>
            <pc:sldMk cId="1410530131" sldId="344"/>
            <ac:grpSpMk id="5" creationId="{00000000-0000-0000-0000-000000000000}"/>
          </ac:grpSpMkLst>
        </pc:grpChg>
      </pc:sldChg>
      <pc:sldChg chg="modSp">
        <pc:chgData name="Leroy,Megan A" userId="61a45308-186f-4a44-8407-426582945bcc" providerId="ADAL" clId="{BD7A8FE8-73EF-44BB-9C16-64C02DA22AD5}" dt="2017-10-19T17:53:14.827" v="174" actId="1076"/>
        <pc:sldMkLst>
          <pc:docMk/>
          <pc:sldMk cId="3031739130" sldId="345"/>
        </pc:sldMkLst>
        <pc:spChg chg="mod">
          <ac:chgData name="Leroy,Megan A" userId="61a45308-186f-4a44-8407-426582945bcc" providerId="ADAL" clId="{BD7A8FE8-73EF-44BB-9C16-64C02DA22AD5}" dt="2017-10-19T17:53:11.033" v="173" actId="20577"/>
          <ac:spMkLst>
            <pc:docMk/>
            <pc:sldMk cId="3031739130" sldId="345"/>
            <ac:spMk id="4" creationId="{00000000-0000-0000-0000-000000000000}"/>
          </ac:spMkLst>
        </pc:spChg>
        <pc:spChg chg="mod">
          <ac:chgData name="Leroy,Megan A" userId="61a45308-186f-4a44-8407-426582945bcc" providerId="ADAL" clId="{BD7A8FE8-73EF-44BB-9C16-64C02DA22AD5}" dt="2017-10-19T17:49:35.693" v="99" actId="14861"/>
          <ac:spMkLst>
            <pc:docMk/>
            <pc:sldMk cId="3031739130" sldId="345"/>
            <ac:spMk id="6" creationId="{00000000-0000-0000-0000-000000000000}"/>
          </ac:spMkLst>
        </pc:spChg>
        <pc:spChg chg="mod">
          <ac:chgData name="Leroy,Megan A" userId="61a45308-186f-4a44-8407-426582945bcc" providerId="ADAL" clId="{BD7A8FE8-73EF-44BB-9C16-64C02DA22AD5}" dt="2017-10-19T17:41:56.185" v="46" actId="692"/>
          <ac:spMkLst>
            <pc:docMk/>
            <pc:sldMk cId="3031739130" sldId="345"/>
            <ac:spMk id="7" creationId="{00000000-0000-0000-0000-000000000000}"/>
          </ac:spMkLst>
        </pc:spChg>
        <pc:spChg chg="mod">
          <ac:chgData name="Leroy,Megan A" userId="61a45308-186f-4a44-8407-426582945bcc" providerId="ADAL" clId="{BD7A8FE8-73EF-44BB-9C16-64C02DA22AD5}" dt="2017-10-19T17:41:56.185" v="46" actId="692"/>
          <ac:spMkLst>
            <pc:docMk/>
            <pc:sldMk cId="3031739130" sldId="345"/>
            <ac:spMk id="8" creationId="{00000000-0000-0000-0000-000000000000}"/>
          </ac:spMkLst>
        </pc:spChg>
        <pc:spChg chg="mod">
          <ac:chgData name="Leroy,Megan A" userId="61a45308-186f-4a44-8407-426582945bcc" providerId="ADAL" clId="{BD7A8FE8-73EF-44BB-9C16-64C02DA22AD5}" dt="2017-10-19T17:46:20.447" v="65" actId="692"/>
          <ac:spMkLst>
            <pc:docMk/>
            <pc:sldMk cId="3031739130" sldId="345"/>
            <ac:spMk id="9" creationId="{00000000-0000-0000-0000-000000000000}"/>
          </ac:spMkLst>
        </pc:spChg>
        <pc:spChg chg="mod">
          <ac:chgData name="Leroy,Megan A" userId="61a45308-186f-4a44-8407-426582945bcc" providerId="ADAL" clId="{BD7A8FE8-73EF-44BB-9C16-64C02DA22AD5}" dt="2017-10-19T17:46:20.447" v="65" actId="692"/>
          <ac:spMkLst>
            <pc:docMk/>
            <pc:sldMk cId="3031739130" sldId="345"/>
            <ac:spMk id="10" creationId="{00000000-0000-0000-0000-000000000000}"/>
          </ac:spMkLst>
        </pc:spChg>
        <pc:spChg chg="mod">
          <ac:chgData name="Leroy,Megan A" userId="61a45308-186f-4a44-8407-426582945bcc" providerId="ADAL" clId="{BD7A8FE8-73EF-44BB-9C16-64C02DA22AD5}" dt="2017-10-19T17:46:20.447" v="65" actId="692"/>
          <ac:spMkLst>
            <pc:docMk/>
            <pc:sldMk cId="3031739130" sldId="345"/>
            <ac:spMk id="11" creationId="{00000000-0000-0000-0000-000000000000}"/>
          </ac:spMkLst>
        </pc:spChg>
        <pc:spChg chg="mod">
          <ac:chgData name="Leroy,Megan A" userId="61a45308-186f-4a44-8407-426582945bcc" providerId="ADAL" clId="{BD7A8FE8-73EF-44BB-9C16-64C02DA22AD5}" dt="2017-10-19T17:46:20.447" v="65" actId="692"/>
          <ac:spMkLst>
            <pc:docMk/>
            <pc:sldMk cId="3031739130" sldId="345"/>
            <ac:spMk id="12" creationId="{00000000-0000-0000-0000-000000000000}"/>
          </ac:spMkLst>
        </pc:spChg>
        <pc:spChg chg="mod">
          <ac:chgData name="Leroy,Megan A" userId="61a45308-186f-4a44-8407-426582945bcc" providerId="ADAL" clId="{BD7A8FE8-73EF-44BB-9C16-64C02DA22AD5}" dt="2017-10-19T17:46:20.447" v="65" actId="692"/>
          <ac:spMkLst>
            <pc:docMk/>
            <pc:sldMk cId="3031739130" sldId="345"/>
            <ac:spMk id="13" creationId="{00000000-0000-0000-0000-000000000000}"/>
          </ac:spMkLst>
        </pc:spChg>
        <pc:grpChg chg="mod">
          <ac:chgData name="Leroy,Megan A" userId="61a45308-186f-4a44-8407-426582945bcc" providerId="ADAL" clId="{BD7A8FE8-73EF-44BB-9C16-64C02DA22AD5}" dt="2017-10-19T17:53:14.827" v="174" actId="1076"/>
          <ac:grpSpMkLst>
            <pc:docMk/>
            <pc:sldMk cId="3031739130" sldId="345"/>
            <ac:grpSpMk id="5" creationId="{00000000-0000-0000-0000-000000000000}"/>
          </ac:grpSpMkLst>
        </pc:grpChg>
      </pc:sldChg>
      <pc:sldChg chg="addSp delSp modSp">
        <pc:chgData name="Leroy,Megan A" userId="61a45308-186f-4a44-8407-426582945bcc" providerId="ADAL" clId="{BD7A8FE8-73EF-44BB-9C16-64C02DA22AD5}" dt="2017-10-19T18:10:49.906" v="268" actId="948"/>
        <pc:sldMkLst>
          <pc:docMk/>
          <pc:sldMk cId="851959624" sldId="346"/>
        </pc:sldMkLst>
        <pc:spChg chg="add del mod">
          <ac:chgData name="Leroy,Megan A" userId="61a45308-186f-4a44-8407-426582945bcc" providerId="ADAL" clId="{BD7A8FE8-73EF-44BB-9C16-64C02DA22AD5}" dt="2017-10-19T18:03:42.443" v="201" actId="948"/>
          <ac:spMkLst>
            <pc:docMk/>
            <pc:sldMk cId="851959624" sldId="346"/>
            <ac:spMk id="2" creationId="{AC214213-F43D-47DE-BC2F-815676A66D6B}"/>
          </ac:spMkLst>
        </pc:spChg>
        <pc:spChg chg="add del mod">
          <ac:chgData name="Leroy,Megan A" userId="61a45308-186f-4a44-8407-426582945bcc" providerId="ADAL" clId="{BD7A8FE8-73EF-44BB-9C16-64C02DA22AD5}" dt="2017-10-19T18:05:30.972" v="218" actId="948"/>
          <ac:spMkLst>
            <pc:docMk/>
            <pc:sldMk cId="851959624" sldId="346"/>
            <ac:spMk id="3" creationId="{81A9C3D9-520A-417B-9834-0AEB9F065AAC}"/>
          </ac:spMkLst>
        </pc:spChg>
        <pc:spChg chg="add del mod">
          <ac:chgData name="Leroy,Megan A" userId="61a45308-186f-4a44-8407-426582945bcc" providerId="ADAL" clId="{BD7A8FE8-73EF-44BB-9C16-64C02DA22AD5}" dt="2017-10-19T18:05:28.520" v="216" actId="948"/>
          <ac:spMkLst>
            <pc:docMk/>
            <pc:sldMk cId="851959624" sldId="346"/>
            <ac:spMk id="4" creationId="{34A8EBD5-59E3-4551-975A-7827D265A281}"/>
          </ac:spMkLst>
        </pc:spChg>
        <pc:spChg chg="add del mod">
          <ac:chgData name="Leroy,Megan A" userId="61a45308-186f-4a44-8407-426582945bcc" providerId="ADAL" clId="{BD7A8FE8-73EF-44BB-9C16-64C02DA22AD5}" dt="2017-10-19T18:08:09.591" v="252" actId="948"/>
          <ac:spMkLst>
            <pc:docMk/>
            <pc:sldMk cId="851959624" sldId="346"/>
            <ac:spMk id="6" creationId="{78FE828F-98A4-4C83-973C-3DA384EC32F1}"/>
          </ac:spMkLst>
        </pc:spChg>
        <pc:spChg chg="add mod">
          <ac:chgData name="Leroy,Megan A" userId="61a45308-186f-4a44-8407-426582945bcc" providerId="ADAL" clId="{BD7A8FE8-73EF-44BB-9C16-64C02DA22AD5}" dt="2017-10-19T18:10:49.906" v="268" actId="948"/>
          <ac:spMkLst>
            <pc:docMk/>
            <pc:sldMk cId="851959624" sldId="346"/>
            <ac:spMk id="7" creationId="{B402E28F-8E78-4AB9-B337-C0C41526AEAA}"/>
          </ac:spMkLst>
        </pc:spChg>
        <pc:graphicFrameChg chg="add del mod">
          <ac:chgData name="Leroy,Megan A" userId="61a45308-186f-4a44-8407-426582945bcc" providerId="ADAL" clId="{BD7A8FE8-73EF-44BB-9C16-64C02DA22AD5}" dt="2017-10-19T18:08:18.021" v="254" actId="948"/>
          <ac:graphicFrameMkLst>
            <pc:docMk/>
            <pc:sldMk cId="851959624" sldId="346"/>
            <ac:graphicFrameMk id="13" creationId="{00000000-0000-0000-0000-000000000000}"/>
          </ac:graphicFrameMkLst>
        </pc:graphicFrameChg>
      </pc:sldChg>
      <pc:sldChg chg="modSp">
        <pc:chgData name="Leroy,Megan A" userId="61a45308-186f-4a44-8407-426582945bcc" providerId="ADAL" clId="{BD7A8FE8-73EF-44BB-9C16-64C02DA22AD5}" dt="2017-10-19T18:14:14.706" v="436" actId="20577"/>
        <pc:sldMkLst>
          <pc:docMk/>
          <pc:sldMk cId="2412999924" sldId="352"/>
        </pc:sldMkLst>
        <pc:spChg chg="mod">
          <ac:chgData name="Leroy,Megan A" userId="61a45308-186f-4a44-8407-426582945bcc" providerId="ADAL" clId="{BD7A8FE8-73EF-44BB-9C16-64C02DA22AD5}" dt="2017-10-19T18:14:14.706" v="436" actId="20577"/>
          <ac:spMkLst>
            <pc:docMk/>
            <pc:sldMk cId="2412999924" sldId="352"/>
            <ac:spMk id="2" creationId="{00000000-0000-0000-0000-000000000000}"/>
          </ac:spMkLst>
        </pc:spChg>
      </pc:sldChg>
      <pc:sldChg chg="modSp">
        <pc:chgData name="Leroy,Megan A" userId="61a45308-186f-4a44-8407-426582945bcc" providerId="ADAL" clId="{BD7A8FE8-73EF-44BB-9C16-64C02DA22AD5}" dt="2017-10-19T18:17:06.889" v="465" actId="948"/>
        <pc:sldMkLst>
          <pc:docMk/>
          <pc:sldMk cId="1618403871" sldId="354"/>
        </pc:sldMkLst>
        <pc:spChg chg="mod">
          <ac:chgData name="Leroy,Megan A" userId="61a45308-186f-4a44-8407-426582945bcc" providerId="ADAL" clId="{BD7A8FE8-73EF-44BB-9C16-64C02DA22AD5}" dt="2017-10-19T18:17:06.889" v="465" actId="948"/>
          <ac:spMkLst>
            <pc:docMk/>
            <pc:sldMk cId="1618403871" sldId="354"/>
            <ac:spMk id="2" creationId="{00000000-0000-0000-0000-000000000000}"/>
          </ac:spMkLst>
        </pc:spChg>
      </pc:sldChg>
      <pc:sldChg chg="delSp modSp">
        <pc:chgData name="Leroy,Megan A" userId="61a45308-186f-4a44-8407-426582945bcc" providerId="ADAL" clId="{BD7A8FE8-73EF-44BB-9C16-64C02DA22AD5}" dt="2017-10-19T18:11:50.830" v="336" actId="478"/>
        <pc:sldMkLst>
          <pc:docMk/>
          <pc:sldMk cId="3075593259" sldId="358"/>
        </pc:sldMkLst>
        <pc:spChg chg="mod">
          <ac:chgData name="Leroy,Megan A" userId="61a45308-186f-4a44-8407-426582945bcc" providerId="ADAL" clId="{BD7A8FE8-73EF-44BB-9C16-64C02DA22AD5}" dt="2017-10-19T18:11:35.561" v="332" actId="20577"/>
          <ac:spMkLst>
            <pc:docMk/>
            <pc:sldMk cId="3075593259" sldId="358"/>
            <ac:spMk id="2" creationId="{00000000-0000-0000-0000-000000000000}"/>
          </ac:spMkLst>
        </pc:spChg>
        <pc:spChg chg="del">
          <ac:chgData name="Leroy,Megan A" userId="61a45308-186f-4a44-8407-426582945bcc" providerId="ADAL" clId="{BD7A8FE8-73EF-44BB-9C16-64C02DA22AD5}" dt="2017-10-19T18:11:47.357" v="335" actId="478"/>
          <ac:spMkLst>
            <pc:docMk/>
            <pc:sldMk cId="3075593259" sldId="358"/>
            <ac:spMk id="5" creationId="{00000000-0000-0000-0000-000000000000}"/>
          </ac:spMkLst>
        </pc:spChg>
        <pc:spChg chg="del">
          <ac:chgData name="Leroy,Megan A" userId="61a45308-186f-4a44-8407-426582945bcc" providerId="ADAL" clId="{BD7A8FE8-73EF-44BB-9C16-64C02DA22AD5}" dt="2017-10-19T18:11:44.614" v="334" actId="478"/>
          <ac:spMkLst>
            <pc:docMk/>
            <pc:sldMk cId="3075593259" sldId="358"/>
            <ac:spMk id="9" creationId="{00000000-0000-0000-0000-000000000000}"/>
          </ac:spMkLst>
        </pc:spChg>
        <pc:spChg chg="del">
          <ac:chgData name="Leroy,Megan A" userId="61a45308-186f-4a44-8407-426582945bcc" providerId="ADAL" clId="{BD7A8FE8-73EF-44BB-9C16-64C02DA22AD5}" dt="2017-10-19T18:11:40.393" v="333" actId="478"/>
          <ac:spMkLst>
            <pc:docMk/>
            <pc:sldMk cId="3075593259" sldId="358"/>
            <ac:spMk id="10" creationId="{00000000-0000-0000-0000-000000000000}"/>
          </ac:spMkLst>
        </pc:spChg>
        <pc:spChg chg="del">
          <ac:chgData name="Leroy,Megan A" userId="61a45308-186f-4a44-8407-426582945bcc" providerId="ADAL" clId="{BD7A8FE8-73EF-44BB-9C16-64C02DA22AD5}" dt="2017-10-19T18:11:50.830" v="336" actId="478"/>
          <ac:spMkLst>
            <pc:docMk/>
            <pc:sldMk cId="3075593259" sldId="358"/>
            <ac:spMk id="11" creationId="{00000000-0000-0000-0000-000000000000}"/>
          </ac:spMkLst>
        </pc:spChg>
      </pc:sldChg>
      <pc:sldChg chg="add del">
        <pc:chgData name="Leroy,Megan A" userId="61a45308-186f-4a44-8407-426582945bcc" providerId="ADAL" clId="{BD7A8FE8-73EF-44BB-9C16-64C02DA22AD5}" dt="2017-10-19T18:10:08.393" v="264" actId="2696"/>
        <pc:sldMkLst>
          <pc:docMk/>
          <pc:sldMk cId="2277345056" sldId="359"/>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7B525-4170-42DD-80A2-44CF2C968635}" type="datetimeFigureOut">
              <a:rPr lang="en-US" smtClean="0"/>
              <a:t>1/17/2018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7A6331-6128-4BE5-B0B1-B34C16677F50}"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E2E2D-417D-47A7-89BD-34F46F874444}" type="datetimeFigureOut">
              <a:rPr lang="en-US" smtClean="0"/>
              <a:t>1/17/2018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14705-AF32-4D71-9FF6-531A2A9BF0C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314705-AF32-4D71-9FF6-531A2A9BF0CA}" type="slidenum">
              <a:rPr lang="en-US" smtClean="0"/>
              <a:t>15</a:t>
            </a:fld>
            <a:endParaRPr lang="en-US"/>
          </a:p>
        </p:txBody>
      </p:sp>
    </p:spTree>
    <p:extLst>
      <p:ext uri="{BB962C8B-B14F-4D97-AF65-F5344CB8AC3E}">
        <p14:creationId xmlns:p14="http://schemas.microsoft.com/office/powerpoint/2010/main" val="2455210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JH_Section Hea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5784848" y="2268076"/>
            <a:ext cx="3359150" cy="468774"/>
          </a:xfrm>
          <a:prstGeom prst="rect">
            <a:avLst/>
          </a:prstGeom>
          <a:solidFill>
            <a:srgbClr val="635F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0" y="1204490"/>
            <a:ext cx="9144000" cy="954912"/>
          </a:xfrm>
          <a:prstGeom prst="rect">
            <a:avLst/>
          </a:prstGeom>
          <a:gradFill flip="none" rotWithShape="1">
            <a:gsLst>
              <a:gs pos="54000">
                <a:schemeClr val="bg2">
                  <a:lumMod val="50000"/>
                </a:schemeClr>
              </a:gs>
              <a:gs pos="4000">
                <a:schemeClr val="bg2">
                  <a:lumMod val="75000"/>
                  <a:alpha val="40000"/>
                </a:schemeClr>
              </a:gs>
              <a:gs pos="88000">
                <a:srgbClr val="545050"/>
              </a:gs>
              <a:gs pos="100000">
                <a:srgbClr val="545050"/>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4580467" y="1201772"/>
            <a:ext cx="4563531" cy="957630"/>
          </a:xfrm>
          <a:prstGeom prst="rect">
            <a:avLst/>
          </a:prstGeom>
        </p:spPr>
        <p:txBody>
          <a:bodyPr anchor="b">
            <a:normAutofit/>
          </a:bodyPr>
          <a:lstStyle>
            <a:lvl1pPr algn="ctr">
              <a:defRPr sz="2800" baseline="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Chapter Title</a:t>
            </a:r>
          </a:p>
        </p:txBody>
      </p:sp>
      <p:sp>
        <p:nvSpPr>
          <p:cNvPr id="3" name="Text Placeholder 2"/>
          <p:cNvSpPr>
            <a:spLocks noGrp="1"/>
          </p:cNvSpPr>
          <p:nvPr>
            <p:ph type="body" idx="1" hasCustomPrompt="1"/>
          </p:nvPr>
        </p:nvSpPr>
        <p:spPr>
          <a:xfrm>
            <a:off x="5784846" y="2268076"/>
            <a:ext cx="3359152" cy="468774"/>
          </a:xfrm>
          <a:prstGeom prst="rect">
            <a:avLst/>
          </a:prstGeom>
        </p:spPr>
        <p:txBody>
          <a:bodyPr anchor="ctr" anchorCtr="0">
            <a:noAutofit/>
          </a:bodyPr>
          <a:lstStyle>
            <a:lvl1pPr marL="0" indent="0" algn="ctr">
              <a:buNone/>
              <a:defRPr sz="28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Chapter number</a:t>
            </a:r>
          </a:p>
        </p:txBody>
      </p:sp>
      <p:sp>
        <p:nvSpPr>
          <p:cNvPr id="7" name="Rectangle 6"/>
          <p:cNvSpPr/>
          <p:nvPr userDrawn="1"/>
        </p:nvSpPr>
        <p:spPr>
          <a:xfrm>
            <a:off x="0" y="6650362"/>
            <a:ext cx="9143998" cy="230832"/>
          </a:xfrm>
          <a:prstGeom prst="rect">
            <a:avLst/>
          </a:prstGeom>
        </p:spPr>
        <p:txBody>
          <a:bodyPr wrap="square">
            <a:spAutoFit/>
          </a:bodyPr>
          <a:lstStyle/>
          <a:p>
            <a:pPr algn="r"/>
            <a:r>
              <a:rPr lang="en-US" sz="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2019 Cengage Learning. All Rights Reserved. May not be scanned, copied or duplicated, or posted to a publicly accessible website, in whole or in part.  </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1473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JH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00200"/>
            <a:ext cx="7886700" cy="4576763"/>
          </a:xfrm>
          <a:prstGeom prst="rect">
            <a:avLst/>
          </a:prstGeom>
        </p:spPr>
        <p:txBody>
          <a:bodyPr/>
          <a:lstStyle>
            <a:lvl1pPr marL="228600" indent="-228600">
              <a:spcBef>
                <a:spcPts val="600"/>
              </a:spcBef>
              <a:spcAft>
                <a:spcPts val="1200"/>
              </a:spcAft>
              <a:buClr>
                <a:srgbClr val="343F52"/>
              </a:buClr>
              <a:buSzPct val="120000"/>
              <a:buFont typeface="Wingdings" panose="05000000000000000000" pitchFamily="2" charset="2"/>
              <a:buChar char="§"/>
              <a:defRPr sz="2400">
                <a:latin typeface="Verdana" panose="020B0604030504040204" pitchFamily="34" charset="0"/>
                <a:ea typeface="Verdana" panose="020B0604030504040204" pitchFamily="34" charset="0"/>
                <a:cs typeface="Verdana" panose="020B0604030504040204" pitchFamily="34" charset="0"/>
              </a:defRPr>
            </a:lvl1pPr>
            <a:lvl2pPr marL="685800" indent="-228600">
              <a:spcBef>
                <a:spcPts val="0"/>
              </a:spcBef>
              <a:spcAft>
                <a:spcPts val="600"/>
              </a:spcAft>
              <a:buClr>
                <a:srgbClr val="343F52"/>
              </a:buClr>
              <a:buSzPct val="120000"/>
              <a:buFont typeface="Arial" panose="020B0604020202020204" pitchFamily="34" charset="0"/>
              <a:buChar char="•"/>
              <a:defRPr sz="2200">
                <a:latin typeface="Verdana" panose="020B0604030504040204" pitchFamily="34" charset="0"/>
                <a:ea typeface="Verdana" panose="020B0604030504040204" pitchFamily="34" charset="0"/>
                <a:cs typeface="Verdana" panose="020B0604030504040204" pitchFamily="34" charset="0"/>
              </a:defRPr>
            </a:lvl2pPr>
            <a:lvl3pPr marL="1143000" indent="-228600">
              <a:spcBef>
                <a:spcPts val="0"/>
              </a:spcBef>
              <a:spcAft>
                <a:spcPts val="600"/>
              </a:spcAft>
              <a:buClr>
                <a:srgbClr val="343F52"/>
              </a:buClr>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3pPr>
            <a:lvl4pPr>
              <a:spcBef>
                <a:spcPts val="0"/>
              </a:spcBef>
              <a:spcAft>
                <a:spcPts val="600"/>
              </a:spcAft>
              <a:buClr>
                <a:srgbClr val="343F52"/>
              </a:buClr>
              <a:defRPr>
                <a:latin typeface="Verdana" panose="020B0604030504040204" pitchFamily="34" charset="0"/>
                <a:ea typeface="Verdana" panose="020B0604030504040204" pitchFamily="34" charset="0"/>
                <a:cs typeface="Verdana" panose="020B0604030504040204" pitchFamily="34" charset="0"/>
              </a:defRPr>
            </a:lvl4pPr>
            <a:lvl5pPr marL="2057400" indent="-228600">
              <a:spcBef>
                <a:spcPts val="0"/>
              </a:spcBef>
              <a:spcAft>
                <a:spcPts val="600"/>
              </a:spcAft>
              <a:buClr>
                <a:srgbClr val="343F52"/>
              </a:buClr>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1092902"/>
            <a:ext cx="9144001" cy="120436"/>
          </a:xfrm>
          <a:prstGeom prst="rect">
            <a:avLst/>
          </a:prstGeom>
          <a:gradFill flip="none" rotWithShape="1">
            <a:gsLst>
              <a:gs pos="25000">
                <a:schemeClr val="bg2">
                  <a:lumMod val="75000"/>
                </a:schemeClr>
              </a:gs>
              <a:gs pos="66000">
                <a:schemeClr val="bg2">
                  <a:lumMod val="75000"/>
                </a:schemeClr>
              </a:gs>
              <a:gs pos="82000">
                <a:schemeClr val="bg2">
                  <a:lumMod val="90000"/>
                </a:schemeClr>
              </a:gs>
              <a:gs pos="100000">
                <a:schemeClr val="bg1">
                  <a:lumMod val="9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hasCustomPrompt="1"/>
          </p:nvPr>
        </p:nvSpPr>
        <p:spPr>
          <a:xfrm>
            <a:off x="158261" y="222463"/>
            <a:ext cx="8827477" cy="677008"/>
          </a:xfrm>
          <a:prstGeom prst="rect">
            <a:avLst/>
          </a:prstGeom>
        </p:spPr>
        <p:txBody>
          <a:bodyPr anchor="ctr" anchorCtr="0">
            <a:normAutofit/>
          </a:bodyPr>
          <a:lstStyle>
            <a:lvl1pPr algn="ctr">
              <a:defRPr sz="2800">
                <a:solidFill>
                  <a:srgbClr val="4D5667"/>
                </a:solidFill>
                <a:effectLst>
                  <a:outerShdw blurRad="38100" dist="38100" dir="2700000" algn="ctr" rotWithShape="0">
                    <a:srgbClr val="000000">
                      <a:alpha val="43000"/>
                    </a:srgb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title</a:t>
            </a:r>
          </a:p>
        </p:txBody>
      </p:sp>
      <p:sp>
        <p:nvSpPr>
          <p:cNvPr id="6" name="Rectangle 5"/>
          <p:cNvSpPr/>
          <p:nvPr userDrawn="1"/>
        </p:nvSpPr>
        <p:spPr>
          <a:xfrm>
            <a:off x="0" y="6650362"/>
            <a:ext cx="9143998" cy="230832"/>
          </a:xfrm>
          <a:prstGeom prst="rect">
            <a:avLst/>
          </a:prstGeom>
        </p:spPr>
        <p:txBody>
          <a:bodyPr wrap="square">
            <a:spAutoFit/>
          </a:bodyPr>
          <a:lstStyle/>
          <a:p>
            <a:pPr algn="r"/>
            <a:r>
              <a:rPr lang="en-US" sz="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2019 Cengage Learning. All Rights Reserved. May not be scanned, copied or duplicated, or posted to a publicly accessible website, in whole or in part.  </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63163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JH_Blank With Title">
    <p:spTree>
      <p:nvGrpSpPr>
        <p:cNvPr id="1" name=""/>
        <p:cNvGrpSpPr/>
        <p:nvPr/>
      </p:nvGrpSpPr>
      <p:grpSpPr>
        <a:xfrm>
          <a:off x="0" y="0"/>
          <a:ext cx="0" cy="0"/>
          <a:chOff x="0" y="0"/>
          <a:chExt cx="0" cy="0"/>
        </a:xfrm>
      </p:grpSpPr>
      <p:sp>
        <p:nvSpPr>
          <p:cNvPr id="9" name="Rectangle 8"/>
          <p:cNvSpPr/>
          <p:nvPr/>
        </p:nvSpPr>
        <p:spPr>
          <a:xfrm>
            <a:off x="0" y="1092902"/>
            <a:ext cx="9144001" cy="120436"/>
          </a:xfrm>
          <a:prstGeom prst="rect">
            <a:avLst/>
          </a:prstGeom>
          <a:gradFill flip="none" rotWithShape="1">
            <a:gsLst>
              <a:gs pos="25000">
                <a:schemeClr val="bg2">
                  <a:lumMod val="75000"/>
                </a:schemeClr>
              </a:gs>
              <a:gs pos="66000">
                <a:schemeClr val="bg2">
                  <a:lumMod val="75000"/>
                </a:schemeClr>
              </a:gs>
              <a:gs pos="82000">
                <a:schemeClr val="bg2">
                  <a:lumMod val="90000"/>
                </a:schemeClr>
              </a:gs>
              <a:gs pos="100000">
                <a:schemeClr val="bg1">
                  <a:lumMod val="9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hasCustomPrompt="1"/>
          </p:nvPr>
        </p:nvSpPr>
        <p:spPr>
          <a:xfrm>
            <a:off x="158261" y="222463"/>
            <a:ext cx="8827477" cy="677008"/>
          </a:xfrm>
          <a:prstGeom prst="rect">
            <a:avLst/>
          </a:prstGeom>
        </p:spPr>
        <p:txBody>
          <a:bodyPr anchor="ctr" anchorCtr="0">
            <a:normAutofit/>
          </a:bodyPr>
          <a:lstStyle>
            <a:lvl1pPr algn="ctr">
              <a:defRPr sz="2800">
                <a:solidFill>
                  <a:srgbClr val="4D5667"/>
                </a:solidFill>
                <a:effectLst>
                  <a:outerShdw blurRad="38100" dist="38100" dir="2700000" algn="ctr" rotWithShape="0">
                    <a:srgbClr val="000000">
                      <a:alpha val="43000"/>
                    </a:srgb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title</a:t>
            </a:r>
          </a:p>
        </p:txBody>
      </p:sp>
      <p:sp>
        <p:nvSpPr>
          <p:cNvPr id="5" name="Rectangle 4"/>
          <p:cNvSpPr/>
          <p:nvPr userDrawn="1"/>
        </p:nvSpPr>
        <p:spPr>
          <a:xfrm>
            <a:off x="0" y="6650362"/>
            <a:ext cx="9143998" cy="230832"/>
          </a:xfrm>
          <a:prstGeom prst="rect">
            <a:avLst/>
          </a:prstGeom>
        </p:spPr>
        <p:txBody>
          <a:bodyPr wrap="square">
            <a:spAutoFit/>
          </a:bodyPr>
          <a:lstStyle/>
          <a:p>
            <a:pPr algn="r"/>
            <a:r>
              <a:rPr lang="en-US" sz="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2019 Cengage Learning. All Rights Reserved. May not be scanned, copied or duplicated, or posted to a publicly accessible website, in whole or in part.  </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687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JH_Overview">
    <p:spTree>
      <p:nvGrpSpPr>
        <p:cNvPr id="1" name=""/>
        <p:cNvGrpSpPr/>
        <p:nvPr/>
      </p:nvGrpSpPr>
      <p:grpSpPr>
        <a:xfrm>
          <a:off x="0" y="0"/>
          <a:ext cx="0" cy="0"/>
          <a:chOff x="0" y="0"/>
          <a:chExt cx="0" cy="0"/>
        </a:xfrm>
      </p:grpSpPr>
      <p:sp>
        <p:nvSpPr>
          <p:cNvPr id="9" name="Rectangle 8"/>
          <p:cNvSpPr/>
          <p:nvPr/>
        </p:nvSpPr>
        <p:spPr>
          <a:xfrm>
            <a:off x="0" y="413239"/>
            <a:ext cx="9144001" cy="800822"/>
          </a:xfrm>
          <a:prstGeom prst="rect">
            <a:avLst/>
          </a:prstGeom>
          <a:gradFill flip="none" rotWithShape="1">
            <a:gsLst>
              <a:gs pos="0">
                <a:schemeClr val="bg2">
                  <a:lumMod val="75000"/>
                </a:schemeClr>
              </a:gs>
              <a:gs pos="60000">
                <a:schemeClr val="bg2">
                  <a:lumMod val="75000"/>
                  <a:alpha val="80000"/>
                </a:schemeClr>
              </a:gs>
              <a:gs pos="78000">
                <a:schemeClr val="bg2">
                  <a:lumMod val="75000"/>
                  <a:alpha val="80000"/>
                </a:schemeClr>
              </a:gs>
              <a:gs pos="100000">
                <a:srgbClr val="F5F5F5"/>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title" hasCustomPrompt="1"/>
          </p:nvPr>
        </p:nvSpPr>
        <p:spPr>
          <a:xfrm>
            <a:off x="142875" y="454180"/>
            <a:ext cx="8858250" cy="718939"/>
          </a:xfrm>
          <a:prstGeom prst="rect">
            <a:avLst/>
          </a:prstGeom>
        </p:spPr>
        <p:txBody>
          <a:bodyPr anchor="ctr" anchorCtr="0">
            <a:normAutofit/>
          </a:bodyPr>
          <a:lstStyle>
            <a:lvl1pPr algn="ctr">
              <a:defRPr sz="28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title</a:t>
            </a:r>
          </a:p>
        </p:txBody>
      </p:sp>
      <p:sp>
        <p:nvSpPr>
          <p:cNvPr id="11" name="Content Placeholder 2"/>
          <p:cNvSpPr>
            <a:spLocks noGrp="1"/>
          </p:cNvSpPr>
          <p:nvPr>
            <p:ph idx="1"/>
          </p:nvPr>
        </p:nvSpPr>
        <p:spPr>
          <a:xfrm>
            <a:off x="628650" y="1600200"/>
            <a:ext cx="7886700" cy="4576763"/>
          </a:xfrm>
          <a:prstGeom prst="rect">
            <a:avLst/>
          </a:prstGeom>
        </p:spPr>
        <p:txBody>
          <a:bodyPr/>
          <a:lstStyle>
            <a:lvl1pPr marL="228600" indent="-228600">
              <a:spcBef>
                <a:spcPts val="600"/>
              </a:spcBef>
              <a:spcAft>
                <a:spcPts val="1200"/>
              </a:spcAft>
              <a:buClr>
                <a:srgbClr val="343F52"/>
              </a:buClr>
              <a:buSzPct val="120000"/>
              <a:buFont typeface="Wingdings" panose="05000000000000000000" pitchFamily="2" charset="2"/>
              <a:buChar char="§"/>
              <a:defRPr sz="2400">
                <a:latin typeface="Verdana" panose="020B0604030504040204" pitchFamily="34" charset="0"/>
                <a:ea typeface="Verdana" panose="020B0604030504040204" pitchFamily="34" charset="0"/>
                <a:cs typeface="Verdana" panose="020B0604030504040204" pitchFamily="34" charset="0"/>
              </a:defRPr>
            </a:lvl1pPr>
            <a:lvl2pPr marL="685800" indent="-228600">
              <a:spcBef>
                <a:spcPts val="0"/>
              </a:spcBef>
              <a:spcAft>
                <a:spcPts val="600"/>
              </a:spcAft>
              <a:buClr>
                <a:srgbClr val="343F52"/>
              </a:buClr>
              <a:buSzPct val="120000"/>
              <a:buFont typeface="Arial" panose="020B0604020202020204" pitchFamily="34" charset="0"/>
              <a:buChar char="•"/>
              <a:defRPr sz="2200">
                <a:latin typeface="Verdana" panose="020B0604030504040204" pitchFamily="34" charset="0"/>
                <a:ea typeface="Verdana" panose="020B0604030504040204" pitchFamily="34" charset="0"/>
                <a:cs typeface="Verdana" panose="020B0604030504040204" pitchFamily="34" charset="0"/>
              </a:defRPr>
            </a:lvl2pPr>
            <a:lvl3pPr marL="1143000" indent="-228600">
              <a:spcBef>
                <a:spcPts val="0"/>
              </a:spcBef>
              <a:spcAft>
                <a:spcPts val="600"/>
              </a:spcAft>
              <a:buClr>
                <a:srgbClr val="343F52"/>
              </a:buClr>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3pPr>
            <a:lvl4pPr>
              <a:spcBef>
                <a:spcPts val="0"/>
              </a:spcBef>
              <a:spcAft>
                <a:spcPts val="600"/>
              </a:spcAft>
              <a:buClr>
                <a:srgbClr val="343F52"/>
              </a:buClr>
              <a:defRPr>
                <a:latin typeface="Verdana" panose="020B0604030504040204" pitchFamily="34" charset="0"/>
                <a:ea typeface="Verdana" panose="020B0604030504040204" pitchFamily="34" charset="0"/>
                <a:cs typeface="Verdana" panose="020B0604030504040204" pitchFamily="34" charset="0"/>
              </a:defRPr>
            </a:lvl4pPr>
            <a:lvl5pPr marL="2057400" indent="-228600">
              <a:spcBef>
                <a:spcPts val="0"/>
              </a:spcBef>
              <a:spcAft>
                <a:spcPts val="600"/>
              </a:spcAft>
              <a:buClr>
                <a:srgbClr val="343F52"/>
              </a:buClr>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0" y="6650362"/>
            <a:ext cx="9143998" cy="230832"/>
          </a:xfrm>
          <a:prstGeom prst="rect">
            <a:avLst/>
          </a:prstGeom>
        </p:spPr>
        <p:txBody>
          <a:bodyPr wrap="square">
            <a:spAutoFit/>
          </a:bodyPr>
          <a:lstStyle/>
          <a:p>
            <a:pPr algn="r"/>
            <a:r>
              <a:rPr lang="en-US" sz="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2019 Cengage Learning. All Rights Reserved. May not be scanned, copied or duplicated, or posted to a publicly accessible website, in whole or in part.  </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616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H_Objectives">
    <p:spTree>
      <p:nvGrpSpPr>
        <p:cNvPr id="1" name=""/>
        <p:cNvGrpSpPr/>
        <p:nvPr/>
      </p:nvGrpSpPr>
      <p:grpSpPr>
        <a:xfrm>
          <a:off x="0" y="0"/>
          <a:ext cx="0" cy="0"/>
          <a:chOff x="0" y="0"/>
          <a:chExt cx="0" cy="0"/>
        </a:xfrm>
      </p:grpSpPr>
      <p:sp>
        <p:nvSpPr>
          <p:cNvPr id="5" name="Rectangle 4"/>
          <p:cNvSpPr/>
          <p:nvPr/>
        </p:nvSpPr>
        <p:spPr>
          <a:xfrm>
            <a:off x="0" y="434229"/>
            <a:ext cx="9144000" cy="919740"/>
          </a:xfrm>
          <a:prstGeom prst="rect">
            <a:avLst/>
          </a:prstGeom>
          <a:solidFill>
            <a:srgbClr val="605E5E">
              <a:alpha val="8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8" name="Table 7"/>
          <p:cNvGraphicFramePr>
            <a:graphicFrameLocks noGrp="1"/>
          </p:cNvGraphicFramePr>
          <p:nvPr>
            <p:extLst>
              <p:ext uri="{D42A27DB-BD31-4B8C-83A1-F6EECF244321}">
                <p14:modId xmlns:p14="http://schemas.microsoft.com/office/powerpoint/2010/main" val="19315428"/>
              </p:ext>
            </p:extLst>
          </p:nvPr>
        </p:nvGraphicFramePr>
        <p:xfrm>
          <a:off x="1050401" y="1989078"/>
          <a:ext cx="7075027" cy="2524656"/>
        </p:xfrm>
        <a:graphic>
          <a:graphicData uri="http://schemas.openxmlformats.org/drawingml/2006/table">
            <a:tbl>
              <a:tblPr firstRow="1" bandRow="1">
                <a:tableStyleId>{5C22544A-7EE6-4342-B048-85BDC9FD1C3A}</a:tableStyleId>
              </a:tblPr>
              <a:tblGrid>
                <a:gridCol w="576905">
                  <a:extLst>
                    <a:ext uri="{9D8B030D-6E8A-4147-A177-3AD203B41FA5}">
                      <a16:colId xmlns:a16="http://schemas.microsoft.com/office/drawing/2014/main" val="20000"/>
                    </a:ext>
                  </a:extLst>
                </a:gridCol>
                <a:gridCol w="6498122">
                  <a:extLst>
                    <a:ext uri="{9D8B030D-6E8A-4147-A177-3AD203B41FA5}">
                      <a16:colId xmlns:a16="http://schemas.microsoft.com/office/drawing/2014/main" val="20001"/>
                    </a:ext>
                  </a:extLst>
                </a:gridCol>
              </a:tblGrid>
              <a:tr h="631164">
                <a:tc>
                  <a:txBody>
                    <a:bodyPr/>
                    <a:lstStyle/>
                    <a:p>
                      <a:endParaRPr lang="en-US" sz="800" b="1" dirty="0">
                        <a:latin typeface="+mn-lt"/>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extLst>
                  <a:ext uri="{0D108BD9-81ED-4DB2-BD59-A6C34878D82A}">
                    <a16:rowId xmlns:a16="http://schemas.microsoft.com/office/drawing/2014/main" val="10000"/>
                  </a:ext>
                </a:extLst>
              </a:tr>
              <a:tr h="631164">
                <a:tc>
                  <a:txBody>
                    <a:bodyPr/>
                    <a:lstStyle/>
                    <a:p>
                      <a:endParaRPr lang="en-US" sz="14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extLst>
                  <a:ext uri="{0D108BD9-81ED-4DB2-BD59-A6C34878D82A}">
                    <a16:rowId xmlns:a16="http://schemas.microsoft.com/office/drawing/2014/main" val="10001"/>
                  </a:ext>
                </a:extLst>
              </a:tr>
              <a:tr h="631164">
                <a:tc>
                  <a:txBody>
                    <a:bodyPr/>
                    <a:lstStyle/>
                    <a:p>
                      <a:endParaRPr lang="en-US" sz="14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extLst>
                  <a:ext uri="{0D108BD9-81ED-4DB2-BD59-A6C34878D82A}">
                    <a16:rowId xmlns:a16="http://schemas.microsoft.com/office/drawing/2014/main" val="10002"/>
                  </a:ext>
                </a:extLst>
              </a:tr>
              <a:tr h="631164">
                <a:tc>
                  <a:txBody>
                    <a:bodyPr/>
                    <a:lstStyle/>
                    <a:p>
                      <a:endParaRPr lang="en-US" sz="1400" b="1" dirty="0"/>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rgbClr val="605E5E"/>
                        </a:gs>
                        <a:gs pos="100000">
                          <a:srgbClr val="AFABAB"/>
                        </a:gs>
                        <a:gs pos="100000">
                          <a:srgbClr val="635F5F"/>
                        </a:gs>
                        <a:gs pos="100000">
                          <a:srgbClr val="635F5F"/>
                        </a:gs>
                      </a:gsLst>
                      <a:lin ang="5400000" scaled="1"/>
                    </a:gradFill>
                  </a:tcPr>
                </a:tc>
                <a:extLst>
                  <a:ext uri="{0D108BD9-81ED-4DB2-BD59-A6C34878D82A}">
                    <a16:rowId xmlns:a16="http://schemas.microsoft.com/office/drawing/2014/main" val="10003"/>
                  </a:ext>
                </a:extLst>
              </a:tr>
            </a:tbl>
          </a:graphicData>
        </a:graphic>
      </p:graphicFrame>
      <p:pic>
        <p:nvPicPr>
          <p:cNvPr id="9" name="Picture 8" title="Asterisk Bullet Point"/>
          <p:cNvPicPr>
            <a:picLocks noChangeAspect="1"/>
          </p:cNvPicPr>
          <p:nvPr/>
        </p:nvPicPr>
        <p:blipFill rotWithShape="1">
          <a:blip r:embed="rId2">
            <a:duotone>
              <a:prstClr val="black"/>
              <a:schemeClr val="accent5">
                <a:tint val="45000"/>
                <a:satMod val="400000"/>
              </a:schemeClr>
            </a:duotone>
          </a:blip>
          <a:srcRect l="37673" t="22272" r="37955" b="60850"/>
          <a:stretch/>
        </p:blipFill>
        <p:spPr>
          <a:xfrm>
            <a:off x="1159851" y="2116405"/>
            <a:ext cx="417884" cy="417883"/>
          </a:xfrm>
          <a:prstGeom prst="rect">
            <a:avLst/>
          </a:prstGeom>
          <a:solidFill>
            <a:schemeClr val="bg1">
              <a:alpha val="0"/>
            </a:schemeClr>
          </a:solidFill>
        </p:spPr>
      </p:pic>
      <p:pic>
        <p:nvPicPr>
          <p:cNvPr id="10" name="Picture 9" title="Asterisk Bullet Point"/>
          <p:cNvPicPr>
            <a:picLocks noChangeAspect="1"/>
          </p:cNvPicPr>
          <p:nvPr/>
        </p:nvPicPr>
        <p:blipFill rotWithShape="1">
          <a:blip r:embed="rId2">
            <a:duotone>
              <a:prstClr val="black"/>
              <a:schemeClr val="accent5">
                <a:tint val="45000"/>
                <a:satMod val="400000"/>
              </a:schemeClr>
            </a:duotone>
          </a:blip>
          <a:srcRect l="37673" t="22272" r="37955" b="60850"/>
          <a:stretch/>
        </p:blipFill>
        <p:spPr>
          <a:xfrm>
            <a:off x="1159851" y="2734972"/>
            <a:ext cx="417884" cy="417883"/>
          </a:xfrm>
          <a:prstGeom prst="rect">
            <a:avLst/>
          </a:prstGeom>
          <a:solidFill>
            <a:schemeClr val="bg1">
              <a:alpha val="0"/>
            </a:schemeClr>
          </a:solidFill>
        </p:spPr>
      </p:pic>
      <p:pic>
        <p:nvPicPr>
          <p:cNvPr id="12" name="Picture 11" title="Asterisk Bullet Point"/>
          <p:cNvPicPr>
            <a:picLocks noChangeAspect="1"/>
          </p:cNvPicPr>
          <p:nvPr/>
        </p:nvPicPr>
        <p:blipFill rotWithShape="1">
          <a:blip r:embed="rId2">
            <a:duotone>
              <a:prstClr val="black"/>
              <a:schemeClr val="accent5">
                <a:tint val="45000"/>
                <a:satMod val="400000"/>
              </a:schemeClr>
            </a:duotone>
          </a:blip>
          <a:srcRect l="37673" t="22272" r="37955" b="60850"/>
          <a:stretch/>
        </p:blipFill>
        <p:spPr>
          <a:xfrm>
            <a:off x="1151171" y="3987178"/>
            <a:ext cx="417884" cy="417883"/>
          </a:xfrm>
          <a:prstGeom prst="rect">
            <a:avLst/>
          </a:prstGeom>
          <a:solidFill>
            <a:schemeClr val="bg1">
              <a:alpha val="0"/>
            </a:schemeClr>
          </a:solidFill>
        </p:spPr>
      </p:pic>
      <p:pic>
        <p:nvPicPr>
          <p:cNvPr id="13" name="Picture 12" title="Asterisk Bullet Point"/>
          <p:cNvPicPr>
            <a:picLocks noChangeAspect="1"/>
          </p:cNvPicPr>
          <p:nvPr/>
        </p:nvPicPr>
        <p:blipFill rotWithShape="1">
          <a:blip r:embed="rId2">
            <a:duotone>
              <a:prstClr val="black"/>
              <a:schemeClr val="accent5">
                <a:tint val="45000"/>
                <a:satMod val="400000"/>
              </a:schemeClr>
            </a:duotone>
          </a:blip>
          <a:srcRect l="37673" t="22272" r="37955" b="60850"/>
          <a:stretch/>
        </p:blipFill>
        <p:spPr>
          <a:xfrm>
            <a:off x="1154109" y="3364243"/>
            <a:ext cx="417884" cy="417883"/>
          </a:xfrm>
          <a:prstGeom prst="rect">
            <a:avLst/>
          </a:prstGeom>
          <a:solidFill>
            <a:schemeClr val="bg1">
              <a:alpha val="0"/>
            </a:schemeClr>
          </a:solidFill>
        </p:spPr>
      </p:pic>
      <p:sp>
        <p:nvSpPr>
          <p:cNvPr id="15" name="Text Placeholder 14"/>
          <p:cNvSpPr>
            <a:spLocks noGrp="1"/>
          </p:cNvSpPr>
          <p:nvPr>
            <p:ph type="body" sz="quarter" idx="11" hasCustomPrompt="1"/>
          </p:nvPr>
        </p:nvSpPr>
        <p:spPr>
          <a:xfrm>
            <a:off x="1675701" y="3382770"/>
            <a:ext cx="6246081" cy="419100"/>
          </a:xfrm>
          <a:prstGeom prst="rect">
            <a:avLst/>
          </a:prstGeom>
        </p:spPr>
        <p:txBody>
          <a:bodyPr anchor="ctr" anchorCtr="0">
            <a:normAutofit/>
          </a:bodyPr>
          <a:lstStyle>
            <a:lvl1pPr marL="0" indent="0">
              <a:buNone/>
              <a:defRPr sz="2000" baseline="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Point 1</a:t>
            </a:r>
          </a:p>
        </p:txBody>
      </p:sp>
      <p:sp>
        <p:nvSpPr>
          <p:cNvPr id="16" name="Text Placeholder 14"/>
          <p:cNvSpPr>
            <a:spLocks noGrp="1"/>
          </p:cNvSpPr>
          <p:nvPr>
            <p:ph type="body" sz="quarter" idx="12" hasCustomPrompt="1"/>
          </p:nvPr>
        </p:nvSpPr>
        <p:spPr>
          <a:xfrm>
            <a:off x="1687185" y="2733755"/>
            <a:ext cx="6246081" cy="419100"/>
          </a:xfrm>
          <a:prstGeom prst="rect">
            <a:avLst/>
          </a:prstGeom>
        </p:spPr>
        <p:txBody>
          <a:bodyPr anchor="ctr" anchorCtr="0">
            <a:normAutofit/>
          </a:bodyPr>
          <a:lstStyle>
            <a:lvl1pPr marL="0" indent="0">
              <a:buNone/>
              <a:defRPr sz="2000" baseline="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Point 1</a:t>
            </a:r>
          </a:p>
        </p:txBody>
      </p:sp>
      <p:sp>
        <p:nvSpPr>
          <p:cNvPr id="17" name="Text Placeholder 14"/>
          <p:cNvSpPr>
            <a:spLocks noGrp="1"/>
          </p:cNvSpPr>
          <p:nvPr>
            <p:ph type="body" sz="quarter" idx="13" hasCustomPrompt="1"/>
          </p:nvPr>
        </p:nvSpPr>
        <p:spPr>
          <a:xfrm>
            <a:off x="1675700" y="2095837"/>
            <a:ext cx="6246081" cy="419100"/>
          </a:xfrm>
          <a:prstGeom prst="rect">
            <a:avLst/>
          </a:prstGeom>
        </p:spPr>
        <p:txBody>
          <a:bodyPr anchor="ctr" anchorCtr="0">
            <a:normAutofit/>
          </a:bodyPr>
          <a:lstStyle>
            <a:lvl1pPr marL="0" indent="0">
              <a:buNone/>
              <a:defRPr sz="2000" baseline="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Point 1</a:t>
            </a:r>
          </a:p>
        </p:txBody>
      </p:sp>
      <p:sp>
        <p:nvSpPr>
          <p:cNvPr id="18" name="Text Placeholder 14"/>
          <p:cNvSpPr>
            <a:spLocks noGrp="1"/>
          </p:cNvSpPr>
          <p:nvPr>
            <p:ph type="body" sz="quarter" idx="14" hasCustomPrompt="1"/>
          </p:nvPr>
        </p:nvSpPr>
        <p:spPr>
          <a:xfrm>
            <a:off x="1669825" y="3987178"/>
            <a:ext cx="6246081" cy="419100"/>
          </a:xfrm>
          <a:prstGeom prst="rect">
            <a:avLst/>
          </a:prstGeom>
        </p:spPr>
        <p:txBody>
          <a:bodyPr anchor="ctr" anchorCtr="0">
            <a:normAutofit/>
          </a:bodyPr>
          <a:lstStyle>
            <a:lvl1pPr marL="0" indent="0">
              <a:buNone/>
              <a:defRPr sz="2000" baseline="0">
                <a:solidFill>
                  <a:schemeClr val="bg1"/>
                </a:solidFill>
                <a:effectLst/>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Point 1</a:t>
            </a:r>
          </a:p>
        </p:txBody>
      </p:sp>
      <p:sp>
        <p:nvSpPr>
          <p:cNvPr id="2" name="Title 1"/>
          <p:cNvSpPr>
            <a:spLocks noGrp="1"/>
          </p:cNvSpPr>
          <p:nvPr>
            <p:ph type="title"/>
          </p:nvPr>
        </p:nvSpPr>
        <p:spPr>
          <a:xfrm>
            <a:off x="162657" y="485813"/>
            <a:ext cx="8818685" cy="790474"/>
          </a:xfrm>
          <a:prstGeom prst="rect">
            <a:avLst/>
          </a:prstGeom>
        </p:spPr>
        <p:txBody>
          <a:bodyPr anchor="ctr" anchorCtr="0">
            <a:normAutofit/>
          </a:bodyPr>
          <a:lstStyle>
            <a:lvl1pPr algn="ctr">
              <a:defRPr sz="28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4" name="Rectangle 13"/>
          <p:cNvSpPr/>
          <p:nvPr userDrawn="1"/>
        </p:nvSpPr>
        <p:spPr>
          <a:xfrm>
            <a:off x="0" y="6650362"/>
            <a:ext cx="9143998" cy="230832"/>
          </a:xfrm>
          <a:prstGeom prst="rect">
            <a:avLst/>
          </a:prstGeom>
        </p:spPr>
        <p:txBody>
          <a:bodyPr wrap="square">
            <a:spAutoFit/>
          </a:bodyPr>
          <a:lstStyle/>
          <a:p>
            <a:pPr algn="r"/>
            <a:r>
              <a:rPr lang="en-US" sz="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2019 Cengage Learning. All Rights Reserved. May not be scanned, copied or duplicated, or posted to a publicly accessible website, in whole or in part.  </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5649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JH_Blank">
    <p:spTree>
      <p:nvGrpSpPr>
        <p:cNvPr id="1" name=""/>
        <p:cNvGrpSpPr/>
        <p:nvPr/>
      </p:nvGrpSpPr>
      <p:grpSpPr>
        <a:xfrm>
          <a:off x="0" y="0"/>
          <a:ext cx="0" cy="0"/>
          <a:chOff x="0" y="0"/>
          <a:chExt cx="0" cy="0"/>
        </a:xfrm>
      </p:grpSpPr>
      <p:sp>
        <p:nvSpPr>
          <p:cNvPr id="3" name="Rectangle 2"/>
          <p:cNvSpPr/>
          <p:nvPr userDrawn="1"/>
        </p:nvSpPr>
        <p:spPr>
          <a:xfrm>
            <a:off x="0" y="6650362"/>
            <a:ext cx="9143998" cy="230832"/>
          </a:xfrm>
          <a:prstGeom prst="rect">
            <a:avLst/>
          </a:prstGeom>
        </p:spPr>
        <p:txBody>
          <a:bodyPr wrap="square">
            <a:spAutoFit/>
          </a:bodyPr>
          <a:lstStyle/>
          <a:p>
            <a:pPr algn="r"/>
            <a:r>
              <a:rPr lang="en-US" sz="9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2019 Cengage Learning. All Rights Reserved. May not be scanned, copied or duplicated, or posted to a publicly accessible website, in whole or in part.  </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691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JH_End Title">
    <p:bg>
      <p:bgPr>
        <a:blipFill dpi="0" rotWithShape="1">
          <a:blip r:embed="rId2">
            <a:alphaModFix amt="75000"/>
            <a:lum/>
          </a:blip>
          <a:srcRect/>
          <a:stretch>
            <a:fillRect l="-17000" r="-17000"/>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flipV="1">
            <a:off x="5071131" y="1503620"/>
            <a:ext cx="2743200" cy="0"/>
          </a:xfrm>
          <a:prstGeom prst="line">
            <a:avLst/>
          </a:prstGeom>
          <a:ln w="25400">
            <a:solidFill>
              <a:srgbClr val="343F5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0" y="6098874"/>
            <a:ext cx="9144000" cy="586597"/>
          </a:xfrm>
          <a:prstGeom prst="rect">
            <a:avLst/>
          </a:prstGeom>
          <a:solidFill>
            <a:srgbClr val="343F5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a:spcBef>
                <a:spcPts val="0"/>
              </a:spcBef>
              <a:spcAft>
                <a:spcPts val="0"/>
              </a:spcAft>
            </a:pP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3" name="Title 2"/>
          <p:cNvSpPr>
            <a:spLocks noGrp="1"/>
          </p:cNvSpPr>
          <p:nvPr>
            <p:ph type="title" hasCustomPrompt="1"/>
          </p:nvPr>
        </p:nvSpPr>
        <p:spPr>
          <a:xfrm>
            <a:off x="4720621" y="1021141"/>
            <a:ext cx="3447288" cy="466344"/>
          </a:xfrm>
          <a:prstGeom prst="rect">
            <a:avLst/>
          </a:prstGeom>
        </p:spPr>
        <p:txBody>
          <a:bodyPr/>
          <a:lstStyle>
            <a:lvl1pPr algn="ctr">
              <a:defRPr sz="2400" baseline="0">
                <a:solidFill>
                  <a:srgbClr val="343F52"/>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End of Chapter</a:t>
            </a:r>
          </a:p>
        </p:txBody>
      </p:sp>
      <p:sp>
        <p:nvSpPr>
          <p:cNvPr id="6" name="Rectangle 5"/>
          <p:cNvSpPr/>
          <p:nvPr userDrawn="1"/>
        </p:nvSpPr>
        <p:spPr>
          <a:xfrm>
            <a:off x="0" y="6087731"/>
            <a:ext cx="9144000" cy="961802"/>
          </a:xfrm>
          <a:prstGeom prst="rect">
            <a:avLst/>
          </a:prstGeom>
          <a:effectLst>
            <a:outerShdw blurRad="50800" dist="38100" dir="2700000" algn="tl" rotWithShape="0">
              <a:prstClr val="black">
                <a:alpha val="40000"/>
              </a:prstClr>
            </a:outerShdw>
          </a:effectLst>
        </p:spPr>
        <p:txBody>
          <a:bodyPr wrap="square">
            <a:spAutoFit/>
          </a:bodyPr>
          <a:lstStyle/>
          <a:p>
            <a:pPr marL="0" marR="0">
              <a:spcBef>
                <a:spcPts val="0"/>
              </a:spcBef>
              <a:spcAft>
                <a:spcPts val="300"/>
              </a:spcAft>
            </a:pPr>
            <a:r>
              <a:rPr lang="en-US" sz="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2019 Cengage Learning®. May not be scanned, copied or duplicated, or posted to a publicly accessible website, in whole or in part, except for use as permitted in a license distributed with a certain product or service or otherwise on a password-protected website or school-approved learning management system for classroom use.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600"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Cover</a:t>
            </a:r>
            <a:r>
              <a:rPr lang="en-US" sz="600" baseline="0"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 image attribution: “Finance District” by Joan </a:t>
            </a:r>
            <a:r>
              <a:rPr lang="en-US" sz="600" kern="1200" baseline="0"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Campderrós-i-Canas (adapted) </a:t>
            </a:r>
            <a:r>
              <a:rPr lang="en-US" sz="600" baseline="0"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rPr>
              <a:t>https://flic.kr/p/6iVMd5 </a:t>
            </a:r>
            <a:endParaRPr lang="en-US" sz="600" dirty="0">
              <a:solidFill>
                <a:schemeClr val="tx1">
                  <a:lumMod val="50000"/>
                  <a:lumOff val="50000"/>
                </a:schemeClr>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676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6673334"/>
            <a:ext cx="9144000" cy="184666"/>
          </a:xfrm>
          <a:prstGeom prst="rect">
            <a:avLst/>
          </a:prstGeom>
          <a:solidFill>
            <a:srgbClr val="343F5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5" name="Rectangle 4"/>
          <p:cNvSpPr/>
          <p:nvPr/>
        </p:nvSpPr>
        <p:spPr>
          <a:xfrm>
            <a:off x="0" y="0"/>
            <a:ext cx="9144000" cy="62982"/>
          </a:xfrm>
          <a:prstGeom prst="rect">
            <a:avLst/>
          </a:prstGeom>
          <a:solidFill>
            <a:srgbClr val="343F5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3229913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image" Target="../media/image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Bonds and Their Valuation</a:t>
            </a:r>
          </a:p>
        </p:txBody>
      </p:sp>
      <p:sp>
        <p:nvSpPr>
          <p:cNvPr id="3" name="Text Placeholder 2"/>
          <p:cNvSpPr>
            <a:spLocks noGrp="1"/>
          </p:cNvSpPr>
          <p:nvPr>
            <p:ph type="body" idx="1"/>
          </p:nvPr>
        </p:nvSpPr>
        <p:spPr/>
        <p:txBody>
          <a:bodyPr>
            <a:normAutofit lnSpcReduction="10000"/>
          </a:bodyPr>
          <a:lstStyle/>
          <a:p>
            <a:r>
              <a:rPr lang="en-US" dirty="0"/>
              <a:t>Chapter 7</a:t>
            </a:r>
          </a:p>
        </p:txBody>
      </p:sp>
    </p:spTree>
    <p:extLst>
      <p:ext uri="{BB962C8B-B14F-4D97-AF65-F5344CB8AC3E}">
        <p14:creationId xmlns:p14="http://schemas.microsoft.com/office/powerpoint/2010/main" val="314179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discount rate (</a:t>
            </a:r>
            <a:r>
              <a:rPr lang="en-US" dirty="0" err="1"/>
              <a:t>r</a:t>
            </a:r>
            <a:r>
              <a:rPr lang="en-US" baseline="-25000" dirty="0" err="1"/>
              <a:t>i</a:t>
            </a:r>
            <a:r>
              <a:rPr lang="en-US" dirty="0"/>
              <a:t>) is the opportunity cost of capital, and is the rate that could be earned on alternative investments of equal risk.</a:t>
            </a:r>
          </a:p>
          <a:p>
            <a:pPr marL="0" indent="0">
              <a:buNone/>
            </a:pPr>
            <a:r>
              <a:rPr lang="en-US" dirty="0">
                <a:solidFill>
                  <a:srgbClr val="000000"/>
                </a:solidFill>
              </a:rPr>
              <a:t>	</a:t>
            </a:r>
          </a:p>
          <a:p>
            <a:pPr marL="0" indent="0">
              <a:buNone/>
            </a:pPr>
            <a:r>
              <a:rPr lang="en-US" dirty="0">
                <a:solidFill>
                  <a:srgbClr val="000000"/>
                </a:solidFill>
              </a:rPr>
              <a:t>	   </a:t>
            </a:r>
            <a:r>
              <a:rPr lang="en-US" dirty="0" err="1">
                <a:solidFill>
                  <a:srgbClr val="000000"/>
                </a:solidFill>
              </a:rPr>
              <a:t>r</a:t>
            </a:r>
            <a:r>
              <a:rPr lang="en-US" baseline="-25000" dirty="0" err="1">
                <a:solidFill>
                  <a:srgbClr val="000000"/>
                </a:solidFill>
              </a:rPr>
              <a:t>i</a:t>
            </a:r>
            <a:r>
              <a:rPr lang="en-US" dirty="0">
                <a:solidFill>
                  <a:srgbClr val="000000"/>
                </a:solidFill>
              </a:rPr>
              <a:t> = r* + IP + MRP + DRP + LP</a:t>
            </a:r>
          </a:p>
          <a:p>
            <a:pPr marL="0" indent="0">
              <a:buNone/>
            </a:pPr>
            <a:endParaRPr lang="en-US" dirty="0"/>
          </a:p>
        </p:txBody>
      </p:sp>
      <p:sp>
        <p:nvSpPr>
          <p:cNvPr id="4" name="Title 3"/>
          <p:cNvSpPr>
            <a:spLocks noGrp="1"/>
          </p:cNvSpPr>
          <p:nvPr>
            <p:ph type="title"/>
          </p:nvPr>
        </p:nvSpPr>
        <p:spPr/>
        <p:txBody>
          <a:bodyPr>
            <a:normAutofit/>
          </a:bodyPr>
          <a:lstStyle/>
          <a:p>
            <a:r>
              <a:rPr lang="en-US" dirty="0"/>
              <a:t>What is the opportunity cost of debt capital?</a:t>
            </a:r>
          </a:p>
        </p:txBody>
      </p:sp>
    </p:spTree>
    <p:extLst>
      <p:ext uri="{BB962C8B-B14F-4D97-AF65-F5344CB8AC3E}">
        <p14:creationId xmlns:p14="http://schemas.microsoft.com/office/powerpoint/2010/main" val="356716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fontScale="90000"/>
          </a:bodyPr>
          <a:lstStyle/>
          <a:p>
            <a:r>
              <a:rPr lang="en-US" dirty="0"/>
              <a:t>What is the value of a 10-year, 10% annual coupon bond, if </a:t>
            </a:r>
            <a:r>
              <a:rPr lang="en-US" dirty="0" err="1"/>
              <a:t>r</a:t>
            </a:r>
            <a:r>
              <a:rPr lang="en-US" baseline="-25000" dirty="0" err="1"/>
              <a:t>d</a:t>
            </a:r>
            <a:r>
              <a:rPr lang="en-US" dirty="0"/>
              <a:t> = 10%?</a:t>
            </a:r>
          </a:p>
        </p:txBody>
      </p:sp>
      <p:grpSp>
        <p:nvGrpSpPr>
          <p:cNvPr id="4" name="Group 24" descr="Timeline illustrating how to calculate the value of 10-year bond." title="Line Plot for 10-Year Bond "/>
          <p:cNvGrpSpPr>
            <a:grpSpLocks/>
          </p:cNvGrpSpPr>
          <p:nvPr/>
        </p:nvGrpSpPr>
        <p:grpSpPr bwMode="auto">
          <a:xfrm>
            <a:off x="653255" y="1839277"/>
            <a:ext cx="7837488" cy="1166813"/>
            <a:chOff x="728661" y="2359025"/>
            <a:chExt cx="7837500" cy="1166813"/>
          </a:xfrm>
        </p:grpSpPr>
        <p:sp>
          <p:nvSpPr>
            <p:cNvPr id="5" name="Line 8"/>
            <p:cNvSpPr>
              <a:spLocks noChangeShapeType="1"/>
            </p:cNvSpPr>
            <p:nvPr/>
          </p:nvSpPr>
          <p:spPr bwMode="auto">
            <a:xfrm>
              <a:off x="1219200" y="2820988"/>
              <a:ext cx="0" cy="274637"/>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400" dirty="0">
                <a:latin typeface="Arial" panose="020B0604020202020204" pitchFamily="34" charset="0"/>
                <a:cs typeface="Arial" panose="020B0604020202020204" pitchFamily="34" charset="0"/>
              </a:endParaRPr>
            </a:p>
          </p:txBody>
        </p:sp>
        <p:sp>
          <p:nvSpPr>
            <p:cNvPr id="6" name="Line 9"/>
            <p:cNvSpPr>
              <a:spLocks noChangeShapeType="1"/>
            </p:cNvSpPr>
            <p:nvPr/>
          </p:nvSpPr>
          <p:spPr bwMode="auto">
            <a:xfrm>
              <a:off x="2838452" y="2820988"/>
              <a:ext cx="0" cy="274637"/>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400" dirty="0">
                <a:latin typeface="Arial" panose="020B0604020202020204" pitchFamily="34" charset="0"/>
                <a:cs typeface="Arial" panose="020B0604020202020204" pitchFamily="34" charset="0"/>
              </a:endParaRPr>
            </a:p>
          </p:txBody>
        </p:sp>
        <p:sp>
          <p:nvSpPr>
            <p:cNvPr id="7" name="Line 10"/>
            <p:cNvSpPr>
              <a:spLocks noChangeShapeType="1"/>
            </p:cNvSpPr>
            <p:nvPr/>
          </p:nvSpPr>
          <p:spPr bwMode="auto">
            <a:xfrm>
              <a:off x="4457705" y="2820988"/>
              <a:ext cx="0" cy="274637"/>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400" dirty="0">
                <a:latin typeface="Arial" panose="020B0604020202020204" pitchFamily="34" charset="0"/>
                <a:cs typeface="Arial" panose="020B0604020202020204" pitchFamily="34" charset="0"/>
              </a:endParaRPr>
            </a:p>
          </p:txBody>
        </p:sp>
        <p:sp>
          <p:nvSpPr>
            <p:cNvPr id="8" name="Line 11"/>
            <p:cNvSpPr>
              <a:spLocks noChangeShapeType="1"/>
            </p:cNvSpPr>
            <p:nvPr/>
          </p:nvSpPr>
          <p:spPr bwMode="auto">
            <a:xfrm>
              <a:off x="7696210" y="2820988"/>
              <a:ext cx="0" cy="274637"/>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400" dirty="0">
                <a:latin typeface="Arial" panose="020B0604020202020204" pitchFamily="34" charset="0"/>
                <a:cs typeface="Arial" panose="020B0604020202020204" pitchFamily="34" charset="0"/>
              </a:endParaRPr>
            </a:p>
          </p:txBody>
        </p:sp>
        <p:sp>
          <p:nvSpPr>
            <p:cNvPr id="9" name="Line 12"/>
            <p:cNvSpPr>
              <a:spLocks noChangeShapeType="1"/>
            </p:cNvSpPr>
            <p:nvPr/>
          </p:nvSpPr>
          <p:spPr bwMode="auto">
            <a:xfrm flipV="1">
              <a:off x="1220787" y="2959100"/>
              <a:ext cx="4479932" cy="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400" dirty="0">
                <a:latin typeface="Arial" panose="020B0604020202020204" pitchFamily="34" charset="0"/>
                <a:cs typeface="Arial" panose="020B0604020202020204" pitchFamily="34" charset="0"/>
              </a:endParaRPr>
            </a:p>
          </p:txBody>
        </p:sp>
        <p:grpSp>
          <p:nvGrpSpPr>
            <p:cNvPr id="10" name="Group 13"/>
            <p:cNvGrpSpPr>
              <a:grpSpLocks/>
            </p:cNvGrpSpPr>
            <p:nvPr/>
          </p:nvGrpSpPr>
          <p:grpSpPr bwMode="auto">
            <a:xfrm>
              <a:off x="1062037" y="2359025"/>
              <a:ext cx="6846888" cy="431800"/>
              <a:chOff x="669" y="1486"/>
              <a:chExt cx="4313" cy="272"/>
            </a:xfrm>
          </p:grpSpPr>
          <p:sp>
            <p:nvSpPr>
              <p:cNvPr id="19" name="Rectangle 14"/>
              <p:cNvSpPr>
                <a:spLocks noChangeArrowheads="1"/>
              </p:cNvSpPr>
              <p:nvPr/>
            </p:nvSpPr>
            <p:spPr bwMode="auto">
              <a:xfrm>
                <a:off x="669" y="1486"/>
                <a:ext cx="214"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0</a:t>
                </a:r>
              </a:p>
            </p:txBody>
          </p:sp>
          <p:sp>
            <p:nvSpPr>
              <p:cNvPr id="20" name="Rectangle 15"/>
              <p:cNvSpPr>
                <a:spLocks noChangeArrowheads="1"/>
              </p:cNvSpPr>
              <p:nvPr/>
            </p:nvSpPr>
            <p:spPr bwMode="auto">
              <a:xfrm>
                <a:off x="1687" y="1486"/>
                <a:ext cx="214"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1</a:t>
                </a:r>
              </a:p>
            </p:txBody>
          </p:sp>
          <p:sp>
            <p:nvSpPr>
              <p:cNvPr id="21" name="Rectangle 16"/>
              <p:cNvSpPr>
                <a:spLocks noChangeArrowheads="1"/>
              </p:cNvSpPr>
              <p:nvPr/>
            </p:nvSpPr>
            <p:spPr bwMode="auto">
              <a:xfrm>
                <a:off x="2702" y="1486"/>
                <a:ext cx="214"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2</a:t>
                </a:r>
              </a:p>
            </p:txBody>
          </p:sp>
          <p:sp>
            <p:nvSpPr>
              <p:cNvPr id="22" name="Rectangle 17"/>
              <p:cNvSpPr>
                <a:spLocks noChangeArrowheads="1"/>
              </p:cNvSpPr>
              <p:nvPr/>
            </p:nvSpPr>
            <p:spPr bwMode="auto">
              <a:xfrm>
                <a:off x="4737" y="1486"/>
                <a:ext cx="245"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N</a:t>
                </a:r>
              </a:p>
            </p:txBody>
          </p:sp>
        </p:grpSp>
        <p:sp>
          <p:nvSpPr>
            <p:cNvPr id="11" name="Rectangle 18"/>
            <p:cNvSpPr>
              <a:spLocks noChangeArrowheads="1"/>
            </p:cNvSpPr>
            <p:nvPr/>
          </p:nvSpPr>
          <p:spPr bwMode="auto">
            <a:xfrm>
              <a:off x="1631950" y="2592388"/>
              <a:ext cx="698910" cy="400752"/>
            </a:xfrm>
            <a:prstGeom prst="rect">
              <a:avLst/>
            </a:prstGeom>
            <a:noFill/>
            <a:ln w="9525">
              <a:noFill/>
              <a:miter lim="800000"/>
              <a:headEnd/>
              <a:tailEnd/>
            </a:ln>
          </p:spPr>
          <p:txBody>
            <a:bodyPr wrap="none" lIns="92075" tIns="46038" rIns="92075" bIns="46038">
              <a:spAutoFit/>
            </a:bodyPr>
            <a:lstStyle/>
            <a:p>
              <a:pPr>
                <a:defRPr/>
              </a:pPr>
              <a:r>
                <a:rPr lang="en-US" sz="2000" dirty="0">
                  <a:solidFill>
                    <a:schemeClr val="accent1">
                      <a:lumMod val="50000"/>
                    </a:schemeClr>
                  </a:solidFill>
                  <a:latin typeface="Arial" panose="020B0604020202020204" pitchFamily="34" charset="0"/>
                  <a:cs typeface="Arial" panose="020B0604020202020204" pitchFamily="34" charset="0"/>
                </a:rPr>
                <a:t>10%</a:t>
              </a:r>
            </a:p>
          </p:txBody>
        </p:sp>
        <p:grpSp>
          <p:nvGrpSpPr>
            <p:cNvPr id="12" name="Group 19"/>
            <p:cNvGrpSpPr>
              <a:grpSpLocks/>
            </p:cNvGrpSpPr>
            <p:nvPr/>
          </p:nvGrpSpPr>
          <p:grpSpPr bwMode="auto">
            <a:xfrm>
              <a:off x="728661" y="3094038"/>
              <a:ext cx="7837500" cy="431800"/>
              <a:chOff x="459" y="1949"/>
              <a:chExt cx="4937" cy="272"/>
            </a:xfrm>
          </p:grpSpPr>
          <p:sp>
            <p:nvSpPr>
              <p:cNvPr id="15" name="Rectangle 20"/>
              <p:cNvSpPr>
                <a:spLocks noChangeArrowheads="1"/>
              </p:cNvSpPr>
              <p:nvPr/>
            </p:nvSpPr>
            <p:spPr bwMode="auto">
              <a:xfrm>
                <a:off x="1587" y="1949"/>
                <a:ext cx="414"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100</a:t>
                </a:r>
                <a:endParaRPr lang="en-US" sz="2200" baseline="-25000" dirty="0">
                  <a:solidFill>
                    <a:schemeClr val="accent1">
                      <a:lumMod val="50000"/>
                    </a:schemeClr>
                  </a:solidFill>
                  <a:latin typeface="Arial" panose="020B0604020202020204" pitchFamily="34" charset="0"/>
                  <a:cs typeface="Arial" panose="020B0604020202020204" pitchFamily="34" charset="0"/>
                </a:endParaRPr>
              </a:p>
            </p:txBody>
          </p:sp>
          <p:sp>
            <p:nvSpPr>
              <p:cNvPr id="16" name="Rectangle 21"/>
              <p:cNvSpPr>
                <a:spLocks noChangeArrowheads="1"/>
              </p:cNvSpPr>
              <p:nvPr/>
            </p:nvSpPr>
            <p:spPr bwMode="auto">
              <a:xfrm>
                <a:off x="4306" y="1949"/>
                <a:ext cx="1090"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100 + 1,000</a:t>
                </a:r>
                <a:endParaRPr lang="en-US" sz="2200" baseline="-25000" dirty="0">
                  <a:solidFill>
                    <a:schemeClr val="accent1">
                      <a:lumMod val="50000"/>
                    </a:schemeClr>
                  </a:solidFill>
                  <a:latin typeface="Arial" panose="020B0604020202020204" pitchFamily="34" charset="0"/>
                  <a:cs typeface="Arial" panose="020B0604020202020204" pitchFamily="34" charset="0"/>
                </a:endParaRPr>
              </a:p>
            </p:txBody>
          </p:sp>
          <p:sp>
            <p:nvSpPr>
              <p:cNvPr id="17" name="Rectangle 22"/>
              <p:cNvSpPr>
                <a:spLocks noChangeArrowheads="1"/>
              </p:cNvSpPr>
              <p:nvPr/>
            </p:nvSpPr>
            <p:spPr bwMode="auto">
              <a:xfrm>
                <a:off x="2603" y="1949"/>
                <a:ext cx="414"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100</a:t>
                </a:r>
                <a:endParaRPr lang="en-US" sz="2200" baseline="-25000" dirty="0">
                  <a:solidFill>
                    <a:schemeClr val="accent1">
                      <a:lumMod val="50000"/>
                    </a:schemeClr>
                  </a:solidFill>
                  <a:latin typeface="Arial" panose="020B0604020202020204" pitchFamily="34" charset="0"/>
                  <a:cs typeface="Arial" panose="020B0604020202020204" pitchFamily="34" charset="0"/>
                </a:endParaRPr>
              </a:p>
            </p:txBody>
          </p:sp>
          <p:sp>
            <p:nvSpPr>
              <p:cNvPr id="18" name="Rectangle 23"/>
              <p:cNvSpPr>
                <a:spLocks noChangeArrowheads="1"/>
              </p:cNvSpPr>
              <p:nvPr/>
            </p:nvSpPr>
            <p:spPr bwMode="auto">
              <a:xfrm>
                <a:off x="459" y="1949"/>
                <a:ext cx="617" cy="272"/>
              </a:xfrm>
              <a:prstGeom prst="rect">
                <a:avLst/>
              </a:prstGeom>
              <a:noFill/>
              <a:ln w="9525">
                <a:noFill/>
                <a:miter lim="800000"/>
                <a:headEnd/>
                <a:tailEnd/>
              </a:ln>
            </p:spPr>
            <p:txBody>
              <a:bodyPr wrap="none" lIns="92075" tIns="46038" rIns="92075" bIns="46038">
                <a:spAutoFit/>
              </a:body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V</a:t>
                </a:r>
                <a:r>
                  <a:rPr lang="en-US" sz="2200" baseline="-25000" dirty="0">
                    <a:solidFill>
                      <a:schemeClr val="accent1">
                        <a:lumMod val="50000"/>
                      </a:schemeClr>
                    </a:solidFill>
                    <a:latin typeface="Arial" panose="020B0604020202020204" pitchFamily="34" charset="0"/>
                    <a:cs typeface="Arial" panose="020B0604020202020204" pitchFamily="34" charset="0"/>
                  </a:rPr>
                  <a:t>B</a:t>
                </a:r>
                <a:r>
                  <a:rPr lang="en-US" sz="2200" dirty="0">
                    <a:solidFill>
                      <a:schemeClr val="accent1">
                        <a:lumMod val="50000"/>
                      </a:schemeClr>
                    </a:solidFill>
                    <a:latin typeface="Arial" panose="020B0604020202020204" pitchFamily="34" charset="0"/>
                    <a:cs typeface="Arial" panose="020B0604020202020204" pitchFamily="34" charset="0"/>
                  </a:rPr>
                  <a:t> = ?</a:t>
                </a:r>
              </a:p>
            </p:txBody>
          </p:sp>
        </p:grpSp>
        <p:sp>
          <p:nvSpPr>
            <p:cNvPr id="13" name="Line 24"/>
            <p:cNvSpPr>
              <a:spLocks noChangeShapeType="1"/>
            </p:cNvSpPr>
            <p:nvPr/>
          </p:nvSpPr>
          <p:spPr bwMode="auto">
            <a:xfrm>
              <a:off x="6405570" y="2959100"/>
              <a:ext cx="1290640" cy="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400" dirty="0">
                <a:latin typeface="Arial" panose="020B0604020202020204" pitchFamily="34" charset="0"/>
                <a:cs typeface="Arial" panose="020B0604020202020204" pitchFamily="34" charset="0"/>
              </a:endParaRPr>
            </a:p>
          </p:txBody>
        </p:sp>
        <p:sp>
          <p:nvSpPr>
            <p:cNvPr id="14" name="Rectangle 25"/>
            <p:cNvSpPr>
              <a:spLocks noChangeArrowheads="1"/>
            </p:cNvSpPr>
            <p:nvPr/>
          </p:nvSpPr>
          <p:spPr bwMode="auto">
            <a:xfrm>
              <a:off x="5822957" y="2662238"/>
              <a:ext cx="440827" cy="462307"/>
            </a:xfrm>
            <a:prstGeom prst="rect">
              <a:avLst/>
            </a:prstGeom>
            <a:noFill/>
            <a:ln w="9525">
              <a:noFill/>
              <a:miter lim="800000"/>
              <a:headEnd/>
              <a:tailEnd/>
            </a:ln>
          </p:spPr>
          <p:txBody>
            <a:bodyPr wrap="none" lIns="92075" tIns="46038" rIns="92075" bIns="46038">
              <a:spAutoFit/>
            </a:bodyPr>
            <a:lstStyle/>
            <a:p>
              <a:pPr>
                <a:defRPr/>
              </a:pPr>
              <a:r>
                <a:rPr lang="en-US" sz="24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graphicFrame>
        <p:nvGraphicFramePr>
          <p:cNvPr id="23" name="Object 4" descr="Formula used to calculate the value of a 10-year bond." title="Formula for 10-Year Bond"/>
          <p:cNvGraphicFramePr>
            <a:graphicFrameLocks noChangeAspect="1"/>
          </p:cNvGraphicFramePr>
          <p:nvPr>
            <p:extLst>
              <p:ext uri="{D42A27DB-BD31-4B8C-83A1-F6EECF244321}">
                <p14:modId xmlns:p14="http://schemas.microsoft.com/office/powerpoint/2010/main" val="3231132850"/>
              </p:ext>
            </p:extLst>
          </p:nvPr>
        </p:nvGraphicFramePr>
        <p:xfrm>
          <a:off x="2096283" y="3535184"/>
          <a:ext cx="4572020" cy="1713415"/>
        </p:xfrm>
        <a:graphic>
          <a:graphicData uri="http://schemas.openxmlformats.org/presentationml/2006/ole">
            <mc:AlternateContent xmlns:mc="http://schemas.openxmlformats.org/markup-compatibility/2006">
              <mc:Choice xmlns:v="urn:schemas-microsoft-com:vml" Requires="v">
                <p:oleObj spid="_x0000_s1030" name="Equation" r:id="rId3" imgW="2070000" imgH="774360" progId="Equation.3">
                  <p:embed/>
                </p:oleObj>
              </mc:Choice>
              <mc:Fallback>
                <p:oleObj name="Equation" r:id="rId3" imgW="2070000" imgH="774360" progId="Equation.3">
                  <p:embed/>
                  <p:pic>
                    <p:nvPicPr>
                      <p:cNvPr id="23" name="Object 4" descr="Formula used to calculate the value of a 10-year bond." title="Formula for 10-Year Bond"/>
                      <p:cNvPicPr>
                        <a:picLocks noChangeAspect="1" noChangeArrowheads="1"/>
                      </p:cNvPicPr>
                      <p:nvPr/>
                    </p:nvPicPr>
                    <p:blipFill>
                      <a:blip r:embed="rId4"/>
                      <a:srcRect/>
                      <a:stretch>
                        <a:fillRect/>
                      </a:stretch>
                    </p:blipFill>
                    <p:spPr bwMode="auto">
                      <a:xfrm>
                        <a:off x="2096283" y="3535184"/>
                        <a:ext cx="4572020" cy="1713415"/>
                      </a:xfrm>
                      <a:prstGeom prst="rect">
                        <a:avLst/>
                      </a:prstGeom>
                      <a:noFill/>
                      <a:extLst/>
                    </p:spPr>
                  </p:pic>
                </p:oleObj>
              </mc:Fallback>
            </mc:AlternateContent>
          </a:graphicData>
        </a:graphic>
      </p:graphicFrame>
    </p:spTree>
    <p:extLst>
      <p:ext uri="{BB962C8B-B14F-4D97-AF65-F5344CB8AC3E}">
        <p14:creationId xmlns:p14="http://schemas.microsoft.com/office/powerpoint/2010/main" val="172545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8" y="1546326"/>
            <a:ext cx="7886700" cy="4576763"/>
          </a:xfrm>
        </p:spPr>
        <p:txBody>
          <a:bodyPr/>
          <a:lstStyle/>
          <a:p>
            <a:r>
              <a:rPr lang="en-US" dirty="0"/>
              <a:t>This bond has a $1,000 lump sum (the par value) due at maturity (t = 10), and annual $100 coupon payments beginning at t = 1 and continuing through t = 10.  The price of the bond can be found by solving for the PV of these cash flows.</a:t>
            </a:r>
          </a:p>
          <a:p>
            <a:endParaRPr lang="en-US" dirty="0"/>
          </a:p>
          <a:p>
            <a:endParaRPr lang="en-US" dirty="0"/>
          </a:p>
          <a:p>
            <a:endParaRPr lang="en-US" dirty="0"/>
          </a:p>
          <a:p>
            <a:endParaRPr lang="en-US" dirty="0"/>
          </a:p>
          <a:p>
            <a:pPr marL="0" indent="0">
              <a:buNone/>
            </a:pPr>
            <a:r>
              <a:rPr lang="en-US" dirty="0"/>
              <a:t>Excel:  =PV(.10,10,100,1000)</a:t>
            </a:r>
          </a:p>
          <a:p>
            <a:endParaRPr lang="en-US" dirty="0"/>
          </a:p>
          <a:p>
            <a:endParaRPr lang="en-US" dirty="0"/>
          </a:p>
        </p:txBody>
      </p:sp>
      <p:sp>
        <p:nvSpPr>
          <p:cNvPr id="19" name="Title 18"/>
          <p:cNvSpPr>
            <a:spLocks noGrp="1"/>
          </p:cNvSpPr>
          <p:nvPr>
            <p:ph type="title"/>
          </p:nvPr>
        </p:nvSpPr>
        <p:spPr/>
        <p:txBody>
          <a:bodyPr>
            <a:normAutofit/>
          </a:bodyPr>
          <a:lstStyle/>
          <a:p>
            <a:r>
              <a:rPr lang="en-US" dirty="0"/>
              <a:t>Calculating the Value of a Bond</a:t>
            </a:r>
          </a:p>
        </p:txBody>
      </p:sp>
      <p:grpSp>
        <p:nvGrpSpPr>
          <p:cNvPr id="4" name="Group 20" descr="Graphic showing the calculator Inputs and Output needed to solve for the value of a bond. " title="Calculator Methods for Value of a Bond"/>
          <p:cNvGrpSpPr>
            <a:grpSpLocks/>
          </p:cNvGrpSpPr>
          <p:nvPr/>
        </p:nvGrpSpPr>
        <p:grpSpPr bwMode="auto">
          <a:xfrm>
            <a:off x="1441629" y="3888581"/>
            <a:ext cx="6260739" cy="1748151"/>
            <a:chOff x="1581150" y="3119438"/>
            <a:chExt cx="5983288" cy="1420812"/>
          </a:xfrm>
        </p:grpSpPr>
        <p:sp>
          <p:nvSpPr>
            <p:cNvPr id="5" name="AutoShape 4"/>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6" name="AutoShape 5"/>
            <p:cNvSpPr>
              <a:spLocks noChangeArrowheads="1"/>
            </p:cNvSpPr>
            <p:nvPr/>
          </p:nvSpPr>
          <p:spPr bwMode="auto">
            <a:xfrm>
              <a:off x="1733550" y="3216275"/>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7" name="AutoShape 6"/>
            <p:cNvSpPr>
              <a:spLocks noChangeArrowheads="1"/>
            </p:cNvSpPr>
            <p:nvPr/>
          </p:nvSpPr>
          <p:spPr bwMode="auto">
            <a:xfrm>
              <a:off x="1733550" y="4075113"/>
              <a:ext cx="1189038" cy="366712"/>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8" name="AutoShape 7"/>
            <p:cNvSpPr>
              <a:spLocks noChangeArrowheads="1"/>
            </p:cNvSpPr>
            <p:nvPr/>
          </p:nvSpPr>
          <p:spPr bwMode="auto">
            <a:xfrm>
              <a:off x="3141663" y="3644900"/>
              <a:ext cx="639762"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9" name="AutoShape 8"/>
            <p:cNvSpPr>
              <a:spLocks noChangeArrowheads="1"/>
            </p:cNvSpPr>
            <p:nvPr/>
          </p:nvSpPr>
          <p:spPr bwMode="auto">
            <a:xfrm>
              <a:off x="401320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0" name="AutoShape 9"/>
            <p:cNvSpPr>
              <a:spLocks noChangeArrowheads="1"/>
            </p:cNvSpPr>
            <p:nvPr/>
          </p:nvSpPr>
          <p:spPr bwMode="auto">
            <a:xfrm>
              <a:off x="575945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1" name="AutoShape 10"/>
            <p:cNvSpPr>
              <a:spLocks noChangeArrowheads="1"/>
            </p:cNvSpPr>
            <p:nvPr/>
          </p:nvSpPr>
          <p:spPr bwMode="auto">
            <a:xfrm>
              <a:off x="4886325"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2" name="AutoShape 11"/>
            <p:cNvSpPr>
              <a:spLocks noChangeArrowheads="1"/>
            </p:cNvSpPr>
            <p:nvPr/>
          </p:nvSpPr>
          <p:spPr bwMode="auto">
            <a:xfrm>
              <a:off x="6630988" y="3644900"/>
              <a:ext cx="641350"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3" name="AutoShape 12"/>
            <p:cNvSpPr>
              <a:spLocks noChangeArrowheads="1"/>
            </p:cNvSpPr>
            <p:nvPr/>
          </p:nvSpPr>
          <p:spPr bwMode="auto">
            <a:xfrm>
              <a:off x="3141663" y="3216275"/>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4" name="AutoShape 13"/>
            <p:cNvSpPr>
              <a:spLocks noChangeArrowheads="1"/>
            </p:cNvSpPr>
            <p:nvPr/>
          </p:nvSpPr>
          <p:spPr bwMode="auto">
            <a:xfrm>
              <a:off x="4014788" y="3216275"/>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5" name="AutoShape 14"/>
            <p:cNvSpPr>
              <a:spLocks noChangeArrowheads="1"/>
            </p:cNvSpPr>
            <p:nvPr/>
          </p:nvSpPr>
          <p:spPr bwMode="auto">
            <a:xfrm>
              <a:off x="5756275" y="3216275"/>
              <a:ext cx="639763"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a:t>
              </a:r>
            </a:p>
          </p:txBody>
        </p:sp>
        <p:sp>
          <p:nvSpPr>
            <p:cNvPr id="16" name="AutoShape 15"/>
            <p:cNvSpPr>
              <a:spLocks noChangeArrowheads="1"/>
            </p:cNvSpPr>
            <p:nvPr/>
          </p:nvSpPr>
          <p:spPr bwMode="auto">
            <a:xfrm>
              <a:off x="4799013" y="4075113"/>
              <a:ext cx="822325" cy="366712"/>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sp>
          <p:nvSpPr>
            <p:cNvPr id="17" name="AutoShape 16"/>
            <p:cNvSpPr>
              <a:spLocks noChangeArrowheads="1"/>
            </p:cNvSpPr>
            <p:nvPr/>
          </p:nvSpPr>
          <p:spPr bwMode="auto">
            <a:xfrm>
              <a:off x="6583363" y="3216275"/>
              <a:ext cx="731837"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grpSp>
    </p:spTree>
    <p:extLst>
      <p:ext uri="{BB962C8B-B14F-4D97-AF65-F5344CB8AC3E}">
        <p14:creationId xmlns:p14="http://schemas.microsoft.com/office/powerpoint/2010/main" val="28200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normAutofit/>
          </a:bodyPr>
          <a:lstStyle/>
          <a:p>
            <a:pPr eaLnBrk="1" hangingPunct="1">
              <a:spcBef>
                <a:spcPct val="0"/>
              </a:spcBef>
              <a:defRPr/>
            </a:pPr>
            <a:r>
              <a:rPr lang="en-US" dirty="0"/>
              <a:t>The annual coupon payment is $130.  Since the risk is the same it has the same yield to maturity as the previous bond (10%).  This  bond sells at a premium because the coupon rate &gt; the yield to maturity. </a:t>
            </a:r>
          </a:p>
          <a:p>
            <a:pPr eaLnBrk="1" hangingPunct="1">
              <a:spcBef>
                <a:spcPct val="0"/>
              </a:spcBef>
              <a:buFont typeface="Wingdings" pitchFamily="2" charset="2"/>
              <a:buNone/>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sz="1800" dirty="0"/>
          </a:p>
          <a:p>
            <a:pPr eaLnBrk="1" hangingPunct="1">
              <a:spcBef>
                <a:spcPct val="0"/>
              </a:spcBef>
              <a:buFont typeface="Wingdings" pitchFamily="2" charset="2"/>
              <a:buNone/>
              <a:defRPr/>
            </a:pPr>
            <a:endParaRPr lang="en-US" dirty="0"/>
          </a:p>
          <a:p>
            <a:pPr eaLnBrk="1" hangingPunct="1">
              <a:spcBef>
                <a:spcPct val="0"/>
              </a:spcBef>
              <a:buFont typeface="Wingdings" pitchFamily="2" charset="2"/>
              <a:buNone/>
              <a:defRPr/>
            </a:pPr>
            <a:r>
              <a:rPr lang="en-US" dirty="0"/>
              <a:t>Excel:  =PV(.10,10,130,1000)</a:t>
            </a:r>
          </a:p>
        </p:txBody>
      </p:sp>
      <p:sp>
        <p:nvSpPr>
          <p:cNvPr id="2" name="Title 1"/>
          <p:cNvSpPr>
            <a:spLocks noGrp="1"/>
          </p:cNvSpPr>
          <p:nvPr>
            <p:ph type="title"/>
          </p:nvPr>
        </p:nvSpPr>
        <p:spPr/>
        <p:txBody>
          <a:bodyPr>
            <a:normAutofit fontScale="90000"/>
          </a:bodyPr>
          <a:lstStyle/>
          <a:p>
            <a:r>
              <a:rPr lang="en-US" dirty="0"/>
              <a:t>What’s the value of a 10-year bond outstanding with the same risk but a 13% annual coupon rate?</a:t>
            </a:r>
          </a:p>
        </p:txBody>
      </p:sp>
      <p:grpSp>
        <p:nvGrpSpPr>
          <p:cNvPr id="5" name="Group 20" descr="Graphic showing the calculator Inputs and Output needed to solve for the value of a 10-year bond with a determined annual coupon rate (13%)." title="Calculator Methods: Value of a 10-Year Bond "/>
          <p:cNvGrpSpPr>
            <a:grpSpLocks/>
          </p:cNvGrpSpPr>
          <p:nvPr/>
        </p:nvGrpSpPr>
        <p:grpSpPr bwMode="auto">
          <a:xfrm>
            <a:off x="1473316" y="3558193"/>
            <a:ext cx="6197365" cy="1720157"/>
            <a:chOff x="1581150" y="3119438"/>
            <a:chExt cx="5983288" cy="1420812"/>
          </a:xfrm>
        </p:grpSpPr>
        <p:sp>
          <p:nvSpPr>
            <p:cNvPr id="6" name="AutoShape 4"/>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1733550" y="3216275"/>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8" name="AutoShape 6"/>
            <p:cNvSpPr>
              <a:spLocks noChangeArrowheads="1"/>
            </p:cNvSpPr>
            <p:nvPr/>
          </p:nvSpPr>
          <p:spPr bwMode="auto">
            <a:xfrm>
              <a:off x="1733550" y="4075113"/>
              <a:ext cx="1189038" cy="366712"/>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9" name="AutoShape 7"/>
            <p:cNvSpPr>
              <a:spLocks noChangeArrowheads="1"/>
            </p:cNvSpPr>
            <p:nvPr/>
          </p:nvSpPr>
          <p:spPr bwMode="auto">
            <a:xfrm>
              <a:off x="3141663" y="3644900"/>
              <a:ext cx="639762"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10" name="AutoShape 8"/>
            <p:cNvSpPr>
              <a:spLocks noChangeArrowheads="1"/>
            </p:cNvSpPr>
            <p:nvPr/>
          </p:nvSpPr>
          <p:spPr bwMode="auto">
            <a:xfrm>
              <a:off x="401320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1" name="AutoShape 9"/>
            <p:cNvSpPr>
              <a:spLocks noChangeArrowheads="1"/>
            </p:cNvSpPr>
            <p:nvPr/>
          </p:nvSpPr>
          <p:spPr bwMode="auto">
            <a:xfrm>
              <a:off x="575945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2" name="AutoShape 10"/>
            <p:cNvSpPr>
              <a:spLocks noChangeArrowheads="1"/>
            </p:cNvSpPr>
            <p:nvPr/>
          </p:nvSpPr>
          <p:spPr bwMode="auto">
            <a:xfrm>
              <a:off x="4886325"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3" name="AutoShape 11"/>
            <p:cNvSpPr>
              <a:spLocks noChangeArrowheads="1"/>
            </p:cNvSpPr>
            <p:nvPr/>
          </p:nvSpPr>
          <p:spPr bwMode="auto">
            <a:xfrm>
              <a:off x="6630988" y="3644900"/>
              <a:ext cx="641350"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4" name="AutoShape 12"/>
            <p:cNvSpPr>
              <a:spLocks noChangeArrowheads="1"/>
            </p:cNvSpPr>
            <p:nvPr/>
          </p:nvSpPr>
          <p:spPr bwMode="auto">
            <a:xfrm>
              <a:off x="3141663" y="3216275"/>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5" name="AutoShape 13"/>
            <p:cNvSpPr>
              <a:spLocks noChangeArrowheads="1"/>
            </p:cNvSpPr>
            <p:nvPr/>
          </p:nvSpPr>
          <p:spPr bwMode="auto">
            <a:xfrm>
              <a:off x="4014788" y="3216275"/>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6" name="AutoShape 14"/>
            <p:cNvSpPr>
              <a:spLocks noChangeArrowheads="1"/>
            </p:cNvSpPr>
            <p:nvPr/>
          </p:nvSpPr>
          <p:spPr bwMode="auto">
            <a:xfrm>
              <a:off x="5756275" y="3216275"/>
              <a:ext cx="639763"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130</a:t>
              </a:r>
            </a:p>
          </p:txBody>
        </p:sp>
        <p:sp>
          <p:nvSpPr>
            <p:cNvPr id="17" name="AutoShape 15"/>
            <p:cNvSpPr>
              <a:spLocks noChangeArrowheads="1"/>
            </p:cNvSpPr>
            <p:nvPr/>
          </p:nvSpPr>
          <p:spPr bwMode="auto">
            <a:xfrm>
              <a:off x="4570413" y="4075113"/>
              <a:ext cx="1279525" cy="366712"/>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-1184.34</a:t>
              </a:r>
            </a:p>
          </p:txBody>
        </p:sp>
        <p:sp>
          <p:nvSpPr>
            <p:cNvPr id="18" name="AutoShape 16"/>
            <p:cNvSpPr>
              <a:spLocks noChangeArrowheads="1"/>
            </p:cNvSpPr>
            <p:nvPr/>
          </p:nvSpPr>
          <p:spPr bwMode="auto">
            <a:xfrm>
              <a:off x="6583363" y="3216275"/>
              <a:ext cx="731837"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grpSp>
    </p:spTree>
    <p:extLst>
      <p:ext uri="{BB962C8B-B14F-4D97-AF65-F5344CB8AC3E}">
        <p14:creationId xmlns:p14="http://schemas.microsoft.com/office/powerpoint/2010/main" val="260845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lstStyle/>
          <a:p>
            <a:pPr eaLnBrk="1" hangingPunct="1">
              <a:spcBef>
                <a:spcPct val="0"/>
              </a:spcBef>
              <a:defRPr/>
            </a:pPr>
            <a:r>
              <a:rPr lang="en-US" dirty="0"/>
              <a:t>The annual coupon payment is $70.  Since the risk is the same it has the same yield to maturity as the previous bonds (10%). This  bond sells at a discount because the coupon rate &lt; the yield to maturity. </a:t>
            </a:r>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buFont typeface="Wingdings" pitchFamily="2" charset="2"/>
              <a:buNone/>
              <a:defRPr/>
            </a:pPr>
            <a:endParaRPr lang="en-US" dirty="0"/>
          </a:p>
          <a:p>
            <a:pPr eaLnBrk="1" hangingPunct="1">
              <a:spcBef>
                <a:spcPct val="0"/>
              </a:spcBef>
              <a:buFont typeface="Wingdings" pitchFamily="2" charset="2"/>
              <a:buNone/>
              <a:defRPr/>
            </a:pPr>
            <a:r>
              <a:rPr lang="en-US" dirty="0"/>
              <a:t>Excel:  =PV(.10,10,70,1000)</a:t>
            </a:r>
          </a:p>
        </p:txBody>
      </p:sp>
      <p:sp>
        <p:nvSpPr>
          <p:cNvPr id="2" name="Title 1"/>
          <p:cNvSpPr>
            <a:spLocks noGrp="1"/>
          </p:cNvSpPr>
          <p:nvPr>
            <p:ph type="title"/>
          </p:nvPr>
        </p:nvSpPr>
        <p:spPr/>
        <p:txBody>
          <a:bodyPr>
            <a:normAutofit fontScale="90000"/>
          </a:bodyPr>
          <a:lstStyle/>
          <a:p>
            <a:r>
              <a:rPr lang="en-US" dirty="0"/>
              <a:t>What’s the value of a 10-year bond outstanding with the same risk but a 7% annual coupon rate?</a:t>
            </a:r>
          </a:p>
        </p:txBody>
      </p:sp>
      <p:grpSp>
        <p:nvGrpSpPr>
          <p:cNvPr id="5" name="Group 20" descr="Graphic showing the calculator Inputs and Output needed to solve for the value of a 10-year bond with a determined annual coupon rate (7%)." title="Calculator Methods: Value of a 10-Year Bond "/>
          <p:cNvGrpSpPr>
            <a:grpSpLocks/>
          </p:cNvGrpSpPr>
          <p:nvPr/>
        </p:nvGrpSpPr>
        <p:grpSpPr bwMode="auto">
          <a:xfrm>
            <a:off x="1446156" y="3663125"/>
            <a:ext cx="6251686" cy="1714452"/>
            <a:chOff x="1581150" y="3119438"/>
            <a:chExt cx="5983288" cy="1420812"/>
          </a:xfrm>
        </p:grpSpPr>
        <p:sp>
          <p:nvSpPr>
            <p:cNvPr id="6" name="AutoShape 4" descr="Example illustrating the inputs and output to calculate a 10-year bond with a determined annual coupon rate (7%)" title="Value of a 10-Year Bond Example"/>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1733550" y="3216275"/>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8" name="AutoShape 6"/>
            <p:cNvSpPr>
              <a:spLocks noChangeArrowheads="1"/>
            </p:cNvSpPr>
            <p:nvPr/>
          </p:nvSpPr>
          <p:spPr bwMode="auto">
            <a:xfrm>
              <a:off x="1733550" y="4075113"/>
              <a:ext cx="1189038" cy="366712"/>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9" name="AutoShape 7"/>
            <p:cNvSpPr>
              <a:spLocks noChangeArrowheads="1"/>
            </p:cNvSpPr>
            <p:nvPr/>
          </p:nvSpPr>
          <p:spPr bwMode="auto">
            <a:xfrm>
              <a:off x="3141663" y="3644900"/>
              <a:ext cx="639762"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10" name="AutoShape 8"/>
            <p:cNvSpPr>
              <a:spLocks noChangeArrowheads="1"/>
            </p:cNvSpPr>
            <p:nvPr/>
          </p:nvSpPr>
          <p:spPr bwMode="auto">
            <a:xfrm>
              <a:off x="401320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1" name="AutoShape 9"/>
            <p:cNvSpPr>
              <a:spLocks noChangeArrowheads="1"/>
            </p:cNvSpPr>
            <p:nvPr/>
          </p:nvSpPr>
          <p:spPr bwMode="auto">
            <a:xfrm>
              <a:off x="575945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2" name="AutoShape 10"/>
            <p:cNvSpPr>
              <a:spLocks noChangeArrowheads="1"/>
            </p:cNvSpPr>
            <p:nvPr/>
          </p:nvSpPr>
          <p:spPr bwMode="auto">
            <a:xfrm>
              <a:off x="4886325"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3" name="AutoShape 11"/>
            <p:cNvSpPr>
              <a:spLocks noChangeArrowheads="1"/>
            </p:cNvSpPr>
            <p:nvPr/>
          </p:nvSpPr>
          <p:spPr bwMode="auto">
            <a:xfrm>
              <a:off x="6630988" y="3644900"/>
              <a:ext cx="641350"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4" name="AutoShape 12"/>
            <p:cNvSpPr>
              <a:spLocks noChangeArrowheads="1"/>
            </p:cNvSpPr>
            <p:nvPr/>
          </p:nvSpPr>
          <p:spPr bwMode="auto">
            <a:xfrm>
              <a:off x="3141663" y="3216275"/>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5" name="AutoShape 13"/>
            <p:cNvSpPr>
              <a:spLocks noChangeArrowheads="1"/>
            </p:cNvSpPr>
            <p:nvPr/>
          </p:nvSpPr>
          <p:spPr bwMode="auto">
            <a:xfrm>
              <a:off x="4014788" y="3216275"/>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6" name="AutoShape 14"/>
            <p:cNvSpPr>
              <a:spLocks noChangeArrowheads="1"/>
            </p:cNvSpPr>
            <p:nvPr/>
          </p:nvSpPr>
          <p:spPr bwMode="auto">
            <a:xfrm>
              <a:off x="5756275" y="3216275"/>
              <a:ext cx="639763"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70</a:t>
              </a:r>
            </a:p>
          </p:txBody>
        </p:sp>
        <p:sp>
          <p:nvSpPr>
            <p:cNvPr id="17" name="AutoShape 15"/>
            <p:cNvSpPr>
              <a:spLocks noChangeArrowheads="1"/>
            </p:cNvSpPr>
            <p:nvPr/>
          </p:nvSpPr>
          <p:spPr bwMode="auto">
            <a:xfrm>
              <a:off x="4656138" y="4075113"/>
              <a:ext cx="1096962" cy="366712"/>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-815.66</a:t>
              </a:r>
            </a:p>
          </p:txBody>
        </p:sp>
        <p:sp>
          <p:nvSpPr>
            <p:cNvPr id="18" name="AutoShape 16"/>
            <p:cNvSpPr>
              <a:spLocks noChangeArrowheads="1"/>
            </p:cNvSpPr>
            <p:nvPr/>
          </p:nvSpPr>
          <p:spPr bwMode="auto">
            <a:xfrm>
              <a:off x="6583363" y="3216275"/>
              <a:ext cx="731837"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grpSp>
    </p:spTree>
    <p:extLst>
      <p:ext uri="{BB962C8B-B14F-4D97-AF65-F5344CB8AC3E}">
        <p14:creationId xmlns:p14="http://schemas.microsoft.com/office/powerpoint/2010/main" val="285266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idx="1"/>
          </p:nvPr>
        </p:nvSpPr>
        <p:spPr/>
        <p:txBody>
          <a:bodyPr/>
          <a:lstStyle/>
          <a:p>
            <a:pPr eaLnBrk="1" hangingPunct="1">
              <a:defRPr/>
            </a:pPr>
            <a:r>
              <a:rPr lang="en-US" dirty="0"/>
              <a:t>What would happen to the value of these three bonds if the required rate of return remained at 10%?</a:t>
            </a:r>
          </a:p>
          <a:p>
            <a:pPr eaLnBrk="1" hangingPunct="1">
              <a:defRPr/>
            </a:pPr>
            <a:endParaRPr lang="en-US" dirty="0"/>
          </a:p>
        </p:txBody>
      </p:sp>
      <p:sp>
        <p:nvSpPr>
          <p:cNvPr id="2" name="Title 1"/>
          <p:cNvSpPr>
            <a:spLocks noGrp="1"/>
          </p:cNvSpPr>
          <p:nvPr>
            <p:ph type="title"/>
          </p:nvPr>
        </p:nvSpPr>
        <p:spPr/>
        <p:txBody>
          <a:bodyPr>
            <a:normAutofit/>
          </a:bodyPr>
          <a:lstStyle/>
          <a:p>
            <a:r>
              <a:rPr lang="en-US" dirty="0"/>
              <a:t>Changes in Bond Value over Time</a:t>
            </a:r>
          </a:p>
        </p:txBody>
      </p:sp>
      <p:grpSp>
        <p:nvGrpSpPr>
          <p:cNvPr id="5" name="Group 30" descr="Graph illustrating the change to the value of three different bonds if rate of return remained constant." title="Changes in Bond Value Over Time Graph"/>
          <p:cNvGrpSpPr>
            <a:grpSpLocks/>
          </p:cNvGrpSpPr>
          <p:nvPr/>
        </p:nvGrpSpPr>
        <p:grpSpPr bwMode="auto">
          <a:xfrm>
            <a:off x="264025" y="2892743"/>
            <a:ext cx="8492805" cy="3588452"/>
            <a:chOff x="251562" y="2667942"/>
            <a:chExt cx="8502592" cy="3710149"/>
          </a:xfrm>
        </p:grpSpPr>
        <p:sp>
          <p:nvSpPr>
            <p:cNvPr id="6" name="Line 9"/>
            <p:cNvSpPr>
              <a:spLocks noChangeShapeType="1"/>
            </p:cNvSpPr>
            <p:nvPr/>
          </p:nvSpPr>
          <p:spPr bwMode="auto">
            <a:xfrm>
              <a:off x="1192006" y="4370009"/>
              <a:ext cx="6401818" cy="4925"/>
            </a:xfrm>
            <a:prstGeom prst="line">
              <a:avLst/>
            </a:prstGeom>
            <a:noFill/>
            <a:ln w="508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7" name="Line 8"/>
            <p:cNvSpPr>
              <a:spLocks noChangeShapeType="1"/>
            </p:cNvSpPr>
            <p:nvPr/>
          </p:nvSpPr>
          <p:spPr bwMode="auto">
            <a:xfrm>
              <a:off x="1180542" y="5827516"/>
              <a:ext cx="6080774" cy="0"/>
            </a:xfrm>
            <a:prstGeom prst="line">
              <a:avLst/>
            </a:prstGeom>
            <a:noFill/>
            <a:ln w="508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8" name="Arc 10"/>
            <p:cNvSpPr>
              <a:spLocks/>
            </p:cNvSpPr>
            <p:nvPr/>
          </p:nvSpPr>
          <p:spPr bwMode="auto">
            <a:xfrm>
              <a:off x="1187239" y="4370009"/>
              <a:ext cx="6403407" cy="848572"/>
            </a:xfrm>
            <a:custGeom>
              <a:avLst/>
              <a:gdLst>
                <a:gd name="T0" fmla="*/ 6400800 w 21600"/>
                <a:gd name="T1" fmla="*/ 824 h 21600"/>
                <a:gd name="T2" fmla="*/ 0 w 21600"/>
                <a:gd name="T3" fmla="*/ 847725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599" y="20"/>
                  </a:moveTo>
                  <a:cubicBezTo>
                    <a:pt x="21588" y="11942"/>
                    <a:pt x="11921" y="21599"/>
                    <a:pt x="0" y="21600"/>
                  </a:cubicBezTo>
                </a:path>
                <a:path w="21600" h="21600" stroke="0" extrusionOk="0">
                  <a:moveTo>
                    <a:pt x="21599" y="20"/>
                  </a:moveTo>
                  <a:cubicBezTo>
                    <a:pt x="21588" y="11942"/>
                    <a:pt x="11921" y="21599"/>
                    <a:pt x="0" y="21600"/>
                  </a:cubicBezTo>
                  <a:lnTo>
                    <a:pt x="0" y="0"/>
                  </a:lnTo>
                  <a:close/>
                </a:path>
              </a:pathLst>
            </a:custGeom>
            <a:noFill/>
            <a:ln w="50800" cap="rnd">
              <a:solidFill>
                <a:srgbClr val="7030A0"/>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9" name="Rectangle 17"/>
            <p:cNvSpPr>
              <a:spLocks noChangeArrowheads="1"/>
            </p:cNvSpPr>
            <p:nvPr/>
          </p:nvSpPr>
          <p:spPr bwMode="auto">
            <a:xfrm>
              <a:off x="7296501" y="5464780"/>
              <a:ext cx="1457653" cy="611635"/>
            </a:xfrm>
            <a:prstGeom prst="rect">
              <a:avLst/>
            </a:prstGeom>
            <a:noFill/>
            <a:ln w="9525">
              <a:noFill/>
              <a:miter lim="800000"/>
              <a:headEnd/>
              <a:tailEnd/>
            </a:ln>
          </p:spPr>
          <p:txBody>
            <a:bodyPr wrap="none" lIns="92075" tIns="46038" rIns="92075" bIns="46038">
              <a:spAutoFit/>
            </a:bodyPr>
            <a:lstStyle/>
            <a:p>
              <a:pPr algn="ctr">
                <a:lnSpc>
                  <a:spcPct val="90000"/>
                </a:lnSpc>
                <a:defRPr/>
              </a:pPr>
              <a:r>
                <a:rPr lang="en-US" dirty="0">
                  <a:latin typeface="Verdana" panose="020B0604030504040204" pitchFamily="34" charset="0"/>
                  <a:ea typeface="Verdana" panose="020B0604030504040204" pitchFamily="34" charset="0"/>
                  <a:cs typeface="Verdana" panose="020B0604030504040204" pitchFamily="34" charset="0"/>
                </a:rPr>
                <a:t>Years </a:t>
              </a:r>
            </a:p>
            <a:p>
              <a:pPr algn="ctr">
                <a:lnSpc>
                  <a:spcPct val="90000"/>
                </a:lnSpc>
                <a:defRPr/>
              </a:pPr>
              <a:r>
                <a:rPr lang="en-US" dirty="0">
                  <a:latin typeface="Verdana" panose="020B0604030504040204" pitchFamily="34" charset="0"/>
                  <a:ea typeface="Verdana" panose="020B0604030504040204" pitchFamily="34" charset="0"/>
                  <a:cs typeface="Verdana" panose="020B0604030504040204" pitchFamily="34" charset="0"/>
                </a:rPr>
                <a:t>to Maturity</a:t>
              </a:r>
            </a:p>
          </p:txBody>
        </p:sp>
        <p:sp>
          <p:nvSpPr>
            <p:cNvPr id="10" name="Rectangle 18"/>
            <p:cNvSpPr>
              <a:spLocks noChangeArrowheads="1"/>
            </p:cNvSpPr>
            <p:nvPr/>
          </p:nvSpPr>
          <p:spPr bwMode="auto">
            <a:xfrm>
              <a:off x="251562" y="3227638"/>
              <a:ext cx="934087" cy="2291079"/>
            </a:xfrm>
            <a:prstGeom prst="rect">
              <a:avLst/>
            </a:prstGeom>
            <a:noFill/>
            <a:ln w="9525">
              <a:noFill/>
              <a:miter lim="800000"/>
              <a:headEnd/>
              <a:tailEnd/>
            </a:ln>
          </p:spPr>
          <p:txBody>
            <a:bodyPr wrap="none" lIns="92075" tIns="46038" rIns="92075" bIns="46038">
              <a:spAutoFit/>
            </a:bodyPr>
            <a:lstStyle/>
            <a:p>
              <a:pPr algn="r">
                <a:lnSpc>
                  <a:spcPct val="110000"/>
                </a:lnSpc>
                <a:spcAft>
                  <a:spcPts val="600"/>
                </a:spcAft>
                <a:defRPr/>
              </a:pPr>
              <a:r>
                <a:rPr lang="en-US" sz="2000" dirty="0">
                  <a:solidFill>
                    <a:schemeClr val="accent3">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1,184</a:t>
              </a:r>
            </a:p>
            <a:p>
              <a:pPr algn="r">
                <a:lnSpc>
                  <a:spcPct val="110000"/>
                </a:lnSpc>
                <a:spcAft>
                  <a:spcPts val="600"/>
                </a:spcAft>
                <a:defRPr/>
              </a:pPr>
              <a:endParaRPr lang="en-US" sz="2000" dirty="0">
                <a:solidFill>
                  <a:schemeClr val="hlink"/>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lnSpc>
                  <a:spcPct val="135000"/>
                </a:lnSpc>
                <a:spcAft>
                  <a:spcPts val="600"/>
                </a:spcAft>
                <a:defRPr/>
              </a:pPr>
              <a:r>
                <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1,000</a:t>
              </a:r>
            </a:p>
            <a:p>
              <a:pPr algn="r">
                <a:lnSpc>
                  <a:spcPct val="135000"/>
                </a:lnSpc>
                <a:spcAft>
                  <a:spcPts val="600"/>
                </a:spcAft>
                <a:defRPr/>
              </a:pPr>
              <a:endParaRPr lang="en-US" sz="2000" dirty="0">
                <a:solidFill>
                  <a:schemeClr val="folHlink"/>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algn="r">
                <a:lnSpc>
                  <a:spcPct val="110000"/>
                </a:lnSpc>
                <a:spcAft>
                  <a:spcPts val="600"/>
                </a:spcAft>
                <a:defRPr/>
              </a:pPr>
              <a:r>
                <a:rPr lang="en-US" sz="2000" dirty="0">
                  <a:solidFill>
                    <a:srgbClr val="7030A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816</a:t>
              </a:r>
            </a:p>
          </p:txBody>
        </p:sp>
        <p:sp>
          <p:nvSpPr>
            <p:cNvPr id="11" name="Line 23"/>
            <p:cNvSpPr>
              <a:spLocks noChangeShapeType="1"/>
            </p:cNvSpPr>
            <p:nvPr/>
          </p:nvSpPr>
          <p:spPr bwMode="auto">
            <a:xfrm>
              <a:off x="2409433"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12" name="Line 24"/>
            <p:cNvSpPr>
              <a:spLocks noChangeShapeType="1"/>
            </p:cNvSpPr>
            <p:nvPr/>
          </p:nvSpPr>
          <p:spPr bwMode="auto">
            <a:xfrm>
              <a:off x="4237161"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13" name="Line 25"/>
            <p:cNvSpPr>
              <a:spLocks noChangeShapeType="1"/>
            </p:cNvSpPr>
            <p:nvPr/>
          </p:nvSpPr>
          <p:spPr bwMode="auto">
            <a:xfrm>
              <a:off x="5456177"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14" name="Line 26"/>
            <p:cNvSpPr>
              <a:spLocks noChangeShapeType="1"/>
            </p:cNvSpPr>
            <p:nvPr/>
          </p:nvSpPr>
          <p:spPr bwMode="auto">
            <a:xfrm>
              <a:off x="7273066"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15" name="Line 27"/>
            <p:cNvSpPr>
              <a:spLocks noChangeShapeType="1"/>
            </p:cNvSpPr>
            <p:nvPr/>
          </p:nvSpPr>
          <p:spPr bwMode="auto">
            <a:xfrm>
              <a:off x="6675192"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16" name="Rectangle 28"/>
            <p:cNvSpPr>
              <a:spLocks noChangeArrowheads="1"/>
            </p:cNvSpPr>
            <p:nvPr/>
          </p:nvSpPr>
          <p:spPr bwMode="auto">
            <a:xfrm>
              <a:off x="964733" y="5963748"/>
              <a:ext cx="513552" cy="414343"/>
            </a:xfrm>
            <a:prstGeom prst="rect">
              <a:avLst/>
            </a:prstGeom>
            <a:noFill/>
            <a:ln w="9525">
              <a:noFill/>
              <a:miter lim="800000"/>
              <a:headEnd/>
              <a:tailEnd/>
            </a:ln>
          </p:spPr>
          <p:txBody>
            <a:bodyPr wrap="none" lIns="92075" tIns="46038" rIns="92075" bIns="46038">
              <a:spAutoFit/>
            </a:bodyPr>
            <a:lstStyle/>
            <a:p>
              <a:pPr>
                <a:defRPr/>
              </a:pPr>
              <a:r>
                <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10</a:t>
              </a:r>
            </a:p>
          </p:txBody>
        </p:sp>
        <p:sp>
          <p:nvSpPr>
            <p:cNvPr id="17" name="Rectangle 29"/>
            <p:cNvSpPr>
              <a:spLocks noChangeArrowheads="1"/>
            </p:cNvSpPr>
            <p:nvPr/>
          </p:nvSpPr>
          <p:spPr bwMode="auto">
            <a:xfrm>
              <a:off x="5972709" y="3380282"/>
              <a:ext cx="2191391" cy="382521"/>
            </a:xfrm>
            <a:prstGeom prst="rect">
              <a:avLst/>
            </a:prstGeom>
            <a:noFill/>
            <a:ln w="9525">
              <a:noFill/>
              <a:miter lim="800000"/>
              <a:headEnd/>
              <a:tailEnd/>
            </a:ln>
          </p:spPr>
          <p:txBody>
            <a:bodyPr wrap="none" lIns="92075" tIns="46038" rIns="92075" bIns="46038">
              <a:spAutoFit/>
            </a:bodyPr>
            <a:lstStyle/>
            <a:p>
              <a:pPr>
                <a:defRPr/>
              </a:pPr>
              <a:r>
                <a:rPr lang="en-US"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13% coupon rate</a:t>
              </a:r>
            </a:p>
          </p:txBody>
        </p:sp>
        <p:sp>
          <p:nvSpPr>
            <p:cNvPr id="18" name="Rectangle 30"/>
            <p:cNvSpPr>
              <a:spLocks noChangeArrowheads="1"/>
            </p:cNvSpPr>
            <p:nvPr/>
          </p:nvSpPr>
          <p:spPr bwMode="auto">
            <a:xfrm>
              <a:off x="6022423" y="5056088"/>
              <a:ext cx="2043745" cy="382521"/>
            </a:xfrm>
            <a:prstGeom prst="rect">
              <a:avLst/>
            </a:prstGeom>
            <a:noFill/>
            <a:ln w="9525">
              <a:noFill/>
              <a:miter lim="800000"/>
              <a:headEnd/>
              <a:tailEnd/>
            </a:ln>
          </p:spPr>
          <p:txBody>
            <a:bodyPr wrap="none" lIns="92075" tIns="46038" rIns="92075" bIns="46038">
              <a:spAutoFit/>
            </a:bodyPr>
            <a:lstStyle/>
            <a:p>
              <a:pPr>
                <a:defRPr/>
              </a:pPr>
              <a:r>
                <a:rPr lang="en-US" dirty="0">
                  <a:solidFill>
                    <a:srgbClr val="7030A0"/>
                  </a:solidFill>
                  <a:latin typeface="Verdana" panose="020B0604030504040204" pitchFamily="34" charset="0"/>
                  <a:ea typeface="Verdana" panose="020B0604030504040204" pitchFamily="34" charset="0"/>
                  <a:cs typeface="Verdana" panose="020B0604030504040204" pitchFamily="34" charset="0"/>
                </a:rPr>
                <a:t>7% coupon rate</a:t>
              </a:r>
            </a:p>
          </p:txBody>
        </p:sp>
        <p:sp>
          <p:nvSpPr>
            <p:cNvPr id="19" name="Arc 32"/>
            <p:cNvSpPr>
              <a:spLocks/>
            </p:cNvSpPr>
            <p:nvPr/>
          </p:nvSpPr>
          <p:spPr bwMode="auto">
            <a:xfrm>
              <a:off x="1171346" y="3455784"/>
              <a:ext cx="6420890" cy="914225"/>
            </a:xfrm>
            <a:custGeom>
              <a:avLst/>
              <a:gdLst>
                <a:gd name="T0" fmla="*/ 6240 w 21600"/>
                <a:gd name="T1" fmla="*/ 0 h 21600"/>
                <a:gd name="T2" fmla="*/ 6418263 w 21600"/>
                <a:gd name="T3" fmla="*/ 914400 h 21600"/>
                <a:gd name="T4" fmla="*/ 0 w 21600"/>
                <a:gd name="T5" fmla="*/ 9144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0" y="0"/>
                  </a:moveTo>
                  <a:cubicBezTo>
                    <a:pt x="11942" y="11"/>
                    <a:pt x="21600" y="9678"/>
                    <a:pt x="21600" y="21600"/>
                  </a:cubicBezTo>
                </a:path>
                <a:path w="21600" h="21600" stroke="0" extrusionOk="0">
                  <a:moveTo>
                    <a:pt x="20" y="0"/>
                  </a:moveTo>
                  <a:cubicBezTo>
                    <a:pt x="11942" y="11"/>
                    <a:pt x="21600" y="9678"/>
                    <a:pt x="21600" y="21600"/>
                  </a:cubicBezTo>
                  <a:lnTo>
                    <a:pt x="0" y="21600"/>
                  </a:lnTo>
                  <a:close/>
                </a:path>
              </a:pathLst>
            </a:custGeom>
            <a:noFill/>
            <a:ln w="50800" cap="rnd">
              <a:solidFill>
                <a:schemeClr val="accent3">
                  <a:lumMod val="75000"/>
                </a:schemeClr>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0" name="Rectangle 31"/>
            <p:cNvSpPr>
              <a:spLocks noChangeArrowheads="1"/>
            </p:cNvSpPr>
            <p:nvPr/>
          </p:nvSpPr>
          <p:spPr bwMode="auto">
            <a:xfrm>
              <a:off x="2466649" y="3989218"/>
              <a:ext cx="2191391" cy="382521"/>
            </a:xfrm>
            <a:prstGeom prst="rect">
              <a:avLst/>
            </a:prstGeom>
            <a:noFill/>
            <a:ln w="9525">
              <a:noFill/>
              <a:miter lim="800000"/>
              <a:headEnd/>
              <a:tailEnd/>
            </a:ln>
          </p:spPr>
          <p:txBody>
            <a:bodyPr wrap="none" lIns="92075" tIns="46038" rIns="92075" bIns="46038">
              <a:spAutoFit/>
            </a:bodyPr>
            <a:lstStyle/>
            <a:p>
              <a:pPr>
                <a:defRPr/>
              </a:pPr>
              <a:r>
                <a:rPr lang="en-US" dirty="0">
                  <a:latin typeface="Verdana" panose="020B0604030504040204" pitchFamily="34" charset="0"/>
                  <a:ea typeface="Verdana" panose="020B0604030504040204" pitchFamily="34" charset="0"/>
                  <a:cs typeface="Verdana" panose="020B0604030504040204" pitchFamily="34" charset="0"/>
                </a:rPr>
                <a:t>10% coupon rate</a:t>
              </a:r>
            </a:p>
          </p:txBody>
        </p:sp>
        <p:sp>
          <p:nvSpPr>
            <p:cNvPr id="21" name="Line 7"/>
            <p:cNvSpPr>
              <a:spLocks noChangeShapeType="1"/>
            </p:cNvSpPr>
            <p:nvPr/>
          </p:nvSpPr>
          <p:spPr bwMode="auto">
            <a:xfrm>
              <a:off x="1178953" y="3074994"/>
              <a:ext cx="0" cy="2752523"/>
            </a:xfrm>
            <a:prstGeom prst="line">
              <a:avLst/>
            </a:prstGeom>
            <a:noFill/>
            <a:ln w="508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2" name="Rectangle 34"/>
            <p:cNvSpPr>
              <a:spLocks noChangeArrowheads="1"/>
            </p:cNvSpPr>
            <p:nvPr/>
          </p:nvSpPr>
          <p:spPr bwMode="auto">
            <a:xfrm>
              <a:off x="952884" y="2667942"/>
              <a:ext cx="478245" cy="414343"/>
            </a:xfrm>
            <a:prstGeom prst="rect">
              <a:avLst/>
            </a:prstGeom>
            <a:noFill/>
            <a:ln w="9525">
              <a:noFill/>
              <a:miter lim="800000"/>
              <a:headEnd/>
              <a:tailEnd/>
            </a:ln>
          </p:spPr>
          <p:txBody>
            <a:bodyPr wrap="none" lIns="92075" tIns="46038" rIns="92075" bIns="46038">
              <a:spAutoFit/>
            </a:bodyPr>
            <a:lstStyle/>
            <a:p>
              <a:pPr algn="ctr">
                <a:defRPr/>
              </a:pPr>
              <a:r>
                <a:rPr lang="en-US" sz="2000" dirty="0">
                  <a:latin typeface="Verdana" panose="020B0604030504040204" pitchFamily="34" charset="0"/>
                  <a:ea typeface="Verdana" panose="020B0604030504040204" pitchFamily="34" charset="0"/>
                  <a:cs typeface="Verdana" panose="020B0604030504040204" pitchFamily="34" charset="0"/>
                </a:rPr>
                <a:t>V</a:t>
              </a:r>
              <a:r>
                <a:rPr lang="en-US" sz="2000" baseline="-25000" dirty="0">
                  <a:latin typeface="Verdana" panose="020B0604030504040204" pitchFamily="34" charset="0"/>
                  <a:ea typeface="Verdana" panose="020B0604030504040204" pitchFamily="34" charset="0"/>
                  <a:cs typeface="Verdana" panose="020B0604030504040204" pitchFamily="34" charset="0"/>
                </a:rPr>
                <a:t>B</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23" name="Line 23"/>
            <p:cNvSpPr>
              <a:spLocks noChangeShapeType="1"/>
            </p:cNvSpPr>
            <p:nvPr/>
          </p:nvSpPr>
          <p:spPr bwMode="auto">
            <a:xfrm>
              <a:off x="1799130"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4" name="Line 23"/>
            <p:cNvSpPr>
              <a:spLocks noChangeShapeType="1"/>
            </p:cNvSpPr>
            <p:nvPr/>
          </p:nvSpPr>
          <p:spPr bwMode="auto">
            <a:xfrm>
              <a:off x="3018146"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5" name="Line 23"/>
            <p:cNvSpPr>
              <a:spLocks noChangeShapeType="1"/>
            </p:cNvSpPr>
            <p:nvPr/>
          </p:nvSpPr>
          <p:spPr bwMode="auto">
            <a:xfrm>
              <a:off x="3628449"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6" name="Line 23"/>
            <p:cNvSpPr>
              <a:spLocks noChangeShapeType="1"/>
            </p:cNvSpPr>
            <p:nvPr/>
          </p:nvSpPr>
          <p:spPr bwMode="auto">
            <a:xfrm>
              <a:off x="4847464"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7" name="Line 23"/>
            <p:cNvSpPr>
              <a:spLocks noChangeShapeType="1"/>
            </p:cNvSpPr>
            <p:nvPr/>
          </p:nvSpPr>
          <p:spPr bwMode="auto">
            <a:xfrm>
              <a:off x="6066480"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8" name="Line 23"/>
            <p:cNvSpPr>
              <a:spLocks noChangeShapeType="1"/>
            </p:cNvSpPr>
            <p:nvPr/>
          </p:nvSpPr>
          <p:spPr bwMode="auto">
            <a:xfrm>
              <a:off x="1168114" y="5674872"/>
              <a:ext cx="0" cy="305289"/>
            </a:xfrm>
            <a:prstGeom prst="line">
              <a:avLst/>
            </a:prstGeom>
            <a:noFill/>
            <a:ln w="25400">
              <a:solidFill>
                <a:schemeClr val="tx1"/>
              </a:solidFill>
              <a:round/>
              <a:headEnd type="none" w="sm" len="sm"/>
              <a:tailEnd type="none" w="sm" len="sm"/>
            </a:ln>
            <a:effectLst>
              <a:outerShdw blurRad="50800" dist="38100" dir="2700000" algn="tl" rotWithShape="0">
                <a:prstClr val="black">
                  <a:alpha val="40000"/>
                </a:prstClr>
              </a:outerShdw>
            </a:effectLst>
          </p:spPr>
          <p:txBody>
            <a:bodyPr wrap="none" anchor="ctr"/>
            <a:lstStyle/>
            <a:p>
              <a:pPr>
                <a:defRPr/>
              </a:pPr>
              <a:endParaRPr lang="en-US" sz="2000" dirty="0">
                <a:latin typeface="Arial" panose="020B0604020202020204" pitchFamily="34" charset="0"/>
                <a:cs typeface="Arial" panose="020B0604020202020204" pitchFamily="34" charset="0"/>
              </a:endParaRPr>
            </a:p>
          </p:txBody>
        </p:sp>
        <p:sp>
          <p:nvSpPr>
            <p:cNvPr id="29" name="Rectangle 28"/>
            <p:cNvSpPr>
              <a:spLocks noChangeArrowheads="1"/>
            </p:cNvSpPr>
            <p:nvPr/>
          </p:nvSpPr>
          <p:spPr bwMode="auto">
            <a:xfrm>
              <a:off x="4076640" y="5963748"/>
              <a:ext cx="349858" cy="414343"/>
            </a:xfrm>
            <a:prstGeom prst="rect">
              <a:avLst/>
            </a:prstGeom>
            <a:noFill/>
            <a:ln w="9525">
              <a:noFill/>
              <a:miter lim="800000"/>
              <a:headEnd/>
              <a:tailEnd/>
            </a:ln>
          </p:spPr>
          <p:txBody>
            <a:bodyPr wrap="none" lIns="92075" tIns="46038" rIns="92075" bIns="46038">
              <a:spAutoFit/>
            </a:bodyPr>
            <a:lstStyle/>
            <a:p>
              <a:pPr>
                <a:defRPr/>
              </a:pPr>
              <a:r>
                <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5</a:t>
              </a:r>
            </a:p>
          </p:txBody>
        </p:sp>
        <p:sp>
          <p:nvSpPr>
            <p:cNvPr id="30" name="Rectangle 28"/>
            <p:cNvSpPr>
              <a:spLocks noChangeArrowheads="1"/>
            </p:cNvSpPr>
            <p:nvPr/>
          </p:nvSpPr>
          <p:spPr bwMode="auto">
            <a:xfrm>
              <a:off x="7132919" y="5963748"/>
              <a:ext cx="349858" cy="414343"/>
            </a:xfrm>
            <a:prstGeom prst="rect">
              <a:avLst/>
            </a:prstGeom>
            <a:noFill/>
            <a:ln w="9525">
              <a:noFill/>
              <a:miter lim="800000"/>
              <a:headEnd/>
              <a:tailEnd/>
            </a:ln>
          </p:spPr>
          <p:txBody>
            <a:bodyPr wrap="none" lIns="92075" tIns="46038" rIns="92075" bIns="46038">
              <a:spAutoFit/>
            </a:bodyPr>
            <a:lstStyle/>
            <a:p>
              <a:pPr>
                <a:defRPr/>
              </a:pPr>
              <a:r>
                <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0</a:t>
              </a:r>
            </a:p>
          </p:txBody>
        </p:sp>
      </p:grpSp>
    </p:spTree>
    <p:extLst>
      <p:ext uri="{BB962C8B-B14F-4D97-AF65-F5344CB8AC3E}">
        <p14:creationId xmlns:p14="http://schemas.microsoft.com/office/powerpoint/2010/main" val="39828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At maturity, the value of any bond must equal its par value.</a:t>
            </a:r>
          </a:p>
          <a:p>
            <a:pPr>
              <a:defRPr/>
            </a:pPr>
            <a:r>
              <a:rPr lang="en-US" dirty="0"/>
              <a:t>If </a:t>
            </a:r>
            <a:r>
              <a:rPr lang="en-US" dirty="0" err="1"/>
              <a:t>r</a:t>
            </a:r>
            <a:r>
              <a:rPr lang="en-US" baseline="-25000" dirty="0" err="1"/>
              <a:t>d</a:t>
            </a:r>
            <a:r>
              <a:rPr lang="en-US" dirty="0"/>
              <a:t> remains constant:</a:t>
            </a:r>
          </a:p>
          <a:p>
            <a:pPr lvl="1">
              <a:defRPr/>
            </a:pPr>
            <a:r>
              <a:rPr lang="en-US" dirty="0"/>
              <a:t>The value of a premium bond would decrease over time, until it reached $1,000.</a:t>
            </a:r>
          </a:p>
          <a:p>
            <a:pPr lvl="1">
              <a:defRPr/>
            </a:pPr>
            <a:r>
              <a:rPr lang="en-US" dirty="0"/>
              <a:t>The value of a discount bond would increase over time, until it reached $1,000.</a:t>
            </a:r>
          </a:p>
          <a:p>
            <a:pPr lvl="1">
              <a:defRPr/>
            </a:pPr>
            <a:r>
              <a:rPr lang="en-US" dirty="0"/>
              <a:t>The value of a par bond stays at $1,000.</a:t>
            </a:r>
          </a:p>
        </p:txBody>
      </p:sp>
      <p:sp>
        <p:nvSpPr>
          <p:cNvPr id="4" name="Title 3"/>
          <p:cNvSpPr>
            <a:spLocks noGrp="1"/>
          </p:cNvSpPr>
          <p:nvPr>
            <p:ph type="title"/>
          </p:nvPr>
        </p:nvSpPr>
        <p:spPr/>
        <p:txBody>
          <a:bodyPr>
            <a:normAutofit/>
          </a:bodyPr>
          <a:lstStyle/>
          <a:p>
            <a:r>
              <a:rPr lang="en-US" dirty="0"/>
              <a:t>Bond Values over Time</a:t>
            </a:r>
          </a:p>
        </p:txBody>
      </p:sp>
    </p:spTree>
    <p:extLst>
      <p:ext uri="{BB962C8B-B14F-4D97-AF65-F5344CB8AC3E}">
        <p14:creationId xmlns:p14="http://schemas.microsoft.com/office/powerpoint/2010/main" val="200291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Bef>
                <a:spcPts val="0"/>
              </a:spcBef>
              <a:spcAft>
                <a:spcPts val="1800"/>
              </a:spcAft>
              <a:buClr>
                <a:schemeClr val="tx1"/>
              </a:buClr>
              <a:buSzPct val="150000"/>
              <a:buFont typeface="Arial" pitchFamily="34" charset="0"/>
              <a:buChar char="•"/>
              <a:defRPr/>
            </a:pPr>
            <a:r>
              <a:rPr lang="en-US" dirty="0"/>
              <a:t>10-year; 9% annual coupon; $1,000 par value; selling for $887.</a:t>
            </a:r>
            <a:endParaRPr lang="en-US" dirty="0">
              <a:solidFill>
                <a:schemeClr val="accent1">
                  <a:lumMod val="50000"/>
                </a:schemeClr>
              </a:solidFill>
            </a:endParaRPr>
          </a:p>
          <a:p>
            <a:pPr marL="457200" indent="-457200">
              <a:spcBef>
                <a:spcPts val="0"/>
              </a:spcBef>
              <a:spcAft>
                <a:spcPts val="1800"/>
              </a:spcAft>
              <a:buClr>
                <a:schemeClr val="tx1"/>
              </a:buClr>
              <a:buSzPct val="150000"/>
              <a:buFont typeface="Arial" pitchFamily="34" charset="0"/>
              <a:buChar char="•"/>
              <a:defRPr/>
            </a:pPr>
            <a:r>
              <a:rPr lang="en-US" dirty="0"/>
              <a:t>Must find the </a:t>
            </a:r>
            <a:r>
              <a:rPr lang="en-US" dirty="0" err="1"/>
              <a:t>r</a:t>
            </a:r>
            <a:r>
              <a:rPr lang="en-US" baseline="-25000" dirty="0" err="1"/>
              <a:t>d</a:t>
            </a:r>
            <a:r>
              <a:rPr lang="en-US" dirty="0"/>
              <a:t> that solves this model.</a:t>
            </a:r>
          </a:p>
          <a:p>
            <a:pPr marL="0" indent="0">
              <a:spcBef>
                <a:spcPts val="0"/>
              </a:spcBef>
              <a:spcAft>
                <a:spcPts val="1800"/>
              </a:spcAft>
              <a:buClr>
                <a:schemeClr val="tx1"/>
              </a:buClr>
              <a:buSzPct val="150000"/>
              <a:buNone/>
              <a:defRPr/>
            </a:pPr>
            <a:endParaRPr lang="en-US" dirty="0"/>
          </a:p>
        </p:txBody>
      </p:sp>
      <p:sp>
        <p:nvSpPr>
          <p:cNvPr id="4" name="Title 3"/>
          <p:cNvSpPr>
            <a:spLocks noGrp="1"/>
          </p:cNvSpPr>
          <p:nvPr>
            <p:ph type="title"/>
          </p:nvPr>
        </p:nvSpPr>
        <p:spPr/>
        <p:txBody>
          <a:bodyPr>
            <a:normAutofit/>
          </a:bodyPr>
          <a:lstStyle/>
          <a:p>
            <a:r>
              <a:rPr lang="en-US" dirty="0"/>
              <a:t>What is the YTM on the following bond?</a:t>
            </a:r>
          </a:p>
        </p:txBody>
      </p:sp>
      <p:graphicFrame>
        <p:nvGraphicFramePr>
          <p:cNvPr id="5" name="Object 4" descr="-Formula to calculate the yield to maturity.&#10;-Applying the formula to an example of a 10-year bond." title="Yield to Maturity (YTM) on a Bond Example"/>
          <p:cNvGraphicFramePr>
            <a:graphicFrameLocks noChangeAspect="1"/>
          </p:cNvGraphicFramePr>
          <p:nvPr>
            <p:extLst>
              <p:ext uri="{D42A27DB-BD31-4B8C-83A1-F6EECF244321}">
                <p14:modId xmlns:p14="http://schemas.microsoft.com/office/powerpoint/2010/main" val="1235146375"/>
              </p:ext>
            </p:extLst>
          </p:nvPr>
        </p:nvGraphicFramePr>
        <p:xfrm>
          <a:off x="1792210" y="3449669"/>
          <a:ext cx="5431562" cy="1861870"/>
        </p:xfrm>
        <a:graphic>
          <a:graphicData uri="http://schemas.openxmlformats.org/presentationml/2006/ole">
            <mc:AlternateContent xmlns:mc="http://schemas.openxmlformats.org/markup-compatibility/2006">
              <mc:Choice xmlns:v="urn:schemas-microsoft-com:vml" Requires="v">
                <p:oleObj spid="_x0000_s2054" name="Equation" r:id="rId3" imgW="2260440" imgH="774360" progId="Equation.3">
                  <p:embed/>
                </p:oleObj>
              </mc:Choice>
              <mc:Fallback>
                <p:oleObj name="Equation" r:id="rId3" imgW="2260440" imgH="774360" progId="Equation.3">
                  <p:embed/>
                  <p:pic>
                    <p:nvPicPr>
                      <p:cNvPr id="5" name="Object 4" descr="-Formula to calculate the yield to maturity.&#10;-Applying the formula to an example of a 10-year bond." title="Yield to Maturity (YTM) on a Bond Example"/>
                      <p:cNvPicPr>
                        <a:picLocks noChangeAspect="1" noChangeArrowheads="1"/>
                      </p:cNvPicPr>
                      <p:nvPr/>
                    </p:nvPicPr>
                    <p:blipFill>
                      <a:blip r:embed="rId4"/>
                      <a:srcRect/>
                      <a:stretch>
                        <a:fillRect/>
                      </a:stretch>
                    </p:blipFill>
                    <p:spPr bwMode="auto">
                      <a:xfrm>
                        <a:off x="1792210" y="3449669"/>
                        <a:ext cx="5431562" cy="1861870"/>
                      </a:xfrm>
                      <a:prstGeom prst="rect">
                        <a:avLst/>
                      </a:prstGeom>
                      <a:noFill/>
                      <a:extLst/>
                    </p:spPr>
                  </p:pic>
                </p:oleObj>
              </mc:Fallback>
            </mc:AlternateContent>
          </a:graphicData>
        </a:graphic>
      </p:graphicFrame>
    </p:spTree>
    <p:extLst>
      <p:ext uri="{BB962C8B-B14F-4D97-AF65-F5344CB8AC3E}">
        <p14:creationId xmlns:p14="http://schemas.microsoft.com/office/powerpoint/2010/main" val="79819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lstStyle/>
          <a:p>
            <a:pPr eaLnBrk="1" hangingPunct="1">
              <a:spcBef>
                <a:spcPct val="0"/>
              </a:spcBef>
              <a:defRPr/>
            </a:pPr>
            <a:r>
              <a:rPr lang="en-US" dirty="0"/>
              <a:t>Solving for I/YR, the YTM of this bond is 10.91%.  This bond sells at a discount, because YTM &gt; coupon rate.</a:t>
            </a:r>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buFont typeface="Wingdings" pitchFamily="2" charset="2"/>
              <a:buNone/>
              <a:defRPr/>
            </a:pPr>
            <a:endParaRPr lang="en-US" dirty="0"/>
          </a:p>
          <a:p>
            <a:pPr eaLnBrk="1" hangingPunct="1">
              <a:spcBef>
                <a:spcPct val="0"/>
              </a:spcBef>
              <a:buFont typeface="Wingdings" pitchFamily="2" charset="2"/>
              <a:buNone/>
              <a:defRPr/>
            </a:pPr>
            <a:r>
              <a:rPr lang="en-US" dirty="0"/>
              <a:t>Excel:  =RATE(10,90,-887,1000)</a:t>
            </a:r>
          </a:p>
        </p:txBody>
      </p:sp>
      <p:sp>
        <p:nvSpPr>
          <p:cNvPr id="2" name="Title 1"/>
          <p:cNvSpPr>
            <a:spLocks noGrp="1"/>
          </p:cNvSpPr>
          <p:nvPr>
            <p:ph type="title"/>
          </p:nvPr>
        </p:nvSpPr>
        <p:spPr/>
        <p:txBody>
          <a:bodyPr>
            <a:normAutofit/>
          </a:bodyPr>
          <a:lstStyle/>
          <a:p>
            <a:r>
              <a:rPr lang="en-US" dirty="0"/>
              <a:t>Solving for the YTM</a:t>
            </a:r>
          </a:p>
        </p:txBody>
      </p:sp>
      <p:grpSp>
        <p:nvGrpSpPr>
          <p:cNvPr id="5" name="Group 20" descr="Graphic showing the calculator Inputs and Output needed to solve for the YTM." title="Calculator Methods: YTM"/>
          <p:cNvGrpSpPr>
            <a:grpSpLocks/>
          </p:cNvGrpSpPr>
          <p:nvPr/>
        </p:nvGrpSpPr>
        <p:grpSpPr bwMode="auto">
          <a:xfrm>
            <a:off x="1142999" y="2974181"/>
            <a:ext cx="6858000" cy="1828800"/>
            <a:chOff x="1511308" y="3126909"/>
            <a:chExt cx="5983288" cy="1420812"/>
          </a:xfrm>
        </p:grpSpPr>
        <p:sp>
          <p:nvSpPr>
            <p:cNvPr id="6" name="AutoShape 4"/>
            <p:cNvSpPr>
              <a:spLocks noChangeArrowheads="1"/>
            </p:cNvSpPr>
            <p:nvPr/>
          </p:nvSpPr>
          <p:spPr bwMode="auto">
            <a:xfrm>
              <a:off x="1511308" y="3126909"/>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1733550" y="3216275"/>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8" name="AutoShape 6"/>
            <p:cNvSpPr>
              <a:spLocks noChangeArrowheads="1"/>
            </p:cNvSpPr>
            <p:nvPr/>
          </p:nvSpPr>
          <p:spPr bwMode="auto">
            <a:xfrm>
              <a:off x="1733550" y="4075113"/>
              <a:ext cx="1189038" cy="366712"/>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9" name="AutoShape 7"/>
            <p:cNvSpPr>
              <a:spLocks noChangeArrowheads="1"/>
            </p:cNvSpPr>
            <p:nvPr/>
          </p:nvSpPr>
          <p:spPr bwMode="auto">
            <a:xfrm>
              <a:off x="3141663" y="3644900"/>
              <a:ext cx="639762"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10" name="AutoShape 8"/>
            <p:cNvSpPr>
              <a:spLocks noChangeArrowheads="1"/>
            </p:cNvSpPr>
            <p:nvPr/>
          </p:nvSpPr>
          <p:spPr bwMode="auto">
            <a:xfrm>
              <a:off x="401320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1" name="AutoShape 9"/>
            <p:cNvSpPr>
              <a:spLocks noChangeArrowheads="1"/>
            </p:cNvSpPr>
            <p:nvPr/>
          </p:nvSpPr>
          <p:spPr bwMode="auto">
            <a:xfrm>
              <a:off x="5759450"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2" name="AutoShape 10"/>
            <p:cNvSpPr>
              <a:spLocks noChangeArrowheads="1"/>
            </p:cNvSpPr>
            <p:nvPr/>
          </p:nvSpPr>
          <p:spPr bwMode="auto">
            <a:xfrm>
              <a:off x="4886325" y="3644900"/>
              <a:ext cx="639763"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3" name="AutoShape 11"/>
            <p:cNvSpPr>
              <a:spLocks noChangeArrowheads="1"/>
            </p:cNvSpPr>
            <p:nvPr/>
          </p:nvSpPr>
          <p:spPr bwMode="auto">
            <a:xfrm>
              <a:off x="6630988" y="3644900"/>
              <a:ext cx="641350" cy="366713"/>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4" name="AutoShape 12"/>
            <p:cNvSpPr>
              <a:spLocks noChangeArrowheads="1"/>
            </p:cNvSpPr>
            <p:nvPr/>
          </p:nvSpPr>
          <p:spPr bwMode="auto">
            <a:xfrm>
              <a:off x="3141663" y="3216275"/>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5" name="AutoShape 13"/>
            <p:cNvSpPr>
              <a:spLocks noChangeArrowheads="1"/>
            </p:cNvSpPr>
            <p:nvPr/>
          </p:nvSpPr>
          <p:spPr bwMode="auto">
            <a:xfrm>
              <a:off x="4843463" y="3216275"/>
              <a:ext cx="731837"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-887</a:t>
              </a:r>
            </a:p>
          </p:txBody>
        </p:sp>
        <p:sp>
          <p:nvSpPr>
            <p:cNvPr id="16" name="AutoShape 14"/>
            <p:cNvSpPr>
              <a:spLocks noChangeArrowheads="1"/>
            </p:cNvSpPr>
            <p:nvPr/>
          </p:nvSpPr>
          <p:spPr bwMode="auto">
            <a:xfrm>
              <a:off x="5756275" y="3216275"/>
              <a:ext cx="639763"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90</a:t>
              </a:r>
            </a:p>
          </p:txBody>
        </p:sp>
        <p:sp>
          <p:nvSpPr>
            <p:cNvPr id="17" name="AutoShape 15"/>
            <p:cNvSpPr>
              <a:spLocks noChangeArrowheads="1"/>
            </p:cNvSpPr>
            <p:nvPr/>
          </p:nvSpPr>
          <p:spPr bwMode="auto">
            <a:xfrm>
              <a:off x="3921125" y="4075113"/>
              <a:ext cx="822325" cy="366712"/>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10.91</a:t>
              </a:r>
            </a:p>
          </p:txBody>
        </p:sp>
        <p:sp>
          <p:nvSpPr>
            <p:cNvPr id="18" name="AutoShape 16"/>
            <p:cNvSpPr>
              <a:spLocks noChangeArrowheads="1"/>
            </p:cNvSpPr>
            <p:nvPr/>
          </p:nvSpPr>
          <p:spPr bwMode="auto">
            <a:xfrm>
              <a:off x="6583363" y="3216275"/>
              <a:ext cx="731837"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grpSp>
    </p:spTree>
    <p:extLst>
      <p:ext uri="{BB962C8B-B14F-4D97-AF65-F5344CB8AC3E}">
        <p14:creationId xmlns:p14="http://schemas.microsoft.com/office/powerpoint/2010/main" val="22462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lstStyle/>
          <a:p>
            <a:pPr eaLnBrk="1" hangingPunct="1">
              <a:spcBef>
                <a:spcPct val="0"/>
              </a:spcBef>
              <a:defRPr/>
            </a:pPr>
            <a:r>
              <a:rPr lang="en-US" dirty="0"/>
              <a:t>Solving for I/YR, the </a:t>
            </a:r>
            <a:r>
              <a:rPr lang="en-US" dirty="0" err="1"/>
              <a:t>YTM</a:t>
            </a:r>
            <a:r>
              <a:rPr lang="en-US" dirty="0"/>
              <a:t> of this bond is 7.08%.  This bond sells at a premium, because </a:t>
            </a:r>
            <a:r>
              <a:rPr lang="en-US" dirty="0" err="1"/>
              <a:t>YTM</a:t>
            </a:r>
            <a:r>
              <a:rPr lang="en-US" dirty="0"/>
              <a:t> &lt; coupon rate.</a:t>
            </a:r>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buFont typeface="Wingdings" pitchFamily="2" charset="2"/>
              <a:buNone/>
              <a:defRPr/>
            </a:pPr>
            <a:endParaRPr lang="en-US" dirty="0"/>
          </a:p>
          <a:p>
            <a:pPr eaLnBrk="1" hangingPunct="1">
              <a:spcBef>
                <a:spcPct val="0"/>
              </a:spcBef>
              <a:buFont typeface="Wingdings" pitchFamily="2" charset="2"/>
              <a:buNone/>
              <a:defRPr/>
            </a:pPr>
            <a:r>
              <a:rPr lang="en-US" dirty="0"/>
              <a:t>Excel:  =RATE(10,90,-1134.20,1000)</a:t>
            </a:r>
          </a:p>
        </p:txBody>
      </p:sp>
      <p:sp>
        <p:nvSpPr>
          <p:cNvPr id="2" name="Title 1"/>
          <p:cNvSpPr>
            <a:spLocks noGrp="1"/>
          </p:cNvSpPr>
          <p:nvPr>
            <p:ph type="title"/>
          </p:nvPr>
        </p:nvSpPr>
        <p:spPr/>
        <p:txBody>
          <a:bodyPr>
            <a:normAutofit/>
          </a:bodyPr>
          <a:lstStyle/>
          <a:p>
            <a:r>
              <a:rPr lang="en-US" dirty="0"/>
              <a:t>Find YTM If the Bond Price is $1,134.20</a:t>
            </a:r>
          </a:p>
        </p:txBody>
      </p:sp>
      <p:grpSp>
        <p:nvGrpSpPr>
          <p:cNvPr id="5" name="Group 20" descr="Graphic showing the calculator Inputs and Output needed to solve for the YTM if the bond is $1,134.20. " title="Calculator Methods: YTM"/>
          <p:cNvGrpSpPr>
            <a:grpSpLocks/>
          </p:cNvGrpSpPr>
          <p:nvPr/>
        </p:nvGrpSpPr>
        <p:grpSpPr bwMode="auto">
          <a:xfrm>
            <a:off x="1142999" y="2974181"/>
            <a:ext cx="6858000" cy="1828800"/>
            <a:chOff x="1581150" y="3119438"/>
            <a:chExt cx="5983288" cy="1420812"/>
          </a:xfrm>
        </p:grpSpPr>
        <p:sp>
          <p:nvSpPr>
            <p:cNvPr id="6" name="AutoShape 4"/>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1733550" y="3216276"/>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8" name="AutoShape 6"/>
            <p:cNvSpPr>
              <a:spLocks noChangeArrowheads="1"/>
            </p:cNvSpPr>
            <p:nvPr/>
          </p:nvSpPr>
          <p:spPr bwMode="auto">
            <a:xfrm>
              <a:off x="1733550" y="4075112"/>
              <a:ext cx="1189038" cy="366713"/>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9" name="AutoShape 7"/>
            <p:cNvSpPr>
              <a:spLocks noChangeArrowheads="1"/>
            </p:cNvSpPr>
            <p:nvPr/>
          </p:nvSpPr>
          <p:spPr bwMode="auto">
            <a:xfrm>
              <a:off x="3141663" y="3644901"/>
              <a:ext cx="639762"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10" name="AutoShape 8"/>
            <p:cNvSpPr>
              <a:spLocks noChangeArrowheads="1"/>
            </p:cNvSpPr>
            <p:nvPr/>
          </p:nvSpPr>
          <p:spPr bwMode="auto">
            <a:xfrm>
              <a:off x="401320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1" name="AutoShape 9"/>
            <p:cNvSpPr>
              <a:spLocks noChangeArrowheads="1"/>
            </p:cNvSpPr>
            <p:nvPr/>
          </p:nvSpPr>
          <p:spPr bwMode="auto">
            <a:xfrm>
              <a:off x="575945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2" name="AutoShape 10"/>
            <p:cNvSpPr>
              <a:spLocks noChangeArrowheads="1"/>
            </p:cNvSpPr>
            <p:nvPr/>
          </p:nvSpPr>
          <p:spPr bwMode="auto">
            <a:xfrm>
              <a:off x="4886325"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3" name="AutoShape 11"/>
            <p:cNvSpPr>
              <a:spLocks noChangeArrowheads="1"/>
            </p:cNvSpPr>
            <p:nvPr/>
          </p:nvSpPr>
          <p:spPr bwMode="auto">
            <a:xfrm>
              <a:off x="6630988" y="3644901"/>
              <a:ext cx="641350"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4" name="AutoShape 12"/>
            <p:cNvSpPr>
              <a:spLocks noChangeArrowheads="1"/>
            </p:cNvSpPr>
            <p:nvPr/>
          </p:nvSpPr>
          <p:spPr bwMode="auto">
            <a:xfrm>
              <a:off x="31416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5" name="AutoShape 13"/>
            <p:cNvSpPr>
              <a:spLocks noChangeArrowheads="1"/>
            </p:cNvSpPr>
            <p:nvPr/>
          </p:nvSpPr>
          <p:spPr bwMode="auto">
            <a:xfrm>
              <a:off x="4657725" y="3216276"/>
              <a:ext cx="1096963"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1900" b="1" spc="-40" dirty="0">
                  <a:latin typeface="Arial" panose="020B0604020202020204" pitchFamily="34" charset="0"/>
                  <a:cs typeface="Arial" panose="020B0604020202020204" pitchFamily="34" charset="0"/>
                </a:rPr>
                <a:t>-1134.20</a:t>
              </a:r>
            </a:p>
          </p:txBody>
        </p:sp>
        <p:sp>
          <p:nvSpPr>
            <p:cNvPr id="16" name="AutoShape 14"/>
            <p:cNvSpPr>
              <a:spLocks noChangeArrowheads="1"/>
            </p:cNvSpPr>
            <p:nvPr/>
          </p:nvSpPr>
          <p:spPr bwMode="auto">
            <a:xfrm>
              <a:off x="5767388"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90</a:t>
              </a:r>
            </a:p>
          </p:txBody>
        </p:sp>
        <p:sp>
          <p:nvSpPr>
            <p:cNvPr id="17" name="AutoShape 15"/>
            <p:cNvSpPr>
              <a:spLocks noChangeArrowheads="1"/>
            </p:cNvSpPr>
            <p:nvPr/>
          </p:nvSpPr>
          <p:spPr bwMode="auto">
            <a:xfrm>
              <a:off x="3968750" y="4075112"/>
              <a:ext cx="731838" cy="366713"/>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7.08</a:t>
              </a:r>
            </a:p>
          </p:txBody>
        </p:sp>
        <p:sp>
          <p:nvSpPr>
            <p:cNvPr id="18" name="AutoShape 16"/>
            <p:cNvSpPr>
              <a:spLocks noChangeArrowheads="1"/>
            </p:cNvSpPr>
            <p:nvPr/>
          </p:nvSpPr>
          <p:spPr bwMode="auto">
            <a:xfrm>
              <a:off x="6583363" y="3216276"/>
              <a:ext cx="731837"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grpSp>
    </p:spTree>
    <p:extLst>
      <p:ext uri="{BB962C8B-B14F-4D97-AF65-F5344CB8AC3E}">
        <p14:creationId xmlns:p14="http://schemas.microsoft.com/office/powerpoint/2010/main" val="252694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11"/>
          </p:nvPr>
        </p:nvSpPr>
        <p:spPr/>
        <p:txBody>
          <a:bodyPr/>
          <a:lstStyle/>
          <a:p>
            <a:r>
              <a:rPr lang="en-US" dirty="0">
                <a:effectLst>
                  <a:outerShdw blurRad="38100" dist="38100" dir="2700000" algn="tl">
                    <a:srgbClr val="000000">
                      <a:alpha val="43137"/>
                    </a:srgbClr>
                  </a:outerShdw>
                </a:effectLst>
              </a:rPr>
              <a:t>Measuring Yield</a:t>
            </a:r>
          </a:p>
        </p:txBody>
      </p:sp>
      <p:sp>
        <p:nvSpPr>
          <p:cNvPr id="22" name="Text Placeholder 21"/>
          <p:cNvSpPr>
            <a:spLocks noGrp="1"/>
          </p:cNvSpPr>
          <p:nvPr>
            <p:ph type="body" sz="quarter" idx="12"/>
          </p:nvPr>
        </p:nvSpPr>
        <p:spPr/>
        <p:txBody>
          <a:bodyPr/>
          <a:lstStyle/>
          <a:p>
            <a:r>
              <a:rPr lang="en-US" dirty="0">
                <a:effectLst>
                  <a:outerShdw blurRad="38100" dist="38100" dir="2700000" algn="tl">
                    <a:srgbClr val="000000">
                      <a:alpha val="43137"/>
                    </a:srgbClr>
                  </a:outerShdw>
                </a:effectLst>
              </a:rPr>
              <a:t>Bond Valuation</a:t>
            </a:r>
          </a:p>
        </p:txBody>
      </p:sp>
      <p:sp>
        <p:nvSpPr>
          <p:cNvPr id="23" name="Text Placeholder 22"/>
          <p:cNvSpPr>
            <a:spLocks noGrp="1"/>
          </p:cNvSpPr>
          <p:nvPr>
            <p:ph type="body" sz="quarter" idx="13"/>
          </p:nvPr>
        </p:nvSpPr>
        <p:spPr/>
        <p:txBody>
          <a:bodyPr/>
          <a:lstStyle/>
          <a:p>
            <a:r>
              <a:rPr lang="en-US" dirty="0">
                <a:effectLst>
                  <a:outerShdw blurRad="38100" dist="38100" dir="2700000" algn="tl">
                    <a:srgbClr val="000000">
                      <a:alpha val="43137"/>
                    </a:srgbClr>
                  </a:outerShdw>
                </a:effectLst>
              </a:rPr>
              <a:t>Key Features of Bonds</a:t>
            </a:r>
          </a:p>
        </p:txBody>
      </p:sp>
      <p:sp>
        <p:nvSpPr>
          <p:cNvPr id="24" name="Text Placeholder 23"/>
          <p:cNvSpPr>
            <a:spLocks noGrp="1"/>
          </p:cNvSpPr>
          <p:nvPr>
            <p:ph type="body" sz="quarter" idx="14"/>
          </p:nvPr>
        </p:nvSpPr>
        <p:spPr/>
        <p:txBody>
          <a:bodyPr/>
          <a:lstStyle/>
          <a:p>
            <a:r>
              <a:rPr lang="en-US" dirty="0">
                <a:effectLst>
                  <a:outerShdw blurRad="38100" dist="38100" dir="2700000" algn="tl">
                    <a:srgbClr val="000000">
                      <a:alpha val="43137"/>
                    </a:srgbClr>
                  </a:outerShdw>
                </a:effectLst>
              </a:rPr>
              <a:t>Assessing Risk</a:t>
            </a:r>
          </a:p>
        </p:txBody>
      </p:sp>
      <p:sp>
        <p:nvSpPr>
          <p:cNvPr id="20" name="Title 19"/>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307098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Definitions</a:t>
            </a:r>
          </a:p>
        </p:txBody>
      </p:sp>
      <p:graphicFrame>
        <p:nvGraphicFramePr>
          <p:cNvPr id="18" name="Object 4" descr="-Formula for calculating current yield.&#10;-Formula for calculating capital gains yield.&#10;-Formula for calculating YTM." title="CY, CGY, and YTM Formulas "/>
          <p:cNvGraphicFramePr>
            <a:graphicFrameLocks noGrp="1" noChangeAspect="1"/>
          </p:cNvGraphicFramePr>
          <p:nvPr>
            <p:ph idx="4294967295"/>
            <p:extLst>
              <p:ext uri="{D42A27DB-BD31-4B8C-83A1-F6EECF244321}">
                <p14:modId xmlns:p14="http://schemas.microsoft.com/office/powerpoint/2010/main" val="384397961"/>
              </p:ext>
            </p:extLst>
          </p:nvPr>
        </p:nvGraphicFramePr>
        <p:xfrm>
          <a:off x="346110" y="1796473"/>
          <a:ext cx="8451777" cy="3236190"/>
        </p:xfrm>
        <a:graphic>
          <a:graphicData uri="http://schemas.openxmlformats.org/presentationml/2006/ole">
            <mc:AlternateContent xmlns:mc="http://schemas.openxmlformats.org/markup-compatibility/2006">
              <mc:Choice xmlns:v="urn:schemas-microsoft-com:vml" Requires="v">
                <p:oleObj spid="_x0000_s3078" name="Equation" r:id="rId3" imgW="3416040" imgH="1307880" progId="Equation.3">
                  <p:embed/>
                </p:oleObj>
              </mc:Choice>
              <mc:Fallback>
                <p:oleObj name="Equation" r:id="rId3" imgW="3416040" imgH="1307880" progId="Equation.3">
                  <p:embed/>
                  <p:pic>
                    <p:nvPicPr>
                      <p:cNvPr id="18" name="Object 4" descr="-Formula for calculating current yield.&#10;-Formula for calculating capital gains yield.&#10;-Formula for calculating YTM." title="CY, CGY, and YTM Formulas "/>
                      <p:cNvPicPr>
                        <a:picLocks noChangeAspect="1" noChangeArrowheads="1"/>
                      </p:cNvPicPr>
                      <p:nvPr/>
                    </p:nvPicPr>
                    <p:blipFill>
                      <a:blip r:embed="rId4"/>
                      <a:srcRect/>
                      <a:stretch>
                        <a:fillRect/>
                      </a:stretch>
                    </p:blipFill>
                    <p:spPr bwMode="auto">
                      <a:xfrm>
                        <a:off x="346110" y="1796473"/>
                        <a:ext cx="8451777" cy="3236190"/>
                      </a:xfrm>
                      <a:prstGeom prst="rect">
                        <a:avLst/>
                      </a:prstGeom>
                      <a:noFill/>
                      <a:extLst/>
                    </p:spPr>
                  </p:pic>
                </p:oleObj>
              </mc:Fallback>
            </mc:AlternateContent>
          </a:graphicData>
        </a:graphic>
      </p:graphicFrame>
    </p:spTree>
    <p:extLst>
      <p:ext uri="{BB962C8B-B14F-4D97-AF65-F5344CB8AC3E}">
        <p14:creationId xmlns:p14="http://schemas.microsoft.com/office/powerpoint/2010/main" val="269419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Example: Current and Capital Gains Yields</a:t>
            </a:r>
          </a:p>
        </p:txBody>
      </p:sp>
      <p:graphicFrame>
        <p:nvGraphicFramePr>
          <p:cNvPr id="7" name="Object 4" descr="Applying the current yield formula to the example stated above in the blue box." title="Formula for Current Yield"/>
          <p:cNvGraphicFramePr>
            <a:graphicFrameLocks noChangeAspect="1"/>
          </p:cNvGraphicFramePr>
          <p:nvPr>
            <p:extLst>
              <p:ext uri="{D42A27DB-BD31-4B8C-83A1-F6EECF244321}">
                <p14:modId xmlns:p14="http://schemas.microsoft.com/office/powerpoint/2010/main" val="3463809006"/>
              </p:ext>
            </p:extLst>
          </p:nvPr>
        </p:nvGraphicFramePr>
        <p:xfrm>
          <a:off x="1391922" y="3242931"/>
          <a:ext cx="5662760" cy="1589971"/>
        </p:xfrm>
        <a:graphic>
          <a:graphicData uri="http://schemas.openxmlformats.org/presentationml/2006/ole">
            <mc:AlternateContent xmlns:mc="http://schemas.openxmlformats.org/markup-compatibility/2006">
              <mc:Choice xmlns:v="urn:schemas-microsoft-com:vml" Requires="v">
                <p:oleObj spid="_x0000_s4102" name="Equation" r:id="rId3" imgW="1854000" imgH="520560" progId="Equation.3">
                  <p:embed/>
                </p:oleObj>
              </mc:Choice>
              <mc:Fallback>
                <p:oleObj name="Equation" r:id="rId3" imgW="1854000" imgH="520560" progId="Equation.3">
                  <p:embed/>
                  <p:pic>
                    <p:nvPicPr>
                      <p:cNvPr id="7" name="Object 4" descr="Applying the current yield formula to the example stated above in the blue box." title="Formula for Current Yield"/>
                      <p:cNvPicPr>
                        <a:picLocks noChangeAspect="1" noChangeArrowheads="1"/>
                      </p:cNvPicPr>
                      <p:nvPr/>
                    </p:nvPicPr>
                    <p:blipFill>
                      <a:blip r:embed="rId4"/>
                      <a:srcRect/>
                      <a:stretch>
                        <a:fillRect/>
                      </a:stretch>
                    </p:blipFill>
                    <p:spPr bwMode="auto">
                      <a:xfrm>
                        <a:off x="1391922" y="3242931"/>
                        <a:ext cx="5662760" cy="1589971"/>
                      </a:xfrm>
                      <a:prstGeom prst="rect">
                        <a:avLst/>
                      </a:prstGeom>
                      <a:noFill/>
                      <a:extLst/>
                    </p:spPr>
                  </p:pic>
                </p:oleObj>
              </mc:Fallback>
            </mc:AlternateContent>
          </a:graphicData>
        </a:graphic>
      </p:graphicFrame>
      <p:sp>
        <p:nvSpPr>
          <p:cNvPr id="3" name="Content Placeholder 2">
            <a:extLst>
              <a:ext uri="{FF2B5EF4-FFF2-40B4-BE49-F238E27FC236}">
                <a16:creationId xmlns:a16="http://schemas.microsoft.com/office/drawing/2014/main" id="{FA702602-401F-459B-B45E-9E7DDB219830}"/>
              </a:ext>
            </a:extLst>
          </p:cNvPr>
          <p:cNvSpPr>
            <a:spLocks noGrp="1"/>
          </p:cNvSpPr>
          <p:nvPr>
            <p:ph idx="1"/>
          </p:nvPr>
        </p:nvSpPr>
        <p:spPr/>
        <p:txBody>
          <a:bodyPr/>
          <a:lstStyle/>
          <a:p>
            <a:pPr marL="0" indent="0">
              <a:buNone/>
            </a:pPr>
            <a:r>
              <a:rPr lang="en-US" dirty="0"/>
              <a:t>Find the current yield and the capital gains yield for a 10-year, 9% annual coupon bond that sells for $887, and has a face value of $1,000.</a:t>
            </a:r>
          </a:p>
        </p:txBody>
      </p:sp>
    </p:spTree>
    <p:extLst>
      <p:ext uri="{BB962C8B-B14F-4D97-AF65-F5344CB8AC3E}">
        <p14:creationId xmlns:p14="http://schemas.microsoft.com/office/powerpoint/2010/main" val="297663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lstStyle/>
          <a:p>
            <a:pPr marL="0" indent="0" eaLnBrk="1" hangingPunct="1">
              <a:buFont typeface="Wingdings" pitchFamily="2" charset="2"/>
              <a:buNone/>
              <a:defRPr/>
            </a:pPr>
            <a:r>
              <a:rPr lang="en-US" dirty="0"/>
              <a:t>YTM = Current yield + Capital gains yield</a:t>
            </a:r>
          </a:p>
          <a:p>
            <a:pPr marL="0" indent="0" eaLnBrk="1" hangingPunct="1">
              <a:buFont typeface="Wingdings" pitchFamily="2" charset="2"/>
              <a:buNone/>
              <a:defRPr/>
            </a:pPr>
            <a:endParaRPr lang="en-US" dirty="0"/>
          </a:p>
          <a:p>
            <a:pPr marL="0" indent="0" eaLnBrk="1" hangingPunct="1">
              <a:spcAft>
                <a:spcPts val="600"/>
              </a:spcAft>
              <a:buFont typeface="Wingdings" pitchFamily="2" charset="2"/>
              <a:buNone/>
              <a:tabLst>
                <a:tab pos="2630488" algn="r"/>
                <a:tab pos="2743200" algn="l"/>
              </a:tabLst>
              <a:defRPr/>
            </a:pPr>
            <a:r>
              <a:rPr lang="en-US" dirty="0"/>
              <a:t>	</a:t>
            </a:r>
          </a:p>
          <a:p>
            <a:pPr marL="0" indent="0" eaLnBrk="1" hangingPunct="1">
              <a:spcAft>
                <a:spcPts val="600"/>
              </a:spcAft>
              <a:buFont typeface="Wingdings" pitchFamily="2" charset="2"/>
              <a:buNone/>
              <a:tabLst>
                <a:tab pos="2630488" algn="r"/>
                <a:tab pos="2743200" algn="l"/>
              </a:tabLst>
              <a:defRPr/>
            </a:pPr>
            <a:endParaRPr lang="en-US" dirty="0"/>
          </a:p>
          <a:p>
            <a:pPr marL="0" indent="0" eaLnBrk="1" hangingPunct="1">
              <a:spcAft>
                <a:spcPts val="600"/>
              </a:spcAft>
              <a:buFont typeface="Wingdings" pitchFamily="2" charset="2"/>
              <a:buNone/>
              <a:tabLst>
                <a:tab pos="2630488" algn="r"/>
                <a:tab pos="2743200" algn="l"/>
              </a:tabLst>
              <a:defRPr/>
            </a:pPr>
            <a:endParaRPr lang="en-US" dirty="0"/>
          </a:p>
          <a:p>
            <a:pPr marL="0" indent="0" eaLnBrk="1" hangingPunct="1">
              <a:spcAft>
                <a:spcPts val="600"/>
              </a:spcAft>
              <a:buFont typeface="Wingdings" pitchFamily="2" charset="2"/>
              <a:buNone/>
              <a:tabLst>
                <a:tab pos="2630488" algn="r"/>
                <a:tab pos="2743200" algn="l"/>
              </a:tabLst>
              <a:defRPr/>
            </a:pPr>
            <a:endParaRPr lang="en-US" dirty="0"/>
          </a:p>
          <a:p>
            <a:pPr marL="0" indent="0" eaLnBrk="1" hangingPunct="1">
              <a:buFont typeface="Wingdings" pitchFamily="2" charset="2"/>
              <a:buNone/>
              <a:defRPr/>
            </a:pPr>
            <a:r>
              <a:rPr lang="en-US" dirty="0"/>
              <a:t>Could also find the expected price one year from now and divide the change in price by the beginning price, which gives the same answer.</a:t>
            </a:r>
          </a:p>
        </p:txBody>
      </p:sp>
      <p:sp>
        <p:nvSpPr>
          <p:cNvPr id="2" name="Title 1"/>
          <p:cNvSpPr>
            <a:spLocks noGrp="1"/>
          </p:cNvSpPr>
          <p:nvPr>
            <p:ph type="title"/>
          </p:nvPr>
        </p:nvSpPr>
        <p:spPr/>
        <p:txBody>
          <a:bodyPr>
            <a:normAutofit/>
          </a:bodyPr>
          <a:lstStyle/>
          <a:p>
            <a:r>
              <a:rPr lang="en-US" dirty="0"/>
              <a:t>Calculating Capital Gains Yield</a:t>
            </a:r>
          </a:p>
        </p:txBody>
      </p:sp>
      <p:graphicFrame>
        <p:nvGraphicFramePr>
          <p:cNvPr id="5" name="Object 4" descr="Formula for calculating capital gains yield." title="Calculating Capital Gains Yield"/>
          <p:cNvGraphicFramePr>
            <a:graphicFrameLocks noChangeAspect="1"/>
          </p:cNvGraphicFramePr>
          <p:nvPr>
            <p:extLst>
              <p:ext uri="{D42A27DB-BD31-4B8C-83A1-F6EECF244321}">
                <p14:modId xmlns:p14="http://schemas.microsoft.com/office/powerpoint/2010/main" val="579597582"/>
              </p:ext>
            </p:extLst>
          </p:nvPr>
        </p:nvGraphicFramePr>
        <p:xfrm>
          <a:off x="2436669" y="2481953"/>
          <a:ext cx="4270660" cy="1627596"/>
        </p:xfrm>
        <a:graphic>
          <a:graphicData uri="http://schemas.openxmlformats.org/presentationml/2006/ole">
            <mc:AlternateContent xmlns:mc="http://schemas.openxmlformats.org/markup-compatibility/2006">
              <mc:Choice xmlns:v="urn:schemas-microsoft-com:vml" Requires="v">
                <p:oleObj spid="_x0000_s5126" name="Equation" r:id="rId3" imgW="1434960" imgH="545760" progId="Equation.3">
                  <p:embed/>
                </p:oleObj>
              </mc:Choice>
              <mc:Fallback>
                <p:oleObj name="Equation" r:id="rId3" imgW="1434960" imgH="545760" progId="Equation.3">
                  <p:embed/>
                  <p:pic>
                    <p:nvPicPr>
                      <p:cNvPr id="5" name="Object 4" descr="Formula for calculating capital gains yield." title="Calculating Capital Gains Yield"/>
                      <p:cNvPicPr>
                        <a:picLocks noChangeAspect="1" noChangeArrowheads="1"/>
                      </p:cNvPicPr>
                      <p:nvPr/>
                    </p:nvPicPr>
                    <p:blipFill>
                      <a:blip r:embed="rId4"/>
                      <a:srcRect/>
                      <a:stretch>
                        <a:fillRect/>
                      </a:stretch>
                    </p:blipFill>
                    <p:spPr bwMode="auto">
                      <a:xfrm>
                        <a:off x="2436669" y="2481953"/>
                        <a:ext cx="4270660" cy="1627596"/>
                      </a:xfrm>
                      <a:prstGeom prst="rect">
                        <a:avLst/>
                      </a:prstGeom>
                      <a:noFill/>
                      <a:extLst/>
                    </p:spPr>
                  </p:pic>
                </p:oleObj>
              </mc:Fallback>
            </mc:AlternateContent>
          </a:graphicData>
        </a:graphic>
      </p:graphicFrame>
    </p:spTree>
    <p:extLst>
      <p:ext uri="{BB962C8B-B14F-4D97-AF65-F5344CB8AC3E}">
        <p14:creationId xmlns:p14="http://schemas.microsoft.com/office/powerpoint/2010/main" val="123964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normAutofit fontScale="92500"/>
          </a:bodyPr>
          <a:lstStyle/>
          <a:p>
            <a:pPr defTabSz="1657350" eaLnBrk="1" hangingPunct="1">
              <a:defRPr/>
            </a:pPr>
            <a:r>
              <a:rPr lang="en-US" sz="2600" dirty="0"/>
              <a:t>Price risk is the concern that rising r</a:t>
            </a:r>
            <a:r>
              <a:rPr lang="en-US" sz="2600" baseline="-25000" dirty="0"/>
              <a:t>d</a:t>
            </a:r>
            <a:r>
              <a:rPr lang="en-US" sz="2600" dirty="0"/>
              <a:t> will cause the value of a bond to fall.</a:t>
            </a:r>
          </a:p>
          <a:p>
            <a:pPr defTabSz="1657350" eaLnBrk="1" hangingPunct="1">
              <a:buFont typeface="Wingdings" pitchFamily="2" charset="2"/>
              <a:buNone/>
              <a:defRPr/>
            </a:pPr>
            <a:r>
              <a:rPr lang="en-US" dirty="0"/>
              <a:t>	</a:t>
            </a:r>
            <a:r>
              <a:rPr lang="en-US" u="sng" dirty="0"/>
              <a:t>  r</a:t>
            </a:r>
            <a:r>
              <a:rPr lang="en-US" u="sng" baseline="-25000" dirty="0"/>
              <a:t>d</a:t>
            </a:r>
            <a:r>
              <a:rPr lang="en-US" u="sng" dirty="0"/>
              <a:t>  </a:t>
            </a:r>
            <a:r>
              <a:rPr lang="en-US" dirty="0"/>
              <a:t>	 </a:t>
            </a:r>
            <a:r>
              <a:rPr lang="en-US" u="sng" dirty="0"/>
              <a:t>1-year</a:t>
            </a:r>
            <a:r>
              <a:rPr lang="en-US" dirty="0"/>
              <a:t>	</a:t>
            </a:r>
            <a:r>
              <a:rPr lang="en-US" u="sng" dirty="0"/>
              <a:t>Change</a:t>
            </a:r>
            <a:r>
              <a:rPr lang="en-US" dirty="0"/>
              <a:t>	</a:t>
            </a:r>
            <a:r>
              <a:rPr lang="en-US" u="sng" dirty="0"/>
              <a:t>10-year</a:t>
            </a:r>
            <a:r>
              <a:rPr lang="en-US" dirty="0"/>
              <a:t>	</a:t>
            </a:r>
            <a:r>
              <a:rPr lang="en-US" u="sng" dirty="0"/>
              <a:t>Change</a:t>
            </a:r>
          </a:p>
          <a:p>
            <a:pPr defTabSz="1657350" eaLnBrk="1" hangingPunct="1">
              <a:buFont typeface="Wingdings" pitchFamily="2" charset="2"/>
              <a:buNone/>
              <a:defRPr/>
            </a:pPr>
            <a:r>
              <a:rPr lang="en-US" dirty="0"/>
              <a:t>	5%	$1,048		$1,386	</a:t>
            </a:r>
          </a:p>
          <a:p>
            <a:pPr defTabSz="1657350" eaLnBrk="1" hangingPunct="1">
              <a:buFont typeface="Wingdings" pitchFamily="2" charset="2"/>
              <a:buNone/>
              <a:defRPr/>
            </a:pPr>
            <a:r>
              <a:rPr lang="en-US" dirty="0"/>
              <a:t>	10%	  1,000		  1,000</a:t>
            </a:r>
          </a:p>
          <a:p>
            <a:pPr defTabSz="1657350" eaLnBrk="1" hangingPunct="1">
              <a:spcAft>
                <a:spcPts val="2400"/>
              </a:spcAft>
              <a:buFont typeface="Wingdings" pitchFamily="2" charset="2"/>
              <a:buNone/>
              <a:defRPr/>
            </a:pPr>
            <a:r>
              <a:rPr lang="en-US" dirty="0"/>
              <a:t>	15%	     956		     749</a:t>
            </a:r>
          </a:p>
          <a:p>
            <a:pPr defTabSz="1657350" eaLnBrk="1" hangingPunct="1">
              <a:spcAft>
                <a:spcPts val="2400"/>
              </a:spcAft>
              <a:defRPr/>
            </a:pPr>
            <a:r>
              <a:rPr lang="en-US" sz="2600" dirty="0"/>
              <a:t>The 10-year bond is more sensitive to interest rate changes, and hence has more price risk.</a:t>
            </a:r>
          </a:p>
          <a:p>
            <a:pPr defTabSz="1657350" eaLnBrk="1" hangingPunct="1">
              <a:spcAft>
                <a:spcPts val="2400"/>
              </a:spcAft>
              <a:buFont typeface="Wingdings" pitchFamily="2" charset="2"/>
              <a:buNone/>
              <a:defRPr/>
            </a:pPr>
            <a:endParaRPr lang="en-US" dirty="0"/>
          </a:p>
        </p:txBody>
      </p:sp>
      <p:sp>
        <p:nvSpPr>
          <p:cNvPr id="2" name="Title 1"/>
          <p:cNvSpPr>
            <a:spLocks noGrp="1"/>
          </p:cNvSpPr>
          <p:nvPr>
            <p:ph type="title"/>
          </p:nvPr>
        </p:nvSpPr>
        <p:spPr/>
        <p:txBody>
          <a:bodyPr>
            <a:normAutofit fontScale="90000"/>
          </a:bodyPr>
          <a:lstStyle/>
          <a:p>
            <a:r>
              <a:rPr lang="en-US" dirty="0"/>
              <a:t>What is price risk?  Does a 1-year or 10-year bond have more price risk? </a:t>
            </a:r>
          </a:p>
        </p:txBody>
      </p:sp>
      <p:grpSp>
        <p:nvGrpSpPr>
          <p:cNvPr id="5" name="Group 15" descr="Difference between the value of a 1-year and a 10-year bond, and which one has more price risk." title="Comparing Price Risk on Bonds"/>
          <p:cNvGrpSpPr>
            <a:grpSpLocks/>
          </p:cNvGrpSpPr>
          <p:nvPr/>
        </p:nvGrpSpPr>
        <p:grpSpPr bwMode="auto">
          <a:xfrm>
            <a:off x="3400425" y="3157539"/>
            <a:ext cx="5257800" cy="1000274"/>
            <a:chOff x="3581400" y="3386569"/>
            <a:chExt cx="5257800" cy="1000707"/>
          </a:xfrm>
        </p:grpSpPr>
        <p:sp>
          <p:nvSpPr>
            <p:cNvPr id="6" name="Line 6"/>
            <p:cNvSpPr>
              <a:spLocks noChangeShapeType="1"/>
            </p:cNvSpPr>
            <p:nvPr/>
          </p:nvSpPr>
          <p:spPr bwMode="auto">
            <a:xfrm rot="5400000" flipV="1">
              <a:off x="3771900" y="3205496"/>
              <a:ext cx="2286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7" name="Line 7"/>
            <p:cNvSpPr>
              <a:spLocks noChangeShapeType="1"/>
            </p:cNvSpPr>
            <p:nvPr/>
          </p:nvSpPr>
          <p:spPr bwMode="auto">
            <a:xfrm rot="5400000">
              <a:off x="3810000" y="3395996"/>
              <a:ext cx="1524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8" name="Line 8"/>
            <p:cNvSpPr>
              <a:spLocks noChangeShapeType="1"/>
            </p:cNvSpPr>
            <p:nvPr/>
          </p:nvSpPr>
          <p:spPr bwMode="auto">
            <a:xfrm rot="5400000" flipV="1">
              <a:off x="3771900" y="3766393"/>
              <a:ext cx="2286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9" name="Line 9"/>
            <p:cNvSpPr>
              <a:spLocks noChangeShapeType="1"/>
            </p:cNvSpPr>
            <p:nvPr/>
          </p:nvSpPr>
          <p:spPr bwMode="auto">
            <a:xfrm rot="5400000">
              <a:off x="3810000" y="3956893"/>
              <a:ext cx="1524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0" name="Line 10"/>
            <p:cNvSpPr>
              <a:spLocks noChangeShapeType="1"/>
            </p:cNvSpPr>
            <p:nvPr/>
          </p:nvSpPr>
          <p:spPr bwMode="auto">
            <a:xfrm rot="5400000" flipV="1">
              <a:off x="7124700" y="3205496"/>
              <a:ext cx="2286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1" name="Line 11"/>
            <p:cNvSpPr>
              <a:spLocks noChangeShapeType="1"/>
            </p:cNvSpPr>
            <p:nvPr/>
          </p:nvSpPr>
          <p:spPr bwMode="auto">
            <a:xfrm rot="5400000">
              <a:off x="7162800" y="3395996"/>
              <a:ext cx="1524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2" name="Line 12"/>
            <p:cNvSpPr>
              <a:spLocks noChangeShapeType="1"/>
            </p:cNvSpPr>
            <p:nvPr/>
          </p:nvSpPr>
          <p:spPr bwMode="auto">
            <a:xfrm rot="5400000" flipV="1">
              <a:off x="7124700" y="3766392"/>
              <a:ext cx="2286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3" name="Line 13"/>
            <p:cNvSpPr>
              <a:spLocks noChangeShapeType="1"/>
            </p:cNvSpPr>
            <p:nvPr/>
          </p:nvSpPr>
          <p:spPr bwMode="auto">
            <a:xfrm rot="5400000">
              <a:off x="7162800" y="3956893"/>
              <a:ext cx="152400" cy="609600"/>
            </a:xfrm>
            <a:prstGeom prst="line">
              <a:avLst/>
            </a:prstGeom>
            <a:noFill/>
            <a:ln w="9525">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14" name="Text Box 14"/>
            <p:cNvSpPr txBox="1">
              <a:spLocks noChangeArrowheads="1"/>
            </p:cNvSpPr>
            <p:nvPr/>
          </p:nvSpPr>
          <p:spPr bwMode="auto">
            <a:xfrm>
              <a:off x="4191000" y="3386569"/>
              <a:ext cx="1295400" cy="1000707"/>
            </a:xfrm>
            <a:prstGeom prst="rect">
              <a:avLst/>
            </a:prstGeom>
            <a:noFill/>
            <a:ln w="9525">
              <a:noFill/>
              <a:miter lim="800000"/>
              <a:headEnd/>
              <a:tailEnd/>
            </a:ln>
          </p:spPr>
          <p:txBody>
            <a:bodyPr>
              <a:spAutoFit/>
            </a:bodyPr>
            <a:lstStyle/>
            <a:p>
              <a:pPr>
                <a:spcBef>
                  <a:spcPts val="0"/>
                </a:spcBef>
                <a:spcAft>
                  <a:spcPts val="1800"/>
                </a:spcAft>
                <a:defRPr/>
              </a:pPr>
              <a:r>
                <a:rPr lang="en-US" sz="2200" dirty="0">
                  <a:solidFill>
                    <a:srgbClr val="000000"/>
                  </a:solidFill>
                  <a:latin typeface="Arial" panose="020B0604020202020204" pitchFamily="34" charset="0"/>
                  <a:cs typeface="Arial" panose="020B0604020202020204" pitchFamily="34" charset="0"/>
                </a:rPr>
                <a:t>+ 4.8%</a:t>
              </a:r>
            </a:p>
            <a:p>
              <a:pPr>
                <a:spcBef>
                  <a:spcPts val="0"/>
                </a:spcBef>
                <a:spcAft>
                  <a:spcPts val="1800"/>
                </a:spcAft>
                <a:defRPr/>
              </a:pPr>
              <a:r>
                <a:rPr lang="en-US" sz="2200" dirty="0">
                  <a:solidFill>
                    <a:srgbClr val="000000"/>
                  </a:solidFill>
                  <a:latin typeface="Arial" panose="020B0604020202020204" pitchFamily="34" charset="0"/>
                  <a:cs typeface="Arial" panose="020B0604020202020204" pitchFamily="34" charset="0"/>
                </a:rPr>
                <a:t>– 4.4%</a:t>
              </a:r>
            </a:p>
          </p:txBody>
        </p:sp>
        <p:sp>
          <p:nvSpPr>
            <p:cNvPr id="15" name="Text Box 15"/>
            <p:cNvSpPr txBox="1">
              <a:spLocks noChangeArrowheads="1"/>
            </p:cNvSpPr>
            <p:nvPr/>
          </p:nvSpPr>
          <p:spPr bwMode="auto">
            <a:xfrm>
              <a:off x="7543800" y="3386569"/>
              <a:ext cx="1295400" cy="1000707"/>
            </a:xfrm>
            <a:prstGeom prst="rect">
              <a:avLst/>
            </a:prstGeom>
            <a:noFill/>
            <a:ln w="9525">
              <a:noFill/>
              <a:miter lim="800000"/>
              <a:headEnd/>
              <a:tailEnd/>
            </a:ln>
          </p:spPr>
          <p:txBody>
            <a:bodyPr>
              <a:spAutoFit/>
            </a:bodyPr>
            <a:lstStyle/>
            <a:p>
              <a:pPr>
                <a:spcBef>
                  <a:spcPts val="0"/>
                </a:spcBef>
                <a:spcAft>
                  <a:spcPts val="1800"/>
                </a:spcAft>
                <a:defRPr/>
              </a:pPr>
              <a:r>
                <a:rPr lang="en-US" sz="2200" dirty="0">
                  <a:solidFill>
                    <a:srgbClr val="000000"/>
                  </a:solidFill>
                  <a:latin typeface="Arial" panose="020B0604020202020204" pitchFamily="34" charset="0"/>
                  <a:cs typeface="Arial" panose="020B0604020202020204" pitchFamily="34" charset="0"/>
                </a:rPr>
                <a:t>+38.6%</a:t>
              </a:r>
            </a:p>
            <a:p>
              <a:pPr>
                <a:spcBef>
                  <a:spcPts val="0"/>
                </a:spcBef>
                <a:spcAft>
                  <a:spcPts val="1800"/>
                </a:spcAft>
                <a:defRPr/>
              </a:pPr>
              <a:r>
                <a:rPr lang="en-US" sz="2200" dirty="0">
                  <a:solidFill>
                    <a:srgbClr val="000000"/>
                  </a:solidFill>
                  <a:latin typeface="Arial" panose="020B0604020202020204" pitchFamily="34" charset="0"/>
                  <a:cs typeface="Arial" panose="020B0604020202020204" pitchFamily="34" charset="0"/>
                </a:rPr>
                <a:t>–25.1%</a:t>
              </a:r>
            </a:p>
          </p:txBody>
        </p:sp>
      </p:grpSp>
    </p:spTree>
    <p:extLst>
      <p:ext uri="{BB962C8B-B14F-4D97-AF65-F5344CB8AC3E}">
        <p14:creationId xmlns:p14="http://schemas.microsoft.com/office/powerpoint/2010/main" val="390005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Illustrating Price Risk</a:t>
            </a:r>
          </a:p>
        </p:txBody>
      </p:sp>
      <p:graphicFrame>
        <p:nvGraphicFramePr>
          <p:cNvPr id="4" name="Object 4" descr="Linear graph illustrating price risk, with YTM (%) on the x-axis and Value ($) on the y-axis. &#10;&#10;A red line, representing a 10-year bond, extends from 5 to 15 (YTM); it decreases from 1,400 to 800 in Value. A blue line, representing a 1-year bond, extends from 5 to 15 (YTM); it approximately maintains it's value at 1,000. The two lines intersect at 10 YTM and 1,000 Value." title="Price Risk Graph"/>
          <p:cNvGraphicFramePr>
            <a:graphicFrameLocks noGrp="1" noChangeAspect="1"/>
          </p:cNvGraphicFramePr>
          <p:nvPr>
            <p:ph idx="4294967295"/>
            <p:extLst>
              <p:ext uri="{D42A27DB-BD31-4B8C-83A1-F6EECF244321}">
                <p14:modId xmlns:p14="http://schemas.microsoft.com/office/powerpoint/2010/main" val="200053133"/>
              </p:ext>
            </p:extLst>
          </p:nvPr>
        </p:nvGraphicFramePr>
        <p:xfrm>
          <a:off x="458592" y="2088432"/>
          <a:ext cx="7572375" cy="3819525"/>
        </p:xfrm>
        <a:graphic>
          <a:graphicData uri="http://schemas.openxmlformats.org/presentationml/2006/ole">
            <mc:AlternateContent xmlns:mc="http://schemas.openxmlformats.org/markup-compatibility/2006">
              <mc:Choice xmlns:v="urn:schemas-microsoft-com:vml" Requires="v">
                <p:oleObj spid="_x0000_s6150" name="Chart" r:id="rId3" imgW="7648592" imgH="3857670" progId="Excel.Sheet.8">
                  <p:embed/>
                </p:oleObj>
              </mc:Choice>
              <mc:Fallback>
                <p:oleObj name="Chart" r:id="rId3" imgW="7648592" imgH="3857670" progId="Excel.Sheet.8">
                  <p:embed/>
                  <p:pic>
                    <p:nvPicPr>
                      <p:cNvPr id="4" name="Object 4" descr="Linear graph illustrating price risk, with YTM (%) on the x-axis and Value ($) on the y-axis. " title="Price Risk Graph"/>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92" y="2088432"/>
                        <a:ext cx="7572375" cy="381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901927" y="1573387"/>
            <a:ext cx="1103700" cy="369332"/>
          </a:xfrm>
          <a:prstGeom prst="rect">
            <a:avLst/>
          </a:prstGeom>
        </p:spPr>
        <p:txBody>
          <a:bodyPr wrap="none">
            <a:spAutoFit/>
          </a:bodyPr>
          <a:lstStyle/>
          <a:p>
            <a:pPr>
              <a:defRPr/>
            </a:pPr>
            <a:r>
              <a:rPr lang="en-US" dirty="0">
                <a:solidFill>
                  <a:srgbClr val="000000"/>
                </a:solidFill>
                <a:latin typeface="Arial" panose="020B0604020202020204" pitchFamily="34" charset="0"/>
                <a:cs typeface="Arial" panose="020B0604020202020204" pitchFamily="34" charset="0"/>
              </a:rPr>
              <a:t>Value ($)</a:t>
            </a:r>
          </a:p>
        </p:txBody>
      </p:sp>
      <p:sp>
        <p:nvSpPr>
          <p:cNvPr id="6" name="Rectangle 5"/>
          <p:cNvSpPr/>
          <p:nvPr/>
        </p:nvSpPr>
        <p:spPr>
          <a:xfrm>
            <a:off x="7954687" y="4810674"/>
            <a:ext cx="1031051" cy="369332"/>
          </a:xfrm>
          <a:prstGeom prst="rect">
            <a:avLst/>
          </a:prstGeom>
        </p:spPr>
        <p:txBody>
          <a:bodyPr wrap="none">
            <a:spAutoFit/>
          </a:bodyPr>
          <a:lstStyle/>
          <a:p>
            <a:pPr>
              <a:defRPr/>
            </a:pPr>
            <a:r>
              <a:rPr lang="en-US" dirty="0">
                <a:solidFill>
                  <a:srgbClr val="000000"/>
                </a:solidFill>
                <a:latin typeface="Arial" panose="020B0604020202020204" pitchFamily="34" charset="0"/>
                <a:cs typeface="Arial" panose="020B0604020202020204" pitchFamily="34" charset="0"/>
              </a:rPr>
              <a:t>YTM(%)</a:t>
            </a:r>
          </a:p>
        </p:txBody>
      </p:sp>
      <p:sp>
        <p:nvSpPr>
          <p:cNvPr id="8" name="TextBox 7">
            <a:extLst>
              <a:ext uri="{FF2B5EF4-FFF2-40B4-BE49-F238E27FC236}">
                <a16:creationId xmlns:a16="http://schemas.microsoft.com/office/drawing/2014/main" id="{2FF8A6BA-8450-4A75-B9F9-B2F5C8964D57}"/>
              </a:ext>
            </a:extLst>
          </p:cNvPr>
          <p:cNvSpPr txBox="1"/>
          <p:nvPr/>
        </p:nvSpPr>
        <p:spPr>
          <a:xfrm>
            <a:off x="3383281" y="2468880"/>
            <a:ext cx="1620982" cy="369332"/>
          </a:xfrm>
          <a:prstGeom prst="rect">
            <a:avLst/>
          </a:prstGeom>
          <a:noFill/>
        </p:spPr>
        <p:txBody>
          <a:bodyPr wrap="square" rtlCol="0">
            <a:spAutoFit/>
          </a:bodyPr>
          <a:lstStyle/>
          <a:p>
            <a:r>
              <a:rPr lang="en-US" dirty="0">
                <a:solidFill>
                  <a:srgbClr val="C00000"/>
                </a:solidFill>
              </a:rPr>
              <a:t>10-year Bond</a:t>
            </a:r>
          </a:p>
        </p:txBody>
      </p:sp>
      <p:sp>
        <p:nvSpPr>
          <p:cNvPr id="9" name="TextBox 8">
            <a:extLst>
              <a:ext uri="{FF2B5EF4-FFF2-40B4-BE49-F238E27FC236}">
                <a16:creationId xmlns:a16="http://schemas.microsoft.com/office/drawing/2014/main" id="{283FEE34-EBB3-4B02-A0A8-3D0072AC5B6F}"/>
              </a:ext>
            </a:extLst>
          </p:cNvPr>
          <p:cNvSpPr txBox="1"/>
          <p:nvPr/>
        </p:nvSpPr>
        <p:spPr>
          <a:xfrm>
            <a:off x="3316778" y="3429000"/>
            <a:ext cx="1388226" cy="369332"/>
          </a:xfrm>
          <a:prstGeom prst="rect">
            <a:avLst/>
          </a:prstGeom>
          <a:noFill/>
        </p:spPr>
        <p:txBody>
          <a:bodyPr wrap="square" rtlCol="0">
            <a:spAutoFit/>
          </a:bodyPr>
          <a:lstStyle/>
          <a:p>
            <a:r>
              <a:rPr lang="en-US" dirty="0">
                <a:solidFill>
                  <a:srgbClr val="1F497D"/>
                </a:solidFill>
              </a:rPr>
              <a:t>1-year Bond</a:t>
            </a:r>
          </a:p>
        </p:txBody>
      </p:sp>
    </p:spTree>
    <p:extLst>
      <p:ext uri="{BB962C8B-B14F-4D97-AF65-F5344CB8AC3E}">
        <p14:creationId xmlns:p14="http://schemas.microsoft.com/office/powerpoint/2010/main" val="4805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Reinvestment risk is the concern that </a:t>
            </a:r>
            <a:r>
              <a:rPr lang="en-US" dirty="0" err="1"/>
              <a:t>r</a:t>
            </a:r>
            <a:r>
              <a:rPr lang="en-US" baseline="-25000" dirty="0" err="1"/>
              <a:t>d</a:t>
            </a:r>
            <a:r>
              <a:rPr lang="en-US" dirty="0"/>
              <a:t> will fall, and future CFs will have to be reinvested at lower rates, hence reducing income.</a:t>
            </a:r>
          </a:p>
          <a:p>
            <a:pPr indent="4763">
              <a:lnSpc>
                <a:spcPct val="100000"/>
              </a:lnSpc>
              <a:buNone/>
              <a:defRPr/>
            </a:pPr>
            <a:endParaRPr lang="en-US" dirty="0"/>
          </a:p>
          <a:p>
            <a:pPr indent="4763">
              <a:lnSpc>
                <a:spcPct val="100000"/>
              </a:lnSpc>
              <a:buNone/>
              <a:defRPr/>
            </a:pPr>
            <a:r>
              <a:rPr lang="en-US" i="1" dirty="0"/>
              <a:t>EXAMPLE:  Suppose you just won $500,000 playing the lottery. You intend to invest the money and live off the interest.</a:t>
            </a:r>
            <a:endParaRPr lang="en-US" dirty="0"/>
          </a:p>
        </p:txBody>
      </p:sp>
      <p:sp>
        <p:nvSpPr>
          <p:cNvPr id="5" name="Title 4"/>
          <p:cNvSpPr>
            <a:spLocks noGrp="1"/>
          </p:cNvSpPr>
          <p:nvPr>
            <p:ph type="title"/>
          </p:nvPr>
        </p:nvSpPr>
        <p:spPr/>
        <p:txBody>
          <a:bodyPr>
            <a:normAutofit/>
          </a:bodyPr>
          <a:lstStyle/>
          <a:p>
            <a:r>
              <a:rPr lang="en-US" dirty="0"/>
              <a:t>What is reinvestment risk?</a:t>
            </a:r>
          </a:p>
        </p:txBody>
      </p:sp>
    </p:spTree>
    <p:extLst>
      <p:ext uri="{BB962C8B-B14F-4D97-AF65-F5344CB8AC3E}">
        <p14:creationId xmlns:p14="http://schemas.microsoft.com/office/powerpoint/2010/main" val="308020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5000"/>
              </a:lnSpc>
              <a:defRPr/>
            </a:pPr>
            <a:r>
              <a:rPr lang="en-US" dirty="0"/>
              <a:t>You may invest in either a 10-year bond or a series of ten 1-year bonds.  Both 10-year and 1-year bonds currently yield 10%.</a:t>
            </a:r>
          </a:p>
          <a:p>
            <a:pPr>
              <a:lnSpc>
                <a:spcPct val="85000"/>
              </a:lnSpc>
              <a:defRPr/>
            </a:pPr>
            <a:r>
              <a:rPr lang="en-US" dirty="0"/>
              <a:t>If you choose the 1-year bond strategy:</a:t>
            </a:r>
          </a:p>
          <a:p>
            <a:pPr lvl="1">
              <a:lnSpc>
                <a:spcPct val="85000"/>
              </a:lnSpc>
              <a:spcAft>
                <a:spcPts val="1200"/>
              </a:spcAft>
              <a:defRPr/>
            </a:pPr>
            <a:r>
              <a:rPr lang="en-US" dirty="0"/>
              <a:t>After Year 1, you receive $50,000 in income and have $500,000 to reinvest.  But, if 1-year rates fall to 3%, your annual income would fall to $15,000.</a:t>
            </a:r>
          </a:p>
          <a:p>
            <a:pPr>
              <a:lnSpc>
                <a:spcPct val="85000"/>
              </a:lnSpc>
              <a:defRPr/>
            </a:pPr>
            <a:r>
              <a:rPr lang="en-US" dirty="0"/>
              <a:t>If you choose the 10-year bond strategy:</a:t>
            </a:r>
          </a:p>
          <a:p>
            <a:pPr lvl="1">
              <a:lnSpc>
                <a:spcPct val="85000"/>
              </a:lnSpc>
              <a:spcAft>
                <a:spcPts val="1200"/>
              </a:spcAft>
              <a:defRPr/>
            </a:pPr>
            <a:r>
              <a:rPr lang="en-US" dirty="0"/>
              <a:t>You can lock in a 10% interest rate, and $50,000 annual income for 10 years, assuming the bond is not callable.</a:t>
            </a:r>
          </a:p>
        </p:txBody>
      </p:sp>
      <p:sp>
        <p:nvSpPr>
          <p:cNvPr id="5" name="Title 4"/>
          <p:cNvSpPr>
            <a:spLocks noGrp="1"/>
          </p:cNvSpPr>
          <p:nvPr>
            <p:ph type="title"/>
          </p:nvPr>
        </p:nvSpPr>
        <p:spPr/>
        <p:txBody>
          <a:bodyPr>
            <a:normAutofit/>
          </a:bodyPr>
          <a:lstStyle/>
          <a:p>
            <a:r>
              <a:rPr lang="en-US" dirty="0"/>
              <a:t>Reinvestment Risk Example</a:t>
            </a:r>
          </a:p>
        </p:txBody>
      </p:sp>
    </p:spTree>
    <p:extLst>
      <p:ext uri="{BB962C8B-B14F-4D97-AF65-F5344CB8AC3E}">
        <p14:creationId xmlns:p14="http://schemas.microsoft.com/office/powerpoint/2010/main" val="2517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p:nvPr>
        </p:nvSpPr>
        <p:spPr/>
        <p:txBody>
          <a:bodyPr>
            <a:normAutofit fontScale="90000"/>
          </a:bodyPr>
          <a:lstStyle/>
          <a:p>
            <a:r>
              <a:rPr lang="en-US" dirty="0"/>
              <a:t>Conclusions about Price Risk and Reinvestment Risk</a:t>
            </a:r>
          </a:p>
        </p:txBody>
      </p:sp>
      <p:grpSp>
        <p:nvGrpSpPr>
          <p:cNvPr id="4" name="Group 8" descr="Table containing conclusions about price risk and reinvestment risk." title="Price Risk and Reinvestment Risk Table "/>
          <p:cNvGrpSpPr>
            <a:grpSpLocks noChangeAspect="1"/>
          </p:cNvGrpSpPr>
          <p:nvPr/>
        </p:nvGrpSpPr>
        <p:grpSpPr bwMode="auto">
          <a:xfrm>
            <a:off x="469105" y="1659319"/>
            <a:ext cx="8205788" cy="2535237"/>
            <a:chOff x="388" y="1009"/>
            <a:chExt cx="5169" cy="1597"/>
          </a:xfrm>
        </p:grpSpPr>
        <p:sp>
          <p:nvSpPr>
            <p:cNvPr id="5" name="Rectangle 10"/>
            <p:cNvSpPr>
              <a:spLocks noChangeArrowheads="1"/>
            </p:cNvSpPr>
            <p:nvPr/>
          </p:nvSpPr>
          <p:spPr bwMode="auto">
            <a:xfrm>
              <a:off x="3023" y="1009"/>
              <a:ext cx="463" cy="233"/>
            </a:xfrm>
            <a:prstGeom prst="rect">
              <a:avLst/>
            </a:prstGeom>
            <a:noFill/>
            <a:ln w="9525">
              <a:noFill/>
              <a:miter lim="800000"/>
              <a:headEnd/>
              <a:tailEnd/>
            </a:ln>
          </p:spPr>
          <p:txBody>
            <a:bodyPr wrap="none" lIns="0" tIns="0" rIns="0" bIns="0">
              <a:spAutoFit/>
            </a:bodyPr>
            <a:lstStyle/>
            <a:p>
              <a:pPr>
                <a:defRPr/>
              </a:pPr>
              <a:r>
                <a:rPr lang="en-US" sz="2400" dirty="0">
                  <a:solidFill>
                    <a:srgbClr val="244061"/>
                  </a:solidFill>
                  <a:latin typeface="Arial" panose="020B0604020202020204" pitchFamily="34" charset="0"/>
                  <a:cs typeface="Arial" panose="020B0604020202020204" pitchFamily="34" charset="0"/>
                </a:rPr>
                <a:t>Short</a:t>
              </a:r>
              <a:endParaRPr lang="en-US" sz="2400" dirty="0">
                <a:latin typeface="Arial" panose="020B0604020202020204" pitchFamily="34" charset="0"/>
                <a:cs typeface="Arial" panose="020B0604020202020204" pitchFamily="34" charset="0"/>
              </a:endParaRPr>
            </a:p>
          </p:txBody>
        </p:sp>
        <p:sp>
          <p:nvSpPr>
            <p:cNvPr id="6" name="Rectangle 11"/>
            <p:cNvSpPr>
              <a:spLocks noChangeArrowheads="1"/>
            </p:cNvSpPr>
            <p:nvPr/>
          </p:nvSpPr>
          <p:spPr bwMode="auto">
            <a:xfrm>
              <a:off x="3461" y="1009"/>
              <a:ext cx="65" cy="233"/>
            </a:xfrm>
            <a:prstGeom prst="rect">
              <a:avLst/>
            </a:prstGeom>
            <a:noFill/>
            <a:ln w="9525">
              <a:noFill/>
              <a:miter lim="800000"/>
              <a:headEnd/>
              <a:tailEnd/>
            </a:ln>
          </p:spPr>
          <p:txBody>
            <a:bodyPr wrap="none" lIns="0" tIns="0" rIns="0" bIns="0">
              <a:spAutoFit/>
            </a:bodyPr>
            <a:lstStyle/>
            <a:p>
              <a:pPr>
                <a:defRPr/>
              </a:pPr>
              <a:r>
                <a:rPr lang="en-US" sz="2400" dirty="0">
                  <a:solidFill>
                    <a:srgbClr val="244061"/>
                  </a:solidFill>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7" name="Rectangle 12"/>
            <p:cNvSpPr>
              <a:spLocks noChangeArrowheads="1"/>
            </p:cNvSpPr>
            <p:nvPr/>
          </p:nvSpPr>
          <p:spPr bwMode="auto">
            <a:xfrm>
              <a:off x="3529" y="1009"/>
              <a:ext cx="441" cy="233"/>
            </a:xfrm>
            <a:prstGeom prst="rect">
              <a:avLst/>
            </a:prstGeom>
            <a:noFill/>
            <a:ln w="9525">
              <a:noFill/>
              <a:miter lim="800000"/>
              <a:headEnd/>
              <a:tailEnd/>
            </a:ln>
          </p:spPr>
          <p:txBody>
            <a:bodyPr wrap="none" lIns="0" tIns="0" rIns="0" bIns="0">
              <a:spAutoFit/>
            </a:bodyPr>
            <a:lstStyle/>
            <a:p>
              <a:pPr>
                <a:defRPr/>
              </a:pPr>
              <a:r>
                <a:rPr lang="en-US" sz="2400" dirty="0">
                  <a:solidFill>
                    <a:srgbClr val="244061"/>
                  </a:solidFill>
                  <a:latin typeface="Arial" panose="020B0604020202020204" pitchFamily="34" charset="0"/>
                  <a:cs typeface="Arial" panose="020B0604020202020204" pitchFamily="34" charset="0"/>
                </a:rPr>
                <a:t>term </a:t>
              </a:r>
              <a:endParaRPr lang="en-US" sz="2400" dirty="0">
                <a:latin typeface="Arial" panose="020B0604020202020204" pitchFamily="34" charset="0"/>
                <a:cs typeface="Arial" panose="020B0604020202020204" pitchFamily="34" charset="0"/>
              </a:endParaRPr>
            </a:p>
          </p:txBody>
        </p:sp>
        <p:sp>
          <p:nvSpPr>
            <p:cNvPr id="8" name="Rectangle 13"/>
            <p:cNvSpPr>
              <a:spLocks noChangeArrowheads="1"/>
            </p:cNvSpPr>
            <p:nvPr/>
          </p:nvSpPr>
          <p:spPr bwMode="auto">
            <a:xfrm>
              <a:off x="3128" y="1233"/>
              <a:ext cx="754" cy="233"/>
            </a:xfrm>
            <a:prstGeom prst="rect">
              <a:avLst/>
            </a:prstGeom>
            <a:noFill/>
            <a:ln w="9525">
              <a:noFill/>
              <a:miter lim="800000"/>
              <a:headEnd/>
              <a:tailEnd/>
            </a:ln>
          </p:spPr>
          <p:txBody>
            <a:bodyPr wrap="none" lIns="0" tIns="0" rIns="0" bIns="0">
              <a:spAutoFit/>
            </a:bodyPr>
            <a:lstStyle/>
            <a:p>
              <a:pPr>
                <a:defRPr/>
              </a:pPr>
              <a:r>
                <a:rPr lang="en-US" sz="2400" dirty="0">
                  <a:solidFill>
                    <a:srgbClr val="244061"/>
                  </a:solidFill>
                  <a:latin typeface="Arial" panose="020B0604020202020204" pitchFamily="34" charset="0"/>
                  <a:cs typeface="Arial" panose="020B0604020202020204" pitchFamily="34" charset="0"/>
                </a:rPr>
                <a:t>AND/OR</a:t>
              </a:r>
              <a:endParaRPr lang="en-US" sz="2400" dirty="0">
                <a:latin typeface="Arial" panose="020B0604020202020204" pitchFamily="34" charset="0"/>
                <a:cs typeface="Arial" panose="020B0604020202020204" pitchFamily="34" charset="0"/>
              </a:endParaRPr>
            </a:p>
          </p:txBody>
        </p:sp>
        <p:sp>
          <p:nvSpPr>
            <p:cNvPr id="9" name="Rectangle 14"/>
            <p:cNvSpPr>
              <a:spLocks noChangeArrowheads="1"/>
            </p:cNvSpPr>
            <p:nvPr/>
          </p:nvSpPr>
          <p:spPr bwMode="auto">
            <a:xfrm>
              <a:off x="3808" y="1233"/>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10" name="Rectangle 15"/>
            <p:cNvSpPr>
              <a:spLocks noChangeArrowheads="1"/>
            </p:cNvSpPr>
            <p:nvPr/>
          </p:nvSpPr>
          <p:spPr bwMode="auto">
            <a:xfrm>
              <a:off x="2947" y="1458"/>
              <a:ext cx="400"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High</a:t>
              </a:r>
              <a:endParaRPr lang="en-US" sz="2400">
                <a:latin typeface="Arial" panose="020B0604020202020204" pitchFamily="34" charset="0"/>
                <a:cs typeface="Arial" panose="020B0604020202020204" pitchFamily="34" charset="0"/>
              </a:endParaRPr>
            </a:p>
          </p:txBody>
        </p:sp>
        <p:sp>
          <p:nvSpPr>
            <p:cNvPr id="11" name="Rectangle 16"/>
            <p:cNvSpPr>
              <a:spLocks noChangeArrowheads="1"/>
            </p:cNvSpPr>
            <p:nvPr/>
          </p:nvSpPr>
          <p:spPr bwMode="auto">
            <a:xfrm>
              <a:off x="3321" y="1458"/>
              <a:ext cx="65"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12" name="Rectangle 17"/>
            <p:cNvSpPr>
              <a:spLocks noChangeArrowheads="1"/>
            </p:cNvSpPr>
            <p:nvPr/>
          </p:nvSpPr>
          <p:spPr bwMode="auto">
            <a:xfrm>
              <a:off x="3389" y="1458"/>
              <a:ext cx="637" cy="233"/>
            </a:xfrm>
            <a:prstGeom prst="rect">
              <a:avLst/>
            </a:prstGeom>
            <a:noFill/>
            <a:ln w="9525">
              <a:noFill/>
              <a:miter lim="800000"/>
              <a:headEnd/>
              <a:tailEnd/>
            </a:ln>
          </p:spPr>
          <p:txBody>
            <a:bodyPr wrap="none" lIns="0" tIns="0" rIns="0" bIns="0">
              <a:spAutoFit/>
            </a:bodyPr>
            <a:lstStyle/>
            <a:p>
              <a:pPr>
                <a:defRPr/>
              </a:pPr>
              <a:r>
                <a:rPr lang="en-US" sz="2400" dirty="0">
                  <a:solidFill>
                    <a:srgbClr val="244061"/>
                  </a:solidFill>
                  <a:latin typeface="Arial" panose="020B0604020202020204" pitchFamily="34" charset="0"/>
                  <a:cs typeface="Arial" panose="020B0604020202020204" pitchFamily="34" charset="0"/>
                </a:rPr>
                <a:t>coupon</a:t>
              </a:r>
              <a:endParaRPr lang="en-US" sz="2400" dirty="0">
                <a:latin typeface="Arial" panose="020B0604020202020204" pitchFamily="34" charset="0"/>
                <a:cs typeface="Arial" panose="020B0604020202020204" pitchFamily="34" charset="0"/>
              </a:endParaRPr>
            </a:p>
          </p:txBody>
        </p:sp>
        <p:sp>
          <p:nvSpPr>
            <p:cNvPr id="13" name="Rectangle 18"/>
            <p:cNvSpPr>
              <a:spLocks noChangeArrowheads="1"/>
            </p:cNvSpPr>
            <p:nvPr/>
          </p:nvSpPr>
          <p:spPr bwMode="auto">
            <a:xfrm>
              <a:off x="3987" y="1458"/>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14" name="Rectangle 19"/>
            <p:cNvSpPr>
              <a:spLocks noChangeArrowheads="1"/>
            </p:cNvSpPr>
            <p:nvPr/>
          </p:nvSpPr>
          <p:spPr bwMode="auto">
            <a:xfrm>
              <a:off x="3218" y="1682"/>
              <a:ext cx="550"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Bonds</a:t>
              </a:r>
              <a:endParaRPr lang="en-US" sz="2400">
                <a:latin typeface="Arial" panose="020B0604020202020204" pitchFamily="34" charset="0"/>
                <a:cs typeface="Arial" panose="020B0604020202020204" pitchFamily="34" charset="0"/>
              </a:endParaRPr>
            </a:p>
          </p:txBody>
        </p:sp>
        <p:sp>
          <p:nvSpPr>
            <p:cNvPr id="15" name="Rectangle 20"/>
            <p:cNvSpPr>
              <a:spLocks noChangeArrowheads="1"/>
            </p:cNvSpPr>
            <p:nvPr/>
          </p:nvSpPr>
          <p:spPr bwMode="auto">
            <a:xfrm>
              <a:off x="3718" y="1682"/>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16" name="Rectangle 21"/>
            <p:cNvSpPr>
              <a:spLocks noChangeArrowheads="1"/>
            </p:cNvSpPr>
            <p:nvPr/>
          </p:nvSpPr>
          <p:spPr bwMode="auto">
            <a:xfrm>
              <a:off x="4435" y="1009"/>
              <a:ext cx="432"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Long</a:t>
              </a:r>
              <a:endParaRPr lang="en-US" sz="2400">
                <a:latin typeface="Arial" panose="020B0604020202020204" pitchFamily="34" charset="0"/>
                <a:cs typeface="Arial" panose="020B0604020202020204" pitchFamily="34" charset="0"/>
              </a:endParaRPr>
            </a:p>
          </p:txBody>
        </p:sp>
        <p:sp>
          <p:nvSpPr>
            <p:cNvPr id="17" name="Rectangle 22"/>
            <p:cNvSpPr>
              <a:spLocks noChangeArrowheads="1"/>
            </p:cNvSpPr>
            <p:nvPr/>
          </p:nvSpPr>
          <p:spPr bwMode="auto">
            <a:xfrm>
              <a:off x="4834" y="1009"/>
              <a:ext cx="65"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18" name="Rectangle 23"/>
            <p:cNvSpPr>
              <a:spLocks noChangeArrowheads="1"/>
            </p:cNvSpPr>
            <p:nvPr/>
          </p:nvSpPr>
          <p:spPr bwMode="auto">
            <a:xfrm>
              <a:off x="4901" y="1009"/>
              <a:ext cx="388"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term</a:t>
              </a:r>
              <a:endParaRPr lang="en-US" sz="2400">
                <a:latin typeface="Arial" panose="020B0604020202020204" pitchFamily="34" charset="0"/>
                <a:cs typeface="Arial" panose="020B0604020202020204" pitchFamily="34" charset="0"/>
              </a:endParaRPr>
            </a:p>
          </p:txBody>
        </p:sp>
        <p:sp>
          <p:nvSpPr>
            <p:cNvPr id="19" name="Rectangle 24"/>
            <p:cNvSpPr>
              <a:spLocks noChangeArrowheads="1"/>
            </p:cNvSpPr>
            <p:nvPr/>
          </p:nvSpPr>
          <p:spPr bwMode="auto">
            <a:xfrm>
              <a:off x="5285" y="1009"/>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20" name="Rectangle 25"/>
            <p:cNvSpPr>
              <a:spLocks noChangeArrowheads="1"/>
            </p:cNvSpPr>
            <p:nvPr/>
          </p:nvSpPr>
          <p:spPr bwMode="auto">
            <a:xfrm>
              <a:off x="4520" y="1233"/>
              <a:ext cx="7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AND/OR</a:t>
              </a:r>
              <a:endParaRPr lang="en-US" sz="2400">
                <a:latin typeface="Arial" panose="020B0604020202020204" pitchFamily="34" charset="0"/>
                <a:cs typeface="Arial" panose="020B0604020202020204" pitchFamily="34" charset="0"/>
              </a:endParaRPr>
            </a:p>
          </p:txBody>
        </p:sp>
        <p:sp>
          <p:nvSpPr>
            <p:cNvPr id="21" name="Rectangle 26"/>
            <p:cNvSpPr>
              <a:spLocks noChangeArrowheads="1"/>
            </p:cNvSpPr>
            <p:nvPr/>
          </p:nvSpPr>
          <p:spPr bwMode="auto">
            <a:xfrm>
              <a:off x="5200" y="1233"/>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22" name="Rectangle 27"/>
            <p:cNvSpPr>
              <a:spLocks noChangeArrowheads="1"/>
            </p:cNvSpPr>
            <p:nvPr/>
          </p:nvSpPr>
          <p:spPr bwMode="auto">
            <a:xfrm>
              <a:off x="4361" y="1458"/>
              <a:ext cx="356"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Low</a:t>
              </a:r>
              <a:endParaRPr lang="en-US" sz="2400">
                <a:latin typeface="Arial" panose="020B0604020202020204" pitchFamily="34" charset="0"/>
                <a:cs typeface="Arial" panose="020B0604020202020204" pitchFamily="34" charset="0"/>
              </a:endParaRPr>
            </a:p>
          </p:txBody>
        </p:sp>
        <p:sp>
          <p:nvSpPr>
            <p:cNvPr id="23" name="Rectangle 28"/>
            <p:cNvSpPr>
              <a:spLocks noChangeArrowheads="1"/>
            </p:cNvSpPr>
            <p:nvPr/>
          </p:nvSpPr>
          <p:spPr bwMode="auto">
            <a:xfrm>
              <a:off x="4692" y="1458"/>
              <a:ext cx="65"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24" name="Rectangle 29"/>
            <p:cNvSpPr>
              <a:spLocks noChangeArrowheads="1"/>
            </p:cNvSpPr>
            <p:nvPr/>
          </p:nvSpPr>
          <p:spPr bwMode="auto">
            <a:xfrm>
              <a:off x="4759" y="1458"/>
              <a:ext cx="637"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coupon</a:t>
              </a:r>
              <a:endParaRPr lang="en-US" sz="2400">
                <a:latin typeface="Arial" panose="020B0604020202020204" pitchFamily="34" charset="0"/>
                <a:cs typeface="Arial" panose="020B0604020202020204" pitchFamily="34" charset="0"/>
              </a:endParaRPr>
            </a:p>
          </p:txBody>
        </p:sp>
        <p:sp>
          <p:nvSpPr>
            <p:cNvPr id="25" name="Rectangle 30"/>
            <p:cNvSpPr>
              <a:spLocks noChangeArrowheads="1"/>
            </p:cNvSpPr>
            <p:nvPr/>
          </p:nvSpPr>
          <p:spPr bwMode="auto">
            <a:xfrm>
              <a:off x="5358" y="1458"/>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26" name="Rectangle 31"/>
            <p:cNvSpPr>
              <a:spLocks noChangeArrowheads="1"/>
            </p:cNvSpPr>
            <p:nvPr/>
          </p:nvSpPr>
          <p:spPr bwMode="auto">
            <a:xfrm>
              <a:off x="4610" y="1682"/>
              <a:ext cx="550"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Bonds</a:t>
              </a:r>
              <a:endParaRPr lang="en-US" sz="2400">
                <a:latin typeface="Arial" panose="020B0604020202020204" pitchFamily="34" charset="0"/>
                <a:cs typeface="Arial" panose="020B0604020202020204" pitchFamily="34" charset="0"/>
              </a:endParaRPr>
            </a:p>
          </p:txBody>
        </p:sp>
        <p:sp>
          <p:nvSpPr>
            <p:cNvPr id="27" name="Rectangle 32"/>
            <p:cNvSpPr>
              <a:spLocks noChangeArrowheads="1"/>
            </p:cNvSpPr>
            <p:nvPr/>
          </p:nvSpPr>
          <p:spPr bwMode="auto">
            <a:xfrm>
              <a:off x="5110" y="1682"/>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28" name="Rectangle 33"/>
            <p:cNvSpPr>
              <a:spLocks noChangeArrowheads="1"/>
            </p:cNvSpPr>
            <p:nvPr/>
          </p:nvSpPr>
          <p:spPr bwMode="auto">
            <a:xfrm>
              <a:off x="429" y="1923"/>
              <a:ext cx="798" cy="233"/>
            </a:xfrm>
            <a:prstGeom prst="rect">
              <a:avLst/>
            </a:prstGeom>
            <a:noFill/>
            <a:ln w="9525">
              <a:noFill/>
              <a:miter lim="800000"/>
              <a:headEnd/>
              <a:tailEnd/>
            </a:ln>
          </p:spPr>
          <p:txBody>
            <a:bodyPr wrap="none" lIns="0" tIns="0" rIns="0" bIns="0">
              <a:spAutoFit/>
            </a:bodyPr>
            <a:lstStyle/>
            <a:p>
              <a:pPr>
                <a:defRPr/>
              </a:pPr>
              <a:r>
                <a:rPr lang="en-US" sz="2400" dirty="0">
                  <a:solidFill>
                    <a:srgbClr val="244061"/>
                  </a:solidFill>
                  <a:latin typeface="Arial" panose="020B0604020202020204" pitchFamily="34" charset="0"/>
                  <a:cs typeface="Arial" panose="020B0604020202020204" pitchFamily="34" charset="0"/>
                </a:rPr>
                <a:t>Price risk</a:t>
              </a:r>
              <a:endParaRPr lang="en-US" sz="2400" dirty="0">
                <a:latin typeface="Arial" panose="020B0604020202020204" pitchFamily="34" charset="0"/>
                <a:cs typeface="Arial" panose="020B0604020202020204" pitchFamily="34" charset="0"/>
              </a:endParaRPr>
            </a:p>
          </p:txBody>
        </p:sp>
        <p:sp>
          <p:nvSpPr>
            <p:cNvPr id="29" name="Rectangle 34"/>
            <p:cNvSpPr>
              <a:spLocks noChangeArrowheads="1"/>
            </p:cNvSpPr>
            <p:nvPr/>
          </p:nvSpPr>
          <p:spPr bwMode="auto">
            <a:xfrm>
              <a:off x="1798" y="1923"/>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30" name="Rectangle 35"/>
            <p:cNvSpPr>
              <a:spLocks noChangeArrowheads="1"/>
            </p:cNvSpPr>
            <p:nvPr/>
          </p:nvSpPr>
          <p:spPr bwMode="auto">
            <a:xfrm>
              <a:off x="3302" y="1923"/>
              <a:ext cx="356"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Low</a:t>
              </a:r>
              <a:endParaRPr lang="en-US" sz="2400">
                <a:latin typeface="Arial" panose="020B0604020202020204" pitchFamily="34" charset="0"/>
                <a:cs typeface="Arial" panose="020B0604020202020204" pitchFamily="34" charset="0"/>
              </a:endParaRPr>
            </a:p>
          </p:txBody>
        </p:sp>
        <p:sp>
          <p:nvSpPr>
            <p:cNvPr id="31" name="Rectangle 36"/>
            <p:cNvSpPr>
              <a:spLocks noChangeArrowheads="1"/>
            </p:cNvSpPr>
            <p:nvPr/>
          </p:nvSpPr>
          <p:spPr bwMode="auto">
            <a:xfrm>
              <a:off x="3633" y="1923"/>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32" name="Rectangle 37"/>
            <p:cNvSpPr>
              <a:spLocks noChangeArrowheads="1"/>
            </p:cNvSpPr>
            <p:nvPr/>
          </p:nvSpPr>
          <p:spPr bwMode="auto">
            <a:xfrm>
              <a:off x="4673" y="1923"/>
              <a:ext cx="400"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High</a:t>
              </a:r>
              <a:endParaRPr lang="en-US" sz="2400">
                <a:latin typeface="Arial" panose="020B0604020202020204" pitchFamily="34" charset="0"/>
                <a:cs typeface="Arial" panose="020B0604020202020204" pitchFamily="34" charset="0"/>
              </a:endParaRPr>
            </a:p>
          </p:txBody>
        </p:sp>
        <p:sp>
          <p:nvSpPr>
            <p:cNvPr id="33" name="Rectangle 38"/>
            <p:cNvSpPr>
              <a:spLocks noChangeArrowheads="1"/>
            </p:cNvSpPr>
            <p:nvPr/>
          </p:nvSpPr>
          <p:spPr bwMode="auto">
            <a:xfrm>
              <a:off x="5048" y="1923"/>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34" name="Rectangle 39"/>
            <p:cNvSpPr>
              <a:spLocks noChangeArrowheads="1"/>
            </p:cNvSpPr>
            <p:nvPr/>
          </p:nvSpPr>
          <p:spPr bwMode="auto">
            <a:xfrm>
              <a:off x="388" y="1907"/>
              <a:ext cx="2384" cy="16"/>
            </a:xfrm>
            <a:prstGeom prst="rect">
              <a:avLst/>
            </a:prstGeom>
            <a:solidFill>
              <a:srgbClr val="244061"/>
            </a:solidFill>
            <a:ln w="9525">
              <a:noFill/>
              <a:miter lim="800000"/>
              <a:headEnd/>
              <a:tailEnd/>
            </a:ln>
          </p:spPr>
          <p:txBody>
            <a:bodyPr/>
            <a:lstStyle/>
            <a:p>
              <a:pPr>
                <a:defRPr/>
              </a:pPr>
              <a:endParaRPr lang="en-US" sz="2400">
                <a:latin typeface="Arial" panose="020B0604020202020204" pitchFamily="34" charset="0"/>
                <a:cs typeface="Arial" panose="020B0604020202020204" pitchFamily="34" charset="0"/>
              </a:endParaRPr>
            </a:p>
          </p:txBody>
        </p:sp>
        <p:sp>
          <p:nvSpPr>
            <p:cNvPr id="35" name="Rectangle 40"/>
            <p:cNvSpPr>
              <a:spLocks noChangeArrowheads="1"/>
            </p:cNvSpPr>
            <p:nvPr/>
          </p:nvSpPr>
          <p:spPr bwMode="auto">
            <a:xfrm>
              <a:off x="2772" y="1907"/>
              <a:ext cx="16" cy="16"/>
            </a:xfrm>
            <a:prstGeom prst="rect">
              <a:avLst/>
            </a:prstGeom>
            <a:solidFill>
              <a:srgbClr val="244061"/>
            </a:solidFill>
            <a:ln w="9525">
              <a:noFill/>
              <a:miter lim="800000"/>
              <a:headEnd/>
              <a:tailEnd/>
            </a:ln>
          </p:spPr>
          <p:txBody>
            <a:bodyPr/>
            <a:lstStyle/>
            <a:p>
              <a:pPr>
                <a:defRPr/>
              </a:pPr>
              <a:endParaRPr lang="en-US" sz="2400">
                <a:latin typeface="Arial" panose="020B0604020202020204" pitchFamily="34" charset="0"/>
                <a:cs typeface="Arial" panose="020B0604020202020204" pitchFamily="34" charset="0"/>
              </a:endParaRPr>
            </a:p>
          </p:txBody>
        </p:sp>
        <p:sp>
          <p:nvSpPr>
            <p:cNvPr id="36" name="Rectangle 41"/>
            <p:cNvSpPr>
              <a:spLocks noChangeArrowheads="1"/>
            </p:cNvSpPr>
            <p:nvPr/>
          </p:nvSpPr>
          <p:spPr bwMode="auto">
            <a:xfrm>
              <a:off x="2788" y="1907"/>
              <a:ext cx="1376" cy="16"/>
            </a:xfrm>
            <a:prstGeom prst="rect">
              <a:avLst/>
            </a:prstGeom>
            <a:solidFill>
              <a:srgbClr val="244061"/>
            </a:solidFill>
            <a:ln w="9525">
              <a:noFill/>
              <a:miter lim="800000"/>
              <a:headEnd/>
              <a:tailEnd/>
            </a:ln>
          </p:spPr>
          <p:txBody>
            <a:bodyPr/>
            <a:lstStyle/>
            <a:p>
              <a:pPr>
                <a:defRPr/>
              </a:pPr>
              <a:endParaRPr lang="en-US" sz="2400">
                <a:latin typeface="Arial" panose="020B0604020202020204" pitchFamily="34" charset="0"/>
                <a:cs typeface="Arial" panose="020B0604020202020204" pitchFamily="34" charset="0"/>
              </a:endParaRPr>
            </a:p>
          </p:txBody>
        </p:sp>
        <p:sp>
          <p:nvSpPr>
            <p:cNvPr id="37" name="Rectangle 42"/>
            <p:cNvSpPr>
              <a:spLocks noChangeArrowheads="1"/>
            </p:cNvSpPr>
            <p:nvPr/>
          </p:nvSpPr>
          <p:spPr bwMode="auto">
            <a:xfrm>
              <a:off x="4164" y="1907"/>
              <a:ext cx="16" cy="16"/>
            </a:xfrm>
            <a:prstGeom prst="rect">
              <a:avLst/>
            </a:prstGeom>
            <a:solidFill>
              <a:srgbClr val="244061"/>
            </a:solidFill>
            <a:ln w="9525">
              <a:noFill/>
              <a:miter lim="800000"/>
              <a:headEnd/>
              <a:tailEnd/>
            </a:ln>
          </p:spPr>
          <p:txBody>
            <a:bodyPr/>
            <a:lstStyle/>
            <a:p>
              <a:pPr>
                <a:defRPr/>
              </a:pPr>
              <a:endParaRPr lang="en-US" sz="2400">
                <a:latin typeface="Arial" panose="020B0604020202020204" pitchFamily="34" charset="0"/>
                <a:cs typeface="Arial" panose="020B0604020202020204" pitchFamily="34" charset="0"/>
              </a:endParaRPr>
            </a:p>
          </p:txBody>
        </p:sp>
        <p:sp>
          <p:nvSpPr>
            <p:cNvPr id="38" name="Rectangle 43"/>
            <p:cNvSpPr>
              <a:spLocks noChangeArrowheads="1"/>
            </p:cNvSpPr>
            <p:nvPr/>
          </p:nvSpPr>
          <p:spPr bwMode="auto">
            <a:xfrm>
              <a:off x="4180" y="1907"/>
              <a:ext cx="1377" cy="16"/>
            </a:xfrm>
            <a:prstGeom prst="rect">
              <a:avLst/>
            </a:prstGeom>
            <a:solidFill>
              <a:srgbClr val="244061"/>
            </a:solidFill>
            <a:ln w="9525">
              <a:noFill/>
              <a:miter lim="800000"/>
              <a:headEnd/>
              <a:tailEnd/>
            </a:ln>
          </p:spPr>
          <p:txBody>
            <a:bodyPr/>
            <a:lstStyle/>
            <a:p>
              <a:pPr>
                <a:defRPr/>
              </a:pPr>
              <a:endParaRPr lang="en-US" sz="2400">
                <a:latin typeface="Arial" panose="020B0604020202020204" pitchFamily="34" charset="0"/>
                <a:cs typeface="Arial" panose="020B0604020202020204" pitchFamily="34" charset="0"/>
              </a:endParaRPr>
            </a:p>
          </p:txBody>
        </p:sp>
        <p:sp>
          <p:nvSpPr>
            <p:cNvPr id="39" name="Rectangle 44"/>
            <p:cNvSpPr>
              <a:spLocks noChangeArrowheads="1"/>
            </p:cNvSpPr>
            <p:nvPr/>
          </p:nvSpPr>
          <p:spPr bwMode="auto">
            <a:xfrm>
              <a:off x="429" y="2148"/>
              <a:ext cx="1542" cy="233"/>
            </a:xfrm>
            <a:prstGeom prst="rect">
              <a:avLst/>
            </a:prstGeom>
            <a:noFill/>
            <a:ln w="9525">
              <a:noFill/>
              <a:miter lim="800000"/>
              <a:headEnd/>
              <a:tailEnd/>
            </a:ln>
          </p:spPr>
          <p:txBody>
            <a:bodyPr wrap="none" lIns="0" tIns="0" rIns="0" bIns="0">
              <a:spAutoFit/>
            </a:bodyPr>
            <a:lstStyle/>
            <a:p>
              <a:pPr>
                <a:defRPr/>
              </a:pPr>
              <a:r>
                <a:rPr lang="en-US" sz="2400" dirty="0">
                  <a:solidFill>
                    <a:srgbClr val="244061"/>
                  </a:solidFill>
                  <a:latin typeface="Arial" panose="020B0604020202020204" pitchFamily="34" charset="0"/>
                  <a:cs typeface="Arial" panose="020B0604020202020204" pitchFamily="34" charset="0"/>
                </a:rPr>
                <a:t>Reinvestment risk</a:t>
              </a:r>
              <a:endParaRPr lang="en-US" sz="2400" dirty="0">
                <a:latin typeface="Arial" panose="020B0604020202020204" pitchFamily="34" charset="0"/>
                <a:cs typeface="Arial" panose="020B0604020202020204" pitchFamily="34" charset="0"/>
              </a:endParaRPr>
            </a:p>
          </p:txBody>
        </p:sp>
        <p:sp>
          <p:nvSpPr>
            <p:cNvPr id="40" name="Rectangle 45"/>
            <p:cNvSpPr>
              <a:spLocks noChangeArrowheads="1"/>
            </p:cNvSpPr>
            <p:nvPr/>
          </p:nvSpPr>
          <p:spPr bwMode="auto">
            <a:xfrm>
              <a:off x="2270" y="2148"/>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41" name="Rectangle 46"/>
            <p:cNvSpPr>
              <a:spLocks noChangeArrowheads="1"/>
            </p:cNvSpPr>
            <p:nvPr/>
          </p:nvSpPr>
          <p:spPr bwMode="auto">
            <a:xfrm>
              <a:off x="3280" y="2148"/>
              <a:ext cx="400"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High</a:t>
              </a:r>
              <a:endParaRPr lang="en-US" sz="2400">
                <a:latin typeface="Arial" panose="020B0604020202020204" pitchFamily="34" charset="0"/>
                <a:cs typeface="Arial" panose="020B0604020202020204" pitchFamily="34" charset="0"/>
              </a:endParaRPr>
            </a:p>
          </p:txBody>
        </p:sp>
        <p:sp>
          <p:nvSpPr>
            <p:cNvPr id="42" name="Rectangle 47"/>
            <p:cNvSpPr>
              <a:spLocks noChangeArrowheads="1"/>
            </p:cNvSpPr>
            <p:nvPr/>
          </p:nvSpPr>
          <p:spPr bwMode="auto">
            <a:xfrm>
              <a:off x="3655" y="2148"/>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43" name="Rectangle 48"/>
            <p:cNvSpPr>
              <a:spLocks noChangeArrowheads="1"/>
            </p:cNvSpPr>
            <p:nvPr/>
          </p:nvSpPr>
          <p:spPr bwMode="auto">
            <a:xfrm>
              <a:off x="4694" y="2148"/>
              <a:ext cx="356"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Low</a:t>
              </a:r>
              <a:endParaRPr lang="en-US" sz="2400">
                <a:latin typeface="Arial" panose="020B0604020202020204" pitchFamily="34" charset="0"/>
                <a:cs typeface="Arial" panose="020B0604020202020204" pitchFamily="34" charset="0"/>
              </a:endParaRPr>
            </a:p>
          </p:txBody>
        </p:sp>
        <p:sp>
          <p:nvSpPr>
            <p:cNvPr id="44" name="Rectangle 49"/>
            <p:cNvSpPr>
              <a:spLocks noChangeArrowheads="1"/>
            </p:cNvSpPr>
            <p:nvPr/>
          </p:nvSpPr>
          <p:spPr bwMode="auto">
            <a:xfrm>
              <a:off x="5025" y="2148"/>
              <a:ext cx="54" cy="233"/>
            </a:xfrm>
            <a:prstGeom prst="rect">
              <a:avLst/>
            </a:prstGeom>
            <a:noFill/>
            <a:ln w="9525">
              <a:noFill/>
              <a:miter lim="800000"/>
              <a:headEnd/>
              <a:tailEnd/>
            </a:ln>
          </p:spPr>
          <p:txBody>
            <a:bodyPr wrap="none" lIns="0" tIns="0" rIns="0" bIns="0">
              <a:spAutoFit/>
            </a:bodyPr>
            <a:lstStyle/>
            <a:p>
              <a:pPr>
                <a:defRPr/>
              </a:pPr>
              <a:r>
                <a:rPr lang="en-US" sz="2400">
                  <a:solidFill>
                    <a:srgbClr val="244061"/>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45" name="Rectangle 50"/>
            <p:cNvSpPr>
              <a:spLocks noChangeArrowheads="1"/>
            </p:cNvSpPr>
            <p:nvPr/>
          </p:nvSpPr>
          <p:spPr bwMode="auto">
            <a:xfrm>
              <a:off x="429" y="2373"/>
              <a:ext cx="54" cy="233"/>
            </a:xfrm>
            <a:prstGeom prst="rect">
              <a:avLst/>
            </a:prstGeom>
            <a:noFill/>
            <a:ln w="9525">
              <a:noFill/>
              <a:miter lim="800000"/>
              <a:headEnd/>
              <a:tailEnd/>
            </a:ln>
          </p:spPr>
          <p:txBody>
            <a:bodyPr wrap="none" lIns="0" tIns="0" rIns="0" bIns="0">
              <a:spAutoFit/>
            </a:bodyPr>
            <a:lstStyle/>
            <a:p>
              <a:pPr>
                <a:defRPr/>
              </a:pPr>
              <a:r>
                <a:rPr lang="en-US" sz="2400">
                  <a:solidFill>
                    <a:srgbClr val="000000"/>
                  </a:solidFill>
                  <a:latin typeface="Arial" panose="020B060402020202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560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spcAft>
                <a:spcPts val="1800"/>
              </a:spcAft>
              <a:buAutoNum type="arabicPeriod"/>
            </a:pPr>
            <a:r>
              <a:rPr lang="en-US" dirty="0"/>
              <a:t>Multiply years by 2: Number of periods = 2N</a:t>
            </a:r>
          </a:p>
          <a:p>
            <a:pPr marL="457200" indent="-457200">
              <a:spcAft>
                <a:spcPts val="1800"/>
              </a:spcAft>
              <a:buAutoNum type="arabicPeriod"/>
            </a:pPr>
            <a:r>
              <a:rPr lang="en-US" dirty="0"/>
              <a:t>Divide nominal rate by 2: Periodic rate (I/YR) = </a:t>
            </a:r>
            <a:r>
              <a:rPr lang="en-US" dirty="0" err="1"/>
              <a:t>r</a:t>
            </a:r>
            <a:r>
              <a:rPr lang="en-US" baseline="-25000" dirty="0" err="1"/>
              <a:t>d</a:t>
            </a:r>
            <a:r>
              <a:rPr lang="en-US" dirty="0"/>
              <a:t>/2</a:t>
            </a:r>
          </a:p>
          <a:p>
            <a:pPr marL="457200" indent="-457200">
              <a:spcAft>
                <a:spcPts val="1800"/>
              </a:spcAft>
              <a:buAutoNum type="arabicPeriod"/>
            </a:pPr>
            <a:r>
              <a:rPr lang="en-US" dirty="0"/>
              <a:t>Divide annual coupon by 2: PMT = Annual coupon/2</a:t>
            </a:r>
          </a:p>
          <a:p>
            <a:pPr>
              <a:spcAft>
                <a:spcPts val="1800"/>
              </a:spcAft>
            </a:pPr>
            <a:endParaRPr lang="en-US" dirty="0"/>
          </a:p>
        </p:txBody>
      </p:sp>
      <p:sp>
        <p:nvSpPr>
          <p:cNvPr id="19" name="Title 18"/>
          <p:cNvSpPr>
            <a:spLocks noGrp="1"/>
          </p:cNvSpPr>
          <p:nvPr>
            <p:ph type="title"/>
          </p:nvPr>
        </p:nvSpPr>
        <p:spPr/>
        <p:txBody>
          <a:bodyPr>
            <a:normAutofit/>
          </a:bodyPr>
          <a:lstStyle/>
          <a:p>
            <a:r>
              <a:rPr lang="en-US" dirty="0"/>
              <a:t>Semiannual Bonds</a:t>
            </a:r>
          </a:p>
        </p:txBody>
      </p:sp>
      <p:grpSp>
        <p:nvGrpSpPr>
          <p:cNvPr id="4" name="Group 20" descr="Graphic showing the calculator Inputs and Output needed to solve for semiannual bonds." title="Calculator Methods: Semiannual Bonds"/>
          <p:cNvGrpSpPr>
            <a:grpSpLocks/>
          </p:cNvGrpSpPr>
          <p:nvPr/>
        </p:nvGrpSpPr>
        <p:grpSpPr bwMode="auto">
          <a:xfrm>
            <a:off x="1142999" y="4262143"/>
            <a:ext cx="6858000" cy="1828800"/>
            <a:chOff x="1581150" y="3119438"/>
            <a:chExt cx="5983288" cy="1420812"/>
          </a:xfrm>
        </p:grpSpPr>
        <p:sp>
          <p:nvSpPr>
            <p:cNvPr id="5" name="AutoShape 4"/>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6" name="AutoShape 5"/>
            <p:cNvSpPr>
              <a:spLocks noChangeArrowheads="1"/>
            </p:cNvSpPr>
            <p:nvPr/>
          </p:nvSpPr>
          <p:spPr bwMode="auto">
            <a:xfrm>
              <a:off x="1733550" y="3216276"/>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7" name="AutoShape 6"/>
            <p:cNvSpPr>
              <a:spLocks noChangeArrowheads="1"/>
            </p:cNvSpPr>
            <p:nvPr/>
          </p:nvSpPr>
          <p:spPr bwMode="auto">
            <a:xfrm>
              <a:off x="1733550" y="4075112"/>
              <a:ext cx="1189038" cy="366713"/>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8" name="AutoShape 7"/>
            <p:cNvSpPr>
              <a:spLocks noChangeArrowheads="1"/>
            </p:cNvSpPr>
            <p:nvPr/>
          </p:nvSpPr>
          <p:spPr bwMode="auto">
            <a:xfrm>
              <a:off x="3141663" y="3644901"/>
              <a:ext cx="639762"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9" name="AutoShape 8"/>
            <p:cNvSpPr>
              <a:spLocks noChangeArrowheads="1"/>
            </p:cNvSpPr>
            <p:nvPr/>
          </p:nvSpPr>
          <p:spPr bwMode="auto">
            <a:xfrm>
              <a:off x="401320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0" name="AutoShape 9"/>
            <p:cNvSpPr>
              <a:spLocks noChangeArrowheads="1"/>
            </p:cNvSpPr>
            <p:nvPr/>
          </p:nvSpPr>
          <p:spPr bwMode="auto">
            <a:xfrm>
              <a:off x="575945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1" name="AutoShape 10"/>
            <p:cNvSpPr>
              <a:spLocks noChangeArrowheads="1"/>
            </p:cNvSpPr>
            <p:nvPr/>
          </p:nvSpPr>
          <p:spPr bwMode="auto">
            <a:xfrm>
              <a:off x="4886325"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2" name="AutoShape 11"/>
            <p:cNvSpPr>
              <a:spLocks noChangeArrowheads="1"/>
            </p:cNvSpPr>
            <p:nvPr/>
          </p:nvSpPr>
          <p:spPr bwMode="auto">
            <a:xfrm>
              <a:off x="6630988" y="3644901"/>
              <a:ext cx="641350"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3" name="AutoShape 12"/>
            <p:cNvSpPr>
              <a:spLocks noChangeArrowheads="1"/>
            </p:cNvSpPr>
            <p:nvPr/>
          </p:nvSpPr>
          <p:spPr bwMode="auto">
            <a:xfrm>
              <a:off x="31416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2N</a:t>
              </a:r>
            </a:p>
          </p:txBody>
        </p:sp>
        <p:sp>
          <p:nvSpPr>
            <p:cNvPr id="14" name="AutoShape 13"/>
            <p:cNvSpPr>
              <a:spLocks noChangeArrowheads="1"/>
            </p:cNvSpPr>
            <p:nvPr/>
          </p:nvSpPr>
          <p:spPr bwMode="auto">
            <a:xfrm>
              <a:off x="4886325" y="3216276"/>
              <a:ext cx="641350"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spc="-20" dirty="0">
                  <a:latin typeface="Arial" panose="020B0604020202020204" pitchFamily="34" charset="0"/>
                  <a:cs typeface="Arial" panose="020B0604020202020204" pitchFamily="34" charset="0"/>
                </a:rPr>
                <a:t>OK</a:t>
              </a:r>
            </a:p>
          </p:txBody>
        </p:sp>
        <p:sp>
          <p:nvSpPr>
            <p:cNvPr id="15" name="AutoShape 14"/>
            <p:cNvSpPr>
              <a:spLocks noChangeArrowheads="1"/>
            </p:cNvSpPr>
            <p:nvPr/>
          </p:nvSpPr>
          <p:spPr bwMode="auto">
            <a:xfrm>
              <a:off x="5662613" y="3216276"/>
              <a:ext cx="822325"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spc="-20" dirty="0" err="1">
                  <a:latin typeface="Arial" panose="020B0604020202020204" pitchFamily="34" charset="0"/>
                  <a:cs typeface="Arial" panose="020B0604020202020204" pitchFamily="34" charset="0"/>
                </a:rPr>
                <a:t>cpn</a:t>
              </a:r>
              <a:r>
                <a:rPr lang="en-US" sz="2000" b="1" spc="-20" dirty="0">
                  <a:latin typeface="Arial" panose="020B0604020202020204" pitchFamily="34" charset="0"/>
                  <a:cs typeface="Arial" panose="020B0604020202020204" pitchFamily="34" charset="0"/>
                </a:rPr>
                <a:t>/2</a:t>
              </a:r>
            </a:p>
          </p:txBody>
        </p:sp>
        <p:sp>
          <p:nvSpPr>
            <p:cNvPr id="16" name="AutoShape 15"/>
            <p:cNvSpPr>
              <a:spLocks noChangeArrowheads="1"/>
            </p:cNvSpPr>
            <p:nvPr/>
          </p:nvSpPr>
          <p:spPr bwMode="auto">
            <a:xfrm>
              <a:off x="4006850" y="3216276"/>
              <a:ext cx="641350" cy="366712"/>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r</a:t>
              </a:r>
              <a:r>
                <a:rPr lang="en-US" sz="2000" b="1" baseline="-25000" dirty="0">
                  <a:latin typeface="Arial" panose="020B0604020202020204" pitchFamily="34" charset="0"/>
                  <a:cs typeface="Arial" panose="020B0604020202020204" pitchFamily="34" charset="0"/>
                </a:rPr>
                <a:t>d</a:t>
              </a:r>
              <a:r>
                <a:rPr lang="en-US" sz="2000" b="1" dirty="0">
                  <a:latin typeface="Arial" panose="020B0604020202020204" pitchFamily="34" charset="0"/>
                  <a:cs typeface="Arial" panose="020B0604020202020204" pitchFamily="34" charset="0"/>
                </a:rPr>
                <a:t>/2</a:t>
              </a:r>
            </a:p>
          </p:txBody>
        </p:sp>
        <p:sp>
          <p:nvSpPr>
            <p:cNvPr id="17" name="AutoShape 16"/>
            <p:cNvSpPr>
              <a:spLocks noChangeArrowheads="1"/>
            </p:cNvSpPr>
            <p:nvPr/>
          </p:nvSpPr>
          <p:spPr bwMode="auto">
            <a:xfrm>
              <a:off x="6630988"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OK</a:t>
              </a:r>
            </a:p>
          </p:txBody>
        </p:sp>
      </p:grpSp>
    </p:spTree>
    <p:extLst>
      <p:ext uri="{BB962C8B-B14F-4D97-AF65-F5344CB8AC3E}">
        <p14:creationId xmlns:p14="http://schemas.microsoft.com/office/powerpoint/2010/main" val="8848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628648" y="1600200"/>
            <a:ext cx="7886700" cy="4576763"/>
          </a:xfrm>
        </p:spPr>
        <p:txBody>
          <a:bodyPr>
            <a:normAutofit fontScale="70000" lnSpcReduction="20000"/>
          </a:bodyPr>
          <a:lstStyle/>
          <a:p>
            <a:pPr marL="0" indent="0" eaLnBrk="1" hangingPunct="1">
              <a:buClr>
                <a:schemeClr val="accent1">
                  <a:lumMod val="50000"/>
                </a:schemeClr>
              </a:buClr>
              <a:buSzPct val="100000"/>
              <a:buNone/>
              <a:defRPr/>
            </a:pPr>
            <a:r>
              <a:rPr lang="en-US" dirty="0"/>
              <a:t>1. </a:t>
            </a:r>
            <a:r>
              <a:rPr lang="en-US" sz="2800" dirty="0"/>
              <a:t>Multiply years by 2:  N = 2 x 10 = 20</a:t>
            </a:r>
          </a:p>
          <a:p>
            <a:pPr marL="0" indent="0" eaLnBrk="1" hangingPunct="1">
              <a:buClr>
                <a:schemeClr val="accent1">
                  <a:lumMod val="50000"/>
                </a:schemeClr>
              </a:buClr>
              <a:buSzPct val="100000"/>
              <a:buNone/>
              <a:defRPr/>
            </a:pPr>
            <a:r>
              <a:rPr lang="en-US" sz="2800" dirty="0"/>
              <a:t>2. Divide nominal rate by 2:  I/YR = 13/2 = 6.5</a:t>
            </a:r>
          </a:p>
          <a:p>
            <a:pPr marL="0" indent="0" eaLnBrk="1" hangingPunct="1">
              <a:buClr>
                <a:schemeClr val="accent1">
                  <a:lumMod val="50000"/>
                </a:schemeClr>
              </a:buClr>
              <a:buSzPct val="100000"/>
              <a:buNone/>
              <a:defRPr/>
            </a:pPr>
            <a:r>
              <a:rPr lang="en-US" sz="2800" dirty="0"/>
              <a:t>3. Divide annual coupon by 2:  PMT = 100/2 = 50</a:t>
            </a:r>
          </a:p>
          <a:p>
            <a:pPr marL="0" indent="0" eaLnBrk="1" hangingPunct="1">
              <a:buClr>
                <a:schemeClr val="accent1">
                  <a:lumMod val="50000"/>
                </a:schemeClr>
              </a:buClr>
              <a:buSzPct val="100000"/>
              <a:buNone/>
              <a:defRPr/>
            </a:pPr>
            <a:endParaRPr lang="en-US" dirty="0"/>
          </a:p>
          <a:p>
            <a:pPr marL="0" indent="0" eaLnBrk="1" hangingPunct="1">
              <a:buClr>
                <a:schemeClr val="accent1">
                  <a:lumMod val="50000"/>
                </a:schemeClr>
              </a:buClr>
              <a:buSzPct val="100000"/>
              <a:buNone/>
              <a:defRPr/>
            </a:pPr>
            <a:endParaRPr lang="en-US" dirty="0"/>
          </a:p>
          <a:p>
            <a:pPr marL="339725" indent="-339725" eaLnBrk="1" hangingPunct="1">
              <a:buClr>
                <a:schemeClr val="accent1">
                  <a:lumMod val="50000"/>
                </a:schemeClr>
              </a:buClr>
              <a:buSzPct val="100000"/>
              <a:buFont typeface="Wingdings" pitchFamily="2" charset="2"/>
              <a:buAutoNum type="arabicPeriod"/>
              <a:defRPr/>
            </a:pPr>
            <a:endParaRPr lang="en-US" dirty="0"/>
          </a:p>
          <a:p>
            <a:pPr marL="339725" indent="-339725" eaLnBrk="1" hangingPunct="1">
              <a:buClr>
                <a:schemeClr val="accent1">
                  <a:lumMod val="50000"/>
                </a:schemeClr>
              </a:buClr>
              <a:buSzPct val="100000"/>
              <a:buFont typeface="Wingdings" pitchFamily="2" charset="2"/>
              <a:buAutoNum type="arabicPeriod"/>
              <a:defRPr/>
            </a:pPr>
            <a:endParaRPr lang="en-US" dirty="0"/>
          </a:p>
          <a:p>
            <a:pPr marL="339725" indent="-339725" eaLnBrk="1" hangingPunct="1">
              <a:buClr>
                <a:schemeClr val="accent1">
                  <a:lumMod val="50000"/>
                </a:schemeClr>
              </a:buClr>
              <a:buSzPct val="100000"/>
              <a:buFont typeface="Wingdings" pitchFamily="2" charset="2"/>
              <a:buNone/>
              <a:defRPr/>
            </a:pPr>
            <a:endParaRPr lang="en-US" dirty="0"/>
          </a:p>
          <a:p>
            <a:pPr marL="339725" indent="-339725" eaLnBrk="1" hangingPunct="1">
              <a:buClr>
                <a:schemeClr val="accent1">
                  <a:lumMod val="50000"/>
                </a:schemeClr>
              </a:buClr>
              <a:buSzPct val="100000"/>
              <a:buFont typeface="Wingdings" pitchFamily="2" charset="2"/>
              <a:buNone/>
              <a:defRPr/>
            </a:pPr>
            <a:endParaRPr lang="en-US" dirty="0"/>
          </a:p>
          <a:p>
            <a:pPr marL="339725" indent="-339725" eaLnBrk="1" hangingPunct="1">
              <a:buClr>
                <a:schemeClr val="accent1">
                  <a:lumMod val="50000"/>
                </a:schemeClr>
              </a:buClr>
              <a:buSzPct val="100000"/>
              <a:buFont typeface="Wingdings" pitchFamily="2" charset="2"/>
              <a:buNone/>
              <a:defRPr/>
            </a:pPr>
            <a:r>
              <a:rPr lang="en-US" sz="2800" dirty="0"/>
              <a:t>Excel:  =PV(.065,20,50,1000)</a:t>
            </a:r>
            <a:br>
              <a:rPr lang="en-US" sz="2800" dirty="0"/>
            </a:br>
            <a:endParaRPr lang="en-US" sz="2800" dirty="0"/>
          </a:p>
          <a:p>
            <a:pPr marL="339725" indent="-339725" eaLnBrk="1" hangingPunct="1">
              <a:buClr>
                <a:schemeClr val="accent1">
                  <a:lumMod val="50000"/>
                </a:schemeClr>
              </a:buClr>
              <a:buSzPct val="100000"/>
              <a:buFont typeface="Wingdings" pitchFamily="2" charset="2"/>
              <a:buAutoNum type="arabicPeriod"/>
              <a:defRPr/>
            </a:pPr>
            <a:endParaRPr lang="en-US" dirty="0"/>
          </a:p>
          <a:p>
            <a:pPr marL="339725" indent="-339725" eaLnBrk="1" hangingPunct="1">
              <a:buClr>
                <a:schemeClr val="accent1">
                  <a:lumMod val="50000"/>
                </a:schemeClr>
              </a:buClr>
              <a:buSzPct val="100000"/>
              <a:buFont typeface="Wingdings" pitchFamily="2" charset="2"/>
              <a:buAutoNum type="arabicPeriod"/>
              <a:defRPr/>
            </a:pPr>
            <a:endParaRPr lang="en-US" dirty="0"/>
          </a:p>
          <a:p>
            <a:pPr marL="339725" indent="-339725" eaLnBrk="1" hangingPunct="1">
              <a:buClr>
                <a:schemeClr val="accent1">
                  <a:lumMod val="50000"/>
                </a:schemeClr>
              </a:buClr>
              <a:buSzPct val="100000"/>
              <a:buFont typeface="Wingdings" pitchFamily="2" charset="2"/>
              <a:buAutoNum type="arabicPeriod"/>
              <a:defRPr/>
            </a:pPr>
            <a:endParaRPr lang="en-US" dirty="0"/>
          </a:p>
          <a:p>
            <a:pPr marL="339725" indent="-339725" eaLnBrk="1" hangingPunct="1">
              <a:buClr>
                <a:schemeClr val="accent1">
                  <a:lumMod val="50000"/>
                </a:schemeClr>
              </a:buClr>
              <a:buSzPct val="100000"/>
              <a:buFont typeface="Wingdings" pitchFamily="2" charset="2"/>
              <a:buAutoNum type="arabicPeriod"/>
              <a:defRPr/>
            </a:pPr>
            <a:endParaRPr lang="en-US" dirty="0"/>
          </a:p>
        </p:txBody>
      </p:sp>
      <p:sp>
        <p:nvSpPr>
          <p:cNvPr id="19" name="Title 18"/>
          <p:cNvSpPr>
            <a:spLocks noGrp="1"/>
          </p:cNvSpPr>
          <p:nvPr>
            <p:ph type="title"/>
          </p:nvPr>
        </p:nvSpPr>
        <p:spPr/>
        <p:txBody>
          <a:bodyPr>
            <a:normAutofit fontScale="90000"/>
          </a:bodyPr>
          <a:lstStyle/>
          <a:p>
            <a:r>
              <a:rPr lang="en-US" dirty="0"/>
              <a:t>What is the value of a 10-year, 10% semiannual coupon bond, if </a:t>
            </a:r>
            <a:r>
              <a:rPr lang="en-US" dirty="0" err="1"/>
              <a:t>r</a:t>
            </a:r>
            <a:r>
              <a:rPr lang="en-US" baseline="-25000" dirty="0" err="1"/>
              <a:t>d</a:t>
            </a:r>
            <a:r>
              <a:rPr lang="en-US" dirty="0"/>
              <a:t> = 13%?</a:t>
            </a:r>
          </a:p>
        </p:txBody>
      </p:sp>
      <p:grpSp>
        <p:nvGrpSpPr>
          <p:cNvPr id="5" name="Group 20" descr="Graphic showing the calculator Inputs and Output needed to solve for PV. " title="Calculator Methods: PV"/>
          <p:cNvGrpSpPr>
            <a:grpSpLocks/>
          </p:cNvGrpSpPr>
          <p:nvPr/>
        </p:nvGrpSpPr>
        <p:grpSpPr bwMode="auto">
          <a:xfrm>
            <a:off x="989538" y="3056950"/>
            <a:ext cx="6858000" cy="1828800"/>
            <a:chOff x="1581150" y="3119438"/>
            <a:chExt cx="5983288" cy="1420812"/>
          </a:xfrm>
        </p:grpSpPr>
        <p:sp>
          <p:nvSpPr>
            <p:cNvPr id="6" name="AutoShape 4"/>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1733550" y="3216276"/>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8" name="AutoShape 6"/>
            <p:cNvSpPr>
              <a:spLocks noChangeArrowheads="1"/>
            </p:cNvSpPr>
            <p:nvPr/>
          </p:nvSpPr>
          <p:spPr bwMode="auto">
            <a:xfrm>
              <a:off x="1733550" y="4075112"/>
              <a:ext cx="1189038" cy="366713"/>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9" name="AutoShape 7"/>
            <p:cNvSpPr>
              <a:spLocks noChangeArrowheads="1"/>
            </p:cNvSpPr>
            <p:nvPr/>
          </p:nvSpPr>
          <p:spPr bwMode="auto">
            <a:xfrm>
              <a:off x="3141663" y="3644901"/>
              <a:ext cx="639762"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10" name="AutoShape 8"/>
            <p:cNvSpPr>
              <a:spLocks noChangeArrowheads="1"/>
            </p:cNvSpPr>
            <p:nvPr/>
          </p:nvSpPr>
          <p:spPr bwMode="auto">
            <a:xfrm>
              <a:off x="401320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1" name="AutoShape 9"/>
            <p:cNvSpPr>
              <a:spLocks noChangeArrowheads="1"/>
            </p:cNvSpPr>
            <p:nvPr/>
          </p:nvSpPr>
          <p:spPr bwMode="auto">
            <a:xfrm>
              <a:off x="575945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2" name="AutoShape 10"/>
            <p:cNvSpPr>
              <a:spLocks noChangeArrowheads="1"/>
            </p:cNvSpPr>
            <p:nvPr/>
          </p:nvSpPr>
          <p:spPr bwMode="auto">
            <a:xfrm>
              <a:off x="4886325"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3" name="AutoShape 11"/>
            <p:cNvSpPr>
              <a:spLocks noChangeArrowheads="1"/>
            </p:cNvSpPr>
            <p:nvPr/>
          </p:nvSpPr>
          <p:spPr bwMode="auto">
            <a:xfrm>
              <a:off x="6630988" y="3644901"/>
              <a:ext cx="641350"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4" name="AutoShape 12"/>
            <p:cNvSpPr>
              <a:spLocks noChangeArrowheads="1"/>
            </p:cNvSpPr>
            <p:nvPr/>
          </p:nvSpPr>
          <p:spPr bwMode="auto">
            <a:xfrm>
              <a:off x="31416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20</a:t>
              </a:r>
            </a:p>
          </p:txBody>
        </p:sp>
        <p:sp>
          <p:nvSpPr>
            <p:cNvPr id="15" name="AutoShape 13"/>
            <p:cNvSpPr>
              <a:spLocks noChangeArrowheads="1"/>
            </p:cNvSpPr>
            <p:nvPr/>
          </p:nvSpPr>
          <p:spPr bwMode="auto">
            <a:xfrm>
              <a:off x="4657725" y="4076700"/>
              <a:ext cx="1096963"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spc="-20" dirty="0">
                  <a:latin typeface="Arial" panose="020B0604020202020204" pitchFamily="34" charset="0"/>
                  <a:cs typeface="Arial" panose="020B0604020202020204" pitchFamily="34" charset="0"/>
                </a:rPr>
                <a:t>-834.72</a:t>
              </a:r>
            </a:p>
          </p:txBody>
        </p:sp>
        <p:sp>
          <p:nvSpPr>
            <p:cNvPr id="16" name="AutoShape 14"/>
            <p:cNvSpPr>
              <a:spLocks noChangeArrowheads="1"/>
            </p:cNvSpPr>
            <p:nvPr/>
          </p:nvSpPr>
          <p:spPr bwMode="auto">
            <a:xfrm>
              <a:off x="57578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spc="-20" dirty="0">
                  <a:latin typeface="Arial" panose="020B0604020202020204" pitchFamily="34" charset="0"/>
                  <a:cs typeface="Arial" panose="020B0604020202020204" pitchFamily="34" charset="0"/>
                </a:rPr>
                <a:t>50</a:t>
              </a:r>
            </a:p>
          </p:txBody>
        </p:sp>
        <p:sp>
          <p:nvSpPr>
            <p:cNvPr id="17" name="AutoShape 15"/>
            <p:cNvSpPr>
              <a:spLocks noChangeArrowheads="1"/>
            </p:cNvSpPr>
            <p:nvPr/>
          </p:nvSpPr>
          <p:spPr bwMode="auto">
            <a:xfrm>
              <a:off x="4006850" y="3216276"/>
              <a:ext cx="641350" cy="366712"/>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6.5</a:t>
              </a:r>
            </a:p>
          </p:txBody>
        </p:sp>
        <p:sp>
          <p:nvSpPr>
            <p:cNvPr id="18" name="AutoShape 16"/>
            <p:cNvSpPr>
              <a:spLocks noChangeArrowheads="1"/>
            </p:cNvSpPr>
            <p:nvPr/>
          </p:nvSpPr>
          <p:spPr bwMode="auto">
            <a:xfrm>
              <a:off x="6535738" y="3216276"/>
              <a:ext cx="822325"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grpSp>
    </p:spTree>
    <p:extLst>
      <p:ext uri="{BB962C8B-B14F-4D97-AF65-F5344CB8AC3E}">
        <p14:creationId xmlns:p14="http://schemas.microsoft.com/office/powerpoint/2010/main" val="40485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A long-term debt instrument in which a borrower agrees to make payments of principal and interest, on specific dates, to the holders of the bond.</a:t>
            </a:r>
          </a:p>
        </p:txBody>
      </p:sp>
      <p:sp>
        <p:nvSpPr>
          <p:cNvPr id="2" name="Title 1"/>
          <p:cNvSpPr>
            <a:spLocks noGrp="1"/>
          </p:cNvSpPr>
          <p:nvPr>
            <p:ph type="title"/>
          </p:nvPr>
        </p:nvSpPr>
        <p:spPr/>
        <p:txBody>
          <a:bodyPr>
            <a:normAutofit/>
          </a:bodyPr>
          <a:lstStyle/>
          <a:p>
            <a:r>
              <a:rPr lang="en-US" dirty="0"/>
              <a:t>What is a bond?</a:t>
            </a:r>
          </a:p>
        </p:txBody>
      </p:sp>
    </p:spTree>
    <p:extLst>
      <p:ext uri="{BB962C8B-B14F-4D97-AF65-F5344CB8AC3E}">
        <p14:creationId xmlns:p14="http://schemas.microsoft.com/office/powerpoint/2010/main" val="379640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4" descr="Formula to calculate a semmiannual bond's effective rate. &#10;" title="Semmiannual Bond's Effective Rate"/>
          <p:cNvGraphicFramePr>
            <a:graphicFrameLocks noGrp="1" noChangeAspect="1"/>
          </p:cNvGraphicFramePr>
          <p:nvPr>
            <p:ph idx="1"/>
            <p:extLst>
              <p:ext uri="{D42A27DB-BD31-4B8C-83A1-F6EECF244321}">
                <p14:modId xmlns:p14="http://schemas.microsoft.com/office/powerpoint/2010/main" val="2344972599"/>
              </p:ext>
            </p:extLst>
          </p:nvPr>
        </p:nvGraphicFramePr>
        <p:xfrm>
          <a:off x="1763274" y="2284630"/>
          <a:ext cx="5617447" cy="842617"/>
        </p:xfrm>
        <a:graphic>
          <a:graphicData uri="http://schemas.openxmlformats.org/presentationml/2006/ole">
            <mc:AlternateContent xmlns:mc="http://schemas.openxmlformats.org/markup-compatibility/2006">
              <mc:Choice xmlns:v="urn:schemas-microsoft-com:vml" Requires="v">
                <p:oleObj spid="_x0000_s7174" name="Equation" r:id="rId3" imgW="2793960" imgH="419040" progId="Equation.3">
                  <p:embed/>
                </p:oleObj>
              </mc:Choice>
              <mc:Fallback>
                <p:oleObj name="Equation" r:id="rId3" imgW="2793960" imgH="419040" progId="Equation.3">
                  <p:embed/>
                  <p:pic>
                    <p:nvPicPr>
                      <p:cNvPr id="6" name="Object 4" descr="Formula to calculate a semmiannual bond's effective rate. &#10;" title="Semmiannual Bond's Effective Rate"/>
                      <p:cNvPicPr>
                        <a:picLocks noChangeAspect="1" noChangeArrowheads="1"/>
                      </p:cNvPicPr>
                      <p:nvPr/>
                    </p:nvPicPr>
                    <p:blipFill>
                      <a:blip r:embed="rId4"/>
                      <a:srcRect/>
                      <a:stretch>
                        <a:fillRect/>
                      </a:stretch>
                    </p:blipFill>
                    <p:spPr bwMode="auto">
                      <a:xfrm>
                        <a:off x="1763274" y="2284630"/>
                        <a:ext cx="5617447" cy="842617"/>
                      </a:xfrm>
                      <a:prstGeom prst="rect">
                        <a:avLst/>
                      </a:prstGeom>
                      <a:noFill/>
                      <a:extLst/>
                    </p:spPr>
                  </p:pic>
                </p:oleObj>
              </mc:Fallback>
            </mc:AlternateContent>
          </a:graphicData>
        </a:graphic>
      </p:graphicFrame>
      <p:sp>
        <p:nvSpPr>
          <p:cNvPr id="4" name="Title 3"/>
          <p:cNvSpPr>
            <a:spLocks noGrp="1"/>
          </p:cNvSpPr>
          <p:nvPr>
            <p:ph type="title"/>
          </p:nvPr>
        </p:nvSpPr>
        <p:spPr/>
        <p:txBody>
          <a:bodyPr>
            <a:normAutofit fontScale="90000"/>
          </a:bodyPr>
          <a:lstStyle/>
          <a:p>
            <a:r>
              <a:rPr lang="en-US" dirty="0"/>
              <a:t>Would you prefer to buy a 10-year, 10% annual coupon bond or a 10-year, 10% semiannual coupon bond, all else equal?</a:t>
            </a:r>
          </a:p>
        </p:txBody>
      </p:sp>
      <p:sp>
        <p:nvSpPr>
          <p:cNvPr id="5" name="Content Placeholder 7"/>
          <p:cNvSpPr txBox="1">
            <a:spLocks/>
          </p:cNvSpPr>
          <p:nvPr/>
        </p:nvSpPr>
        <p:spPr bwMode="auto">
          <a:xfrm>
            <a:off x="763586" y="1545336"/>
            <a:ext cx="7616825" cy="4514850"/>
          </a:xfrm>
          <a:prstGeom prst="rect">
            <a:avLst/>
          </a:prstGeom>
          <a:noFill/>
          <a:ln w="9525">
            <a:noFill/>
            <a:miter lim="800000"/>
            <a:headEnd/>
            <a:tailEnd/>
          </a:ln>
        </p:spPr>
        <p:txBody>
          <a:bodyPr/>
          <a:lstStyle>
            <a:lvl1pPr marL="457200" indent="-457200">
              <a:lnSpc>
                <a:spcPct val="90000"/>
              </a:lnSpc>
              <a:spcBef>
                <a:spcPts val="0"/>
              </a:spcBef>
              <a:spcAft>
                <a:spcPts val="1200"/>
              </a:spcAft>
              <a:defRPr>
                <a:solidFill>
                  <a:schemeClr val="accent1">
                    <a:lumMod val="50000"/>
                  </a:schemeClr>
                </a:solidFill>
              </a:defRPr>
            </a:lvl1pPr>
            <a:lvl2pPr marL="804863" indent="-347663">
              <a:lnSpc>
                <a:spcPct val="90000"/>
              </a:lnSpc>
              <a:spcBef>
                <a:spcPts val="0"/>
              </a:spcBef>
              <a:spcAft>
                <a:spcPts val="1200"/>
              </a:spcAft>
              <a:defRPr>
                <a:solidFill>
                  <a:schemeClr val="accent1">
                    <a:lumMod val="50000"/>
                  </a:schemeClr>
                </a:solidFill>
              </a:defRPr>
            </a:lvl2pPr>
            <a:lvl3pPr marL="1031875" indent="-346075">
              <a:lnSpc>
                <a:spcPct val="90000"/>
              </a:lnSpc>
              <a:spcBef>
                <a:spcPts val="0"/>
              </a:spcBef>
              <a:spcAft>
                <a:spcPts val="1200"/>
              </a:spcAft>
              <a:defRPr>
                <a:solidFill>
                  <a:schemeClr val="accent1">
                    <a:lumMod val="50000"/>
                  </a:schemeClr>
                </a:solidFill>
              </a:defRPr>
            </a:lvl3pPr>
            <a:lvl4pPr marL="1489075" indent="-346075">
              <a:lnSpc>
                <a:spcPct val="90000"/>
              </a:lnSpc>
              <a:spcBef>
                <a:spcPts val="0"/>
              </a:spcBef>
              <a:spcAft>
                <a:spcPts val="1200"/>
              </a:spcAft>
              <a:defRPr>
                <a:solidFill>
                  <a:schemeClr val="accent1">
                    <a:lumMod val="50000"/>
                  </a:schemeClr>
                </a:solidFill>
              </a:defRPr>
            </a:lvl4pPr>
            <a:lvl5pPr marL="1946275" indent="-346075">
              <a:lnSpc>
                <a:spcPct val="90000"/>
              </a:lnSpc>
              <a:spcBef>
                <a:spcPts val="0"/>
              </a:spcBef>
              <a:spcAft>
                <a:spcPts val="1200"/>
              </a:spcAft>
              <a:defRPr>
                <a:solidFill>
                  <a:schemeClr val="accent1">
                    <a:lumMod val="50000"/>
                  </a:schemeClr>
                </a:solidFill>
              </a:defRPr>
            </a:lvl5pPr>
          </a:lstStyle>
          <a:p>
            <a:pPr marL="0" indent="0" fontAlgn="base">
              <a:defRPr/>
            </a:pPr>
            <a:r>
              <a:rPr lang="en-US" sz="2600" dirty="0">
                <a:solidFill>
                  <a:schemeClr val="tx1"/>
                </a:solidFill>
                <a:latin typeface="Arial" panose="020B0604020202020204" pitchFamily="34" charset="0"/>
                <a:cs typeface="Arial" panose="020B0604020202020204" pitchFamily="34" charset="0"/>
              </a:rPr>
              <a:t>The semiannual bond’s effective rate is:</a:t>
            </a:r>
          </a:p>
          <a:p>
            <a:pPr marL="0" indent="0" fontAlgn="base">
              <a:defRPr/>
            </a:pPr>
            <a:endParaRPr lang="en-US" sz="2600" dirty="0">
              <a:solidFill>
                <a:srgbClr val="7CA8DE">
                  <a:lumMod val="50000"/>
                </a:srgbClr>
              </a:solidFill>
              <a:latin typeface="Arial" panose="020B0604020202020204" pitchFamily="34" charset="0"/>
              <a:cs typeface="Arial" panose="020B0604020202020204" pitchFamily="34" charset="0"/>
            </a:endParaRPr>
          </a:p>
          <a:p>
            <a:pPr marL="0" indent="0" fontAlgn="base">
              <a:defRPr/>
            </a:pPr>
            <a:endParaRPr lang="en-US" sz="2600" dirty="0">
              <a:solidFill>
                <a:srgbClr val="7CA8DE">
                  <a:lumMod val="50000"/>
                </a:srgbClr>
              </a:solidFill>
              <a:latin typeface="Arial" panose="020B0604020202020204" pitchFamily="34" charset="0"/>
              <a:cs typeface="Arial" panose="020B0604020202020204" pitchFamily="34" charset="0"/>
            </a:endParaRPr>
          </a:p>
          <a:p>
            <a:pPr marL="0" indent="0" fontAlgn="base">
              <a:tabLst>
                <a:tab pos="1085850" algn="l"/>
              </a:tabLst>
              <a:defRPr/>
            </a:pPr>
            <a:endParaRPr lang="en-US" sz="2600" dirty="0">
              <a:solidFill>
                <a:srgbClr val="7CA8DE">
                  <a:lumMod val="50000"/>
                </a:srgbClr>
              </a:solidFill>
              <a:latin typeface="Arial" panose="020B0604020202020204" pitchFamily="34" charset="0"/>
              <a:cs typeface="Arial" panose="020B0604020202020204" pitchFamily="34" charset="0"/>
            </a:endParaRPr>
          </a:p>
          <a:p>
            <a:pPr marL="0" indent="0" fontAlgn="base">
              <a:tabLst>
                <a:tab pos="1085850" algn="l"/>
              </a:tabLst>
              <a:defRPr/>
            </a:pPr>
            <a:r>
              <a:rPr lang="en-US" sz="2600" dirty="0">
                <a:solidFill>
                  <a:schemeClr val="tx1"/>
                </a:solidFill>
                <a:latin typeface="Arial" panose="020B0604020202020204" pitchFamily="34" charset="0"/>
                <a:cs typeface="Arial" panose="020B0604020202020204" pitchFamily="34" charset="0"/>
              </a:rPr>
              <a:t>Excel:	=EFFECT(.10,2)</a:t>
            </a:r>
          </a:p>
          <a:p>
            <a:pPr marL="0" indent="0" fontAlgn="base">
              <a:tabLst>
                <a:tab pos="1085850" algn="l"/>
              </a:tabLst>
              <a:defRPr/>
            </a:pPr>
            <a:r>
              <a:rPr lang="en-US" sz="2600" dirty="0">
                <a:solidFill>
                  <a:schemeClr val="tx1"/>
                </a:solidFill>
                <a:latin typeface="Arial" panose="020B0604020202020204" pitchFamily="34" charset="0"/>
                <a:cs typeface="Arial" panose="020B0604020202020204" pitchFamily="34" charset="0"/>
              </a:rPr>
              <a:t>	= 10.25%</a:t>
            </a:r>
          </a:p>
          <a:p>
            <a:pPr marL="0" indent="0" fontAlgn="base">
              <a:defRPr/>
            </a:pPr>
            <a:endParaRPr lang="en-US" sz="1300" dirty="0">
              <a:solidFill>
                <a:schemeClr val="tx1"/>
              </a:solidFill>
              <a:latin typeface="Arial" panose="020B0604020202020204" pitchFamily="34" charset="0"/>
              <a:cs typeface="Arial" panose="020B0604020202020204" pitchFamily="34" charset="0"/>
            </a:endParaRPr>
          </a:p>
          <a:p>
            <a:pPr marL="0" indent="0" fontAlgn="base">
              <a:defRPr/>
            </a:pPr>
            <a:r>
              <a:rPr lang="en-US" sz="2600" dirty="0">
                <a:solidFill>
                  <a:schemeClr val="tx1"/>
                </a:solidFill>
                <a:latin typeface="Arial" panose="020B0604020202020204" pitchFamily="34" charset="0"/>
                <a:cs typeface="Arial" panose="020B0604020202020204" pitchFamily="34" charset="0"/>
              </a:rPr>
              <a:t>10.25% &gt; 10% (the annual bond’s effective rate), so you would prefer the semiannual bond.</a:t>
            </a:r>
          </a:p>
          <a:p>
            <a:pPr marL="0" indent="0" fontAlgn="base">
              <a:defRPr/>
            </a:pPr>
            <a:endParaRPr lang="en-US" sz="2600" dirty="0">
              <a:solidFill>
                <a:srgbClr val="7CA8DE">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35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lstStyle/>
          <a:p>
            <a:pPr eaLnBrk="1" hangingPunct="1">
              <a:spcBef>
                <a:spcPct val="0"/>
              </a:spcBef>
              <a:defRPr/>
            </a:pPr>
            <a:r>
              <a:rPr lang="en-US" dirty="0"/>
              <a:t>The semiannual bond has a 10.25% effective rate, so the annual bond should earn the same EAR. At these prices, the annual and semiannual bonds are in equilibrium.</a:t>
            </a:r>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buFont typeface="Wingdings" pitchFamily="2" charset="2"/>
              <a:buNone/>
              <a:defRPr/>
            </a:pPr>
            <a:endParaRPr lang="en-US" dirty="0"/>
          </a:p>
          <a:p>
            <a:pPr eaLnBrk="1" hangingPunct="1">
              <a:spcBef>
                <a:spcPct val="0"/>
              </a:spcBef>
              <a:buFont typeface="Wingdings" pitchFamily="2" charset="2"/>
              <a:buNone/>
              <a:defRPr/>
            </a:pPr>
            <a:r>
              <a:rPr lang="en-US" dirty="0"/>
              <a:t>Excel:  =PV(.1025,10,100,1000)</a:t>
            </a:r>
          </a:p>
        </p:txBody>
      </p:sp>
      <p:sp>
        <p:nvSpPr>
          <p:cNvPr id="19" name="Title 18"/>
          <p:cNvSpPr>
            <a:spLocks noGrp="1"/>
          </p:cNvSpPr>
          <p:nvPr>
            <p:ph type="title"/>
          </p:nvPr>
        </p:nvSpPr>
        <p:spPr/>
        <p:txBody>
          <a:bodyPr>
            <a:normAutofit fontScale="90000"/>
          </a:bodyPr>
          <a:lstStyle/>
          <a:p>
            <a:r>
              <a:rPr lang="en-US" dirty="0"/>
              <a:t>If the proper price for this semiannual bond is $1,000, what would be the proper price for the annual coupon bond?</a:t>
            </a:r>
          </a:p>
        </p:txBody>
      </p:sp>
      <p:grpSp>
        <p:nvGrpSpPr>
          <p:cNvPr id="5" name="Group 20" descr="Graphic showing the calculator Inputs and Output needed to solve for PV. " title="Calculator Methods: PV"/>
          <p:cNvGrpSpPr>
            <a:grpSpLocks/>
          </p:cNvGrpSpPr>
          <p:nvPr/>
        </p:nvGrpSpPr>
        <p:grpSpPr bwMode="auto">
          <a:xfrm>
            <a:off x="1142999" y="3209369"/>
            <a:ext cx="6858000" cy="1828800"/>
            <a:chOff x="1581150" y="3119438"/>
            <a:chExt cx="5983288" cy="1420812"/>
          </a:xfrm>
        </p:grpSpPr>
        <p:sp>
          <p:nvSpPr>
            <p:cNvPr id="6" name="AutoShape 4"/>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1733550" y="3216276"/>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8" name="AutoShape 6"/>
            <p:cNvSpPr>
              <a:spLocks noChangeArrowheads="1"/>
            </p:cNvSpPr>
            <p:nvPr/>
          </p:nvSpPr>
          <p:spPr bwMode="auto">
            <a:xfrm>
              <a:off x="1733550" y="4075112"/>
              <a:ext cx="1189038" cy="366713"/>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9" name="AutoShape 7"/>
            <p:cNvSpPr>
              <a:spLocks noChangeArrowheads="1"/>
            </p:cNvSpPr>
            <p:nvPr/>
          </p:nvSpPr>
          <p:spPr bwMode="auto">
            <a:xfrm>
              <a:off x="3141663" y="3644901"/>
              <a:ext cx="639762"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10" name="AutoShape 8"/>
            <p:cNvSpPr>
              <a:spLocks noChangeArrowheads="1"/>
            </p:cNvSpPr>
            <p:nvPr/>
          </p:nvSpPr>
          <p:spPr bwMode="auto">
            <a:xfrm>
              <a:off x="401320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1" name="AutoShape 9"/>
            <p:cNvSpPr>
              <a:spLocks noChangeArrowheads="1"/>
            </p:cNvSpPr>
            <p:nvPr/>
          </p:nvSpPr>
          <p:spPr bwMode="auto">
            <a:xfrm>
              <a:off x="575945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2" name="AutoShape 10"/>
            <p:cNvSpPr>
              <a:spLocks noChangeArrowheads="1"/>
            </p:cNvSpPr>
            <p:nvPr/>
          </p:nvSpPr>
          <p:spPr bwMode="auto">
            <a:xfrm>
              <a:off x="4886325"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3" name="AutoShape 11"/>
            <p:cNvSpPr>
              <a:spLocks noChangeArrowheads="1"/>
            </p:cNvSpPr>
            <p:nvPr/>
          </p:nvSpPr>
          <p:spPr bwMode="auto">
            <a:xfrm>
              <a:off x="6630988" y="3644901"/>
              <a:ext cx="641350"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4" name="AutoShape 12"/>
            <p:cNvSpPr>
              <a:spLocks noChangeArrowheads="1"/>
            </p:cNvSpPr>
            <p:nvPr/>
          </p:nvSpPr>
          <p:spPr bwMode="auto">
            <a:xfrm>
              <a:off x="31416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a:t>
              </a:r>
            </a:p>
          </p:txBody>
        </p:sp>
        <p:sp>
          <p:nvSpPr>
            <p:cNvPr id="15" name="AutoShape 13"/>
            <p:cNvSpPr>
              <a:spLocks noChangeArrowheads="1"/>
            </p:cNvSpPr>
            <p:nvPr/>
          </p:nvSpPr>
          <p:spPr bwMode="auto">
            <a:xfrm>
              <a:off x="4657725" y="4076700"/>
              <a:ext cx="1098550"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spc="-20" dirty="0">
                  <a:latin typeface="Arial" panose="020B0604020202020204" pitchFamily="34" charset="0"/>
                  <a:cs typeface="Arial" panose="020B0604020202020204" pitchFamily="34" charset="0"/>
                </a:rPr>
                <a:t>-984.80</a:t>
              </a:r>
            </a:p>
          </p:txBody>
        </p:sp>
        <p:sp>
          <p:nvSpPr>
            <p:cNvPr id="16" name="AutoShape 14"/>
            <p:cNvSpPr>
              <a:spLocks noChangeArrowheads="1"/>
            </p:cNvSpPr>
            <p:nvPr/>
          </p:nvSpPr>
          <p:spPr bwMode="auto">
            <a:xfrm>
              <a:off x="57578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spc="-20" dirty="0">
                  <a:latin typeface="Arial" panose="020B0604020202020204" pitchFamily="34" charset="0"/>
                  <a:cs typeface="Arial" panose="020B0604020202020204" pitchFamily="34" charset="0"/>
                </a:rPr>
                <a:t>100</a:t>
              </a:r>
            </a:p>
          </p:txBody>
        </p:sp>
        <p:sp>
          <p:nvSpPr>
            <p:cNvPr id="17" name="AutoShape 15"/>
            <p:cNvSpPr>
              <a:spLocks noChangeArrowheads="1"/>
            </p:cNvSpPr>
            <p:nvPr/>
          </p:nvSpPr>
          <p:spPr bwMode="auto">
            <a:xfrm>
              <a:off x="3921125" y="3216276"/>
              <a:ext cx="823913" cy="366712"/>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10.25</a:t>
              </a:r>
            </a:p>
          </p:txBody>
        </p:sp>
        <p:sp>
          <p:nvSpPr>
            <p:cNvPr id="18" name="AutoShape 16"/>
            <p:cNvSpPr>
              <a:spLocks noChangeArrowheads="1"/>
            </p:cNvSpPr>
            <p:nvPr/>
          </p:nvSpPr>
          <p:spPr bwMode="auto">
            <a:xfrm>
              <a:off x="6535738" y="3216276"/>
              <a:ext cx="822325"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1000</a:t>
              </a:r>
            </a:p>
          </p:txBody>
        </p:sp>
      </p:grpSp>
    </p:spTree>
    <p:extLst>
      <p:ext uri="{BB962C8B-B14F-4D97-AF65-F5344CB8AC3E}">
        <p14:creationId xmlns:p14="http://schemas.microsoft.com/office/powerpoint/2010/main" val="14105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lstStyle/>
          <a:p>
            <a:pPr eaLnBrk="1" hangingPunct="1">
              <a:spcBef>
                <a:spcPct val="0"/>
              </a:spcBef>
              <a:defRPr/>
            </a:pPr>
            <a:r>
              <a:rPr lang="en-US" dirty="0"/>
              <a:t>The bond’s yield to maturity is 8%.  Solving for the </a:t>
            </a:r>
            <a:r>
              <a:rPr lang="en-US" dirty="0" err="1"/>
              <a:t>YTC</a:t>
            </a:r>
            <a:r>
              <a:rPr lang="en-US" dirty="0"/>
              <a:t> is identical to solving for </a:t>
            </a:r>
            <a:r>
              <a:rPr lang="en-US" dirty="0" err="1"/>
              <a:t>YTM</a:t>
            </a:r>
            <a:r>
              <a:rPr lang="en-US" dirty="0"/>
              <a:t>, except the time to call is used for N and the call premium is FV.</a:t>
            </a:r>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defRPr/>
            </a:pPr>
            <a:endParaRPr lang="en-US" dirty="0"/>
          </a:p>
          <a:p>
            <a:pPr eaLnBrk="1" hangingPunct="1">
              <a:spcBef>
                <a:spcPct val="0"/>
              </a:spcBef>
              <a:buFont typeface="Wingdings" pitchFamily="2" charset="2"/>
              <a:buNone/>
              <a:defRPr/>
            </a:pPr>
            <a:endParaRPr lang="en-US" dirty="0"/>
          </a:p>
          <a:p>
            <a:pPr eaLnBrk="1" hangingPunct="1">
              <a:spcBef>
                <a:spcPct val="0"/>
              </a:spcBef>
              <a:buFont typeface="Wingdings" pitchFamily="2" charset="2"/>
              <a:buNone/>
              <a:defRPr/>
            </a:pPr>
            <a:r>
              <a:rPr lang="en-US" dirty="0"/>
              <a:t>Excel:  =RATE(8,50,-1135.90,1050)</a:t>
            </a:r>
          </a:p>
        </p:txBody>
      </p:sp>
      <p:sp>
        <p:nvSpPr>
          <p:cNvPr id="19" name="Title 18"/>
          <p:cNvSpPr>
            <a:spLocks noGrp="1"/>
          </p:cNvSpPr>
          <p:nvPr>
            <p:ph type="title"/>
          </p:nvPr>
        </p:nvSpPr>
        <p:spPr/>
        <p:txBody>
          <a:bodyPr>
            <a:normAutofit fontScale="90000"/>
          </a:bodyPr>
          <a:lstStyle/>
          <a:p>
            <a:r>
              <a:rPr lang="en-US" dirty="0"/>
              <a:t>A 10-year, 10% semiannual coupon bond selling for $1,135.90 can be called in 4 years for $1,050, what is its yield to call (YTC)?</a:t>
            </a:r>
          </a:p>
        </p:txBody>
      </p:sp>
      <p:grpSp>
        <p:nvGrpSpPr>
          <p:cNvPr id="5" name="Group 20" descr="Graphic showing the calculator Inputs and Output needed to solve for I/YR" title="Calculator Methods: I/YR"/>
          <p:cNvGrpSpPr>
            <a:grpSpLocks/>
          </p:cNvGrpSpPr>
          <p:nvPr/>
        </p:nvGrpSpPr>
        <p:grpSpPr bwMode="auto">
          <a:xfrm>
            <a:off x="1142999" y="3271893"/>
            <a:ext cx="6858000" cy="1828800"/>
            <a:chOff x="1581150" y="3119438"/>
            <a:chExt cx="5983288" cy="1420812"/>
          </a:xfrm>
        </p:grpSpPr>
        <p:sp>
          <p:nvSpPr>
            <p:cNvPr id="6" name="AutoShape 4" descr="Graphic showing the calculator Inputs and Output needed to solve for "/>
            <p:cNvSpPr>
              <a:spLocks noChangeArrowheads="1"/>
            </p:cNvSpPr>
            <p:nvPr/>
          </p:nvSpPr>
          <p:spPr bwMode="auto">
            <a:xfrm>
              <a:off x="1581150" y="3119438"/>
              <a:ext cx="5983288" cy="1420812"/>
            </a:xfrm>
            <a:prstGeom prst="roundRect">
              <a:avLst>
                <a:gd name="adj" fmla="val 12486"/>
              </a:avLst>
            </a:prstGeom>
            <a:solidFill>
              <a:srgbClr val="343F52">
                <a:alpha val="90000"/>
              </a:srgbClr>
            </a:solidFill>
            <a:ln w="25400">
              <a:solidFill>
                <a:schemeClr val="tx1"/>
              </a:solidFill>
              <a:round/>
              <a:headEnd/>
              <a:tailEnd/>
            </a:ln>
            <a:effectLst>
              <a:outerShdw blurRad="50800" dist="38100" dir="2700000" algn="tl" rotWithShape="0">
                <a:prstClr val="black">
                  <a:alpha val="40000"/>
                </a:prstClr>
              </a:outerShdw>
            </a:effectLst>
          </p:spPr>
          <p:txBody>
            <a:bodyPr wrap="none" anchor="ctr"/>
            <a:lstStyle/>
            <a:p>
              <a:pPr>
                <a:defRPr/>
              </a:pPr>
              <a:endParaRPr lang="en-US" sz="2000"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1733550" y="3216276"/>
              <a:ext cx="1189038" cy="365125"/>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INPUTS</a:t>
              </a:r>
            </a:p>
          </p:txBody>
        </p:sp>
        <p:sp>
          <p:nvSpPr>
            <p:cNvPr id="8" name="AutoShape 6"/>
            <p:cNvSpPr>
              <a:spLocks noChangeArrowheads="1"/>
            </p:cNvSpPr>
            <p:nvPr/>
          </p:nvSpPr>
          <p:spPr bwMode="auto">
            <a:xfrm>
              <a:off x="1733550" y="4075112"/>
              <a:ext cx="1189038" cy="366713"/>
            </a:xfrm>
            <a:prstGeom prst="roundRect">
              <a:avLst>
                <a:gd name="adj" fmla="val 12486"/>
              </a:avLst>
            </a:prstGeom>
            <a:solidFill>
              <a:srgbClr val="BEBABA"/>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OUTPUT</a:t>
              </a:r>
            </a:p>
          </p:txBody>
        </p:sp>
        <p:sp>
          <p:nvSpPr>
            <p:cNvPr id="9" name="AutoShape 7"/>
            <p:cNvSpPr>
              <a:spLocks noChangeArrowheads="1"/>
            </p:cNvSpPr>
            <p:nvPr/>
          </p:nvSpPr>
          <p:spPr bwMode="auto">
            <a:xfrm>
              <a:off x="3141663" y="3644901"/>
              <a:ext cx="639762"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N</a:t>
              </a:r>
            </a:p>
          </p:txBody>
        </p:sp>
        <p:sp>
          <p:nvSpPr>
            <p:cNvPr id="10" name="AutoShape 8"/>
            <p:cNvSpPr>
              <a:spLocks noChangeArrowheads="1"/>
            </p:cNvSpPr>
            <p:nvPr/>
          </p:nvSpPr>
          <p:spPr bwMode="auto">
            <a:xfrm>
              <a:off x="401320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spc="-100" dirty="0">
                  <a:latin typeface="Arial" panose="020B0604020202020204" pitchFamily="34" charset="0"/>
                  <a:cs typeface="Arial" panose="020B0604020202020204" pitchFamily="34" charset="0"/>
                </a:rPr>
                <a:t>I/YR</a:t>
              </a:r>
            </a:p>
          </p:txBody>
        </p:sp>
        <p:sp>
          <p:nvSpPr>
            <p:cNvPr id="11" name="AutoShape 9"/>
            <p:cNvSpPr>
              <a:spLocks noChangeArrowheads="1"/>
            </p:cNvSpPr>
            <p:nvPr/>
          </p:nvSpPr>
          <p:spPr bwMode="auto">
            <a:xfrm>
              <a:off x="5759450"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PMT</a:t>
              </a:r>
            </a:p>
          </p:txBody>
        </p:sp>
        <p:sp>
          <p:nvSpPr>
            <p:cNvPr id="12" name="AutoShape 10"/>
            <p:cNvSpPr>
              <a:spLocks noChangeArrowheads="1"/>
            </p:cNvSpPr>
            <p:nvPr/>
          </p:nvSpPr>
          <p:spPr bwMode="auto">
            <a:xfrm>
              <a:off x="4886325" y="3644901"/>
              <a:ext cx="639763"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PV</a:t>
              </a:r>
            </a:p>
          </p:txBody>
        </p:sp>
        <p:sp>
          <p:nvSpPr>
            <p:cNvPr id="13" name="AutoShape 11"/>
            <p:cNvSpPr>
              <a:spLocks noChangeArrowheads="1"/>
            </p:cNvSpPr>
            <p:nvPr/>
          </p:nvSpPr>
          <p:spPr bwMode="auto">
            <a:xfrm>
              <a:off x="6630988" y="3644901"/>
              <a:ext cx="641350" cy="366712"/>
            </a:xfrm>
            <a:prstGeom prst="roundRect">
              <a:avLst>
                <a:gd name="adj" fmla="val 12486"/>
              </a:avLst>
            </a:prstGeom>
            <a:solidFill>
              <a:schemeClr val="tx2">
                <a:lumMod val="40000"/>
                <a:lumOff val="60000"/>
              </a:schemeClr>
            </a:solidFill>
            <a:ln w="9525">
              <a:solidFill>
                <a:schemeClr val="bg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FV</a:t>
              </a:r>
            </a:p>
          </p:txBody>
        </p:sp>
        <p:sp>
          <p:nvSpPr>
            <p:cNvPr id="14" name="AutoShape 12"/>
            <p:cNvSpPr>
              <a:spLocks noChangeArrowheads="1"/>
            </p:cNvSpPr>
            <p:nvPr/>
          </p:nvSpPr>
          <p:spPr bwMode="auto">
            <a:xfrm>
              <a:off x="31416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8</a:t>
              </a:r>
            </a:p>
          </p:txBody>
        </p:sp>
        <p:sp>
          <p:nvSpPr>
            <p:cNvPr id="15" name="AutoShape 13"/>
            <p:cNvSpPr>
              <a:spLocks noChangeArrowheads="1"/>
            </p:cNvSpPr>
            <p:nvPr/>
          </p:nvSpPr>
          <p:spPr bwMode="auto">
            <a:xfrm>
              <a:off x="4629150" y="3216276"/>
              <a:ext cx="1098550"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1900" b="1" spc="-40" dirty="0">
                  <a:latin typeface="Arial" panose="020B0604020202020204" pitchFamily="34" charset="0"/>
                  <a:cs typeface="Arial" panose="020B0604020202020204" pitchFamily="34" charset="0"/>
                </a:rPr>
                <a:t>-1135.90</a:t>
              </a:r>
            </a:p>
          </p:txBody>
        </p:sp>
        <p:sp>
          <p:nvSpPr>
            <p:cNvPr id="16" name="AutoShape 14"/>
            <p:cNvSpPr>
              <a:spLocks noChangeArrowheads="1"/>
            </p:cNvSpPr>
            <p:nvPr/>
          </p:nvSpPr>
          <p:spPr bwMode="auto">
            <a:xfrm>
              <a:off x="5757863" y="3216276"/>
              <a:ext cx="639762"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spc="-20" dirty="0">
                  <a:latin typeface="Arial" panose="020B0604020202020204" pitchFamily="34" charset="0"/>
                  <a:cs typeface="Arial" panose="020B0604020202020204" pitchFamily="34" charset="0"/>
                </a:rPr>
                <a:t>50</a:t>
              </a:r>
            </a:p>
          </p:txBody>
        </p:sp>
        <p:sp>
          <p:nvSpPr>
            <p:cNvPr id="17" name="AutoShape 15"/>
            <p:cNvSpPr>
              <a:spLocks noChangeArrowheads="1"/>
            </p:cNvSpPr>
            <p:nvPr/>
          </p:nvSpPr>
          <p:spPr bwMode="auto">
            <a:xfrm>
              <a:off x="3921125" y="4075112"/>
              <a:ext cx="822325" cy="366713"/>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3.568</a:t>
              </a:r>
            </a:p>
          </p:txBody>
        </p:sp>
        <p:sp>
          <p:nvSpPr>
            <p:cNvPr id="18" name="AutoShape 16"/>
            <p:cNvSpPr>
              <a:spLocks noChangeArrowheads="1"/>
            </p:cNvSpPr>
            <p:nvPr/>
          </p:nvSpPr>
          <p:spPr bwMode="auto">
            <a:xfrm>
              <a:off x="6535738" y="3216276"/>
              <a:ext cx="822325" cy="365125"/>
            </a:xfrm>
            <a:prstGeom prst="roundRect">
              <a:avLst>
                <a:gd name="adj" fmla="val 12486"/>
              </a:avLst>
            </a:prstGeom>
            <a:solidFill>
              <a:schemeClr val="bg1"/>
            </a:solidFill>
            <a:ln w="9525">
              <a:solidFill>
                <a:schemeClr val="tx1"/>
              </a:solidFill>
              <a:round/>
              <a:headEnd/>
              <a:tailEnd/>
            </a:ln>
          </p:spPr>
          <p:txBody>
            <a:bodyPr wrap="none" lIns="92075" tIns="46038" rIns="92075" bIns="46038" anchor="ctr"/>
            <a:lstStyle/>
            <a:p>
              <a:pPr algn="ctr">
                <a:defRPr/>
              </a:pPr>
              <a:r>
                <a:rPr lang="en-US" sz="2000" b="1" dirty="0">
                  <a:latin typeface="Arial" panose="020B0604020202020204" pitchFamily="34" charset="0"/>
                  <a:cs typeface="Arial" panose="020B0604020202020204" pitchFamily="34" charset="0"/>
                </a:rPr>
                <a:t>1050</a:t>
              </a:r>
            </a:p>
          </p:txBody>
        </p:sp>
      </p:grpSp>
    </p:spTree>
    <p:extLst>
      <p:ext uri="{BB962C8B-B14F-4D97-AF65-F5344CB8AC3E}">
        <p14:creationId xmlns:p14="http://schemas.microsoft.com/office/powerpoint/2010/main" val="30317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Yield to Call</a:t>
            </a:r>
          </a:p>
        </p:txBody>
      </p:sp>
      <p:sp>
        <p:nvSpPr>
          <p:cNvPr id="7" name="Content Placeholder 6">
            <a:extLst>
              <a:ext uri="{FF2B5EF4-FFF2-40B4-BE49-F238E27FC236}">
                <a16:creationId xmlns:a16="http://schemas.microsoft.com/office/drawing/2014/main" id="{B402E28F-8E78-4AB9-B337-C0C41526AEAA}"/>
              </a:ext>
            </a:extLst>
          </p:cNvPr>
          <p:cNvSpPr>
            <a:spLocks noGrp="1"/>
          </p:cNvSpPr>
          <p:nvPr>
            <p:ph idx="1"/>
          </p:nvPr>
        </p:nvSpPr>
        <p:spPr/>
        <p:txBody>
          <a:bodyPr/>
          <a:lstStyle/>
          <a:p>
            <a:pPr>
              <a:spcAft>
                <a:spcPts val="1800"/>
              </a:spcAft>
            </a:pPr>
            <a:r>
              <a:rPr lang="en-US" dirty="0"/>
              <a:t>3.568% represents the periodic semiannual yield to call.</a:t>
            </a:r>
          </a:p>
          <a:p>
            <a:pPr>
              <a:spcAft>
                <a:spcPts val="1800"/>
              </a:spcAft>
            </a:pPr>
            <a:r>
              <a:rPr lang="en-US" dirty="0"/>
              <a:t>YTC</a:t>
            </a:r>
            <a:r>
              <a:rPr lang="en-US" baseline="-25000" dirty="0"/>
              <a:t>NOM</a:t>
            </a:r>
            <a:r>
              <a:rPr lang="en-US" dirty="0"/>
              <a:t> = </a:t>
            </a:r>
            <a:r>
              <a:rPr lang="en-US" dirty="0" err="1"/>
              <a:t>r</a:t>
            </a:r>
            <a:r>
              <a:rPr lang="en-US" baseline="-25000" dirty="0" err="1"/>
              <a:t>NOM</a:t>
            </a:r>
            <a:r>
              <a:rPr lang="en-US" dirty="0"/>
              <a:t> = 3.568% x 2 = 7.137% is the rate that a broker would quote.</a:t>
            </a:r>
          </a:p>
          <a:p>
            <a:pPr>
              <a:spcAft>
                <a:spcPts val="1800"/>
              </a:spcAft>
            </a:pPr>
            <a:r>
              <a:rPr lang="en-US" dirty="0"/>
              <a:t>The effective yield to call can be calculated.</a:t>
            </a:r>
          </a:p>
          <a:p>
            <a:pPr lvl="1">
              <a:spcAft>
                <a:spcPts val="1200"/>
              </a:spcAft>
            </a:pPr>
            <a:r>
              <a:rPr lang="en-US" sz="2400" dirty="0"/>
              <a:t>YTC</a:t>
            </a:r>
            <a:r>
              <a:rPr lang="en-US" sz="2400" baseline="-25000" dirty="0"/>
              <a:t>EFF</a:t>
            </a:r>
            <a:r>
              <a:rPr lang="en-US" sz="2400" dirty="0"/>
              <a:t>  = (1.03568)</a:t>
            </a:r>
            <a:r>
              <a:rPr lang="en-US" sz="2400" baseline="30000" dirty="0"/>
              <a:t>2</a:t>
            </a:r>
            <a:r>
              <a:rPr lang="en-US" sz="2400" dirty="0"/>
              <a:t> – 1 = 7.26%</a:t>
            </a:r>
          </a:p>
          <a:p>
            <a:pPr lvl="1">
              <a:spcAft>
                <a:spcPts val="1200"/>
              </a:spcAft>
            </a:pPr>
            <a:r>
              <a:rPr lang="en-US" sz="2400" dirty="0"/>
              <a:t>Excel:	=EFFECT(.07137,2) = 7.26%</a:t>
            </a:r>
          </a:p>
          <a:p>
            <a:pPr marL="457200" lvl="1" indent="0">
              <a:spcAft>
                <a:spcPts val="1200"/>
              </a:spcAft>
              <a:buNone/>
            </a:pPr>
            <a:endParaRPr lang="en-US" dirty="0"/>
          </a:p>
          <a:p>
            <a:endParaRPr lang="en-US" dirty="0"/>
          </a:p>
        </p:txBody>
      </p:sp>
    </p:spTree>
    <p:extLst>
      <p:ext uri="{BB962C8B-B14F-4D97-AF65-F5344CB8AC3E}">
        <p14:creationId xmlns:p14="http://schemas.microsoft.com/office/powerpoint/2010/main" val="85195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800"/>
              </a:spcAft>
              <a:defRPr/>
            </a:pPr>
            <a:r>
              <a:rPr lang="en-US" dirty="0"/>
              <a:t>The coupon rate = 10% compared to YTC = 7.137%.  The firm could raise money by selling new bonds which pay 7.137%.</a:t>
            </a:r>
          </a:p>
          <a:p>
            <a:pPr>
              <a:spcAft>
                <a:spcPts val="1800"/>
              </a:spcAft>
              <a:defRPr/>
            </a:pPr>
            <a:r>
              <a:rPr lang="en-US" dirty="0"/>
              <a:t>Could replace bonds paying $100 per year with bonds paying only $71.37 per year.</a:t>
            </a:r>
          </a:p>
          <a:p>
            <a:pPr>
              <a:spcAft>
                <a:spcPts val="1800"/>
              </a:spcAft>
              <a:defRPr/>
            </a:pPr>
            <a:r>
              <a:rPr lang="en-US" dirty="0"/>
              <a:t>Investors should expect a call, and to earn the YTC of 7.137%, rather than the YTM of 8%.</a:t>
            </a:r>
          </a:p>
        </p:txBody>
      </p:sp>
      <p:sp>
        <p:nvSpPr>
          <p:cNvPr id="7" name="Title 6"/>
          <p:cNvSpPr>
            <a:spLocks noGrp="1"/>
          </p:cNvSpPr>
          <p:nvPr>
            <p:ph type="title"/>
          </p:nvPr>
        </p:nvSpPr>
        <p:spPr/>
        <p:txBody>
          <a:bodyPr>
            <a:normAutofit fontScale="90000"/>
          </a:bodyPr>
          <a:lstStyle/>
          <a:p>
            <a:r>
              <a:rPr lang="en-US" dirty="0"/>
              <a:t>If you bought these callable bonds, would you be more likely to earn the YTM or YTC?</a:t>
            </a:r>
          </a:p>
        </p:txBody>
      </p:sp>
    </p:spTree>
    <p:extLst>
      <p:ext uri="{BB962C8B-B14F-4D97-AF65-F5344CB8AC3E}">
        <p14:creationId xmlns:p14="http://schemas.microsoft.com/office/powerpoint/2010/main" val="241467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In general, if a bond sells at a premium, then (1) coupon &gt; </a:t>
            </a:r>
            <a:r>
              <a:rPr lang="en-US" dirty="0" err="1"/>
              <a:t>r</a:t>
            </a:r>
            <a:r>
              <a:rPr lang="en-US" baseline="-25000" dirty="0" err="1"/>
              <a:t>d</a:t>
            </a:r>
            <a:r>
              <a:rPr lang="en-US" dirty="0"/>
              <a:t>, so (2) a call is more likely.</a:t>
            </a:r>
          </a:p>
          <a:p>
            <a:pPr>
              <a:defRPr/>
            </a:pPr>
            <a:r>
              <a:rPr lang="en-US" dirty="0"/>
              <a:t>So, expect to earn:</a:t>
            </a:r>
          </a:p>
          <a:p>
            <a:pPr lvl="1">
              <a:spcAft>
                <a:spcPts val="1200"/>
              </a:spcAft>
              <a:defRPr/>
            </a:pPr>
            <a:r>
              <a:rPr lang="en-US" dirty="0"/>
              <a:t>YTC on premium bonds.</a:t>
            </a:r>
          </a:p>
          <a:p>
            <a:pPr lvl="1">
              <a:spcAft>
                <a:spcPts val="1200"/>
              </a:spcAft>
              <a:defRPr/>
            </a:pPr>
            <a:r>
              <a:rPr lang="en-US" dirty="0"/>
              <a:t>YTM on par and discount bonds.</a:t>
            </a:r>
          </a:p>
        </p:txBody>
      </p:sp>
      <p:sp>
        <p:nvSpPr>
          <p:cNvPr id="5" name="Title 4"/>
          <p:cNvSpPr>
            <a:spLocks noGrp="1"/>
          </p:cNvSpPr>
          <p:nvPr>
            <p:ph type="title"/>
          </p:nvPr>
        </p:nvSpPr>
        <p:spPr/>
        <p:txBody>
          <a:bodyPr>
            <a:normAutofit/>
          </a:bodyPr>
          <a:lstStyle/>
          <a:p>
            <a:r>
              <a:rPr lang="en-US" dirty="0"/>
              <a:t>When is a call more likely to occur?</a:t>
            </a:r>
          </a:p>
        </p:txBody>
      </p:sp>
    </p:spTree>
    <p:extLst>
      <p:ext uri="{BB962C8B-B14F-4D97-AF65-F5344CB8AC3E}">
        <p14:creationId xmlns:p14="http://schemas.microsoft.com/office/powerpoint/2010/main" val="2800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If an issuer defaults, investors receive less than the promised return.  Therefore, the expected return on corporate and municipal bonds is less than the promised return.</a:t>
            </a:r>
          </a:p>
          <a:p>
            <a:pPr>
              <a:defRPr/>
            </a:pPr>
            <a:r>
              <a:rPr lang="en-US" dirty="0"/>
              <a:t>Influenced by the issuer’s financial strength and the terms of the bond contract.</a:t>
            </a:r>
          </a:p>
        </p:txBody>
      </p:sp>
      <p:sp>
        <p:nvSpPr>
          <p:cNvPr id="5" name="Title 4"/>
          <p:cNvSpPr>
            <a:spLocks noGrp="1"/>
          </p:cNvSpPr>
          <p:nvPr>
            <p:ph type="title"/>
          </p:nvPr>
        </p:nvSpPr>
        <p:spPr/>
        <p:txBody>
          <a:bodyPr>
            <a:normAutofit/>
          </a:bodyPr>
          <a:lstStyle/>
          <a:p>
            <a:r>
              <a:rPr lang="en-US" dirty="0"/>
              <a:t>Default Risk</a:t>
            </a:r>
          </a:p>
        </p:txBody>
      </p:sp>
    </p:spTree>
    <p:extLst>
      <p:ext uri="{BB962C8B-B14F-4D97-AF65-F5344CB8AC3E}">
        <p14:creationId xmlns:p14="http://schemas.microsoft.com/office/powerpoint/2010/main" val="240502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Evaluating Default Risk:</a:t>
            </a:r>
            <a:br>
              <a:rPr lang="en-US" dirty="0"/>
            </a:br>
            <a:r>
              <a:rPr lang="en-US" dirty="0"/>
              <a:t>Bond Ratings</a:t>
            </a:r>
          </a:p>
        </p:txBody>
      </p:sp>
      <p:graphicFrame>
        <p:nvGraphicFramePr>
          <p:cNvPr id="4" name="Group 52" descr="Chart illustrating different bond ratings to reflect the probability of a bond issue going into default. " title="Bond Ratings"/>
          <p:cNvGraphicFramePr>
            <a:graphicFrameLocks/>
          </p:cNvGraphicFramePr>
          <p:nvPr>
            <p:extLst>
              <p:ext uri="{D42A27DB-BD31-4B8C-83A1-F6EECF244321}">
                <p14:modId xmlns:p14="http://schemas.microsoft.com/office/powerpoint/2010/main" val="658628519"/>
              </p:ext>
            </p:extLst>
          </p:nvPr>
        </p:nvGraphicFramePr>
        <p:xfrm>
          <a:off x="729617" y="1690725"/>
          <a:ext cx="7766866" cy="1808480"/>
        </p:xfrm>
        <a:graphic>
          <a:graphicData uri="http://schemas.openxmlformats.org/drawingml/2006/table">
            <a:tbl>
              <a:tblPr firstRow="1"/>
              <a:tblGrid>
                <a:gridCol w="1510729">
                  <a:extLst>
                    <a:ext uri="{9D8B030D-6E8A-4147-A177-3AD203B41FA5}">
                      <a16:colId xmlns:a16="http://schemas.microsoft.com/office/drawing/2014/main" val="20000"/>
                    </a:ext>
                  </a:extLst>
                </a:gridCol>
                <a:gridCol w="225492">
                  <a:extLst>
                    <a:ext uri="{9D8B030D-6E8A-4147-A177-3AD203B41FA5}">
                      <a16:colId xmlns:a16="http://schemas.microsoft.com/office/drawing/2014/main" val="20001"/>
                    </a:ext>
                  </a:extLst>
                </a:gridCol>
                <a:gridCol w="3349444">
                  <a:extLst>
                    <a:ext uri="{9D8B030D-6E8A-4147-A177-3AD203B41FA5}">
                      <a16:colId xmlns:a16="http://schemas.microsoft.com/office/drawing/2014/main" val="20002"/>
                    </a:ext>
                  </a:extLst>
                </a:gridCol>
                <a:gridCol w="225492">
                  <a:extLst>
                    <a:ext uri="{9D8B030D-6E8A-4147-A177-3AD203B41FA5}">
                      <a16:colId xmlns:a16="http://schemas.microsoft.com/office/drawing/2014/main" val="20003"/>
                    </a:ext>
                  </a:extLst>
                </a:gridCol>
                <a:gridCol w="2455709">
                  <a:extLst>
                    <a:ext uri="{9D8B030D-6E8A-4147-A177-3AD203B41FA5}">
                      <a16:colId xmlns:a16="http://schemas.microsoft.com/office/drawing/2014/main" val="20004"/>
                    </a:ext>
                  </a:extLst>
                </a:gridCol>
              </a:tblGrid>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600" b="0" i="0" u="none" strike="noStrike" cap="none" normalizeH="0" baseline="0" dirty="0">
                        <a:ln>
                          <a:noFill/>
                        </a:ln>
                        <a:solidFill>
                          <a:schemeClr val="accent1">
                            <a:lumMod val="50000"/>
                          </a:schemeClr>
                        </a:solidFill>
                        <a:effectLst/>
                        <a:latin typeface="Arial" panose="020B0604020202020204" pitchFamily="34" charset="0"/>
                        <a:cs typeface="Arial" panose="020B0604020202020204" pitchFamily="34" charset="0"/>
                      </a:endParaRPr>
                    </a:p>
                  </a:txBody>
                  <a:tcPr marL="93766" marR="93766" horzOverflow="overflow">
                    <a:lnL cap="flat">
                      <a:noFill/>
                    </a:lnL>
                    <a:lnR>
                      <a:noFill/>
                    </a:lnR>
                    <a:lnT cap="flat">
                      <a:noFill/>
                    </a:lnT>
                    <a:lnB w="28575"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600" b="0" i="0" u="none" strike="noStrike" cap="none" normalizeH="0" baseline="0" dirty="0">
                        <a:ln>
                          <a:noFill/>
                        </a:ln>
                        <a:solidFill>
                          <a:schemeClr val="accent1">
                            <a:lumMod val="50000"/>
                          </a:schemeClr>
                        </a:solidFill>
                        <a:effectLst/>
                        <a:latin typeface="Arial" panose="020B0604020202020204" pitchFamily="34" charset="0"/>
                        <a:cs typeface="Arial" panose="020B0604020202020204" pitchFamily="34" charset="0"/>
                      </a:endParaRPr>
                    </a:p>
                  </a:txBody>
                  <a:tcPr marL="93766" marR="93766" horzOverflow="overflow">
                    <a:lnL cap="flat">
                      <a:noFill/>
                    </a:lnL>
                    <a:lnR>
                      <a:noFill/>
                    </a:lnR>
                    <a:lnT cap="flat">
                      <a:noFill/>
                    </a:lnT>
                    <a:lnB w="28575"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a:ln>
                            <a:noFill/>
                          </a:ln>
                          <a:solidFill>
                            <a:srgbClr val="343F52"/>
                          </a:solidFill>
                          <a:effectLst/>
                          <a:latin typeface="Arial" panose="020B0604020202020204" pitchFamily="34" charset="0"/>
                          <a:cs typeface="Arial" panose="020B0604020202020204" pitchFamily="34" charset="0"/>
                        </a:rPr>
                        <a:t>Investment Grade</a:t>
                      </a:r>
                    </a:p>
                  </a:txBody>
                  <a:tcPr marL="93766" marR="93766"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marL="93766" marR="93766" horzOverflow="overflow">
                    <a:lnL>
                      <a:noFill/>
                    </a:lnL>
                    <a:lnR>
                      <a:noFill/>
                    </a:lnR>
                    <a:lnT cap="flat">
                      <a:noFill/>
                    </a:lnT>
                    <a:lnB w="28575"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a:ln>
                            <a:noFill/>
                          </a:ln>
                          <a:solidFill>
                            <a:srgbClr val="343F52"/>
                          </a:solidFill>
                          <a:effectLst/>
                          <a:latin typeface="Arial" panose="020B0604020202020204" pitchFamily="34" charset="0"/>
                          <a:cs typeface="Arial" panose="020B0604020202020204" pitchFamily="34" charset="0"/>
                        </a:rPr>
                        <a:t>Junk Bonds</a:t>
                      </a:r>
                    </a:p>
                  </a:txBody>
                  <a:tcPr marL="93766" marR="93766"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04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Moody’s</a:t>
                      </a:r>
                    </a:p>
                  </a:txBody>
                  <a:tcPr marL="93766" marR="93766" horzOverflow="overflow">
                    <a:lnL cap="flat">
                      <a:noFill/>
                    </a:lnL>
                    <a:lnR>
                      <a:noFill/>
                    </a:lnR>
                    <a:lnT w="28575" cap="flat" cmpd="sng" algn="ctr">
                      <a:no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3766" marR="93766" horzOverflow="overflow">
                    <a:lnL cap="flat">
                      <a:noFill/>
                    </a:lnL>
                    <a:lnR>
                      <a:noFill/>
                    </a:lnR>
                    <a:lnT w="28575" cap="flat" cmpd="sng" algn="ctr">
                      <a:no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Aaa</a:t>
                      </a:r>
                      <a:r>
                        <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Aa   A   Baa</a:t>
                      </a:r>
                    </a:p>
                  </a:txBody>
                  <a:tcPr marL="93766" marR="9376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3766" marR="93766" horzOverflow="overflow">
                    <a:lnL>
                      <a:noFill/>
                    </a:lnL>
                    <a:lnR>
                      <a:noFill/>
                    </a:lnR>
                    <a:lnT w="28575" cap="flat" cmpd="sng" algn="ctr">
                      <a:noFill/>
                      <a:prstDash val="solid"/>
                      <a:round/>
                      <a:headEnd type="none" w="med" len="med"/>
                      <a:tailEnd type="none" w="med" len="med"/>
                    </a:lnT>
                    <a:lnB>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Ba  B  Caa  C</a:t>
                      </a:r>
                    </a:p>
                  </a:txBody>
                  <a:tcPr marL="93766" marR="93766"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604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 &amp; P</a:t>
                      </a:r>
                    </a:p>
                  </a:txBody>
                  <a:tcPr marL="93766" marR="93766" horzOverflow="overflow">
                    <a:lnL cap="flat">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93766" marR="93766" horzOverflow="overflow">
                    <a:lnL cap="flat">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AAA   AA   A   BBB</a:t>
                      </a:r>
                    </a:p>
                  </a:txBody>
                  <a:tcPr marL="93766" marR="93766" horzOverflow="overflow">
                    <a:lnL>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600" b="0" i="0" u="none" strike="noStrike" cap="none" normalizeH="0" baseline="0" dirty="0">
                        <a:ln>
                          <a:noFill/>
                        </a:ln>
                        <a:solidFill>
                          <a:srgbClr val="343F52"/>
                        </a:solidFill>
                        <a:effectLst/>
                        <a:latin typeface="Arial" panose="020B0604020202020204" pitchFamily="34" charset="0"/>
                        <a:cs typeface="Arial" panose="020B0604020202020204" pitchFamily="34" charset="0"/>
                      </a:endParaRPr>
                    </a:p>
                  </a:txBody>
                  <a:tcPr marL="93766" marR="93766" horzOverflow="overflow">
                    <a:lnL>
                      <a:noFill/>
                    </a:lnL>
                    <a:lnR>
                      <a:noFill/>
                    </a:lnR>
                    <a:lnT>
                      <a:noFill/>
                    </a:lnT>
                    <a:lnB cap="flat">
                      <a:noFill/>
                    </a:lnB>
                    <a:lnTlToBr>
                      <a:noFill/>
                    </a:lnTlToBr>
                    <a:lnBlToTr>
                      <a:noFill/>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BB  B  CCC  C</a:t>
                      </a:r>
                    </a:p>
                  </a:txBody>
                  <a:tcPr marL="93766" marR="93766"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Rectangle 4"/>
          <p:cNvSpPr/>
          <p:nvPr/>
        </p:nvSpPr>
        <p:spPr>
          <a:xfrm>
            <a:off x="729616" y="3801973"/>
            <a:ext cx="8083351" cy="812530"/>
          </a:xfrm>
          <a:prstGeom prst="rect">
            <a:avLst/>
          </a:prstGeom>
        </p:spPr>
        <p:txBody>
          <a:bodyPr wrap="square">
            <a:spAutoFit/>
          </a:bodyPr>
          <a:lstStyle/>
          <a:p>
            <a:pPr lvl="0" fontAlgn="base">
              <a:lnSpc>
                <a:spcPct val="90000"/>
              </a:lnSpc>
              <a:spcBef>
                <a:spcPct val="0"/>
              </a:spcBef>
              <a:spcAft>
                <a:spcPts val="1200"/>
              </a:spcAft>
              <a:buSzPct val="150000"/>
              <a:defRPr/>
            </a:pPr>
            <a:r>
              <a:rPr lang="en-US" sz="2600" dirty="0">
                <a:latin typeface="Arial" panose="020B0604020202020204" pitchFamily="34" charset="0"/>
                <a:cs typeface="Arial" panose="020B0604020202020204" pitchFamily="34" charset="0"/>
              </a:rPr>
              <a:t>Bond ratings are designed to reflect the probability of a bond issue going into default.</a:t>
            </a:r>
          </a:p>
        </p:txBody>
      </p:sp>
    </p:spTree>
    <p:extLst>
      <p:ext uri="{BB962C8B-B14F-4D97-AF65-F5344CB8AC3E}">
        <p14:creationId xmlns:p14="http://schemas.microsoft.com/office/powerpoint/2010/main" val="126180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Financial performance</a:t>
            </a:r>
          </a:p>
          <a:p>
            <a:pPr lvl="1">
              <a:spcAft>
                <a:spcPts val="1200"/>
              </a:spcAft>
              <a:defRPr/>
            </a:pPr>
            <a:r>
              <a:rPr lang="en-US" dirty="0"/>
              <a:t>Debt ratio</a:t>
            </a:r>
          </a:p>
          <a:p>
            <a:pPr lvl="1">
              <a:spcAft>
                <a:spcPts val="1200"/>
              </a:spcAft>
              <a:defRPr/>
            </a:pPr>
            <a:r>
              <a:rPr lang="en-US" dirty="0"/>
              <a:t>TIE ratio</a:t>
            </a:r>
          </a:p>
          <a:p>
            <a:pPr lvl="1">
              <a:spcAft>
                <a:spcPts val="1200"/>
              </a:spcAft>
              <a:defRPr/>
            </a:pPr>
            <a:r>
              <a:rPr lang="en-US" dirty="0"/>
              <a:t>Current ratio</a:t>
            </a:r>
          </a:p>
          <a:p>
            <a:pPr>
              <a:defRPr/>
            </a:pPr>
            <a:r>
              <a:rPr lang="en-US" dirty="0"/>
              <a:t>Qualitative factors: Bond contract terms</a:t>
            </a:r>
          </a:p>
          <a:p>
            <a:pPr lvl="1">
              <a:spcAft>
                <a:spcPts val="1200"/>
              </a:spcAft>
              <a:defRPr/>
            </a:pPr>
            <a:r>
              <a:rPr lang="en-US" dirty="0"/>
              <a:t>Secured vs. unsecured debt</a:t>
            </a:r>
          </a:p>
          <a:p>
            <a:pPr lvl="1">
              <a:spcAft>
                <a:spcPts val="1200"/>
              </a:spcAft>
              <a:defRPr/>
            </a:pPr>
            <a:r>
              <a:rPr lang="en-US" dirty="0"/>
              <a:t>Senior vs. subordinated debt</a:t>
            </a:r>
          </a:p>
          <a:p>
            <a:pPr lvl="1">
              <a:spcAft>
                <a:spcPts val="1200"/>
              </a:spcAft>
              <a:defRPr/>
            </a:pPr>
            <a:r>
              <a:rPr lang="en-US" dirty="0"/>
              <a:t>Guarantee and sinking fund provisions</a:t>
            </a:r>
          </a:p>
          <a:p>
            <a:pPr lvl="1">
              <a:spcAft>
                <a:spcPts val="1200"/>
              </a:spcAft>
              <a:defRPr/>
            </a:pPr>
            <a:r>
              <a:rPr lang="en-US" dirty="0"/>
              <a:t>Debt maturity</a:t>
            </a:r>
          </a:p>
          <a:p>
            <a:endParaRPr lang="en-US" dirty="0"/>
          </a:p>
        </p:txBody>
      </p:sp>
      <p:sp>
        <p:nvSpPr>
          <p:cNvPr id="5" name="Title 4"/>
          <p:cNvSpPr>
            <a:spLocks noGrp="1"/>
          </p:cNvSpPr>
          <p:nvPr>
            <p:ph type="title"/>
          </p:nvPr>
        </p:nvSpPr>
        <p:spPr/>
        <p:txBody>
          <a:bodyPr>
            <a:normAutofit/>
          </a:bodyPr>
          <a:lstStyle/>
          <a:p>
            <a:r>
              <a:rPr lang="en-US" dirty="0"/>
              <a:t>Factors Affecting Default Risk and Bond Ratings</a:t>
            </a:r>
          </a:p>
        </p:txBody>
      </p:sp>
    </p:spTree>
    <p:extLst>
      <p:ext uri="{BB962C8B-B14F-4D97-AF65-F5344CB8AC3E}">
        <p14:creationId xmlns:p14="http://schemas.microsoft.com/office/powerpoint/2010/main" val="241299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Miscellaneous qualitative factors</a:t>
            </a:r>
          </a:p>
          <a:p>
            <a:pPr lvl="1">
              <a:spcBef>
                <a:spcPts val="1200"/>
              </a:spcBef>
              <a:defRPr/>
            </a:pPr>
            <a:r>
              <a:rPr lang="en-US" dirty="0"/>
              <a:t>Earnings stability</a:t>
            </a:r>
          </a:p>
          <a:p>
            <a:pPr lvl="1">
              <a:spcBef>
                <a:spcPts val="1200"/>
              </a:spcBef>
              <a:defRPr/>
            </a:pPr>
            <a:r>
              <a:rPr lang="en-US" dirty="0"/>
              <a:t>Regulatory environment</a:t>
            </a:r>
          </a:p>
          <a:p>
            <a:pPr lvl="1">
              <a:spcBef>
                <a:spcPts val="1200"/>
              </a:spcBef>
              <a:defRPr/>
            </a:pPr>
            <a:r>
              <a:rPr lang="en-US" dirty="0"/>
              <a:t>Potential antitrust or product liabilities</a:t>
            </a:r>
          </a:p>
          <a:p>
            <a:pPr lvl="1">
              <a:spcBef>
                <a:spcPts val="1200"/>
              </a:spcBef>
              <a:defRPr/>
            </a:pPr>
            <a:r>
              <a:rPr lang="en-US" dirty="0"/>
              <a:t>Pension liabilities</a:t>
            </a:r>
          </a:p>
          <a:p>
            <a:pPr lvl="1">
              <a:spcBef>
                <a:spcPts val="1200"/>
              </a:spcBef>
              <a:defRPr/>
            </a:pPr>
            <a:r>
              <a:rPr lang="en-US" dirty="0"/>
              <a:t>Potential labor problems</a:t>
            </a:r>
          </a:p>
        </p:txBody>
      </p:sp>
      <p:sp>
        <p:nvSpPr>
          <p:cNvPr id="5" name="Title 4"/>
          <p:cNvSpPr>
            <a:spLocks noGrp="1"/>
          </p:cNvSpPr>
          <p:nvPr>
            <p:ph type="title"/>
          </p:nvPr>
        </p:nvSpPr>
        <p:spPr/>
        <p:txBody>
          <a:bodyPr>
            <a:normAutofit/>
          </a:bodyPr>
          <a:lstStyle/>
          <a:p>
            <a:r>
              <a:rPr lang="en-US" dirty="0"/>
              <a:t>Other Factors Affecting Default Risk</a:t>
            </a:r>
          </a:p>
        </p:txBody>
      </p:sp>
    </p:spTree>
    <p:extLst>
      <p:ext uri="{BB962C8B-B14F-4D97-AF65-F5344CB8AC3E}">
        <p14:creationId xmlns:p14="http://schemas.microsoft.com/office/powerpoint/2010/main" val="40691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defRPr/>
            </a:pPr>
            <a:r>
              <a:rPr lang="en-US" dirty="0"/>
              <a:t>Par value: face amount of the bond, which </a:t>
            </a:r>
            <a:br>
              <a:rPr lang="en-US" dirty="0"/>
            </a:br>
            <a:r>
              <a:rPr lang="en-US" dirty="0"/>
              <a:t>is paid at maturity (assume $1,000).</a:t>
            </a:r>
          </a:p>
          <a:p>
            <a:pPr>
              <a:spcAft>
                <a:spcPts val="600"/>
              </a:spcAft>
              <a:defRPr/>
            </a:pPr>
            <a:r>
              <a:rPr lang="en-US" dirty="0"/>
              <a:t>Coupon interest rate: stated interest rate (generally fixed) paid by the issuer.  Multiply by par value to get dollar payment of interest.</a:t>
            </a:r>
          </a:p>
          <a:p>
            <a:pPr>
              <a:spcAft>
                <a:spcPts val="600"/>
              </a:spcAft>
              <a:defRPr/>
            </a:pPr>
            <a:r>
              <a:rPr lang="en-US" dirty="0"/>
              <a:t>Maturity date: years until the bond must be repaid.</a:t>
            </a:r>
          </a:p>
          <a:p>
            <a:pPr>
              <a:spcAft>
                <a:spcPts val="600"/>
              </a:spcAft>
              <a:defRPr/>
            </a:pPr>
            <a:r>
              <a:rPr lang="en-US" dirty="0"/>
              <a:t>Issue date: when the bond was issued.</a:t>
            </a:r>
          </a:p>
          <a:p>
            <a:pPr>
              <a:spcAft>
                <a:spcPts val="600"/>
              </a:spcAft>
              <a:defRPr/>
            </a:pPr>
            <a:r>
              <a:rPr lang="en-US" dirty="0"/>
              <a:t>Yield to maturity: rate of return earned on </a:t>
            </a:r>
            <a:br>
              <a:rPr lang="en-US" dirty="0"/>
            </a:br>
            <a:r>
              <a:rPr lang="en-US" dirty="0"/>
              <a:t>a bond held until maturity (also called the “promised yield”).</a:t>
            </a:r>
          </a:p>
        </p:txBody>
      </p:sp>
      <p:sp>
        <p:nvSpPr>
          <p:cNvPr id="4" name="Title 3"/>
          <p:cNvSpPr>
            <a:spLocks noGrp="1"/>
          </p:cNvSpPr>
          <p:nvPr>
            <p:ph type="title"/>
          </p:nvPr>
        </p:nvSpPr>
        <p:spPr/>
        <p:txBody>
          <a:bodyPr>
            <a:normAutofit/>
          </a:bodyPr>
          <a:lstStyle/>
          <a:p>
            <a:r>
              <a:rPr lang="en-US" dirty="0"/>
              <a:t>Key Features of a Bond</a:t>
            </a:r>
          </a:p>
        </p:txBody>
      </p:sp>
    </p:spTree>
    <p:extLst>
      <p:ext uri="{BB962C8B-B14F-4D97-AF65-F5344CB8AC3E}">
        <p14:creationId xmlns:p14="http://schemas.microsoft.com/office/powerpoint/2010/main" val="265949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00200"/>
            <a:ext cx="7886700" cy="4917558"/>
          </a:xfrm>
        </p:spPr>
        <p:txBody>
          <a:bodyPr>
            <a:normAutofit fontScale="85000" lnSpcReduction="20000"/>
          </a:bodyPr>
          <a:lstStyle/>
          <a:p>
            <a:pPr>
              <a:lnSpc>
                <a:spcPct val="110000"/>
              </a:lnSpc>
              <a:spcBef>
                <a:spcPts val="1200"/>
              </a:spcBef>
              <a:spcAft>
                <a:spcPts val="600"/>
              </a:spcAft>
              <a:defRPr/>
            </a:pPr>
            <a:r>
              <a:rPr lang="en-US" sz="2800" dirty="0"/>
              <a:t>If company can’t meet its obligations…</a:t>
            </a:r>
          </a:p>
          <a:p>
            <a:pPr lvl="1">
              <a:lnSpc>
                <a:spcPct val="110000"/>
              </a:lnSpc>
              <a:spcBef>
                <a:spcPts val="600"/>
              </a:spcBef>
              <a:defRPr/>
            </a:pPr>
            <a:r>
              <a:rPr lang="en-US" sz="2600" dirty="0"/>
              <a:t>It files under Chapter 11 to stop creditors from foreclosing, taking assets, and closing the business and it has 120 days to file a reorganization plan.</a:t>
            </a:r>
          </a:p>
          <a:p>
            <a:pPr lvl="1">
              <a:lnSpc>
                <a:spcPct val="110000"/>
              </a:lnSpc>
              <a:defRPr/>
            </a:pPr>
            <a:r>
              <a:rPr lang="en-US" sz="2600" dirty="0"/>
              <a:t>Court appoints a “trustee” to supervise reorganization.</a:t>
            </a:r>
          </a:p>
          <a:p>
            <a:pPr lvl="1">
              <a:lnSpc>
                <a:spcPct val="110000"/>
              </a:lnSpc>
              <a:defRPr/>
            </a:pPr>
            <a:r>
              <a:rPr lang="en-US" sz="2600" dirty="0"/>
              <a:t>Management usually stays in control.</a:t>
            </a:r>
          </a:p>
          <a:p>
            <a:pPr>
              <a:lnSpc>
                <a:spcPct val="110000"/>
              </a:lnSpc>
              <a:spcBef>
                <a:spcPts val="1200"/>
              </a:spcBef>
              <a:spcAft>
                <a:spcPts val="600"/>
              </a:spcAft>
              <a:defRPr/>
            </a:pPr>
            <a:r>
              <a:rPr lang="en-US" sz="2800" dirty="0"/>
              <a:t>Company must demonstrate in its reorganization plan that it is “worth more alive than dead.”</a:t>
            </a:r>
          </a:p>
          <a:p>
            <a:pPr lvl="1">
              <a:lnSpc>
                <a:spcPct val="110000"/>
              </a:lnSpc>
              <a:spcBef>
                <a:spcPts val="600"/>
              </a:spcBef>
              <a:defRPr/>
            </a:pPr>
            <a:r>
              <a:rPr lang="en-US" sz="2600" dirty="0"/>
              <a:t>If not, judge will order liquidation under Chapter 7.</a:t>
            </a:r>
          </a:p>
        </p:txBody>
      </p:sp>
      <p:sp>
        <p:nvSpPr>
          <p:cNvPr id="5" name="Title 4"/>
          <p:cNvSpPr>
            <a:spLocks noGrp="1"/>
          </p:cNvSpPr>
          <p:nvPr>
            <p:ph type="title"/>
          </p:nvPr>
        </p:nvSpPr>
        <p:spPr/>
        <p:txBody>
          <a:bodyPr>
            <a:normAutofit/>
          </a:bodyPr>
          <a:lstStyle/>
          <a:p>
            <a:r>
              <a:rPr lang="en-US" dirty="0"/>
              <a:t>Chapter 11 Bankruptcy</a:t>
            </a:r>
          </a:p>
        </p:txBody>
      </p:sp>
    </p:spTree>
    <p:extLst>
      <p:ext uri="{BB962C8B-B14F-4D97-AF65-F5344CB8AC3E}">
        <p14:creationId xmlns:p14="http://schemas.microsoft.com/office/powerpoint/2010/main" val="161840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609344"/>
            <a:ext cx="7886700" cy="4576763"/>
          </a:xfrm>
        </p:spPr>
        <p:txBody>
          <a:bodyPr>
            <a:normAutofit/>
          </a:bodyPr>
          <a:lstStyle/>
          <a:p>
            <a:pPr marL="0" indent="0">
              <a:buClr>
                <a:schemeClr val="accent1">
                  <a:lumMod val="50000"/>
                </a:schemeClr>
              </a:buClr>
              <a:buSzPct val="100000"/>
              <a:buNone/>
              <a:defRPr/>
            </a:pPr>
            <a:r>
              <a:rPr lang="en-US" dirty="0"/>
              <a:t>1. Secured creditors from sales of secured assets</a:t>
            </a:r>
          </a:p>
          <a:p>
            <a:pPr marL="0" indent="0">
              <a:buClr>
                <a:schemeClr val="accent1">
                  <a:lumMod val="50000"/>
                </a:schemeClr>
              </a:buClr>
              <a:buSzPct val="100000"/>
              <a:buNone/>
              <a:defRPr/>
            </a:pPr>
            <a:r>
              <a:rPr lang="en-US" dirty="0"/>
              <a:t>2. Trustee’s costs</a:t>
            </a:r>
          </a:p>
          <a:p>
            <a:pPr marL="0" indent="0">
              <a:buClr>
                <a:schemeClr val="accent1">
                  <a:lumMod val="50000"/>
                </a:schemeClr>
              </a:buClr>
              <a:buSzPct val="100000"/>
              <a:buNone/>
              <a:defRPr/>
            </a:pPr>
            <a:r>
              <a:rPr lang="en-US" dirty="0"/>
              <a:t>3. Wages, subject to limits</a:t>
            </a:r>
          </a:p>
          <a:p>
            <a:pPr marL="0" indent="0">
              <a:buClr>
                <a:schemeClr val="accent1">
                  <a:lumMod val="50000"/>
                </a:schemeClr>
              </a:buClr>
              <a:buSzPct val="100000"/>
              <a:buNone/>
              <a:defRPr/>
            </a:pPr>
            <a:r>
              <a:rPr lang="en-US" dirty="0"/>
              <a:t>4. Taxes</a:t>
            </a:r>
          </a:p>
          <a:p>
            <a:pPr marL="0" indent="0">
              <a:buClr>
                <a:schemeClr val="accent1">
                  <a:lumMod val="50000"/>
                </a:schemeClr>
              </a:buClr>
              <a:buSzPct val="100000"/>
              <a:buNone/>
              <a:defRPr/>
            </a:pPr>
            <a:r>
              <a:rPr lang="en-US" dirty="0"/>
              <a:t>5. Unfunded pension liabilities</a:t>
            </a:r>
          </a:p>
          <a:p>
            <a:pPr marL="0" indent="0">
              <a:buClr>
                <a:schemeClr val="accent1">
                  <a:lumMod val="50000"/>
                </a:schemeClr>
              </a:buClr>
              <a:buSzPct val="100000"/>
              <a:buNone/>
              <a:defRPr/>
            </a:pPr>
            <a:r>
              <a:rPr lang="en-US" dirty="0"/>
              <a:t>6. Unsecured creditors</a:t>
            </a:r>
          </a:p>
          <a:p>
            <a:pPr marL="0" indent="0">
              <a:buClr>
                <a:schemeClr val="accent1">
                  <a:lumMod val="50000"/>
                </a:schemeClr>
              </a:buClr>
              <a:buSzPct val="100000"/>
              <a:buNone/>
              <a:defRPr/>
            </a:pPr>
            <a:r>
              <a:rPr lang="en-US" dirty="0"/>
              <a:t>7. Preferred stock</a:t>
            </a:r>
          </a:p>
          <a:p>
            <a:pPr marL="0" indent="0">
              <a:buClr>
                <a:schemeClr val="accent1">
                  <a:lumMod val="50000"/>
                </a:schemeClr>
              </a:buClr>
              <a:buSzPct val="100000"/>
              <a:buNone/>
              <a:defRPr/>
            </a:pPr>
            <a:r>
              <a:rPr lang="en-US" dirty="0"/>
              <a:t>8. Common stock</a:t>
            </a:r>
          </a:p>
        </p:txBody>
      </p:sp>
      <p:sp>
        <p:nvSpPr>
          <p:cNvPr id="5" name="Title 4"/>
          <p:cNvSpPr>
            <a:spLocks noGrp="1"/>
          </p:cNvSpPr>
          <p:nvPr>
            <p:ph type="title"/>
          </p:nvPr>
        </p:nvSpPr>
        <p:spPr/>
        <p:txBody>
          <a:bodyPr>
            <a:normAutofit/>
          </a:bodyPr>
          <a:lstStyle/>
          <a:p>
            <a:r>
              <a:rPr lang="en-US" dirty="0"/>
              <a:t>Priority of Claims in Liquidation</a:t>
            </a:r>
          </a:p>
        </p:txBody>
      </p:sp>
    </p:spTree>
    <p:extLst>
      <p:ext uri="{BB962C8B-B14F-4D97-AF65-F5344CB8AC3E}">
        <p14:creationId xmlns:p14="http://schemas.microsoft.com/office/powerpoint/2010/main" val="224077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a:t>In a liquidation, unsecured creditors generally receive nothing.  This makes them more willing to participate in reorganization even though their claims are greatly scaled back.</a:t>
            </a:r>
          </a:p>
          <a:p>
            <a:pPr>
              <a:defRPr/>
            </a:pPr>
            <a:r>
              <a:rPr lang="en-US" dirty="0"/>
              <a:t>Various groups of creditors vote on the reorganization plan.  If both the majority of the creditors and the judge approve, the company “emerges” from bankruptcy with lower debts, reduced interest charges, and a chance for success.</a:t>
            </a:r>
          </a:p>
        </p:txBody>
      </p:sp>
      <p:sp>
        <p:nvSpPr>
          <p:cNvPr id="5" name="Title 4"/>
          <p:cNvSpPr>
            <a:spLocks noGrp="1"/>
          </p:cNvSpPr>
          <p:nvPr>
            <p:ph type="title"/>
          </p:nvPr>
        </p:nvSpPr>
        <p:spPr/>
        <p:txBody>
          <a:bodyPr>
            <a:normAutofit/>
          </a:bodyPr>
          <a:lstStyle/>
          <a:p>
            <a:r>
              <a:rPr lang="en-US" dirty="0"/>
              <a:t>Reorganization</a:t>
            </a:r>
          </a:p>
        </p:txBody>
      </p:sp>
    </p:spTree>
    <p:extLst>
      <p:ext uri="{BB962C8B-B14F-4D97-AF65-F5344CB8AC3E}">
        <p14:creationId xmlns:p14="http://schemas.microsoft.com/office/powerpoint/2010/main" val="322805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Chapter 7</a:t>
            </a:r>
            <a:br>
              <a:rPr lang="en-US" dirty="0"/>
            </a:br>
            <a:endParaRPr lang="en-US" dirty="0"/>
          </a:p>
        </p:txBody>
      </p:sp>
    </p:spTree>
    <p:extLst>
      <p:ext uri="{BB962C8B-B14F-4D97-AF65-F5344CB8AC3E}">
        <p14:creationId xmlns:p14="http://schemas.microsoft.com/office/powerpoint/2010/main" val="399602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spcAft>
                <a:spcPts val="600"/>
              </a:spcAft>
              <a:defRPr/>
            </a:pPr>
            <a:r>
              <a:rPr lang="en-US" dirty="0"/>
              <a:t>Convertible bond: may be exchanged for common stock of the firm, at the holder’s option.</a:t>
            </a:r>
          </a:p>
          <a:p>
            <a:pPr>
              <a:spcAft>
                <a:spcPts val="600"/>
              </a:spcAft>
              <a:defRPr/>
            </a:pPr>
            <a:r>
              <a:rPr lang="en-US" dirty="0"/>
              <a:t>Warrant: long-term option to buy a stated number of shares of common stock at a specified price.</a:t>
            </a:r>
          </a:p>
          <a:p>
            <a:pPr>
              <a:spcAft>
                <a:spcPts val="600"/>
              </a:spcAft>
              <a:defRPr/>
            </a:pPr>
            <a:r>
              <a:rPr lang="en-US" dirty="0" err="1"/>
              <a:t>Putable</a:t>
            </a:r>
            <a:r>
              <a:rPr lang="en-US" dirty="0"/>
              <a:t> bond: allows holder to sell the bond back to the company prior to maturity.</a:t>
            </a:r>
          </a:p>
          <a:p>
            <a:pPr>
              <a:spcAft>
                <a:spcPts val="600"/>
              </a:spcAft>
              <a:defRPr/>
            </a:pPr>
            <a:r>
              <a:rPr lang="en-US" dirty="0"/>
              <a:t>Income bond: pays interest only when interest is earned by the firm.</a:t>
            </a:r>
          </a:p>
          <a:p>
            <a:pPr>
              <a:spcAft>
                <a:spcPts val="600"/>
              </a:spcAft>
              <a:defRPr/>
            </a:pPr>
            <a:r>
              <a:rPr lang="en-US" dirty="0"/>
              <a:t>Indexed bond: interest rate paid is based upon the rate of inflation.</a:t>
            </a:r>
          </a:p>
        </p:txBody>
      </p:sp>
      <p:sp>
        <p:nvSpPr>
          <p:cNvPr id="4" name="Title 3"/>
          <p:cNvSpPr>
            <a:spLocks noGrp="1"/>
          </p:cNvSpPr>
          <p:nvPr>
            <p:ph type="title"/>
          </p:nvPr>
        </p:nvSpPr>
        <p:spPr/>
        <p:txBody>
          <a:bodyPr>
            <a:normAutofit/>
          </a:bodyPr>
          <a:lstStyle/>
          <a:p>
            <a:r>
              <a:rPr lang="en-US" dirty="0"/>
              <a:t>Other Types (Features) of Bonds</a:t>
            </a:r>
          </a:p>
        </p:txBody>
      </p:sp>
    </p:spTree>
    <p:extLst>
      <p:ext uri="{BB962C8B-B14F-4D97-AF65-F5344CB8AC3E}">
        <p14:creationId xmlns:p14="http://schemas.microsoft.com/office/powerpoint/2010/main" val="66200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lvl="0"/>
            <a:r>
              <a:rPr lang="en-US" dirty="0"/>
              <a:t>Allows issuer to refund the bond issue if rates decline (helps the issuer, but hurts the investor).</a:t>
            </a:r>
          </a:p>
          <a:p>
            <a:pPr lvl="0"/>
            <a:r>
              <a:rPr lang="en-US" dirty="0"/>
              <a:t>Bond investors require higher yields on callable bonds.</a:t>
            </a:r>
          </a:p>
          <a:p>
            <a:pPr lvl="0"/>
            <a:r>
              <a:rPr lang="en-US" dirty="0"/>
              <a:t>In many cases, callable bonds include a deferred call provision and a declining call premium.</a:t>
            </a:r>
          </a:p>
          <a:p>
            <a:endParaRPr lang="en-US" dirty="0"/>
          </a:p>
        </p:txBody>
      </p:sp>
      <p:sp>
        <p:nvSpPr>
          <p:cNvPr id="3" name="Title 2"/>
          <p:cNvSpPr>
            <a:spLocks noGrp="1"/>
          </p:cNvSpPr>
          <p:nvPr>
            <p:ph type="title"/>
          </p:nvPr>
        </p:nvSpPr>
        <p:spPr/>
        <p:txBody>
          <a:bodyPr/>
          <a:lstStyle/>
          <a:p>
            <a:r>
              <a:rPr lang="en-US" dirty="0"/>
              <a:t>Effect of a Call Provision</a:t>
            </a:r>
          </a:p>
        </p:txBody>
      </p:sp>
    </p:spTree>
    <p:extLst>
      <p:ext uri="{BB962C8B-B14F-4D97-AF65-F5344CB8AC3E}">
        <p14:creationId xmlns:p14="http://schemas.microsoft.com/office/powerpoint/2010/main" val="2802570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800"/>
              </a:spcAft>
              <a:defRPr/>
            </a:pPr>
            <a:r>
              <a:rPr lang="en-US" dirty="0"/>
              <a:t>Provision to pay off a loan over its life rather than all at maturity.</a:t>
            </a:r>
          </a:p>
          <a:p>
            <a:pPr>
              <a:spcAft>
                <a:spcPts val="1800"/>
              </a:spcAft>
              <a:defRPr/>
            </a:pPr>
            <a:r>
              <a:rPr lang="en-US" dirty="0"/>
              <a:t>Similar to amortization on a term loan.</a:t>
            </a:r>
          </a:p>
          <a:p>
            <a:pPr>
              <a:spcAft>
                <a:spcPts val="1800"/>
              </a:spcAft>
              <a:defRPr/>
            </a:pPr>
            <a:r>
              <a:rPr lang="en-US" dirty="0"/>
              <a:t>Reduces risk to investor, shortens average maturity.</a:t>
            </a:r>
          </a:p>
          <a:p>
            <a:pPr>
              <a:spcAft>
                <a:spcPts val="1800"/>
              </a:spcAft>
              <a:defRPr/>
            </a:pPr>
            <a:r>
              <a:rPr lang="en-US" dirty="0"/>
              <a:t>But not good for investors if rates decline after issuance.</a:t>
            </a:r>
          </a:p>
        </p:txBody>
      </p:sp>
      <p:sp>
        <p:nvSpPr>
          <p:cNvPr id="4" name="Title 3"/>
          <p:cNvSpPr>
            <a:spLocks noGrp="1"/>
          </p:cNvSpPr>
          <p:nvPr>
            <p:ph type="title"/>
          </p:nvPr>
        </p:nvSpPr>
        <p:spPr/>
        <p:txBody>
          <a:bodyPr>
            <a:normAutofit/>
          </a:bodyPr>
          <a:lstStyle/>
          <a:p>
            <a:r>
              <a:rPr lang="en-US" dirty="0"/>
              <a:t>What is a sinking fund?</a:t>
            </a:r>
          </a:p>
        </p:txBody>
      </p:sp>
    </p:spTree>
    <p:extLst>
      <p:ext uri="{BB962C8B-B14F-4D97-AF65-F5344CB8AC3E}">
        <p14:creationId xmlns:p14="http://schemas.microsoft.com/office/powerpoint/2010/main" val="422199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defRPr/>
            </a:pPr>
            <a:r>
              <a:rPr lang="en-US" sz="2800" dirty="0"/>
              <a:t>Call x% of the issue at par, for sinking fund purposes.</a:t>
            </a:r>
          </a:p>
          <a:p>
            <a:pPr lvl="1">
              <a:spcAft>
                <a:spcPts val="1200"/>
              </a:spcAft>
              <a:defRPr/>
            </a:pPr>
            <a:r>
              <a:rPr lang="en-US" sz="2400" dirty="0"/>
              <a:t>Likely to be used if </a:t>
            </a:r>
            <a:r>
              <a:rPr lang="en-US" sz="2400" dirty="0" err="1"/>
              <a:t>r</a:t>
            </a:r>
            <a:r>
              <a:rPr lang="en-US" sz="2400" baseline="-25000" dirty="0" err="1"/>
              <a:t>d</a:t>
            </a:r>
            <a:r>
              <a:rPr lang="en-US" sz="2400" dirty="0"/>
              <a:t> is below the coupon rate and the bond sells at a premium.</a:t>
            </a:r>
          </a:p>
          <a:p>
            <a:pPr>
              <a:defRPr/>
            </a:pPr>
            <a:r>
              <a:rPr lang="en-US" sz="2800" dirty="0"/>
              <a:t>Buy bonds in the open market.</a:t>
            </a:r>
          </a:p>
          <a:p>
            <a:pPr lvl="1">
              <a:spcAft>
                <a:spcPts val="1200"/>
              </a:spcAft>
              <a:defRPr/>
            </a:pPr>
            <a:r>
              <a:rPr lang="en-US" sz="2400" dirty="0"/>
              <a:t>Likely to be used if </a:t>
            </a:r>
            <a:r>
              <a:rPr lang="en-US" sz="2400" dirty="0" err="1"/>
              <a:t>r</a:t>
            </a:r>
            <a:r>
              <a:rPr lang="en-US" sz="2400" baseline="-25000" dirty="0" err="1"/>
              <a:t>d</a:t>
            </a:r>
            <a:r>
              <a:rPr lang="en-US" sz="2400" dirty="0"/>
              <a:t> is above the coupon rate and the bond sells at a discount.</a:t>
            </a:r>
          </a:p>
        </p:txBody>
      </p:sp>
      <p:sp>
        <p:nvSpPr>
          <p:cNvPr id="4" name="Title 3"/>
          <p:cNvSpPr>
            <a:spLocks noGrp="1"/>
          </p:cNvSpPr>
          <p:nvPr>
            <p:ph type="title"/>
          </p:nvPr>
        </p:nvSpPr>
        <p:spPr/>
        <p:txBody>
          <a:bodyPr>
            <a:normAutofit/>
          </a:bodyPr>
          <a:lstStyle/>
          <a:p>
            <a:r>
              <a:rPr lang="en-US" dirty="0"/>
              <a:t>How are sinking funds executed?</a:t>
            </a:r>
          </a:p>
        </p:txBody>
      </p:sp>
    </p:spTree>
    <p:extLst>
      <p:ext uri="{BB962C8B-B14F-4D97-AF65-F5344CB8AC3E}">
        <p14:creationId xmlns:p14="http://schemas.microsoft.com/office/powerpoint/2010/main" val="5496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normAutofit/>
          </a:bodyPr>
          <a:lstStyle/>
          <a:p>
            <a:r>
              <a:rPr lang="en-US" dirty="0"/>
              <a:t>The Value of Financial Assets</a:t>
            </a:r>
          </a:p>
        </p:txBody>
      </p:sp>
      <p:grpSp>
        <p:nvGrpSpPr>
          <p:cNvPr id="4" name="Group 3" descr="Timeline illustrating the value of financial assets." title="Value of Financial Assets"/>
          <p:cNvGrpSpPr>
            <a:grpSpLocks/>
          </p:cNvGrpSpPr>
          <p:nvPr/>
        </p:nvGrpSpPr>
        <p:grpSpPr bwMode="auto">
          <a:xfrm>
            <a:off x="918367" y="1954825"/>
            <a:ext cx="7307263" cy="1413545"/>
            <a:chOff x="771525" y="2282825"/>
            <a:chExt cx="7307263" cy="1328738"/>
          </a:xfrm>
        </p:grpSpPr>
        <p:sp>
          <p:nvSpPr>
            <p:cNvPr id="5" name="Line 8"/>
            <p:cNvSpPr>
              <a:spLocks noChangeShapeType="1"/>
            </p:cNvSpPr>
            <p:nvPr/>
          </p:nvSpPr>
          <p:spPr bwMode="auto">
            <a:xfrm>
              <a:off x="1219200" y="2779712"/>
              <a:ext cx="0" cy="27305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dirty="0">
                <a:latin typeface="Arial" panose="020B0604020202020204" pitchFamily="34" charset="0"/>
                <a:cs typeface="Arial" panose="020B0604020202020204" pitchFamily="34" charset="0"/>
              </a:endParaRPr>
            </a:p>
          </p:txBody>
        </p:sp>
        <p:sp>
          <p:nvSpPr>
            <p:cNvPr id="6" name="Line 9"/>
            <p:cNvSpPr>
              <a:spLocks noChangeShapeType="1"/>
            </p:cNvSpPr>
            <p:nvPr/>
          </p:nvSpPr>
          <p:spPr bwMode="auto">
            <a:xfrm>
              <a:off x="2838450" y="2779712"/>
              <a:ext cx="0" cy="27305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dirty="0">
                <a:latin typeface="Arial" panose="020B0604020202020204" pitchFamily="34" charset="0"/>
                <a:cs typeface="Arial" panose="020B0604020202020204" pitchFamily="34" charset="0"/>
              </a:endParaRPr>
            </a:p>
          </p:txBody>
        </p:sp>
        <p:sp>
          <p:nvSpPr>
            <p:cNvPr id="7" name="Line 10"/>
            <p:cNvSpPr>
              <a:spLocks noChangeShapeType="1"/>
            </p:cNvSpPr>
            <p:nvPr/>
          </p:nvSpPr>
          <p:spPr bwMode="auto">
            <a:xfrm>
              <a:off x="4457701" y="2779712"/>
              <a:ext cx="0" cy="27305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dirty="0">
                <a:latin typeface="Arial" panose="020B0604020202020204" pitchFamily="34" charset="0"/>
                <a:cs typeface="Arial" panose="020B0604020202020204" pitchFamily="34" charset="0"/>
              </a:endParaRPr>
            </a:p>
          </p:txBody>
        </p:sp>
        <p:sp>
          <p:nvSpPr>
            <p:cNvPr id="8" name="Line 11"/>
            <p:cNvSpPr>
              <a:spLocks noChangeShapeType="1"/>
            </p:cNvSpPr>
            <p:nvPr/>
          </p:nvSpPr>
          <p:spPr bwMode="auto">
            <a:xfrm>
              <a:off x="7696201" y="2779712"/>
              <a:ext cx="0" cy="27305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dirty="0">
                <a:latin typeface="Arial" panose="020B0604020202020204" pitchFamily="34" charset="0"/>
                <a:cs typeface="Arial" panose="020B0604020202020204" pitchFamily="34" charset="0"/>
              </a:endParaRPr>
            </a:p>
          </p:txBody>
        </p:sp>
        <p:sp>
          <p:nvSpPr>
            <p:cNvPr id="9" name="Line 12"/>
            <p:cNvSpPr>
              <a:spLocks noChangeShapeType="1"/>
            </p:cNvSpPr>
            <p:nvPr/>
          </p:nvSpPr>
          <p:spPr bwMode="auto">
            <a:xfrm flipV="1">
              <a:off x="1220787" y="2916237"/>
              <a:ext cx="4479926" cy="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dirty="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1042987" y="2282825"/>
              <a:ext cx="6846888" cy="431800"/>
              <a:chOff x="657" y="1438"/>
              <a:chExt cx="4313" cy="272"/>
            </a:xfrm>
          </p:grpSpPr>
          <p:sp>
            <p:nvSpPr>
              <p:cNvPr id="19" name="Rectangle 18"/>
              <p:cNvSpPr>
                <a:spLocks noChangeArrowheads="1"/>
              </p:cNvSpPr>
              <p:nvPr/>
            </p:nvSpPr>
            <p:spPr bwMode="auto">
              <a:xfrm>
                <a:off x="657" y="1438"/>
                <a:ext cx="214"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0</a:t>
                </a:r>
              </a:p>
            </p:txBody>
          </p:sp>
          <p:sp>
            <p:nvSpPr>
              <p:cNvPr id="20" name="Rectangle 19"/>
              <p:cNvSpPr>
                <a:spLocks noChangeArrowheads="1"/>
              </p:cNvSpPr>
              <p:nvPr/>
            </p:nvSpPr>
            <p:spPr bwMode="auto">
              <a:xfrm>
                <a:off x="1675" y="1438"/>
                <a:ext cx="214"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1</a:t>
                </a:r>
              </a:p>
            </p:txBody>
          </p:sp>
          <p:sp>
            <p:nvSpPr>
              <p:cNvPr id="21" name="Rectangle 20"/>
              <p:cNvSpPr>
                <a:spLocks noChangeArrowheads="1"/>
              </p:cNvSpPr>
              <p:nvPr/>
            </p:nvSpPr>
            <p:spPr bwMode="auto">
              <a:xfrm>
                <a:off x="2697" y="1438"/>
                <a:ext cx="214"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2</a:t>
                </a:r>
              </a:p>
            </p:txBody>
          </p:sp>
          <p:sp>
            <p:nvSpPr>
              <p:cNvPr id="22" name="Rectangle 21"/>
              <p:cNvSpPr>
                <a:spLocks noChangeArrowheads="1"/>
              </p:cNvSpPr>
              <p:nvPr/>
            </p:nvSpPr>
            <p:spPr bwMode="auto">
              <a:xfrm>
                <a:off x="4725" y="1438"/>
                <a:ext cx="245"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N</a:t>
                </a:r>
              </a:p>
            </p:txBody>
          </p:sp>
        </p:grpSp>
        <p:sp>
          <p:nvSpPr>
            <p:cNvPr id="11" name="Rectangle 10"/>
            <p:cNvSpPr>
              <a:spLocks noChangeArrowheads="1"/>
            </p:cNvSpPr>
            <p:nvPr/>
          </p:nvSpPr>
          <p:spPr bwMode="auto">
            <a:xfrm>
              <a:off x="1706562" y="2544762"/>
              <a:ext cx="498534" cy="40075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000" dirty="0">
                  <a:solidFill>
                    <a:schemeClr val="accent1">
                      <a:lumMod val="50000"/>
                    </a:schemeClr>
                  </a:solidFill>
                  <a:latin typeface="Arial" panose="020B0604020202020204" pitchFamily="34" charset="0"/>
                  <a:cs typeface="Arial" panose="020B0604020202020204" pitchFamily="34" charset="0"/>
                </a:rPr>
                <a:t>r%</a:t>
              </a:r>
            </a:p>
          </p:txBody>
        </p:sp>
        <p:grpSp>
          <p:nvGrpSpPr>
            <p:cNvPr id="12" name="Group 11"/>
            <p:cNvGrpSpPr>
              <a:grpSpLocks/>
            </p:cNvGrpSpPr>
            <p:nvPr/>
          </p:nvGrpSpPr>
          <p:grpSpPr bwMode="auto">
            <a:xfrm>
              <a:off x="771525" y="3179763"/>
              <a:ext cx="7307263" cy="431800"/>
              <a:chOff x="486" y="2003"/>
              <a:chExt cx="4603" cy="272"/>
            </a:xfrm>
          </p:grpSpPr>
          <p:sp>
            <p:nvSpPr>
              <p:cNvPr id="15" name="Rectangle 14"/>
              <p:cNvSpPr>
                <a:spLocks noChangeArrowheads="1"/>
              </p:cNvSpPr>
              <p:nvPr/>
            </p:nvSpPr>
            <p:spPr bwMode="auto">
              <a:xfrm>
                <a:off x="1599" y="2003"/>
                <a:ext cx="420"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CF</a:t>
                </a:r>
                <a:r>
                  <a:rPr lang="en-US" sz="2200" baseline="-25000" dirty="0">
                    <a:solidFill>
                      <a:schemeClr val="accent1">
                        <a:lumMod val="50000"/>
                      </a:schemeClr>
                    </a:solidFill>
                    <a:latin typeface="Arial" panose="020B0604020202020204" pitchFamily="34" charset="0"/>
                    <a:cs typeface="Arial" panose="020B0604020202020204" pitchFamily="34" charset="0"/>
                  </a:rPr>
                  <a:t>1</a:t>
                </a:r>
              </a:p>
            </p:txBody>
          </p:sp>
          <p:sp>
            <p:nvSpPr>
              <p:cNvPr id="16" name="Rectangle 15"/>
              <p:cNvSpPr>
                <a:spLocks noChangeArrowheads="1"/>
              </p:cNvSpPr>
              <p:nvPr/>
            </p:nvSpPr>
            <p:spPr bwMode="auto">
              <a:xfrm>
                <a:off x="4649" y="2003"/>
                <a:ext cx="440"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CF</a:t>
                </a:r>
                <a:r>
                  <a:rPr lang="en-US" sz="2200" baseline="-25000" dirty="0">
                    <a:solidFill>
                      <a:schemeClr val="accent1">
                        <a:lumMod val="50000"/>
                      </a:schemeClr>
                    </a:solidFill>
                    <a:latin typeface="Arial" panose="020B0604020202020204" pitchFamily="34" charset="0"/>
                    <a:cs typeface="Arial" panose="020B0604020202020204" pitchFamily="34" charset="0"/>
                  </a:rPr>
                  <a:t>N</a:t>
                </a:r>
              </a:p>
            </p:txBody>
          </p:sp>
          <p:sp>
            <p:nvSpPr>
              <p:cNvPr id="17" name="Rectangle 16"/>
              <p:cNvSpPr>
                <a:spLocks noChangeArrowheads="1"/>
              </p:cNvSpPr>
              <p:nvPr/>
            </p:nvSpPr>
            <p:spPr bwMode="auto">
              <a:xfrm>
                <a:off x="2615" y="2003"/>
                <a:ext cx="420"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CF</a:t>
                </a:r>
                <a:r>
                  <a:rPr lang="en-US" sz="2200" baseline="-25000" dirty="0">
                    <a:solidFill>
                      <a:schemeClr val="accent1">
                        <a:lumMod val="50000"/>
                      </a:schemeClr>
                    </a:solidFill>
                    <a:latin typeface="Arial" panose="020B0604020202020204" pitchFamily="34" charset="0"/>
                    <a:cs typeface="Arial" panose="020B0604020202020204" pitchFamily="34" charset="0"/>
                  </a:rPr>
                  <a:t>2</a:t>
                </a:r>
              </a:p>
            </p:txBody>
          </p:sp>
          <p:sp>
            <p:nvSpPr>
              <p:cNvPr id="18" name="Rectangle 17"/>
              <p:cNvSpPr>
                <a:spLocks noChangeArrowheads="1"/>
              </p:cNvSpPr>
              <p:nvPr/>
            </p:nvSpPr>
            <p:spPr bwMode="auto">
              <a:xfrm>
                <a:off x="486" y="2003"/>
                <a:ext cx="558" cy="272"/>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200" dirty="0">
                    <a:solidFill>
                      <a:schemeClr val="accent1">
                        <a:lumMod val="50000"/>
                      </a:schemeClr>
                    </a:solidFill>
                    <a:latin typeface="Arial" panose="020B0604020202020204" pitchFamily="34" charset="0"/>
                    <a:cs typeface="Arial" panose="020B0604020202020204" pitchFamily="34" charset="0"/>
                  </a:rPr>
                  <a:t>Value</a:t>
                </a:r>
              </a:p>
            </p:txBody>
          </p:sp>
        </p:grpSp>
        <p:sp>
          <p:nvSpPr>
            <p:cNvPr id="13" name="Line 24"/>
            <p:cNvSpPr>
              <a:spLocks noChangeShapeType="1"/>
            </p:cNvSpPr>
            <p:nvPr/>
          </p:nvSpPr>
          <p:spPr bwMode="auto">
            <a:xfrm>
              <a:off x="6405563" y="2916237"/>
              <a:ext cx="1290638" cy="0"/>
            </a:xfrm>
            <a:prstGeom prst="line">
              <a:avLst/>
            </a:prstGeom>
            <a:noFill/>
            <a:ln w="25400">
              <a:solidFill>
                <a:schemeClr val="accent5"/>
              </a:solidFill>
              <a:round/>
              <a:headEnd type="none" w="sm" len="sm"/>
              <a:tailEnd type="none" w="sm" len="sm"/>
            </a:ln>
            <a:effectLst>
              <a:outerShdw blurRad="50800" dist="38100" dir="2700000" algn="tl" rotWithShape="0">
                <a:prstClr val="black">
                  <a:alpha val="40000"/>
                </a:prstClr>
              </a:outer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dirty="0">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5822951" y="2547937"/>
              <a:ext cx="493725" cy="506898"/>
            </a:xfrm>
            <a:prstGeom prst="rect">
              <a:avLst/>
            </a:prstGeom>
            <a:noFill/>
            <a:ln w="9525">
              <a:noFill/>
              <a:miter lim="800000"/>
              <a:headEnd/>
              <a:tailEnd/>
            </a:ln>
          </p:spPr>
          <p:txBody>
            <a:bodyPr wrap="none" lIns="92075" tIns="46038" rIns="92075" bIns="46038">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2900" b="1"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pic>
        <p:nvPicPr>
          <p:cNvPr id="23" name="Picture 22" descr="Formula to calculate the value of financial assets." title="Formula for Value of Financial Assets"/>
          <p:cNvPicPr>
            <a:picLocks noChangeAspect="1"/>
          </p:cNvPicPr>
          <p:nvPr/>
        </p:nvPicPr>
        <p:blipFill>
          <a:blip r:embed="rId2"/>
          <a:stretch>
            <a:fillRect/>
          </a:stretch>
        </p:blipFill>
        <p:spPr>
          <a:xfrm>
            <a:off x="2366689" y="3950593"/>
            <a:ext cx="4410619" cy="814533"/>
          </a:xfrm>
          <a:prstGeom prst="rect">
            <a:avLst/>
          </a:prstGeom>
        </p:spPr>
      </p:pic>
    </p:spTree>
    <p:extLst>
      <p:ext uri="{BB962C8B-B14F-4D97-AF65-F5344CB8AC3E}">
        <p14:creationId xmlns:p14="http://schemas.microsoft.com/office/powerpoint/2010/main" val="208133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oel_Houston_Cengag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oel_Houston_Cengage" id="{1FD3203F-6651-4769-8442-559730167427}" vid="{2529F3FF-29BF-46FA-AC82-82619C8124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Joel_Houston_Cengage</Template>
  <TotalTime>3328</TotalTime>
  <Words>2098</Words>
  <Application>Microsoft Office PowerPoint</Application>
  <PresentationFormat>On-screen Show (4:3)</PresentationFormat>
  <Paragraphs>415</Paragraphs>
  <Slides>43</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0" baseType="lpstr">
      <vt:lpstr>Arial</vt:lpstr>
      <vt:lpstr>Calibri</vt:lpstr>
      <vt:lpstr>Verdana</vt:lpstr>
      <vt:lpstr>Wingdings</vt:lpstr>
      <vt:lpstr>Joel_Houston_Cengage</vt:lpstr>
      <vt:lpstr>Equation</vt:lpstr>
      <vt:lpstr>Chart</vt:lpstr>
      <vt:lpstr>Bonds and Their Valuation</vt:lpstr>
      <vt:lpstr>Overview</vt:lpstr>
      <vt:lpstr>What is a bond?</vt:lpstr>
      <vt:lpstr>Key Features of a Bond</vt:lpstr>
      <vt:lpstr>Other Types (Features) of Bonds</vt:lpstr>
      <vt:lpstr>Effect of a Call Provision</vt:lpstr>
      <vt:lpstr>What is a sinking fund?</vt:lpstr>
      <vt:lpstr>How are sinking funds executed?</vt:lpstr>
      <vt:lpstr>The Value of Financial Assets</vt:lpstr>
      <vt:lpstr>What is the opportunity cost of debt capital?</vt:lpstr>
      <vt:lpstr>What is the value of a 10-year, 10% annual coupon bond, if rd = 10%?</vt:lpstr>
      <vt:lpstr>Calculating the Value of a Bond</vt:lpstr>
      <vt:lpstr>What’s the value of a 10-year bond outstanding with the same risk but a 13% annual coupon rate?</vt:lpstr>
      <vt:lpstr>What’s the value of a 10-year bond outstanding with the same risk but a 7% annual coupon rate?</vt:lpstr>
      <vt:lpstr>Changes in Bond Value over Time</vt:lpstr>
      <vt:lpstr>Bond Values over Time</vt:lpstr>
      <vt:lpstr>What is the YTM on the following bond?</vt:lpstr>
      <vt:lpstr>Solving for the YTM</vt:lpstr>
      <vt:lpstr>Find YTM If the Bond Price is $1,134.20</vt:lpstr>
      <vt:lpstr>Definitions</vt:lpstr>
      <vt:lpstr>An Example: Current and Capital Gains Yields</vt:lpstr>
      <vt:lpstr>Calculating Capital Gains Yield</vt:lpstr>
      <vt:lpstr>What is price risk?  Does a 1-year or 10-year bond have more price risk? </vt:lpstr>
      <vt:lpstr>Illustrating Price Risk</vt:lpstr>
      <vt:lpstr>What is reinvestment risk?</vt:lpstr>
      <vt:lpstr>Reinvestment Risk Example</vt:lpstr>
      <vt:lpstr>Conclusions about Price Risk and Reinvestment Risk</vt:lpstr>
      <vt:lpstr>Semiannual Bonds</vt:lpstr>
      <vt:lpstr>What is the value of a 10-year, 10% semiannual coupon bond, if rd = 13%?</vt:lpstr>
      <vt:lpstr>Would you prefer to buy a 10-year, 10% annual coupon bond or a 10-year, 10% semiannual coupon bond, all else equal?</vt:lpstr>
      <vt:lpstr>If the proper price for this semiannual bond is $1,000, what would be the proper price for the annual coupon bond?</vt:lpstr>
      <vt:lpstr>A 10-year, 10% semiannual coupon bond selling for $1,135.90 can be called in 4 years for $1,050, what is its yield to call (YTC)?</vt:lpstr>
      <vt:lpstr>Yield to Call</vt:lpstr>
      <vt:lpstr>If you bought these callable bonds, would you be more likely to earn the YTM or YTC?</vt:lpstr>
      <vt:lpstr>When is a call more likely to occur?</vt:lpstr>
      <vt:lpstr>Default Risk</vt:lpstr>
      <vt:lpstr>Evaluating Default Risk: Bond Ratings</vt:lpstr>
      <vt:lpstr>Factors Affecting Default Risk and Bond Ratings</vt:lpstr>
      <vt:lpstr>Other Factors Affecting Default Risk</vt:lpstr>
      <vt:lpstr>Chapter 11 Bankruptcy</vt:lpstr>
      <vt:lpstr>Priority of Claims in Liquidation</vt:lpstr>
      <vt:lpstr>Reorganization</vt:lpstr>
      <vt:lpstr>End of Chapter 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Graff,Staci Houlton</dc:creator>
  <cp:lastModifiedBy>Leroy,Megan A</cp:lastModifiedBy>
  <cp:revision>57</cp:revision>
  <dcterms:modified xsi:type="dcterms:W3CDTF">2018-01-17T15:00:05Z</dcterms:modified>
</cp:coreProperties>
</file>