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4"/>
    <p:sldMasterId id="2147483767" r:id="rId5"/>
  </p:sldMasterIdLst>
  <p:notesMasterIdLst>
    <p:notesMasterId r:id="rId36"/>
  </p:notesMasterIdLst>
  <p:handoutMasterIdLst>
    <p:handoutMasterId r:id="rId37"/>
  </p:handoutMasterIdLst>
  <p:sldIdLst>
    <p:sldId id="314" r:id="rId6"/>
    <p:sldId id="258" r:id="rId7"/>
    <p:sldId id="290" r:id="rId8"/>
    <p:sldId id="291" r:id="rId9"/>
    <p:sldId id="260" r:id="rId10"/>
    <p:sldId id="292" r:id="rId11"/>
    <p:sldId id="293" r:id="rId12"/>
    <p:sldId id="259" r:id="rId13"/>
    <p:sldId id="261" r:id="rId14"/>
    <p:sldId id="294" r:id="rId15"/>
    <p:sldId id="295" r:id="rId16"/>
    <p:sldId id="296" r:id="rId17"/>
    <p:sldId id="297" r:id="rId18"/>
    <p:sldId id="298" r:id="rId19"/>
    <p:sldId id="299" r:id="rId20"/>
    <p:sldId id="300" r:id="rId21"/>
    <p:sldId id="301" r:id="rId22"/>
    <p:sldId id="264" r:id="rId23"/>
    <p:sldId id="302" r:id="rId24"/>
    <p:sldId id="303" r:id="rId25"/>
    <p:sldId id="304" r:id="rId26"/>
    <p:sldId id="305" r:id="rId27"/>
    <p:sldId id="306" r:id="rId28"/>
    <p:sldId id="307" r:id="rId29"/>
    <p:sldId id="308" r:id="rId30"/>
    <p:sldId id="309" r:id="rId31"/>
    <p:sldId id="310" r:id="rId32"/>
    <p:sldId id="311" r:id="rId33"/>
    <p:sldId id="312" r:id="rId34"/>
    <p:sldId id="313" r:id="rId35"/>
  </p:sldIdLst>
  <p:sldSz cx="12192000" cy="6858000"/>
  <p:notesSz cx="6858000" cy="9144000"/>
  <p:custDataLst>
    <p:tags r:id="rId38"/>
  </p:custDataLst>
  <p:defaultTextStyle>
    <a:defPPr>
      <a:defRPr lang="en-US"/>
    </a:defPPr>
    <a:lvl1pPr algn="l" rtl="0" eaLnBrk="0" fontAlgn="base" hangingPunct="0">
      <a:spcBef>
        <a:spcPct val="0"/>
      </a:spcBef>
      <a:spcAft>
        <a:spcPct val="0"/>
      </a:spcAft>
      <a:defRPr kern="1200">
        <a:solidFill>
          <a:schemeClr val="tx1"/>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riola, Courtney A" initials="TCA" lastIdx="1" clrIdx="0">
    <p:extLst>
      <p:ext uri="{19B8F6BF-5375-455C-9EA6-DF929625EA0E}">
        <p15:presenceInfo xmlns:p15="http://schemas.microsoft.com/office/powerpoint/2012/main" userId="S-1-5-21-4027829005-1107895287-290554039-156439" providerId="AD"/>
      </p:ext>
    </p:extLst>
  </p:cmAuthor>
  <p:cmAuthor id="2" name="N Williams" initials="NW" lastIdx="1" clrIdx="1">
    <p:extLst>
      <p:ext uri="{19B8F6BF-5375-455C-9EA6-DF929625EA0E}">
        <p15:presenceInfo xmlns:p15="http://schemas.microsoft.com/office/powerpoint/2012/main" userId="N William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65"/>
    <a:srgbClr val="000000"/>
    <a:srgbClr val="343F52"/>
    <a:srgbClr val="343F3D"/>
    <a:srgbClr val="F2F2F2"/>
    <a:srgbClr val="0098D4"/>
    <a:srgbClr val="004A78"/>
    <a:srgbClr val="006298"/>
    <a:srgbClr val="FF6300"/>
    <a:srgbClr val="E925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96" autoAdjust="0"/>
    <p:restoredTop sz="82314" autoAdjust="0"/>
  </p:normalViewPr>
  <p:slideViewPr>
    <p:cSldViewPr snapToGrid="0" snapToObjects="1">
      <p:cViewPr varScale="1">
        <p:scale>
          <a:sx n="56" d="100"/>
          <a:sy n="56" d="100"/>
        </p:scale>
        <p:origin x="532" y="40"/>
      </p:cViewPr>
      <p:guideLst/>
    </p:cSldViewPr>
  </p:slideViewPr>
  <p:outlineViewPr>
    <p:cViewPr>
      <p:scale>
        <a:sx n="33" d="100"/>
        <a:sy n="33" d="100"/>
      </p:scale>
      <p:origin x="0" y="-21796"/>
    </p:cViewPr>
  </p:outlineViewPr>
  <p:notesTextViewPr>
    <p:cViewPr>
      <p:scale>
        <a:sx n="100" d="100"/>
        <a:sy n="100" d="100"/>
      </p:scale>
      <p:origin x="0" y="0"/>
    </p:cViewPr>
  </p:notesTextViewPr>
  <p:sorterViewPr>
    <p:cViewPr>
      <p:scale>
        <a:sx n="100" d="100"/>
        <a:sy n="100" d="100"/>
      </p:scale>
      <p:origin x="0" y="-960"/>
    </p:cViewPr>
  </p:sorterViewPr>
  <p:notesViewPr>
    <p:cSldViewPr snapToGrid="0" snapToObjects="1">
      <p:cViewPr varScale="1">
        <p:scale>
          <a:sx n="63" d="100"/>
          <a:sy n="63" d="100"/>
        </p:scale>
        <p:origin x="2179" y="6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commentAuthors" Target="commentAuthors.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handoutMaster" Target="handoutMasters/handoutMaster1.xml"/><Relationship Id="rId40"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ags" Target="../tags/tag28.xml"/><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6075504" y="8685213"/>
            <a:ext cx="646682" cy="458787"/>
          </a:xfrm>
          <a:prstGeom prst="rect">
            <a:avLst/>
          </a:prstGeom>
        </p:spPr>
        <p:txBody>
          <a:bodyPr vert="horz" lIns="91440" tIns="45720" rIns="91440" bIns="45720" rtlCol="0" anchor="b"/>
          <a:lstStyle>
            <a:lvl1pPr algn="r">
              <a:defRPr sz="1200"/>
            </a:lvl1pPr>
          </a:lstStyle>
          <a:p>
            <a:fld id="{6767803E-66EE-42CE-8DFB-98553954E472}" type="slidenum">
              <a:rPr lang="en-US" sz="1000" smtClean="0">
                <a:solidFill>
                  <a:schemeClr val="bg1">
                    <a:lumMod val="50000"/>
                  </a:schemeClr>
                </a:solidFill>
                <a:latin typeface="Arial" panose="020B0604020202020204" pitchFamily="34" charset="0"/>
                <a:cs typeface="Arial" panose="020B0604020202020204" pitchFamily="34" charset="0"/>
              </a:rPr>
              <a:t>‹#›</a:t>
            </a:fld>
            <a:endParaRPr lang="en-US" sz="1000" dirty="0">
              <a:solidFill>
                <a:schemeClr val="bg1">
                  <a:lumMod val="50000"/>
                </a:schemeClr>
              </a:solidFill>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455392BA-16D5-4BCB-8BB3-D7B53B67DB8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74311" y="155512"/>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D947FD3A-2300-48D5-81E3-9406328116EE}"/>
              </a:ext>
            </a:extLst>
          </p:cNvPr>
          <p:cNvSpPr txBox="1"/>
          <p:nvPr/>
        </p:nvSpPr>
        <p:spPr>
          <a:xfrm>
            <a:off x="135896" y="8922557"/>
            <a:ext cx="6262949" cy="200055"/>
          </a:xfrm>
          <a:prstGeom prst="rect">
            <a:avLst/>
          </a:prstGeom>
          <a:noFill/>
        </p:spPr>
        <p:txBody>
          <a:bodyPr wrap="square" rtlCol="0">
            <a:spAutoFit/>
          </a:bodyPr>
          <a:lstStyle/>
          <a:p>
            <a:pPr algn="ctr"/>
            <a:r>
              <a:rPr lang="en-US" sz="700" dirty="0">
                <a:solidFill>
                  <a:schemeClr val="bg1">
                    <a:lumMod val="50000"/>
                  </a:schemeClr>
                </a:solidFill>
                <a:latin typeface="Arial" panose="020B0604020202020204" pitchFamily="34" charset="0"/>
                <a:cs typeface="Arial" panose="020B0604020202020204" pitchFamily="34" charset="0"/>
              </a:rPr>
              <a:t>©2019</a:t>
            </a:r>
            <a:r>
              <a:rPr lang="en-US" sz="700" baseline="0" dirty="0">
                <a:solidFill>
                  <a:schemeClr val="bg1">
                    <a:lumMod val="50000"/>
                  </a:schemeClr>
                </a:solidFill>
                <a:latin typeface="Arial" panose="020B0604020202020204" pitchFamily="34" charset="0"/>
                <a:cs typeface="Arial" panose="020B0604020202020204" pitchFamily="34" charset="0"/>
              </a:rPr>
              <a:t> </a:t>
            </a:r>
            <a:r>
              <a:rPr lang="en-US" sz="700" dirty="0">
                <a:solidFill>
                  <a:schemeClr val="bg1">
                    <a:lumMod val="50000"/>
                  </a:schemeClr>
                </a:solidFill>
                <a:latin typeface="Arial" panose="020B0604020202020204" pitchFamily="34" charset="0"/>
                <a:cs typeface="Arial" panose="020B0604020202020204" pitchFamily="34" charset="0"/>
              </a:rPr>
              <a:t>Cengage Learning. All Rights Reserved. May not be scanned, copied or duplicated, or posted to a publicly accessible website, in whole or in part.</a:t>
            </a:r>
          </a:p>
        </p:txBody>
      </p:sp>
    </p:spTree>
    <p:custDataLst>
      <p:tags r:id="rId2"/>
    </p:custDataLst>
    <p:extLst>
      <p:ext uri="{BB962C8B-B14F-4D97-AF65-F5344CB8AC3E}">
        <p14:creationId xmlns:p14="http://schemas.microsoft.com/office/powerpoint/2010/main" val="21762102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685800" y="630237"/>
            <a:ext cx="3778647" cy="2125489"/>
          </a:xfrm>
          <a:prstGeom prst="rect">
            <a:avLst/>
          </a:prstGeom>
          <a:noFill/>
          <a:ln w="12700">
            <a:solidFill>
              <a:schemeClr val="bg1">
                <a:lumMod val="65000"/>
              </a:schemeClr>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2993721"/>
            <a:ext cx="5486400" cy="5520042"/>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7" name="Slide Number Placeholder 6"/>
          <p:cNvSpPr>
            <a:spLocks noGrp="1"/>
          </p:cNvSpPr>
          <p:nvPr>
            <p:ph type="sldNum" sz="quarter" idx="5"/>
          </p:nvPr>
        </p:nvSpPr>
        <p:spPr>
          <a:xfrm>
            <a:off x="6063017" y="8685213"/>
            <a:ext cx="684212" cy="458787"/>
          </a:xfrm>
          <a:prstGeom prst="rect">
            <a:avLst/>
          </a:prstGeom>
        </p:spPr>
        <p:txBody>
          <a:bodyPr vert="horz" lIns="91440" tIns="45720" rIns="91440" bIns="45720" rtlCol="0" anchor="b"/>
          <a:lstStyle>
            <a:lvl1pPr algn="r" eaLnBrk="1" fontAlgn="auto" hangingPunct="1">
              <a:spcBef>
                <a:spcPts val="0"/>
              </a:spcBef>
              <a:spcAft>
                <a:spcPts val="0"/>
              </a:spcAft>
              <a:defRPr sz="1000">
                <a:solidFill>
                  <a:schemeClr val="bg1">
                    <a:lumMod val="50000"/>
                  </a:schemeClr>
                </a:solidFill>
                <a:latin typeface="Arial" panose="020B0604020202020204" pitchFamily="34" charset="0"/>
                <a:cs typeface="Arial" panose="020B0604020202020204" pitchFamily="34" charset="0"/>
              </a:defRPr>
            </a:lvl1pPr>
          </a:lstStyle>
          <a:p>
            <a:pPr>
              <a:defRPr/>
            </a:pPr>
            <a:fld id="{91CAE60C-72A0-D14D-8733-C13212F694AD}" type="slidenum">
              <a:rPr lang="en-US" smtClean="0"/>
              <a:pPr>
                <a:defRPr/>
              </a:pPr>
              <a:t>‹#›</a:t>
            </a:fld>
            <a:endParaRPr lang="en-US" dirty="0"/>
          </a:p>
        </p:txBody>
      </p:sp>
      <p:pic>
        <p:nvPicPr>
          <p:cNvPr id="8" name="Picture 7">
            <a:extLst>
              <a:ext uri="{FF2B5EF4-FFF2-40B4-BE49-F238E27FC236}">
                <a16:creationId xmlns:a16="http://schemas.microsoft.com/office/drawing/2014/main" id="{A75DDB2F-32A5-4136-BC2E-0D7E0518B4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74311" y="155512"/>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037E5B37-4A58-4B32-B9B0-D824A69A3D97}"/>
              </a:ext>
            </a:extLst>
          </p:cNvPr>
          <p:cNvSpPr txBox="1"/>
          <p:nvPr/>
        </p:nvSpPr>
        <p:spPr>
          <a:xfrm>
            <a:off x="135896" y="8922557"/>
            <a:ext cx="6262949" cy="200055"/>
          </a:xfrm>
          <a:prstGeom prst="rect">
            <a:avLst/>
          </a:prstGeom>
          <a:noFill/>
        </p:spPr>
        <p:txBody>
          <a:bodyPr wrap="square" rtlCol="0">
            <a:spAutoFit/>
          </a:bodyPr>
          <a:lstStyle/>
          <a:p>
            <a:pPr algn="ctr"/>
            <a:r>
              <a:rPr lang="en-US" sz="700" dirty="0">
                <a:solidFill>
                  <a:schemeClr val="bg1">
                    <a:lumMod val="50000"/>
                  </a:schemeClr>
                </a:solidFill>
                <a:latin typeface="Arial" panose="020B0604020202020204" pitchFamily="34" charset="0"/>
                <a:cs typeface="Arial" panose="020B0604020202020204" pitchFamily="34" charset="0"/>
              </a:rPr>
              <a:t>©2019</a:t>
            </a:r>
            <a:r>
              <a:rPr lang="en-US" sz="700" baseline="0" dirty="0">
                <a:solidFill>
                  <a:schemeClr val="bg1">
                    <a:lumMod val="50000"/>
                  </a:schemeClr>
                </a:solidFill>
                <a:latin typeface="Arial" panose="020B0604020202020204" pitchFamily="34" charset="0"/>
                <a:cs typeface="Arial" panose="020B0604020202020204" pitchFamily="34" charset="0"/>
              </a:rPr>
              <a:t> </a:t>
            </a:r>
            <a:r>
              <a:rPr lang="en-US" sz="700" dirty="0">
                <a:solidFill>
                  <a:schemeClr val="bg1">
                    <a:lumMod val="50000"/>
                  </a:schemeClr>
                </a:solidFill>
                <a:latin typeface="Arial" panose="020B0604020202020204" pitchFamily="34" charset="0"/>
                <a:cs typeface="Arial" panose="020B0604020202020204" pitchFamily="34" charset="0"/>
              </a:rPr>
              <a:t>Cengage Learning. All Rights Reserved. May not be scanned, copied or duplicated, or posted to a publicly accessible website, in whole or in part.</a:t>
            </a:r>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225425" indent="-225425" algn="l" rtl="0" eaLnBrk="0" fontAlgn="base" hangingPunct="0">
      <a:spcBef>
        <a:spcPct val="30000"/>
      </a:spcBef>
      <a:spcAft>
        <a:spcPct val="0"/>
      </a:spcAft>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2pPr>
    <a:lvl3pPr marL="688975" indent="-225425" algn="l" rtl="0" eaLnBrk="0" fontAlgn="base" hangingPunct="0">
      <a:spcBef>
        <a:spcPct val="30000"/>
      </a:spcBef>
      <a:spcAft>
        <a:spcPct val="0"/>
      </a:spcAft>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3pPr>
    <a:lvl4pPr marL="1139825" indent="-225425" algn="l" rtl="0" eaLnBrk="0" fontAlgn="base" hangingPunct="0">
      <a:spcBef>
        <a:spcPct val="30000"/>
      </a:spcBef>
      <a:spcAft>
        <a:spcPct val="0"/>
      </a:spcAft>
      <a:buFont typeface="Wingdings" panose="05000000000000000000" pitchFamily="2" charset="2"/>
      <a:buChar char="§"/>
      <a:defRPr sz="1200" kern="1200">
        <a:solidFill>
          <a:schemeClr val="tx1"/>
        </a:solidFill>
        <a:latin typeface="Arial" panose="020B0604020202020204" pitchFamily="34" charset="0"/>
        <a:ea typeface="+mn-ea"/>
        <a:cs typeface="Arial" panose="020B0604020202020204" pitchFamily="34" charset="0"/>
      </a:defRPr>
    </a:lvl4pPr>
    <a:lvl5pPr marL="1603375" indent="-225425" algn="l" rtl="0" eaLnBrk="0" fontAlgn="base" hangingPunct="0">
      <a:spcBef>
        <a:spcPct val="30000"/>
      </a:spcBef>
      <a:spcAft>
        <a:spcPct val="0"/>
      </a:spcAft>
      <a:buFont typeface="Courier New" panose="02070309020205020404" pitchFamily="49" charset="0"/>
      <a:buChar char="o"/>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tags" Target="../tags/tag16.xml"/><Relationship Id="rId4" Type="http://schemas.openxmlformats.org/officeDocument/2006/relationships/image" Target="../media/image3.emf"/></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tags" Target="../tags/tag17.xml"/><Relationship Id="rId4" Type="http://schemas.openxmlformats.org/officeDocument/2006/relationships/image" Target="../media/image3.emf"/></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8.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9.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0.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3.emf"/></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2.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3.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4.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5.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6.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7.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First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46E9E33-E057-4A6F-9659-AD275C64899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5646420" y="1168663"/>
            <a:ext cx="6104302" cy="2387600"/>
          </a:xfrm>
        </p:spPr>
        <p:txBody>
          <a:bodyPr anchor="b"/>
          <a:lstStyle>
            <a:lvl1pPr algn="l">
              <a:defRPr sz="4800" baseline="0">
                <a:solidFill>
                  <a:schemeClr val="bg1"/>
                </a:solidFill>
              </a:defRPr>
            </a:lvl1pPr>
          </a:lstStyle>
          <a:p>
            <a:r>
              <a:rPr lang="en-US" dirty="0"/>
              <a:t>Chapter Number</a:t>
            </a:r>
          </a:p>
        </p:txBody>
      </p:sp>
      <p:sp>
        <p:nvSpPr>
          <p:cNvPr id="3" name="Subtitle 2"/>
          <p:cNvSpPr>
            <a:spLocks noGrp="1"/>
          </p:cNvSpPr>
          <p:nvPr>
            <p:ph type="subTitle" idx="1" hasCustomPrompt="1"/>
          </p:nvPr>
        </p:nvSpPr>
        <p:spPr>
          <a:xfrm>
            <a:off x="5646420" y="3809720"/>
            <a:ext cx="6104302" cy="1424930"/>
          </a:xfrm>
          <a:noFill/>
        </p:spPr>
        <p:txBody>
          <a:bodyPr anchor="t"/>
          <a:lstStyle>
            <a:lvl1pPr marL="0" indent="0" algn="l">
              <a:lnSpc>
                <a:spcPct val="100000"/>
              </a:lnSpc>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Chapter Name</a:t>
            </a:r>
          </a:p>
        </p:txBody>
      </p:sp>
      <p:sp>
        <p:nvSpPr>
          <p:cNvPr id="12" name="Picture Placeholder 11">
            <a:extLst>
              <a:ext uri="{FF2B5EF4-FFF2-40B4-BE49-F238E27FC236}">
                <a16:creationId xmlns:a16="http://schemas.microsoft.com/office/drawing/2014/main" id="{7BF6BBBC-452C-48FA-A1E1-E851567E5383}"/>
              </a:ext>
            </a:extLst>
          </p:cNvPr>
          <p:cNvSpPr>
            <a:spLocks noGrp="1"/>
          </p:cNvSpPr>
          <p:nvPr>
            <p:ph type="pic" sz="quarter" idx="11" hasCustomPrompt="1"/>
          </p:nvPr>
        </p:nvSpPr>
        <p:spPr>
          <a:xfrm>
            <a:off x="475250" y="808037"/>
            <a:ext cx="4713288" cy="5241925"/>
          </a:xfrm>
        </p:spPr>
        <p:txBody>
          <a:bodyPr/>
          <a:lstStyle>
            <a:lvl1pPr marL="0" indent="0">
              <a:buNone/>
              <a:defRPr b="1">
                <a:solidFill>
                  <a:schemeClr val="bg1"/>
                </a:solidFill>
              </a:defRPr>
            </a:lvl1pPr>
          </a:lstStyle>
          <a:p>
            <a:r>
              <a:rPr lang="en-US" dirty="0"/>
              <a:t>Add Image Here</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a:extLst>
              <a:ext uri="{FF2B5EF4-FFF2-40B4-BE49-F238E27FC236}">
                <a16:creationId xmlns:a16="http://schemas.microsoft.com/office/drawing/2014/main" id="{6B326DFF-C872-4426-8563-39BC58624663}"/>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5" name="Copyright">
            <a:extLst>
              <a:ext uri="{FF2B5EF4-FFF2-40B4-BE49-F238E27FC236}">
                <a16:creationId xmlns:a16="http://schemas.microsoft.com/office/drawing/2014/main" id="{FA4D4A75-B7C2-490A-97DA-C93EBF6064B2}"/>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custDataLst>
      <p:tags r:id="rId1"/>
    </p:custDataLst>
    <p:extLst>
      <p:ext uri="{BB962C8B-B14F-4D97-AF65-F5344CB8AC3E}">
        <p14:creationId xmlns:p14="http://schemas.microsoft.com/office/powerpoint/2010/main" val="2170826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Imag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6" name="Content Placeholder Bottom">
            <a:extLst>
              <a:ext uri="{FF2B5EF4-FFF2-40B4-BE49-F238E27FC236}">
                <a16:creationId xmlns:a16="http://schemas.microsoft.com/office/drawing/2014/main" id="{4003AB72-C071-4875-8D31-00FB47092143}"/>
              </a:ext>
            </a:extLst>
          </p:cNvPr>
          <p:cNvSpPr>
            <a:spLocks noGrp="1"/>
          </p:cNvSpPr>
          <p:nvPr>
            <p:ph sz="half" idx="15" hasCustomPrompt="1"/>
          </p:nvPr>
        </p:nvSpPr>
        <p:spPr>
          <a:xfrm>
            <a:off x="3624199" y="4136860"/>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728650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Imag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4" name="Image Placeholder 2">
            <a:extLst>
              <a:ext uri="{FF2B5EF4-FFF2-40B4-BE49-F238E27FC236}">
                <a16:creationId xmlns:a16="http://schemas.microsoft.com/office/drawing/2014/main" id="{329BB347-70F5-49B3-A1D7-9C05C8ED5028}"/>
              </a:ext>
            </a:extLst>
          </p:cNvPr>
          <p:cNvSpPr>
            <a:spLocks noGrp="1"/>
          </p:cNvSpPr>
          <p:nvPr>
            <p:ph sz="half" idx="14" hasCustomPrompt="1"/>
          </p:nvPr>
        </p:nvSpPr>
        <p:spPr>
          <a:xfrm>
            <a:off x="479343" y="3207219"/>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5" name="Content Placeholder Middle">
            <a:extLst>
              <a:ext uri="{FF2B5EF4-FFF2-40B4-BE49-F238E27FC236}">
                <a16:creationId xmlns:a16="http://schemas.microsoft.com/office/drawing/2014/main" id="{E344C337-1A6E-4BE6-8E9E-7076FBBEEFAC}"/>
              </a:ext>
            </a:extLst>
          </p:cNvPr>
          <p:cNvSpPr>
            <a:spLocks noGrp="1"/>
          </p:cNvSpPr>
          <p:nvPr>
            <p:ph sz="half" idx="15" hasCustomPrompt="1"/>
          </p:nvPr>
        </p:nvSpPr>
        <p:spPr>
          <a:xfrm>
            <a:off x="3626700" y="3207216"/>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6" name="Image Placeholder 3">
            <a:extLst>
              <a:ext uri="{FF2B5EF4-FFF2-40B4-BE49-F238E27FC236}">
                <a16:creationId xmlns:a16="http://schemas.microsoft.com/office/drawing/2014/main" id="{A70ED764-0931-4273-A125-CE2D6E0F8A8D}"/>
              </a:ext>
            </a:extLst>
          </p:cNvPr>
          <p:cNvSpPr>
            <a:spLocks noGrp="1"/>
          </p:cNvSpPr>
          <p:nvPr>
            <p:ph sz="half" idx="16" hasCustomPrompt="1"/>
          </p:nvPr>
        </p:nvSpPr>
        <p:spPr>
          <a:xfrm>
            <a:off x="479343" y="4631282"/>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7" name="Content Placeholder Bottom">
            <a:extLst>
              <a:ext uri="{FF2B5EF4-FFF2-40B4-BE49-F238E27FC236}">
                <a16:creationId xmlns:a16="http://schemas.microsoft.com/office/drawing/2014/main" id="{1A924411-097F-4689-AC4D-9173B40A69F2}"/>
              </a:ext>
            </a:extLst>
          </p:cNvPr>
          <p:cNvSpPr>
            <a:spLocks noGrp="1"/>
          </p:cNvSpPr>
          <p:nvPr>
            <p:ph sz="half" idx="17" hasCustomPrompt="1"/>
          </p:nvPr>
        </p:nvSpPr>
        <p:spPr>
          <a:xfrm>
            <a:off x="3626700" y="4631279"/>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950828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our Image/Four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1"/>
          <p:cNvSpPr>
            <a:spLocks noGrp="1"/>
          </p:cNvSpPr>
          <p:nvPr>
            <p:ph sz="half" idx="2" hasCustomPrompt="1"/>
          </p:nvPr>
        </p:nvSpPr>
        <p:spPr>
          <a:xfrm>
            <a:off x="3624200" y="182562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0" name="Image Placeholder 2">
            <a:extLst>
              <a:ext uri="{FF2B5EF4-FFF2-40B4-BE49-F238E27FC236}">
                <a16:creationId xmlns:a16="http://schemas.microsoft.com/office/drawing/2014/main" id="{02C25FD2-E251-4DC4-8F30-3EDA9A61D7DC}"/>
              </a:ext>
            </a:extLst>
          </p:cNvPr>
          <p:cNvSpPr>
            <a:spLocks noGrp="1"/>
          </p:cNvSpPr>
          <p:nvPr>
            <p:ph sz="half" idx="14" hasCustomPrompt="1"/>
          </p:nvPr>
        </p:nvSpPr>
        <p:spPr>
          <a:xfrm>
            <a:off x="476843" y="294143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1" name="Content Placeholder 2">
            <a:extLst>
              <a:ext uri="{FF2B5EF4-FFF2-40B4-BE49-F238E27FC236}">
                <a16:creationId xmlns:a16="http://schemas.microsoft.com/office/drawing/2014/main" id="{6FFE322F-E595-4582-997C-0A06F238C8D3}"/>
              </a:ext>
            </a:extLst>
          </p:cNvPr>
          <p:cNvSpPr>
            <a:spLocks noGrp="1"/>
          </p:cNvSpPr>
          <p:nvPr>
            <p:ph sz="half" idx="15" hasCustomPrompt="1"/>
          </p:nvPr>
        </p:nvSpPr>
        <p:spPr>
          <a:xfrm>
            <a:off x="3624200" y="294143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2" name="Image Placeholder 3">
            <a:extLst>
              <a:ext uri="{FF2B5EF4-FFF2-40B4-BE49-F238E27FC236}">
                <a16:creationId xmlns:a16="http://schemas.microsoft.com/office/drawing/2014/main" id="{647E63CA-E745-4DE2-B25A-D398F113EFA6}"/>
              </a:ext>
            </a:extLst>
          </p:cNvPr>
          <p:cNvSpPr>
            <a:spLocks noGrp="1"/>
          </p:cNvSpPr>
          <p:nvPr>
            <p:ph sz="half" idx="16" hasCustomPrompt="1"/>
          </p:nvPr>
        </p:nvSpPr>
        <p:spPr>
          <a:xfrm>
            <a:off x="480444" y="406596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3" name="Content Placeholder 3">
            <a:extLst>
              <a:ext uri="{FF2B5EF4-FFF2-40B4-BE49-F238E27FC236}">
                <a16:creationId xmlns:a16="http://schemas.microsoft.com/office/drawing/2014/main" id="{EFE66096-5B65-4DD6-9AD6-9E55675E34CD}"/>
              </a:ext>
            </a:extLst>
          </p:cNvPr>
          <p:cNvSpPr>
            <a:spLocks noGrp="1"/>
          </p:cNvSpPr>
          <p:nvPr>
            <p:ph sz="half" idx="17" hasCustomPrompt="1"/>
          </p:nvPr>
        </p:nvSpPr>
        <p:spPr>
          <a:xfrm>
            <a:off x="3627801" y="406595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4" name="Image Placeholder 4">
            <a:extLst>
              <a:ext uri="{FF2B5EF4-FFF2-40B4-BE49-F238E27FC236}">
                <a16:creationId xmlns:a16="http://schemas.microsoft.com/office/drawing/2014/main" id="{765390A9-B975-43C8-86E6-45E636A649C5}"/>
              </a:ext>
            </a:extLst>
          </p:cNvPr>
          <p:cNvSpPr>
            <a:spLocks noGrp="1"/>
          </p:cNvSpPr>
          <p:nvPr>
            <p:ph sz="half" idx="18" hasCustomPrompt="1"/>
          </p:nvPr>
        </p:nvSpPr>
        <p:spPr>
          <a:xfrm>
            <a:off x="480444" y="518177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4</a:t>
            </a:r>
          </a:p>
        </p:txBody>
      </p:sp>
      <p:sp>
        <p:nvSpPr>
          <p:cNvPr id="15" name="Content Placeholder 4">
            <a:extLst>
              <a:ext uri="{FF2B5EF4-FFF2-40B4-BE49-F238E27FC236}">
                <a16:creationId xmlns:a16="http://schemas.microsoft.com/office/drawing/2014/main" id="{04B6F74B-2775-4949-A70C-BCBBFE20C3A2}"/>
              </a:ext>
            </a:extLst>
          </p:cNvPr>
          <p:cNvSpPr>
            <a:spLocks noGrp="1"/>
          </p:cNvSpPr>
          <p:nvPr>
            <p:ph sz="half" idx="19" hasCustomPrompt="1"/>
          </p:nvPr>
        </p:nvSpPr>
        <p:spPr>
          <a:xfrm>
            <a:off x="3627801" y="518176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Tree>
    <p:custDataLst>
      <p:tags r:id="rId1"/>
    </p:custDataLst>
    <p:extLst>
      <p:ext uri="{BB962C8B-B14F-4D97-AF65-F5344CB8AC3E}">
        <p14:creationId xmlns:p14="http://schemas.microsoft.com/office/powerpoint/2010/main" val="2645674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deo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5302E-3CB5-42AD-B464-F6B07B511A7B}"/>
              </a:ext>
            </a:extLst>
          </p:cNvPr>
          <p:cNvSpPr>
            <a:spLocks noGrp="1"/>
          </p:cNvSpPr>
          <p:nvPr>
            <p:ph type="title"/>
          </p:nvPr>
        </p:nvSpPr>
        <p:spPr/>
        <p:txBody>
          <a:bodyPr/>
          <a:lstStyle/>
          <a:p>
            <a:r>
              <a:rPr lang="en-US"/>
              <a:t>Click to edit Master title style</a:t>
            </a:r>
          </a:p>
        </p:txBody>
      </p:sp>
      <p:sp>
        <p:nvSpPr>
          <p:cNvPr id="4" name="Media Placeholder 3">
            <a:extLst>
              <a:ext uri="{FF2B5EF4-FFF2-40B4-BE49-F238E27FC236}">
                <a16:creationId xmlns:a16="http://schemas.microsoft.com/office/drawing/2014/main" id="{50C3DAD5-7018-41AE-A45F-20014BF27990}"/>
              </a:ext>
            </a:extLst>
          </p:cNvPr>
          <p:cNvSpPr>
            <a:spLocks noGrp="1"/>
          </p:cNvSpPr>
          <p:nvPr>
            <p:ph type="media" sz="quarter" idx="10"/>
          </p:nvPr>
        </p:nvSpPr>
        <p:spPr>
          <a:xfrm>
            <a:off x="476250" y="2120900"/>
            <a:ext cx="6361113" cy="3683000"/>
          </a:xfrm>
        </p:spPr>
        <p:txBody>
          <a:bodyPr/>
          <a:lstStyle>
            <a:lvl1pPr marL="0" indent="0">
              <a:buNone/>
              <a:defRPr/>
            </a:lvl1pPr>
          </a:lstStyle>
          <a:p>
            <a:endParaRPr lang="en-US" dirty="0"/>
          </a:p>
        </p:txBody>
      </p:sp>
      <p:sp>
        <p:nvSpPr>
          <p:cNvPr id="9" name="Text Placeholder 8">
            <a:extLst>
              <a:ext uri="{FF2B5EF4-FFF2-40B4-BE49-F238E27FC236}">
                <a16:creationId xmlns:a16="http://schemas.microsoft.com/office/drawing/2014/main" id="{AD03E3FD-A040-4AA5-BC67-8F46FFA45485}"/>
              </a:ext>
            </a:extLst>
          </p:cNvPr>
          <p:cNvSpPr>
            <a:spLocks noGrp="1"/>
          </p:cNvSpPr>
          <p:nvPr>
            <p:ph type="body" sz="quarter" idx="11" hasCustomPrompt="1"/>
          </p:nvPr>
        </p:nvSpPr>
        <p:spPr>
          <a:xfrm>
            <a:off x="7646988" y="3962401"/>
            <a:ext cx="3922712" cy="1841500"/>
          </a:xfrm>
        </p:spPr>
        <p:txBody>
          <a:bodyPr/>
          <a:lstStyle>
            <a:lvl1pPr marL="0" indent="0">
              <a:buNone/>
              <a:defRPr sz="1800"/>
            </a:lvl1pPr>
            <a:lvl5pPr>
              <a:defRPr sz="2400" b="0">
                <a:solidFill>
                  <a:srgbClr val="000000"/>
                </a:solidFill>
              </a:defRPr>
            </a:lvl5pPr>
          </a:lstStyle>
          <a:p>
            <a:pPr lvl="0"/>
            <a:r>
              <a:rPr lang="en-US" dirty="0"/>
              <a:t>Click to add caption to accompany content. </a:t>
            </a:r>
          </a:p>
        </p:txBody>
      </p:sp>
    </p:spTree>
    <p:extLst>
      <p:ext uri="{BB962C8B-B14F-4D97-AF65-F5344CB8AC3E}">
        <p14:creationId xmlns:p14="http://schemas.microsoft.com/office/powerpoint/2010/main" val="32580690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First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46E9E33-E057-4A6F-9659-AD275C64899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7079916" y="1168663"/>
            <a:ext cx="4772406" cy="1424930"/>
          </a:xfrm>
        </p:spPr>
        <p:txBody>
          <a:bodyPr anchor="b"/>
          <a:lstStyle>
            <a:lvl1pPr algn="l">
              <a:defRPr sz="4800" baseline="0">
                <a:solidFill>
                  <a:schemeClr val="bg1"/>
                </a:solidFill>
              </a:defRPr>
            </a:lvl1pPr>
          </a:lstStyle>
          <a:p>
            <a:r>
              <a:rPr lang="en-US" dirty="0"/>
              <a:t>Chapter Number</a:t>
            </a:r>
          </a:p>
        </p:txBody>
      </p:sp>
      <p:sp>
        <p:nvSpPr>
          <p:cNvPr id="3" name="Subtitle 2"/>
          <p:cNvSpPr>
            <a:spLocks noGrp="1"/>
          </p:cNvSpPr>
          <p:nvPr>
            <p:ph type="subTitle" idx="1" hasCustomPrompt="1"/>
          </p:nvPr>
        </p:nvSpPr>
        <p:spPr>
          <a:xfrm>
            <a:off x="7079916" y="3080084"/>
            <a:ext cx="4772406" cy="2154566"/>
          </a:xfrm>
          <a:noFill/>
        </p:spPr>
        <p:txBody>
          <a:bodyPr anchor="t"/>
          <a:lstStyle>
            <a:lvl1pPr marL="0" indent="0" algn="l">
              <a:lnSpc>
                <a:spcPct val="100000"/>
              </a:lnSpc>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Chapter Name</a:t>
            </a:r>
          </a:p>
        </p:txBody>
      </p:sp>
      <p:sp>
        <p:nvSpPr>
          <p:cNvPr id="12" name="Picture Placeholder 11">
            <a:extLst>
              <a:ext uri="{FF2B5EF4-FFF2-40B4-BE49-F238E27FC236}">
                <a16:creationId xmlns:a16="http://schemas.microsoft.com/office/drawing/2014/main" id="{7BF6BBBC-452C-48FA-A1E1-E851567E5383}"/>
              </a:ext>
            </a:extLst>
          </p:cNvPr>
          <p:cNvSpPr>
            <a:spLocks noGrp="1"/>
          </p:cNvSpPr>
          <p:nvPr>
            <p:ph type="pic" sz="quarter" idx="11" hasCustomPrompt="1"/>
          </p:nvPr>
        </p:nvSpPr>
        <p:spPr>
          <a:xfrm>
            <a:off x="224993" y="269023"/>
            <a:ext cx="3200400" cy="4114800"/>
          </a:xfrm>
        </p:spPr>
        <p:txBody>
          <a:bodyPr/>
          <a:lstStyle>
            <a:lvl1pPr marL="0" indent="0">
              <a:buNone/>
              <a:defRPr b="1">
                <a:solidFill>
                  <a:schemeClr val="bg1"/>
                </a:solidFill>
              </a:defRPr>
            </a:lvl1pPr>
          </a:lstStyle>
          <a:p>
            <a:r>
              <a:rPr lang="en-US" dirty="0"/>
              <a:t>Add Image Here</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a:extLst>
              <a:ext uri="{FF2B5EF4-FFF2-40B4-BE49-F238E27FC236}">
                <a16:creationId xmlns:a16="http://schemas.microsoft.com/office/drawing/2014/main" id="{6B326DFF-C872-4426-8563-39BC58624663}"/>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5" name="Copyright">
            <a:extLst>
              <a:ext uri="{FF2B5EF4-FFF2-40B4-BE49-F238E27FC236}">
                <a16:creationId xmlns:a16="http://schemas.microsoft.com/office/drawing/2014/main" id="{FA4D4A75-B7C2-490A-97DA-C93EBF6064B2}"/>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
        <p:nvSpPr>
          <p:cNvPr id="10" name="Picture Placeholder 11">
            <a:extLst>
              <a:ext uri="{FF2B5EF4-FFF2-40B4-BE49-F238E27FC236}">
                <a16:creationId xmlns:a16="http://schemas.microsoft.com/office/drawing/2014/main" id="{648444F1-05A8-40A8-A717-3165EFA217E1}"/>
              </a:ext>
            </a:extLst>
          </p:cNvPr>
          <p:cNvSpPr>
            <a:spLocks noGrp="1"/>
          </p:cNvSpPr>
          <p:nvPr>
            <p:ph type="pic" sz="quarter" idx="13" hasCustomPrompt="1"/>
          </p:nvPr>
        </p:nvSpPr>
        <p:spPr>
          <a:xfrm>
            <a:off x="3641960" y="269023"/>
            <a:ext cx="3200400" cy="4114800"/>
          </a:xfrm>
        </p:spPr>
        <p:txBody>
          <a:bodyPr/>
          <a:lstStyle>
            <a:lvl1pPr marL="0" indent="0">
              <a:buNone/>
              <a:defRPr b="1">
                <a:solidFill>
                  <a:schemeClr val="bg1"/>
                </a:solidFill>
              </a:defRPr>
            </a:lvl1pPr>
          </a:lstStyle>
          <a:p>
            <a:r>
              <a:rPr lang="en-US" dirty="0"/>
              <a:t>Add Image Here</a:t>
            </a:r>
          </a:p>
        </p:txBody>
      </p:sp>
    </p:spTree>
    <p:custDataLst>
      <p:tags r:id="rId1"/>
    </p:custDataLst>
    <p:extLst>
      <p:ext uri="{BB962C8B-B14F-4D97-AF65-F5344CB8AC3E}">
        <p14:creationId xmlns:p14="http://schemas.microsoft.com/office/powerpoint/2010/main" val="41802273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02453D6-AC12-45CC-BE0D-504F54815B6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914400" y="1153123"/>
            <a:ext cx="10424160" cy="2387600"/>
          </a:xfrm>
        </p:spPr>
        <p:txBody>
          <a:bodyPr anchor="b"/>
          <a:lstStyle>
            <a:lvl1pPr algn="ctr">
              <a:defRPr sz="5400" baseline="0">
                <a:solidFill>
                  <a:schemeClr val="bg1"/>
                </a:solidFill>
              </a:defRPr>
            </a:lvl1pPr>
          </a:lstStyle>
          <a:p>
            <a:r>
              <a:rPr lang="en-US" dirty="0"/>
              <a:t>Title </a:t>
            </a:r>
          </a:p>
        </p:txBody>
      </p:sp>
      <p:sp>
        <p:nvSpPr>
          <p:cNvPr id="3" name="Subtitle 2"/>
          <p:cNvSpPr>
            <a:spLocks noGrp="1"/>
          </p:cNvSpPr>
          <p:nvPr>
            <p:ph type="subTitle" idx="1" hasCustomPrompt="1"/>
          </p:nvPr>
        </p:nvSpPr>
        <p:spPr>
          <a:xfrm>
            <a:off x="914400" y="3809720"/>
            <a:ext cx="10424160" cy="1424930"/>
          </a:xfrm>
          <a:noFill/>
        </p:spPr>
        <p:txBody>
          <a:bodyPr anchor="t"/>
          <a:lstStyle>
            <a:lvl1pPr marL="0" indent="0" algn="ctr">
              <a:lnSpc>
                <a:spcPct val="100000"/>
              </a:lnSpc>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lide Number Placeholder 5">
            <a:extLst>
              <a:ext uri="{FF2B5EF4-FFF2-40B4-BE49-F238E27FC236}">
                <a16:creationId xmlns:a16="http://schemas.microsoft.com/office/drawing/2014/main" id="{8D6FEA2F-362B-4EAB-BFA4-233A863C0DE7}"/>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8" name="Copyright">
            <a:extLst>
              <a:ext uri="{FF2B5EF4-FFF2-40B4-BE49-F238E27FC236}">
                <a16:creationId xmlns:a16="http://schemas.microsoft.com/office/drawing/2014/main" id="{0581EE69-5B12-4316-9F18-5E31FC9A3125}"/>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custDataLst>
      <p:tags r:id="rId1"/>
    </p:custDataLst>
    <p:extLst>
      <p:ext uri="{BB962C8B-B14F-4D97-AF65-F5344CB8AC3E}">
        <p14:creationId xmlns:p14="http://schemas.microsoft.com/office/powerpoint/2010/main" val="17335741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p:cNvSpPr>
            <a:spLocks noGrp="1"/>
          </p:cNvSpPr>
          <p:nvPr>
            <p:ph idx="1" hasCustomPrompt="1"/>
          </p:nvPr>
        </p:nvSpPr>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34252155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5" name="Content Placeholder 2">
            <a:extLst>
              <a:ext uri="{FF2B5EF4-FFF2-40B4-BE49-F238E27FC236}">
                <a16:creationId xmlns:a16="http://schemas.microsoft.com/office/drawing/2014/main" id="{E746DB13-92A9-47C2-9058-218A0E2EDCFC}"/>
              </a:ext>
            </a:extLst>
          </p:cNvPr>
          <p:cNvSpPr>
            <a:spLocks noGrp="1"/>
          </p:cNvSpPr>
          <p:nvPr>
            <p:ph idx="10"/>
          </p:nvPr>
        </p:nvSpPr>
        <p:spPr>
          <a:xfrm>
            <a:off x="476843"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3" name="Content Placeholder Left"/>
          <p:cNvSpPr>
            <a:spLocks noGrp="1"/>
          </p:cNvSpPr>
          <p:nvPr>
            <p:ph sz="half" idx="1" hasCustomPrompt="1"/>
          </p:nvPr>
        </p:nvSpPr>
        <p:spPr>
          <a:xfrm>
            <a:off x="476843" y="2473693"/>
            <a:ext cx="5542957" cy="3703270"/>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6" name="Content Placeholder 2">
            <a:extLst>
              <a:ext uri="{FF2B5EF4-FFF2-40B4-BE49-F238E27FC236}">
                <a16:creationId xmlns:a16="http://schemas.microsoft.com/office/drawing/2014/main" id="{25D6101F-D933-4709-A0BA-1CB69D3DC64B}"/>
              </a:ext>
            </a:extLst>
          </p:cNvPr>
          <p:cNvSpPr>
            <a:spLocks noGrp="1"/>
          </p:cNvSpPr>
          <p:nvPr>
            <p:ph idx="11"/>
          </p:nvPr>
        </p:nvSpPr>
        <p:spPr>
          <a:xfrm>
            <a:off x="6172200"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4" name="Content Placeholder Right"/>
          <p:cNvSpPr>
            <a:spLocks noGrp="1"/>
          </p:cNvSpPr>
          <p:nvPr>
            <p:ph sz="half" idx="2" hasCustomPrompt="1"/>
          </p:nvPr>
        </p:nvSpPr>
        <p:spPr>
          <a:xfrm>
            <a:off x="6172200" y="2473691"/>
            <a:ext cx="5542956" cy="3703271"/>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15334739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476843" y="473246"/>
            <a:ext cx="11241915" cy="909670"/>
          </a:xfrm>
        </p:spPr>
        <p:txBody>
          <a:bodyPr/>
          <a:lstStyle>
            <a:lvl1pPr>
              <a:defRPr/>
            </a:lvl1pPr>
          </a:lstStyle>
          <a:p>
            <a:r>
              <a:rPr lang="en-US" dirty="0"/>
              <a:t>Slide Title</a:t>
            </a:r>
          </a:p>
        </p:txBody>
      </p:sp>
      <p:sp>
        <p:nvSpPr>
          <p:cNvPr id="6" name="Content Placeholder 2">
            <a:extLst>
              <a:ext uri="{FF2B5EF4-FFF2-40B4-BE49-F238E27FC236}">
                <a16:creationId xmlns:a16="http://schemas.microsoft.com/office/drawing/2014/main" id="{72EB7A33-D6FD-4ACA-9D6B-0B6FF455A81D}"/>
              </a:ext>
            </a:extLst>
          </p:cNvPr>
          <p:cNvSpPr>
            <a:spLocks noGrp="1"/>
          </p:cNvSpPr>
          <p:nvPr>
            <p:ph idx="11"/>
          </p:nvPr>
        </p:nvSpPr>
        <p:spPr>
          <a:xfrm>
            <a:off x="476844" y="1582938"/>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3" name="Content Placeholder Left"/>
          <p:cNvSpPr>
            <a:spLocks noGrp="1"/>
          </p:cNvSpPr>
          <p:nvPr>
            <p:ph sz="half" idx="1" hasCustomPrompt="1"/>
          </p:nvPr>
        </p:nvSpPr>
        <p:spPr>
          <a:xfrm>
            <a:off x="476844" y="2583180"/>
            <a:ext cx="3344530" cy="3593782"/>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Content Placeholder 2">
            <a:extLst>
              <a:ext uri="{FF2B5EF4-FFF2-40B4-BE49-F238E27FC236}">
                <a16:creationId xmlns:a16="http://schemas.microsoft.com/office/drawing/2014/main" id="{7FA33BDC-54C4-45B0-9977-6AD260A7B844}"/>
              </a:ext>
            </a:extLst>
          </p:cNvPr>
          <p:cNvSpPr>
            <a:spLocks noGrp="1"/>
          </p:cNvSpPr>
          <p:nvPr>
            <p:ph idx="12"/>
          </p:nvPr>
        </p:nvSpPr>
        <p:spPr>
          <a:xfrm>
            <a:off x="4423735" y="1582937"/>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5" name="Content Placeholder Middle">
            <a:extLst>
              <a:ext uri="{FF2B5EF4-FFF2-40B4-BE49-F238E27FC236}">
                <a16:creationId xmlns:a16="http://schemas.microsoft.com/office/drawing/2014/main" id="{1D13BCCE-AB68-426C-9401-BABA201385F3}"/>
              </a:ext>
            </a:extLst>
          </p:cNvPr>
          <p:cNvSpPr>
            <a:spLocks noGrp="1"/>
          </p:cNvSpPr>
          <p:nvPr>
            <p:ph sz="half" idx="10" hasCustomPrompt="1"/>
          </p:nvPr>
        </p:nvSpPr>
        <p:spPr>
          <a:xfrm>
            <a:off x="4423735" y="2583179"/>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8" name="Content Placeholder 2">
            <a:extLst>
              <a:ext uri="{FF2B5EF4-FFF2-40B4-BE49-F238E27FC236}">
                <a16:creationId xmlns:a16="http://schemas.microsoft.com/office/drawing/2014/main" id="{9F912163-109E-42CF-B7A9-36D05095C5E3}"/>
              </a:ext>
            </a:extLst>
          </p:cNvPr>
          <p:cNvSpPr>
            <a:spLocks noGrp="1"/>
          </p:cNvSpPr>
          <p:nvPr>
            <p:ph idx="13"/>
          </p:nvPr>
        </p:nvSpPr>
        <p:spPr>
          <a:xfrm>
            <a:off x="8366760" y="1588654"/>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4" name="Content Placeholder Right"/>
          <p:cNvSpPr>
            <a:spLocks noGrp="1"/>
          </p:cNvSpPr>
          <p:nvPr>
            <p:ph sz="half" idx="2" hasCustomPrompt="1"/>
          </p:nvPr>
        </p:nvSpPr>
        <p:spPr>
          <a:xfrm>
            <a:off x="8370626" y="2579767"/>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a:p>
            <a:pPr lvl="2"/>
            <a:endParaRPr lang="en-US" dirty="0"/>
          </a:p>
        </p:txBody>
      </p:sp>
    </p:spTree>
    <p:custDataLst>
      <p:tags r:id="rId1"/>
    </p:custDataLst>
    <p:extLst>
      <p:ext uri="{BB962C8B-B14F-4D97-AF65-F5344CB8AC3E}">
        <p14:creationId xmlns:p14="http://schemas.microsoft.com/office/powerpoint/2010/main" val="32229918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Subtitle">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47324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8767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2621900"/>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10" name="Content Placeholder Bottom"/>
          <p:cNvSpPr>
            <a:spLocks noGrp="1"/>
          </p:cNvSpPr>
          <p:nvPr>
            <p:ph type="body" sz="quarter" idx="13" hasCustomPrompt="1"/>
          </p:nvPr>
        </p:nvSpPr>
        <p:spPr>
          <a:xfrm>
            <a:off x="476844" y="5395327"/>
            <a:ext cx="11241914" cy="951787"/>
          </a:xfrm>
        </p:spPr>
        <p:txBody>
          <a:bodyPr/>
          <a:lstStyle>
            <a:lvl1pPr marL="112713" indent="-112713">
              <a:defRPr sz="900" b="0">
                <a:solidFill>
                  <a:srgbClr val="000000"/>
                </a:solidFill>
              </a:defRPr>
            </a:lvl1pPr>
            <a:lvl2pPr marL="336550" indent="-112713">
              <a:defRPr sz="900" b="0">
                <a:solidFill>
                  <a:srgbClr val="000000"/>
                </a:solidFill>
              </a:defRPr>
            </a:lvl2pPr>
            <a:lvl3pPr marL="685800" indent="-168275">
              <a:defRPr sz="900" b="0">
                <a:solidFill>
                  <a:srgbClr val="000000"/>
                </a:solidFill>
              </a:defRPr>
            </a:lvl3pPr>
            <a:lvl4pPr>
              <a:defRPr sz="900" b="0"/>
            </a:lvl4pPr>
            <a:lvl5pPr>
              <a:defRPr sz="900" b="0"/>
            </a:lvl5pPr>
          </a:lstStyle>
          <a:p>
            <a:pPr lvl="0"/>
            <a:r>
              <a:rPr lang="en-US" dirty="0"/>
              <a:t>Click to edit Master text styles</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2634106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02453D6-AC12-45CC-BE0D-504F54815B6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914400" y="1153123"/>
            <a:ext cx="10424160" cy="2387600"/>
          </a:xfrm>
        </p:spPr>
        <p:txBody>
          <a:bodyPr anchor="b"/>
          <a:lstStyle>
            <a:lvl1pPr algn="ctr">
              <a:defRPr sz="5400" baseline="0">
                <a:solidFill>
                  <a:schemeClr val="bg1"/>
                </a:solidFill>
              </a:defRPr>
            </a:lvl1pPr>
          </a:lstStyle>
          <a:p>
            <a:r>
              <a:rPr lang="en-US" dirty="0"/>
              <a:t>Title </a:t>
            </a:r>
          </a:p>
        </p:txBody>
      </p:sp>
      <p:sp>
        <p:nvSpPr>
          <p:cNvPr id="3" name="Subtitle 2"/>
          <p:cNvSpPr>
            <a:spLocks noGrp="1"/>
          </p:cNvSpPr>
          <p:nvPr>
            <p:ph type="subTitle" idx="1" hasCustomPrompt="1"/>
          </p:nvPr>
        </p:nvSpPr>
        <p:spPr>
          <a:xfrm>
            <a:off x="914400" y="3809720"/>
            <a:ext cx="10424160" cy="1424930"/>
          </a:xfrm>
          <a:noFill/>
        </p:spPr>
        <p:txBody>
          <a:bodyPr anchor="t"/>
          <a:lstStyle>
            <a:lvl1pPr marL="0" indent="0" algn="ctr">
              <a:lnSpc>
                <a:spcPct val="100000"/>
              </a:lnSpc>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lide Number Placeholder 5">
            <a:extLst>
              <a:ext uri="{FF2B5EF4-FFF2-40B4-BE49-F238E27FC236}">
                <a16:creationId xmlns:a16="http://schemas.microsoft.com/office/drawing/2014/main" id="{8D6FEA2F-362B-4EAB-BFA4-233A863C0DE7}"/>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8" name="Copyright">
            <a:extLst>
              <a:ext uri="{FF2B5EF4-FFF2-40B4-BE49-F238E27FC236}">
                <a16:creationId xmlns:a16="http://schemas.microsoft.com/office/drawing/2014/main" id="{0581EE69-5B12-4316-9F18-5E31FC9A3125}"/>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custDataLst>
      <p:tags r:id="rId1"/>
    </p:custDataLst>
    <p:extLst>
      <p:ext uri="{BB962C8B-B14F-4D97-AF65-F5344CB8AC3E}">
        <p14:creationId xmlns:p14="http://schemas.microsoft.com/office/powerpoint/2010/main" val="8035536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Subtitle/Images">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36831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5769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1505492"/>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6" name="Content Placeholder 1">
            <a:extLst>
              <a:ext uri="{FF2B5EF4-FFF2-40B4-BE49-F238E27FC236}">
                <a16:creationId xmlns:a16="http://schemas.microsoft.com/office/drawing/2014/main" id="{B7E0CC24-A3CA-45F3-BF2B-B8EB09000563}"/>
              </a:ext>
            </a:extLst>
          </p:cNvPr>
          <p:cNvSpPr>
            <a:spLocks noGrp="1"/>
          </p:cNvSpPr>
          <p:nvPr>
            <p:ph idx="10" hasCustomPrompt="1"/>
          </p:nvPr>
        </p:nvSpPr>
        <p:spPr>
          <a:xfrm>
            <a:off x="476844" y="4310385"/>
            <a:ext cx="2563240" cy="2024480"/>
          </a:xfrm>
        </p:spPr>
        <p:txBody>
          <a:bodyPr/>
          <a:lstStyle>
            <a:lvl1pPr marL="0" indent="0" algn="ctr">
              <a:buNone/>
              <a:defRPr>
                <a:solidFill>
                  <a:srgbClr val="000000"/>
                </a:solidFill>
              </a:defRPr>
            </a:lvl1pPr>
          </a:lstStyle>
          <a:p>
            <a:pPr lvl="0"/>
            <a:r>
              <a:rPr lang="en-US" dirty="0"/>
              <a:t>Insert here 1</a:t>
            </a:r>
          </a:p>
        </p:txBody>
      </p:sp>
      <p:sp>
        <p:nvSpPr>
          <p:cNvPr id="7" name="Content Placeholder 2">
            <a:extLst>
              <a:ext uri="{FF2B5EF4-FFF2-40B4-BE49-F238E27FC236}">
                <a16:creationId xmlns:a16="http://schemas.microsoft.com/office/drawing/2014/main" id="{0065DFA3-2F0A-45C7-8124-3D672EB9205A}"/>
              </a:ext>
            </a:extLst>
          </p:cNvPr>
          <p:cNvSpPr>
            <a:spLocks noGrp="1"/>
          </p:cNvSpPr>
          <p:nvPr>
            <p:ph idx="11" hasCustomPrompt="1"/>
          </p:nvPr>
        </p:nvSpPr>
        <p:spPr>
          <a:xfrm>
            <a:off x="3382488" y="4310385"/>
            <a:ext cx="2563240" cy="2024480"/>
          </a:xfrm>
        </p:spPr>
        <p:txBody>
          <a:bodyPr/>
          <a:lstStyle>
            <a:lvl1pPr marL="0" indent="0" algn="ctr">
              <a:buNone/>
              <a:defRPr>
                <a:solidFill>
                  <a:srgbClr val="000000"/>
                </a:solidFill>
              </a:defRPr>
            </a:lvl1pPr>
          </a:lstStyle>
          <a:p>
            <a:pPr lvl="0"/>
            <a:r>
              <a:rPr lang="en-US" dirty="0"/>
              <a:t>Insert here 2</a:t>
            </a:r>
          </a:p>
        </p:txBody>
      </p:sp>
      <p:sp>
        <p:nvSpPr>
          <p:cNvPr id="9" name="Content Placeholder 3">
            <a:extLst>
              <a:ext uri="{FF2B5EF4-FFF2-40B4-BE49-F238E27FC236}">
                <a16:creationId xmlns:a16="http://schemas.microsoft.com/office/drawing/2014/main" id="{5EAAA4B2-2F70-4899-9014-89954C200D50}"/>
              </a:ext>
            </a:extLst>
          </p:cNvPr>
          <p:cNvSpPr>
            <a:spLocks noGrp="1"/>
          </p:cNvSpPr>
          <p:nvPr>
            <p:ph idx="13" hasCustomPrompt="1"/>
          </p:nvPr>
        </p:nvSpPr>
        <p:spPr>
          <a:xfrm>
            <a:off x="6281896" y="4319291"/>
            <a:ext cx="2563240" cy="2024480"/>
          </a:xfrm>
        </p:spPr>
        <p:txBody>
          <a:bodyPr/>
          <a:lstStyle>
            <a:lvl1pPr marL="0" indent="0" algn="ctr">
              <a:buNone/>
              <a:defRPr>
                <a:solidFill>
                  <a:srgbClr val="000000"/>
                </a:solidFill>
              </a:defRPr>
            </a:lvl1pPr>
          </a:lstStyle>
          <a:p>
            <a:pPr lvl="0"/>
            <a:r>
              <a:rPr lang="en-US" dirty="0"/>
              <a:t>Insert here 3</a:t>
            </a:r>
          </a:p>
        </p:txBody>
      </p:sp>
      <p:sp>
        <p:nvSpPr>
          <p:cNvPr id="11" name="Content Placeholder 4">
            <a:extLst>
              <a:ext uri="{FF2B5EF4-FFF2-40B4-BE49-F238E27FC236}">
                <a16:creationId xmlns:a16="http://schemas.microsoft.com/office/drawing/2014/main" id="{138B1A98-C967-4B94-B1F7-E158393317F4}"/>
              </a:ext>
            </a:extLst>
          </p:cNvPr>
          <p:cNvSpPr>
            <a:spLocks noGrp="1"/>
          </p:cNvSpPr>
          <p:nvPr>
            <p:ph idx="15" hasCustomPrompt="1"/>
          </p:nvPr>
        </p:nvSpPr>
        <p:spPr>
          <a:xfrm>
            <a:off x="9151916" y="4319291"/>
            <a:ext cx="2563240" cy="2024480"/>
          </a:xfrm>
        </p:spPr>
        <p:txBody>
          <a:bodyPr/>
          <a:lstStyle>
            <a:lvl1pPr marL="0" indent="0" algn="ctr">
              <a:buNone/>
              <a:defRPr>
                <a:solidFill>
                  <a:srgbClr val="000000"/>
                </a:solidFill>
              </a:defRPr>
            </a:lvl1pPr>
          </a:lstStyle>
          <a:p>
            <a:pPr lvl="0"/>
            <a:r>
              <a:rPr lang="en-US" dirty="0"/>
              <a:t>Insert here 4</a:t>
            </a:r>
          </a:p>
        </p:txBody>
      </p:sp>
    </p:spTree>
    <p:custDataLst>
      <p:tags r:id="rId1"/>
    </p:custDataLst>
    <p:extLst>
      <p:ext uri="{BB962C8B-B14F-4D97-AF65-F5344CB8AC3E}">
        <p14:creationId xmlns:p14="http://schemas.microsoft.com/office/powerpoint/2010/main" val="38049452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Multi Image/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1"/>
          <p:cNvSpPr>
            <a:spLocks noGrp="1"/>
          </p:cNvSpPr>
          <p:nvPr>
            <p:ph idx="1" hasCustomPrompt="1"/>
          </p:nvPr>
        </p:nvSpPr>
        <p:spPr>
          <a:xfrm>
            <a:off x="476844" y="1944375"/>
            <a:ext cx="2563240" cy="2024480"/>
          </a:xfrm>
        </p:spPr>
        <p:txBody>
          <a:bodyPr/>
          <a:lstStyle>
            <a:lvl1pPr marL="0" indent="0" algn="ctr">
              <a:buNone/>
              <a:defRPr>
                <a:solidFill>
                  <a:srgbClr val="000000"/>
                </a:solidFill>
              </a:defRPr>
            </a:lvl1pPr>
          </a:lstStyle>
          <a:p>
            <a:pPr lvl="0"/>
            <a:r>
              <a:rPr lang="en-US" dirty="0"/>
              <a:t>Insert here 1</a:t>
            </a:r>
          </a:p>
        </p:txBody>
      </p:sp>
      <p:sp>
        <p:nvSpPr>
          <p:cNvPr id="15" name="Content Placeholder 2">
            <a:extLst>
              <a:ext uri="{FF2B5EF4-FFF2-40B4-BE49-F238E27FC236}">
                <a16:creationId xmlns:a16="http://schemas.microsoft.com/office/drawing/2014/main" id="{A951D41C-52EA-4F3C-BC8E-A9309F4EB627}"/>
              </a:ext>
            </a:extLst>
          </p:cNvPr>
          <p:cNvSpPr>
            <a:spLocks noGrp="1"/>
          </p:cNvSpPr>
          <p:nvPr>
            <p:ph idx="11" hasCustomPrompt="1"/>
          </p:nvPr>
        </p:nvSpPr>
        <p:spPr>
          <a:xfrm>
            <a:off x="3382488" y="1944375"/>
            <a:ext cx="2563240" cy="2024480"/>
          </a:xfrm>
        </p:spPr>
        <p:txBody>
          <a:bodyPr/>
          <a:lstStyle>
            <a:lvl1pPr marL="0" indent="0" algn="ctr">
              <a:buNone/>
              <a:defRPr>
                <a:solidFill>
                  <a:srgbClr val="000000"/>
                </a:solidFill>
              </a:defRPr>
            </a:lvl1pPr>
          </a:lstStyle>
          <a:p>
            <a:pPr lvl="0"/>
            <a:r>
              <a:rPr lang="en-US" dirty="0"/>
              <a:t>Insert here 2</a:t>
            </a:r>
          </a:p>
        </p:txBody>
      </p:sp>
      <p:sp>
        <p:nvSpPr>
          <p:cNvPr id="17" name="Content Placeholder 3">
            <a:extLst>
              <a:ext uri="{FF2B5EF4-FFF2-40B4-BE49-F238E27FC236}">
                <a16:creationId xmlns:a16="http://schemas.microsoft.com/office/drawing/2014/main" id="{1CD2ACDE-E8DF-4B19-9DBB-017510EECF31}"/>
              </a:ext>
            </a:extLst>
          </p:cNvPr>
          <p:cNvSpPr>
            <a:spLocks noGrp="1"/>
          </p:cNvSpPr>
          <p:nvPr>
            <p:ph idx="13" hasCustomPrompt="1"/>
          </p:nvPr>
        </p:nvSpPr>
        <p:spPr>
          <a:xfrm>
            <a:off x="6281896" y="1953281"/>
            <a:ext cx="2563240" cy="2024480"/>
          </a:xfrm>
        </p:spPr>
        <p:txBody>
          <a:bodyPr/>
          <a:lstStyle>
            <a:lvl1pPr marL="0" indent="0" algn="ctr">
              <a:buNone/>
              <a:defRPr>
                <a:solidFill>
                  <a:srgbClr val="000000"/>
                </a:solidFill>
              </a:defRPr>
            </a:lvl1pPr>
          </a:lstStyle>
          <a:p>
            <a:pPr lvl="0"/>
            <a:r>
              <a:rPr lang="en-US" dirty="0"/>
              <a:t>Insert here 3</a:t>
            </a:r>
          </a:p>
        </p:txBody>
      </p:sp>
      <p:sp>
        <p:nvSpPr>
          <p:cNvPr id="19" name="Content Placeholder 4">
            <a:extLst>
              <a:ext uri="{FF2B5EF4-FFF2-40B4-BE49-F238E27FC236}">
                <a16:creationId xmlns:a16="http://schemas.microsoft.com/office/drawing/2014/main" id="{F18F8C24-8F67-4A0C-8E2F-54E8026EAD00}"/>
              </a:ext>
            </a:extLst>
          </p:cNvPr>
          <p:cNvSpPr>
            <a:spLocks noGrp="1"/>
          </p:cNvSpPr>
          <p:nvPr>
            <p:ph idx="15" hasCustomPrompt="1"/>
          </p:nvPr>
        </p:nvSpPr>
        <p:spPr>
          <a:xfrm>
            <a:off x="9151916" y="1953281"/>
            <a:ext cx="2563240" cy="2024480"/>
          </a:xfrm>
        </p:spPr>
        <p:txBody>
          <a:bodyPr/>
          <a:lstStyle>
            <a:lvl1pPr marL="0" indent="0" algn="ctr">
              <a:buNone/>
              <a:defRPr>
                <a:solidFill>
                  <a:srgbClr val="000000"/>
                </a:solidFill>
              </a:defRPr>
            </a:lvl1pPr>
          </a:lstStyle>
          <a:p>
            <a:pPr lvl="0"/>
            <a:r>
              <a:rPr lang="en-US" dirty="0"/>
              <a:t>Insert here 4</a:t>
            </a:r>
          </a:p>
        </p:txBody>
      </p:sp>
      <p:sp>
        <p:nvSpPr>
          <p:cNvPr id="9" name="Content Placeholder 5">
            <a:extLst>
              <a:ext uri="{FF2B5EF4-FFF2-40B4-BE49-F238E27FC236}">
                <a16:creationId xmlns:a16="http://schemas.microsoft.com/office/drawing/2014/main" id="{1950DDEC-E898-4F6D-A7F2-930A23B3C11F}"/>
              </a:ext>
            </a:extLst>
          </p:cNvPr>
          <p:cNvSpPr>
            <a:spLocks noGrp="1"/>
          </p:cNvSpPr>
          <p:nvPr>
            <p:ph idx="10" hasCustomPrompt="1"/>
          </p:nvPr>
        </p:nvSpPr>
        <p:spPr>
          <a:xfrm>
            <a:off x="476843" y="4128059"/>
            <a:ext cx="2563241" cy="2024480"/>
          </a:xfrm>
        </p:spPr>
        <p:txBody>
          <a:bodyPr/>
          <a:lstStyle>
            <a:lvl1pPr marL="0" indent="0" algn="ctr">
              <a:buNone/>
              <a:defRPr>
                <a:solidFill>
                  <a:srgbClr val="000000"/>
                </a:solidFill>
              </a:defRPr>
            </a:lvl1pPr>
          </a:lstStyle>
          <a:p>
            <a:pPr lvl="0"/>
            <a:r>
              <a:rPr lang="en-US" dirty="0"/>
              <a:t>Insert here 5</a:t>
            </a:r>
          </a:p>
        </p:txBody>
      </p:sp>
      <p:sp>
        <p:nvSpPr>
          <p:cNvPr id="16" name="Content Placeholder 6">
            <a:extLst>
              <a:ext uri="{FF2B5EF4-FFF2-40B4-BE49-F238E27FC236}">
                <a16:creationId xmlns:a16="http://schemas.microsoft.com/office/drawing/2014/main" id="{B7548D5A-3DFF-4FF5-A587-74246B76C1A7}"/>
              </a:ext>
            </a:extLst>
          </p:cNvPr>
          <p:cNvSpPr>
            <a:spLocks noGrp="1"/>
          </p:cNvSpPr>
          <p:nvPr>
            <p:ph idx="12" hasCustomPrompt="1"/>
          </p:nvPr>
        </p:nvSpPr>
        <p:spPr>
          <a:xfrm>
            <a:off x="3382487" y="4128059"/>
            <a:ext cx="2563241" cy="2024480"/>
          </a:xfrm>
        </p:spPr>
        <p:txBody>
          <a:bodyPr/>
          <a:lstStyle>
            <a:lvl1pPr marL="0" indent="0" algn="ctr">
              <a:buNone/>
              <a:defRPr>
                <a:solidFill>
                  <a:srgbClr val="000000"/>
                </a:solidFill>
              </a:defRPr>
            </a:lvl1pPr>
          </a:lstStyle>
          <a:p>
            <a:pPr lvl="0"/>
            <a:r>
              <a:rPr lang="en-US" dirty="0"/>
              <a:t>Insert here 6</a:t>
            </a:r>
          </a:p>
        </p:txBody>
      </p:sp>
      <p:sp>
        <p:nvSpPr>
          <p:cNvPr id="18" name="Content Placeholder 7">
            <a:extLst>
              <a:ext uri="{FF2B5EF4-FFF2-40B4-BE49-F238E27FC236}">
                <a16:creationId xmlns:a16="http://schemas.microsoft.com/office/drawing/2014/main" id="{A24E382A-7ED1-49CB-8053-85276CAEB9B2}"/>
              </a:ext>
            </a:extLst>
          </p:cNvPr>
          <p:cNvSpPr>
            <a:spLocks noGrp="1"/>
          </p:cNvSpPr>
          <p:nvPr>
            <p:ph idx="14" hasCustomPrompt="1"/>
          </p:nvPr>
        </p:nvSpPr>
        <p:spPr>
          <a:xfrm>
            <a:off x="6281895" y="4136965"/>
            <a:ext cx="2563241" cy="2024480"/>
          </a:xfrm>
        </p:spPr>
        <p:txBody>
          <a:bodyPr/>
          <a:lstStyle>
            <a:lvl1pPr marL="0" indent="0" algn="ctr">
              <a:buNone/>
              <a:defRPr>
                <a:solidFill>
                  <a:srgbClr val="000000"/>
                </a:solidFill>
              </a:defRPr>
            </a:lvl1pPr>
          </a:lstStyle>
          <a:p>
            <a:pPr lvl="0"/>
            <a:r>
              <a:rPr lang="en-US" dirty="0"/>
              <a:t>Insert here 7</a:t>
            </a:r>
          </a:p>
        </p:txBody>
      </p:sp>
      <p:sp>
        <p:nvSpPr>
          <p:cNvPr id="20" name="Content Placeholder 8">
            <a:extLst>
              <a:ext uri="{FF2B5EF4-FFF2-40B4-BE49-F238E27FC236}">
                <a16:creationId xmlns:a16="http://schemas.microsoft.com/office/drawing/2014/main" id="{AC6187B3-59CD-4356-83E5-962B5ACC4AEB}"/>
              </a:ext>
            </a:extLst>
          </p:cNvPr>
          <p:cNvSpPr>
            <a:spLocks noGrp="1"/>
          </p:cNvSpPr>
          <p:nvPr>
            <p:ph idx="16" hasCustomPrompt="1"/>
          </p:nvPr>
        </p:nvSpPr>
        <p:spPr>
          <a:xfrm>
            <a:off x="9151915" y="4136965"/>
            <a:ext cx="2563241" cy="2024480"/>
          </a:xfrm>
        </p:spPr>
        <p:txBody>
          <a:bodyPr/>
          <a:lstStyle>
            <a:lvl1pPr marL="0" indent="0" algn="ctr">
              <a:buNone/>
              <a:defRPr>
                <a:solidFill>
                  <a:srgbClr val="000000"/>
                </a:solidFill>
              </a:defRPr>
            </a:lvl1pPr>
          </a:lstStyle>
          <a:p>
            <a:pPr lvl="0"/>
            <a:r>
              <a:rPr lang="en-US" dirty="0"/>
              <a:t>Insert here 8</a:t>
            </a:r>
          </a:p>
        </p:txBody>
      </p:sp>
    </p:spTree>
    <p:custDataLst>
      <p:tags r:id="rId1"/>
    </p:custDataLst>
    <p:extLst>
      <p:ext uri="{BB962C8B-B14F-4D97-AF65-F5344CB8AC3E}">
        <p14:creationId xmlns:p14="http://schemas.microsoft.com/office/powerpoint/2010/main" val="3385893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Image/On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9" name="Content Placeholder"/>
          <p:cNvSpPr>
            <a:spLocks noGrp="1"/>
          </p:cNvSpPr>
          <p:nvPr>
            <p:ph sz="half" idx="2" hasCustomPrompt="1"/>
          </p:nvPr>
        </p:nvSpPr>
        <p:spPr>
          <a:xfrm>
            <a:off x="3624200" y="1825625"/>
            <a:ext cx="8090957" cy="435133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19203319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Imag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6" name="Content Placeholder Bottom">
            <a:extLst>
              <a:ext uri="{FF2B5EF4-FFF2-40B4-BE49-F238E27FC236}">
                <a16:creationId xmlns:a16="http://schemas.microsoft.com/office/drawing/2014/main" id="{4003AB72-C071-4875-8D31-00FB47092143}"/>
              </a:ext>
            </a:extLst>
          </p:cNvPr>
          <p:cNvSpPr>
            <a:spLocks noGrp="1"/>
          </p:cNvSpPr>
          <p:nvPr>
            <p:ph sz="half" idx="15" hasCustomPrompt="1"/>
          </p:nvPr>
        </p:nvSpPr>
        <p:spPr>
          <a:xfrm>
            <a:off x="3624199" y="4136860"/>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9686228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ree Imag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4" name="Image Placeholder 2">
            <a:extLst>
              <a:ext uri="{FF2B5EF4-FFF2-40B4-BE49-F238E27FC236}">
                <a16:creationId xmlns:a16="http://schemas.microsoft.com/office/drawing/2014/main" id="{329BB347-70F5-49B3-A1D7-9C05C8ED5028}"/>
              </a:ext>
            </a:extLst>
          </p:cNvPr>
          <p:cNvSpPr>
            <a:spLocks noGrp="1"/>
          </p:cNvSpPr>
          <p:nvPr>
            <p:ph sz="half" idx="14" hasCustomPrompt="1"/>
          </p:nvPr>
        </p:nvSpPr>
        <p:spPr>
          <a:xfrm>
            <a:off x="479343" y="3207219"/>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5" name="Content Placeholder Middle">
            <a:extLst>
              <a:ext uri="{FF2B5EF4-FFF2-40B4-BE49-F238E27FC236}">
                <a16:creationId xmlns:a16="http://schemas.microsoft.com/office/drawing/2014/main" id="{E344C337-1A6E-4BE6-8E9E-7076FBBEEFAC}"/>
              </a:ext>
            </a:extLst>
          </p:cNvPr>
          <p:cNvSpPr>
            <a:spLocks noGrp="1"/>
          </p:cNvSpPr>
          <p:nvPr>
            <p:ph sz="half" idx="15" hasCustomPrompt="1"/>
          </p:nvPr>
        </p:nvSpPr>
        <p:spPr>
          <a:xfrm>
            <a:off x="3626700" y="3207216"/>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6" name="Image Placeholder 3">
            <a:extLst>
              <a:ext uri="{FF2B5EF4-FFF2-40B4-BE49-F238E27FC236}">
                <a16:creationId xmlns:a16="http://schemas.microsoft.com/office/drawing/2014/main" id="{A70ED764-0931-4273-A125-CE2D6E0F8A8D}"/>
              </a:ext>
            </a:extLst>
          </p:cNvPr>
          <p:cNvSpPr>
            <a:spLocks noGrp="1"/>
          </p:cNvSpPr>
          <p:nvPr>
            <p:ph sz="half" idx="16" hasCustomPrompt="1"/>
          </p:nvPr>
        </p:nvSpPr>
        <p:spPr>
          <a:xfrm>
            <a:off x="479343" y="4631282"/>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7" name="Content Placeholder Bottom">
            <a:extLst>
              <a:ext uri="{FF2B5EF4-FFF2-40B4-BE49-F238E27FC236}">
                <a16:creationId xmlns:a16="http://schemas.microsoft.com/office/drawing/2014/main" id="{1A924411-097F-4689-AC4D-9173B40A69F2}"/>
              </a:ext>
            </a:extLst>
          </p:cNvPr>
          <p:cNvSpPr>
            <a:spLocks noGrp="1"/>
          </p:cNvSpPr>
          <p:nvPr>
            <p:ph sz="half" idx="17" hasCustomPrompt="1"/>
          </p:nvPr>
        </p:nvSpPr>
        <p:spPr>
          <a:xfrm>
            <a:off x="3626700" y="4631279"/>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33446629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our Image/Four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1"/>
          <p:cNvSpPr>
            <a:spLocks noGrp="1"/>
          </p:cNvSpPr>
          <p:nvPr>
            <p:ph sz="half" idx="2" hasCustomPrompt="1"/>
          </p:nvPr>
        </p:nvSpPr>
        <p:spPr>
          <a:xfrm>
            <a:off x="3624200" y="182562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0" name="Image Placeholder 2">
            <a:extLst>
              <a:ext uri="{FF2B5EF4-FFF2-40B4-BE49-F238E27FC236}">
                <a16:creationId xmlns:a16="http://schemas.microsoft.com/office/drawing/2014/main" id="{02C25FD2-E251-4DC4-8F30-3EDA9A61D7DC}"/>
              </a:ext>
            </a:extLst>
          </p:cNvPr>
          <p:cNvSpPr>
            <a:spLocks noGrp="1"/>
          </p:cNvSpPr>
          <p:nvPr>
            <p:ph sz="half" idx="14" hasCustomPrompt="1"/>
          </p:nvPr>
        </p:nvSpPr>
        <p:spPr>
          <a:xfrm>
            <a:off x="476843" y="294143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1" name="Content Placeholder 2">
            <a:extLst>
              <a:ext uri="{FF2B5EF4-FFF2-40B4-BE49-F238E27FC236}">
                <a16:creationId xmlns:a16="http://schemas.microsoft.com/office/drawing/2014/main" id="{6FFE322F-E595-4582-997C-0A06F238C8D3}"/>
              </a:ext>
            </a:extLst>
          </p:cNvPr>
          <p:cNvSpPr>
            <a:spLocks noGrp="1"/>
          </p:cNvSpPr>
          <p:nvPr>
            <p:ph sz="half" idx="15" hasCustomPrompt="1"/>
          </p:nvPr>
        </p:nvSpPr>
        <p:spPr>
          <a:xfrm>
            <a:off x="3624200" y="294143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2" name="Image Placeholder 3">
            <a:extLst>
              <a:ext uri="{FF2B5EF4-FFF2-40B4-BE49-F238E27FC236}">
                <a16:creationId xmlns:a16="http://schemas.microsoft.com/office/drawing/2014/main" id="{647E63CA-E745-4DE2-B25A-D398F113EFA6}"/>
              </a:ext>
            </a:extLst>
          </p:cNvPr>
          <p:cNvSpPr>
            <a:spLocks noGrp="1"/>
          </p:cNvSpPr>
          <p:nvPr>
            <p:ph sz="half" idx="16" hasCustomPrompt="1"/>
          </p:nvPr>
        </p:nvSpPr>
        <p:spPr>
          <a:xfrm>
            <a:off x="480444" y="406596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3" name="Content Placeholder 3">
            <a:extLst>
              <a:ext uri="{FF2B5EF4-FFF2-40B4-BE49-F238E27FC236}">
                <a16:creationId xmlns:a16="http://schemas.microsoft.com/office/drawing/2014/main" id="{EFE66096-5B65-4DD6-9AD6-9E55675E34CD}"/>
              </a:ext>
            </a:extLst>
          </p:cNvPr>
          <p:cNvSpPr>
            <a:spLocks noGrp="1"/>
          </p:cNvSpPr>
          <p:nvPr>
            <p:ph sz="half" idx="17" hasCustomPrompt="1"/>
          </p:nvPr>
        </p:nvSpPr>
        <p:spPr>
          <a:xfrm>
            <a:off x="3627801" y="406595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4" name="Image Placeholder 4">
            <a:extLst>
              <a:ext uri="{FF2B5EF4-FFF2-40B4-BE49-F238E27FC236}">
                <a16:creationId xmlns:a16="http://schemas.microsoft.com/office/drawing/2014/main" id="{765390A9-B975-43C8-86E6-45E636A649C5}"/>
              </a:ext>
            </a:extLst>
          </p:cNvPr>
          <p:cNvSpPr>
            <a:spLocks noGrp="1"/>
          </p:cNvSpPr>
          <p:nvPr>
            <p:ph sz="half" idx="18" hasCustomPrompt="1"/>
          </p:nvPr>
        </p:nvSpPr>
        <p:spPr>
          <a:xfrm>
            <a:off x="480444" y="518177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4</a:t>
            </a:r>
          </a:p>
        </p:txBody>
      </p:sp>
      <p:sp>
        <p:nvSpPr>
          <p:cNvPr id="15" name="Content Placeholder 4">
            <a:extLst>
              <a:ext uri="{FF2B5EF4-FFF2-40B4-BE49-F238E27FC236}">
                <a16:creationId xmlns:a16="http://schemas.microsoft.com/office/drawing/2014/main" id="{04B6F74B-2775-4949-A70C-BCBBFE20C3A2}"/>
              </a:ext>
            </a:extLst>
          </p:cNvPr>
          <p:cNvSpPr>
            <a:spLocks noGrp="1"/>
          </p:cNvSpPr>
          <p:nvPr>
            <p:ph sz="half" idx="19" hasCustomPrompt="1"/>
          </p:nvPr>
        </p:nvSpPr>
        <p:spPr>
          <a:xfrm>
            <a:off x="3627801" y="518176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Tree>
    <p:custDataLst>
      <p:tags r:id="rId1"/>
    </p:custDataLst>
    <p:extLst>
      <p:ext uri="{BB962C8B-B14F-4D97-AF65-F5344CB8AC3E}">
        <p14:creationId xmlns:p14="http://schemas.microsoft.com/office/powerpoint/2010/main" val="20268029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ideo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5302E-3CB5-42AD-B464-F6B07B511A7B}"/>
              </a:ext>
            </a:extLst>
          </p:cNvPr>
          <p:cNvSpPr>
            <a:spLocks noGrp="1"/>
          </p:cNvSpPr>
          <p:nvPr>
            <p:ph type="title"/>
          </p:nvPr>
        </p:nvSpPr>
        <p:spPr/>
        <p:txBody>
          <a:bodyPr/>
          <a:lstStyle/>
          <a:p>
            <a:r>
              <a:rPr lang="en-US"/>
              <a:t>Click to edit Master title style</a:t>
            </a:r>
          </a:p>
        </p:txBody>
      </p:sp>
      <p:sp>
        <p:nvSpPr>
          <p:cNvPr id="4" name="Media Placeholder 3">
            <a:extLst>
              <a:ext uri="{FF2B5EF4-FFF2-40B4-BE49-F238E27FC236}">
                <a16:creationId xmlns:a16="http://schemas.microsoft.com/office/drawing/2014/main" id="{50C3DAD5-7018-41AE-A45F-20014BF27990}"/>
              </a:ext>
            </a:extLst>
          </p:cNvPr>
          <p:cNvSpPr>
            <a:spLocks noGrp="1"/>
          </p:cNvSpPr>
          <p:nvPr>
            <p:ph type="media" sz="quarter" idx="10"/>
          </p:nvPr>
        </p:nvSpPr>
        <p:spPr>
          <a:xfrm>
            <a:off x="476250" y="2120900"/>
            <a:ext cx="6361113" cy="3683000"/>
          </a:xfrm>
        </p:spPr>
        <p:txBody>
          <a:bodyPr/>
          <a:lstStyle>
            <a:lvl1pPr marL="0" indent="0">
              <a:buNone/>
              <a:defRPr/>
            </a:lvl1pPr>
          </a:lstStyle>
          <a:p>
            <a:endParaRPr lang="en-US" dirty="0"/>
          </a:p>
        </p:txBody>
      </p:sp>
      <p:sp>
        <p:nvSpPr>
          <p:cNvPr id="9" name="Text Placeholder 8">
            <a:extLst>
              <a:ext uri="{FF2B5EF4-FFF2-40B4-BE49-F238E27FC236}">
                <a16:creationId xmlns:a16="http://schemas.microsoft.com/office/drawing/2014/main" id="{AD03E3FD-A040-4AA5-BC67-8F46FFA45485}"/>
              </a:ext>
            </a:extLst>
          </p:cNvPr>
          <p:cNvSpPr>
            <a:spLocks noGrp="1"/>
          </p:cNvSpPr>
          <p:nvPr>
            <p:ph type="body" sz="quarter" idx="11" hasCustomPrompt="1"/>
          </p:nvPr>
        </p:nvSpPr>
        <p:spPr>
          <a:xfrm>
            <a:off x="7646988" y="3962401"/>
            <a:ext cx="3922712" cy="1841500"/>
          </a:xfrm>
        </p:spPr>
        <p:txBody>
          <a:bodyPr/>
          <a:lstStyle>
            <a:lvl1pPr marL="0" indent="0">
              <a:buNone/>
              <a:defRPr sz="1800"/>
            </a:lvl1pPr>
            <a:lvl5pPr>
              <a:defRPr sz="2400" b="0">
                <a:solidFill>
                  <a:srgbClr val="000000"/>
                </a:solidFill>
              </a:defRPr>
            </a:lvl5pPr>
          </a:lstStyle>
          <a:p>
            <a:pPr lvl="0"/>
            <a:r>
              <a:rPr lang="en-US" dirty="0"/>
              <a:t>Click to add caption to accompany content. </a:t>
            </a:r>
          </a:p>
        </p:txBody>
      </p:sp>
    </p:spTree>
    <p:extLst>
      <p:ext uri="{BB962C8B-B14F-4D97-AF65-F5344CB8AC3E}">
        <p14:creationId xmlns:p14="http://schemas.microsoft.com/office/powerpoint/2010/main" val="3064819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p:cNvSpPr>
            <a:spLocks noGrp="1"/>
          </p:cNvSpPr>
          <p:nvPr>
            <p:ph idx="1" hasCustomPrompt="1"/>
          </p:nvPr>
        </p:nvSpPr>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3066196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5" name="Content Placeholder 2">
            <a:extLst>
              <a:ext uri="{FF2B5EF4-FFF2-40B4-BE49-F238E27FC236}">
                <a16:creationId xmlns:a16="http://schemas.microsoft.com/office/drawing/2014/main" id="{E746DB13-92A9-47C2-9058-218A0E2EDCFC}"/>
              </a:ext>
            </a:extLst>
          </p:cNvPr>
          <p:cNvSpPr>
            <a:spLocks noGrp="1"/>
          </p:cNvSpPr>
          <p:nvPr>
            <p:ph idx="10"/>
          </p:nvPr>
        </p:nvSpPr>
        <p:spPr>
          <a:xfrm>
            <a:off x="476843"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3" name="Content Placeholder Left"/>
          <p:cNvSpPr>
            <a:spLocks noGrp="1"/>
          </p:cNvSpPr>
          <p:nvPr>
            <p:ph sz="half" idx="1" hasCustomPrompt="1"/>
          </p:nvPr>
        </p:nvSpPr>
        <p:spPr>
          <a:xfrm>
            <a:off x="476843" y="2473693"/>
            <a:ext cx="5542957" cy="3703270"/>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6" name="Content Placeholder 2">
            <a:extLst>
              <a:ext uri="{FF2B5EF4-FFF2-40B4-BE49-F238E27FC236}">
                <a16:creationId xmlns:a16="http://schemas.microsoft.com/office/drawing/2014/main" id="{25D6101F-D933-4709-A0BA-1CB69D3DC64B}"/>
              </a:ext>
            </a:extLst>
          </p:cNvPr>
          <p:cNvSpPr>
            <a:spLocks noGrp="1"/>
          </p:cNvSpPr>
          <p:nvPr>
            <p:ph idx="11"/>
          </p:nvPr>
        </p:nvSpPr>
        <p:spPr>
          <a:xfrm>
            <a:off x="6172200"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4" name="Content Placeholder Right"/>
          <p:cNvSpPr>
            <a:spLocks noGrp="1"/>
          </p:cNvSpPr>
          <p:nvPr>
            <p:ph sz="half" idx="2" hasCustomPrompt="1"/>
          </p:nvPr>
        </p:nvSpPr>
        <p:spPr>
          <a:xfrm>
            <a:off x="6172200" y="2473691"/>
            <a:ext cx="5542956" cy="3703271"/>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834274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476843" y="473246"/>
            <a:ext cx="11241915" cy="909670"/>
          </a:xfrm>
        </p:spPr>
        <p:txBody>
          <a:bodyPr/>
          <a:lstStyle>
            <a:lvl1pPr>
              <a:defRPr/>
            </a:lvl1pPr>
          </a:lstStyle>
          <a:p>
            <a:r>
              <a:rPr lang="en-US" dirty="0"/>
              <a:t>Slide Title</a:t>
            </a:r>
          </a:p>
        </p:txBody>
      </p:sp>
      <p:sp>
        <p:nvSpPr>
          <p:cNvPr id="6" name="Content Placeholder 2">
            <a:extLst>
              <a:ext uri="{FF2B5EF4-FFF2-40B4-BE49-F238E27FC236}">
                <a16:creationId xmlns:a16="http://schemas.microsoft.com/office/drawing/2014/main" id="{72EB7A33-D6FD-4ACA-9D6B-0B6FF455A81D}"/>
              </a:ext>
            </a:extLst>
          </p:cNvPr>
          <p:cNvSpPr>
            <a:spLocks noGrp="1"/>
          </p:cNvSpPr>
          <p:nvPr>
            <p:ph idx="11"/>
          </p:nvPr>
        </p:nvSpPr>
        <p:spPr>
          <a:xfrm>
            <a:off x="476844" y="1582938"/>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3" name="Content Placeholder Left"/>
          <p:cNvSpPr>
            <a:spLocks noGrp="1"/>
          </p:cNvSpPr>
          <p:nvPr>
            <p:ph sz="half" idx="1" hasCustomPrompt="1"/>
          </p:nvPr>
        </p:nvSpPr>
        <p:spPr>
          <a:xfrm>
            <a:off x="476844" y="2583180"/>
            <a:ext cx="3344530" cy="3593782"/>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Content Placeholder 2">
            <a:extLst>
              <a:ext uri="{FF2B5EF4-FFF2-40B4-BE49-F238E27FC236}">
                <a16:creationId xmlns:a16="http://schemas.microsoft.com/office/drawing/2014/main" id="{7FA33BDC-54C4-45B0-9977-6AD260A7B844}"/>
              </a:ext>
            </a:extLst>
          </p:cNvPr>
          <p:cNvSpPr>
            <a:spLocks noGrp="1"/>
          </p:cNvSpPr>
          <p:nvPr>
            <p:ph idx="12"/>
          </p:nvPr>
        </p:nvSpPr>
        <p:spPr>
          <a:xfrm>
            <a:off x="4423735" y="1582937"/>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5" name="Content Placeholder Middle">
            <a:extLst>
              <a:ext uri="{FF2B5EF4-FFF2-40B4-BE49-F238E27FC236}">
                <a16:creationId xmlns:a16="http://schemas.microsoft.com/office/drawing/2014/main" id="{1D13BCCE-AB68-426C-9401-BABA201385F3}"/>
              </a:ext>
            </a:extLst>
          </p:cNvPr>
          <p:cNvSpPr>
            <a:spLocks noGrp="1"/>
          </p:cNvSpPr>
          <p:nvPr>
            <p:ph sz="half" idx="10" hasCustomPrompt="1"/>
          </p:nvPr>
        </p:nvSpPr>
        <p:spPr>
          <a:xfrm>
            <a:off x="4423735" y="2583179"/>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8" name="Content Placeholder 2">
            <a:extLst>
              <a:ext uri="{FF2B5EF4-FFF2-40B4-BE49-F238E27FC236}">
                <a16:creationId xmlns:a16="http://schemas.microsoft.com/office/drawing/2014/main" id="{9F912163-109E-42CF-B7A9-36D05095C5E3}"/>
              </a:ext>
            </a:extLst>
          </p:cNvPr>
          <p:cNvSpPr>
            <a:spLocks noGrp="1"/>
          </p:cNvSpPr>
          <p:nvPr>
            <p:ph idx="13"/>
          </p:nvPr>
        </p:nvSpPr>
        <p:spPr>
          <a:xfrm>
            <a:off x="8366760" y="1588654"/>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4" name="Content Placeholder Right"/>
          <p:cNvSpPr>
            <a:spLocks noGrp="1"/>
          </p:cNvSpPr>
          <p:nvPr>
            <p:ph sz="half" idx="2" hasCustomPrompt="1"/>
          </p:nvPr>
        </p:nvSpPr>
        <p:spPr>
          <a:xfrm>
            <a:off x="8370626" y="2579767"/>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a:p>
            <a:pPr lvl="2"/>
            <a:endParaRPr lang="en-US" dirty="0"/>
          </a:p>
        </p:txBody>
      </p:sp>
    </p:spTree>
    <p:custDataLst>
      <p:tags r:id="rId1"/>
    </p:custDataLst>
    <p:extLst>
      <p:ext uri="{BB962C8B-B14F-4D97-AF65-F5344CB8AC3E}">
        <p14:creationId xmlns:p14="http://schemas.microsoft.com/office/powerpoint/2010/main" val="1489189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Subtitle">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47324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8767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2621900"/>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10" name="Content Placeholder Bottom"/>
          <p:cNvSpPr>
            <a:spLocks noGrp="1"/>
          </p:cNvSpPr>
          <p:nvPr>
            <p:ph type="body" sz="quarter" idx="13" hasCustomPrompt="1"/>
          </p:nvPr>
        </p:nvSpPr>
        <p:spPr>
          <a:xfrm>
            <a:off x="476844" y="5395327"/>
            <a:ext cx="11241914" cy="951787"/>
          </a:xfrm>
        </p:spPr>
        <p:txBody>
          <a:bodyPr/>
          <a:lstStyle>
            <a:lvl1pPr marL="112713" indent="-112713">
              <a:defRPr sz="900" b="0">
                <a:solidFill>
                  <a:srgbClr val="000000"/>
                </a:solidFill>
              </a:defRPr>
            </a:lvl1pPr>
            <a:lvl2pPr marL="336550" indent="-112713">
              <a:defRPr sz="900" b="0">
                <a:solidFill>
                  <a:srgbClr val="000000"/>
                </a:solidFill>
              </a:defRPr>
            </a:lvl2pPr>
            <a:lvl3pPr marL="685800" indent="-168275">
              <a:defRPr sz="900" b="0">
                <a:solidFill>
                  <a:srgbClr val="000000"/>
                </a:solidFill>
              </a:defRPr>
            </a:lvl3pPr>
            <a:lvl4pPr>
              <a:defRPr sz="900" b="0"/>
            </a:lvl4pPr>
            <a:lvl5pPr>
              <a:defRPr sz="900" b="0"/>
            </a:lvl5pPr>
          </a:lstStyle>
          <a:p>
            <a:pPr lvl="0"/>
            <a:r>
              <a:rPr lang="en-US" dirty="0"/>
              <a:t>Click to edit Master text styles</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2380733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Subtitle/Images">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36831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5769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1505492"/>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6" name="Content Placeholder 1">
            <a:extLst>
              <a:ext uri="{FF2B5EF4-FFF2-40B4-BE49-F238E27FC236}">
                <a16:creationId xmlns:a16="http://schemas.microsoft.com/office/drawing/2014/main" id="{B7E0CC24-A3CA-45F3-BF2B-B8EB09000563}"/>
              </a:ext>
            </a:extLst>
          </p:cNvPr>
          <p:cNvSpPr>
            <a:spLocks noGrp="1"/>
          </p:cNvSpPr>
          <p:nvPr>
            <p:ph idx="10" hasCustomPrompt="1"/>
          </p:nvPr>
        </p:nvSpPr>
        <p:spPr>
          <a:xfrm>
            <a:off x="476844" y="4310385"/>
            <a:ext cx="2563240" cy="2024480"/>
          </a:xfrm>
        </p:spPr>
        <p:txBody>
          <a:bodyPr/>
          <a:lstStyle>
            <a:lvl1pPr marL="0" indent="0" algn="ctr">
              <a:buNone/>
              <a:defRPr>
                <a:solidFill>
                  <a:srgbClr val="000000"/>
                </a:solidFill>
              </a:defRPr>
            </a:lvl1pPr>
          </a:lstStyle>
          <a:p>
            <a:pPr lvl="0"/>
            <a:r>
              <a:rPr lang="en-US" dirty="0"/>
              <a:t>Insert here 1</a:t>
            </a:r>
          </a:p>
        </p:txBody>
      </p:sp>
      <p:sp>
        <p:nvSpPr>
          <p:cNvPr id="7" name="Content Placeholder 2">
            <a:extLst>
              <a:ext uri="{FF2B5EF4-FFF2-40B4-BE49-F238E27FC236}">
                <a16:creationId xmlns:a16="http://schemas.microsoft.com/office/drawing/2014/main" id="{0065DFA3-2F0A-45C7-8124-3D672EB9205A}"/>
              </a:ext>
            </a:extLst>
          </p:cNvPr>
          <p:cNvSpPr>
            <a:spLocks noGrp="1"/>
          </p:cNvSpPr>
          <p:nvPr>
            <p:ph idx="11" hasCustomPrompt="1"/>
          </p:nvPr>
        </p:nvSpPr>
        <p:spPr>
          <a:xfrm>
            <a:off x="3382488" y="4310385"/>
            <a:ext cx="2563240" cy="2024480"/>
          </a:xfrm>
        </p:spPr>
        <p:txBody>
          <a:bodyPr/>
          <a:lstStyle>
            <a:lvl1pPr marL="0" indent="0" algn="ctr">
              <a:buNone/>
              <a:defRPr>
                <a:solidFill>
                  <a:srgbClr val="000000"/>
                </a:solidFill>
              </a:defRPr>
            </a:lvl1pPr>
          </a:lstStyle>
          <a:p>
            <a:pPr lvl="0"/>
            <a:r>
              <a:rPr lang="en-US" dirty="0"/>
              <a:t>Insert here 2</a:t>
            </a:r>
          </a:p>
        </p:txBody>
      </p:sp>
      <p:sp>
        <p:nvSpPr>
          <p:cNvPr id="9" name="Content Placeholder 3">
            <a:extLst>
              <a:ext uri="{FF2B5EF4-FFF2-40B4-BE49-F238E27FC236}">
                <a16:creationId xmlns:a16="http://schemas.microsoft.com/office/drawing/2014/main" id="{5EAAA4B2-2F70-4899-9014-89954C200D50}"/>
              </a:ext>
            </a:extLst>
          </p:cNvPr>
          <p:cNvSpPr>
            <a:spLocks noGrp="1"/>
          </p:cNvSpPr>
          <p:nvPr>
            <p:ph idx="13" hasCustomPrompt="1"/>
          </p:nvPr>
        </p:nvSpPr>
        <p:spPr>
          <a:xfrm>
            <a:off x="6281896" y="4319291"/>
            <a:ext cx="2563240" cy="2024480"/>
          </a:xfrm>
        </p:spPr>
        <p:txBody>
          <a:bodyPr/>
          <a:lstStyle>
            <a:lvl1pPr marL="0" indent="0" algn="ctr">
              <a:buNone/>
              <a:defRPr>
                <a:solidFill>
                  <a:srgbClr val="000000"/>
                </a:solidFill>
              </a:defRPr>
            </a:lvl1pPr>
          </a:lstStyle>
          <a:p>
            <a:pPr lvl="0"/>
            <a:r>
              <a:rPr lang="en-US" dirty="0"/>
              <a:t>Insert here 3</a:t>
            </a:r>
          </a:p>
        </p:txBody>
      </p:sp>
      <p:sp>
        <p:nvSpPr>
          <p:cNvPr id="11" name="Content Placeholder 4">
            <a:extLst>
              <a:ext uri="{FF2B5EF4-FFF2-40B4-BE49-F238E27FC236}">
                <a16:creationId xmlns:a16="http://schemas.microsoft.com/office/drawing/2014/main" id="{138B1A98-C967-4B94-B1F7-E158393317F4}"/>
              </a:ext>
            </a:extLst>
          </p:cNvPr>
          <p:cNvSpPr>
            <a:spLocks noGrp="1"/>
          </p:cNvSpPr>
          <p:nvPr>
            <p:ph idx="15" hasCustomPrompt="1"/>
          </p:nvPr>
        </p:nvSpPr>
        <p:spPr>
          <a:xfrm>
            <a:off x="9151916" y="4319291"/>
            <a:ext cx="2563240" cy="2024480"/>
          </a:xfrm>
        </p:spPr>
        <p:txBody>
          <a:bodyPr/>
          <a:lstStyle>
            <a:lvl1pPr marL="0" indent="0" algn="ctr">
              <a:buNone/>
              <a:defRPr>
                <a:solidFill>
                  <a:srgbClr val="000000"/>
                </a:solidFill>
              </a:defRPr>
            </a:lvl1pPr>
          </a:lstStyle>
          <a:p>
            <a:pPr lvl="0"/>
            <a:r>
              <a:rPr lang="en-US" dirty="0"/>
              <a:t>Insert here 4</a:t>
            </a:r>
          </a:p>
        </p:txBody>
      </p:sp>
    </p:spTree>
    <p:custDataLst>
      <p:tags r:id="rId1"/>
    </p:custDataLst>
    <p:extLst>
      <p:ext uri="{BB962C8B-B14F-4D97-AF65-F5344CB8AC3E}">
        <p14:creationId xmlns:p14="http://schemas.microsoft.com/office/powerpoint/2010/main" val="3888260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ulti Image/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1"/>
          <p:cNvSpPr>
            <a:spLocks noGrp="1"/>
          </p:cNvSpPr>
          <p:nvPr>
            <p:ph idx="1" hasCustomPrompt="1"/>
          </p:nvPr>
        </p:nvSpPr>
        <p:spPr>
          <a:xfrm>
            <a:off x="476844" y="1944375"/>
            <a:ext cx="2563240" cy="2024480"/>
          </a:xfrm>
        </p:spPr>
        <p:txBody>
          <a:bodyPr/>
          <a:lstStyle>
            <a:lvl1pPr marL="0" indent="0" algn="ctr">
              <a:buNone/>
              <a:defRPr>
                <a:solidFill>
                  <a:srgbClr val="000000"/>
                </a:solidFill>
              </a:defRPr>
            </a:lvl1pPr>
          </a:lstStyle>
          <a:p>
            <a:pPr lvl="0"/>
            <a:r>
              <a:rPr lang="en-US" dirty="0"/>
              <a:t>Insert here 1</a:t>
            </a:r>
          </a:p>
        </p:txBody>
      </p:sp>
      <p:sp>
        <p:nvSpPr>
          <p:cNvPr id="15" name="Content Placeholder 2">
            <a:extLst>
              <a:ext uri="{FF2B5EF4-FFF2-40B4-BE49-F238E27FC236}">
                <a16:creationId xmlns:a16="http://schemas.microsoft.com/office/drawing/2014/main" id="{A951D41C-52EA-4F3C-BC8E-A9309F4EB627}"/>
              </a:ext>
            </a:extLst>
          </p:cNvPr>
          <p:cNvSpPr>
            <a:spLocks noGrp="1"/>
          </p:cNvSpPr>
          <p:nvPr>
            <p:ph idx="11" hasCustomPrompt="1"/>
          </p:nvPr>
        </p:nvSpPr>
        <p:spPr>
          <a:xfrm>
            <a:off x="3382488" y="1944375"/>
            <a:ext cx="2563240" cy="2024480"/>
          </a:xfrm>
        </p:spPr>
        <p:txBody>
          <a:bodyPr/>
          <a:lstStyle>
            <a:lvl1pPr marL="0" indent="0" algn="ctr">
              <a:buNone/>
              <a:defRPr>
                <a:solidFill>
                  <a:srgbClr val="000000"/>
                </a:solidFill>
              </a:defRPr>
            </a:lvl1pPr>
          </a:lstStyle>
          <a:p>
            <a:pPr lvl="0"/>
            <a:r>
              <a:rPr lang="en-US" dirty="0"/>
              <a:t>Insert here 2</a:t>
            </a:r>
          </a:p>
        </p:txBody>
      </p:sp>
      <p:sp>
        <p:nvSpPr>
          <p:cNvPr id="17" name="Content Placeholder 3">
            <a:extLst>
              <a:ext uri="{FF2B5EF4-FFF2-40B4-BE49-F238E27FC236}">
                <a16:creationId xmlns:a16="http://schemas.microsoft.com/office/drawing/2014/main" id="{1CD2ACDE-E8DF-4B19-9DBB-017510EECF31}"/>
              </a:ext>
            </a:extLst>
          </p:cNvPr>
          <p:cNvSpPr>
            <a:spLocks noGrp="1"/>
          </p:cNvSpPr>
          <p:nvPr>
            <p:ph idx="13" hasCustomPrompt="1"/>
          </p:nvPr>
        </p:nvSpPr>
        <p:spPr>
          <a:xfrm>
            <a:off x="6281896" y="1953281"/>
            <a:ext cx="2563240" cy="2024480"/>
          </a:xfrm>
        </p:spPr>
        <p:txBody>
          <a:bodyPr/>
          <a:lstStyle>
            <a:lvl1pPr marL="0" indent="0" algn="ctr">
              <a:buNone/>
              <a:defRPr>
                <a:solidFill>
                  <a:srgbClr val="000000"/>
                </a:solidFill>
              </a:defRPr>
            </a:lvl1pPr>
          </a:lstStyle>
          <a:p>
            <a:pPr lvl="0"/>
            <a:r>
              <a:rPr lang="en-US" dirty="0"/>
              <a:t>Insert here 3</a:t>
            </a:r>
          </a:p>
        </p:txBody>
      </p:sp>
      <p:sp>
        <p:nvSpPr>
          <p:cNvPr id="19" name="Content Placeholder 4">
            <a:extLst>
              <a:ext uri="{FF2B5EF4-FFF2-40B4-BE49-F238E27FC236}">
                <a16:creationId xmlns:a16="http://schemas.microsoft.com/office/drawing/2014/main" id="{F18F8C24-8F67-4A0C-8E2F-54E8026EAD00}"/>
              </a:ext>
            </a:extLst>
          </p:cNvPr>
          <p:cNvSpPr>
            <a:spLocks noGrp="1"/>
          </p:cNvSpPr>
          <p:nvPr>
            <p:ph idx="15" hasCustomPrompt="1"/>
          </p:nvPr>
        </p:nvSpPr>
        <p:spPr>
          <a:xfrm>
            <a:off x="9151916" y="1953281"/>
            <a:ext cx="2563240" cy="2024480"/>
          </a:xfrm>
        </p:spPr>
        <p:txBody>
          <a:bodyPr/>
          <a:lstStyle>
            <a:lvl1pPr marL="0" indent="0" algn="ctr">
              <a:buNone/>
              <a:defRPr>
                <a:solidFill>
                  <a:srgbClr val="000000"/>
                </a:solidFill>
              </a:defRPr>
            </a:lvl1pPr>
          </a:lstStyle>
          <a:p>
            <a:pPr lvl="0"/>
            <a:r>
              <a:rPr lang="en-US" dirty="0"/>
              <a:t>Insert here 4</a:t>
            </a:r>
          </a:p>
        </p:txBody>
      </p:sp>
      <p:sp>
        <p:nvSpPr>
          <p:cNvPr id="9" name="Content Placeholder 5">
            <a:extLst>
              <a:ext uri="{FF2B5EF4-FFF2-40B4-BE49-F238E27FC236}">
                <a16:creationId xmlns:a16="http://schemas.microsoft.com/office/drawing/2014/main" id="{1950DDEC-E898-4F6D-A7F2-930A23B3C11F}"/>
              </a:ext>
            </a:extLst>
          </p:cNvPr>
          <p:cNvSpPr>
            <a:spLocks noGrp="1"/>
          </p:cNvSpPr>
          <p:nvPr>
            <p:ph idx="10" hasCustomPrompt="1"/>
          </p:nvPr>
        </p:nvSpPr>
        <p:spPr>
          <a:xfrm>
            <a:off x="476843" y="4128059"/>
            <a:ext cx="2563241" cy="2024480"/>
          </a:xfrm>
        </p:spPr>
        <p:txBody>
          <a:bodyPr/>
          <a:lstStyle>
            <a:lvl1pPr marL="0" indent="0" algn="ctr">
              <a:buNone/>
              <a:defRPr>
                <a:solidFill>
                  <a:srgbClr val="000000"/>
                </a:solidFill>
              </a:defRPr>
            </a:lvl1pPr>
          </a:lstStyle>
          <a:p>
            <a:pPr lvl="0"/>
            <a:r>
              <a:rPr lang="en-US" dirty="0"/>
              <a:t>Insert here 5</a:t>
            </a:r>
          </a:p>
        </p:txBody>
      </p:sp>
      <p:sp>
        <p:nvSpPr>
          <p:cNvPr id="16" name="Content Placeholder 6">
            <a:extLst>
              <a:ext uri="{FF2B5EF4-FFF2-40B4-BE49-F238E27FC236}">
                <a16:creationId xmlns:a16="http://schemas.microsoft.com/office/drawing/2014/main" id="{B7548D5A-3DFF-4FF5-A587-74246B76C1A7}"/>
              </a:ext>
            </a:extLst>
          </p:cNvPr>
          <p:cNvSpPr>
            <a:spLocks noGrp="1"/>
          </p:cNvSpPr>
          <p:nvPr>
            <p:ph idx="12" hasCustomPrompt="1"/>
          </p:nvPr>
        </p:nvSpPr>
        <p:spPr>
          <a:xfrm>
            <a:off x="3382487" y="4128059"/>
            <a:ext cx="2563241" cy="2024480"/>
          </a:xfrm>
        </p:spPr>
        <p:txBody>
          <a:bodyPr/>
          <a:lstStyle>
            <a:lvl1pPr marL="0" indent="0" algn="ctr">
              <a:buNone/>
              <a:defRPr>
                <a:solidFill>
                  <a:srgbClr val="000000"/>
                </a:solidFill>
              </a:defRPr>
            </a:lvl1pPr>
          </a:lstStyle>
          <a:p>
            <a:pPr lvl="0"/>
            <a:r>
              <a:rPr lang="en-US" dirty="0"/>
              <a:t>Insert here 6</a:t>
            </a:r>
          </a:p>
        </p:txBody>
      </p:sp>
      <p:sp>
        <p:nvSpPr>
          <p:cNvPr id="18" name="Content Placeholder 7">
            <a:extLst>
              <a:ext uri="{FF2B5EF4-FFF2-40B4-BE49-F238E27FC236}">
                <a16:creationId xmlns:a16="http://schemas.microsoft.com/office/drawing/2014/main" id="{A24E382A-7ED1-49CB-8053-85276CAEB9B2}"/>
              </a:ext>
            </a:extLst>
          </p:cNvPr>
          <p:cNvSpPr>
            <a:spLocks noGrp="1"/>
          </p:cNvSpPr>
          <p:nvPr>
            <p:ph idx="14" hasCustomPrompt="1"/>
          </p:nvPr>
        </p:nvSpPr>
        <p:spPr>
          <a:xfrm>
            <a:off x="6281895" y="4136965"/>
            <a:ext cx="2563241" cy="2024480"/>
          </a:xfrm>
        </p:spPr>
        <p:txBody>
          <a:bodyPr/>
          <a:lstStyle>
            <a:lvl1pPr marL="0" indent="0" algn="ctr">
              <a:buNone/>
              <a:defRPr>
                <a:solidFill>
                  <a:srgbClr val="000000"/>
                </a:solidFill>
              </a:defRPr>
            </a:lvl1pPr>
          </a:lstStyle>
          <a:p>
            <a:pPr lvl="0"/>
            <a:r>
              <a:rPr lang="en-US" dirty="0"/>
              <a:t>Insert here 7</a:t>
            </a:r>
          </a:p>
        </p:txBody>
      </p:sp>
      <p:sp>
        <p:nvSpPr>
          <p:cNvPr id="20" name="Content Placeholder 8">
            <a:extLst>
              <a:ext uri="{FF2B5EF4-FFF2-40B4-BE49-F238E27FC236}">
                <a16:creationId xmlns:a16="http://schemas.microsoft.com/office/drawing/2014/main" id="{AC6187B3-59CD-4356-83E5-962B5ACC4AEB}"/>
              </a:ext>
            </a:extLst>
          </p:cNvPr>
          <p:cNvSpPr>
            <a:spLocks noGrp="1"/>
          </p:cNvSpPr>
          <p:nvPr>
            <p:ph idx="16" hasCustomPrompt="1"/>
          </p:nvPr>
        </p:nvSpPr>
        <p:spPr>
          <a:xfrm>
            <a:off x="9151915" y="4136965"/>
            <a:ext cx="2563241" cy="2024480"/>
          </a:xfrm>
        </p:spPr>
        <p:txBody>
          <a:bodyPr/>
          <a:lstStyle>
            <a:lvl1pPr marL="0" indent="0" algn="ctr">
              <a:buNone/>
              <a:defRPr>
                <a:solidFill>
                  <a:srgbClr val="000000"/>
                </a:solidFill>
              </a:defRPr>
            </a:lvl1pPr>
          </a:lstStyle>
          <a:p>
            <a:pPr lvl="0"/>
            <a:r>
              <a:rPr lang="en-US" dirty="0"/>
              <a:t>Insert here 8</a:t>
            </a:r>
          </a:p>
        </p:txBody>
      </p:sp>
    </p:spTree>
    <p:custDataLst>
      <p:tags r:id="rId1"/>
    </p:custDataLst>
    <p:extLst>
      <p:ext uri="{BB962C8B-B14F-4D97-AF65-F5344CB8AC3E}">
        <p14:creationId xmlns:p14="http://schemas.microsoft.com/office/powerpoint/2010/main" val="295870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Image/On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9" name="Content Placeholder"/>
          <p:cNvSpPr>
            <a:spLocks noGrp="1"/>
          </p:cNvSpPr>
          <p:nvPr>
            <p:ph sz="half" idx="2" hasCustomPrompt="1"/>
          </p:nvPr>
        </p:nvSpPr>
        <p:spPr>
          <a:xfrm>
            <a:off x="3624200" y="1825625"/>
            <a:ext cx="8090957" cy="435133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28807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1.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ags" Target="../tags/tag15.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DF3CEB08-7511-4ACD-A0D7-6D08EF1B42A9}"/>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2">
                    <a:lumMod val="10000"/>
                  </a:schemeClr>
                </a:solidFill>
                <a:latin typeface="+mn-lt"/>
              </a:rPr>
              <a:pPr/>
              <a:t>‹#›</a:t>
            </a:fld>
            <a:endParaRPr lang="en-US" sz="1100" dirty="0">
              <a:solidFill>
                <a:schemeClr val="bg2">
                  <a:lumMod val="10000"/>
                </a:schemeClr>
              </a:solidFill>
              <a:latin typeface="+mn-lt"/>
            </a:endParaRPr>
          </a:p>
        </p:txBody>
      </p:sp>
      <p:sp>
        <p:nvSpPr>
          <p:cNvPr id="2" name="Title Placeholder"/>
          <p:cNvSpPr>
            <a:spLocks noGrp="1"/>
          </p:cNvSpPr>
          <p:nvPr>
            <p:ph type="title"/>
          </p:nvPr>
        </p:nvSpPr>
        <p:spPr>
          <a:xfrm>
            <a:off x="476843" y="473245"/>
            <a:ext cx="11241915" cy="1217447"/>
          </a:xfrm>
          <a:prstGeom prst="rect">
            <a:avLst/>
          </a:prstGeom>
        </p:spPr>
        <p:txBody>
          <a:bodyPr vert="horz" lIns="91440" tIns="45720" rIns="91440" bIns="45720" rtlCol="0" anchor="t">
            <a:noAutofit/>
          </a:bodyPr>
          <a:lstStyle/>
          <a:p>
            <a:r>
              <a:rPr lang="en-US" dirty="0"/>
              <a:t>Slide Title</a:t>
            </a:r>
            <a:br>
              <a:rPr lang="en-US" dirty="0"/>
            </a:br>
            <a:endParaRPr lang="en-US" dirty="0"/>
          </a:p>
        </p:txBody>
      </p:sp>
      <p:sp>
        <p:nvSpPr>
          <p:cNvPr id="3" name="Text Placeholder 2"/>
          <p:cNvSpPr>
            <a:spLocks noGrp="1"/>
          </p:cNvSpPr>
          <p:nvPr>
            <p:ph type="body" idx="1"/>
          </p:nvPr>
        </p:nvSpPr>
        <p:spPr>
          <a:xfrm>
            <a:off x="476843" y="1825625"/>
            <a:ext cx="11241915" cy="4351338"/>
          </a:xfrm>
          <a:prstGeom prst="rect">
            <a:avLst/>
          </a:prstGeom>
        </p:spPr>
        <p:txBody>
          <a:bodyPr vert="horz" lIns="91440" tIns="45720" rIns="91440" bIns="45720" rtlCol="0">
            <a:noAutofit/>
          </a:bodyPr>
          <a:lstStyle/>
          <a:p>
            <a:pPr lvl="0"/>
            <a:r>
              <a:rPr lang="en-US" dirty="0"/>
              <a:t>First Level</a:t>
            </a:r>
          </a:p>
          <a:p>
            <a:pPr lvl="1"/>
            <a:r>
              <a:rPr lang="en-US" dirty="0"/>
              <a:t>Second level</a:t>
            </a:r>
          </a:p>
          <a:p>
            <a:pPr lvl="2"/>
            <a:r>
              <a:rPr lang="en-US" dirty="0"/>
              <a:t>Third level</a:t>
            </a:r>
          </a:p>
          <a:p>
            <a:pPr lvl="3"/>
            <a:r>
              <a:rPr lang="en-US" dirty="0"/>
              <a:t>Fourth Level</a:t>
            </a:r>
          </a:p>
        </p:txBody>
      </p:sp>
      <p:pic>
        <p:nvPicPr>
          <p:cNvPr id="5" name="Logo">
            <a:extLst>
              <a:ext uri="{FF2B5EF4-FFF2-40B4-BE49-F238E27FC236}">
                <a16:creationId xmlns:a16="http://schemas.microsoft.com/office/drawing/2014/main" id="{7D9DE7A7-3324-4B9D-A406-42B62C5A8F9E}"/>
              </a:ext>
              <a:ext uri="{C183D7F6-B498-43B3-948B-1728B52AA6E4}">
                <adec:decorative xmlns:adec="http://schemas.microsoft.com/office/drawing/2017/decorative" val="1"/>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422286" y="6444088"/>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pyright">
            <a:extLst>
              <a:ext uri="{FF2B5EF4-FFF2-40B4-BE49-F238E27FC236}">
                <a16:creationId xmlns:a16="http://schemas.microsoft.com/office/drawing/2014/main" id="{0E6636BF-D3CC-4DFC-A057-41CF18719446}"/>
              </a:ext>
              <a:ext uri="{C183D7F6-B498-43B3-948B-1728B52AA6E4}">
                <adec:decorative xmlns:adec="http://schemas.microsoft.com/office/drawing/2017/decorative" val="1"/>
              </a:ext>
            </a:extLst>
          </p:cNvPr>
          <p:cNvSpPr txBox="1"/>
          <p:nvPr userDrawn="1"/>
        </p:nvSpPr>
        <p:spPr>
          <a:xfrm>
            <a:off x="2103120" y="6355080"/>
            <a:ext cx="8961120" cy="430887"/>
          </a:xfrm>
          <a:prstGeom prst="rect">
            <a:avLst/>
          </a:prstGeom>
          <a:noFill/>
        </p:spPr>
        <p:txBody>
          <a:bodyPr wrap="square" rtlCol="0">
            <a:spAutoFit/>
          </a:bodyPr>
          <a:lstStyle/>
          <a:p>
            <a:r>
              <a:rPr lang="en-US" sz="1100" dirty="0">
                <a:solidFill>
                  <a:schemeClr val="accent1"/>
                </a:solidFill>
                <a:latin typeface="+mn-lt"/>
              </a:rPr>
              <a:t>Brigham &amp; Houston, Fundamentals of Financial Management, Sixteenth Edition. © 2022 Cengage. All Rights Reserved. May not be scanned, copied or duplicated, or posted to a publicly accessible website, in whole or in part.</a:t>
            </a:r>
          </a:p>
        </p:txBody>
      </p:sp>
    </p:spTree>
    <p:custDataLst>
      <p:tags r:id="rId15"/>
    </p:custDataLst>
    <p:extLst>
      <p:ext uri="{BB962C8B-B14F-4D97-AF65-F5344CB8AC3E}">
        <p14:creationId xmlns:p14="http://schemas.microsoft.com/office/powerpoint/2010/main" val="682046013"/>
      </p:ext>
    </p:extLst>
  </p:cSld>
  <p:clrMap bg1="lt1" tx1="dk1" bg2="lt2" tx2="dk2" accent1="accent1" accent2="accent2" accent3="accent3" accent4="accent4" accent5="accent5" accent6="accent6" hlink="hlink" folHlink="folHlink"/>
  <p:sldLayoutIdLst>
    <p:sldLayoutId id="2147483765" r:id="rId1"/>
    <p:sldLayoutId id="2147483763" r:id="rId2"/>
    <p:sldLayoutId id="2147483753" r:id="rId3"/>
    <p:sldLayoutId id="2147483728" r:id="rId4"/>
    <p:sldLayoutId id="2147483736" r:id="rId5"/>
    <p:sldLayoutId id="2147483729" r:id="rId6"/>
    <p:sldLayoutId id="2147483760" r:id="rId7"/>
    <p:sldLayoutId id="2147483730" r:id="rId8"/>
    <p:sldLayoutId id="2147483732" r:id="rId9"/>
    <p:sldLayoutId id="2147483761" r:id="rId10"/>
    <p:sldLayoutId id="2147483737" r:id="rId11"/>
    <p:sldLayoutId id="2147483762" r:id="rId12"/>
    <p:sldLayoutId id="2147483766" r:id="rId13"/>
  </p:sldLayoutIdLst>
  <p:hf hdr="0" ftr="0" dt="0"/>
  <p:txStyles>
    <p:titleStyle>
      <a:lvl1pPr algn="ctr" defTabSz="914400" rtl="0" eaLnBrk="1" latinLnBrk="0" hangingPunct="1">
        <a:lnSpc>
          <a:spcPct val="90000"/>
        </a:lnSpc>
        <a:spcBef>
          <a:spcPct val="0"/>
        </a:spcBef>
        <a:buNone/>
        <a:defRPr sz="4000" b="1"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1pPr>
      <a:lvl2pPr marL="685800" indent="-228600" algn="l" defTabSz="914400" rtl="0" eaLnBrk="1" latinLnBrk="0" hangingPunct="1">
        <a:lnSpc>
          <a:spcPct val="100000"/>
        </a:lnSpc>
        <a:spcBef>
          <a:spcPts val="5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2pPr>
      <a:lvl3pPr marL="1143000" indent="-228600" algn="l" defTabSz="914400" rtl="0" eaLnBrk="1" latinLnBrk="0" hangingPunct="1">
        <a:lnSpc>
          <a:spcPct val="100000"/>
        </a:lnSpc>
        <a:spcBef>
          <a:spcPts val="500"/>
        </a:spcBef>
        <a:spcAft>
          <a:spcPts val="800"/>
        </a:spcAft>
        <a:buClr>
          <a:schemeClr val="accent1"/>
        </a:buClr>
        <a:buSzPct val="80000"/>
        <a:buFont typeface="Wingdings" panose="05000000000000000000" pitchFamily="2" charset="2"/>
        <a:buChar char="§"/>
        <a:defRPr sz="2400" b="0" kern="1200">
          <a:solidFill>
            <a:srgbClr val="000000"/>
          </a:solidFill>
          <a:latin typeface="+mn-lt"/>
          <a:ea typeface="+mn-ea"/>
          <a:cs typeface="+mn-cs"/>
        </a:defRPr>
      </a:lvl3pPr>
      <a:lvl4pPr marL="1714500" indent="-342900" algn="l" defTabSz="914400" rtl="0" eaLnBrk="1" latinLnBrk="0" hangingPunct="1">
        <a:lnSpc>
          <a:spcPct val="90000"/>
        </a:lnSpc>
        <a:spcBef>
          <a:spcPts val="500"/>
        </a:spcBef>
        <a:buSzPct val="100000"/>
        <a:buFont typeface="Arial" panose="020B0604020202020204" pitchFamily="34" charset="0"/>
        <a:buChar char="•"/>
        <a:defRPr sz="2400" b="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3200" b="1"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DF3CEB08-7511-4ACD-A0D7-6D08EF1B42A9}"/>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2">
                    <a:lumMod val="10000"/>
                  </a:schemeClr>
                </a:solidFill>
                <a:latin typeface="+mn-lt"/>
              </a:rPr>
              <a:pPr/>
              <a:t>‹#›</a:t>
            </a:fld>
            <a:endParaRPr lang="en-US" sz="1100" dirty="0">
              <a:solidFill>
                <a:schemeClr val="bg2">
                  <a:lumMod val="10000"/>
                </a:schemeClr>
              </a:solidFill>
              <a:latin typeface="+mn-lt"/>
            </a:endParaRPr>
          </a:p>
        </p:txBody>
      </p:sp>
      <p:sp>
        <p:nvSpPr>
          <p:cNvPr id="2" name="Title Placeholder"/>
          <p:cNvSpPr>
            <a:spLocks noGrp="1"/>
          </p:cNvSpPr>
          <p:nvPr>
            <p:ph type="title"/>
          </p:nvPr>
        </p:nvSpPr>
        <p:spPr>
          <a:xfrm>
            <a:off x="476843" y="473245"/>
            <a:ext cx="11241915" cy="1217447"/>
          </a:xfrm>
          <a:prstGeom prst="rect">
            <a:avLst/>
          </a:prstGeom>
        </p:spPr>
        <p:txBody>
          <a:bodyPr vert="horz" lIns="91440" tIns="45720" rIns="91440" bIns="45720" rtlCol="0" anchor="t">
            <a:noAutofit/>
          </a:bodyPr>
          <a:lstStyle/>
          <a:p>
            <a:r>
              <a:rPr lang="en-US" dirty="0"/>
              <a:t>Slide Title</a:t>
            </a:r>
            <a:br>
              <a:rPr lang="en-US" dirty="0"/>
            </a:br>
            <a:endParaRPr lang="en-US" dirty="0"/>
          </a:p>
        </p:txBody>
      </p:sp>
      <p:sp>
        <p:nvSpPr>
          <p:cNvPr id="3" name="Text Placeholder 2"/>
          <p:cNvSpPr>
            <a:spLocks noGrp="1"/>
          </p:cNvSpPr>
          <p:nvPr>
            <p:ph type="body" idx="1"/>
          </p:nvPr>
        </p:nvSpPr>
        <p:spPr>
          <a:xfrm>
            <a:off x="476843" y="1825625"/>
            <a:ext cx="11241915" cy="4351338"/>
          </a:xfrm>
          <a:prstGeom prst="rect">
            <a:avLst/>
          </a:prstGeom>
        </p:spPr>
        <p:txBody>
          <a:bodyPr vert="horz" lIns="91440" tIns="45720" rIns="91440" bIns="45720" rtlCol="0">
            <a:noAutofit/>
          </a:bodyPr>
          <a:lstStyle/>
          <a:p>
            <a:pPr lvl="0"/>
            <a:r>
              <a:rPr lang="en-US" dirty="0"/>
              <a:t>First Level</a:t>
            </a:r>
          </a:p>
          <a:p>
            <a:pPr lvl="1"/>
            <a:r>
              <a:rPr lang="en-US" dirty="0"/>
              <a:t>Second level</a:t>
            </a:r>
          </a:p>
          <a:p>
            <a:pPr lvl="2"/>
            <a:r>
              <a:rPr lang="en-US" dirty="0"/>
              <a:t>Third level</a:t>
            </a:r>
          </a:p>
          <a:p>
            <a:pPr lvl="3"/>
            <a:r>
              <a:rPr lang="en-US" dirty="0"/>
              <a:t>Fourth Level</a:t>
            </a:r>
          </a:p>
        </p:txBody>
      </p:sp>
      <p:pic>
        <p:nvPicPr>
          <p:cNvPr id="5" name="Logo">
            <a:extLst>
              <a:ext uri="{FF2B5EF4-FFF2-40B4-BE49-F238E27FC236}">
                <a16:creationId xmlns:a16="http://schemas.microsoft.com/office/drawing/2014/main" id="{7D9DE7A7-3324-4B9D-A406-42B62C5A8F9E}"/>
              </a:ext>
              <a:ext uri="{C183D7F6-B498-43B3-948B-1728B52AA6E4}">
                <adec:decorative xmlns:adec="http://schemas.microsoft.com/office/drawing/2017/decorative" val="1"/>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422286" y="6444088"/>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pyright">
            <a:extLst>
              <a:ext uri="{FF2B5EF4-FFF2-40B4-BE49-F238E27FC236}">
                <a16:creationId xmlns:a16="http://schemas.microsoft.com/office/drawing/2014/main" id="{0E6636BF-D3CC-4DFC-A057-41CF18719446}"/>
              </a:ext>
              <a:ext uri="{C183D7F6-B498-43B3-948B-1728B52AA6E4}">
                <adec:decorative xmlns:adec="http://schemas.microsoft.com/office/drawing/2017/decorative" val="1"/>
              </a:ext>
            </a:extLst>
          </p:cNvPr>
          <p:cNvSpPr txBox="1"/>
          <p:nvPr userDrawn="1"/>
        </p:nvSpPr>
        <p:spPr>
          <a:xfrm>
            <a:off x="2103120" y="6355080"/>
            <a:ext cx="8961120" cy="430887"/>
          </a:xfrm>
          <a:prstGeom prst="rect">
            <a:avLst/>
          </a:prstGeom>
          <a:noFill/>
        </p:spPr>
        <p:txBody>
          <a:bodyPr wrap="square" rtlCol="0">
            <a:spAutoFit/>
          </a:bodyPr>
          <a:lstStyle/>
          <a:p>
            <a:r>
              <a:rPr lang="en-US" sz="1100" dirty="0">
                <a:solidFill>
                  <a:schemeClr val="accent1"/>
                </a:solidFill>
                <a:latin typeface="+mn-lt"/>
              </a:rPr>
              <a:t>Brigham &amp; Houston, </a:t>
            </a:r>
            <a:r>
              <a:rPr lang="en-US" sz="1100" i="1" dirty="0">
                <a:solidFill>
                  <a:schemeClr val="accent1"/>
                </a:solidFill>
                <a:latin typeface="+mn-lt"/>
              </a:rPr>
              <a:t>Fundamentals of Financial Management</a:t>
            </a:r>
            <a:r>
              <a:rPr lang="en-US" sz="1100" dirty="0">
                <a:solidFill>
                  <a:schemeClr val="accent1"/>
                </a:solidFill>
                <a:latin typeface="+mn-lt"/>
              </a:rPr>
              <a:t>, Sixteenth Edition. © 2022 Cengage. All Rights Reserved. May not be scanned, copied or duplicated, or posted to a publicly accessible website, in whole or in part.</a:t>
            </a:r>
          </a:p>
        </p:txBody>
      </p:sp>
    </p:spTree>
    <p:custDataLst>
      <p:tags r:id="rId15"/>
    </p:custDataLst>
    <p:extLst>
      <p:ext uri="{BB962C8B-B14F-4D97-AF65-F5344CB8AC3E}">
        <p14:creationId xmlns:p14="http://schemas.microsoft.com/office/powerpoint/2010/main" val="2283422284"/>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Lst>
  <p:hf hdr="0" ftr="0" dt="0"/>
  <p:txStyles>
    <p:titleStyle>
      <a:lvl1pPr algn="ctr" defTabSz="914400" rtl="0" eaLnBrk="1" latinLnBrk="0" hangingPunct="1">
        <a:lnSpc>
          <a:spcPct val="90000"/>
        </a:lnSpc>
        <a:spcBef>
          <a:spcPct val="0"/>
        </a:spcBef>
        <a:buNone/>
        <a:defRPr sz="4000" b="1"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1pPr>
      <a:lvl2pPr marL="685800" indent="-228600" algn="l" defTabSz="914400" rtl="0" eaLnBrk="1" latinLnBrk="0" hangingPunct="1">
        <a:lnSpc>
          <a:spcPct val="100000"/>
        </a:lnSpc>
        <a:spcBef>
          <a:spcPts val="5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2pPr>
      <a:lvl3pPr marL="1143000" indent="-228600" algn="l" defTabSz="914400" rtl="0" eaLnBrk="1" latinLnBrk="0" hangingPunct="1">
        <a:lnSpc>
          <a:spcPct val="100000"/>
        </a:lnSpc>
        <a:spcBef>
          <a:spcPts val="500"/>
        </a:spcBef>
        <a:spcAft>
          <a:spcPts val="800"/>
        </a:spcAft>
        <a:buClr>
          <a:schemeClr val="accent1"/>
        </a:buClr>
        <a:buSzPct val="80000"/>
        <a:buFont typeface="Wingdings" panose="05000000000000000000" pitchFamily="2" charset="2"/>
        <a:buChar char="§"/>
        <a:defRPr sz="2400" b="0" kern="1200">
          <a:solidFill>
            <a:srgbClr val="000000"/>
          </a:solidFill>
          <a:latin typeface="+mn-lt"/>
          <a:ea typeface="+mn-ea"/>
          <a:cs typeface="+mn-cs"/>
        </a:defRPr>
      </a:lvl3pPr>
      <a:lvl4pPr marL="1714500" indent="-342900" algn="l" defTabSz="914400" rtl="0" eaLnBrk="1" latinLnBrk="0" hangingPunct="1">
        <a:lnSpc>
          <a:spcPct val="90000"/>
        </a:lnSpc>
        <a:spcBef>
          <a:spcPts val="500"/>
        </a:spcBef>
        <a:buSzPct val="100000"/>
        <a:buFont typeface="Arial" panose="020B0604020202020204" pitchFamily="34" charset="0"/>
        <a:buChar char="•"/>
        <a:defRPr sz="2400" b="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3200" b="1"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7.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6.xml"/><Relationship Id="rId1" Type="http://schemas.openxmlformats.org/officeDocument/2006/relationships/tags" Target="../tags/tag38.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9.xml"/><Relationship Id="rId1" Type="http://schemas.openxmlformats.org/officeDocument/2006/relationships/vmlDrawing" Target="../drawings/vmlDrawing4.vml"/><Relationship Id="rId5" Type="http://schemas.openxmlformats.org/officeDocument/2006/relationships/image" Target="../media/image11.wmf"/><Relationship Id="rId4" Type="http://schemas.openxmlformats.org/officeDocument/2006/relationships/oleObject" Target="../embeddings/oleObject4.bin"/></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13.wmf"/><Relationship Id="rId2" Type="http://schemas.openxmlformats.org/officeDocument/2006/relationships/tags" Target="../tags/tag40.xml"/><Relationship Id="rId1" Type="http://schemas.openxmlformats.org/officeDocument/2006/relationships/vmlDrawing" Target="../drawings/vmlDrawing5.vml"/><Relationship Id="rId6" Type="http://schemas.openxmlformats.org/officeDocument/2006/relationships/oleObject" Target="../embeddings/oleObject6.bin"/><Relationship Id="rId5" Type="http://schemas.openxmlformats.org/officeDocument/2006/relationships/image" Target="../media/image12.wmf"/><Relationship Id="rId4" Type="http://schemas.openxmlformats.org/officeDocument/2006/relationships/oleObject" Target="../embeddings/oleObject5.bin"/></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1.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2.xml"/><Relationship Id="rId1" Type="http://schemas.openxmlformats.org/officeDocument/2006/relationships/vmlDrawing" Target="../drawings/vmlDrawing6.vml"/><Relationship Id="rId6" Type="http://schemas.openxmlformats.org/officeDocument/2006/relationships/image" Target="../media/image14.wmf"/><Relationship Id="rId5" Type="http://schemas.openxmlformats.org/officeDocument/2006/relationships/oleObject" Target="../embeddings/oleObject7.bin"/><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3.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Layout" Target="../slideLayouts/slideLayout7.xml"/><Relationship Id="rId1" Type="http://schemas.openxmlformats.org/officeDocument/2006/relationships/tags" Target="../tags/tag4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5.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7.xml"/><Relationship Id="rId1" Type="http://schemas.openxmlformats.org/officeDocument/2006/relationships/tags" Target="../tags/tag4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9.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7.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8.xml"/><Relationship Id="rId1" Type="http://schemas.openxmlformats.org/officeDocument/2006/relationships/vmlDrawing" Target="../drawings/vmlDrawing7.vml"/><Relationship Id="rId5" Type="http://schemas.openxmlformats.org/officeDocument/2006/relationships/image" Target="../media/image18.wmf"/><Relationship Id="rId4" Type="http://schemas.openxmlformats.org/officeDocument/2006/relationships/oleObject" Target="../embeddings/oleObject8.bin"/></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9.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0.xml"/><Relationship Id="rId1" Type="http://schemas.openxmlformats.org/officeDocument/2006/relationships/vmlDrawing" Target="../drawings/vmlDrawing8.vml"/><Relationship Id="rId5" Type="http://schemas.openxmlformats.org/officeDocument/2006/relationships/image" Target="../media/image19.wmf"/><Relationship Id="rId4" Type="http://schemas.openxmlformats.org/officeDocument/2006/relationships/oleObject" Target="../embeddings/oleObject9.bin"/></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1.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2.xml"/></Relationships>
</file>

<file path=ppt/slides/_rels/slide2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slideLayout" Target="../slideLayouts/slideLayout7.xml"/><Relationship Id="rId1" Type="http://schemas.openxmlformats.org/officeDocument/2006/relationships/tags" Target="../tags/tag53.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2.wmf"/><Relationship Id="rId2" Type="http://schemas.openxmlformats.org/officeDocument/2006/relationships/tags" Target="../tags/tag54.xml"/><Relationship Id="rId1" Type="http://schemas.openxmlformats.org/officeDocument/2006/relationships/vmlDrawing" Target="../drawings/vmlDrawing9.vml"/><Relationship Id="rId6" Type="http://schemas.openxmlformats.org/officeDocument/2006/relationships/oleObject" Target="../embeddings/oleObject11.bin"/><Relationship Id="rId5" Type="http://schemas.openxmlformats.org/officeDocument/2006/relationships/image" Target="../media/image21.wmf"/><Relationship Id="rId4" Type="http://schemas.openxmlformats.org/officeDocument/2006/relationships/oleObject" Target="../embeddings/oleObject10.bin"/></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5.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5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0.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7.xml"/><Relationship Id="rId1" Type="http://schemas.openxmlformats.org/officeDocument/2006/relationships/vmlDrawing" Target="../drawings/vmlDrawing10.vml"/><Relationship Id="rId5" Type="http://schemas.openxmlformats.org/officeDocument/2006/relationships/image" Target="../media/image23.wmf"/><Relationship Id="rId4" Type="http://schemas.openxmlformats.org/officeDocument/2006/relationships/oleObject" Target="../embeddings/oleObject12.bin"/></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1.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3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3.xml"/><Relationship Id="rId1" Type="http://schemas.openxmlformats.org/officeDocument/2006/relationships/vmlDrawing" Target="../drawings/vmlDrawing2.vml"/><Relationship Id="rId5" Type="http://schemas.openxmlformats.org/officeDocument/2006/relationships/image" Target="../media/image7.w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4.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3.xml"/><Relationship Id="rId1" Type="http://schemas.openxmlformats.org/officeDocument/2006/relationships/tags" Target="../tags/tag3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43E06-9408-4115-B26E-902F4A09B422}"/>
              </a:ext>
            </a:extLst>
          </p:cNvPr>
          <p:cNvSpPr>
            <a:spLocks noGrp="1"/>
          </p:cNvSpPr>
          <p:nvPr>
            <p:ph type="ctrTitle"/>
          </p:nvPr>
        </p:nvSpPr>
        <p:spPr/>
        <p:txBody>
          <a:bodyPr/>
          <a:lstStyle/>
          <a:p>
            <a:r>
              <a:rPr lang="en-US" noProof="0" dirty="0"/>
              <a:t>Chapter 9</a:t>
            </a:r>
          </a:p>
        </p:txBody>
      </p:sp>
      <p:sp>
        <p:nvSpPr>
          <p:cNvPr id="3" name="Subtitle 2">
            <a:extLst>
              <a:ext uri="{FF2B5EF4-FFF2-40B4-BE49-F238E27FC236}">
                <a16:creationId xmlns:a16="http://schemas.microsoft.com/office/drawing/2014/main" id="{7108450C-4596-467D-B140-A6F839E5FCCF}"/>
              </a:ext>
            </a:extLst>
          </p:cNvPr>
          <p:cNvSpPr>
            <a:spLocks noGrp="1"/>
          </p:cNvSpPr>
          <p:nvPr>
            <p:ph type="subTitle" idx="1"/>
          </p:nvPr>
        </p:nvSpPr>
        <p:spPr/>
        <p:txBody>
          <a:bodyPr/>
          <a:lstStyle/>
          <a:p>
            <a:r>
              <a:rPr lang="en-US" b="1" noProof="0" dirty="0"/>
              <a:t>Stocks and Their Valuation</a:t>
            </a:r>
          </a:p>
        </p:txBody>
      </p:sp>
      <p:pic>
        <p:nvPicPr>
          <p:cNvPr id="7" name="Picture 3">
            <a:extLst>
              <a:ext uri="{FF2B5EF4-FFF2-40B4-BE49-F238E27FC236}">
                <a16:creationId xmlns:a16="http://schemas.microsoft.com/office/drawing/2014/main" id="{A0BABB19-D4DC-455F-9832-C3067CEACEC7}"/>
              </a:ext>
              <a:ext uri="{C183D7F6-B498-43B3-948B-1728B52AA6E4}">
                <adec:decorative xmlns:adec="http://schemas.microsoft.com/office/drawing/2017/decorative" val="1"/>
              </a:ext>
            </a:extLst>
          </p:cNvPr>
          <p:cNvPicPr>
            <a:picLocks noGrp="1" noChangeAspect="1"/>
          </p:cNvPicPr>
          <p:nvPr>
            <p:ph type="pic" sz="quarter" idx="11"/>
          </p:nvPr>
        </p:nvPicPr>
        <p:blipFill>
          <a:blip r:embed="rId2"/>
          <a:stretch>
            <a:fillRect/>
          </a:stretch>
        </p:blipFill>
        <p:spPr>
          <a:xfrm>
            <a:off x="182017" y="268287"/>
            <a:ext cx="3341341" cy="4114800"/>
          </a:xfrm>
          <a:prstGeom prst="rect">
            <a:avLst/>
          </a:prstGeom>
        </p:spPr>
      </p:pic>
      <p:pic>
        <p:nvPicPr>
          <p:cNvPr id="8" name="Picture 4">
            <a:extLst>
              <a:ext uri="{FF2B5EF4-FFF2-40B4-BE49-F238E27FC236}">
                <a16:creationId xmlns:a16="http://schemas.microsoft.com/office/drawing/2014/main" id="{4267FECB-9676-44F6-B0C3-216136ADED5F}"/>
              </a:ext>
              <a:ext uri="{C183D7F6-B498-43B3-948B-1728B52AA6E4}">
                <adec:decorative xmlns:adec="http://schemas.microsoft.com/office/drawing/2017/decorative" val="1"/>
              </a:ext>
            </a:extLst>
          </p:cNvPr>
          <p:cNvPicPr>
            <a:picLocks noGrp="1" noChangeAspect="1"/>
          </p:cNvPicPr>
          <p:nvPr>
            <p:ph type="pic" sz="quarter" idx="13"/>
          </p:nvPr>
        </p:nvPicPr>
        <p:blipFill>
          <a:blip r:embed="rId3"/>
          <a:stretch>
            <a:fillRect/>
          </a:stretch>
        </p:blipFill>
        <p:spPr>
          <a:xfrm>
            <a:off x="3615252" y="268287"/>
            <a:ext cx="3275597" cy="4114800"/>
          </a:xfrm>
          <a:prstGeom prst="rect">
            <a:avLst/>
          </a:prstGeom>
        </p:spPr>
      </p:pic>
      <p:sp>
        <p:nvSpPr>
          <p:cNvPr id="5" name="Text Placeholder 5">
            <a:extLst>
              <a:ext uri="{FF2B5EF4-FFF2-40B4-BE49-F238E27FC236}">
                <a16:creationId xmlns:a16="http://schemas.microsoft.com/office/drawing/2014/main" id="{16AD9E21-F401-4365-8D18-49A68173CEA1}"/>
              </a:ext>
            </a:extLst>
          </p:cNvPr>
          <p:cNvSpPr>
            <a:spLocks noGrp="1"/>
          </p:cNvSpPr>
          <p:nvPr>
            <p:ph type="body" sz="quarter" idx="12"/>
          </p:nvPr>
        </p:nvSpPr>
        <p:spPr/>
        <p:txBody>
          <a:bodyPr/>
          <a:lstStyle/>
          <a:p>
            <a:r>
              <a:rPr lang="en-US" noProof="0" dirty="0"/>
              <a:t>Brigham &amp; Houston, </a:t>
            </a:r>
            <a:r>
              <a:rPr lang="en-US" i="1" noProof="0" dirty="0"/>
              <a:t>Fundamentals of Financial Management</a:t>
            </a:r>
            <a:r>
              <a:rPr lang="en-US" noProof="0" dirty="0"/>
              <a:t>, Sixteenth Edition. © 2022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781335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Use the SML to Calculate the Required </a:t>
            </a:r>
            <a:br>
              <a:rPr lang="en-US" noProof="0" dirty="0"/>
            </a:br>
            <a:r>
              <a:rPr lang="en-US" noProof="0" dirty="0"/>
              <a:t>Rate of Return (</a:t>
            </a:r>
            <a:r>
              <a:rPr lang="en-US" noProof="0" dirty="0" err="1"/>
              <a:t>r</a:t>
            </a:r>
            <a:r>
              <a:rPr lang="en-US" baseline="-25000" noProof="0" dirty="0" err="1"/>
              <a:t>s</a:t>
            </a:r>
            <a:r>
              <a:rPr lang="en-US" noProof="0" dirty="0"/>
              <a:t>)</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600"/>
              </a:spcAft>
              <a:buClrTx/>
            </a:pPr>
            <a:r>
              <a:rPr lang="en-US" noProof="0" dirty="0"/>
              <a:t>If </a:t>
            </a:r>
            <a:r>
              <a:rPr lang="en-US" noProof="0" dirty="0" err="1"/>
              <a:t>r</a:t>
            </a:r>
            <a:r>
              <a:rPr lang="en-US" baseline="-25000" noProof="0" dirty="0" err="1"/>
              <a:t>RF</a:t>
            </a:r>
            <a:r>
              <a:rPr lang="en-US" noProof="0" dirty="0"/>
              <a:t> = 3%, </a:t>
            </a:r>
            <a:r>
              <a:rPr lang="en-US" noProof="0" dirty="0" err="1"/>
              <a:t>r</a:t>
            </a:r>
            <a:r>
              <a:rPr lang="en-US" baseline="-25000" noProof="0" dirty="0" err="1"/>
              <a:t>M</a:t>
            </a:r>
            <a:r>
              <a:rPr lang="en-US" noProof="0" dirty="0"/>
              <a:t> = 8%, and b = 1.2, what is the required rate of return on the firm’s stock?</a:t>
            </a:r>
          </a:p>
          <a:p>
            <a:pPr marL="0" indent="0">
              <a:spcBef>
                <a:spcPts val="1200"/>
              </a:spcBef>
              <a:spcAft>
                <a:spcPts val="600"/>
              </a:spcAft>
              <a:buClrTx/>
              <a:buNone/>
            </a:pPr>
            <a:r>
              <a:rPr lang="en-US" noProof="0" dirty="0"/>
              <a:t>		</a:t>
            </a:r>
            <a:r>
              <a:rPr lang="en-US" noProof="0" dirty="0" err="1">
                <a:solidFill>
                  <a:srgbClr val="003865"/>
                </a:solidFill>
              </a:rPr>
              <a:t>r</a:t>
            </a:r>
            <a:r>
              <a:rPr lang="en-US" baseline="-25000" noProof="0" dirty="0" err="1">
                <a:solidFill>
                  <a:srgbClr val="003865"/>
                </a:solidFill>
              </a:rPr>
              <a:t>s</a:t>
            </a:r>
            <a:r>
              <a:rPr lang="en-US" noProof="0" dirty="0">
                <a:solidFill>
                  <a:srgbClr val="003865"/>
                </a:solidFill>
              </a:rPr>
              <a:t> = </a:t>
            </a:r>
            <a:r>
              <a:rPr lang="en-US" noProof="0" dirty="0" err="1">
                <a:solidFill>
                  <a:srgbClr val="003865"/>
                </a:solidFill>
              </a:rPr>
              <a:t>r</a:t>
            </a:r>
            <a:r>
              <a:rPr lang="en-US" baseline="-25000" noProof="0" dirty="0" err="1">
                <a:solidFill>
                  <a:srgbClr val="003865"/>
                </a:solidFill>
              </a:rPr>
              <a:t>RF</a:t>
            </a:r>
            <a:r>
              <a:rPr lang="en-US" noProof="0" dirty="0">
                <a:solidFill>
                  <a:srgbClr val="003865"/>
                </a:solidFill>
              </a:rPr>
              <a:t> + (</a:t>
            </a:r>
            <a:r>
              <a:rPr lang="en-US" noProof="0" dirty="0" err="1">
                <a:solidFill>
                  <a:srgbClr val="003865"/>
                </a:solidFill>
              </a:rPr>
              <a:t>r</a:t>
            </a:r>
            <a:r>
              <a:rPr lang="en-US" baseline="-25000" noProof="0" dirty="0" err="1">
                <a:solidFill>
                  <a:srgbClr val="003865"/>
                </a:solidFill>
              </a:rPr>
              <a:t>M</a:t>
            </a:r>
            <a:r>
              <a:rPr lang="en-US" noProof="0" dirty="0">
                <a:solidFill>
                  <a:srgbClr val="003865"/>
                </a:solidFill>
              </a:rPr>
              <a:t> – </a:t>
            </a:r>
            <a:r>
              <a:rPr lang="en-US" noProof="0" dirty="0" err="1">
                <a:solidFill>
                  <a:srgbClr val="003865"/>
                </a:solidFill>
              </a:rPr>
              <a:t>r</a:t>
            </a:r>
            <a:r>
              <a:rPr lang="en-US" baseline="-25000" noProof="0" dirty="0" err="1">
                <a:solidFill>
                  <a:srgbClr val="003865"/>
                </a:solidFill>
              </a:rPr>
              <a:t>RF</a:t>
            </a:r>
            <a:r>
              <a:rPr lang="en-US" noProof="0" dirty="0">
                <a:solidFill>
                  <a:srgbClr val="003865"/>
                </a:solidFill>
              </a:rPr>
              <a:t>)b</a:t>
            </a:r>
          </a:p>
          <a:p>
            <a:pPr marL="0" indent="0">
              <a:spcBef>
                <a:spcPts val="1200"/>
              </a:spcBef>
              <a:spcAft>
                <a:spcPts val="600"/>
              </a:spcAft>
              <a:buClrTx/>
              <a:buNone/>
            </a:pPr>
            <a:r>
              <a:rPr lang="en-US" noProof="0" dirty="0">
                <a:solidFill>
                  <a:srgbClr val="003865"/>
                </a:solidFill>
              </a:rPr>
              <a:t>		   = 3% + (8% – 3%)1.2</a:t>
            </a:r>
          </a:p>
          <a:p>
            <a:pPr marL="0" indent="0">
              <a:spcBef>
                <a:spcPts val="1200"/>
              </a:spcBef>
              <a:spcAft>
                <a:spcPts val="600"/>
              </a:spcAft>
              <a:buClrTx/>
              <a:buNone/>
            </a:pPr>
            <a:r>
              <a:rPr lang="en-US" noProof="0" dirty="0">
                <a:solidFill>
                  <a:srgbClr val="003865"/>
                </a:solidFill>
              </a:rPr>
              <a:t>		   = 9%</a:t>
            </a:r>
          </a:p>
        </p:txBody>
      </p:sp>
    </p:spTree>
    <p:custDataLst>
      <p:tags r:id="rId1"/>
    </p:custDataLst>
    <p:extLst>
      <p:ext uri="{BB962C8B-B14F-4D97-AF65-F5344CB8AC3E}">
        <p14:creationId xmlns:p14="http://schemas.microsoft.com/office/powerpoint/2010/main" val="3252615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Find the Expected Dividend Stream for the Next 3 Years and Their PVs</a:t>
            </a:r>
          </a:p>
        </p:txBody>
      </p:sp>
      <p:sp>
        <p:nvSpPr>
          <p:cNvPr id="5" name="Content Placeholder 2">
            <a:extLst>
              <a:ext uri="{FF2B5EF4-FFF2-40B4-BE49-F238E27FC236}">
                <a16:creationId xmlns:a16="http://schemas.microsoft.com/office/drawing/2014/main" id="{FB110EF8-6461-4CEF-8DCD-113D7A541580}"/>
              </a:ext>
            </a:extLst>
          </p:cNvPr>
          <p:cNvSpPr>
            <a:spLocks noGrp="1"/>
          </p:cNvSpPr>
          <p:nvPr>
            <p:ph sz="half" idx="1"/>
          </p:nvPr>
        </p:nvSpPr>
        <p:spPr/>
        <p:txBody>
          <a:bodyPr/>
          <a:lstStyle/>
          <a:p>
            <a:r>
              <a:rPr lang="en-US" b="0" noProof="0" dirty="0"/>
              <a:t>D</a:t>
            </a:r>
            <a:r>
              <a:rPr lang="en-US" b="0" baseline="-25000" noProof="0" dirty="0"/>
              <a:t>0</a:t>
            </a:r>
            <a:r>
              <a:rPr lang="en-US" b="0" noProof="0" dirty="0"/>
              <a:t> = $2 and g is a constant 4%. </a:t>
            </a:r>
          </a:p>
        </p:txBody>
      </p:sp>
      <p:pic>
        <p:nvPicPr>
          <p:cNvPr id="7" name="Picture 3" descr="Expected Dividend Stream &#10;Timeline used to find the expected dividend stream for the next 3 years and their PVs.">
            <a:extLst>
              <a:ext uri="{FF2B5EF4-FFF2-40B4-BE49-F238E27FC236}">
                <a16:creationId xmlns:a16="http://schemas.microsoft.com/office/drawing/2014/main" id="{A9CF203F-8C31-465E-BEAB-57C75E2E0175}"/>
              </a:ext>
            </a:extLst>
          </p:cNvPr>
          <p:cNvPicPr>
            <a:picLocks noGrp="1" noChangeAspect="1"/>
          </p:cNvPicPr>
          <p:nvPr>
            <p:ph sz="half" idx="2"/>
          </p:nvPr>
        </p:nvPicPr>
        <p:blipFill>
          <a:blip r:embed="rId3"/>
          <a:stretch>
            <a:fillRect/>
          </a:stretch>
        </p:blipFill>
        <p:spPr>
          <a:xfrm>
            <a:off x="2459814" y="2775799"/>
            <a:ext cx="7272372" cy="3291840"/>
          </a:xfrm>
        </p:spPr>
      </p:pic>
    </p:spTree>
    <p:custDataLst>
      <p:tags r:id="rId1"/>
    </p:custDataLst>
    <p:extLst>
      <p:ext uri="{BB962C8B-B14F-4D97-AF65-F5344CB8AC3E}">
        <p14:creationId xmlns:p14="http://schemas.microsoft.com/office/powerpoint/2010/main" val="3320072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What is the stock’s intrinsic value?</a:t>
            </a:r>
          </a:p>
        </p:txBody>
      </p:sp>
      <p:sp>
        <p:nvSpPr>
          <p:cNvPr id="4" name="Content Placeholder 2">
            <a:extLst>
              <a:ext uri="{FF2B5EF4-FFF2-40B4-BE49-F238E27FC236}">
                <a16:creationId xmlns:a16="http://schemas.microsoft.com/office/drawing/2014/main" id="{68F31C6A-E566-426E-BB47-D6353107DCB5}"/>
              </a:ext>
            </a:extLst>
          </p:cNvPr>
          <p:cNvSpPr>
            <a:spLocks noGrp="1"/>
          </p:cNvSpPr>
          <p:nvPr>
            <p:ph sz="half" idx="1"/>
          </p:nvPr>
        </p:nvSpPr>
        <p:spPr>
          <a:xfrm>
            <a:off x="476843" y="1857694"/>
            <a:ext cx="11241915" cy="547881"/>
          </a:xfrm>
        </p:spPr>
        <p:txBody>
          <a:bodyPr/>
          <a:lstStyle/>
          <a:p>
            <a:pPr marL="365760" indent="-365760">
              <a:buClrTx/>
              <a:buFont typeface="Arial" panose="020B0604020202020204" pitchFamily="34" charset="0"/>
              <a:buChar char="•"/>
            </a:pPr>
            <a:r>
              <a:rPr lang="en-US" sz="2400" b="0" noProof="0" dirty="0"/>
              <a:t>Using the constant growth model:</a:t>
            </a:r>
          </a:p>
        </p:txBody>
      </p:sp>
      <p:graphicFrame>
        <p:nvGraphicFramePr>
          <p:cNvPr id="12" name="Object 3">
            <a:extLst>
              <a:ext uri="{FF2B5EF4-FFF2-40B4-BE49-F238E27FC236}">
                <a16:creationId xmlns:a16="http://schemas.microsoft.com/office/drawing/2014/main" id="{EE109D59-4037-478E-8822-B772109E6E82}"/>
              </a:ext>
              <a:ext uri="{C183D7F6-B498-43B3-948B-1728B52AA6E4}">
                <adec:decorative xmlns:adec="http://schemas.microsoft.com/office/drawing/2017/decorative" val="1"/>
              </a:ext>
            </a:extLst>
          </p:cNvPr>
          <p:cNvGraphicFramePr>
            <a:graphicFrameLocks noGrp="1" noChangeAspect="1"/>
          </p:cNvGraphicFramePr>
          <p:nvPr>
            <p:ph idx="10"/>
            <p:extLst>
              <p:ext uri="{D42A27DB-BD31-4B8C-83A1-F6EECF244321}">
                <p14:modId xmlns:p14="http://schemas.microsoft.com/office/powerpoint/2010/main" val="1368883326"/>
              </p:ext>
            </p:extLst>
          </p:nvPr>
        </p:nvGraphicFramePr>
        <p:xfrm>
          <a:off x="2749740" y="2845951"/>
          <a:ext cx="4817474" cy="2721149"/>
        </p:xfrm>
        <a:graphic>
          <a:graphicData uri="http://schemas.openxmlformats.org/presentationml/2006/ole">
            <mc:AlternateContent xmlns:mc="http://schemas.openxmlformats.org/markup-compatibility/2006">
              <mc:Choice xmlns:v="urn:schemas-microsoft-com:vml" Requires="v">
                <p:oleObj spid="_x0000_s4146" name="Equation" r:id="rId4" imgW="3619440" imgH="2044440" progId="Equation.DSMT4">
                  <p:embed/>
                </p:oleObj>
              </mc:Choice>
              <mc:Fallback>
                <p:oleObj name="Equation" r:id="rId4" imgW="3619440" imgH="2044440" progId="Equation.DSMT4">
                  <p:embed/>
                  <p:pic>
                    <p:nvPicPr>
                      <p:cNvPr id="12" name="Object 3">
                        <a:extLst>
                          <a:ext uri="{FF2B5EF4-FFF2-40B4-BE49-F238E27FC236}">
                            <a16:creationId xmlns:a16="http://schemas.microsoft.com/office/drawing/2014/main" id="{EE109D59-4037-478E-8822-B772109E6E82}"/>
                          </a:ext>
                        </a:extLst>
                      </p:cNvPr>
                      <p:cNvPicPr/>
                      <p:nvPr/>
                    </p:nvPicPr>
                    <p:blipFill>
                      <a:blip r:embed="rId5"/>
                      <a:stretch>
                        <a:fillRect/>
                      </a:stretch>
                    </p:blipFill>
                    <p:spPr>
                      <a:xfrm>
                        <a:off x="2749740" y="2845951"/>
                        <a:ext cx="4817474" cy="2721149"/>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3837169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What is the stock’s expected value, one year from now?</a:t>
            </a:r>
          </a:p>
        </p:txBody>
      </p:sp>
      <p:sp>
        <p:nvSpPr>
          <p:cNvPr id="4" name="Content Placeholder 2">
            <a:extLst>
              <a:ext uri="{FF2B5EF4-FFF2-40B4-BE49-F238E27FC236}">
                <a16:creationId xmlns:a16="http://schemas.microsoft.com/office/drawing/2014/main" id="{68F31C6A-E566-426E-BB47-D6353107DCB5}"/>
              </a:ext>
            </a:extLst>
          </p:cNvPr>
          <p:cNvSpPr>
            <a:spLocks noGrp="1"/>
          </p:cNvSpPr>
          <p:nvPr>
            <p:ph sz="half" idx="1"/>
          </p:nvPr>
        </p:nvSpPr>
        <p:spPr>
          <a:xfrm>
            <a:off x="476843" y="1857694"/>
            <a:ext cx="11241915" cy="885506"/>
          </a:xfrm>
        </p:spPr>
        <p:txBody>
          <a:bodyPr/>
          <a:lstStyle/>
          <a:p>
            <a:pPr marL="365760" indent="-365760">
              <a:buClrTx/>
              <a:buFont typeface="Arial" panose="020B0604020202020204" pitchFamily="34" charset="0"/>
              <a:buChar char="•"/>
            </a:pPr>
            <a:r>
              <a:rPr lang="en-US" sz="2400" b="0" noProof="0" dirty="0"/>
              <a:t>D</a:t>
            </a:r>
            <a:r>
              <a:rPr lang="en-US" sz="2400" b="0" baseline="-25000" noProof="0" dirty="0"/>
              <a:t>1</a:t>
            </a:r>
            <a:r>
              <a:rPr lang="en-US" sz="2400" b="0" noProof="0" dirty="0"/>
              <a:t> will have been paid out already. So, expected P</a:t>
            </a:r>
            <a:r>
              <a:rPr lang="en-US" sz="2400" b="0" baseline="-25000" noProof="0" dirty="0"/>
              <a:t>1</a:t>
            </a:r>
            <a:r>
              <a:rPr lang="en-US" sz="2400" b="0" noProof="0" dirty="0"/>
              <a:t> is the present value (as of Year 1) of D</a:t>
            </a:r>
            <a:r>
              <a:rPr lang="en-US" sz="2400" b="0" baseline="-25000" noProof="0" dirty="0"/>
              <a:t>2</a:t>
            </a:r>
            <a:r>
              <a:rPr lang="en-US" sz="2400" b="0" noProof="0" dirty="0"/>
              <a:t>, D</a:t>
            </a:r>
            <a:r>
              <a:rPr lang="en-US" sz="2400" b="0" baseline="-25000" noProof="0" dirty="0"/>
              <a:t>3</a:t>
            </a:r>
            <a:r>
              <a:rPr lang="en-US" sz="2400" b="0" noProof="0" dirty="0"/>
              <a:t>, D</a:t>
            </a:r>
            <a:r>
              <a:rPr lang="en-US" sz="2400" b="0" baseline="-25000" noProof="0" dirty="0"/>
              <a:t>4</a:t>
            </a:r>
            <a:r>
              <a:rPr lang="en-US" sz="2400" b="0" noProof="0" dirty="0"/>
              <a:t>, etc.</a:t>
            </a:r>
          </a:p>
        </p:txBody>
      </p:sp>
      <p:graphicFrame>
        <p:nvGraphicFramePr>
          <p:cNvPr id="12" name="Object 3">
            <a:extLst>
              <a:ext uri="{FF2B5EF4-FFF2-40B4-BE49-F238E27FC236}">
                <a16:creationId xmlns:a16="http://schemas.microsoft.com/office/drawing/2014/main" id="{EE109D59-4037-478E-8822-B772109E6E82}"/>
              </a:ext>
              <a:ext uri="{C183D7F6-B498-43B3-948B-1728B52AA6E4}">
                <adec:decorative xmlns:adec="http://schemas.microsoft.com/office/drawing/2017/decorative" val="1"/>
              </a:ext>
            </a:extLst>
          </p:cNvPr>
          <p:cNvGraphicFramePr>
            <a:graphicFrameLocks noGrp="1" noChangeAspect="1"/>
          </p:cNvGraphicFramePr>
          <p:nvPr>
            <p:ph idx="10"/>
            <p:extLst>
              <p:ext uri="{D42A27DB-BD31-4B8C-83A1-F6EECF244321}">
                <p14:modId xmlns:p14="http://schemas.microsoft.com/office/powerpoint/2010/main" val="1619137339"/>
              </p:ext>
            </p:extLst>
          </p:nvPr>
        </p:nvGraphicFramePr>
        <p:xfrm>
          <a:off x="3973027" y="2891527"/>
          <a:ext cx="3403440" cy="1218960"/>
        </p:xfrm>
        <a:graphic>
          <a:graphicData uri="http://schemas.openxmlformats.org/presentationml/2006/ole">
            <mc:AlternateContent xmlns:mc="http://schemas.openxmlformats.org/markup-compatibility/2006">
              <mc:Choice xmlns:v="urn:schemas-microsoft-com:vml" Requires="v">
                <p:oleObj spid="_x0000_s5210" name="Equation" r:id="rId4" imgW="3403440" imgH="1218960" progId="Equation.DSMT4">
                  <p:embed/>
                </p:oleObj>
              </mc:Choice>
              <mc:Fallback>
                <p:oleObj name="Equation" r:id="rId4" imgW="3403440" imgH="1218960" progId="Equation.DSMT4">
                  <p:embed/>
                  <p:pic>
                    <p:nvPicPr>
                      <p:cNvPr id="12" name="Object 3">
                        <a:extLst>
                          <a:ext uri="{FF2B5EF4-FFF2-40B4-BE49-F238E27FC236}">
                            <a16:creationId xmlns:a16="http://schemas.microsoft.com/office/drawing/2014/main" id="{EE109D59-4037-478E-8822-B772109E6E82}"/>
                          </a:ext>
                        </a:extLst>
                      </p:cNvPr>
                      <p:cNvPicPr/>
                      <p:nvPr/>
                    </p:nvPicPr>
                    <p:blipFill>
                      <a:blip r:embed="rId5"/>
                      <a:stretch>
                        <a:fillRect/>
                      </a:stretch>
                    </p:blipFill>
                    <p:spPr>
                      <a:xfrm>
                        <a:off x="3973027" y="2891527"/>
                        <a:ext cx="3403440" cy="1218960"/>
                      </a:xfrm>
                      <a:prstGeom prst="rect">
                        <a:avLst/>
                      </a:prstGeom>
                    </p:spPr>
                  </p:pic>
                </p:oleObj>
              </mc:Fallback>
            </mc:AlternateContent>
          </a:graphicData>
        </a:graphic>
      </p:graphicFrame>
      <p:sp>
        <p:nvSpPr>
          <p:cNvPr id="2" name="Content Placeholder 4">
            <a:extLst>
              <a:ext uri="{FF2B5EF4-FFF2-40B4-BE49-F238E27FC236}">
                <a16:creationId xmlns:a16="http://schemas.microsoft.com/office/drawing/2014/main" id="{5F7EAF39-6704-4A96-8644-682A1DA9C1FD}"/>
              </a:ext>
            </a:extLst>
          </p:cNvPr>
          <p:cNvSpPr>
            <a:spLocks noGrp="1"/>
          </p:cNvSpPr>
          <p:nvPr>
            <p:ph sz="half" idx="2"/>
          </p:nvPr>
        </p:nvSpPr>
        <p:spPr>
          <a:xfrm>
            <a:off x="476843" y="4395046"/>
            <a:ext cx="11241915" cy="444240"/>
          </a:xfrm>
        </p:spPr>
        <p:txBody>
          <a:bodyPr/>
          <a:lstStyle/>
          <a:p>
            <a:pPr marL="365760" indent="-365760">
              <a:buClrTx/>
            </a:pPr>
            <a:r>
              <a:rPr lang="en-US" noProof="0" dirty="0"/>
              <a:t>Could also find expected P</a:t>
            </a:r>
            <a:r>
              <a:rPr lang="en-US" baseline="-25000" noProof="0" dirty="0"/>
              <a:t>1</a:t>
            </a:r>
            <a:r>
              <a:rPr lang="en-US" noProof="0" dirty="0"/>
              <a:t> as:</a:t>
            </a:r>
          </a:p>
        </p:txBody>
      </p:sp>
      <p:graphicFrame>
        <p:nvGraphicFramePr>
          <p:cNvPr id="13" name="Object 5">
            <a:extLst>
              <a:ext uri="{FF2B5EF4-FFF2-40B4-BE49-F238E27FC236}">
                <a16:creationId xmlns:a16="http://schemas.microsoft.com/office/drawing/2014/main" id="{8DF3C991-12EE-4AC0-B77E-44580BD8A6E1}"/>
              </a:ext>
              <a:ext uri="{C183D7F6-B498-43B3-948B-1728B52AA6E4}">
                <adec:decorative xmlns:adec="http://schemas.microsoft.com/office/drawing/2017/decorative" val="1"/>
              </a:ext>
            </a:extLst>
          </p:cNvPr>
          <p:cNvGraphicFramePr>
            <a:graphicFrameLocks noGrp="1" noChangeAspect="1"/>
          </p:cNvGraphicFramePr>
          <p:nvPr>
            <p:ph idx="11"/>
            <p:extLst>
              <p:ext uri="{D42A27DB-BD31-4B8C-83A1-F6EECF244321}">
                <p14:modId xmlns:p14="http://schemas.microsoft.com/office/powerpoint/2010/main" val="1678183602"/>
              </p:ext>
            </p:extLst>
          </p:nvPr>
        </p:nvGraphicFramePr>
        <p:xfrm>
          <a:off x="4138087" y="5193201"/>
          <a:ext cx="3073320" cy="444240"/>
        </p:xfrm>
        <a:graphic>
          <a:graphicData uri="http://schemas.openxmlformats.org/presentationml/2006/ole">
            <mc:AlternateContent xmlns:mc="http://schemas.openxmlformats.org/markup-compatibility/2006">
              <mc:Choice xmlns:v="urn:schemas-microsoft-com:vml" Requires="v">
                <p:oleObj spid="_x0000_s5211" name="Equation" r:id="rId6" imgW="3073320" imgH="444240" progId="Equation.DSMT4">
                  <p:embed/>
                </p:oleObj>
              </mc:Choice>
              <mc:Fallback>
                <p:oleObj name="Equation" r:id="rId6" imgW="3073320" imgH="444240" progId="Equation.DSMT4">
                  <p:embed/>
                  <p:pic>
                    <p:nvPicPr>
                      <p:cNvPr id="12" name="Object 3">
                        <a:extLst>
                          <a:ext uri="{FF2B5EF4-FFF2-40B4-BE49-F238E27FC236}">
                            <a16:creationId xmlns:a16="http://schemas.microsoft.com/office/drawing/2014/main" id="{EE109D59-4037-478E-8822-B772109E6E82}"/>
                          </a:ext>
                        </a:extLst>
                      </p:cNvPr>
                      <p:cNvPicPr/>
                      <p:nvPr/>
                    </p:nvPicPr>
                    <p:blipFill>
                      <a:blip r:embed="rId7"/>
                      <a:stretch>
                        <a:fillRect/>
                      </a:stretch>
                    </p:blipFill>
                    <p:spPr>
                      <a:xfrm>
                        <a:off x="4138087" y="5193201"/>
                        <a:ext cx="3073320" cy="44424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2396181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Find Expected Dividend Yield, Capital Gains Yield, and Total Return During First Year</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600"/>
              </a:spcAft>
              <a:buClrTx/>
            </a:pPr>
            <a:r>
              <a:rPr lang="en-US" noProof="0" dirty="0"/>
              <a:t>Dividend yield</a:t>
            </a:r>
          </a:p>
          <a:p>
            <a:pPr marL="0" indent="0">
              <a:spcBef>
                <a:spcPts val="600"/>
              </a:spcBef>
              <a:spcAft>
                <a:spcPts val="600"/>
              </a:spcAft>
              <a:buClrTx/>
              <a:buNone/>
            </a:pPr>
            <a:r>
              <a:rPr lang="en-US" noProof="0" dirty="0"/>
              <a:t>	</a:t>
            </a:r>
            <a:r>
              <a:rPr lang="en-US" noProof="0" dirty="0">
                <a:solidFill>
                  <a:srgbClr val="003865"/>
                </a:solidFill>
              </a:rPr>
              <a:t>= D</a:t>
            </a:r>
            <a:r>
              <a:rPr lang="en-US" baseline="-25000" noProof="0" dirty="0">
                <a:solidFill>
                  <a:srgbClr val="003865"/>
                </a:solidFill>
              </a:rPr>
              <a:t>1</a:t>
            </a:r>
            <a:r>
              <a:rPr lang="en-US" noProof="0" dirty="0">
                <a:solidFill>
                  <a:srgbClr val="003865"/>
                </a:solidFill>
              </a:rPr>
              <a:t>/P</a:t>
            </a:r>
            <a:r>
              <a:rPr lang="en-US" baseline="-25000" noProof="0" dirty="0">
                <a:solidFill>
                  <a:srgbClr val="003865"/>
                </a:solidFill>
              </a:rPr>
              <a:t>0</a:t>
            </a:r>
            <a:r>
              <a:rPr lang="en-US" noProof="0" dirty="0">
                <a:solidFill>
                  <a:srgbClr val="003865"/>
                </a:solidFill>
              </a:rPr>
              <a:t> = $2.08/$41.60 = 5.0%</a:t>
            </a:r>
          </a:p>
          <a:p>
            <a:pPr marL="365760" indent="-365760">
              <a:spcBef>
                <a:spcPts val="600"/>
              </a:spcBef>
              <a:spcAft>
                <a:spcPts val="600"/>
              </a:spcAft>
              <a:buClrTx/>
            </a:pPr>
            <a:r>
              <a:rPr lang="en-US" noProof="0" dirty="0"/>
              <a:t>Capital gains yield</a:t>
            </a:r>
          </a:p>
          <a:p>
            <a:pPr marL="0" indent="0">
              <a:spcBef>
                <a:spcPts val="600"/>
              </a:spcBef>
              <a:spcAft>
                <a:spcPts val="600"/>
              </a:spcAft>
              <a:buClrTx/>
              <a:buNone/>
            </a:pPr>
            <a:r>
              <a:rPr lang="en-US" noProof="0" dirty="0"/>
              <a:t>	</a:t>
            </a:r>
            <a:r>
              <a:rPr lang="en-US" noProof="0" dirty="0">
                <a:solidFill>
                  <a:srgbClr val="003865"/>
                </a:solidFill>
              </a:rPr>
              <a:t>= (P</a:t>
            </a:r>
            <a:r>
              <a:rPr lang="en-US" baseline="-25000" noProof="0" dirty="0">
                <a:solidFill>
                  <a:srgbClr val="003865"/>
                </a:solidFill>
              </a:rPr>
              <a:t>1</a:t>
            </a:r>
            <a:r>
              <a:rPr lang="en-US" noProof="0" dirty="0">
                <a:solidFill>
                  <a:srgbClr val="003865"/>
                </a:solidFill>
              </a:rPr>
              <a:t> – P</a:t>
            </a:r>
            <a:r>
              <a:rPr lang="en-US" baseline="-25000" noProof="0" dirty="0">
                <a:solidFill>
                  <a:srgbClr val="003865"/>
                </a:solidFill>
              </a:rPr>
              <a:t>0</a:t>
            </a:r>
            <a:r>
              <a:rPr lang="en-US" noProof="0" dirty="0">
                <a:solidFill>
                  <a:srgbClr val="003865"/>
                </a:solidFill>
              </a:rPr>
              <a:t>)/P</a:t>
            </a:r>
            <a:r>
              <a:rPr lang="en-US" baseline="-25000" noProof="0" dirty="0">
                <a:solidFill>
                  <a:srgbClr val="003865"/>
                </a:solidFill>
              </a:rPr>
              <a:t>0</a:t>
            </a:r>
            <a:r>
              <a:rPr lang="en-US" noProof="0" dirty="0">
                <a:solidFill>
                  <a:srgbClr val="003865"/>
                </a:solidFill>
              </a:rPr>
              <a:t> </a:t>
            </a:r>
          </a:p>
          <a:p>
            <a:pPr marL="0" indent="0">
              <a:spcBef>
                <a:spcPts val="600"/>
              </a:spcBef>
              <a:spcAft>
                <a:spcPts val="600"/>
              </a:spcAft>
              <a:buClrTx/>
              <a:buNone/>
            </a:pPr>
            <a:r>
              <a:rPr lang="en-US" noProof="0" dirty="0">
                <a:solidFill>
                  <a:srgbClr val="003865"/>
                </a:solidFill>
              </a:rPr>
              <a:t>	= ($43.26 – $41.60)/$41.60 = 4.0%</a:t>
            </a:r>
          </a:p>
          <a:p>
            <a:pPr marL="365760" indent="-365760">
              <a:spcBef>
                <a:spcPts val="600"/>
              </a:spcBef>
              <a:spcAft>
                <a:spcPts val="600"/>
              </a:spcAft>
              <a:buClrTx/>
            </a:pPr>
            <a:r>
              <a:rPr lang="en-US" noProof="0" dirty="0"/>
              <a:t>Total return (</a:t>
            </a:r>
            <a:r>
              <a:rPr lang="en-US" noProof="0" dirty="0" err="1"/>
              <a:t>r</a:t>
            </a:r>
            <a:r>
              <a:rPr lang="en-US" baseline="-25000" noProof="0" dirty="0" err="1"/>
              <a:t>s</a:t>
            </a:r>
            <a:r>
              <a:rPr lang="en-US" noProof="0" dirty="0"/>
              <a:t>)</a:t>
            </a:r>
          </a:p>
          <a:p>
            <a:pPr marL="0" indent="0">
              <a:spcBef>
                <a:spcPts val="600"/>
              </a:spcBef>
              <a:spcAft>
                <a:spcPts val="600"/>
              </a:spcAft>
              <a:buClrTx/>
              <a:buNone/>
            </a:pPr>
            <a:r>
              <a:rPr lang="en-US" noProof="0" dirty="0"/>
              <a:t>	</a:t>
            </a:r>
            <a:r>
              <a:rPr lang="en-US" noProof="0" dirty="0">
                <a:solidFill>
                  <a:srgbClr val="003865"/>
                </a:solidFill>
              </a:rPr>
              <a:t>= Dividend yield + Capital gains yield</a:t>
            </a:r>
          </a:p>
          <a:p>
            <a:pPr marL="0" indent="0">
              <a:spcBef>
                <a:spcPts val="600"/>
              </a:spcBef>
              <a:spcAft>
                <a:spcPts val="600"/>
              </a:spcAft>
              <a:buClrTx/>
              <a:buNone/>
            </a:pPr>
            <a:r>
              <a:rPr lang="en-US" noProof="0" dirty="0">
                <a:solidFill>
                  <a:srgbClr val="003865"/>
                </a:solidFill>
              </a:rPr>
              <a:t>	= 5.0% + 4.0% = 9.0%</a:t>
            </a:r>
          </a:p>
        </p:txBody>
      </p:sp>
    </p:spTree>
    <p:custDataLst>
      <p:tags r:id="rId1"/>
    </p:custDataLst>
    <p:extLst>
      <p:ext uri="{BB962C8B-B14F-4D97-AF65-F5344CB8AC3E}">
        <p14:creationId xmlns:p14="http://schemas.microsoft.com/office/powerpoint/2010/main" val="24781705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What would the expected price today be, </a:t>
            </a:r>
            <a:br>
              <a:rPr lang="en-US" noProof="0" dirty="0"/>
            </a:br>
            <a:r>
              <a:rPr lang="en-US" noProof="0" dirty="0"/>
              <a:t>if g = 0?</a:t>
            </a:r>
          </a:p>
        </p:txBody>
      </p:sp>
      <p:sp>
        <p:nvSpPr>
          <p:cNvPr id="4" name="Content Placeholder 2">
            <a:extLst>
              <a:ext uri="{FF2B5EF4-FFF2-40B4-BE49-F238E27FC236}">
                <a16:creationId xmlns:a16="http://schemas.microsoft.com/office/drawing/2014/main" id="{7B99824C-1F00-4037-B2F9-0CE6CB4FC9BA}"/>
              </a:ext>
            </a:extLst>
          </p:cNvPr>
          <p:cNvSpPr>
            <a:spLocks noGrp="1"/>
          </p:cNvSpPr>
          <p:nvPr>
            <p:ph sz="half" idx="1"/>
          </p:nvPr>
        </p:nvSpPr>
        <p:spPr>
          <a:xfrm>
            <a:off x="476843" y="1857694"/>
            <a:ext cx="11241915" cy="576017"/>
          </a:xfrm>
        </p:spPr>
        <p:txBody>
          <a:bodyPr/>
          <a:lstStyle/>
          <a:p>
            <a:pPr eaLnBrk="0" hangingPunct="0">
              <a:buClr>
                <a:schemeClr val="accent2"/>
              </a:buClr>
              <a:buSzPct val="100000"/>
              <a:defRPr/>
            </a:pPr>
            <a:r>
              <a:rPr lang="en-US" sz="2400" b="0" noProof="0" dirty="0">
                <a:solidFill>
                  <a:schemeClr val="tx1">
                    <a:lumMod val="50000"/>
                  </a:schemeClr>
                </a:solidFill>
              </a:rPr>
              <a:t>The dividend stream would be a perpetuity.</a:t>
            </a:r>
          </a:p>
        </p:txBody>
      </p:sp>
      <p:pic>
        <p:nvPicPr>
          <p:cNvPr id="11" name="Picture 3" descr="Expected Price on a Timeline&#10;Timeline used to calculate expected price, if g = 0. ">
            <a:extLst>
              <a:ext uri="{FF2B5EF4-FFF2-40B4-BE49-F238E27FC236}">
                <a16:creationId xmlns:a16="http://schemas.microsoft.com/office/drawing/2014/main" id="{5960D4A6-5FA1-4A49-8095-C11AFCF8A834}"/>
              </a:ext>
            </a:extLst>
          </p:cNvPr>
          <p:cNvPicPr>
            <a:picLocks noGrp="1" noChangeAspect="1"/>
          </p:cNvPicPr>
          <p:nvPr>
            <p:ph sz="half" idx="2"/>
          </p:nvPr>
        </p:nvPicPr>
        <p:blipFill>
          <a:blip r:embed="rId4"/>
          <a:stretch>
            <a:fillRect/>
          </a:stretch>
        </p:blipFill>
        <p:spPr>
          <a:xfrm>
            <a:off x="1531349" y="2673991"/>
            <a:ext cx="9132477" cy="1652402"/>
          </a:xfrm>
        </p:spPr>
      </p:pic>
      <p:graphicFrame>
        <p:nvGraphicFramePr>
          <p:cNvPr id="12" name="Object 4" descr="Formula used to calculate the expected price, if g = 0." title="Expected Price Formula">
            <a:extLst>
              <a:ext uri="{FF2B5EF4-FFF2-40B4-BE49-F238E27FC236}">
                <a16:creationId xmlns:a16="http://schemas.microsoft.com/office/drawing/2014/main" id="{C55A6B23-B280-49AD-B92E-15F3EDE033F4}"/>
              </a:ext>
            </a:extLst>
          </p:cNvPr>
          <p:cNvGraphicFramePr>
            <a:graphicFrameLocks noGrp="1" noChangeAspect="1"/>
          </p:cNvGraphicFramePr>
          <p:nvPr>
            <p:ph idx="10"/>
            <p:extLst>
              <p:ext uri="{D42A27DB-BD31-4B8C-83A1-F6EECF244321}">
                <p14:modId xmlns:p14="http://schemas.microsoft.com/office/powerpoint/2010/main" val="1911436878"/>
              </p:ext>
            </p:extLst>
          </p:nvPr>
        </p:nvGraphicFramePr>
        <p:xfrm>
          <a:off x="3760482" y="4769161"/>
          <a:ext cx="4942400" cy="1116026"/>
        </p:xfrm>
        <a:graphic>
          <a:graphicData uri="http://schemas.openxmlformats.org/presentationml/2006/ole">
            <mc:AlternateContent xmlns:mc="http://schemas.openxmlformats.org/markup-compatibility/2006">
              <mc:Choice xmlns:v="urn:schemas-microsoft-com:vml" Requires="v">
                <p:oleObj spid="_x0000_s6185" name="Equation" r:id="rId5" imgW="1574640" imgH="355320" progId="Equation.DSMT4">
                  <p:embed/>
                </p:oleObj>
              </mc:Choice>
              <mc:Fallback>
                <p:oleObj name="Equation" r:id="rId5" imgW="1574640" imgH="355320" progId="Equation.DSMT4">
                  <p:embed/>
                  <p:pic>
                    <p:nvPicPr>
                      <p:cNvPr id="19" name="Object 18" descr="Formula used to calculate the expected price, if g = 0." title="Expected Price Formula"/>
                      <p:cNvPicPr>
                        <a:picLocks noChangeAspect="1" noChangeArrowheads="1"/>
                      </p:cNvPicPr>
                      <p:nvPr/>
                    </p:nvPicPr>
                    <p:blipFill>
                      <a:blip r:embed="rId6"/>
                      <a:srcRect/>
                      <a:stretch>
                        <a:fillRect/>
                      </a:stretch>
                    </p:blipFill>
                    <p:spPr bwMode="auto">
                      <a:xfrm>
                        <a:off x="3760482" y="4769161"/>
                        <a:ext cx="4942400" cy="1116026"/>
                      </a:xfrm>
                      <a:prstGeom prst="rect">
                        <a:avLst/>
                      </a:prstGeom>
                      <a:noFill/>
                    </p:spPr>
                  </p:pic>
                </p:oleObj>
              </mc:Fallback>
            </mc:AlternateContent>
          </a:graphicData>
        </a:graphic>
      </p:graphicFrame>
    </p:spTree>
    <p:custDataLst>
      <p:tags r:id="rId2"/>
    </p:custDataLst>
    <p:extLst>
      <p:ext uri="{BB962C8B-B14F-4D97-AF65-F5344CB8AC3E}">
        <p14:creationId xmlns:p14="http://schemas.microsoft.com/office/powerpoint/2010/main" val="3217436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Supernormal Growth</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1200"/>
              </a:spcAft>
              <a:buClrTx/>
            </a:pPr>
            <a:r>
              <a:rPr lang="en-US" noProof="0" dirty="0"/>
              <a:t>What if g = 30% for 1 yr., 20% for 1 yr., and 10% for 1 yr. before achieving long-run growth of 4%?</a:t>
            </a:r>
          </a:p>
          <a:p>
            <a:pPr marL="640080" indent="-320040">
              <a:spcBef>
                <a:spcPts val="600"/>
              </a:spcBef>
              <a:spcAft>
                <a:spcPts val="1200"/>
              </a:spcAft>
              <a:buClrTx/>
            </a:pPr>
            <a:r>
              <a:rPr lang="en-US" sz="2000" noProof="0" dirty="0">
                <a:solidFill>
                  <a:srgbClr val="003865"/>
                </a:solidFill>
              </a:rPr>
              <a:t>Can no longer use just the constant growth model to find stock value.</a:t>
            </a:r>
          </a:p>
          <a:p>
            <a:pPr marL="640080" indent="-320040">
              <a:spcBef>
                <a:spcPts val="600"/>
              </a:spcBef>
              <a:spcAft>
                <a:spcPts val="1200"/>
              </a:spcAft>
              <a:buClrTx/>
            </a:pPr>
            <a:r>
              <a:rPr lang="en-US" sz="2000" noProof="0" dirty="0">
                <a:solidFill>
                  <a:srgbClr val="003865"/>
                </a:solidFill>
              </a:rPr>
              <a:t>However, the growth does become constant after 3 years.</a:t>
            </a:r>
          </a:p>
        </p:txBody>
      </p:sp>
    </p:spTree>
    <p:custDataLst>
      <p:tags r:id="rId1"/>
    </p:custDataLst>
    <p:extLst>
      <p:ext uri="{BB962C8B-B14F-4D97-AF65-F5344CB8AC3E}">
        <p14:creationId xmlns:p14="http://schemas.microsoft.com/office/powerpoint/2010/main" val="3579968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Valuing Common Stock with Nonconstant Growth</a:t>
            </a:r>
          </a:p>
        </p:txBody>
      </p:sp>
      <p:sp>
        <p:nvSpPr>
          <p:cNvPr id="4" name="Content Placeholder 2">
            <a:extLst>
              <a:ext uri="{FF2B5EF4-FFF2-40B4-BE49-F238E27FC236}">
                <a16:creationId xmlns:a16="http://schemas.microsoft.com/office/drawing/2014/main" id="{7B99824C-1F00-4037-B2F9-0CE6CB4FC9BA}"/>
              </a:ext>
            </a:extLst>
          </p:cNvPr>
          <p:cNvSpPr>
            <a:spLocks noGrp="1"/>
          </p:cNvSpPr>
          <p:nvPr>
            <p:ph sz="half" idx="1"/>
          </p:nvPr>
        </p:nvSpPr>
        <p:spPr>
          <a:xfrm>
            <a:off x="476843" y="1857694"/>
            <a:ext cx="11241915" cy="576017"/>
          </a:xfrm>
        </p:spPr>
        <p:txBody>
          <a:bodyPr/>
          <a:lstStyle/>
          <a:p>
            <a:pPr eaLnBrk="0" hangingPunct="0">
              <a:buClr>
                <a:schemeClr val="accent2"/>
              </a:buClr>
              <a:buSzPct val="100000"/>
              <a:defRPr/>
            </a:pPr>
            <a:r>
              <a:rPr lang="en-US" sz="2400" b="0" noProof="0" dirty="0">
                <a:solidFill>
                  <a:schemeClr val="tx1">
                    <a:lumMod val="50000"/>
                  </a:schemeClr>
                </a:solidFill>
              </a:rPr>
              <a:t>D</a:t>
            </a:r>
            <a:r>
              <a:rPr lang="en-US" sz="2400" b="0" baseline="-25000" noProof="0" dirty="0">
                <a:solidFill>
                  <a:schemeClr val="tx1">
                    <a:lumMod val="50000"/>
                  </a:schemeClr>
                </a:solidFill>
              </a:rPr>
              <a:t>0</a:t>
            </a:r>
            <a:r>
              <a:rPr lang="en-US" sz="2400" b="0" noProof="0" dirty="0">
                <a:solidFill>
                  <a:schemeClr val="tx1">
                    <a:lumMod val="50000"/>
                  </a:schemeClr>
                </a:solidFill>
              </a:rPr>
              <a:t> = $2.00. </a:t>
            </a:r>
          </a:p>
        </p:txBody>
      </p:sp>
      <p:pic>
        <p:nvPicPr>
          <p:cNvPr id="11" name="Picture 3" descr="Valuing Common Stock with Nonconstant Growth&#10;Timeline used to illustrate valuing common stock with nonconstant growth">
            <a:extLst>
              <a:ext uri="{FF2B5EF4-FFF2-40B4-BE49-F238E27FC236}">
                <a16:creationId xmlns:a16="http://schemas.microsoft.com/office/drawing/2014/main" id="{5960D4A6-5FA1-4A49-8095-C11AFCF8A834}"/>
              </a:ext>
            </a:extLst>
          </p:cNvPr>
          <p:cNvPicPr>
            <a:picLocks noGrp="1" noChangeAspect="1"/>
          </p:cNvPicPr>
          <p:nvPr>
            <p:ph sz="half" idx="2"/>
          </p:nvPr>
        </p:nvPicPr>
        <p:blipFill>
          <a:blip r:embed="rId3"/>
          <a:stretch>
            <a:fillRect/>
          </a:stretch>
        </p:blipFill>
        <p:spPr>
          <a:xfrm>
            <a:off x="1543063" y="2287258"/>
            <a:ext cx="9422022" cy="3931920"/>
          </a:xfrm>
        </p:spPr>
      </p:pic>
    </p:spTree>
    <p:custDataLst>
      <p:tags r:id="rId1"/>
    </p:custDataLst>
    <p:extLst>
      <p:ext uri="{BB962C8B-B14F-4D97-AF65-F5344CB8AC3E}">
        <p14:creationId xmlns:p14="http://schemas.microsoft.com/office/powerpoint/2010/main" val="1397430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600" noProof="0" dirty="0"/>
              <a:t>Find Expected Dividend and Capital Gains Yields During the First and Fourth Years (1 of 2)</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1200"/>
              </a:spcAft>
              <a:buClr>
                <a:srgbClr val="000000"/>
              </a:buClr>
            </a:pPr>
            <a:r>
              <a:rPr lang="en-US" noProof="0" dirty="0"/>
              <a:t>Dividend yield (first year)</a:t>
            </a:r>
          </a:p>
          <a:p>
            <a:pPr marL="0" indent="0">
              <a:spcBef>
                <a:spcPts val="600"/>
              </a:spcBef>
              <a:spcAft>
                <a:spcPts val="1200"/>
              </a:spcAft>
              <a:buClr>
                <a:srgbClr val="000000"/>
              </a:buClr>
              <a:buNone/>
            </a:pPr>
            <a:r>
              <a:rPr lang="en-US" noProof="0" dirty="0"/>
              <a:t>	</a:t>
            </a:r>
            <a:r>
              <a:rPr lang="en-US" noProof="0" dirty="0">
                <a:solidFill>
                  <a:srgbClr val="003865"/>
                </a:solidFill>
              </a:rPr>
              <a:t>= $2.60/$62.78 = 4.14%</a:t>
            </a:r>
          </a:p>
          <a:p>
            <a:pPr marL="365760" indent="-365760">
              <a:spcBef>
                <a:spcPts val="600"/>
              </a:spcBef>
              <a:spcAft>
                <a:spcPts val="1200"/>
              </a:spcAft>
              <a:buClr>
                <a:srgbClr val="000000"/>
              </a:buClr>
            </a:pPr>
            <a:r>
              <a:rPr lang="en-US" noProof="0" dirty="0"/>
              <a:t>Capital gains yield (first year)</a:t>
            </a:r>
          </a:p>
          <a:p>
            <a:pPr marL="0" indent="0">
              <a:spcBef>
                <a:spcPts val="600"/>
              </a:spcBef>
              <a:spcAft>
                <a:spcPts val="1200"/>
              </a:spcAft>
              <a:buClr>
                <a:srgbClr val="000000"/>
              </a:buClr>
              <a:buNone/>
            </a:pPr>
            <a:r>
              <a:rPr lang="en-US" noProof="0" dirty="0"/>
              <a:t>	</a:t>
            </a:r>
            <a:r>
              <a:rPr lang="en-US" noProof="0" dirty="0">
                <a:solidFill>
                  <a:srgbClr val="003865"/>
                </a:solidFill>
              </a:rPr>
              <a:t>= 9.00% – 4.14% = 4.86%</a:t>
            </a:r>
          </a:p>
          <a:p>
            <a:pPr marL="365760" indent="-365760">
              <a:spcBef>
                <a:spcPts val="600"/>
              </a:spcBef>
              <a:spcAft>
                <a:spcPts val="1200"/>
              </a:spcAft>
              <a:buClr>
                <a:srgbClr val="000000"/>
              </a:buClr>
            </a:pPr>
            <a:r>
              <a:rPr lang="en-US" noProof="0" dirty="0"/>
              <a:t>During nonconstant growth, dividend yield and capital gains yield are not constant, and capital gains yield ≠ g.</a:t>
            </a:r>
          </a:p>
          <a:p>
            <a:pPr marL="365760" indent="-365760">
              <a:spcBef>
                <a:spcPts val="600"/>
              </a:spcBef>
              <a:spcAft>
                <a:spcPts val="1200"/>
              </a:spcAft>
              <a:buClr>
                <a:srgbClr val="000000"/>
              </a:buClr>
            </a:pPr>
            <a:r>
              <a:rPr lang="en-US" noProof="0" dirty="0"/>
              <a:t>After t = 3, the stock has constant growth and dividend yield = 5%, while capital gains yield = 4%.</a:t>
            </a:r>
          </a:p>
        </p:txBody>
      </p:sp>
    </p:spTree>
    <p:custDataLst>
      <p:tags r:id="rId1"/>
    </p:custDataLst>
    <p:extLst>
      <p:ext uri="{BB962C8B-B14F-4D97-AF65-F5344CB8AC3E}">
        <p14:creationId xmlns:p14="http://schemas.microsoft.com/office/powerpoint/2010/main" val="14025926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Nonconstant Growth:  What if g = 0% for 3 years before long-run growth of 4%?</a:t>
            </a:r>
          </a:p>
        </p:txBody>
      </p:sp>
      <p:sp>
        <p:nvSpPr>
          <p:cNvPr id="4" name="Content Placeholder 2">
            <a:extLst>
              <a:ext uri="{FF2B5EF4-FFF2-40B4-BE49-F238E27FC236}">
                <a16:creationId xmlns:a16="http://schemas.microsoft.com/office/drawing/2014/main" id="{7B99824C-1F00-4037-B2F9-0CE6CB4FC9BA}"/>
              </a:ext>
            </a:extLst>
          </p:cNvPr>
          <p:cNvSpPr>
            <a:spLocks noGrp="1"/>
          </p:cNvSpPr>
          <p:nvPr>
            <p:ph sz="half" idx="1"/>
          </p:nvPr>
        </p:nvSpPr>
        <p:spPr>
          <a:xfrm>
            <a:off x="476843" y="1857694"/>
            <a:ext cx="11241915" cy="576017"/>
          </a:xfrm>
        </p:spPr>
        <p:txBody>
          <a:bodyPr/>
          <a:lstStyle/>
          <a:p>
            <a:pPr eaLnBrk="0" hangingPunct="0">
              <a:buClr>
                <a:schemeClr val="accent2"/>
              </a:buClr>
              <a:buSzPct val="100000"/>
              <a:defRPr/>
            </a:pPr>
            <a:r>
              <a:rPr lang="en-US" sz="2400" b="0" noProof="0" dirty="0">
                <a:solidFill>
                  <a:schemeClr val="tx1">
                    <a:lumMod val="50000"/>
                  </a:schemeClr>
                </a:solidFill>
              </a:rPr>
              <a:t>D</a:t>
            </a:r>
            <a:r>
              <a:rPr lang="en-US" sz="2400" b="0" baseline="-25000" noProof="0" dirty="0">
                <a:solidFill>
                  <a:schemeClr val="tx1">
                    <a:lumMod val="50000"/>
                  </a:schemeClr>
                </a:solidFill>
              </a:rPr>
              <a:t>0</a:t>
            </a:r>
            <a:r>
              <a:rPr lang="en-US" sz="2400" b="0" noProof="0" dirty="0">
                <a:solidFill>
                  <a:schemeClr val="tx1">
                    <a:lumMod val="50000"/>
                  </a:schemeClr>
                </a:solidFill>
              </a:rPr>
              <a:t> = $2.00. </a:t>
            </a:r>
          </a:p>
        </p:txBody>
      </p:sp>
      <p:pic>
        <p:nvPicPr>
          <p:cNvPr id="11" name="Picture 3" descr="Nonconstant Growth &#10;Timeline illustrating nonconstant growth for 3 years before long-run growth of 4%.">
            <a:extLst>
              <a:ext uri="{FF2B5EF4-FFF2-40B4-BE49-F238E27FC236}">
                <a16:creationId xmlns:a16="http://schemas.microsoft.com/office/drawing/2014/main" id="{5960D4A6-5FA1-4A49-8095-C11AFCF8A834}"/>
              </a:ext>
            </a:extLst>
          </p:cNvPr>
          <p:cNvPicPr>
            <a:picLocks noGrp="1" noChangeAspect="1"/>
          </p:cNvPicPr>
          <p:nvPr>
            <p:ph sz="half" idx="2"/>
          </p:nvPr>
        </p:nvPicPr>
        <p:blipFill>
          <a:blip r:embed="rId3"/>
          <a:stretch>
            <a:fillRect/>
          </a:stretch>
        </p:blipFill>
        <p:spPr>
          <a:xfrm>
            <a:off x="1720363" y="2298688"/>
            <a:ext cx="8751274" cy="4023360"/>
          </a:xfrm>
        </p:spPr>
      </p:pic>
    </p:spTree>
    <p:custDataLst>
      <p:tags r:id="rId1"/>
    </p:custDataLst>
    <p:extLst>
      <p:ext uri="{BB962C8B-B14F-4D97-AF65-F5344CB8AC3E}">
        <p14:creationId xmlns:p14="http://schemas.microsoft.com/office/powerpoint/2010/main" val="1272949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Overview</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1200"/>
              </a:spcAft>
              <a:buClr>
                <a:srgbClr val="000000"/>
              </a:buClr>
            </a:pPr>
            <a:r>
              <a:rPr lang="en-US" noProof="0" dirty="0"/>
              <a:t>Features of Common Stock</a:t>
            </a:r>
          </a:p>
          <a:p>
            <a:pPr marL="365760" indent="-365760">
              <a:spcBef>
                <a:spcPts val="600"/>
              </a:spcBef>
              <a:spcAft>
                <a:spcPts val="1200"/>
              </a:spcAft>
              <a:buClr>
                <a:srgbClr val="000000"/>
              </a:buClr>
            </a:pPr>
            <a:r>
              <a:rPr lang="en-US" noProof="0" dirty="0"/>
              <a:t>Intrinsic Value and Stock Price</a:t>
            </a:r>
          </a:p>
          <a:p>
            <a:pPr marL="365760" indent="-365760">
              <a:spcBef>
                <a:spcPts val="600"/>
              </a:spcBef>
              <a:spcAft>
                <a:spcPts val="1200"/>
              </a:spcAft>
              <a:buClr>
                <a:srgbClr val="000000"/>
              </a:buClr>
            </a:pPr>
            <a:r>
              <a:rPr lang="en-US" noProof="0" dirty="0"/>
              <a:t>Determining Common Stock Values</a:t>
            </a:r>
          </a:p>
          <a:p>
            <a:pPr marL="365760" indent="-365760">
              <a:spcBef>
                <a:spcPts val="600"/>
              </a:spcBef>
              <a:spcAft>
                <a:spcPts val="1200"/>
              </a:spcAft>
              <a:buClr>
                <a:srgbClr val="000000"/>
              </a:buClr>
            </a:pPr>
            <a:r>
              <a:rPr lang="en-US" noProof="0" dirty="0"/>
              <a:t>Discounted Dividend Model</a:t>
            </a:r>
          </a:p>
          <a:p>
            <a:pPr marL="365760" indent="-365760">
              <a:spcBef>
                <a:spcPts val="600"/>
              </a:spcBef>
              <a:spcAft>
                <a:spcPts val="1200"/>
              </a:spcAft>
              <a:buClr>
                <a:srgbClr val="000000"/>
              </a:buClr>
            </a:pPr>
            <a:r>
              <a:rPr lang="en-US" noProof="0" dirty="0"/>
              <a:t>Corporate Valuation Model</a:t>
            </a:r>
          </a:p>
          <a:p>
            <a:pPr marL="365760" indent="-365760">
              <a:spcBef>
                <a:spcPts val="600"/>
              </a:spcBef>
              <a:spcAft>
                <a:spcPts val="1200"/>
              </a:spcAft>
              <a:buClr>
                <a:srgbClr val="000000"/>
              </a:buClr>
            </a:pPr>
            <a:r>
              <a:rPr lang="en-US" noProof="0" dirty="0"/>
              <a:t>Other Approaches</a:t>
            </a:r>
          </a:p>
          <a:p>
            <a:pPr marL="365760" indent="-365760">
              <a:spcBef>
                <a:spcPts val="600"/>
              </a:spcBef>
              <a:spcAft>
                <a:spcPts val="1200"/>
              </a:spcAft>
              <a:buClr>
                <a:srgbClr val="000000"/>
              </a:buClr>
            </a:pPr>
            <a:r>
              <a:rPr lang="en-US" noProof="0" dirty="0"/>
              <a:t>Preferred Stock</a:t>
            </a:r>
          </a:p>
        </p:txBody>
      </p:sp>
    </p:spTree>
    <p:custDataLst>
      <p:tags r:id="rId1"/>
    </p:custDataLst>
    <p:extLst>
      <p:ext uri="{BB962C8B-B14F-4D97-AF65-F5344CB8AC3E}">
        <p14:creationId xmlns:p14="http://schemas.microsoft.com/office/powerpoint/2010/main" val="497835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600" noProof="0" dirty="0"/>
              <a:t>Find Expected Dividend and Capital Gains Yields During the First and Fourth Years (2 of 2)</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1200"/>
              </a:spcAft>
              <a:buClr>
                <a:srgbClr val="000000"/>
              </a:buClr>
            </a:pPr>
            <a:r>
              <a:rPr lang="en-US" noProof="0" dirty="0"/>
              <a:t>Dividend yield (first year)</a:t>
            </a:r>
          </a:p>
          <a:p>
            <a:pPr marL="0" indent="0">
              <a:spcBef>
                <a:spcPts val="600"/>
              </a:spcBef>
              <a:spcAft>
                <a:spcPts val="1200"/>
              </a:spcAft>
              <a:buClr>
                <a:srgbClr val="000000"/>
              </a:buClr>
              <a:buNone/>
            </a:pPr>
            <a:r>
              <a:rPr lang="en-US" noProof="0" dirty="0"/>
              <a:t>	</a:t>
            </a:r>
            <a:r>
              <a:rPr lang="en-US" noProof="0" dirty="0">
                <a:solidFill>
                  <a:srgbClr val="003865"/>
                </a:solidFill>
              </a:rPr>
              <a:t>= $2.00/$37.19 = 5.38%</a:t>
            </a:r>
          </a:p>
          <a:p>
            <a:pPr marL="365760" indent="-365760">
              <a:spcBef>
                <a:spcPts val="600"/>
              </a:spcBef>
              <a:spcAft>
                <a:spcPts val="1200"/>
              </a:spcAft>
              <a:buClr>
                <a:srgbClr val="000000"/>
              </a:buClr>
            </a:pPr>
            <a:r>
              <a:rPr lang="en-US" noProof="0" dirty="0"/>
              <a:t>Capital gains yield (first year)</a:t>
            </a:r>
          </a:p>
          <a:p>
            <a:pPr marL="0" indent="0">
              <a:spcBef>
                <a:spcPts val="600"/>
              </a:spcBef>
              <a:spcAft>
                <a:spcPts val="1200"/>
              </a:spcAft>
              <a:buClr>
                <a:srgbClr val="000000"/>
              </a:buClr>
              <a:buNone/>
            </a:pPr>
            <a:r>
              <a:rPr lang="en-US" noProof="0" dirty="0"/>
              <a:t>	</a:t>
            </a:r>
            <a:r>
              <a:rPr lang="en-US" noProof="0" dirty="0">
                <a:solidFill>
                  <a:srgbClr val="003865"/>
                </a:solidFill>
              </a:rPr>
              <a:t>= 9.00% – 5.38% = 3.62%</a:t>
            </a:r>
          </a:p>
          <a:p>
            <a:pPr marL="365760" indent="-365760">
              <a:spcBef>
                <a:spcPts val="600"/>
              </a:spcBef>
              <a:spcAft>
                <a:spcPts val="1200"/>
              </a:spcAft>
              <a:buClr>
                <a:srgbClr val="000000"/>
              </a:buClr>
            </a:pPr>
            <a:r>
              <a:rPr lang="en-US" noProof="0" dirty="0"/>
              <a:t>After t = 3, the stock has constant growth and dividend yield = 5%, while capital gains yield = 4%.</a:t>
            </a:r>
          </a:p>
        </p:txBody>
      </p:sp>
    </p:spTree>
    <p:custDataLst>
      <p:tags r:id="rId1"/>
    </p:custDataLst>
    <p:extLst>
      <p:ext uri="{BB962C8B-B14F-4D97-AF65-F5344CB8AC3E}">
        <p14:creationId xmlns:p14="http://schemas.microsoft.com/office/powerpoint/2010/main" val="131640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000" noProof="0" dirty="0"/>
              <a:t>If the stock was expected to have negative growth (g = −4%), would anyone buy the stock, and what is its value?</a:t>
            </a:r>
          </a:p>
        </p:txBody>
      </p:sp>
      <p:sp>
        <p:nvSpPr>
          <p:cNvPr id="4" name="Content Placeholder 2">
            <a:extLst>
              <a:ext uri="{FF2B5EF4-FFF2-40B4-BE49-F238E27FC236}">
                <a16:creationId xmlns:a16="http://schemas.microsoft.com/office/drawing/2014/main" id="{68F31C6A-E566-426E-BB47-D6353107DCB5}"/>
              </a:ext>
            </a:extLst>
          </p:cNvPr>
          <p:cNvSpPr>
            <a:spLocks noGrp="1"/>
          </p:cNvSpPr>
          <p:nvPr>
            <p:ph sz="half" idx="1"/>
          </p:nvPr>
        </p:nvSpPr>
        <p:spPr>
          <a:xfrm>
            <a:off x="476843" y="1857694"/>
            <a:ext cx="11241915" cy="885506"/>
          </a:xfrm>
        </p:spPr>
        <p:txBody>
          <a:bodyPr/>
          <a:lstStyle/>
          <a:p>
            <a:pPr marL="365760" indent="-365760">
              <a:buClrTx/>
              <a:buFont typeface="Arial" panose="020B0604020202020204" pitchFamily="34" charset="0"/>
              <a:buChar char="•"/>
            </a:pPr>
            <a:r>
              <a:rPr lang="en-US" sz="2400" b="0" noProof="0" dirty="0"/>
              <a:t>Yes. Even though the dividends are declining, the stock is still producing cash flows and therefore has positive value.</a:t>
            </a:r>
          </a:p>
        </p:txBody>
      </p:sp>
      <p:graphicFrame>
        <p:nvGraphicFramePr>
          <p:cNvPr id="12" name="Object 3">
            <a:extLst>
              <a:ext uri="{FF2B5EF4-FFF2-40B4-BE49-F238E27FC236}">
                <a16:creationId xmlns:a16="http://schemas.microsoft.com/office/drawing/2014/main" id="{EE109D59-4037-478E-8822-B772109E6E82}"/>
              </a:ext>
              <a:ext uri="{C183D7F6-B498-43B3-948B-1728B52AA6E4}">
                <adec:decorative xmlns:adec="http://schemas.microsoft.com/office/drawing/2017/decorative" val="1"/>
              </a:ext>
            </a:extLst>
          </p:cNvPr>
          <p:cNvGraphicFramePr>
            <a:graphicFrameLocks noGrp="1" noChangeAspect="1"/>
          </p:cNvGraphicFramePr>
          <p:nvPr>
            <p:ph idx="10"/>
            <p:extLst>
              <p:ext uri="{D42A27DB-BD31-4B8C-83A1-F6EECF244321}">
                <p14:modId xmlns:p14="http://schemas.microsoft.com/office/powerpoint/2010/main" val="501277160"/>
              </p:ext>
            </p:extLst>
          </p:nvPr>
        </p:nvGraphicFramePr>
        <p:xfrm>
          <a:off x="2832100" y="3267075"/>
          <a:ext cx="5592763" cy="2058988"/>
        </p:xfrm>
        <a:graphic>
          <a:graphicData uri="http://schemas.openxmlformats.org/presentationml/2006/ole">
            <mc:AlternateContent xmlns:mc="http://schemas.openxmlformats.org/markup-compatibility/2006">
              <mc:Choice xmlns:v="urn:schemas-microsoft-com:vml" Requires="v">
                <p:oleObj spid="_x0000_s7198" name="Equation" r:id="rId4" imgW="4622760" imgH="1701720" progId="Equation.DSMT4">
                  <p:embed/>
                </p:oleObj>
              </mc:Choice>
              <mc:Fallback>
                <p:oleObj name="Equation" r:id="rId4" imgW="4622760" imgH="1701720" progId="Equation.DSMT4">
                  <p:embed/>
                  <p:pic>
                    <p:nvPicPr>
                      <p:cNvPr id="12" name="Object 3">
                        <a:extLst>
                          <a:ext uri="{FF2B5EF4-FFF2-40B4-BE49-F238E27FC236}">
                            <a16:creationId xmlns:a16="http://schemas.microsoft.com/office/drawing/2014/main" id="{EE109D59-4037-478E-8822-B772109E6E82}"/>
                          </a:ext>
                        </a:extLst>
                      </p:cNvPr>
                      <p:cNvPicPr/>
                      <p:nvPr/>
                    </p:nvPicPr>
                    <p:blipFill>
                      <a:blip r:embed="rId5"/>
                      <a:stretch>
                        <a:fillRect/>
                      </a:stretch>
                    </p:blipFill>
                    <p:spPr>
                      <a:xfrm>
                        <a:off x="2832100" y="3267075"/>
                        <a:ext cx="5592763" cy="2058988"/>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30441658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Find Expected Annual Dividend and Capital Gains Yields</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noProof="0" dirty="0"/>
              <a:t>Capital gains yield </a:t>
            </a:r>
          </a:p>
          <a:p>
            <a:pPr marL="0" indent="0">
              <a:spcBef>
                <a:spcPts val="1200"/>
              </a:spcBef>
              <a:spcAft>
                <a:spcPts val="1200"/>
              </a:spcAft>
              <a:buClr>
                <a:srgbClr val="000000"/>
              </a:buClr>
              <a:buNone/>
            </a:pPr>
            <a:r>
              <a:rPr lang="en-US" noProof="0" dirty="0"/>
              <a:t>	</a:t>
            </a:r>
            <a:r>
              <a:rPr lang="en-US" noProof="0" dirty="0">
                <a:solidFill>
                  <a:srgbClr val="003865"/>
                </a:solidFill>
              </a:rPr>
              <a:t>= g = –4.00%</a:t>
            </a:r>
          </a:p>
          <a:p>
            <a:pPr marL="365760" indent="-365760">
              <a:spcBef>
                <a:spcPts val="1200"/>
              </a:spcBef>
              <a:spcAft>
                <a:spcPts val="1200"/>
              </a:spcAft>
              <a:buClr>
                <a:srgbClr val="000000"/>
              </a:buClr>
            </a:pPr>
            <a:r>
              <a:rPr lang="en-US" noProof="0" dirty="0"/>
              <a:t>Dividend yield</a:t>
            </a:r>
          </a:p>
          <a:p>
            <a:pPr marL="0" indent="0">
              <a:spcBef>
                <a:spcPts val="1200"/>
              </a:spcBef>
              <a:spcAft>
                <a:spcPts val="1200"/>
              </a:spcAft>
              <a:buClr>
                <a:srgbClr val="000000"/>
              </a:buClr>
              <a:buNone/>
            </a:pPr>
            <a:r>
              <a:rPr lang="en-US" noProof="0" dirty="0"/>
              <a:t>	</a:t>
            </a:r>
            <a:r>
              <a:rPr lang="en-US" noProof="0" dirty="0">
                <a:solidFill>
                  <a:srgbClr val="003865"/>
                </a:solidFill>
              </a:rPr>
              <a:t>= 9.00% – (–4.00%) = 13.00%</a:t>
            </a:r>
          </a:p>
          <a:p>
            <a:pPr marL="365760" indent="-365760">
              <a:spcBef>
                <a:spcPts val="1200"/>
              </a:spcBef>
              <a:spcAft>
                <a:spcPts val="1200"/>
              </a:spcAft>
              <a:buClr>
                <a:srgbClr val="000000"/>
              </a:buClr>
            </a:pPr>
            <a:r>
              <a:rPr lang="en-US" noProof="0" dirty="0"/>
              <a:t>Since the stock is experiencing constant growth, dividend yield and capital gains yield are constant. Dividend yield is sufficiently large (13%) to offset negative capital gains.</a:t>
            </a:r>
          </a:p>
        </p:txBody>
      </p:sp>
    </p:spTree>
    <p:custDataLst>
      <p:tags r:id="rId1"/>
    </p:custDataLst>
    <p:extLst>
      <p:ext uri="{BB962C8B-B14F-4D97-AF65-F5344CB8AC3E}">
        <p14:creationId xmlns:p14="http://schemas.microsoft.com/office/powerpoint/2010/main" val="3584803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200" noProof="0" dirty="0"/>
              <a:t>Corporate Valuation Model</a:t>
            </a:r>
          </a:p>
        </p:txBody>
      </p:sp>
      <p:sp>
        <p:nvSpPr>
          <p:cNvPr id="4" name="Content Placeholder 2">
            <a:extLst>
              <a:ext uri="{FF2B5EF4-FFF2-40B4-BE49-F238E27FC236}">
                <a16:creationId xmlns:a16="http://schemas.microsoft.com/office/drawing/2014/main" id="{68F31C6A-E566-426E-BB47-D6353107DCB5}"/>
              </a:ext>
            </a:extLst>
          </p:cNvPr>
          <p:cNvSpPr>
            <a:spLocks noGrp="1"/>
          </p:cNvSpPr>
          <p:nvPr>
            <p:ph sz="half" idx="1"/>
          </p:nvPr>
        </p:nvSpPr>
        <p:spPr>
          <a:xfrm>
            <a:off x="476843" y="1857694"/>
            <a:ext cx="11241915" cy="2179734"/>
          </a:xfrm>
        </p:spPr>
        <p:txBody>
          <a:bodyPr/>
          <a:lstStyle/>
          <a:p>
            <a:pPr marL="365760" indent="-365760">
              <a:buClrTx/>
              <a:buFont typeface="Arial" panose="020B0604020202020204" pitchFamily="34" charset="0"/>
              <a:buChar char="•"/>
            </a:pPr>
            <a:r>
              <a:rPr lang="en-US" sz="2400" b="0" noProof="0" dirty="0"/>
              <a:t>Also called the free cash flow method. Suggests the value of the entire firm equals the present value of the firm’s free cash flows (which is the MV of its operations) plus the market value of its non-operating assets.</a:t>
            </a:r>
          </a:p>
          <a:p>
            <a:pPr marL="365760" indent="-365760">
              <a:buClrTx/>
              <a:buFont typeface="Arial" panose="020B0604020202020204" pitchFamily="34" charset="0"/>
              <a:buChar char="•"/>
            </a:pPr>
            <a:r>
              <a:rPr lang="en-US" sz="2400" b="0" noProof="0" dirty="0"/>
              <a:t>Remember, free cash flow is the firm’s after-tax operating income less the net capital investment.</a:t>
            </a:r>
          </a:p>
        </p:txBody>
      </p:sp>
      <p:graphicFrame>
        <p:nvGraphicFramePr>
          <p:cNvPr id="12" name="Object 3">
            <a:extLst>
              <a:ext uri="{FF2B5EF4-FFF2-40B4-BE49-F238E27FC236}">
                <a16:creationId xmlns:a16="http://schemas.microsoft.com/office/drawing/2014/main" id="{EE109D59-4037-478E-8822-B772109E6E82}"/>
              </a:ext>
              <a:ext uri="{C183D7F6-B498-43B3-948B-1728B52AA6E4}">
                <adec:decorative xmlns:adec="http://schemas.microsoft.com/office/drawing/2017/decorative" val="1"/>
              </a:ext>
            </a:extLst>
          </p:cNvPr>
          <p:cNvGraphicFramePr>
            <a:graphicFrameLocks noGrp="1" noChangeAspect="1"/>
          </p:cNvGraphicFramePr>
          <p:nvPr>
            <p:ph idx="10"/>
            <p:extLst>
              <p:ext uri="{D42A27DB-BD31-4B8C-83A1-F6EECF244321}">
                <p14:modId xmlns:p14="http://schemas.microsoft.com/office/powerpoint/2010/main" val="2376804305"/>
              </p:ext>
            </p:extLst>
          </p:nvPr>
        </p:nvGraphicFramePr>
        <p:xfrm>
          <a:off x="2363635" y="4479295"/>
          <a:ext cx="7098507" cy="1026795"/>
        </p:xfrm>
        <a:graphic>
          <a:graphicData uri="http://schemas.openxmlformats.org/presentationml/2006/ole">
            <mc:AlternateContent xmlns:mc="http://schemas.openxmlformats.org/markup-compatibility/2006">
              <mc:Choice xmlns:v="urn:schemas-microsoft-com:vml" Requires="v">
                <p:oleObj spid="_x0000_s8220" name="Equation" r:id="rId4" imgW="6502320" imgH="939600" progId="Equation.DSMT4">
                  <p:embed/>
                </p:oleObj>
              </mc:Choice>
              <mc:Fallback>
                <p:oleObj name="Equation" r:id="rId4" imgW="6502320" imgH="939600" progId="Equation.DSMT4">
                  <p:embed/>
                  <p:pic>
                    <p:nvPicPr>
                      <p:cNvPr id="12" name="Object 3">
                        <a:extLst>
                          <a:ext uri="{FF2B5EF4-FFF2-40B4-BE49-F238E27FC236}">
                            <a16:creationId xmlns:a16="http://schemas.microsoft.com/office/drawing/2014/main" id="{EE109D59-4037-478E-8822-B772109E6E82}"/>
                          </a:ext>
                        </a:extLst>
                      </p:cNvPr>
                      <p:cNvPicPr/>
                      <p:nvPr/>
                    </p:nvPicPr>
                    <p:blipFill>
                      <a:blip r:embed="rId5"/>
                      <a:stretch>
                        <a:fillRect/>
                      </a:stretch>
                    </p:blipFill>
                    <p:spPr>
                      <a:xfrm>
                        <a:off x="2363635" y="4479295"/>
                        <a:ext cx="7098507" cy="1026795"/>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27728153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Applying the Corporate Valuation Model</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noProof="0" dirty="0"/>
              <a:t>Find the market value (MV) of the firm’s operations, by finding the PV of the firm’s future FCFs.</a:t>
            </a:r>
          </a:p>
          <a:p>
            <a:pPr marL="365760" indent="-365760">
              <a:spcBef>
                <a:spcPts val="1200"/>
              </a:spcBef>
              <a:spcAft>
                <a:spcPts val="1200"/>
              </a:spcAft>
              <a:buClr>
                <a:srgbClr val="000000"/>
              </a:buClr>
            </a:pPr>
            <a:r>
              <a:rPr lang="en-US" noProof="0" dirty="0"/>
              <a:t>Add the market value of the firm’s non-operating assets.</a:t>
            </a:r>
          </a:p>
          <a:p>
            <a:pPr marL="365760" indent="-365760">
              <a:spcBef>
                <a:spcPts val="1200"/>
              </a:spcBef>
              <a:spcAft>
                <a:spcPts val="1200"/>
              </a:spcAft>
              <a:buClr>
                <a:srgbClr val="000000"/>
              </a:buClr>
            </a:pPr>
            <a:r>
              <a:rPr lang="en-US" noProof="0" dirty="0"/>
              <a:t>Subtract MV of firm’s debt and preferred stock to get MV of common stock.</a:t>
            </a:r>
          </a:p>
          <a:p>
            <a:pPr marL="365760" indent="-365760">
              <a:spcBef>
                <a:spcPts val="1200"/>
              </a:spcBef>
              <a:spcAft>
                <a:spcPts val="1200"/>
              </a:spcAft>
              <a:buClr>
                <a:srgbClr val="000000"/>
              </a:buClr>
            </a:pPr>
            <a:r>
              <a:rPr lang="en-US" noProof="0" dirty="0"/>
              <a:t>Divide MV of common stock by the number of shares outstanding to get intrinsic stock price (value).</a:t>
            </a:r>
          </a:p>
        </p:txBody>
      </p:sp>
    </p:spTree>
    <p:custDataLst>
      <p:tags r:id="rId1"/>
    </p:custDataLst>
    <p:extLst>
      <p:ext uri="{BB962C8B-B14F-4D97-AF65-F5344CB8AC3E}">
        <p14:creationId xmlns:p14="http://schemas.microsoft.com/office/powerpoint/2010/main" val="14078826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Issues Regarding the Corporate Valuation Model</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noProof="0" dirty="0"/>
              <a:t>Often preferred to the discounted dividend model, especially when considering number of firms that don’t pay dividends or when dividends are hard to forecast.</a:t>
            </a:r>
          </a:p>
          <a:p>
            <a:pPr marL="365760" indent="-365760">
              <a:spcBef>
                <a:spcPts val="1200"/>
              </a:spcBef>
              <a:spcAft>
                <a:spcPts val="1200"/>
              </a:spcAft>
              <a:buClr>
                <a:srgbClr val="000000"/>
              </a:buClr>
            </a:pPr>
            <a:r>
              <a:rPr lang="en-US" noProof="0" dirty="0"/>
              <a:t>Similar to discounted dividend model, assumes at some point free cash flow will grow at a constant rate.</a:t>
            </a:r>
          </a:p>
          <a:p>
            <a:pPr marL="365760" indent="-365760">
              <a:spcBef>
                <a:spcPts val="1200"/>
              </a:spcBef>
              <a:spcAft>
                <a:spcPts val="1200"/>
              </a:spcAft>
              <a:buClr>
                <a:srgbClr val="000000"/>
              </a:buClr>
            </a:pPr>
            <a:r>
              <a:rPr lang="en-US" noProof="0" dirty="0"/>
              <a:t>Horizon value (HV</a:t>
            </a:r>
            <a:r>
              <a:rPr lang="en-US" baseline="-25000" noProof="0" dirty="0"/>
              <a:t>N</a:t>
            </a:r>
            <a:r>
              <a:rPr lang="en-US" noProof="0" dirty="0"/>
              <a:t>) represents value of firm’s operations at the point that growth becomes constant.</a:t>
            </a:r>
          </a:p>
        </p:txBody>
      </p:sp>
    </p:spTree>
    <p:custDataLst>
      <p:tags r:id="rId1"/>
    </p:custDataLst>
    <p:extLst>
      <p:ext uri="{BB962C8B-B14F-4D97-AF65-F5344CB8AC3E}">
        <p14:creationId xmlns:p14="http://schemas.microsoft.com/office/powerpoint/2010/main" val="1060879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Use the Corporate Valuation Model to Find the Value of the Firm’s Operations</a:t>
            </a:r>
          </a:p>
        </p:txBody>
      </p:sp>
      <p:sp>
        <p:nvSpPr>
          <p:cNvPr id="4" name="Content Placeholder 2">
            <a:extLst>
              <a:ext uri="{FF2B5EF4-FFF2-40B4-BE49-F238E27FC236}">
                <a16:creationId xmlns:a16="http://schemas.microsoft.com/office/drawing/2014/main" id="{7B99824C-1F00-4037-B2F9-0CE6CB4FC9BA}"/>
              </a:ext>
            </a:extLst>
          </p:cNvPr>
          <p:cNvSpPr>
            <a:spLocks noGrp="1"/>
          </p:cNvSpPr>
          <p:nvPr>
            <p:ph sz="half" idx="1"/>
          </p:nvPr>
        </p:nvSpPr>
        <p:spPr>
          <a:xfrm>
            <a:off x="476843" y="1857694"/>
            <a:ext cx="11241915" cy="576017"/>
          </a:xfrm>
        </p:spPr>
        <p:txBody>
          <a:bodyPr/>
          <a:lstStyle/>
          <a:p>
            <a:pPr eaLnBrk="0" hangingPunct="0">
              <a:buClr>
                <a:schemeClr val="accent2"/>
              </a:buClr>
              <a:buSzPct val="100000"/>
              <a:defRPr/>
            </a:pPr>
            <a:r>
              <a:rPr lang="en-US" sz="2400" b="0" noProof="0" dirty="0">
                <a:solidFill>
                  <a:schemeClr val="tx1">
                    <a:lumMod val="50000"/>
                  </a:schemeClr>
                </a:solidFill>
              </a:rPr>
              <a:t>Given: Long-Run </a:t>
            </a:r>
            <a:r>
              <a:rPr lang="en-US" sz="2400" b="0" noProof="0" dirty="0" err="1">
                <a:solidFill>
                  <a:schemeClr val="tx1">
                    <a:lumMod val="50000"/>
                  </a:schemeClr>
                </a:solidFill>
              </a:rPr>
              <a:t>g</a:t>
            </a:r>
            <a:r>
              <a:rPr lang="en-US" sz="2400" b="0" baseline="-25000" noProof="0" dirty="0" err="1">
                <a:solidFill>
                  <a:schemeClr val="tx1">
                    <a:lumMod val="50000"/>
                  </a:schemeClr>
                </a:solidFill>
              </a:rPr>
              <a:t>FCF</a:t>
            </a:r>
            <a:r>
              <a:rPr lang="en-US" sz="2400" b="0" baseline="-25000" noProof="0" dirty="0">
                <a:solidFill>
                  <a:schemeClr val="tx1">
                    <a:lumMod val="50000"/>
                  </a:schemeClr>
                </a:solidFill>
              </a:rPr>
              <a:t> </a:t>
            </a:r>
            <a:r>
              <a:rPr lang="en-US" sz="2400" b="0" noProof="0" dirty="0">
                <a:solidFill>
                  <a:schemeClr val="tx1">
                    <a:lumMod val="50000"/>
                  </a:schemeClr>
                </a:solidFill>
              </a:rPr>
              <a:t>= 5% and WACC = 7%</a:t>
            </a:r>
          </a:p>
        </p:txBody>
      </p:sp>
      <p:pic>
        <p:nvPicPr>
          <p:cNvPr id="11" name="Picture 3" descr="Firm's Intrinsic Value &#10;Timeline used to illustrate the Corporate Valuation Model to calculate a firm's intrinsic value.">
            <a:extLst>
              <a:ext uri="{FF2B5EF4-FFF2-40B4-BE49-F238E27FC236}">
                <a16:creationId xmlns:a16="http://schemas.microsoft.com/office/drawing/2014/main" id="{5960D4A6-5FA1-4A49-8095-C11AFCF8A834}"/>
              </a:ext>
            </a:extLst>
          </p:cNvPr>
          <p:cNvPicPr>
            <a:picLocks noGrp="1" noChangeAspect="1"/>
          </p:cNvPicPr>
          <p:nvPr>
            <p:ph sz="half" idx="2"/>
          </p:nvPr>
        </p:nvPicPr>
        <p:blipFill>
          <a:blip r:embed="rId3"/>
          <a:stretch>
            <a:fillRect/>
          </a:stretch>
        </p:blipFill>
        <p:spPr>
          <a:xfrm>
            <a:off x="1500404" y="2464620"/>
            <a:ext cx="9191193" cy="3749040"/>
          </a:xfrm>
        </p:spPr>
      </p:pic>
    </p:spTree>
    <p:custDataLst>
      <p:tags r:id="rId1"/>
    </p:custDataLst>
    <p:extLst>
      <p:ext uri="{BB962C8B-B14F-4D97-AF65-F5344CB8AC3E}">
        <p14:creationId xmlns:p14="http://schemas.microsoft.com/office/powerpoint/2010/main" val="2465079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What is the firm’s intrinsic value per share?</a:t>
            </a:r>
          </a:p>
        </p:txBody>
      </p:sp>
      <p:sp>
        <p:nvSpPr>
          <p:cNvPr id="4" name="Content Placeholder 2">
            <a:extLst>
              <a:ext uri="{FF2B5EF4-FFF2-40B4-BE49-F238E27FC236}">
                <a16:creationId xmlns:a16="http://schemas.microsoft.com/office/drawing/2014/main" id="{68F31C6A-E566-426E-BB47-D6353107DCB5}"/>
              </a:ext>
            </a:extLst>
          </p:cNvPr>
          <p:cNvSpPr>
            <a:spLocks noGrp="1"/>
          </p:cNvSpPr>
          <p:nvPr>
            <p:ph sz="half" idx="1"/>
          </p:nvPr>
        </p:nvSpPr>
        <p:spPr>
          <a:xfrm>
            <a:off x="476843" y="1857694"/>
            <a:ext cx="11241915" cy="885506"/>
          </a:xfrm>
        </p:spPr>
        <p:txBody>
          <a:bodyPr/>
          <a:lstStyle/>
          <a:p>
            <a:pPr marL="365760" indent="-365760">
              <a:buClrTx/>
              <a:buFont typeface="Arial" panose="020B0604020202020204" pitchFamily="34" charset="0"/>
              <a:buChar char="•"/>
            </a:pPr>
            <a:r>
              <a:rPr lang="en-US" sz="2400" b="0" noProof="0" dirty="0"/>
              <a:t>The firm has $40 million total in debt and preferred stock, $5 million of non-operating assets, and 10 million shares of common stock.</a:t>
            </a:r>
          </a:p>
        </p:txBody>
      </p:sp>
      <p:graphicFrame>
        <p:nvGraphicFramePr>
          <p:cNvPr id="12" name="Object 3">
            <a:extLst>
              <a:ext uri="{FF2B5EF4-FFF2-40B4-BE49-F238E27FC236}">
                <a16:creationId xmlns:a16="http://schemas.microsoft.com/office/drawing/2014/main" id="{EE109D59-4037-478E-8822-B772109E6E82}"/>
              </a:ext>
              <a:ext uri="{C183D7F6-B498-43B3-948B-1728B52AA6E4}">
                <adec:decorative xmlns:adec="http://schemas.microsoft.com/office/drawing/2017/decorative" val="1"/>
              </a:ext>
            </a:extLst>
          </p:cNvPr>
          <p:cNvGraphicFramePr>
            <a:graphicFrameLocks noGrp="1" noChangeAspect="1"/>
          </p:cNvGraphicFramePr>
          <p:nvPr>
            <p:ph idx="10"/>
            <p:extLst>
              <p:ext uri="{D42A27DB-BD31-4B8C-83A1-F6EECF244321}">
                <p14:modId xmlns:p14="http://schemas.microsoft.com/office/powerpoint/2010/main" val="2380083272"/>
              </p:ext>
            </p:extLst>
          </p:nvPr>
        </p:nvGraphicFramePr>
        <p:xfrm>
          <a:off x="565150" y="3198272"/>
          <a:ext cx="11061700" cy="1201737"/>
        </p:xfrm>
        <a:graphic>
          <a:graphicData uri="http://schemas.openxmlformats.org/presentationml/2006/ole">
            <mc:AlternateContent xmlns:mc="http://schemas.openxmlformats.org/markup-compatibility/2006">
              <mc:Choice xmlns:v="urn:schemas-microsoft-com:vml" Requires="v">
                <p:oleObj spid="_x0000_s9260" name="Equation" r:id="rId4" imgW="11112480" imgH="1206360" progId="Equation.DSMT4">
                  <p:embed/>
                </p:oleObj>
              </mc:Choice>
              <mc:Fallback>
                <p:oleObj name="Equation" r:id="rId4" imgW="11112480" imgH="1206360" progId="Equation.DSMT4">
                  <p:embed/>
                  <p:pic>
                    <p:nvPicPr>
                      <p:cNvPr id="12" name="Object 3">
                        <a:extLst>
                          <a:ext uri="{FF2B5EF4-FFF2-40B4-BE49-F238E27FC236}">
                            <a16:creationId xmlns:a16="http://schemas.microsoft.com/office/drawing/2014/main" id="{EE109D59-4037-478E-8822-B772109E6E82}"/>
                          </a:ext>
                        </a:extLst>
                      </p:cNvPr>
                      <p:cNvPicPr/>
                      <p:nvPr/>
                    </p:nvPicPr>
                    <p:blipFill>
                      <a:blip r:embed="rId5"/>
                      <a:stretch>
                        <a:fillRect/>
                      </a:stretch>
                    </p:blipFill>
                    <p:spPr>
                      <a:xfrm>
                        <a:off x="565150" y="3198272"/>
                        <a:ext cx="11061700" cy="1201737"/>
                      </a:xfrm>
                      <a:prstGeom prst="rect">
                        <a:avLst/>
                      </a:prstGeom>
                    </p:spPr>
                  </p:pic>
                </p:oleObj>
              </mc:Fallback>
            </mc:AlternateContent>
          </a:graphicData>
        </a:graphic>
      </p:graphicFrame>
      <p:graphicFrame>
        <p:nvGraphicFramePr>
          <p:cNvPr id="13" name="Object 4">
            <a:extLst>
              <a:ext uri="{FF2B5EF4-FFF2-40B4-BE49-F238E27FC236}">
                <a16:creationId xmlns:a16="http://schemas.microsoft.com/office/drawing/2014/main" id="{8DF3C991-12EE-4AC0-B77E-44580BD8A6E1}"/>
              </a:ext>
              <a:ext uri="{C183D7F6-B498-43B3-948B-1728B52AA6E4}">
                <adec:decorative xmlns:adec="http://schemas.microsoft.com/office/drawing/2017/decorative" val="1"/>
              </a:ext>
            </a:extLst>
          </p:cNvPr>
          <p:cNvGraphicFramePr>
            <a:graphicFrameLocks noGrp="1" noChangeAspect="1"/>
          </p:cNvGraphicFramePr>
          <p:nvPr>
            <p:ph idx="11"/>
            <p:extLst>
              <p:ext uri="{D42A27DB-BD31-4B8C-83A1-F6EECF244321}">
                <p14:modId xmlns:p14="http://schemas.microsoft.com/office/powerpoint/2010/main" val="2405276825"/>
              </p:ext>
            </p:extLst>
          </p:nvPr>
        </p:nvGraphicFramePr>
        <p:xfrm>
          <a:off x="2038180" y="4911359"/>
          <a:ext cx="5460840" cy="1206360"/>
        </p:xfrm>
        <a:graphic>
          <a:graphicData uri="http://schemas.openxmlformats.org/presentationml/2006/ole">
            <mc:AlternateContent xmlns:mc="http://schemas.openxmlformats.org/markup-compatibility/2006">
              <mc:Choice xmlns:v="urn:schemas-microsoft-com:vml" Requires="v">
                <p:oleObj spid="_x0000_s9261" name="Equation" r:id="rId6" imgW="5460840" imgH="1206360" progId="Equation.DSMT4">
                  <p:embed/>
                </p:oleObj>
              </mc:Choice>
              <mc:Fallback>
                <p:oleObj name="Equation" r:id="rId6" imgW="5460840" imgH="1206360" progId="Equation.DSMT4">
                  <p:embed/>
                  <p:pic>
                    <p:nvPicPr>
                      <p:cNvPr id="13" name="Object 5">
                        <a:extLst>
                          <a:ext uri="{FF2B5EF4-FFF2-40B4-BE49-F238E27FC236}">
                            <a16:creationId xmlns:a16="http://schemas.microsoft.com/office/drawing/2014/main" id="{8DF3C991-12EE-4AC0-B77E-44580BD8A6E1}"/>
                          </a:ext>
                        </a:extLst>
                      </p:cNvPr>
                      <p:cNvPicPr/>
                      <p:nvPr/>
                    </p:nvPicPr>
                    <p:blipFill>
                      <a:blip r:embed="rId7"/>
                      <a:stretch>
                        <a:fillRect/>
                      </a:stretch>
                    </p:blipFill>
                    <p:spPr>
                      <a:xfrm>
                        <a:off x="2038180" y="4911359"/>
                        <a:ext cx="5460840" cy="120636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10866055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Firm Multiples Method</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600"/>
              </a:spcAft>
              <a:buClr>
                <a:srgbClr val="000000"/>
              </a:buClr>
            </a:pPr>
            <a:r>
              <a:rPr lang="en-US" noProof="0" dirty="0"/>
              <a:t>Analysts often use the following multiples to value stocks.</a:t>
            </a:r>
          </a:p>
          <a:p>
            <a:pPr marL="640080" indent="-320040">
              <a:spcBef>
                <a:spcPts val="1200"/>
              </a:spcBef>
              <a:spcAft>
                <a:spcPts val="600"/>
              </a:spcAft>
              <a:buClr>
                <a:srgbClr val="000000"/>
              </a:buClr>
            </a:pPr>
            <a:r>
              <a:rPr lang="en-US" sz="2000" noProof="0" dirty="0">
                <a:solidFill>
                  <a:srgbClr val="003865"/>
                </a:solidFill>
              </a:rPr>
              <a:t>P/E</a:t>
            </a:r>
          </a:p>
          <a:p>
            <a:pPr marL="640080" indent="-320040">
              <a:spcBef>
                <a:spcPts val="1200"/>
              </a:spcBef>
              <a:spcAft>
                <a:spcPts val="600"/>
              </a:spcAft>
              <a:buClr>
                <a:srgbClr val="000000"/>
              </a:buClr>
            </a:pPr>
            <a:r>
              <a:rPr lang="en-US" sz="2000" noProof="0" dirty="0">
                <a:solidFill>
                  <a:srgbClr val="003865"/>
                </a:solidFill>
              </a:rPr>
              <a:t>P/CF</a:t>
            </a:r>
          </a:p>
          <a:p>
            <a:pPr marL="640080" indent="-320040">
              <a:spcBef>
                <a:spcPts val="1200"/>
              </a:spcBef>
              <a:spcAft>
                <a:spcPts val="600"/>
              </a:spcAft>
              <a:buClr>
                <a:srgbClr val="000000"/>
              </a:buClr>
            </a:pPr>
            <a:r>
              <a:rPr lang="en-US" sz="2000" noProof="0" dirty="0">
                <a:solidFill>
                  <a:srgbClr val="003865"/>
                </a:solidFill>
              </a:rPr>
              <a:t>P/Sales</a:t>
            </a:r>
          </a:p>
          <a:p>
            <a:pPr marL="365760" indent="-365760">
              <a:spcBef>
                <a:spcPts val="1200"/>
              </a:spcBef>
              <a:spcAft>
                <a:spcPts val="600"/>
              </a:spcAft>
              <a:buClr>
                <a:srgbClr val="000000"/>
              </a:buClr>
            </a:pPr>
            <a:r>
              <a:rPr lang="en-US" noProof="0" dirty="0"/>
              <a:t>EXAMPLE:  Based on comparable firms, estimate the appropriate P/E.  Multiply this by expected earnings to back out an estimate of the stock price.</a:t>
            </a:r>
          </a:p>
          <a:p>
            <a:pPr marL="365760" indent="-365760">
              <a:spcBef>
                <a:spcPts val="1200"/>
              </a:spcBef>
              <a:spcAft>
                <a:spcPts val="600"/>
              </a:spcAft>
              <a:buClr>
                <a:srgbClr val="000000"/>
              </a:buClr>
            </a:pPr>
            <a:r>
              <a:rPr lang="en-US" noProof="0" dirty="0"/>
              <a:t>Enterprise-Based Multiples</a:t>
            </a:r>
          </a:p>
          <a:p>
            <a:pPr marL="640080" indent="-320040">
              <a:spcBef>
                <a:spcPts val="1200"/>
              </a:spcBef>
              <a:spcAft>
                <a:spcPts val="600"/>
              </a:spcAft>
              <a:buClr>
                <a:srgbClr val="000000"/>
              </a:buClr>
            </a:pPr>
            <a:r>
              <a:rPr lang="en-US" sz="2000" noProof="0" dirty="0">
                <a:solidFill>
                  <a:srgbClr val="003865"/>
                </a:solidFill>
              </a:rPr>
              <a:t>EV/EBITDA</a:t>
            </a:r>
          </a:p>
        </p:txBody>
      </p:sp>
    </p:spTree>
    <p:custDataLst>
      <p:tags r:id="rId1"/>
    </p:custDataLst>
    <p:extLst>
      <p:ext uri="{BB962C8B-B14F-4D97-AF65-F5344CB8AC3E}">
        <p14:creationId xmlns:p14="http://schemas.microsoft.com/office/powerpoint/2010/main" val="23386093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Preferred Stock</a:t>
            </a:r>
          </a:p>
        </p:txBody>
      </p:sp>
      <p:sp>
        <p:nvSpPr>
          <p:cNvPr id="4" name="Content Placeholder 2">
            <a:extLst>
              <a:ext uri="{FF2B5EF4-FFF2-40B4-BE49-F238E27FC236}">
                <a16:creationId xmlns:a16="http://schemas.microsoft.com/office/drawing/2014/main" id="{BC53051F-512F-47EC-BFE5-EF99E9F44610}"/>
              </a:ext>
            </a:extLst>
          </p:cNvPr>
          <p:cNvSpPr>
            <a:spLocks noGrp="1"/>
          </p:cNvSpPr>
          <p:nvPr>
            <p:ph idx="1"/>
          </p:nvPr>
        </p:nvSpPr>
        <p:spPr>
          <a:xfrm>
            <a:off x="1661160" y="1908467"/>
            <a:ext cx="8869680" cy="1280160"/>
          </a:xfrm>
          <a:prstGeom prst="rect">
            <a:avLst/>
          </a:prstGeom>
          <a:solidFill>
            <a:srgbClr val="343F52"/>
          </a:solidFill>
        </p:spPr>
        <p:txBody>
          <a:bodyPr anchor="ctr"/>
          <a:lstStyle/>
          <a:p>
            <a:r>
              <a:rPr lang="en-US" noProof="0" dirty="0">
                <a:solidFill>
                  <a:schemeClr val="bg1"/>
                </a:solidFill>
              </a:rPr>
              <a:t>Hybrid security</a:t>
            </a:r>
          </a:p>
        </p:txBody>
      </p:sp>
      <p:sp>
        <p:nvSpPr>
          <p:cNvPr id="6" name="Content Placeholder 3">
            <a:extLst>
              <a:ext uri="{FF2B5EF4-FFF2-40B4-BE49-F238E27FC236}">
                <a16:creationId xmlns:a16="http://schemas.microsoft.com/office/drawing/2014/main" id="{6C3E84B7-8D8E-4A27-A3D8-A03503BCAECC}"/>
              </a:ext>
            </a:extLst>
          </p:cNvPr>
          <p:cNvSpPr>
            <a:spLocks noGrp="1"/>
          </p:cNvSpPr>
          <p:nvPr>
            <p:ph idx="11"/>
          </p:nvPr>
        </p:nvSpPr>
        <p:spPr>
          <a:xfrm>
            <a:off x="1661160" y="3336693"/>
            <a:ext cx="8869680" cy="1280160"/>
          </a:xfrm>
          <a:prstGeom prst="rect">
            <a:avLst/>
          </a:prstGeom>
          <a:solidFill>
            <a:srgbClr val="343F52"/>
          </a:solidFill>
        </p:spPr>
        <p:txBody>
          <a:bodyPr anchor="ctr"/>
          <a:lstStyle/>
          <a:p>
            <a:r>
              <a:rPr lang="en-US" noProof="0" dirty="0">
                <a:solidFill>
                  <a:schemeClr val="bg1"/>
                </a:solidFill>
              </a:rPr>
              <a:t>Like bonds, preferred stockholders receive a fixed dividend that must be paid before dividends are paid to common stockholders. </a:t>
            </a:r>
          </a:p>
        </p:txBody>
      </p:sp>
      <p:sp>
        <p:nvSpPr>
          <p:cNvPr id="8" name="Content Placeholder 4">
            <a:extLst>
              <a:ext uri="{FF2B5EF4-FFF2-40B4-BE49-F238E27FC236}">
                <a16:creationId xmlns:a16="http://schemas.microsoft.com/office/drawing/2014/main" id="{7CE72E44-10F1-446A-9061-516D2DFF900D}"/>
              </a:ext>
            </a:extLst>
          </p:cNvPr>
          <p:cNvSpPr>
            <a:spLocks noGrp="1"/>
          </p:cNvSpPr>
          <p:nvPr>
            <p:ph idx="13"/>
          </p:nvPr>
        </p:nvSpPr>
        <p:spPr>
          <a:xfrm>
            <a:off x="1661160" y="4764919"/>
            <a:ext cx="8869680" cy="1280160"/>
          </a:xfrm>
          <a:prstGeom prst="rect">
            <a:avLst/>
          </a:prstGeom>
          <a:solidFill>
            <a:srgbClr val="343F52"/>
          </a:solidFill>
        </p:spPr>
        <p:txBody>
          <a:bodyPr anchor="ctr"/>
          <a:lstStyle/>
          <a:p>
            <a:r>
              <a:rPr lang="en-US" noProof="0" dirty="0">
                <a:solidFill>
                  <a:schemeClr val="bg1"/>
                </a:solidFill>
              </a:rPr>
              <a:t>However, companies can omit preferred dividend payments without fear of pushing the firm into bankruptcy.</a:t>
            </a:r>
          </a:p>
        </p:txBody>
      </p:sp>
    </p:spTree>
    <p:custDataLst>
      <p:tags r:id="rId1"/>
    </p:custDataLst>
    <p:extLst>
      <p:ext uri="{BB962C8B-B14F-4D97-AF65-F5344CB8AC3E}">
        <p14:creationId xmlns:p14="http://schemas.microsoft.com/office/powerpoint/2010/main" val="3931397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Facts About Common Stock</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noProof="0" dirty="0"/>
              <a:t>Represents ownership</a:t>
            </a:r>
          </a:p>
          <a:p>
            <a:pPr marL="365760" indent="-365760">
              <a:spcBef>
                <a:spcPts val="1200"/>
              </a:spcBef>
              <a:spcAft>
                <a:spcPts val="1200"/>
              </a:spcAft>
              <a:buClr>
                <a:srgbClr val="000000"/>
              </a:buClr>
            </a:pPr>
            <a:r>
              <a:rPr lang="en-US" noProof="0" dirty="0"/>
              <a:t>Ownership implies control</a:t>
            </a:r>
          </a:p>
          <a:p>
            <a:pPr marL="365760" indent="-365760">
              <a:spcBef>
                <a:spcPts val="1200"/>
              </a:spcBef>
              <a:spcAft>
                <a:spcPts val="1200"/>
              </a:spcAft>
              <a:buClr>
                <a:srgbClr val="000000"/>
              </a:buClr>
            </a:pPr>
            <a:r>
              <a:rPr lang="en-US" noProof="0" dirty="0"/>
              <a:t>Stockholders elect directors</a:t>
            </a:r>
          </a:p>
          <a:p>
            <a:pPr marL="365760" indent="-365760">
              <a:spcBef>
                <a:spcPts val="1200"/>
              </a:spcBef>
              <a:spcAft>
                <a:spcPts val="1200"/>
              </a:spcAft>
              <a:buClr>
                <a:srgbClr val="000000"/>
              </a:buClr>
            </a:pPr>
            <a:r>
              <a:rPr lang="en-US" noProof="0" dirty="0"/>
              <a:t>Directors elect management</a:t>
            </a:r>
          </a:p>
          <a:p>
            <a:pPr marL="365760" indent="-365760">
              <a:spcBef>
                <a:spcPts val="1200"/>
              </a:spcBef>
              <a:spcAft>
                <a:spcPts val="1200"/>
              </a:spcAft>
              <a:buClr>
                <a:srgbClr val="000000"/>
              </a:buClr>
            </a:pPr>
            <a:r>
              <a:rPr lang="en-US" noProof="0" dirty="0"/>
              <a:t>Management’s goal: Maximize the stock price</a:t>
            </a:r>
          </a:p>
        </p:txBody>
      </p:sp>
    </p:spTree>
    <p:custDataLst>
      <p:tags r:id="rId1"/>
    </p:custDataLst>
    <p:extLst>
      <p:ext uri="{BB962C8B-B14F-4D97-AF65-F5344CB8AC3E}">
        <p14:creationId xmlns:p14="http://schemas.microsoft.com/office/powerpoint/2010/main" val="4250962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200" noProof="0" dirty="0"/>
              <a:t>If preferred stock with an annual dividend of $5 sells for $100, what is the preferred stock’s expected return?</a:t>
            </a:r>
          </a:p>
        </p:txBody>
      </p:sp>
      <p:graphicFrame>
        <p:nvGraphicFramePr>
          <p:cNvPr id="12" name="Object 2">
            <a:extLst>
              <a:ext uri="{FF2B5EF4-FFF2-40B4-BE49-F238E27FC236}">
                <a16:creationId xmlns:a16="http://schemas.microsoft.com/office/drawing/2014/main" id="{EE109D59-4037-478E-8822-B772109E6E82}"/>
              </a:ext>
              <a:ext uri="{C183D7F6-B498-43B3-948B-1728B52AA6E4}">
                <adec:decorative xmlns:adec="http://schemas.microsoft.com/office/drawing/2017/decorative" val="1"/>
              </a:ext>
            </a:extLst>
          </p:cNvPr>
          <p:cNvGraphicFramePr>
            <a:graphicFrameLocks noGrp="1" noChangeAspect="1"/>
          </p:cNvGraphicFramePr>
          <p:nvPr>
            <p:ph idx="10"/>
            <p:extLst>
              <p:ext uri="{D42A27DB-BD31-4B8C-83A1-F6EECF244321}">
                <p14:modId xmlns:p14="http://schemas.microsoft.com/office/powerpoint/2010/main" val="2396793201"/>
              </p:ext>
            </p:extLst>
          </p:nvPr>
        </p:nvGraphicFramePr>
        <p:xfrm>
          <a:off x="4303996" y="1589385"/>
          <a:ext cx="3584008" cy="4572000"/>
        </p:xfrm>
        <a:graphic>
          <a:graphicData uri="http://schemas.openxmlformats.org/presentationml/2006/ole">
            <mc:AlternateContent xmlns:mc="http://schemas.openxmlformats.org/markup-compatibility/2006">
              <mc:Choice xmlns:v="urn:schemas-microsoft-com:vml" Requires="v">
                <p:oleObj spid="_x0000_s10258" name="Equation" r:id="rId4" imgW="2349360" imgH="2997000" progId="Equation.DSMT4">
                  <p:embed/>
                </p:oleObj>
              </mc:Choice>
              <mc:Fallback>
                <p:oleObj name="Equation" r:id="rId4" imgW="2349360" imgH="2997000" progId="Equation.DSMT4">
                  <p:embed/>
                  <p:pic>
                    <p:nvPicPr>
                      <p:cNvPr id="12" name="Object 3">
                        <a:extLst>
                          <a:ext uri="{FF2B5EF4-FFF2-40B4-BE49-F238E27FC236}">
                            <a16:creationId xmlns:a16="http://schemas.microsoft.com/office/drawing/2014/main" id="{EE109D59-4037-478E-8822-B772109E6E82}"/>
                          </a:ext>
                        </a:extLst>
                      </p:cNvPr>
                      <p:cNvPicPr/>
                      <p:nvPr/>
                    </p:nvPicPr>
                    <p:blipFill>
                      <a:blip r:embed="rId5"/>
                      <a:stretch>
                        <a:fillRect/>
                      </a:stretch>
                    </p:blipFill>
                    <p:spPr>
                      <a:xfrm>
                        <a:off x="4303996" y="1589385"/>
                        <a:ext cx="3584008" cy="45720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1498451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Intrinsic Value and Stock Price</a:t>
            </a:r>
          </a:p>
        </p:txBody>
      </p:sp>
      <p:sp>
        <p:nvSpPr>
          <p:cNvPr id="4" name="Content Placeholder 2">
            <a:extLst>
              <a:ext uri="{FF2B5EF4-FFF2-40B4-BE49-F238E27FC236}">
                <a16:creationId xmlns:a16="http://schemas.microsoft.com/office/drawing/2014/main" id="{68F31C6A-E566-426E-BB47-D6353107DCB5}"/>
              </a:ext>
            </a:extLst>
          </p:cNvPr>
          <p:cNvSpPr>
            <a:spLocks noGrp="1"/>
          </p:cNvSpPr>
          <p:nvPr>
            <p:ph sz="half" idx="1"/>
          </p:nvPr>
        </p:nvSpPr>
        <p:spPr>
          <a:xfrm>
            <a:off x="476843" y="1857694"/>
            <a:ext cx="11241915" cy="844737"/>
          </a:xfrm>
        </p:spPr>
        <p:txBody>
          <a:bodyPr/>
          <a:lstStyle/>
          <a:p>
            <a:pPr marL="365760" indent="-365760">
              <a:buClrTx/>
              <a:buFont typeface="Arial" panose="020B0604020202020204" pitchFamily="34" charset="0"/>
              <a:buChar char="•"/>
            </a:pPr>
            <a:r>
              <a:rPr lang="en-US" sz="2400" b="0" noProof="0" dirty="0"/>
              <a:t>Outside investors, corporate insiders, and analysts use a variety of approaches to estimate a stock’s intrinsic value </a:t>
            </a:r>
          </a:p>
        </p:txBody>
      </p:sp>
      <p:graphicFrame>
        <p:nvGraphicFramePr>
          <p:cNvPr id="12" name="Object 3">
            <a:extLst>
              <a:ext uri="{FF2B5EF4-FFF2-40B4-BE49-F238E27FC236}">
                <a16:creationId xmlns:a16="http://schemas.microsoft.com/office/drawing/2014/main" id="{EE109D59-4037-478E-8822-B772109E6E82}"/>
              </a:ext>
              <a:ext uri="{C183D7F6-B498-43B3-948B-1728B52AA6E4}">
                <adec:decorative xmlns:adec="http://schemas.microsoft.com/office/drawing/2017/decorative" val="1"/>
              </a:ext>
            </a:extLst>
          </p:cNvPr>
          <p:cNvGraphicFramePr>
            <a:graphicFrameLocks noGrp="1" noChangeAspect="1"/>
          </p:cNvGraphicFramePr>
          <p:nvPr>
            <p:ph idx="10"/>
            <p:extLst>
              <p:ext uri="{D42A27DB-BD31-4B8C-83A1-F6EECF244321}">
                <p14:modId xmlns:p14="http://schemas.microsoft.com/office/powerpoint/2010/main" val="3155420878"/>
              </p:ext>
            </p:extLst>
          </p:nvPr>
        </p:nvGraphicFramePr>
        <p:xfrm>
          <a:off x="5712884" y="2250152"/>
          <a:ext cx="569278" cy="452279"/>
        </p:xfrm>
        <a:graphic>
          <a:graphicData uri="http://schemas.openxmlformats.org/presentationml/2006/ole">
            <mc:AlternateContent xmlns:mc="http://schemas.openxmlformats.org/markup-compatibility/2006">
              <mc:Choice xmlns:v="urn:schemas-microsoft-com:vml" Requires="v">
                <p:oleObj spid="_x0000_s1085" name="Equation" r:id="rId4" imgW="558720" imgH="444240" progId="Equation.DSMT4">
                  <p:embed/>
                </p:oleObj>
              </mc:Choice>
              <mc:Fallback>
                <p:oleObj name="Equation" r:id="rId4" imgW="558720" imgH="444240" progId="Equation.DSMT4">
                  <p:embed/>
                  <p:pic>
                    <p:nvPicPr>
                      <p:cNvPr id="3" name="Object 2">
                        <a:extLst>
                          <a:ext uri="{FF2B5EF4-FFF2-40B4-BE49-F238E27FC236}">
                            <a16:creationId xmlns:a16="http://schemas.microsoft.com/office/drawing/2014/main" id="{88FFA975-2D88-4110-AA49-D6CACD0F4A98}"/>
                          </a:ext>
                        </a:extLst>
                      </p:cNvPr>
                      <p:cNvPicPr/>
                      <p:nvPr/>
                    </p:nvPicPr>
                    <p:blipFill>
                      <a:blip r:embed="rId5"/>
                      <a:stretch>
                        <a:fillRect/>
                      </a:stretch>
                    </p:blipFill>
                    <p:spPr>
                      <a:xfrm>
                        <a:off x="5712884" y="2250152"/>
                        <a:ext cx="569278" cy="452279"/>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6D5037AC-D780-4E85-82D2-0FF2AC770EEA}"/>
              </a:ext>
            </a:extLst>
          </p:cNvPr>
          <p:cNvSpPr>
            <a:spLocks noGrp="1"/>
          </p:cNvSpPr>
          <p:nvPr>
            <p:ph sz="half" idx="2"/>
          </p:nvPr>
        </p:nvSpPr>
        <p:spPr>
          <a:xfrm>
            <a:off x="476843" y="2833640"/>
            <a:ext cx="11241915" cy="3370212"/>
          </a:xfrm>
        </p:spPr>
        <p:txBody>
          <a:bodyPr/>
          <a:lstStyle/>
          <a:p>
            <a:pPr marL="365760" indent="-365760">
              <a:spcAft>
                <a:spcPts val="1200"/>
              </a:spcAft>
              <a:buClr>
                <a:schemeClr val="tx1">
                  <a:lumMod val="50000"/>
                </a:schemeClr>
              </a:buClr>
            </a:pPr>
            <a:r>
              <a:rPr lang="en-US" noProof="0" dirty="0"/>
              <a:t>In equilibrium we assume that a stock’s price equals its intrinsic value.</a:t>
            </a:r>
          </a:p>
          <a:p>
            <a:pPr marL="640080" indent="-320040">
              <a:spcAft>
                <a:spcPts val="1200"/>
              </a:spcAft>
              <a:buClrTx/>
            </a:pPr>
            <a:r>
              <a:rPr lang="en-US" sz="2000" noProof="0" dirty="0">
                <a:solidFill>
                  <a:srgbClr val="003865"/>
                </a:solidFill>
              </a:rPr>
              <a:t>Outsiders estimate intrinsic value to help determine which stocks are attractive to buy and/or sell.</a:t>
            </a:r>
          </a:p>
          <a:p>
            <a:pPr marL="640080" indent="-320040">
              <a:spcAft>
                <a:spcPts val="1200"/>
              </a:spcAft>
              <a:buClrTx/>
            </a:pPr>
            <a:r>
              <a:rPr lang="en-US" sz="2000" noProof="0" dirty="0">
                <a:solidFill>
                  <a:srgbClr val="003865"/>
                </a:solidFill>
              </a:rPr>
              <a:t>Stocks with a price below (above) its intrinsic value are undervalued (overvalued).</a:t>
            </a:r>
          </a:p>
        </p:txBody>
      </p:sp>
    </p:spTree>
    <p:custDataLst>
      <p:tags r:id="rId2"/>
    </p:custDataLst>
    <p:extLst>
      <p:ext uri="{BB962C8B-B14F-4D97-AF65-F5344CB8AC3E}">
        <p14:creationId xmlns:p14="http://schemas.microsoft.com/office/powerpoint/2010/main" val="3575656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Different Approaches for Estimating the Intrinsic Value of a Common Stock</a:t>
            </a:r>
          </a:p>
        </p:txBody>
      </p:sp>
      <p:sp>
        <p:nvSpPr>
          <p:cNvPr id="4" name="Content Placeholder 2">
            <a:extLst>
              <a:ext uri="{FF2B5EF4-FFF2-40B4-BE49-F238E27FC236}">
                <a16:creationId xmlns:a16="http://schemas.microsoft.com/office/drawing/2014/main" id="{BC53051F-512F-47EC-BFE5-EF99E9F44610}"/>
              </a:ext>
            </a:extLst>
          </p:cNvPr>
          <p:cNvSpPr>
            <a:spLocks noGrp="1"/>
          </p:cNvSpPr>
          <p:nvPr>
            <p:ph idx="1"/>
          </p:nvPr>
        </p:nvSpPr>
        <p:spPr>
          <a:xfrm>
            <a:off x="2529840" y="2266512"/>
            <a:ext cx="7132320" cy="822960"/>
          </a:xfrm>
          <a:prstGeom prst="rect">
            <a:avLst/>
          </a:prstGeom>
          <a:solidFill>
            <a:srgbClr val="343F52"/>
          </a:solidFill>
        </p:spPr>
        <p:txBody>
          <a:bodyPr anchor="ctr"/>
          <a:lstStyle/>
          <a:p>
            <a:r>
              <a:rPr lang="en-US" noProof="0" dirty="0">
                <a:solidFill>
                  <a:schemeClr val="bg1"/>
                </a:solidFill>
              </a:rPr>
              <a:t>Discounted dividend model</a:t>
            </a:r>
          </a:p>
        </p:txBody>
      </p:sp>
      <p:sp>
        <p:nvSpPr>
          <p:cNvPr id="6" name="Content Placeholder 3">
            <a:extLst>
              <a:ext uri="{FF2B5EF4-FFF2-40B4-BE49-F238E27FC236}">
                <a16:creationId xmlns:a16="http://schemas.microsoft.com/office/drawing/2014/main" id="{6C3E84B7-8D8E-4A27-A3D8-A03503BCAECC}"/>
              </a:ext>
            </a:extLst>
          </p:cNvPr>
          <p:cNvSpPr>
            <a:spLocks noGrp="1"/>
          </p:cNvSpPr>
          <p:nvPr>
            <p:ph idx="11"/>
          </p:nvPr>
        </p:nvSpPr>
        <p:spPr>
          <a:xfrm>
            <a:off x="2529840" y="3515716"/>
            <a:ext cx="7132320" cy="822960"/>
          </a:xfrm>
          <a:prstGeom prst="rect">
            <a:avLst/>
          </a:prstGeom>
          <a:solidFill>
            <a:srgbClr val="343F52"/>
          </a:solidFill>
        </p:spPr>
        <p:txBody>
          <a:bodyPr anchor="ctr"/>
          <a:lstStyle/>
          <a:p>
            <a:r>
              <a:rPr lang="en-US" noProof="0" dirty="0">
                <a:solidFill>
                  <a:schemeClr val="bg1"/>
                </a:solidFill>
              </a:rPr>
              <a:t>Corporate valuation model</a:t>
            </a:r>
          </a:p>
        </p:txBody>
      </p:sp>
      <p:sp>
        <p:nvSpPr>
          <p:cNvPr id="8" name="Content Placeholder 4">
            <a:extLst>
              <a:ext uri="{FF2B5EF4-FFF2-40B4-BE49-F238E27FC236}">
                <a16:creationId xmlns:a16="http://schemas.microsoft.com/office/drawing/2014/main" id="{7CE72E44-10F1-446A-9061-516D2DFF900D}"/>
              </a:ext>
            </a:extLst>
          </p:cNvPr>
          <p:cNvSpPr>
            <a:spLocks noGrp="1"/>
          </p:cNvSpPr>
          <p:nvPr>
            <p:ph idx="13"/>
          </p:nvPr>
        </p:nvSpPr>
        <p:spPr>
          <a:xfrm>
            <a:off x="2529840" y="4764919"/>
            <a:ext cx="7132320" cy="822960"/>
          </a:xfrm>
          <a:prstGeom prst="rect">
            <a:avLst/>
          </a:prstGeom>
          <a:solidFill>
            <a:srgbClr val="343F52"/>
          </a:solidFill>
        </p:spPr>
        <p:txBody>
          <a:bodyPr anchor="ctr"/>
          <a:lstStyle/>
          <a:p>
            <a:r>
              <a:rPr lang="en-US" noProof="0" dirty="0">
                <a:solidFill>
                  <a:schemeClr val="bg1"/>
                </a:solidFill>
              </a:rPr>
              <a:t>Models based on market multiples</a:t>
            </a:r>
          </a:p>
        </p:txBody>
      </p:sp>
    </p:spTree>
    <p:custDataLst>
      <p:tags r:id="rId1"/>
    </p:custDataLst>
    <p:extLst>
      <p:ext uri="{BB962C8B-B14F-4D97-AF65-F5344CB8AC3E}">
        <p14:creationId xmlns:p14="http://schemas.microsoft.com/office/powerpoint/2010/main" val="3250481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Discounted Dividend Model</a:t>
            </a:r>
          </a:p>
        </p:txBody>
      </p:sp>
      <p:sp>
        <p:nvSpPr>
          <p:cNvPr id="4" name="Content Placeholder 2">
            <a:extLst>
              <a:ext uri="{FF2B5EF4-FFF2-40B4-BE49-F238E27FC236}">
                <a16:creationId xmlns:a16="http://schemas.microsoft.com/office/drawing/2014/main" id="{68F31C6A-E566-426E-BB47-D6353107DCB5}"/>
              </a:ext>
            </a:extLst>
          </p:cNvPr>
          <p:cNvSpPr>
            <a:spLocks noGrp="1"/>
          </p:cNvSpPr>
          <p:nvPr>
            <p:ph sz="half" idx="1"/>
          </p:nvPr>
        </p:nvSpPr>
        <p:spPr>
          <a:xfrm>
            <a:off x="476843" y="1857694"/>
            <a:ext cx="11241915" cy="844737"/>
          </a:xfrm>
        </p:spPr>
        <p:txBody>
          <a:bodyPr/>
          <a:lstStyle/>
          <a:p>
            <a:pPr marL="365760" indent="-365760">
              <a:buClrTx/>
              <a:buFont typeface="Arial" panose="020B0604020202020204" pitchFamily="34" charset="0"/>
              <a:buChar char="•"/>
            </a:pPr>
            <a:r>
              <a:rPr lang="en-US" sz="2400" b="0" noProof="0" dirty="0"/>
              <a:t>Value of a stock is the present value of the future dividends expected to be generated by the stock.</a:t>
            </a:r>
          </a:p>
        </p:txBody>
      </p:sp>
      <p:graphicFrame>
        <p:nvGraphicFramePr>
          <p:cNvPr id="12" name="Object 3">
            <a:extLst>
              <a:ext uri="{FF2B5EF4-FFF2-40B4-BE49-F238E27FC236}">
                <a16:creationId xmlns:a16="http://schemas.microsoft.com/office/drawing/2014/main" id="{EE109D59-4037-478E-8822-B772109E6E82}"/>
              </a:ext>
              <a:ext uri="{C183D7F6-B498-43B3-948B-1728B52AA6E4}">
                <adec:decorative xmlns:adec="http://schemas.microsoft.com/office/drawing/2017/decorative" val="1"/>
              </a:ext>
            </a:extLst>
          </p:cNvPr>
          <p:cNvGraphicFramePr>
            <a:graphicFrameLocks noGrp="1" noChangeAspect="1"/>
          </p:cNvGraphicFramePr>
          <p:nvPr>
            <p:ph idx="10"/>
            <p:extLst>
              <p:ext uri="{D42A27DB-BD31-4B8C-83A1-F6EECF244321}">
                <p14:modId xmlns:p14="http://schemas.microsoft.com/office/powerpoint/2010/main" val="3563167352"/>
              </p:ext>
            </p:extLst>
          </p:nvPr>
        </p:nvGraphicFramePr>
        <p:xfrm>
          <a:off x="1635424" y="3172421"/>
          <a:ext cx="8405338" cy="983149"/>
        </p:xfrm>
        <a:graphic>
          <a:graphicData uri="http://schemas.openxmlformats.org/presentationml/2006/ole">
            <mc:AlternateContent xmlns:mc="http://schemas.openxmlformats.org/markup-compatibility/2006">
              <mc:Choice xmlns:v="urn:schemas-microsoft-com:vml" Requires="v">
                <p:oleObj spid="_x0000_s2106" name="Equation" r:id="rId4" imgW="6946560" imgH="812520" progId="Equation.DSMT4">
                  <p:embed/>
                </p:oleObj>
              </mc:Choice>
              <mc:Fallback>
                <p:oleObj name="Equation" r:id="rId4" imgW="6946560" imgH="812520" progId="Equation.DSMT4">
                  <p:embed/>
                  <p:pic>
                    <p:nvPicPr>
                      <p:cNvPr id="12" name="Object 3">
                        <a:extLst>
                          <a:ext uri="{FF2B5EF4-FFF2-40B4-BE49-F238E27FC236}">
                            <a16:creationId xmlns:a16="http://schemas.microsoft.com/office/drawing/2014/main" id="{EE109D59-4037-478E-8822-B772109E6E82}"/>
                          </a:ext>
                        </a:extLst>
                      </p:cNvPr>
                      <p:cNvPicPr/>
                      <p:nvPr/>
                    </p:nvPicPr>
                    <p:blipFill>
                      <a:blip r:embed="rId5"/>
                      <a:stretch>
                        <a:fillRect/>
                      </a:stretch>
                    </p:blipFill>
                    <p:spPr>
                      <a:xfrm>
                        <a:off x="1635424" y="3172421"/>
                        <a:ext cx="8405338" cy="983149"/>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3982649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Constant Growth Stock</a:t>
            </a:r>
          </a:p>
        </p:txBody>
      </p:sp>
      <p:sp>
        <p:nvSpPr>
          <p:cNvPr id="4" name="Content Placeholder 2">
            <a:extLst>
              <a:ext uri="{FF2B5EF4-FFF2-40B4-BE49-F238E27FC236}">
                <a16:creationId xmlns:a16="http://schemas.microsoft.com/office/drawing/2014/main" id="{68F31C6A-E566-426E-BB47-D6353107DCB5}"/>
              </a:ext>
            </a:extLst>
          </p:cNvPr>
          <p:cNvSpPr>
            <a:spLocks noGrp="1"/>
          </p:cNvSpPr>
          <p:nvPr>
            <p:ph sz="half" idx="1"/>
          </p:nvPr>
        </p:nvSpPr>
        <p:spPr>
          <a:xfrm>
            <a:off x="476843" y="1857694"/>
            <a:ext cx="11241915" cy="2854983"/>
          </a:xfrm>
        </p:spPr>
        <p:txBody>
          <a:bodyPr/>
          <a:lstStyle/>
          <a:p>
            <a:pPr marL="365760" indent="-365760">
              <a:buClrTx/>
              <a:buFont typeface="Arial" panose="020B0604020202020204" pitchFamily="34" charset="0"/>
              <a:buChar char="•"/>
            </a:pPr>
            <a:r>
              <a:rPr lang="en-US" sz="2400" b="0" noProof="0" dirty="0"/>
              <a:t>A stock whose dividends are expected to grow forever at a constant rate, g.</a:t>
            </a:r>
          </a:p>
          <a:p>
            <a:pPr>
              <a:buClrTx/>
            </a:pPr>
            <a:r>
              <a:rPr lang="en-US" sz="2400" b="0" noProof="0" dirty="0"/>
              <a:t>		</a:t>
            </a:r>
            <a:r>
              <a:rPr lang="en-US" sz="2400" b="0" noProof="0" dirty="0">
                <a:solidFill>
                  <a:srgbClr val="003865"/>
                </a:solidFill>
              </a:rPr>
              <a:t>D</a:t>
            </a:r>
            <a:r>
              <a:rPr lang="en-US" sz="2400" b="0" baseline="-25000" noProof="0" dirty="0">
                <a:solidFill>
                  <a:srgbClr val="003865"/>
                </a:solidFill>
              </a:rPr>
              <a:t>1</a:t>
            </a:r>
            <a:r>
              <a:rPr lang="en-US" sz="2400" b="0" noProof="0" dirty="0">
                <a:solidFill>
                  <a:srgbClr val="003865"/>
                </a:solidFill>
              </a:rPr>
              <a:t> = D</a:t>
            </a:r>
            <a:r>
              <a:rPr lang="en-US" sz="2400" b="0" baseline="-25000" noProof="0" dirty="0">
                <a:solidFill>
                  <a:srgbClr val="003865"/>
                </a:solidFill>
              </a:rPr>
              <a:t>0</a:t>
            </a:r>
            <a:r>
              <a:rPr lang="en-US" sz="2400" b="0" noProof="0" dirty="0">
                <a:solidFill>
                  <a:srgbClr val="003865"/>
                </a:solidFill>
              </a:rPr>
              <a:t>(1 + g)</a:t>
            </a:r>
            <a:r>
              <a:rPr lang="en-US" sz="2400" b="0" baseline="30000" noProof="0" dirty="0">
                <a:solidFill>
                  <a:srgbClr val="003865"/>
                </a:solidFill>
              </a:rPr>
              <a:t>1</a:t>
            </a:r>
          </a:p>
          <a:p>
            <a:pPr>
              <a:buClrTx/>
            </a:pPr>
            <a:r>
              <a:rPr lang="en-US" sz="2400" b="0" noProof="0" dirty="0">
                <a:solidFill>
                  <a:srgbClr val="003865"/>
                </a:solidFill>
              </a:rPr>
              <a:t>		D</a:t>
            </a:r>
            <a:r>
              <a:rPr lang="en-US" sz="2400" b="0" baseline="-25000" noProof="0" dirty="0">
                <a:solidFill>
                  <a:srgbClr val="003865"/>
                </a:solidFill>
              </a:rPr>
              <a:t>2</a:t>
            </a:r>
            <a:r>
              <a:rPr lang="en-US" sz="2400" b="0" noProof="0" dirty="0">
                <a:solidFill>
                  <a:srgbClr val="003865"/>
                </a:solidFill>
              </a:rPr>
              <a:t> = D</a:t>
            </a:r>
            <a:r>
              <a:rPr lang="en-US" sz="2400" b="0" baseline="-25000" noProof="0" dirty="0">
                <a:solidFill>
                  <a:srgbClr val="003865"/>
                </a:solidFill>
              </a:rPr>
              <a:t>0</a:t>
            </a:r>
            <a:r>
              <a:rPr lang="en-US" sz="2400" b="0" noProof="0" dirty="0">
                <a:solidFill>
                  <a:srgbClr val="003865"/>
                </a:solidFill>
              </a:rPr>
              <a:t>(1 + g)</a:t>
            </a:r>
            <a:r>
              <a:rPr lang="en-US" sz="2400" b="0" baseline="30000" noProof="0" dirty="0">
                <a:solidFill>
                  <a:srgbClr val="003865"/>
                </a:solidFill>
              </a:rPr>
              <a:t>2</a:t>
            </a:r>
          </a:p>
          <a:p>
            <a:pPr>
              <a:buClrTx/>
            </a:pPr>
            <a:r>
              <a:rPr lang="en-US" sz="2400" b="0" noProof="0" dirty="0">
                <a:solidFill>
                  <a:srgbClr val="003865"/>
                </a:solidFill>
              </a:rPr>
              <a:t>		D</a:t>
            </a:r>
            <a:r>
              <a:rPr lang="en-US" sz="2400" b="0" baseline="-25000" noProof="0" dirty="0">
                <a:solidFill>
                  <a:srgbClr val="003865"/>
                </a:solidFill>
              </a:rPr>
              <a:t>t</a:t>
            </a:r>
            <a:r>
              <a:rPr lang="en-US" sz="2400" b="0" noProof="0" dirty="0">
                <a:solidFill>
                  <a:srgbClr val="003865"/>
                </a:solidFill>
              </a:rPr>
              <a:t> = D</a:t>
            </a:r>
            <a:r>
              <a:rPr lang="en-US" sz="2400" b="0" baseline="-25000" noProof="0" dirty="0">
                <a:solidFill>
                  <a:srgbClr val="003865"/>
                </a:solidFill>
              </a:rPr>
              <a:t>0</a:t>
            </a:r>
            <a:r>
              <a:rPr lang="en-US" sz="2400" b="0" noProof="0" dirty="0">
                <a:solidFill>
                  <a:srgbClr val="003865"/>
                </a:solidFill>
              </a:rPr>
              <a:t>(1 + g)</a:t>
            </a:r>
            <a:r>
              <a:rPr lang="en-US" sz="2400" b="0" baseline="30000" noProof="0" dirty="0">
                <a:solidFill>
                  <a:srgbClr val="003865"/>
                </a:solidFill>
              </a:rPr>
              <a:t>t</a:t>
            </a:r>
            <a:r>
              <a:rPr lang="en-US" sz="2400" b="0" noProof="0" dirty="0">
                <a:solidFill>
                  <a:srgbClr val="003865"/>
                </a:solidFill>
              </a:rPr>
              <a:t> </a:t>
            </a:r>
          </a:p>
          <a:p>
            <a:pPr marL="365760" indent="-365760">
              <a:buClrTx/>
              <a:buFont typeface="Arial" panose="020B0604020202020204" pitchFamily="34" charset="0"/>
              <a:buChar char="•"/>
            </a:pPr>
            <a:r>
              <a:rPr lang="en-US" sz="2400" b="0" noProof="0" dirty="0"/>
              <a:t>If g is constant, the discounted dividend formula converges to:</a:t>
            </a:r>
          </a:p>
        </p:txBody>
      </p:sp>
      <p:graphicFrame>
        <p:nvGraphicFramePr>
          <p:cNvPr id="12" name="Object 3">
            <a:extLst>
              <a:ext uri="{FF2B5EF4-FFF2-40B4-BE49-F238E27FC236}">
                <a16:creationId xmlns:a16="http://schemas.microsoft.com/office/drawing/2014/main" id="{EE109D59-4037-478E-8822-B772109E6E82}"/>
              </a:ext>
              <a:ext uri="{C183D7F6-B498-43B3-948B-1728B52AA6E4}">
                <adec:decorative xmlns:adec="http://schemas.microsoft.com/office/drawing/2017/decorative" val="1"/>
              </a:ext>
            </a:extLst>
          </p:cNvPr>
          <p:cNvGraphicFramePr>
            <a:graphicFrameLocks noGrp="1" noChangeAspect="1"/>
          </p:cNvGraphicFramePr>
          <p:nvPr>
            <p:ph idx="10"/>
            <p:extLst>
              <p:ext uri="{D42A27DB-BD31-4B8C-83A1-F6EECF244321}">
                <p14:modId xmlns:p14="http://schemas.microsoft.com/office/powerpoint/2010/main" val="2722790004"/>
              </p:ext>
            </p:extLst>
          </p:nvPr>
        </p:nvGraphicFramePr>
        <p:xfrm>
          <a:off x="3076063" y="5140496"/>
          <a:ext cx="3890962" cy="984250"/>
        </p:xfrm>
        <a:graphic>
          <a:graphicData uri="http://schemas.openxmlformats.org/presentationml/2006/ole">
            <mc:AlternateContent xmlns:mc="http://schemas.openxmlformats.org/markup-compatibility/2006">
              <mc:Choice xmlns:v="urn:schemas-microsoft-com:vml" Requires="v">
                <p:oleObj spid="_x0000_s3129" name="Equation" r:id="rId4" imgW="3213000" imgH="812520" progId="Equation.DSMT4">
                  <p:embed/>
                </p:oleObj>
              </mc:Choice>
              <mc:Fallback>
                <p:oleObj name="Equation" r:id="rId4" imgW="3213000" imgH="812520" progId="Equation.DSMT4">
                  <p:embed/>
                  <p:pic>
                    <p:nvPicPr>
                      <p:cNvPr id="12" name="Object 3">
                        <a:extLst>
                          <a:ext uri="{FF2B5EF4-FFF2-40B4-BE49-F238E27FC236}">
                            <a16:creationId xmlns:a16="http://schemas.microsoft.com/office/drawing/2014/main" id="{EE109D59-4037-478E-8822-B772109E6E82}"/>
                          </a:ext>
                        </a:extLst>
                      </p:cNvPr>
                      <p:cNvPicPr/>
                      <p:nvPr/>
                    </p:nvPicPr>
                    <p:blipFill>
                      <a:blip r:embed="rId5"/>
                      <a:stretch>
                        <a:fillRect/>
                      </a:stretch>
                    </p:blipFill>
                    <p:spPr>
                      <a:xfrm>
                        <a:off x="3076063" y="5140496"/>
                        <a:ext cx="3890962" cy="98425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380438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Future Dividends and Their Present Values</a:t>
            </a:r>
          </a:p>
        </p:txBody>
      </p:sp>
      <p:pic>
        <p:nvPicPr>
          <p:cNvPr id="6" name="Picture 2" descr="Future Dividends and Their Present Values &#10;Graph illustrating future dividends and their present values. ">
            <a:extLst>
              <a:ext uri="{FF2B5EF4-FFF2-40B4-BE49-F238E27FC236}">
                <a16:creationId xmlns:a16="http://schemas.microsoft.com/office/drawing/2014/main" id="{B08B870A-878C-4750-A386-97597A3A9143}"/>
              </a:ext>
            </a:extLst>
          </p:cNvPr>
          <p:cNvPicPr>
            <a:picLocks noGrp="1" noChangeAspect="1"/>
          </p:cNvPicPr>
          <p:nvPr>
            <p:ph idx="1"/>
          </p:nvPr>
        </p:nvPicPr>
        <p:blipFill>
          <a:blip r:embed="rId3"/>
          <a:stretch>
            <a:fillRect/>
          </a:stretch>
        </p:blipFill>
        <p:spPr>
          <a:xfrm>
            <a:off x="2469559" y="1825625"/>
            <a:ext cx="7256056" cy="4351338"/>
          </a:xfrm>
        </p:spPr>
      </p:pic>
    </p:spTree>
    <p:custDataLst>
      <p:tags r:id="rId1"/>
    </p:custDataLst>
    <p:extLst>
      <p:ext uri="{BB962C8B-B14F-4D97-AF65-F5344CB8AC3E}">
        <p14:creationId xmlns:p14="http://schemas.microsoft.com/office/powerpoint/2010/main" val="1976134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What happens if g &gt; </a:t>
            </a:r>
            <a:r>
              <a:rPr lang="en-US" noProof="0" dirty="0" err="1"/>
              <a:t>r</a:t>
            </a:r>
            <a:r>
              <a:rPr lang="en-US" baseline="-25000" noProof="0" dirty="0" err="1"/>
              <a:t>s</a:t>
            </a:r>
            <a:r>
              <a:rPr lang="en-US" noProof="0" dirty="0"/>
              <a:t>?</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600"/>
              </a:spcAft>
              <a:buClrTx/>
            </a:pPr>
            <a:r>
              <a:rPr lang="en-US" noProof="0" dirty="0"/>
              <a:t>If g &gt; </a:t>
            </a:r>
            <a:r>
              <a:rPr lang="en-US" noProof="0" dirty="0" err="1"/>
              <a:t>r</a:t>
            </a:r>
            <a:r>
              <a:rPr lang="en-US" baseline="-25000" noProof="0" dirty="0" err="1"/>
              <a:t>s</a:t>
            </a:r>
            <a:r>
              <a:rPr lang="en-US" noProof="0" dirty="0"/>
              <a:t>, the constant growth formula leads to a negative stock price, which does not make sense.</a:t>
            </a:r>
          </a:p>
          <a:p>
            <a:pPr marL="365760" indent="-365760">
              <a:spcBef>
                <a:spcPts val="1200"/>
              </a:spcBef>
              <a:spcAft>
                <a:spcPts val="600"/>
              </a:spcAft>
              <a:buClrTx/>
            </a:pPr>
            <a:r>
              <a:rPr lang="en-US" noProof="0" dirty="0"/>
              <a:t>The constant growth model can be used only if:</a:t>
            </a:r>
          </a:p>
          <a:p>
            <a:pPr marL="640080" indent="-320040">
              <a:spcBef>
                <a:spcPts val="1200"/>
              </a:spcBef>
              <a:spcAft>
                <a:spcPts val="600"/>
              </a:spcAft>
              <a:buClrTx/>
            </a:pPr>
            <a:r>
              <a:rPr lang="en-US" noProof="0" dirty="0" err="1">
                <a:solidFill>
                  <a:srgbClr val="003865"/>
                </a:solidFill>
              </a:rPr>
              <a:t>r</a:t>
            </a:r>
            <a:r>
              <a:rPr lang="en-US" baseline="-25000" noProof="0" dirty="0" err="1">
                <a:solidFill>
                  <a:srgbClr val="003865"/>
                </a:solidFill>
              </a:rPr>
              <a:t>s</a:t>
            </a:r>
            <a:r>
              <a:rPr lang="en-US" noProof="0" dirty="0">
                <a:solidFill>
                  <a:srgbClr val="003865"/>
                </a:solidFill>
              </a:rPr>
              <a:t> &gt; g</a:t>
            </a:r>
          </a:p>
          <a:p>
            <a:pPr marL="640080" indent="-320040">
              <a:spcBef>
                <a:spcPts val="1200"/>
              </a:spcBef>
              <a:spcAft>
                <a:spcPts val="600"/>
              </a:spcAft>
              <a:buClrTx/>
            </a:pPr>
            <a:r>
              <a:rPr lang="en-US" noProof="0" dirty="0">
                <a:solidFill>
                  <a:srgbClr val="003865"/>
                </a:solidFill>
              </a:rPr>
              <a:t>g is expected to be constant forever.</a:t>
            </a:r>
          </a:p>
        </p:txBody>
      </p:sp>
    </p:spTree>
    <p:custDataLst>
      <p:tags r:id="rId1"/>
    </p:custDataLst>
    <p:extLst>
      <p:ext uri="{BB962C8B-B14F-4D97-AF65-F5344CB8AC3E}">
        <p14:creationId xmlns:p14="http://schemas.microsoft.com/office/powerpoint/2010/main" val="329408574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DESIGN_ID_FULL TEXT TEMPLATE MASTER" val="7pb33sBP"/>
  <p:tag name="ARTICULATE_DESIGN_ID_FULL TEXT TEMPLATE MASTER (CONT.)" val="V3Eg5WUK"/>
  <p:tag name="ARTICULATE_DESIGN_ID_OPTIMIZED TEMPLATE MASTER" val="rzwWCka7"/>
  <p:tag name="ARTICULATE_DESIGN_ID_OPTIMIZED TEMPLATE MASTER (CONT.)" val="klKJ3eZ5"/>
  <p:tag name="ARTICULATE_PROJECT_OPEN" val="0"/>
  <p:tag name="ARTICULATE_SLIDE_COUNT" val="3"/>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ptimized Template Master">
  <a:themeElements>
    <a:clrScheme name="Cengage">
      <a:dk1>
        <a:srgbClr val="53565A"/>
      </a:dk1>
      <a:lt1>
        <a:srgbClr val="FFFFFF"/>
      </a:lt1>
      <a:dk2>
        <a:srgbClr val="003865"/>
      </a:dk2>
      <a:lt2>
        <a:srgbClr val="E7E6E6"/>
      </a:lt2>
      <a:accent1>
        <a:srgbClr val="003865"/>
      </a:accent1>
      <a:accent2>
        <a:srgbClr val="0085CA"/>
      </a:accent2>
      <a:accent3>
        <a:srgbClr val="E0004D"/>
      </a:accent3>
      <a:accent4>
        <a:srgbClr val="FC4C02"/>
      </a:accent4>
      <a:accent5>
        <a:srgbClr val="F2A900"/>
      </a:accent5>
      <a:accent6>
        <a:srgbClr val="92278F"/>
      </a:accent6>
      <a:hlink>
        <a:srgbClr val="0563C1"/>
      </a:hlink>
      <a:folHlink>
        <a:srgbClr val="92278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11y_PPT_Template_Cengage_020221.pptx" id="{62A8FB47-AEAE-448A-A9EC-2B57E950A883}" vid="{DA52BCA4-C454-45F1-8147-C38687C75014}"/>
    </a:ext>
  </a:extLst>
</a:theme>
</file>

<file path=ppt/theme/theme2.xml><?xml version="1.0" encoding="utf-8"?>
<a:theme xmlns:a="http://schemas.openxmlformats.org/drawingml/2006/main" name="1_Optimized Template Master">
  <a:themeElements>
    <a:clrScheme name="Cengage">
      <a:dk1>
        <a:srgbClr val="53565A"/>
      </a:dk1>
      <a:lt1>
        <a:srgbClr val="FFFFFF"/>
      </a:lt1>
      <a:dk2>
        <a:srgbClr val="003865"/>
      </a:dk2>
      <a:lt2>
        <a:srgbClr val="E7E6E6"/>
      </a:lt2>
      <a:accent1>
        <a:srgbClr val="003865"/>
      </a:accent1>
      <a:accent2>
        <a:srgbClr val="0085CA"/>
      </a:accent2>
      <a:accent3>
        <a:srgbClr val="E0004D"/>
      </a:accent3>
      <a:accent4>
        <a:srgbClr val="FC4C02"/>
      </a:accent4>
      <a:accent5>
        <a:srgbClr val="F2A900"/>
      </a:accent5>
      <a:accent6>
        <a:srgbClr val="92278F"/>
      </a:accent6>
      <a:hlink>
        <a:srgbClr val="0563C1"/>
      </a:hlink>
      <a:folHlink>
        <a:srgbClr val="92278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11y_PPT_Template_Cengage_020221.pptx" id="{62A8FB47-AEAE-448A-A9EC-2B57E950A883}" vid="{DA52BCA4-C454-45F1-8147-C38687C7501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cc1e726a-7c3b-4654-9122-87de3e28a51c">
      <UserInfo>
        <DisplayName/>
        <AccountId xsi:nil="true"/>
        <AccountType/>
      </UserInfo>
    </SharedWithUsers>
    <AdminNotes xmlns="c8ecdccd-e3b0-4392-94c4-49d90f16d1d5">
      <Value>Source document w/owner</Value>
    </AdminNotes>
    <Topic xmlns="c8ecdccd-e3b0-4392-94c4-49d90f16d1d5">
      <Value>Accessibility</Value>
      <Value>Partner Programs</Value>
    </Topic>
    <Copy xmlns="c8ecdccd-e3b0-4392-94c4-49d90f16d1d5">true</Copy>
    <MasterLocation_x0028_ifCopy_x003d_Yes_x0029_ xmlns="c8ecdccd-e3b0-4392-94c4-49d90f16d1d5">Learning</MasterLocation_x0028_ifCopy_x003d_Yes_x0029_>
    <Owner xmlns="c8ecdccd-e3b0-4392-94c4-49d90f16d1d5">Learning</Owner>
    <Admin xmlns="c8ecdccd-e3b0-4392-94c4-49d90f16d1d5">
      <UserInfo>
        <DisplayName>Tumelaire, Justin M</DisplayName>
        <AccountId>640</AccountId>
        <AccountType/>
      </UserInfo>
    </Admin>
    <PartnerProgram xmlns="c8ecdccd-e3b0-4392-94c4-49d90f16d1d5">
      <Value>HE Production</Value>
    </PartnerProgram>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5A683995A7B1D46BAE4BA042997DC16" ma:contentTypeVersion="23" ma:contentTypeDescription="Create a new document." ma:contentTypeScope="" ma:versionID="8f0464880096769e34e67dae7cb02e8b">
  <xsd:schema xmlns:xsd="http://www.w3.org/2001/XMLSchema" xmlns:xs="http://www.w3.org/2001/XMLSchema" xmlns:p="http://schemas.microsoft.com/office/2006/metadata/properties" xmlns:ns2="c8ecdccd-e3b0-4392-94c4-49d90f16d1d5" xmlns:ns3="cc1e726a-7c3b-4654-9122-87de3e28a51c" targetNamespace="http://schemas.microsoft.com/office/2006/metadata/properties" ma:root="true" ma:fieldsID="5b66234319f86e7d6e6af7a0d3db614c" ns2:_="" ns3:_="">
    <xsd:import namespace="c8ecdccd-e3b0-4392-94c4-49d90f16d1d5"/>
    <xsd:import namespace="cc1e726a-7c3b-4654-9122-87de3e28a51c"/>
    <xsd:element name="properties">
      <xsd:complexType>
        <xsd:sequence>
          <xsd:element name="documentManagement">
            <xsd:complexType>
              <xsd:all>
                <xsd:element ref="ns2:Topic" minOccurs="0"/>
                <xsd:element ref="ns2:Owner" minOccurs="0"/>
                <xsd:element ref="ns2:Admin" minOccurs="0"/>
                <xsd:element ref="ns2:Copy" minOccurs="0"/>
                <xsd:element ref="ns2:MasterLocation_x0028_ifCopy_x003d_Yes_x0029_" minOccurs="0"/>
                <xsd:element ref="ns2:AdminNotes" minOccurs="0"/>
                <xsd:element ref="ns2:MediaServiceMetadata" minOccurs="0"/>
                <xsd:element ref="ns2:MediaServiceFastMetadata" minOccurs="0"/>
                <xsd:element ref="ns2:MediaServiceAutoTags"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OCR" minOccurs="0"/>
                <xsd:element ref="ns2:MediaServiceGenerationTime" minOccurs="0"/>
                <xsd:element ref="ns2:MediaServiceEventHashCode" minOccurs="0"/>
                <xsd:element ref="ns2:PartnerProgram"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ecdccd-e3b0-4392-94c4-49d90f16d1d5" elementFormDefault="qualified">
    <xsd:import namespace="http://schemas.microsoft.com/office/2006/documentManagement/types"/>
    <xsd:import namespace="http://schemas.microsoft.com/office/infopath/2007/PartnerControls"/>
    <xsd:element name="Topic" ma:index="2" nillable="true" ma:displayName="Topic" ma:default="Unassigned" ma:format="Dropdown" ma:internalName="Topic">
      <xsd:complexType>
        <xsd:complexContent>
          <xsd:extension base="dms:MultiChoice">
            <xsd:sequence>
              <xsd:element name="Value" maxOccurs="unbounded" minOccurs="0" nillable="true">
                <xsd:simpleType>
                  <xsd:restriction base="dms:Choice">
                    <xsd:enumeration value="Accessibility"/>
                    <xsd:enumeration value="Archiving"/>
                    <xsd:enumeration value="CenDoc"/>
                    <xsd:enumeration value="Content Corrections/Reprints"/>
                    <xsd:enumeration value="Content Creation"/>
                    <xsd:enumeration value="Files to Printer"/>
                    <xsd:enumeration value="Invoicing"/>
                    <xsd:enumeration value="Partner Programs"/>
                    <xsd:enumeration value="Project Management"/>
                    <xsd:enumeration value="Other"/>
                    <xsd:enumeration value="Unassigned"/>
                    <xsd:enumeration value="Source Document Only"/>
                    <xsd:enumeration value="Design"/>
                    <xsd:enumeration value="Inclusivity &amp; Diversity"/>
                  </xsd:restriction>
                </xsd:simpleType>
              </xsd:element>
            </xsd:sequence>
          </xsd:extension>
        </xsd:complexContent>
      </xsd:complexType>
    </xsd:element>
    <xsd:element name="Owner" ma:index="3" nillable="true" ma:displayName="Owner" ma:format="Dropdown" ma:internalName="Owner">
      <xsd:simpleType>
        <xsd:restriction base="dms:Choice">
          <xsd:enumeration value="Content Corrections"/>
          <xsd:enumeration value="Content Creation"/>
          <xsd:enumeration value="Content Management Services"/>
          <xsd:enumeration value="Creative Studio"/>
          <xsd:enumeration value="Digital Production"/>
          <xsd:enumeration value="Finance"/>
          <xsd:enumeration value="Learning"/>
          <xsd:enumeration value="Manufacturing"/>
          <xsd:enumeration value="NGL"/>
          <xsd:enumeration value="Strategic Sourcing"/>
        </xsd:restriction>
      </xsd:simpleType>
    </xsd:element>
    <xsd:element name="Admin" ma:index="4" nillable="true" ma:displayName="Admin" ma:list="UserInfo" ma:SharePointGroup="0" ma:internalName="Admin"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opy" ma:index="5" nillable="true" ma:displayName="Copy " ma:default="0" ma:description="This is a VIP copy of a master document that is posted/available internally" ma:format="Dropdown" ma:internalName="Copy">
      <xsd:simpleType>
        <xsd:restriction base="dms:Boolean"/>
      </xsd:simpleType>
    </xsd:element>
    <xsd:element name="MasterLocation_x0028_ifCopy_x003d_Yes_x0029_" ma:index="6" nillable="true" ma:displayName="Master Location (if Copy = Yes)" ma:default="n/a" ma:description="Site/document library where master version is maintained" ma:format="Dropdown" ma:internalName="MasterLocation_x0028_ifCopy_x003d_Yes_x0029_">
      <xsd:simpleType>
        <xsd:restriction base="dms:Choice">
          <xsd:enumeration value="Catalyst / Finance"/>
          <xsd:enumeration value="Content Creation"/>
          <xsd:enumeration value="Content Management Services"/>
          <xsd:enumeration value="GPMOT"/>
          <xsd:enumeration value="Learning"/>
          <xsd:enumeration value="Strategic Sourcing"/>
          <xsd:enumeration value="VIP Documents"/>
          <xsd:enumeration value="n/a"/>
          <xsd:enumeration value="Creative Studio"/>
        </xsd:restriction>
      </xsd:simpleType>
    </xsd:element>
    <xsd:element name="AdminNotes" ma:index="7" nillable="true" ma:displayName="Admin Notes" ma:format="Dropdown" ma:internalName="AdminNotes">
      <xsd:complexType>
        <xsd:complexContent>
          <xsd:extension base="dms:MultiChoiceFillIn">
            <xsd:sequence>
              <xsd:element name="Value" maxOccurs="unbounded" minOccurs="0" nillable="true">
                <xsd:simpleType>
                  <xsd:union memberTypes="dms:Text">
                    <xsd:simpleType>
                      <xsd:restriction base="dms:Choice">
                        <xsd:enumeration value="See VIP Source Documents"/>
                        <xsd:enumeration value="E2E copy"/>
                        <xsd:enumeration value="Link to VIP copy"/>
                        <xsd:enumeration value="Same as internal version"/>
                        <xsd:enumeration value="Vendor-facing version"/>
                        <xsd:enumeration value="Source document w/owner"/>
                      </xsd:restriction>
                    </xsd:simpleType>
                  </xsd:union>
                </xsd:simpleType>
              </xsd:element>
            </xsd:sequence>
          </xsd:extension>
        </xsd:complexContent>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PartnerProgram" ma:index="25" nillable="true" ma:displayName="Partner Program" ma:format="Dropdown" ma:internalName="PartnerProgram">
      <xsd:complexType>
        <xsd:complexContent>
          <xsd:extension base="dms:MultiChoice">
            <xsd:sequence>
              <xsd:element name="Value" maxOccurs="unbounded" minOccurs="0" nillable="true">
                <xsd:simpleType>
                  <xsd:restriction base="dms:Choice">
                    <xsd:enumeration value="HE Production"/>
                    <xsd:enumeration value="Design"/>
                    <xsd:enumeration value="Authoring"/>
                    <xsd:enumeration value="Ancillary Production"/>
                    <xsd:enumeration value="Archiving"/>
                    <xsd:enumeration value="NGL"/>
                    <xsd:enumeration value="Media"/>
                  </xsd:restriction>
                </xsd:simple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c1e726a-7c3b-4654-9122-87de3e28a51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A9BA192-EF86-48DF-982C-2C526A268392}">
  <ds:schemaRefs>
    <ds:schemaRef ds:uri="c8ecdccd-e3b0-4392-94c4-49d90f16d1d5"/>
    <ds:schemaRef ds:uri="http://purl.org/dc/terms/"/>
    <ds:schemaRef ds:uri="http://purl.org/dc/dcmitype/"/>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cc1e726a-7c3b-4654-9122-87de3e28a51c"/>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AA796F67-F848-4205-8CFB-C5D3203424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ecdccd-e3b0-4392-94c4-49d90f16d1d5"/>
    <ds:schemaRef ds:uri="cc1e726a-7c3b-4654-9122-87de3e28a5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32CFAA7-E308-4DCB-89CD-C84C20E9024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A11y_PPT_Template_Cengage_020221</Template>
  <TotalTime>418</TotalTime>
  <Words>1338</Words>
  <Application>Microsoft Office PowerPoint</Application>
  <PresentationFormat>Widescreen</PresentationFormat>
  <Paragraphs>121</Paragraphs>
  <Slides>30</Slides>
  <Notes>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2</vt:i4>
      </vt:variant>
      <vt:variant>
        <vt:lpstr>Slide Titles</vt:lpstr>
      </vt:variant>
      <vt:variant>
        <vt:i4>30</vt:i4>
      </vt:variant>
    </vt:vector>
  </HeadingPairs>
  <TitlesOfParts>
    <vt:vector size="38" baseType="lpstr">
      <vt:lpstr>Arial</vt:lpstr>
      <vt:lpstr>Calibri</vt:lpstr>
      <vt:lpstr>Courier New</vt:lpstr>
      <vt:lpstr>Wingdings</vt:lpstr>
      <vt:lpstr>Optimized Template Master</vt:lpstr>
      <vt:lpstr>1_Optimized Template Master</vt:lpstr>
      <vt:lpstr>Equation</vt:lpstr>
      <vt:lpstr>MathType 6.0 Equation</vt:lpstr>
      <vt:lpstr>Chapter 9</vt:lpstr>
      <vt:lpstr>Overview</vt:lpstr>
      <vt:lpstr>Facts About Common Stock</vt:lpstr>
      <vt:lpstr>Intrinsic Value and Stock Price</vt:lpstr>
      <vt:lpstr>Different Approaches for Estimating the Intrinsic Value of a Common Stock</vt:lpstr>
      <vt:lpstr>Discounted Dividend Model</vt:lpstr>
      <vt:lpstr>Constant Growth Stock</vt:lpstr>
      <vt:lpstr>Future Dividends and Their Present Values</vt:lpstr>
      <vt:lpstr>What happens if g &gt; rs?</vt:lpstr>
      <vt:lpstr>Use the SML to Calculate the Required  Rate of Return (rs)</vt:lpstr>
      <vt:lpstr>Find the Expected Dividend Stream for the Next 3 Years and Their PVs</vt:lpstr>
      <vt:lpstr>What is the stock’s intrinsic value?</vt:lpstr>
      <vt:lpstr>What is the stock’s expected value, one year from now?</vt:lpstr>
      <vt:lpstr>Find Expected Dividend Yield, Capital Gains Yield, and Total Return During First Year</vt:lpstr>
      <vt:lpstr>What would the expected price today be,  if g = 0?</vt:lpstr>
      <vt:lpstr>Supernormal Growth</vt:lpstr>
      <vt:lpstr>Valuing Common Stock with Nonconstant Growth</vt:lpstr>
      <vt:lpstr>Find Expected Dividend and Capital Gains Yields During the First and Fourth Years (1 of 2)</vt:lpstr>
      <vt:lpstr>Nonconstant Growth:  What if g = 0% for 3 years before long-run growth of 4%?</vt:lpstr>
      <vt:lpstr>Find Expected Dividend and Capital Gains Yields During the First and Fourth Years (2 of 2)</vt:lpstr>
      <vt:lpstr>If the stock was expected to have negative growth (g = −4%), would anyone buy the stock, and what is its value?</vt:lpstr>
      <vt:lpstr>Find Expected Annual Dividend and Capital Gains Yields</vt:lpstr>
      <vt:lpstr>Corporate Valuation Model</vt:lpstr>
      <vt:lpstr>Applying the Corporate Valuation Model</vt:lpstr>
      <vt:lpstr>Issues Regarding the Corporate Valuation Model</vt:lpstr>
      <vt:lpstr>Use the Corporate Valuation Model to Find the Value of the Firm’s Operations</vt:lpstr>
      <vt:lpstr>What is the firm’s intrinsic value per share?</vt:lpstr>
      <vt:lpstr>Firm Multiples Method</vt:lpstr>
      <vt:lpstr>Preferred Stock</vt:lpstr>
      <vt:lpstr>If preferred stock with an annual dividend of $5 sells for $100, what is the preferred stock’s expected return?</vt:lpstr>
    </vt:vector>
  </TitlesOfParts>
  <Company>Cengage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Financial Management, Sixteenth Edition</dc:title>
  <dc:subject>Chapter 9: Stocks and Their Valuation</dc:subject>
  <dc:creator>Brigham &amp; Houston</dc:creator>
  <cp:lastModifiedBy>Prasanna kumar. Tripathy</cp:lastModifiedBy>
  <cp:revision>97</cp:revision>
  <cp:lastPrinted>2016-10-03T15:29:39Z</cp:lastPrinted>
  <dcterms:created xsi:type="dcterms:W3CDTF">2021-02-02T17:32:18Z</dcterms:created>
  <dcterms:modified xsi:type="dcterms:W3CDTF">2021-06-08T07:43:01Z</dcterms:modified>
  <cp:category>Accessible PPT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0x01010025A683995A7B1D46BAE4BA042997DC16</vt:lpwstr>
  </property>
  <property fmtid="{D5CDD505-2E9C-101B-9397-08002B2CF9AE}" pid="3" name="Order">
    <vt:r8>112600</vt:r8>
  </property>
  <property fmtid="{D5CDD505-2E9C-101B-9397-08002B2CF9AE}" pid="4" name="Category">
    <vt:lpwstr>Accessibility</vt:lpwstr>
  </property>
  <property fmtid="{D5CDD505-2E9C-101B-9397-08002B2CF9AE}" pid="5" name="xd_Signature">
    <vt:bool>false</vt:bool>
  </property>
  <property fmtid="{D5CDD505-2E9C-101B-9397-08002B2CF9AE}" pid="6" name="xd_ProgID">
    <vt:lpwstr/>
  </property>
  <property fmtid="{D5CDD505-2E9C-101B-9397-08002B2CF9AE}" pid="7" name="Document Type">
    <vt:lpwstr>Template</vt:lpwstr>
  </property>
  <property fmtid="{D5CDD505-2E9C-101B-9397-08002B2CF9AE}" pid="8" name="Audience">
    <vt:lpwstr>Content Developer</vt:lpwstr>
  </property>
  <property fmtid="{D5CDD505-2E9C-101B-9397-08002B2CF9AE}" pid="9" name="Department">
    <vt:lpwstr>GPM Training</vt:lpwstr>
  </property>
  <property fmtid="{D5CDD505-2E9C-101B-9397-08002B2CF9AE}" pid="10" name="ComplianceAssetId">
    <vt:lpwstr/>
  </property>
  <property fmtid="{D5CDD505-2E9C-101B-9397-08002B2CF9AE}" pid="11" name="TemplateUrl">
    <vt:lpwstr/>
  </property>
  <property fmtid="{D5CDD505-2E9C-101B-9397-08002B2CF9AE}" pid="12" name="ArticulateGUID">
    <vt:lpwstr>DA3FD099-5DDC-49B7-BC70-6C2871AE2813</vt:lpwstr>
  </property>
  <property fmtid="{D5CDD505-2E9C-101B-9397-08002B2CF9AE}" pid="13" name="ArticulatePath">
    <vt:lpwstr>Presentation3</vt:lpwstr>
  </property>
  <property fmtid="{D5CDD505-2E9C-101B-9397-08002B2CF9AE}" pid="14" name="_SourceUrl">
    <vt:lpwstr/>
  </property>
  <property fmtid="{D5CDD505-2E9C-101B-9397-08002B2CF9AE}" pid="15" name="Status">
    <vt:lpwstr>1. In development</vt:lpwstr>
  </property>
  <property fmtid="{D5CDD505-2E9C-101B-9397-08002B2CF9AE}" pid="16" name="_SharedFileIndex">
    <vt:lpwstr/>
  </property>
</Properties>
</file>