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 id="2147483767" r:id="rId5"/>
  </p:sldMasterIdLst>
  <p:notesMasterIdLst>
    <p:notesMasterId r:id="rId45"/>
  </p:notesMasterIdLst>
  <p:handoutMasterIdLst>
    <p:handoutMasterId r:id="rId46"/>
  </p:handoutMasterIdLst>
  <p:sldIdLst>
    <p:sldId id="346" r:id="rId6"/>
    <p:sldId id="258" r:id="rId7"/>
    <p:sldId id="290" r:id="rId8"/>
    <p:sldId id="314" r:id="rId9"/>
    <p:sldId id="292" r:id="rId10"/>
    <p:sldId id="315" r:id="rId11"/>
    <p:sldId id="316" r:id="rId12"/>
    <p:sldId id="317" r:id="rId13"/>
    <p:sldId id="261" r:id="rId14"/>
    <p:sldId id="318" r:id="rId15"/>
    <p:sldId id="319" r:id="rId16"/>
    <p:sldId id="320" r:id="rId17"/>
    <p:sldId id="321" r:id="rId18"/>
    <p:sldId id="322" r:id="rId19"/>
    <p:sldId id="323" r:id="rId20"/>
    <p:sldId id="260"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298" r:id="rId40"/>
    <p:sldId id="342" r:id="rId41"/>
    <p:sldId id="343" r:id="rId42"/>
    <p:sldId id="344" r:id="rId43"/>
    <p:sldId id="345" r:id="rId44"/>
  </p:sldIdLst>
  <p:sldSz cx="12192000" cy="6858000"/>
  <p:notesSz cx="6858000" cy="9144000"/>
  <p:custDataLst>
    <p:tags r:id="rId47"/>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ola, Courtney A" initials="TCA" lastIdx="1" clrIdx="0">
    <p:extLst>
      <p:ext uri="{19B8F6BF-5375-455C-9EA6-DF929625EA0E}">
        <p15:presenceInfo xmlns:p15="http://schemas.microsoft.com/office/powerpoint/2012/main" userId="S-1-5-21-4027829005-1107895287-290554039-156439" providerId="AD"/>
      </p:ext>
    </p:extLst>
  </p:cmAuthor>
  <p:cmAuthor id="2" name="N Williams" initials="NW" lastIdx="1" clrIdx="1">
    <p:extLst>
      <p:ext uri="{19B8F6BF-5375-455C-9EA6-DF929625EA0E}">
        <p15:presenceInfo xmlns:p15="http://schemas.microsoft.com/office/powerpoint/2012/main" userId="N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865"/>
    <a:srgbClr val="343F52"/>
    <a:srgbClr val="343F3D"/>
    <a:srgbClr val="F2F2F2"/>
    <a:srgbClr val="0098D4"/>
    <a:srgbClr val="004A78"/>
    <a:srgbClr val="006298"/>
    <a:srgbClr val="FF6300"/>
    <a:srgbClr val="E925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5" autoAdjust="0"/>
    <p:restoredTop sz="82307" autoAdjust="0"/>
  </p:normalViewPr>
  <p:slideViewPr>
    <p:cSldViewPr snapToGrid="0" snapToObjects="1">
      <p:cViewPr varScale="1">
        <p:scale>
          <a:sx n="56" d="100"/>
          <a:sy n="56" d="100"/>
        </p:scale>
        <p:origin x="532" y="40"/>
      </p:cViewPr>
      <p:guideLst/>
    </p:cSldViewPr>
  </p:slideViewPr>
  <p:outlineViewPr>
    <p:cViewPr>
      <p:scale>
        <a:sx n="33" d="100"/>
        <a:sy n="33" d="100"/>
      </p:scale>
      <p:origin x="0" y="-3858"/>
    </p:cViewPr>
  </p:outlineViewPr>
  <p:notesTextViewPr>
    <p:cViewPr>
      <p:scale>
        <a:sx n="100" d="100"/>
        <a:sy n="100" d="100"/>
      </p:scale>
      <p:origin x="0" y="0"/>
    </p:cViewPr>
  </p:notesTextViewPr>
  <p:sorterViewPr>
    <p:cViewPr>
      <p:scale>
        <a:sx n="100" d="100"/>
        <a:sy n="100" d="100"/>
      </p:scale>
      <p:origin x="0" y="-960"/>
    </p:cViewPr>
  </p:sorterViewPr>
  <p:notesViewPr>
    <p:cSldViewPr snapToGrid="0" snapToObjects="1">
      <p:cViewPr varScale="1">
        <p:scale>
          <a:sx n="63" d="100"/>
          <a:sy n="63" d="100"/>
        </p:scale>
        <p:origin x="2179"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ags" Target="tags/tag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28.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6075504" y="8685213"/>
            <a:ext cx="646682" cy="458787"/>
          </a:xfrm>
          <a:prstGeom prst="rect">
            <a:avLst/>
          </a:prstGeom>
        </p:spPr>
        <p:txBody>
          <a:bodyPr vert="horz" lIns="91440" tIns="45720" rIns="91440" bIns="45720" rtlCol="0" anchor="b"/>
          <a:lstStyle>
            <a:lvl1pPr algn="r">
              <a:defRPr sz="1200"/>
            </a:lvl1pPr>
          </a:lstStyle>
          <a:p>
            <a:fld id="{6767803E-66EE-42CE-8DFB-98553954E472}" type="slidenum">
              <a:rPr lang="en-US" sz="1000" smtClean="0">
                <a:solidFill>
                  <a:schemeClr val="bg1">
                    <a:lumMod val="50000"/>
                  </a:schemeClr>
                </a:solidFill>
                <a:latin typeface="Arial" panose="020B0604020202020204" pitchFamily="34" charset="0"/>
                <a:cs typeface="Arial" panose="020B0604020202020204" pitchFamily="34" charset="0"/>
              </a:rPr>
              <a:t>‹#›</a:t>
            </a:fld>
            <a:endParaRPr lang="en-US" sz="1000" dirty="0">
              <a:solidFill>
                <a:schemeClr val="bg1">
                  <a:lumMod val="50000"/>
                </a:schemeClr>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5392BA-16D5-4BCB-8BB3-D7B53B67DB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947FD3A-2300-48D5-81E3-9406328116EE}"/>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custDataLst>
      <p:tags r:id="rId2"/>
    </p:custDataLst>
    <p:extLst>
      <p:ext uri="{BB962C8B-B14F-4D97-AF65-F5344CB8AC3E}">
        <p14:creationId xmlns:p14="http://schemas.microsoft.com/office/powerpoint/2010/main" val="2176210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630237"/>
            <a:ext cx="3778647" cy="2125489"/>
          </a:xfrm>
          <a:prstGeom prst="rect">
            <a:avLst/>
          </a:prstGeom>
          <a:noFill/>
          <a:ln w="12700">
            <a:solidFill>
              <a:schemeClr val="bg1">
                <a:lumMod val="65000"/>
              </a:schemeClr>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2993721"/>
            <a:ext cx="5486400" cy="552004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5"/>
          </p:nvPr>
        </p:nvSpPr>
        <p:spPr>
          <a:xfrm>
            <a:off x="6063017" y="8685213"/>
            <a:ext cx="684212" cy="458787"/>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bg1">
                    <a:lumMod val="50000"/>
                  </a:schemeClr>
                </a:solidFill>
                <a:latin typeface="Arial" panose="020B0604020202020204" pitchFamily="34" charset="0"/>
                <a:cs typeface="Arial" panose="020B0604020202020204" pitchFamily="34" charset="0"/>
              </a:defRPr>
            </a:lvl1pPr>
          </a:lstStyle>
          <a:p>
            <a:pPr>
              <a:defRPr/>
            </a:pPr>
            <a:fld id="{91CAE60C-72A0-D14D-8733-C13212F694AD}" type="slidenum">
              <a:rPr lang="en-US" smtClean="0"/>
              <a:pPr>
                <a:defRPr/>
              </a:pPr>
              <a:t>‹#›</a:t>
            </a:fld>
            <a:endParaRPr lang="en-US" dirty="0"/>
          </a:p>
        </p:txBody>
      </p:sp>
      <p:pic>
        <p:nvPicPr>
          <p:cNvPr id="8" name="Picture 7">
            <a:extLst>
              <a:ext uri="{FF2B5EF4-FFF2-40B4-BE49-F238E27FC236}">
                <a16:creationId xmlns:a16="http://schemas.microsoft.com/office/drawing/2014/main" id="{A75DDB2F-32A5-4136-BC2E-0D7E0518B4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37E5B37-4A58-4B32-B9B0-D824A69A3D97}"/>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22542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68897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139825" indent="-225425" algn="l" rtl="0" eaLnBrk="0" fontAlgn="base" hangingPunct="0">
      <a:spcBef>
        <a:spcPct val="30000"/>
      </a:spcBef>
      <a:spcAft>
        <a:spcPct val="0"/>
      </a:spcAft>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4pPr>
    <a:lvl5pPr marL="1603375" indent="-225425" algn="l" rtl="0" eaLnBrk="0" fontAlgn="base" hangingPunct="0">
      <a:spcBef>
        <a:spcPct val="30000"/>
      </a:spcBef>
      <a:spcAft>
        <a:spcPct val="0"/>
      </a:spcAft>
      <a:buFont typeface="Courier New" panose="02070309020205020404" pitchFamily="49" charset="0"/>
      <a:buChar char="o"/>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5646420" y="1168663"/>
            <a:ext cx="6104302" cy="238760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5646420" y="3809720"/>
            <a:ext cx="6104302" cy="1424930"/>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475250" y="808037"/>
            <a:ext cx="4713288" cy="5241925"/>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7082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286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5082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64567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58069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7079916" y="1168663"/>
            <a:ext cx="4772406" cy="142493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7079916" y="3080084"/>
            <a:ext cx="4772406" cy="2154566"/>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224993" y="269023"/>
            <a:ext cx="3200400" cy="4114800"/>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10" name="Picture Placeholder 11">
            <a:extLst>
              <a:ext uri="{FF2B5EF4-FFF2-40B4-BE49-F238E27FC236}">
                <a16:creationId xmlns:a16="http://schemas.microsoft.com/office/drawing/2014/main" id="{648444F1-05A8-40A8-A717-3165EFA217E1}"/>
              </a:ext>
            </a:extLst>
          </p:cNvPr>
          <p:cNvSpPr>
            <a:spLocks noGrp="1"/>
          </p:cNvSpPr>
          <p:nvPr>
            <p:ph type="pic" sz="quarter" idx="13" hasCustomPrompt="1"/>
          </p:nvPr>
        </p:nvSpPr>
        <p:spPr>
          <a:xfrm>
            <a:off x="3641960" y="269023"/>
            <a:ext cx="3200400" cy="4114800"/>
          </a:xfrm>
        </p:spPr>
        <p:txBody>
          <a:bodyPr/>
          <a:lstStyle>
            <a:lvl1pPr marL="0" indent="0">
              <a:buNone/>
              <a:defRPr b="1">
                <a:solidFill>
                  <a:schemeClr val="bg1"/>
                </a:solidFill>
              </a:defRPr>
            </a:lvl1pPr>
          </a:lstStyle>
          <a:p>
            <a:r>
              <a:rPr lang="en-US" dirty="0"/>
              <a:t>Add Image Here</a:t>
            </a:r>
          </a:p>
        </p:txBody>
      </p:sp>
    </p:spTree>
    <p:custDataLst>
      <p:tags r:id="rId1"/>
    </p:custDataLst>
    <p:extLst>
      <p:ext uri="{BB962C8B-B14F-4D97-AF65-F5344CB8AC3E}">
        <p14:creationId xmlns:p14="http://schemas.microsoft.com/office/powerpoint/2010/main" val="3475232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83602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646169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13075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30543226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1193920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803553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13953695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0744803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4894700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8342163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18955645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10090964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124335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06619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83427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14891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38073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8826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9587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28807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15.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Fundamentals of Financial Management,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682046013"/>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53" r:id="rId3"/>
    <p:sldLayoutId id="2147483728" r:id="rId4"/>
    <p:sldLayoutId id="2147483736" r:id="rId5"/>
    <p:sldLayoutId id="2147483729" r:id="rId6"/>
    <p:sldLayoutId id="2147483760" r:id="rId7"/>
    <p:sldLayoutId id="2147483730" r:id="rId8"/>
    <p:sldLayoutId id="2147483732" r:id="rId9"/>
    <p:sldLayoutId id="2147483761" r:id="rId10"/>
    <p:sldLayoutId id="2147483737" r:id="rId11"/>
    <p:sldLayoutId id="2147483762" r:id="rId12"/>
    <p:sldLayoutId id="2147483766"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3266511698"/>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1.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4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3.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tags" Target="../tags/tag5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7.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0.xml"/><Relationship Id="rId1" Type="http://schemas.openxmlformats.org/officeDocument/2006/relationships/tags" Target="../tags/tag58.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9.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0.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1.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3.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4.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5.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3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3E06-9408-4115-B26E-902F4A09B422}"/>
              </a:ext>
            </a:extLst>
          </p:cNvPr>
          <p:cNvSpPr>
            <a:spLocks noGrp="1"/>
          </p:cNvSpPr>
          <p:nvPr>
            <p:ph type="ctrTitle"/>
          </p:nvPr>
        </p:nvSpPr>
        <p:spPr/>
        <p:txBody>
          <a:bodyPr/>
          <a:lstStyle/>
          <a:p>
            <a:r>
              <a:rPr lang="en-US" dirty="0"/>
              <a:t>Chapter 12</a:t>
            </a:r>
            <a:endParaRPr lang="en-US" noProof="0" dirty="0"/>
          </a:p>
        </p:txBody>
      </p:sp>
      <p:sp>
        <p:nvSpPr>
          <p:cNvPr id="3" name="Subtitle 2">
            <a:extLst>
              <a:ext uri="{FF2B5EF4-FFF2-40B4-BE49-F238E27FC236}">
                <a16:creationId xmlns:a16="http://schemas.microsoft.com/office/drawing/2014/main" id="{7108450C-4596-467D-B140-A6F839E5FCCF}"/>
              </a:ext>
            </a:extLst>
          </p:cNvPr>
          <p:cNvSpPr>
            <a:spLocks noGrp="1"/>
          </p:cNvSpPr>
          <p:nvPr>
            <p:ph type="subTitle" idx="1"/>
          </p:nvPr>
        </p:nvSpPr>
        <p:spPr/>
        <p:txBody>
          <a:bodyPr/>
          <a:lstStyle/>
          <a:p>
            <a:r>
              <a:rPr lang="en-US" b="1" dirty="0"/>
              <a:t>Cash Flow Estimation and Risk Analysis</a:t>
            </a:r>
          </a:p>
        </p:txBody>
      </p:sp>
      <p:pic>
        <p:nvPicPr>
          <p:cNvPr id="7" name="Picture 3">
            <a:extLst>
              <a:ext uri="{FF2B5EF4-FFF2-40B4-BE49-F238E27FC236}">
                <a16:creationId xmlns:a16="http://schemas.microsoft.com/office/drawing/2014/main" id="{A0BABB19-D4DC-455F-9832-C3067CEACEC7}"/>
              </a:ext>
              <a:ext uri="{C183D7F6-B498-43B3-948B-1728B52AA6E4}">
                <adec:decorative xmlns:adec="http://schemas.microsoft.com/office/drawing/2017/decorative" val="1"/>
              </a:ext>
            </a:extLst>
          </p:cNvPr>
          <p:cNvPicPr>
            <a:picLocks noGrp="1" noChangeAspect="1"/>
          </p:cNvPicPr>
          <p:nvPr>
            <p:ph type="pic" sz="quarter" idx="11"/>
          </p:nvPr>
        </p:nvPicPr>
        <p:blipFill>
          <a:blip r:embed="rId2"/>
          <a:stretch>
            <a:fillRect/>
          </a:stretch>
        </p:blipFill>
        <p:spPr>
          <a:xfrm>
            <a:off x="182017" y="268287"/>
            <a:ext cx="3341341" cy="4114800"/>
          </a:xfrm>
          <a:prstGeom prst="rect">
            <a:avLst/>
          </a:prstGeom>
        </p:spPr>
      </p:pic>
      <p:pic>
        <p:nvPicPr>
          <p:cNvPr id="8" name="Picture 4">
            <a:extLst>
              <a:ext uri="{FF2B5EF4-FFF2-40B4-BE49-F238E27FC236}">
                <a16:creationId xmlns:a16="http://schemas.microsoft.com/office/drawing/2014/main" id="{4267FECB-9676-44F6-B0C3-216136ADED5F}"/>
              </a:ext>
              <a:ext uri="{C183D7F6-B498-43B3-948B-1728B52AA6E4}">
                <adec:decorative xmlns:adec="http://schemas.microsoft.com/office/drawing/2017/decorative" val="1"/>
              </a:ext>
            </a:extLst>
          </p:cNvPr>
          <p:cNvPicPr>
            <a:picLocks noGrp="1" noChangeAspect="1"/>
          </p:cNvPicPr>
          <p:nvPr>
            <p:ph type="pic" sz="quarter" idx="13"/>
          </p:nvPr>
        </p:nvPicPr>
        <p:blipFill>
          <a:blip r:embed="rId3"/>
          <a:stretch>
            <a:fillRect/>
          </a:stretch>
        </p:blipFill>
        <p:spPr>
          <a:xfrm>
            <a:off x="3615252" y="268287"/>
            <a:ext cx="3275597" cy="4114800"/>
          </a:xfrm>
          <a:prstGeom prst="rect">
            <a:avLst/>
          </a:prstGeom>
        </p:spPr>
      </p:pic>
      <p:sp>
        <p:nvSpPr>
          <p:cNvPr id="5" name="Text Placeholder 5">
            <a:extLst>
              <a:ext uri="{FF2B5EF4-FFF2-40B4-BE49-F238E27FC236}">
                <a16:creationId xmlns:a16="http://schemas.microsoft.com/office/drawing/2014/main" id="{16AD9E21-F401-4365-8D18-49A68173CEA1}"/>
              </a:ext>
            </a:extLst>
          </p:cNvPr>
          <p:cNvSpPr>
            <a:spLocks noGrp="1"/>
          </p:cNvSpPr>
          <p:nvPr>
            <p:ph type="body" sz="quarter" idx="12"/>
          </p:nvPr>
        </p:nvSpPr>
        <p:spPr/>
        <p:txBody>
          <a:bodyPr/>
          <a:lstStyle/>
          <a:p>
            <a:r>
              <a:rPr lang="en-US" noProof="0" dirty="0"/>
              <a:t>Brigham &amp; Houston, </a:t>
            </a:r>
            <a:r>
              <a:rPr lang="en-US" i="1" noProof="0" dirty="0"/>
              <a:t>Fundamentals of Financial Management</a:t>
            </a:r>
            <a:r>
              <a:rPr lang="en-US" noProof="0" dirty="0"/>
              <a:t>, Sixteenth Edition. © 2022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8133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Should financing effects be included in cash flows?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No, dividends and interest expense should not be included in the analysis. </a:t>
            </a:r>
          </a:p>
          <a:p>
            <a:pPr marL="365760" indent="-365760">
              <a:spcBef>
                <a:spcPts val="1200"/>
              </a:spcBef>
              <a:spcAft>
                <a:spcPts val="1200"/>
              </a:spcAft>
              <a:buClr>
                <a:srgbClr val="000000"/>
              </a:buClr>
            </a:pPr>
            <a:r>
              <a:rPr lang="en-US" dirty="0"/>
              <a:t>Financing effects have already been taken into account by discounting cash flows at the WACC of 10%.</a:t>
            </a:r>
          </a:p>
          <a:p>
            <a:pPr marL="365760" indent="-365760">
              <a:spcBef>
                <a:spcPts val="1200"/>
              </a:spcBef>
              <a:spcAft>
                <a:spcPts val="1200"/>
              </a:spcAft>
              <a:buClr>
                <a:srgbClr val="000000"/>
              </a:buClr>
            </a:pPr>
            <a:r>
              <a:rPr lang="en-US" dirty="0"/>
              <a:t>Deducting interest expense and dividends would be “double counting” financing costs.</a:t>
            </a:r>
          </a:p>
        </p:txBody>
      </p:sp>
    </p:spTree>
    <p:custDataLst>
      <p:tags r:id="rId1"/>
    </p:custDataLst>
    <p:extLst>
      <p:ext uri="{BB962C8B-B14F-4D97-AF65-F5344CB8AC3E}">
        <p14:creationId xmlns:p14="http://schemas.microsoft.com/office/powerpoint/2010/main" val="2745720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Should a $50,000 improvement cost from the previous year be included in the analysis?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No, the building improvement cost is a sunk cost and should not be considered.</a:t>
            </a:r>
          </a:p>
          <a:p>
            <a:pPr marL="365760" indent="-365760">
              <a:spcBef>
                <a:spcPts val="1200"/>
              </a:spcBef>
              <a:spcAft>
                <a:spcPts val="1200"/>
              </a:spcAft>
              <a:buClr>
                <a:srgbClr val="000000"/>
              </a:buClr>
            </a:pPr>
            <a:r>
              <a:rPr lang="en-US" dirty="0"/>
              <a:t>This analysis should only include incremental investment.</a:t>
            </a:r>
          </a:p>
        </p:txBody>
      </p:sp>
    </p:spTree>
    <p:custDataLst>
      <p:tags r:id="rId1"/>
    </p:custDataLst>
    <p:extLst>
      <p:ext uri="{BB962C8B-B14F-4D97-AF65-F5344CB8AC3E}">
        <p14:creationId xmlns:p14="http://schemas.microsoft.com/office/powerpoint/2010/main" val="580344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If the facility could be leased out for $25,000 per year, would this affect the analysis?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Yes, by accepting the project, the firm foregoes a possible annual cash flow of $25,000, which is an opportunity cost to be charged to the project.</a:t>
            </a:r>
          </a:p>
          <a:p>
            <a:pPr marL="365760" indent="-365760">
              <a:spcBef>
                <a:spcPts val="1200"/>
              </a:spcBef>
              <a:spcAft>
                <a:spcPts val="1200"/>
              </a:spcAft>
              <a:buClr>
                <a:srgbClr val="000000"/>
              </a:buClr>
            </a:pPr>
            <a:r>
              <a:rPr lang="en-US" dirty="0"/>
              <a:t>The relevant cash flow is the annual after-tax opportunity cost.</a:t>
            </a:r>
          </a:p>
          <a:p>
            <a:pPr marL="0" indent="0">
              <a:spcBef>
                <a:spcPts val="1200"/>
              </a:spcBef>
              <a:spcAft>
                <a:spcPts val="1200"/>
              </a:spcAft>
              <a:buClr>
                <a:srgbClr val="000000"/>
              </a:buClr>
              <a:buNone/>
            </a:pPr>
            <a:r>
              <a:rPr lang="en-US" dirty="0"/>
              <a:t>	A-T opportunity cost:</a:t>
            </a:r>
          </a:p>
          <a:p>
            <a:pPr marL="0" indent="0">
              <a:spcBef>
                <a:spcPts val="1200"/>
              </a:spcBef>
              <a:spcAft>
                <a:spcPts val="1200"/>
              </a:spcAft>
              <a:buClr>
                <a:srgbClr val="000000"/>
              </a:buClr>
              <a:buNone/>
            </a:pPr>
            <a:r>
              <a:rPr lang="en-US" dirty="0"/>
              <a:t>		= $25,000(1 – T) </a:t>
            </a:r>
          </a:p>
          <a:p>
            <a:pPr marL="0" indent="0">
              <a:spcBef>
                <a:spcPts val="1200"/>
              </a:spcBef>
              <a:spcAft>
                <a:spcPts val="1200"/>
              </a:spcAft>
              <a:buClr>
                <a:srgbClr val="000000"/>
              </a:buClr>
              <a:buNone/>
            </a:pPr>
            <a:r>
              <a:rPr lang="en-US" dirty="0"/>
              <a:t>		= $25,000(0.75) </a:t>
            </a:r>
          </a:p>
          <a:p>
            <a:pPr marL="0" indent="0">
              <a:spcBef>
                <a:spcPts val="1200"/>
              </a:spcBef>
              <a:spcAft>
                <a:spcPts val="1200"/>
              </a:spcAft>
              <a:buClr>
                <a:srgbClr val="000000"/>
              </a:buClr>
              <a:buNone/>
            </a:pPr>
            <a:r>
              <a:rPr lang="en-US" dirty="0"/>
              <a:t>		= $18,750</a:t>
            </a:r>
          </a:p>
        </p:txBody>
      </p:sp>
    </p:spTree>
    <p:custDataLst>
      <p:tags r:id="rId1"/>
    </p:custDataLst>
    <p:extLst>
      <p:ext uri="{BB962C8B-B14F-4D97-AF65-F5344CB8AC3E}">
        <p14:creationId xmlns:p14="http://schemas.microsoft.com/office/powerpoint/2010/main" val="3877388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If the new product line decreases the sales of the firm’s other lines, would this affect the analysis?</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Yes. The effect on other projects’ CFs is an “externality.”</a:t>
            </a:r>
          </a:p>
          <a:p>
            <a:pPr marL="365760" indent="-365760">
              <a:spcBef>
                <a:spcPts val="1200"/>
              </a:spcBef>
              <a:spcAft>
                <a:spcPts val="1200"/>
              </a:spcAft>
              <a:buClr>
                <a:srgbClr val="000000"/>
              </a:buClr>
            </a:pPr>
            <a:r>
              <a:rPr lang="en-US" dirty="0"/>
              <a:t>Net CF loss per year on other lines would be a cost to this project.</a:t>
            </a:r>
          </a:p>
          <a:p>
            <a:pPr marL="365760" indent="-365760">
              <a:spcBef>
                <a:spcPts val="1200"/>
              </a:spcBef>
              <a:spcAft>
                <a:spcPts val="1200"/>
              </a:spcAft>
              <a:buClr>
                <a:srgbClr val="000000"/>
              </a:buClr>
            </a:pPr>
            <a:r>
              <a:rPr lang="en-US" dirty="0"/>
              <a:t>Externalities can be positive (in the case of complements) or negative (substitutes).</a:t>
            </a:r>
          </a:p>
        </p:txBody>
      </p:sp>
    </p:spTree>
    <p:custDataLst>
      <p:tags r:id="rId1"/>
    </p:custDataLst>
    <p:extLst>
      <p:ext uri="{BB962C8B-B14F-4D97-AF65-F5344CB8AC3E}">
        <p14:creationId xmlns:p14="http://schemas.microsoft.com/office/powerpoint/2010/main" val="1982477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Proposed Project’s Cash Flow Time Line</a:t>
            </a:r>
            <a:endParaRPr lang="en-US" sz="3600" noProof="0" dirty="0"/>
          </a:p>
        </p:txBody>
      </p:sp>
      <p:sp>
        <p:nvSpPr>
          <p:cNvPr id="13" name="Content Placeholder 2">
            <a:extLst>
              <a:ext uri="{FF2B5EF4-FFF2-40B4-BE49-F238E27FC236}">
                <a16:creationId xmlns:a16="http://schemas.microsoft.com/office/drawing/2014/main" id="{05A97D94-C797-48E0-B848-24D5DEB4BE17}"/>
              </a:ext>
            </a:extLst>
          </p:cNvPr>
          <p:cNvSpPr>
            <a:spLocks noGrp="1"/>
          </p:cNvSpPr>
          <p:nvPr>
            <p:ph sz="half" idx="2"/>
          </p:nvPr>
        </p:nvSpPr>
        <p:spPr>
          <a:xfrm>
            <a:off x="479344" y="1825625"/>
            <a:ext cx="11235814" cy="480071"/>
          </a:xfrm>
        </p:spPr>
        <p:txBody>
          <a:bodyPr/>
          <a:lstStyle/>
          <a:p>
            <a:pPr marL="0" indent="0">
              <a:buNone/>
            </a:pPr>
            <a:r>
              <a:rPr lang="en-IN" sz="2400" i="1" dirty="0"/>
              <a:t>(Thousands of dollars)</a:t>
            </a:r>
          </a:p>
        </p:txBody>
      </p:sp>
      <p:pic>
        <p:nvPicPr>
          <p:cNvPr id="22" name="Picture 3" descr="Project's Cash Flow&#10;Timeline illustrating proposed project's cash flow.">
            <a:extLst>
              <a:ext uri="{FF2B5EF4-FFF2-40B4-BE49-F238E27FC236}">
                <a16:creationId xmlns:a16="http://schemas.microsoft.com/office/drawing/2014/main" id="{E3586CF3-64F9-4FF4-956B-B49A634D7BB9}"/>
              </a:ext>
            </a:extLst>
          </p:cNvPr>
          <p:cNvPicPr>
            <a:picLocks noGrp="1" noChangeAspect="1"/>
          </p:cNvPicPr>
          <p:nvPr>
            <p:ph sz="half" idx="13"/>
          </p:nvPr>
        </p:nvPicPr>
        <p:blipFill>
          <a:blip r:embed="rId3"/>
          <a:stretch>
            <a:fillRect/>
          </a:stretch>
        </p:blipFill>
        <p:spPr>
          <a:xfrm>
            <a:off x="2704622" y="2359807"/>
            <a:ext cx="6782756" cy="1251512"/>
          </a:xfrm>
        </p:spPr>
      </p:pic>
      <p:sp>
        <p:nvSpPr>
          <p:cNvPr id="18" name="Content Placeholder 4">
            <a:extLst>
              <a:ext uri="{FF2B5EF4-FFF2-40B4-BE49-F238E27FC236}">
                <a16:creationId xmlns:a16="http://schemas.microsoft.com/office/drawing/2014/main" id="{38876E40-A1FD-44C5-9C25-DFCF7640E4BD}"/>
              </a:ext>
            </a:extLst>
          </p:cNvPr>
          <p:cNvSpPr>
            <a:spLocks noGrp="1"/>
          </p:cNvSpPr>
          <p:nvPr>
            <p:ph sz="half" idx="15"/>
          </p:nvPr>
        </p:nvSpPr>
        <p:spPr>
          <a:xfrm>
            <a:off x="475742" y="3814926"/>
            <a:ext cx="11241915" cy="480071"/>
          </a:xfrm>
        </p:spPr>
        <p:txBody>
          <a:bodyPr/>
          <a:lstStyle/>
          <a:p>
            <a:pPr marL="365760" indent="-365760">
              <a:buClr>
                <a:srgbClr val="000000"/>
              </a:buClr>
            </a:pPr>
            <a:r>
              <a:rPr lang="en-IN" sz="2400" dirty="0"/>
              <a:t>Enter CFs into calculator CFLO register, and enter I/YR = 10%.</a:t>
            </a:r>
          </a:p>
        </p:txBody>
      </p:sp>
      <p:graphicFrame>
        <p:nvGraphicFramePr>
          <p:cNvPr id="23" name="Table 5">
            <a:extLst>
              <a:ext uri="{FF2B5EF4-FFF2-40B4-BE49-F238E27FC236}">
                <a16:creationId xmlns:a16="http://schemas.microsoft.com/office/drawing/2014/main" id="{6BFE1479-EF31-4D3B-BD09-0D71D921DDF0}"/>
              </a:ext>
            </a:extLst>
          </p:cNvPr>
          <p:cNvGraphicFramePr>
            <a:graphicFrameLocks noGrp="1"/>
          </p:cNvGraphicFramePr>
          <p:nvPr>
            <p:ph sz="half" idx="14"/>
            <p:extLst>
              <p:ext uri="{D42A27DB-BD31-4B8C-83A1-F6EECF244321}">
                <p14:modId xmlns:p14="http://schemas.microsoft.com/office/powerpoint/2010/main" val="565783019"/>
              </p:ext>
            </p:extLst>
          </p:nvPr>
        </p:nvGraphicFramePr>
        <p:xfrm>
          <a:off x="3419767" y="4410103"/>
          <a:ext cx="3383280" cy="182880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10382648"/>
                    </a:ext>
                  </a:extLst>
                </a:gridCol>
                <a:gridCol w="1737360">
                  <a:extLst>
                    <a:ext uri="{9D8B030D-6E8A-4147-A177-3AD203B41FA5}">
                      <a16:colId xmlns:a16="http://schemas.microsoft.com/office/drawing/2014/main" val="612231701"/>
                    </a:ext>
                  </a:extLst>
                </a:gridCol>
              </a:tblGrid>
              <a:tr h="370840">
                <a:tc>
                  <a:txBody>
                    <a:bodyPr/>
                    <a:lstStyle/>
                    <a:p>
                      <a:r>
                        <a:rPr lang="en-IN" sz="2400" b="0" dirty="0">
                          <a:solidFill>
                            <a:srgbClr val="000000"/>
                          </a:solidFill>
                        </a:rPr>
                        <a:t>NPV</a:t>
                      </a:r>
                    </a:p>
                  </a:txBody>
                  <a:tcPr>
                    <a:noFill/>
                  </a:tcPr>
                </a:tc>
                <a:tc>
                  <a:txBody>
                    <a:bodyPr/>
                    <a:lstStyle/>
                    <a:p>
                      <a:r>
                        <a:rPr lang="en-IN" sz="2400" b="0" dirty="0">
                          <a:solidFill>
                            <a:srgbClr val="000000"/>
                          </a:solidFill>
                        </a:rPr>
                        <a:t>= −$13.34</a:t>
                      </a:r>
                    </a:p>
                  </a:txBody>
                  <a:tcPr>
                    <a:noFill/>
                  </a:tcPr>
                </a:tc>
                <a:extLst>
                  <a:ext uri="{0D108BD9-81ED-4DB2-BD59-A6C34878D82A}">
                    <a16:rowId xmlns:a16="http://schemas.microsoft.com/office/drawing/2014/main" val="4097454715"/>
                  </a:ext>
                </a:extLst>
              </a:tr>
              <a:tr h="370840">
                <a:tc>
                  <a:txBody>
                    <a:bodyPr/>
                    <a:lstStyle/>
                    <a:p>
                      <a:r>
                        <a:rPr lang="en-IN" sz="2400" b="0" dirty="0">
                          <a:solidFill>
                            <a:srgbClr val="000000"/>
                          </a:solidFill>
                        </a:rPr>
                        <a:t>IRR</a:t>
                      </a:r>
                    </a:p>
                  </a:txBody>
                  <a:tcPr>
                    <a:noFill/>
                  </a:tcPr>
                </a:tc>
                <a:tc>
                  <a:txBody>
                    <a:bodyPr/>
                    <a:lstStyle/>
                    <a:p>
                      <a:r>
                        <a:rPr lang="en-IN" sz="2400" b="0" dirty="0">
                          <a:solidFill>
                            <a:srgbClr val="000000"/>
                          </a:solidFill>
                        </a:rPr>
                        <a:t>= 7.5%</a:t>
                      </a:r>
                    </a:p>
                  </a:txBody>
                  <a:tcPr>
                    <a:noFill/>
                  </a:tcPr>
                </a:tc>
                <a:extLst>
                  <a:ext uri="{0D108BD9-81ED-4DB2-BD59-A6C34878D82A}">
                    <a16:rowId xmlns:a16="http://schemas.microsoft.com/office/drawing/2014/main" val="2772066144"/>
                  </a:ext>
                </a:extLst>
              </a:tr>
              <a:tr h="370840">
                <a:tc>
                  <a:txBody>
                    <a:bodyPr/>
                    <a:lstStyle/>
                    <a:p>
                      <a:r>
                        <a:rPr lang="en-IN" sz="2400" b="0" dirty="0">
                          <a:solidFill>
                            <a:srgbClr val="000000"/>
                          </a:solidFill>
                        </a:rPr>
                        <a:t>MIRR</a:t>
                      </a:r>
                    </a:p>
                  </a:txBody>
                  <a:tcPr>
                    <a:noFill/>
                  </a:tcPr>
                </a:tc>
                <a:tc>
                  <a:txBody>
                    <a:bodyPr/>
                    <a:lstStyle/>
                    <a:p>
                      <a:r>
                        <a:rPr lang="en-IN" sz="2400" b="0" dirty="0">
                          <a:solidFill>
                            <a:srgbClr val="000000"/>
                          </a:solidFill>
                        </a:rPr>
                        <a:t>= 8.4%</a:t>
                      </a:r>
                    </a:p>
                  </a:txBody>
                  <a:tcPr>
                    <a:noFill/>
                  </a:tcPr>
                </a:tc>
                <a:extLst>
                  <a:ext uri="{0D108BD9-81ED-4DB2-BD59-A6C34878D82A}">
                    <a16:rowId xmlns:a16="http://schemas.microsoft.com/office/drawing/2014/main" val="1050795288"/>
                  </a:ext>
                </a:extLst>
              </a:tr>
              <a:tr h="370840">
                <a:tc>
                  <a:txBody>
                    <a:bodyPr/>
                    <a:lstStyle/>
                    <a:p>
                      <a:r>
                        <a:rPr lang="en-IN" sz="2400" b="0" dirty="0">
                          <a:solidFill>
                            <a:srgbClr val="000000"/>
                          </a:solidFill>
                        </a:rPr>
                        <a:t>Payback</a:t>
                      </a:r>
                    </a:p>
                  </a:txBody>
                  <a:tcPr>
                    <a:noFill/>
                  </a:tcPr>
                </a:tc>
                <a:tc>
                  <a:txBody>
                    <a:bodyPr/>
                    <a:lstStyle/>
                    <a:p>
                      <a:r>
                        <a:rPr lang="en-IN" sz="2400" b="0" dirty="0">
                          <a:solidFill>
                            <a:srgbClr val="000000"/>
                          </a:solidFill>
                        </a:rPr>
                        <a:t>= 3.5 years</a:t>
                      </a:r>
                    </a:p>
                  </a:txBody>
                  <a:tcPr>
                    <a:noFill/>
                  </a:tcPr>
                </a:tc>
                <a:extLst>
                  <a:ext uri="{0D108BD9-81ED-4DB2-BD59-A6C34878D82A}">
                    <a16:rowId xmlns:a16="http://schemas.microsoft.com/office/drawing/2014/main" val="2028899913"/>
                  </a:ext>
                </a:extLst>
              </a:tr>
            </a:tbl>
          </a:graphicData>
        </a:graphic>
      </p:graphicFrame>
    </p:spTree>
    <p:custDataLst>
      <p:tags r:id="rId1"/>
    </p:custDataLst>
    <p:extLst>
      <p:ext uri="{BB962C8B-B14F-4D97-AF65-F5344CB8AC3E}">
        <p14:creationId xmlns:p14="http://schemas.microsoft.com/office/powerpoint/2010/main" val="81179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If this were a replacement rather than a new project, would the analysis change?</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Yes, the old equipment would be sold, and new equipment purchased.</a:t>
            </a:r>
          </a:p>
          <a:p>
            <a:pPr marL="365760" indent="-365760">
              <a:spcBef>
                <a:spcPts val="1200"/>
              </a:spcBef>
              <a:spcAft>
                <a:spcPts val="1200"/>
              </a:spcAft>
              <a:buClr>
                <a:srgbClr val="000000"/>
              </a:buClr>
            </a:pPr>
            <a:r>
              <a:rPr lang="en-US" dirty="0"/>
              <a:t>The incremental CFs would be the changes from the old to the new situation.</a:t>
            </a:r>
          </a:p>
          <a:p>
            <a:pPr marL="365760" indent="-365760">
              <a:spcBef>
                <a:spcPts val="1200"/>
              </a:spcBef>
              <a:spcAft>
                <a:spcPts val="1200"/>
              </a:spcAft>
              <a:buClr>
                <a:srgbClr val="000000"/>
              </a:buClr>
            </a:pPr>
            <a:r>
              <a:rPr lang="en-US" dirty="0"/>
              <a:t>The relevant depreciation expense would be the change with the new equipment.</a:t>
            </a:r>
          </a:p>
          <a:p>
            <a:pPr marL="365760" indent="-365760">
              <a:spcBef>
                <a:spcPts val="1200"/>
              </a:spcBef>
              <a:spcAft>
                <a:spcPts val="1200"/>
              </a:spcAft>
              <a:buClr>
                <a:srgbClr val="000000"/>
              </a:buClr>
            </a:pPr>
            <a:r>
              <a:rPr lang="en-US" dirty="0"/>
              <a:t>If the old machine was sold, the firm would not receive the SV at the end of the machine’s life. This is the opportunity cost for the replacement project.</a:t>
            </a:r>
          </a:p>
        </p:txBody>
      </p:sp>
    </p:spTree>
    <p:custDataLst>
      <p:tags r:id="rId1"/>
    </p:custDataLst>
    <p:extLst>
      <p:ext uri="{BB962C8B-B14F-4D97-AF65-F5344CB8AC3E}">
        <p14:creationId xmlns:p14="http://schemas.microsoft.com/office/powerpoint/2010/main" val="2459457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What are the 3 types of project risk?</a:t>
            </a:r>
            <a:endParaRPr lang="en-US" noProof="0" dirty="0"/>
          </a:p>
        </p:txBody>
      </p:sp>
      <p:sp>
        <p:nvSpPr>
          <p:cNvPr id="4" name="Content Placeholder 2">
            <a:extLst>
              <a:ext uri="{FF2B5EF4-FFF2-40B4-BE49-F238E27FC236}">
                <a16:creationId xmlns:a16="http://schemas.microsoft.com/office/drawing/2014/main" id="{BC53051F-512F-47EC-BFE5-EF99E9F44610}"/>
              </a:ext>
            </a:extLst>
          </p:cNvPr>
          <p:cNvSpPr>
            <a:spLocks noGrp="1"/>
          </p:cNvSpPr>
          <p:nvPr>
            <p:ph idx="1"/>
          </p:nvPr>
        </p:nvSpPr>
        <p:spPr>
          <a:xfrm>
            <a:off x="2990850" y="2266512"/>
            <a:ext cx="6210300" cy="822960"/>
          </a:xfrm>
          <a:prstGeom prst="rect">
            <a:avLst/>
          </a:prstGeom>
          <a:solidFill>
            <a:srgbClr val="343F52"/>
          </a:solidFill>
        </p:spPr>
        <p:txBody>
          <a:bodyPr anchor="ctr"/>
          <a:lstStyle/>
          <a:p>
            <a:r>
              <a:rPr lang="en-US" sz="2800" dirty="0">
                <a:solidFill>
                  <a:schemeClr val="bg1"/>
                </a:solidFill>
              </a:rPr>
              <a:t>Stand-alone risk</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2990850" y="3515716"/>
            <a:ext cx="6210300" cy="822960"/>
          </a:xfrm>
          <a:prstGeom prst="rect">
            <a:avLst/>
          </a:prstGeom>
          <a:solidFill>
            <a:srgbClr val="343F52"/>
          </a:solidFill>
        </p:spPr>
        <p:txBody>
          <a:bodyPr anchor="ctr"/>
          <a:lstStyle/>
          <a:p>
            <a:r>
              <a:rPr lang="en-US" sz="2800" dirty="0">
                <a:solidFill>
                  <a:schemeClr val="bg1"/>
                </a:solidFill>
              </a:rPr>
              <a:t>Corporate risk</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2990850" y="4764919"/>
            <a:ext cx="6210300" cy="822960"/>
          </a:xfrm>
          <a:prstGeom prst="rect">
            <a:avLst/>
          </a:prstGeom>
          <a:solidFill>
            <a:srgbClr val="343F52"/>
          </a:solidFill>
        </p:spPr>
        <p:txBody>
          <a:bodyPr anchor="ctr"/>
          <a:lstStyle/>
          <a:p>
            <a:r>
              <a:rPr lang="en-US" sz="2800" dirty="0">
                <a:solidFill>
                  <a:schemeClr val="bg1"/>
                </a:solidFill>
              </a:rPr>
              <a:t>Market risk</a:t>
            </a:r>
          </a:p>
        </p:txBody>
      </p:sp>
    </p:spTree>
    <p:custDataLst>
      <p:tags r:id="rId1"/>
    </p:custDataLst>
    <p:extLst>
      <p:ext uri="{BB962C8B-B14F-4D97-AF65-F5344CB8AC3E}">
        <p14:creationId xmlns:p14="http://schemas.microsoft.com/office/powerpoint/2010/main" val="325048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What is stand-alone risk?</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The project’s total risk, if it were operated independently.</a:t>
            </a:r>
          </a:p>
          <a:p>
            <a:pPr marL="365760" indent="-365760">
              <a:spcBef>
                <a:spcPts val="1200"/>
              </a:spcBef>
              <a:spcAft>
                <a:spcPts val="1200"/>
              </a:spcAft>
              <a:buClr>
                <a:srgbClr val="000000"/>
              </a:buClr>
            </a:pPr>
            <a:r>
              <a:rPr lang="en-US" dirty="0"/>
              <a:t>Usually measured by standard deviation (or coefficient of variation).</a:t>
            </a:r>
          </a:p>
          <a:p>
            <a:pPr marL="365760" indent="-365760">
              <a:spcBef>
                <a:spcPts val="1200"/>
              </a:spcBef>
              <a:spcAft>
                <a:spcPts val="1200"/>
              </a:spcAft>
              <a:buClr>
                <a:srgbClr val="000000"/>
              </a:buClr>
            </a:pPr>
            <a:r>
              <a:rPr lang="en-US" dirty="0"/>
              <a:t>However, it ignores the firm’s diversification among projects and investors’ diversification among firms.</a:t>
            </a:r>
          </a:p>
        </p:txBody>
      </p:sp>
    </p:spTree>
    <p:custDataLst>
      <p:tags r:id="rId1"/>
    </p:custDataLst>
    <p:extLst>
      <p:ext uri="{BB962C8B-B14F-4D97-AF65-F5344CB8AC3E}">
        <p14:creationId xmlns:p14="http://schemas.microsoft.com/office/powerpoint/2010/main" val="3416099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What is corporate risk?</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The project’s risk when considering the firm’s other projects, i.e., diversification within the firm.</a:t>
            </a:r>
          </a:p>
          <a:p>
            <a:pPr marL="365760" indent="-365760">
              <a:spcBef>
                <a:spcPts val="1200"/>
              </a:spcBef>
              <a:spcAft>
                <a:spcPts val="1200"/>
              </a:spcAft>
              <a:buClr>
                <a:srgbClr val="000000"/>
              </a:buClr>
            </a:pPr>
            <a:r>
              <a:rPr lang="en-US" dirty="0"/>
              <a:t>Corporate risk is a function of the project’s NPV and standard deviation and its correlation with the returns on other firm projects.</a:t>
            </a:r>
          </a:p>
        </p:txBody>
      </p:sp>
    </p:spTree>
    <p:custDataLst>
      <p:tags r:id="rId1"/>
    </p:custDataLst>
    <p:extLst>
      <p:ext uri="{BB962C8B-B14F-4D97-AF65-F5344CB8AC3E}">
        <p14:creationId xmlns:p14="http://schemas.microsoft.com/office/powerpoint/2010/main" val="1042874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What is market risk?</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The project’s risk to a well-diversified investor.</a:t>
            </a:r>
          </a:p>
          <a:p>
            <a:pPr marL="365760" indent="-365760">
              <a:spcBef>
                <a:spcPts val="1200"/>
              </a:spcBef>
              <a:spcAft>
                <a:spcPts val="1200"/>
              </a:spcAft>
              <a:buClr>
                <a:srgbClr val="000000"/>
              </a:buClr>
            </a:pPr>
            <a:r>
              <a:rPr lang="en-US" dirty="0"/>
              <a:t>Theoretically, it is measured by the project’s beta and it considers both corporate and stockholder diversification.</a:t>
            </a:r>
          </a:p>
        </p:txBody>
      </p:sp>
    </p:spTree>
    <p:custDataLst>
      <p:tags r:id="rId1"/>
    </p:custDataLst>
    <p:extLst>
      <p:ext uri="{BB962C8B-B14F-4D97-AF65-F5344CB8AC3E}">
        <p14:creationId xmlns:p14="http://schemas.microsoft.com/office/powerpoint/2010/main" val="3800110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Overview</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dirty="0"/>
              <a:t>Relevant Cash Flows</a:t>
            </a:r>
          </a:p>
          <a:p>
            <a:pPr marL="365760" indent="-365760">
              <a:spcBef>
                <a:spcPts val="600"/>
              </a:spcBef>
              <a:spcAft>
                <a:spcPts val="1200"/>
              </a:spcAft>
              <a:buClr>
                <a:srgbClr val="000000"/>
              </a:buClr>
            </a:pPr>
            <a:r>
              <a:rPr lang="en-US" dirty="0"/>
              <a:t>Types of Risk</a:t>
            </a:r>
          </a:p>
          <a:p>
            <a:pPr marL="365760" indent="-365760">
              <a:spcBef>
                <a:spcPts val="600"/>
              </a:spcBef>
              <a:spcAft>
                <a:spcPts val="1200"/>
              </a:spcAft>
              <a:buClr>
                <a:srgbClr val="000000"/>
              </a:buClr>
            </a:pPr>
            <a:r>
              <a:rPr lang="en-US" dirty="0"/>
              <a:t>Risk Analysis</a:t>
            </a:r>
          </a:p>
        </p:txBody>
      </p:sp>
    </p:spTree>
    <p:custDataLst>
      <p:tags r:id="rId1"/>
    </p:custDataLst>
    <p:extLst>
      <p:ext uri="{BB962C8B-B14F-4D97-AF65-F5344CB8AC3E}">
        <p14:creationId xmlns:p14="http://schemas.microsoft.com/office/powerpoint/2010/main" val="49783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Which type of risk is most relevant?</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Market risk is the most relevant risk for capital projects, because management’s primary goal is shareholder wealth maximization. </a:t>
            </a:r>
          </a:p>
          <a:p>
            <a:pPr marL="365760" indent="-365760">
              <a:spcBef>
                <a:spcPts val="1200"/>
              </a:spcBef>
              <a:spcAft>
                <a:spcPts val="1200"/>
              </a:spcAft>
              <a:buClr>
                <a:srgbClr val="000000"/>
              </a:buClr>
            </a:pPr>
            <a:r>
              <a:rPr lang="en-US" dirty="0"/>
              <a:t>However, since corporate risk affects creditors, customers, suppliers, and employees, it should not be completely ignored.</a:t>
            </a:r>
          </a:p>
        </p:txBody>
      </p:sp>
    </p:spTree>
    <p:custDataLst>
      <p:tags r:id="rId1"/>
    </p:custDataLst>
    <p:extLst>
      <p:ext uri="{BB962C8B-B14F-4D97-AF65-F5344CB8AC3E}">
        <p14:creationId xmlns:p14="http://schemas.microsoft.com/office/powerpoint/2010/main" val="2153586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Which risk is the easiest to measure?</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Stand-alone risk is the easiest to measure.  Firms often focus on stand-alone risk when making capital budgeting decisions.</a:t>
            </a:r>
          </a:p>
          <a:p>
            <a:pPr marL="365760" indent="-365760">
              <a:spcBef>
                <a:spcPts val="1200"/>
              </a:spcBef>
              <a:spcAft>
                <a:spcPts val="1200"/>
              </a:spcAft>
              <a:buClr>
                <a:srgbClr val="000000"/>
              </a:buClr>
            </a:pPr>
            <a:r>
              <a:rPr lang="en-US" dirty="0"/>
              <a:t>Focusing on stand-alone risk is not theoretically correct, but it does not necessarily lead to poor decisions.</a:t>
            </a:r>
          </a:p>
        </p:txBody>
      </p:sp>
    </p:spTree>
    <p:custDataLst>
      <p:tags r:id="rId1"/>
    </p:custDataLst>
    <p:extLst>
      <p:ext uri="{BB962C8B-B14F-4D97-AF65-F5344CB8AC3E}">
        <p14:creationId xmlns:p14="http://schemas.microsoft.com/office/powerpoint/2010/main" val="1034761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Are the three types of risk generally highly correlated?</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Yes, since most projects the firm undertakes are in its core business, stand-alone risk is likely to be highly correlated with its corporate risk.</a:t>
            </a:r>
          </a:p>
          <a:p>
            <a:pPr marL="365760" indent="-365760">
              <a:spcBef>
                <a:spcPts val="1200"/>
              </a:spcBef>
              <a:spcAft>
                <a:spcPts val="1200"/>
              </a:spcAft>
              <a:buClr>
                <a:srgbClr val="000000"/>
              </a:buClr>
            </a:pPr>
            <a:r>
              <a:rPr lang="en-US" dirty="0"/>
              <a:t>In addition, corporate risk is likely to be highly correlated with its market risk.</a:t>
            </a:r>
          </a:p>
        </p:txBody>
      </p:sp>
    </p:spTree>
    <p:custDataLst>
      <p:tags r:id="rId1"/>
    </p:custDataLst>
    <p:extLst>
      <p:ext uri="{BB962C8B-B14F-4D97-AF65-F5344CB8AC3E}">
        <p14:creationId xmlns:p14="http://schemas.microsoft.com/office/powerpoint/2010/main" val="187264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What is sensitivity analysis?</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Sensitivity analysis measures the effect of changes in a variable on the project’s NPV.  </a:t>
            </a:r>
          </a:p>
          <a:p>
            <a:pPr marL="365760" indent="-365760">
              <a:spcBef>
                <a:spcPts val="1200"/>
              </a:spcBef>
              <a:spcAft>
                <a:spcPts val="1200"/>
              </a:spcAft>
              <a:buClr>
                <a:srgbClr val="000000"/>
              </a:buClr>
            </a:pPr>
            <a:r>
              <a:rPr lang="en-US" dirty="0"/>
              <a:t>To perform a sensitivity analysis, all variables are fixed at their expected values, except for the variable in question which is allowed to fluctuate.  </a:t>
            </a:r>
          </a:p>
          <a:p>
            <a:pPr marL="365760" indent="-365760">
              <a:spcBef>
                <a:spcPts val="1200"/>
              </a:spcBef>
              <a:spcAft>
                <a:spcPts val="1200"/>
              </a:spcAft>
              <a:buClr>
                <a:srgbClr val="000000"/>
              </a:buClr>
            </a:pPr>
            <a:r>
              <a:rPr lang="en-US" dirty="0"/>
              <a:t>Resulting changes in NPV are noted.</a:t>
            </a:r>
          </a:p>
        </p:txBody>
      </p:sp>
    </p:spTree>
    <p:custDataLst>
      <p:tags r:id="rId1"/>
    </p:custDataLst>
    <p:extLst>
      <p:ext uri="{BB962C8B-B14F-4D97-AF65-F5344CB8AC3E}">
        <p14:creationId xmlns:p14="http://schemas.microsoft.com/office/powerpoint/2010/main" val="2344880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What are the advantages and disadvantages of sensitivity analysis?</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Advantage</a:t>
            </a:r>
          </a:p>
          <a:p>
            <a:pPr marL="640080" indent="-320040">
              <a:spcBef>
                <a:spcPts val="1200"/>
              </a:spcBef>
              <a:spcAft>
                <a:spcPts val="1200"/>
              </a:spcAft>
              <a:buClr>
                <a:srgbClr val="000000"/>
              </a:buClr>
            </a:pPr>
            <a:r>
              <a:rPr lang="en-US" sz="2000" dirty="0">
                <a:solidFill>
                  <a:srgbClr val="003865"/>
                </a:solidFill>
              </a:rPr>
              <a:t>Identifies variables that may have the greatest potential impact on profitability and allows management to focus on these variables.</a:t>
            </a:r>
          </a:p>
          <a:p>
            <a:pPr marL="365760" indent="-365760">
              <a:spcBef>
                <a:spcPts val="1200"/>
              </a:spcBef>
              <a:spcAft>
                <a:spcPts val="1200"/>
              </a:spcAft>
              <a:buClr>
                <a:srgbClr val="000000"/>
              </a:buClr>
            </a:pPr>
            <a:r>
              <a:rPr lang="en-US" dirty="0"/>
              <a:t>Disadvantages</a:t>
            </a:r>
          </a:p>
          <a:p>
            <a:pPr marL="640080" indent="-320040">
              <a:spcBef>
                <a:spcPts val="1200"/>
              </a:spcBef>
              <a:spcAft>
                <a:spcPts val="1200"/>
              </a:spcAft>
              <a:buClr>
                <a:srgbClr val="000000"/>
              </a:buClr>
            </a:pPr>
            <a:r>
              <a:rPr lang="en-US" sz="2000" dirty="0">
                <a:solidFill>
                  <a:srgbClr val="003865"/>
                </a:solidFill>
              </a:rPr>
              <a:t>Does not reflect the effects of diversification.</a:t>
            </a:r>
          </a:p>
          <a:p>
            <a:pPr marL="640080" indent="-320040">
              <a:spcBef>
                <a:spcPts val="1200"/>
              </a:spcBef>
              <a:spcAft>
                <a:spcPts val="1200"/>
              </a:spcAft>
              <a:buClr>
                <a:srgbClr val="000000"/>
              </a:buClr>
            </a:pPr>
            <a:r>
              <a:rPr lang="en-US" sz="2000" dirty="0">
                <a:solidFill>
                  <a:srgbClr val="003865"/>
                </a:solidFill>
              </a:rPr>
              <a:t>Does not incorporate any information about the possible magnitude of the forecast errors.</a:t>
            </a:r>
          </a:p>
        </p:txBody>
      </p:sp>
    </p:spTree>
    <p:custDataLst>
      <p:tags r:id="rId1"/>
    </p:custDataLst>
    <p:extLst>
      <p:ext uri="{BB962C8B-B14F-4D97-AF65-F5344CB8AC3E}">
        <p14:creationId xmlns:p14="http://schemas.microsoft.com/office/powerpoint/2010/main" val="735086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Evaluating Projects with Unequal Lives</a:t>
            </a:r>
            <a:endParaRPr lang="en-US" noProof="0" dirty="0"/>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721674"/>
            <a:ext cx="11241915" cy="827164"/>
          </a:xfrm>
        </p:spPr>
        <p:txBody>
          <a:bodyPr/>
          <a:lstStyle/>
          <a:p>
            <a:pPr marL="365760" indent="-365760">
              <a:spcBef>
                <a:spcPts val="600"/>
              </a:spcBef>
              <a:buClr>
                <a:srgbClr val="000000"/>
              </a:buClr>
              <a:buFont typeface="Arial" panose="020B0604020202020204" pitchFamily="34" charset="0"/>
              <a:buChar char="•"/>
            </a:pPr>
            <a:r>
              <a:rPr lang="en-US" sz="2400" b="0" dirty="0">
                <a:latin typeface="+mj-lt"/>
              </a:rPr>
              <a:t>Machines A and B are mutually exclusive, and will be repurchased.  If WACC = 10%, which is better?</a:t>
            </a:r>
          </a:p>
        </p:txBody>
      </p:sp>
      <p:sp>
        <p:nvSpPr>
          <p:cNvPr id="6" name="Content Placeholder 3">
            <a:extLst>
              <a:ext uri="{FF2B5EF4-FFF2-40B4-BE49-F238E27FC236}">
                <a16:creationId xmlns:a16="http://schemas.microsoft.com/office/drawing/2014/main" id="{A6FB1971-B7A0-4018-B8F4-CCC64CD89BA6}"/>
              </a:ext>
            </a:extLst>
          </p:cNvPr>
          <p:cNvSpPr>
            <a:spLocks noGrp="1"/>
          </p:cNvSpPr>
          <p:nvPr>
            <p:ph sz="half" idx="2"/>
          </p:nvPr>
        </p:nvSpPr>
        <p:spPr>
          <a:xfrm>
            <a:off x="2164080" y="2762296"/>
            <a:ext cx="7863840" cy="473275"/>
          </a:xfrm>
        </p:spPr>
        <p:txBody>
          <a:bodyPr/>
          <a:lstStyle/>
          <a:p>
            <a:pPr marL="0" indent="0">
              <a:buNone/>
            </a:pPr>
            <a:r>
              <a:rPr lang="en-IN" dirty="0"/>
              <a:t>				Expected Net CFs</a:t>
            </a:r>
          </a:p>
        </p:txBody>
      </p:sp>
      <p:graphicFrame>
        <p:nvGraphicFramePr>
          <p:cNvPr id="11" name="Table 4">
            <a:extLst>
              <a:ext uri="{FF2B5EF4-FFF2-40B4-BE49-F238E27FC236}">
                <a16:creationId xmlns:a16="http://schemas.microsoft.com/office/drawing/2014/main" id="{833D2EC0-2E87-4384-885B-6514E13422F5}"/>
              </a:ext>
            </a:extLst>
          </p:cNvPr>
          <p:cNvGraphicFramePr>
            <a:graphicFrameLocks noGrp="1"/>
          </p:cNvGraphicFramePr>
          <p:nvPr>
            <p:ph idx="10"/>
            <p:extLst>
              <p:ext uri="{D42A27DB-BD31-4B8C-83A1-F6EECF244321}">
                <p14:modId xmlns:p14="http://schemas.microsoft.com/office/powerpoint/2010/main" val="3186611194"/>
              </p:ext>
            </p:extLst>
          </p:nvPr>
        </p:nvGraphicFramePr>
        <p:xfrm>
          <a:off x="2164080" y="3246116"/>
          <a:ext cx="7863840" cy="2743200"/>
        </p:xfrm>
        <a:graphic>
          <a:graphicData uri="http://schemas.openxmlformats.org/drawingml/2006/table">
            <a:tbl>
              <a:tblPr firstRow="1" bandRow="1">
                <a:tableStyleId>{5C22544A-7EE6-4342-B048-85BDC9FD1C3A}</a:tableStyleId>
              </a:tblPr>
              <a:tblGrid>
                <a:gridCol w="2621280">
                  <a:extLst>
                    <a:ext uri="{9D8B030D-6E8A-4147-A177-3AD203B41FA5}">
                      <a16:colId xmlns:a16="http://schemas.microsoft.com/office/drawing/2014/main" val="3888654778"/>
                    </a:ext>
                  </a:extLst>
                </a:gridCol>
                <a:gridCol w="2621280">
                  <a:extLst>
                    <a:ext uri="{9D8B030D-6E8A-4147-A177-3AD203B41FA5}">
                      <a16:colId xmlns:a16="http://schemas.microsoft.com/office/drawing/2014/main" val="581922948"/>
                    </a:ext>
                  </a:extLst>
                </a:gridCol>
                <a:gridCol w="2621280">
                  <a:extLst>
                    <a:ext uri="{9D8B030D-6E8A-4147-A177-3AD203B41FA5}">
                      <a16:colId xmlns:a16="http://schemas.microsoft.com/office/drawing/2014/main" val="2531305567"/>
                    </a:ext>
                  </a:extLst>
                </a:gridCol>
              </a:tblGrid>
              <a:tr h="370840">
                <a:tc>
                  <a:txBody>
                    <a:bodyPr/>
                    <a:lstStyle/>
                    <a:p>
                      <a:pPr algn="ctr"/>
                      <a:r>
                        <a:rPr lang="en-IN" sz="2400" b="0" dirty="0">
                          <a:solidFill>
                            <a:srgbClr val="000000"/>
                          </a:solidFill>
                        </a:rPr>
                        <a:t>Year</a:t>
                      </a:r>
                    </a:p>
                  </a:txBody>
                  <a:tcPr>
                    <a:lnB w="28575" cap="flat" cmpd="sng" algn="ctr">
                      <a:solidFill>
                        <a:srgbClr val="003865"/>
                      </a:solidFill>
                      <a:prstDash val="solid"/>
                      <a:round/>
                      <a:headEnd type="none" w="med" len="med"/>
                      <a:tailEnd type="none" w="med" len="med"/>
                    </a:lnB>
                    <a:noFill/>
                  </a:tcPr>
                </a:tc>
                <a:tc>
                  <a:txBody>
                    <a:bodyPr/>
                    <a:lstStyle/>
                    <a:p>
                      <a:pPr algn="ctr"/>
                      <a:r>
                        <a:rPr lang="en-IN" sz="2400" b="0" dirty="0">
                          <a:solidFill>
                            <a:srgbClr val="000000"/>
                          </a:solidFill>
                        </a:rPr>
                        <a:t>Machine A</a:t>
                      </a:r>
                    </a:p>
                  </a:txBody>
                  <a:tcPr>
                    <a:lnT w="28575" cap="flat" cmpd="sng" algn="ctr">
                      <a:solidFill>
                        <a:srgbClr val="003865"/>
                      </a:solidFill>
                      <a:prstDash val="solid"/>
                      <a:round/>
                      <a:headEnd type="none" w="med" len="med"/>
                      <a:tailEnd type="none" w="med" len="med"/>
                    </a:lnT>
                    <a:lnB w="28575" cap="flat" cmpd="sng" algn="ctr">
                      <a:solidFill>
                        <a:srgbClr val="003865"/>
                      </a:solidFill>
                      <a:prstDash val="solid"/>
                      <a:round/>
                      <a:headEnd type="none" w="med" len="med"/>
                      <a:tailEnd type="none" w="med" len="med"/>
                    </a:lnB>
                    <a:noFill/>
                  </a:tcPr>
                </a:tc>
                <a:tc>
                  <a:txBody>
                    <a:bodyPr/>
                    <a:lstStyle/>
                    <a:p>
                      <a:pPr algn="ctr"/>
                      <a:r>
                        <a:rPr lang="en-IN" sz="2400" b="0" dirty="0">
                          <a:solidFill>
                            <a:srgbClr val="000000"/>
                          </a:solidFill>
                        </a:rPr>
                        <a:t>Machine B</a:t>
                      </a:r>
                    </a:p>
                  </a:txBody>
                  <a:tcPr>
                    <a:lnT w="28575" cap="flat" cmpd="sng" algn="ctr">
                      <a:solidFill>
                        <a:srgbClr val="003865"/>
                      </a:solidFill>
                      <a:prstDash val="solid"/>
                      <a:round/>
                      <a:headEnd type="none" w="med" len="med"/>
                      <a:tailEnd type="none" w="med" len="med"/>
                    </a:lnT>
                    <a:lnB w="28575" cap="flat" cmpd="sng" algn="ctr">
                      <a:solidFill>
                        <a:srgbClr val="003865"/>
                      </a:solidFill>
                      <a:prstDash val="solid"/>
                      <a:round/>
                      <a:headEnd type="none" w="med" len="med"/>
                      <a:tailEnd type="none" w="med" len="med"/>
                    </a:lnB>
                    <a:noFill/>
                  </a:tcPr>
                </a:tc>
                <a:extLst>
                  <a:ext uri="{0D108BD9-81ED-4DB2-BD59-A6C34878D82A}">
                    <a16:rowId xmlns:a16="http://schemas.microsoft.com/office/drawing/2014/main" val="2048682919"/>
                  </a:ext>
                </a:extLst>
              </a:tr>
              <a:tr h="370840">
                <a:tc>
                  <a:txBody>
                    <a:bodyPr/>
                    <a:lstStyle/>
                    <a:p>
                      <a:pPr algn="ctr"/>
                      <a:r>
                        <a:rPr lang="en-US" sz="2400" b="0" dirty="0">
                          <a:solidFill>
                            <a:srgbClr val="000000"/>
                          </a:solidFill>
                        </a:rPr>
                        <a:t>0</a:t>
                      </a:r>
                      <a:endParaRPr lang="en-IN" sz="2400" b="0" dirty="0">
                        <a:solidFill>
                          <a:srgbClr val="000000"/>
                        </a:solidFill>
                      </a:endParaRPr>
                    </a:p>
                  </a:txBody>
                  <a:tcPr>
                    <a:lnT w="28575" cap="flat" cmpd="sng" algn="ctr">
                      <a:solidFill>
                        <a:srgbClr val="003865"/>
                      </a:solidFill>
                      <a:prstDash val="solid"/>
                      <a:round/>
                      <a:headEnd type="none" w="med" len="med"/>
                      <a:tailEnd type="none" w="med" len="med"/>
                    </a:lnT>
                    <a:noFill/>
                  </a:tcPr>
                </a:tc>
                <a:tc>
                  <a:txBody>
                    <a:bodyPr/>
                    <a:lstStyle/>
                    <a:p>
                      <a:pPr algn="ctr"/>
                      <a:r>
                        <a:rPr lang="en-IN" sz="2400" b="0" dirty="0">
                          <a:solidFill>
                            <a:srgbClr val="000000"/>
                          </a:solidFill>
                        </a:rPr>
                        <a:t>($50,000)</a:t>
                      </a:r>
                    </a:p>
                  </a:txBody>
                  <a:tcPr>
                    <a:lnT w="28575" cap="flat" cmpd="sng" algn="ctr">
                      <a:solidFill>
                        <a:srgbClr val="003865"/>
                      </a:solidFill>
                      <a:prstDash val="solid"/>
                      <a:round/>
                      <a:headEnd type="none" w="med" len="med"/>
                      <a:tailEnd type="none" w="med" len="med"/>
                    </a:lnT>
                    <a:noFill/>
                  </a:tcPr>
                </a:tc>
                <a:tc>
                  <a:txBody>
                    <a:bodyPr/>
                    <a:lstStyle/>
                    <a:p>
                      <a:pPr algn="ctr"/>
                      <a:r>
                        <a:rPr lang="en-IN" sz="2400" b="0" dirty="0">
                          <a:solidFill>
                            <a:srgbClr val="000000"/>
                          </a:solidFill>
                        </a:rPr>
                        <a:t>($50,000)</a:t>
                      </a:r>
                    </a:p>
                  </a:txBody>
                  <a:tcPr>
                    <a:lnT w="28575" cap="flat" cmpd="sng" algn="ctr">
                      <a:solidFill>
                        <a:srgbClr val="003865"/>
                      </a:solidFill>
                      <a:prstDash val="solid"/>
                      <a:round/>
                      <a:headEnd type="none" w="med" len="med"/>
                      <a:tailEnd type="none" w="med" len="med"/>
                    </a:lnT>
                    <a:noFill/>
                  </a:tcPr>
                </a:tc>
                <a:extLst>
                  <a:ext uri="{0D108BD9-81ED-4DB2-BD59-A6C34878D82A}">
                    <a16:rowId xmlns:a16="http://schemas.microsoft.com/office/drawing/2014/main" val="2073274804"/>
                  </a:ext>
                </a:extLst>
              </a:tr>
              <a:tr h="370840">
                <a:tc>
                  <a:txBody>
                    <a:bodyPr/>
                    <a:lstStyle/>
                    <a:p>
                      <a:pPr algn="ctr"/>
                      <a:r>
                        <a:rPr lang="en-US" sz="2400" b="0" dirty="0">
                          <a:solidFill>
                            <a:srgbClr val="000000"/>
                          </a:solidFill>
                        </a:rPr>
                        <a:t>1</a:t>
                      </a:r>
                      <a:endParaRPr lang="en-IN" sz="2400" b="0" dirty="0">
                        <a:solidFill>
                          <a:srgbClr val="000000"/>
                        </a:solidFill>
                      </a:endParaRPr>
                    </a:p>
                  </a:txBody>
                  <a:tcPr>
                    <a:noFill/>
                  </a:tcPr>
                </a:tc>
                <a:tc>
                  <a:txBody>
                    <a:bodyPr/>
                    <a:lstStyle/>
                    <a:p>
                      <a:pPr algn="ctr"/>
                      <a:r>
                        <a:rPr lang="en-IN" sz="2400" b="0" dirty="0">
                          <a:solidFill>
                            <a:srgbClr val="000000"/>
                          </a:solidFill>
                        </a:rPr>
                        <a:t>17,500</a:t>
                      </a:r>
                    </a:p>
                  </a:txBody>
                  <a:tcPr>
                    <a:noFill/>
                  </a:tcPr>
                </a:tc>
                <a:tc>
                  <a:txBody>
                    <a:bodyPr/>
                    <a:lstStyle/>
                    <a:p>
                      <a:pPr algn="ctr"/>
                      <a:r>
                        <a:rPr lang="en-IN" sz="2400" b="0" dirty="0">
                          <a:solidFill>
                            <a:srgbClr val="000000"/>
                          </a:solidFill>
                        </a:rPr>
                        <a:t>34,000</a:t>
                      </a:r>
                    </a:p>
                  </a:txBody>
                  <a:tcPr>
                    <a:noFill/>
                  </a:tcPr>
                </a:tc>
                <a:extLst>
                  <a:ext uri="{0D108BD9-81ED-4DB2-BD59-A6C34878D82A}">
                    <a16:rowId xmlns:a16="http://schemas.microsoft.com/office/drawing/2014/main" val="3269640347"/>
                  </a:ext>
                </a:extLst>
              </a:tr>
              <a:tr h="370840">
                <a:tc>
                  <a:txBody>
                    <a:bodyPr/>
                    <a:lstStyle/>
                    <a:p>
                      <a:pPr algn="ctr"/>
                      <a:r>
                        <a:rPr lang="en-US" sz="2400" b="0" dirty="0">
                          <a:solidFill>
                            <a:srgbClr val="000000"/>
                          </a:solidFill>
                        </a:rPr>
                        <a:t>2</a:t>
                      </a:r>
                      <a:endParaRPr lang="en-IN" sz="2400" b="0" dirty="0">
                        <a:solidFill>
                          <a:srgbClr val="000000"/>
                        </a:solidFill>
                      </a:endParaRPr>
                    </a:p>
                  </a:txBody>
                  <a:tcPr>
                    <a:noFill/>
                  </a:tcPr>
                </a:tc>
                <a:tc>
                  <a:txBody>
                    <a:bodyPr/>
                    <a:lstStyle/>
                    <a:p>
                      <a:pPr algn="ctr"/>
                      <a:r>
                        <a:rPr lang="en-IN" sz="2400" b="0" dirty="0">
                          <a:solidFill>
                            <a:srgbClr val="000000"/>
                          </a:solidFill>
                        </a:rPr>
                        <a:t>17,500</a:t>
                      </a:r>
                    </a:p>
                  </a:txBody>
                  <a:tcPr>
                    <a:noFill/>
                  </a:tcPr>
                </a:tc>
                <a:tc>
                  <a:txBody>
                    <a:bodyPr/>
                    <a:lstStyle/>
                    <a:p>
                      <a:pPr algn="ctr"/>
                      <a:r>
                        <a:rPr lang="en-IN" sz="2400" b="0" dirty="0">
                          <a:solidFill>
                            <a:srgbClr val="000000"/>
                          </a:solidFill>
                        </a:rPr>
                        <a:t>27,500</a:t>
                      </a:r>
                    </a:p>
                  </a:txBody>
                  <a:tcPr>
                    <a:noFill/>
                  </a:tcPr>
                </a:tc>
                <a:extLst>
                  <a:ext uri="{0D108BD9-81ED-4DB2-BD59-A6C34878D82A}">
                    <a16:rowId xmlns:a16="http://schemas.microsoft.com/office/drawing/2014/main" val="655443503"/>
                  </a:ext>
                </a:extLst>
              </a:tr>
              <a:tr h="370840">
                <a:tc>
                  <a:txBody>
                    <a:bodyPr/>
                    <a:lstStyle/>
                    <a:p>
                      <a:pPr algn="ctr"/>
                      <a:r>
                        <a:rPr lang="en-US" sz="2400" b="0" dirty="0">
                          <a:solidFill>
                            <a:srgbClr val="000000"/>
                          </a:solidFill>
                        </a:rPr>
                        <a:t>3</a:t>
                      </a:r>
                      <a:endParaRPr lang="en-IN" sz="2400" b="0" dirty="0">
                        <a:solidFill>
                          <a:srgbClr val="000000"/>
                        </a:solidFill>
                      </a:endParaRPr>
                    </a:p>
                  </a:txBody>
                  <a:tcPr>
                    <a:noFill/>
                  </a:tcPr>
                </a:tc>
                <a:tc>
                  <a:txBody>
                    <a:bodyPr/>
                    <a:lstStyle/>
                    <a:p>
                      <a:pPr algn="ctr"/>
                      <a:r>
                        <a:rPr lang="en-IN" sz="2400" b="0" dirty="0">
                          <a:solidFill>
                            <a:srgbClr val="000000"/>
                          </a:solidFill>
                        </a:rPr>
                        <a:t>17,500</a:t>
                      </a:r>
                    </a:p>
                  </a:txBody>
                  <a:tcPr>
                    <a:noFill/>
                  </a:tcPr>
                </a:tc>
                <a:tc>
                  <a:txBody>
                    <a:bodyPr/>
                    <a:lstStyle/>
                    <a:p>
                      <a:pPr algn="ctr"/>
                      <a:r>
                        <a:rPr lang="en-IN" sz="2400" b="0" dirty="0">
                          <a:solidFill>
                            <a:srgbClr val="000000"/>
                          </a:solidFill>
                        </a:rPr>
                        <a:t>–</a:t>
                      </a:r>
                    </a:p>
                  </a:txBody>
                  <a:tcPr>
                    <a:noFill/>
                  </a:tcPr>
                </a:tc>
                <a:extLst>
                  <a:ext uri="{0D108BD9-81ED-4DB2-BD59-A6C34878D82A}">
                    <a16:rowId xmlns:a16="http://schemas.microsoft.com/office/drawing/2014/main" val="18657410"/>
                  </a:ext>
                </a:extLst>
              </a:tr>
              <a:tr h="370840">
                <a:tc>
                  <a:txBody>
                    <a:bodyPr/>
                    <a:lstStyle/>
                    <a:p>
                      <a:pPr algn="ctr"/>
                      <a:r>
                        <a:rPr lang="en-US" sz="2400" b="0" dirty="0">
                          <a:solidFill>
                            <a:srgbClr val="000000"/>
                          </a:solidFill>
                        </a:rPr>
                        <a:t>4</a:t>
                      </a:r>
                      <a:endParaRPr lang="en-IN" sz="2400" b="0" dirty="0">
                        <a:solidFill>
                          <a:srgbClr val="000000"/>
                        </a:solidFill>
                      </a:endParaRPr>
                    </a:p>
                  </a:txBody>
                  <a:tcPr>
                    <a:noFill/>
                  </a:tcPr>
                </a:tc>
                <a:tc>
                  <a:txBody>
                    <a:bodyPr/>
                    <a:lstStyle/>
                    <a:p>
                      <a:pPr algn="ctr"/>
                      <a:r>
                        <a:rPr lang="en-IN" sz="2400" b="0" dirty="0">
                          <a:solidFill>
                            <a:srgbClr val="000000"/>
                          </a:solidFill>
                        </a:rPr>
                        <a:t>17,500</a:t>
                      </a:r>
                    </a:p>
                  </a:txBody>
                  <a:tcPr>
                    <a:noFill/>
                  </a:tcPr>
                </a:tc>
                <a:tc>
                  <a:txBody>
                    <a:bodyPr/>
                    <a:lstStyle/>
                    <a:p>
                      <a:pPr algn="ctr"/>
                      <a:r>
                        <a:rPr lang="en-IN" sz="2400" b="0" dirty="0">
                          <a:solidFill>
                            <a:srgbClr val="000000"/>
                          </a:solidFill>
                        </a:rPr>
                        <a:t>–</a:t>
                      </a:r>
                    </a:p>
                  </a:txBody>
                  <a:tcPr>
                    <a:noFill/>
                  </a:tcPr>
                </a:tc>
                <a:extLst>
                  <a:ext uri="{0D108BD9-81ED-4DB2-BD59-A6C34878D82A}">
                    <a16:rowId xmlns:a16="http://schemas.microsoft.com/office/drawing/2014/main" val="2713972433"/>
                  </a:ext>
                </a:extLst>
              </a:tr>
            </a:tbl>
          </a:graphicData>
        </a:graphic>
      </p:graphicFrame>
    </p:spTree>
    <p:custDataLst>
      <p:tags r:id="rId1"/>
    </p:custDataLst>
    <p:extLst>
      <p:ext uri="{BB962C8B-B14F-4D97-AF65-F5344CB8AC3E}">
        <p14:creationId xmlns:p14="http://schemas.microsoft.com/office/powerpoint/2010/main" val="24554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Solving for NPV with No Repetition</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Enter CFs into calculator CFLO register for both projects, and enter I/YR = 10%.</a:t>
            </a:r>
          </a:p>
          <a:p>
            <a:pPr marL="640080" indent="-320040">
              <a:spcBef>
                <a:spcPts val="1200"/>
              </a:spcBef>
              <a:spcAft>
                <a:spcPts val="1200"/>
              </a:spcAft>
              <a:buClr>
                <a:srgbClr val="000000"/>
              </a:buClr>
            </a:pPr>
            <a:r>
              <a:rPr lang="en-US" sz="2000" dirty="0">
                <a:solidFill>
                  <a:srgbClr val="003865"/>
                </a:solidFill>
              </a:rPr>
              <a:t>NPV</a:t>
            </a:r>
            <a:r>
              <a:rPr lang="en-US" sz="2000" baseline="-25000" dirty="0">
                <a:solidFill>
                  <a:srgbClr val="003865"/>
                </a:solidFill>
              </a:rPr>
              <a:t>A</a:t>
            </a:r>
            <a:r>
              <a:rPr lang="en-US" sz="2000" dirty="0">
                <a:solidFill>
                  <a:srgbClr val="003865"/>
                </a:solidFill>
              </a:rPr>
              <a:t> = $5,472.65</a:t>
            </a:r>
          </a:p>
          <a:p>
            <a:pPr marL="640080" indent="-320040">
              <a:spcBef>
                <a:spcPts val="1200"/>
              </a:spcBef>
              <a:spcAft>
                <a:spcPts val="1200"/>
              </a:spcAft>
              <a:buClr>
                <a:srgbClr val="000000"/>
              </a:buClr>
            </a:pPr>
            <a:r>
              <a:rPr lang="en-US" sz="2000" dirty="0">
                <a:solidFill>
                  <a:srgbClr val="003865"/>
                </a:solidFill>
              </a:rPr>
              <a:t>NPV</a:t>
            </a:r>
            <a:r>
              <a:rPr lang="en-US" sz="2000" baseline="-25000" dirty="0">
                <a:solidFill>
                  <a:srgbClr val="003865"/>
                </a:solidFill>
              </a:rPr>
              <a:t>B</a:t>
            </a:r>
            <a:r>
              <a:rPr lang="en-US" sz="2000" dirty="0">
                <a:solidFill>
                  <a:srgbClr val="003865"/>
                </a:solidFill>
              </a:rPr>
              <a:t> = $3,636.36</a:t>
            </a:r>
          </a:p>
          <a:p>
            <a:pPr marL="365760" indent="-365760">
              <a:spcBef>
                <a:spcPts val="1200"/>
              </a:spcBef>
              <a:spcAft>
                <a:spcPts val="1200"/>
              </a:spcAft>
              <a:buClr>
                <a:srgbClr val="000000"/>
              </a:buClr>
            </a:pPr>
            <a:r>
              <a:rPr lang="en-US" dirty="0"/>
              <a:t>Is Machine A better?</a:t>
            </a:r>
          </a:p>
          <a:p>
            <a:pPr marL="640080" indent="-320040">
              <a:spcBef>
                <a:spcPts val="1200"/>
              </a:spcBef>
              <a:spcAft>
                <a:spcPts val="1200"/>
              </a:spcAft>
              <a:buClr>
                <a:srgbClr val="000000"/>
              </a:buClr>
            </a:pPr>
            <a:r>
              <a:rPr lang="en-US" sz="2000" dirty="0">
                <a:solidFill>
                  <a:srgbClr val="003865"/>
                </a:solidFill>
              </a:rPr>
              <a:t>Need replacement chain and/or equivalent annual annuity analysis</a:t>
            </a:r>
          </a:p>
        </p:txBody>
      </p:sp>
    </p:spTree>
    <p:custDataLst>
      <p:tags r:id="rId1"/>
    </p:custDataLst>
    <p:extLst>
      <p:ext uri="{BB962C8B-B14F-4D97-AF65-F5344CB8AC3E}">
        <p14:creationId xmlns:p14="http://schemas.microsoft.com/office/powerpoint/2010/main" val="3868328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Replacement Chain</a:t>
            </a:r>
            <a:endParaRPr lang="en-US" noProof="0" dirty="0"/>
          </a:p>
        </p:txBody>
      </p:sp>
      <p:sp>
        <p:nvSpPr>
          <p:cNvPr id="4" name="Content Placeholder 2">
            <a:extLst>
              <a:ext uri="{FF2B5EF4-FFF2-40B4-BE49-F238E27FC236}">
                <a16:creationId xmlns:a16="http://schemas.microsoft.com/office/drawing/2014/main" id="{07A4A47E-D83E-46FA-A9CB-794C88997E55}"/>
              </a:ext>
            </a:extLst>
          </p:cNvPr>
          <p:cNvSpPr>
            <a:spLocks noGrp="1"/>
          </p:cNvSpPr>
          <p:nvPr>
            <p:ph sz="half" idx="1"/>
          </p:nvPr>
        </p:nvSpPr>
        <p:spPr>
          <a:xfrm>
            <a:off x="476843" y="1887674"/>
            <a:ext cx="11241915" cy="1398268"/>
          </a:xfrm>
        </p:spPr>
        <p:txBody>
          <a:bodyPr/>
          <a:lstStyle/>
          <a:p>
            <a:pPr marL="365760" indent="-365760">
              <a:buClr>
                <a:srgbClr val="000000"/>
              </a:buClr>
              <a:buFont typeface="Arial" panose="020B0604020202020204" pitchFamily="34" charset="0"/>
              <a:buChar char="•"/>
            </a:pPr>
            <a:r>
              <a:rPr lang="en-US" sz="2400" b="0" dirty="0"/>
              <a:t>Use the replacement chain to calculate an extended NPV</a:t>
            </a:r>
            <a:r>
              <a:rPr lang="en-US" sz="2400" b="0" baseline="-25000" dirty="0"/>
              <a:t>B</a:t>
            </a:r>
            <a:r>
              <a:rPr lang="en-US" sz="2400" b="0" dirty="0"/>
              <a:t> to a common life.</a:t>
            </a:r>
          </a:p>
          <a:p>
            <a:pPr marL="365760" indent="-365760">
              <a:buClr>
                <a:srgbClr val="000000"/>
              </a:buClr>
              <a:buFont typeface="Arial" panose="020B0604020202020204" pitchFamily="34" charset="0"/>
              <a:buChar char="•"/>
            </a:pPr>
            <a:r>
              <a:rPr lang="en-US" sz="2400" b="0" dirty="0"/>
              <a:t>Since Machine B has a 2-year life and Machine A has a 4-year life, the common life is 4 years.</a:t>
            </a:r>
          </a:p>
        </p:txBody>
      </p:sp>
      <p:pic>
        <p:nvPicPr>
          <p:cNvPr id="8" name="Picture 3" descr="Replacement Chain&#10;Timeline illustrating how to use the replacement chain to calculate an extended NPVb to a common life.">
            <a:extLst>
              <a:ext uri="{FF2B5EF4-FFF2-40B4-BE49-F238E27FC236}">
                <a16:creationId xmlns:a16="http://schemas.microsoft.com/office/drawing/2014/main" id="{7F8BD4FF-23A6-42A9-BE78-4677A7EAF4C6}"/>
              </a:ext>
            </a:extLst>
          </p:cNvPr>
          <p:cNvPicPr>
            <a:picLocks noGrp="1" noChangeAspect="1"/>
          </p:cNvPicPr>
          <p:nvPr>
            <p:ph sz="half" idx="2"/>
          </p:nvPr>
        </p:nvPicPr>
        <p:blipFill>
          <a:blip r:embed="rId3"/>
          <a:stretch>
            <a:fillRect/>
          </a:stretch>
        </p:blipFill>
        <p:spPr>
          <a:xfrm>
            <a:off x="2050954" y="3429000"/>
            <a:ext cx="8090093" cy="2280102"/>
          </a:xfrm>
        </p:spPr>
      </p:pic>
      <p:sp>
        <p:nvSpPr>
          <p:cNvPr id="6" name="Content Placeholder 4">
            <a:extLst>
              <a:ext uri="{FF2B5EF4-FFF2-40B4-BE49-F238E27FC236}">
                <a16:creationId xmlns:a16="http://schemas.microsoft.com/office/drawing/2014/main" id="{F08DD0D8-AA85-47E8-92E4-B36CA9CDA197}"/>
              </a:ext>
            </a:extLst>
          </p:cNvPr>
          <p:cNvSpPr>
            <a:spLocks noGrp="1"/>
          </p:cNvSpPr>
          <p:nvPr>
            <p:ph type="body" sz="quarter" idx="13"/>
          </p:nvPr>
        </p:nvSpPr>
        <p:spPr>
          <a:xfrm>
            <a:off x="476844" y="5852160"/>
            <a:ext cx="11241914" cy="494954"/>
          </a:xfrm>
        </p:spPr>
        <p:txBody>
          <a:bodyPr/>
          <a:lstStyle/>
          <a:p>
            <a:pPr marL="0" indent="0" algn="ctr">
              <a:buNone/>
            </a:pPr>
            <a:r>
              <a:rPr lang="en-US" sz="2400" dirty="0"/>
              <a:t>NPV</a:t>
            </a:r>
            <a:r>
              <a:rPr lang="en-US" sz="2400" baseline="-25000" dirty="0"/>
              <a:t>B</a:t>
            </a:r>
            <a:r>
              <a:rPr lang="en-US" sz="2400" dirty="0"/>
              <a:t> = $6,641.62 (on extended basis)</a:t>
            </a:r>
          </a:p>
        </p:txBody>
      </p:sp>
    </p:spTree>
    <p:custDataLst>
      <p:tags r:id="rId1"/>
    </p:custDataLst>
    <p:extLst>
      <p:ext uri="{BB962C8B-B14F-4D97-AF65-F5344CB8AC3E}">
        <p14:creationId xmlns:p14="http://schemas.microsoft.com/office/powerpoint/2010/main" val="26212335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Equivalent Annual Annuity</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Using the previously solved project NPVs, the EAA is the annual payment that the project would provide if it were an annuity.</a:t>
            </a:r>
          </a:p>
          <a:p>
            <a:pPr marL="365760" indent="-365760">
              <a:spcBef>
                <a:spcPts val="1200"/>
              </a:spcBef>
              <a:spcAft>
                <a:spcPts val="1200"/>
              </a:spcAft>
              <a:buClr>
                <a:srgbClr val="000000"/>
              </a:buClr>
            </a:pPr>
            <a:r>
              <a:rPr lang="en-US" dirty="0"/>
              <a:t>Machine A</a:t>
            </a:r>
          </a:p>
          <a:p>
            <a:pPr marL="640080" indent="-320040">
              <a:spcBef>
                <a:spcPts val="1200"/>
              </a:spcBef>
              <a:spcAft>
                <a:spcPts val="1200"/>
              </a:spcAft>
              <a:buClr>
                <a:srgbClr val="000000"/>
              </a:buClr>
            </a:pPr>
            <a:r>
              <a:rPr lang="en-US" sz="2000" dirty="0">
                <a:solidFill>
                  <a:srgbClr val="003865"/>
                </a:solidFill>
              </a:rPr>
              <a:t>Enter N = 4, I/YR = 10, PV = −5472.65, FV = 0; solve for PMT = EAA</a:t>
            </a:r>
            <a:r>
              <a:rPr lang="en-US" sz="2000" baseline="-25000" dirty="0">
                <a:solidFill>
                  <a:srgbClr val="003865"/>
                </a:solidFill>
              </a:rPr>
              <a:t>A</a:t>
            </a:r>
            <a:r>
              <a:rPr lang="en-US" sz="2000" dirty="0">
                <a:solidFill>
                  <a:srgbClr val="003865"/>
                </a:solidFill>
              </a:rPr>
              <a:t> = $1,726.46.</a:t>
            </a:r>
          </a:p>
          <a:p>
            <a:pPr marL="365760" indent="-365760">
              <a:spcBef>
                <a:spcPts val="1200"/>
              </a:spcBef>
              <a:spcAft>
                <a:spcPts val="1200"/>
              </a:spcAft>
              <a:buClr>
                <a:srgbClr val="000000"/>
              </a:buClr>
            </a:pPr>
            <a:r>
              <a:rPr lang="en-US" dirty="0"/>
              <a:t>Machine B</a:t>
            </a:r>
          </a:p>
          <a:p>
            <a:pPr marL="640080" indent="-320040">
              <a:spcBef>
                <a:spcPts val="1200"/>
              </a:spcBef>
              <a:spcAft>
                <a:spcPts val="1200"/>
              </a:spcAft>
              <a:buClr>
                <a:srgbClr val="000000"/>
              </a:buClr>
            </a:pPr>
            <a:r>
              <a:rPr lang="en-US" sz="2000" dirty="0">
                <a:solidFill>
                  <a:srgbClr val="003865"/>
                </a:solidFill>
              </a:rPr>
              <a:t>Enter N = 2, I/YR = 10, PV = −3636.36, FV = 0; solve for PMT = EAA</a:t>
            </a:r>
            <a:r>
              <a:rPr lang="en-US" sz="2000" baseline="-25000" dirty="0">
                <a:solidFill>
                  <a:srgbClr val="003865"/>
                </a:solidFill>
              </a:rPr>
              <a:t>B</a:t>
            </a:r>
            <a:r>
              <a:rPr lang="en-US" sz="2000" dirty="0">
                <a:solidFill>
                  <a:srgbClr val="003865"/>
                </a:solidFill>
              </a:rPr>
              <a:t> = $2,095.24.</a:t>
            </a:r>
          </a:p>
          <a:p>
            <a:pPr marL="365760" indent="-365760">
              <a:spcBef>
                <a:spcPts val="1200"/>
              </a:spcBef>
              <a:spcAft>
                <a:spcPts val="1200"/>
              </a:spcAft>
              <a:buClr>
                <a:srgbClr val="000000"/>
              </a:buClr>
            </a:pPr>
            <a:r>
              <a:rPr lang="en-US" dirty="0"/>
              <a:t>Machine B is better!</a:t>
            </a:r>
          </a:p>
        </p:txBody>
      </p:sp>
    </p:spTree>
    <p:custDataLst>
      <p:tags r:id="rId1"/>
    </p:custDataLst>
    <p:extLst>
      <p:ext uri="{BB962C8B-B14F-4D97-AF65-F5344CB8AC3E}">
        <p14:creationId xmlns:p14="http://schemas.microsoft.com/office/powerpoint/2010/main" val="3379232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If expected inflation equals 5% is NPV biased?</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The discount rate already reflects the market’s inflation expectation.  Higher expected inflation  translates into higher nominal rates.  </a:t>
            </a:r>
          </a:p>
          <a:p>
            <a:pPr marL="365760" indent="-365760">
              <a:spcBef>
                <a:spcPts val="1200"/>
              </a:spcBef>
              <a:spcAft>
                <a:spcPts val="1200"/>
              </a:spcAft>
              <a:buClr>
                <a:srgbClr val="000000"/>
              </a:buClr>
            </a:pPr>
            <a:r>
              <a:rPr lang="en-US" dirty="0"/>
              <a:t>Higher expected inflation may also lead to changes in the CF forecasts (both the revenues and costs are likely to increase).  If those changes have not been incorporated in the analysis, then the NPV calculation is biased. </a:t>
            </a:r>
          </a:p>
        </p:txBody>
      </p:sp>
    </p:spTree>
    <p:custDataLst>
      <p:tags r:id="rId1"/>
    </p:custDataLst>
    <p:extLst>
      <p:ext uri="{BB962C8B-B14F-4D97-AF65-F5344CB8AC3E}">
        <p14:creationId xmlns:p14="http://schemas.microsoft.com/office/powerpoint/2010/main" val="157572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Proposed Project (1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200"/>
              </a:spcAft>
              <a:buClr>
                <a:srgbClr val="000000"/>
              </a:buClr>
            </a:pPr>
            <a:r>
              <a:rPr lang="en-US" dirty="0"/>
              <a:t>Equipment Cost</a:t>
            </a:r>
          </a:p>
          <a:p>
            <a:pPr marL="640080" indent="-320040">
              <a:spcBef>
                <a:spcPts val="600"/>
              </a:spcBef>
              <a:spcAft>
                <a:spcPts val="200"/>
              </a:spcAft>
              <a:buClr>
                <a:srgbClr val="000000"/>
              </a:buClr>
            </a:pPr>
            <a:r>
              <a:rPr lang="en-US" sz="2000" dirty="0">
                <a:solidFill>
                  <a:srgbClr val="003865"/>
                </a:solidFill>
              </a:rPr>
              <a:t>Equipment purchase price: $280,000</a:t>
            </a:r>
          </a:p>
          <a:p>
            <a:pPr marL="640080" indent="-320040">
              <a:spcBef>
                <a:spcPts val="600"/>
              </a:spcBef>
              <a:spcAft>
                <a:spcPts val="200"/>
              </a:spcAft>
              <a:buClr>
                <a:srgbClr val="000000"/>
              </a:buClr>
            </a:pPr>
            <a:r>
              <a:rPr lang="en-US" sz="2000" dirty="0">
                <a:solidFill>
                  <a:srgbClr val="003865"/>
                </a:solidFill>
              </a:rPr>
              <a:t>Equipment eligible for 100% bonus depreciation</a:t>
            </a:r>
          </a:p>
          <a:p>
            <a:pPr marL="640080" indent="-320040">
              <a:spcBef>
                <a:spcPts val="600"/>
              </a:spcBef>
              <a:spcAft>
                <a:spcPts val="200"/>
              </a:spcAft>
              <a:buClr>
                <a:srgbClr val="000000"/>
              </a:buClr>
            </a:pPr>
            <a:r>
              <a:rPr lang="en-US" sz="2000" dirty="0">
                <a:solidFill>
                  <a:srgbClr val="003865"/>
                </a:solidFill>
              </a:rPr>
              <a:t>After-tax cost @ t = 0: $280,000 × (1 − T) = $210,000</a:t>
            </a:r>
          </a:p>
          <a:p>
            <a:pPr marL="365760" indent="-365760">
              <a:spcBef>
                <a:spcPts val="600"/>
              </a:spcBef>
              <a:spcAft>
                <a:spcPts val="200"/>
              </a:spcAft>
              <a:buClr>
                <a:srgbClr val="000000"/>
              </a:buClr>
            </a:pPr>
            <a:r>
              <a:rPr lang="en-US" dirty="0"/>
              <a:t>Changes in net operating working capital</a:t>
            </a:r>
          </a:p>
          <a:p>
            <a:pPr marL="640080" indent="-320040">
              <a:spcBef>
                <a:spcPts val="600"/>
              </a:spcBef>
              <a:spcAft>
                <a:spcPts val="200"/>
              </a:spcAft>
              <a:buClr>
                <a:srgbClr val="000000"/>
              </a:buClr>
            </a:pPr>
            <a:r>
              <a:rPr lang="en-US" sz="2000" dirty="0">
                <a:solidFill>
                  <a:srgbClr val="003865"/>
                </a:solidFill>
              </a:rPr>
              <a:t>Inventories will rise by $25,000</a:t>
            </a:r>
          </a:p>
          <a:p>
            <a:pPr marL="640080" indent="-320040">
              <a:spcBef>
                <a:spcPts val="600"/>
              </a:spcBef>
              <a:spcAft>
                <a:spcPts val="200"/>
              </a:spcAft>
              <a:buClr>
                <a:srgbClr val="000000"/>
              </a:buClr>
            </a:pPr>
            <a:r>
              <a:rPr lang="en-US" sz="2000" dirty="0">
                <a:solidFill>
                  <a:srgbClr val="003865"/>
                </a:solidFill>
              </a:rPr>
              <a:t>Accounts payable will rise by $5,000</a:t>
            </a:r>
          </a:p>
          <a:p>
            <a:pPr marL="365760" indent="-365760">
              <a:spcBef>
                <a:spcPts val="600"/>
              </a:spcBef>
              <a:spcAft>
                <a:spcPts val="200"/>
              </a:spcAft>
              <a:buClr>
                <a:srgbClr val="000000"/>
              </a:buClr>
            </a:pPr>
            <a:r>
              <a:rPr lang="en-US" dirty="0"/>
              <a:t>Effect on operations</a:t>
            </a:r>
          </a:p>
          <a:p>
            <a:pPr marL="640080" indent="-320040">
              <a:spcBef>
                <a:spcPts val="600"/>
              </a:spcBef>
              <a:spcAft>
                <a:spcPts val="200"/>
              </a:spcAft>
              <a:buClr>
                <a:srgbClr val="000000"/>
              </a:buClr>
            </a:pPr>
            <a:r>
              <a:rPr lang="en-US" sz="2000" dirty="0">
                <a:solidFill>
                  <a:srgbClr val="003865"/>
                </a:solidFill>
              </a:rPr>
              <a:t>New sales: 100,000 units/year @ $2/unit</a:t>
            </a:r>
          </a:p>
          <a:p>
            <a:pPr marL="640080" indent="-320040">
              <a:spcBef>
                <a:spcPts val="600"/>
              </a:spcBef>
              <a:spcAft>
                <a:spcPts val="200"/>
              </a:spcAft>
              <a:buClr>
                <a:srgbClr val="000000"/>
              </a:buClr>
            </a:pPr>
            <a:r>
              <a:rPr lang="en-US" sz="2000" dirty="0">
                <a:solidFill>
                  <a:srgbClr val="003865"/>
                </a:solidFill>
              </a:rPr>
              <a:t>Variable cost: 60% of sales</a:t>
            </a:r>
          </a:p>
        </p:txBody>
      </p:sp>
    </p:spTree>
    <p:custDataLst>
      <p:tags r:id="rId1"/>
    </p:custDataLst>
    <p:extLst>
      <p:ext uri="{BB962C8B-B14F-4D97-AF65-F5344CB8AC3E}">
        <p14:creationId xmlns:p14="http://schemas.microsoft.com/office/powerpoint/2010/main" val="425096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Project Operating Cash Flows, If Expected Inflation = 5%</a:t>
            </a:r>
            <a:endParaRPr lang="en-US" noProof="0" dirty="0"/>
          </a:p>
        </p:txBody>
      </p:sp>
      <p:graphicFrame>
        <p:nvGraphicFramePr>
          <p:cNvPr id="9" name="Table 2" descr="Table illustrating project operating cash flows.  " title="Project Operating Cash Flows">
            <a:extLst>
              <a:ext uri="{FF2B5EF4-FFF2-40B4-BE49-F238E27FC236}">
                <a16:creationId xmlns:a16="http://schemas.microsoft.com/office/drawing/2014/main" id="{37F6860C-B13B-47A4-A4B7-47AC68B911D3}"/>
              </a:ext>
            </a:extLst>
          </p:cNvPr>
          <p:cNvGraphicFramePr>
            <a:graphicFrameLocks noGrp="1"/>
          </p:cNvGraphicFramePr>
          <p:nvPr>
            <p:ph idx="10"/>
            <p:extLst>
              <p:ext uri="{D42A27DB-BD31-4B8C-83A1-F6EECF244321}">
                <p14:modId xmlns:p14="http://schemas.microsoft.com/office/powerpoint/2010/main" val="3512902100"/>
              </p:ext>
            </p:extLst>
          </p:nvPr>
        </p:nvGraphicFramePr>
        <p:xfrm>
          <a:off x="2152649" y="1731788"/>
          <a:ext cx="7886701" cy="4114800"/>
        </p:xfrm>
        <a:graphic>
          <a:graphicData uri="http://schemas.openxmlformats.org/drawingml/2006/table">
            <a:tbl>
              <a:tblPr firstRow="1" bandRow="1"/>
              <a:tblGrid>
                <a:gridCol w="3402107">
                  <a:extLst>
                    <a:ext uri="{9D8B030D-6E8A-4147-A177-3AD203B41FA5}">
                      <a16:colId xmlns:a16="http://schemas.microsoft.com/office/drawing/2014/main" val="20000"/>
                    </a:ext>
                  </a:extLst>
                </a:gridCol>
                <a:gridCol w="1159808">
                  <a:extLst>
                    <a:ext uri="{9D8B030D-6E8A-4147-A177-3AD203B41FA5}">
                      <a16:colId xmlns:a16="http://schemas.microsoft.com/office/drawing/2014/main" val="20001"/>
                    </a:ext>
                  </a:extLst>
                </a:gridCol>
                <a:gridCol w="1159808">
                  <a:extLst>
                    <a:ext uri="{9D8B030D-6E8A-4147-A177-3AD203B41FA5}">
                      <a16:colId xmlns:a16="http://schemas.microsoft.com/office/drawing/2014/main" val="20002"/>
                    </a:ext>
                  </a:extLst>
                </a:gridCol>
                <a:gridCol w="1082489">
                  <a:extLst>
                    <a:ext uri="{9D8B030D-6E8A-4147-A177-3AD203B41FA5}">
                      <a16:colId xmlns:a16="http://schemas.microsoft.com/office/drawing/2014/main" val="20003"/>
                    </a:ext>
                  </a:extLst>
                </a:gridCol>
                <a:gridCol w="1082489">
                  <a:extLst>
                    <a:ext uri="{9D8B030D-6E8A-4147-A177-3AD203B41FA5}">
                      <a16:colId xmlns:a16="http://schemas.microsoft.com/office/drawing/2014/main" val="20004"/>
                    </a:ext>
                  </a:extLst>
                </a:gridCol>
              </a:tblGrid>
              <a:tr h="4206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1"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(Thousands of dollars)</a:t>
                      </a:r>
                      <a:endPar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endParaRPr>
                    </a:p>
                  </a:txBody>
                  <a:tcPr marL="92785" marR="92785" horzOverflow="overflow">
                    <a:lnL cap="flat">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a:t>
                      </a:r>
                    </a:p>
                  </a:txBody>
                  <a:tcPr marL="92785" marR="92785" horzOverflow="overflow">
                    <a:lnL>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a:t>
                      </a:r>
                    </a:p>
                  </a:txBody>
                  <a:tcPr marL="92785" marR="92785" horzOverflow="overflow">
                    <a:lnL>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3</a:t>
                      </a:r>
                    </a:p>
                  </a:txBody>
                  <a:tcPr marL="92785" marR="92785" horzOverflow="overflow">
                    <a:lnL>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4</a:t>
                      </a:r>
                    </a:p>
                  </a:txBody>
                  <a:tcPr marL="92785" marR="92785" horzOverflow="overflow">
                    <a:lnL>
                      <a:noFill/>
                    </a:lnL>
                    <a:lnR cap="flat">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Revenues</a:t>
                      </a:r>
                    </a:p>
                  </a:txBody>
                  <a:tcPr marL="92785" marR="92785" horzOverflow="overflow">
                    <a:lnL cap="flat">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210</a:t>
                      </a:r>
                    </a:p>
                  </a:txBody>
                  <a:tcPr marL="92785" marR="92785" horzOverflow="overflow">
                    <a:lnL>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220</a:t>
                      </a:r>
                    </a:p>
                  </a:txBody>
                  <a:tcPr marL="92785" marR="92785" horzOverflow="overflow">
                    <a:lnL>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232</a:t>
                      </a:r>
                    </a:p>
                  </a:txBody>
                  <a:tcPr marL="92785" marR="92785" horzOverflow="overflow">
                    <a:lnL>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243</a:t>
                      </a:r>
                    </a:p>
                  </a:txBody>
                  <a:tcPr marL="92785" marR="92785" horzOverflow="overflow">
                    <a:lnL>
                      <a:noFill/>
                    </a:lnL>
                    <a:lnR cap="flat">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Op. costs</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126</a:t>
                      </a:r>
                    </a:p>
                  </a:txBody>
                  <a:tcPr marL="92785" marR="9278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132</a:t>
                      </a:r>
                    </a:p>
                  </a:txBody>
                  <a:tcPr marL="92785" marR="9278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139</a:t>
                      </a:r>
                    </a:p>
                  </a:txBody>
                  <a:tcPr marL="92785" marR="9278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146</a:t>
                      </a:r>
                    </a:p>
                  </a:txBody>
                  <a:tcPr marL="92785" marR="9278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34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a:t>
                      </a:r>
                      <a:r>
                        <a:rPr kumimoji="0" lang="en-US" sz="2400" b="0" i="0" u="none" strike="noStrike" cap="none" normalizeH="0" baseline="0" dirty="0" err="1">
                          <a:ln>
                            <a:noFill/>
                          </a:ln>
                          <a:solidFill>
                            <a:srgbClr val="000000"/>
                          </a:solidFill>
                          <a:effectLst/>
                          <a:latin typeface="+mj-lt"/>
                          <a:ea typeface="Verdana" panose="020B0604030504040204" pitchFamily="34" charset="0"/>
                          <a:cs typeface="Verdana" panose="020B0604030504040204" pitchFamily="34" charset="0"/>
                        </a:rPr>
                        <a:t>Depr</a:t>
                      </a: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(100% at t = 0)</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EBIT</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84</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88</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92</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97</a:t>
                      </a:r>
                    </a:p>
                  </a:txBody>
                  <a:tcPr marL="92785" marR="92785" horzOverflow="overflow">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Tax (25%)</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21</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22</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23</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24</a:t>
                      </a:r>
                    </a:p>
                  </a:txBody>
                  <a:tcPr marL="92785" marR="92785" horzOverflow="overflow">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EBIT(1 – T)</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63</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66</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69</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73</a:t>
                      </a:r>
                    </a:p>
                  </a:txBody>
                  <a:tcPr marL="92785" marR="92785" horzOverflow="overflow">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Depreciation</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a:t>
                      </a:r>
                    </a:p>
                  </a:txBody>
                  <a:tcPr marL="92785" marR="92785" horzOverflow="overflow">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EBIT(1 – T) + DEP</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63</a:t>
                      </a:r>
                    </a:p>
                  </a:txBody>
                  <a:tcPr marL="92785" marR="92785"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66</a:t>
                      </a:r>
                    </a:p>
                  </a:txBody>
                  <a:tcPr marL="92785" marR="92785"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69</a:t>
                      </a:r>
                    </a:p>
                  </a:txBody>
                  <a:tcPr marL="92785" marR="92785"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73</a:t>
                      </a:r>
                    </a:p>
                  </a:txBody>
                  <a:tcPr marL="92785" marR="92785"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ustDataLst>
      <p:tags r:id="rId1"/>
    </p:custDataLst>
    <p:extLst>
      <p:ext uri="{BB962C8B-B14F-4D97-AF65-F5344CB8AC3E}">
        <p14:creationId xmlns:p14="http://schemas.microsoft.com/office/powerpoint/2010/main" val="4226285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Considering Inflation:</a:t>
            </a:r>
            <a:br>
              <a:rPr lang="en-US" dirty="0"/>
            </a:br>
            <a:r>
              <a:rPr lang="en-US" dirty="0"/>
              <a:t>Project CFs, NPV, and IRR</a:t>
            </a:r>
            <a:endParaRPr lang="en-US" noProof="0" dirty="0"/>
          </a:p>
        </p:txBody>
      </p:sp>
      <p:pic>
        <p:nvPicPr>
          <p:cNvPr id="10" name="Picture 2" descr="Project CFs, NPV, and IRR&#10;Timeline illustrating FCFs, while considering inflation. ">
            <a:extLst>
              <a:ext uri="{FF2B5EF4-FFF2-40B4-BE49-F238E27FC236}">
                <a16:creationId xmlns:a16="http://schemas.microsoft.com/office/drawing/2014/main" id="{AE769673-AA05-45D4-858A-26A63E774C12}"/>
              </a:ext>
            </a:extLst>
          </p:cNvPr>
          <p:cNvPicPr>
            <a:picLocks noGrp="1" noChangeAspect="1"/>
          </p:cNvPicPr>
          <p:nvPr>
            <p:ph sz="half" idx="13"/>
          </p:nvPr>
        </p:nvPicPr>
        <p:blipFill>
          <a:blip r:embed="rId3"/>
          <a:stretch>
            <a:fillRect/>
          </a:stretch>
        </p:blipFill>
        <p:spPr>
          <a:xfrm>
            <a:off x="1778596" y="1868769"/>
            <a:ext cx="8634809" cy="2560320"/>
          </a:xfrm>
        </p:spPr>
      </p:pic>
      <p:sp>
        <p:nvSpPr>
          <p:cNvPr id="4" name="Content Placeholder 3">
            <a:extLst>
              <a:ext uri="{FF2B5EF4-FFF2-40B4-BE49-F238E27FC236}">
                <a16:creationId xmlns:a16="http://schemas.microsoft.com/office/drawing/2014/main" id="{13BBACBA-B3F5-4736-9E08-E6CA74C59F94}"/>
              </a:ext>
            </a:extLst>
          </p:cNvPr>
          <p:cNvSpPr>
            <a:spLocks noGrp="1"/>
          </p:cNvSpPr>
          <p:nvPr>
            <p:ph sz="half" idx="2"/>
          </p:nvPr>
        </p:nvSpPr>
        <p:spPr>
          <a:xfrm>
            <a:off x="476844" y="4511333"/>
            <a:ext cx="11238314" cy="520505"/>
          </a:xfrm>
        </p:spPr>
        <p:txBody>
          <a:bodyPr/>
          <a:lstStyle/>
          <a:p>
            <a:pPr marL="365760" indent="-365760">
              <a:buClr>
                <a:srgbClr val="000000"/>
              </a:buClr>
            </a:pPr>
            <a:r>
              <a:rPr lang="en-US" dirty="0">
                <a:latin typeface="+mj-lt"/>
                <a:ea typeface="Verdana" panose="020B0604030504040204" pitchFamily="34" charset="0"/>
                <a:cs typeface="Verdana" panose="020B0604030504040204" pitchFamily="34" charset="0"/>
              </a:rPr>
              <a:t>Enter CFs into calculator CFLO register, and enter I/YR = 10%.</a:t>
            </a:r>
          </a:p>
        </p:txBody>
      </p:sp>
      <p:sp>
        <p:nvSpPr>
          <p:cNvPr id="7" name="Content Placeholder 4">
            <a:extLst>
              <a:ext uri="{FF2B5EF4-FFF2-40B4-BE49-F238E27FC236}">
                <a16:creationId xmlns:a16="http://schemas.microsoft.com/office/drawing/2014/main" id="{79520C06-62F3-4E9D-A50E-005D7806D980}"/>
              </a:ext>
            </a:extLst>
          </p:cNvPr>
          <p:cNvSpPr>
            <a:spLocks noGrp="1"/>
          </p:cNvSpPr>
          <p:nvPr>
            <p:ph sz="half" idx="15"/>
          </p:nvPr>
        </p:nvSpPr>
        <p:spPr>
          <a:xfrm>
            <a:off x="476845" y="5041508"/>
            <a:ext cx="11238312" cy="1097280"/>
          </a:xfrm>
        </p:spPr>
        <p:txBody>
          <a:bodyPr/>
          <a:lstStyle/>
          <a:p>
            <a:pPr marL="0" indent="0">
              <a:buNone/>
            </a:pPr>
            <a:r>
              <a:rPr lang="en-IN" dirty="0"/>
              <a:t>	NPV = $10.4.			MIRR = 11.2%.</a:t>
            </a:r>
          </a:p>
          <a:p>
            <a:pPr marL="0" indent="0">
              <a:buNone/>
            </a:pPr>
            <a:r>
              <a:rPr lang="en-IN" dirty="0"/>
              <a:t>	IRR = 11.9%.			Payback = 3.3 years.</a:t>
            </a:r>
          </a:p>
        </p:txBody>
      </p:sp>
    </p:spTree>
    <p:custDataLst>
      <p:tags r:id="rId1"/>
    </p:custDataLst>
    <p:extLst>
      <p:ext uri="{BB962C8B-B14F-4D97-AF65-F5344CB8AC3E}">
        <p14:creationId xmlns:p14="http://schemas.microsoft.com/office/powerpoint/2010/main" val="15802616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Perform a Scenario Analysis of the Project, Based on Changes in the Sales Forecast</a:t>
            </a:r>
            <a:endParaRPr lang="en-US" noProof="0" dirty="0"/>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721674"/>
            <a:ext cx="11241915" cy="827164"/>
          </a:xfrm>
        </p:spPr>
        <p:txBody>
          <a:bodyPr/>
          <a:lstStyle/>
          <a:p>
            <a:pPr marL="365760" indent="-365760">
              <a:spcBef>
                <a:spcPts val="600"/>
              </a:spcBef>
              <a:buClr>
                <a:srgbClr val="000000"/>
              </a:buClr>
              <a:buFont typeface="Arial" panose="020B0604020202020204" pitchFamily="34" charset="0"/>
              <a:buChar char="•"/>
            </a:pPr>
            <a:r>
              <a:rPr lang="en-US" sz="2400" b="0" dirty="0">
                <a:latin typeface="+mj-lt"/>
              </a:rPr>
              <a:t>Suppose we are confident of all the variable estimates, except unit sales. The actual unit sales are expected to follow the following probability distribution:</a:t>
            </a:r>
          </a:p>
        </p:txBody>
      </p:sp>
      <p:graphicFrame>
        <p:nvGraphicFramePr>
          <p:cNvPr id="8" name="Table 3">
            <a:extLst>
              <a:ext uri="{FF2B5EF4-FFF2-40B4-BE49-F238E27FC236}">
                <a16:creationId xmlns:a16="http://schemas.microsoft.com/office/drawing/2014/main" id="{11903534-6235-4D9F-85FC-8F7E96D08ED0}"/>
              </a:ext>
            </a:extLst>
          </p:cNvPr>
          <p:cNvGraphicFramePr>
            <a:graphicFrameLocks noGrp="1"/>
          </p:cNvGraphicFramePr>
          <p:nvPr>
            <p:ph idx="10"/>
            <p:extLst>
              <p:ext uri="{D42A27DB-BD31-4B8C-83A1-F6EECF244321}">
                <p14:modId xmlns:p14="http://schemas.microsoft.com/office/powerpoint/2010/main" val="4207933931"/>
              </p:ext>
            </p:extLst>
          </p:nvPr>
        </p:nvGraphicFramePr>
        <p:xfrm>
          <a:off x="1714206" y="2850030"/>
          <a:ext cx="8138160" cy="1828800"/>
        </p:xfrm>
        <a:graphic>
          <a:graphicData uri="http://schemas.openxmlformats.org/drawingml/2006/table">
            <a:tbl>
              <a:tblPr firstRow="1" bandRow="1">
                <a:tableStyleId>{5C22544A-7EE6-4342-B048-85BDC9FD1C3A}</a:tableStyleId>
              </a:tblPr>
              <a:tblGrid>
                <a:gridCol w="2712720">
                  <a:extLst>
                    <a:ext uri="{9D8B030D-6E8A-4147-A177-3AD203B41FA5}">
                      <a16:colId xmlns:a16="http://schemas.microsoft.com/office/drawing/2014/main" val="2926905044"/>
                    </a:ext>
                  </a:extLst>
                </a:gridCol>
                <a:gridCol w="2712720">
                  <a:extLst>
                    <a:ext uri="{9D8B030D-6E8A-4147-A177-3AD203B41FA5}">
                      <a16:colId xmlns:a16="http://schemas.microsoft.com/office/drawing/2014/main" val="1340062914"/>
                    </a:ext>
                  </a:extLst>
                </a:gridCol>
                <a:gridCol w="2712720">
                  <a:extLst>
                    <a:ext uri="{9D8B030D-6E8A-4147-A177-3AD203B41FA5}">
                      <a16:colId xmlns:a16="http://schemas.microsoft.com/office/drawing/2014/main" val="2308706526"/>
                    </a:ext>
                  </a:extLst>
                </a:gridCol>
              </a:tblGrid>
              <a:tr h="370840">
                <a:tc>
                  <a:txBody>
                    <a:bodyPr/>
                    <a:lstStyle/>
                    <a:p>
                      <a:r>
                        <a:rPr lang="en-US" sz="2400" b="0" dirty="0">
                          <a:solidFill>
                            <a:srgbClr val="000000"/>
                          </a:solidFill>
                        </a:rPr>
                        <a:t>Case</a:t>
                      </a:r>
                      <a:endParaRPr lang="en-IN" sz="2400" b="0" dirty="0">
                        <a:solidFill>
                          <a:srgbClr val="000000"/>
                        </a:solidFill>
                      </a:endParaRPr>
                    </a:p>
                  </a:txBody>
                  <a:tcPr>
                    <a:lnB w="28575" cap="flat" cmpd="sng" algn="ctr">
                      <a:solidFill>
                        <a:schemeClr val="tx1">
                          <a:lumMod val="50000"/>
                        </a:schemeClr>
                      </a:solidFill>
                      <a:prstDash val="solid"/>
                      <a:round/>
                      <a:headEnd type="none" w="med" len="med"/>
                      <a:tailEnd type="none" w="med" len="med"/>
                    </a:lnB>
                    <a:noFill/>
                  </a:tcPr>
                </a:tc>
                <a:tc>
                  <a:txBody>
                    <a:bodyPr/>
                    <a:lstStyle/>
                    <a:p>
                      <a:pPr algn="ctr"/>
                      <a:r>
                        <a:rPr lang="en-US" sz="2400" b="0" dirty="0">
                          <a:solidFill>
                            <a:srgbClr val="000000"/>
                          </a:solidFill>
                        </a:rPr>
                        <a:t>Probability</a:t>
                      </a:r>
                      <a:endParaRPr lang="en-IN" sz="2400" b="0" dirty="0">
                        <a:solidFill>
                          <a:srgbClr val="000000"/>
                        </a:solidFill>
                      </a:endParaRPr>
                    </a:p>
                  </a:txBody>
                  <a:tcPr>
                    <a:lnB w="28575" cap="flat" cmpd="sng" algn="ctr">
                      <a:solidFill>
                        <a:schemeClr val="tx1">
                          <a:lumMod val="50000"/>
                        </a:schemeClr>
                      </a:solidFill>
                      <a:prstDash val="solid"/>
                      <a:round/>
                      <a:headEnd type="none" w="med" len="med"/>
                      <a:tailEnd type="none" w="med" len="med"/>
                    </a:lnB>
                    <a:noFill/>
                  </a:tcPr>
                </a:tc>
                <a:tc>
                  <a:txBody>
                    <a:bodyPr/>
                    <a:lstStyle/>
                    <a:p>
                      <a:pPr algn="ctr"/>
                      <a:r>
                        <a:rPr lang="en-US" sz="2400" b="0" dirty="0">
                          <a:solidFill>
                            <a:srgbClr val="000000"/>
                          </a:solidFill>
                        </a:rPr>
                        <a:t>Unit Sales</a:t>
                      </a:r>
                      <a:endParaRPr lang="en-IN" sz="2400" b="0" dirty="0">
                        <a:solidFill>
                          <a:srgbClr val="000000"/>
                        </a:solidFill>
                      </a:endParaRPr>
                    </a:p>
                  </a:txBody>
                  <a:tcPr>
                    <a:lnB w="28575"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46861782"/>
                  </a:ext>
                </a:extLst>
              </a:tr>
              <a:tr h="370840">
                <a:tc>
                  <a:txBody>
                    <a:bodyPr/>
                    <a:lstStyle/>
                    <a:p>
                      <a:r>
                        <a:rPr lang="en-US" sz="2400" b="0" dirty="0">
                          <a:solidFill>
                            <a:srgbClr val="000000"/>
                          </a:solidFill>
                        </a:rPr>
                        <a:t>Worst</a:t>
                      </a:r>
                      <a:endParaRPr lang="en-IN" sz="2400" b="0" dirty="0">
                        <a:solidFill>
                          <a:srgbClr val="000000"/>
                        </a:solidFill>
                      </a:endParaRPr>
                    </a:p>
                  </a:txBody>
                  <a:tcPr>
                    <a:lnT w="28575" cap="flat" cmpd="sng" algn="ctr">
                      <a:solidFill>
                        <a:schemeClr val="tx1">
                          <a:lumMod val="50000"/>
                        </a:schemeClr>
                      </a:solidFill>
                      <a:prstDash val="solid"/>
                      <a:round/>
                      <a:headEnd type="none" w="med" len="med"/>
                      <a:tailEnd type="none" w="med" len="med"/>
                    </a:lnT>
                    <a:noFill/>
                  </a:tcPr>
                </a:tc>
                <a:tc>
                  <a:txBody>
                    <a:bodyPr/>
                    <a:lstStyle/>
                    <a:p>
                      <a:pPr algn="ctr"/>
                      <a:r>
                        <a:rPr lang="en-US" sz="2400" b="0" dirty="0">
                          <a:solidFill>
                            <a:srgbClr val="000000"/>
                          </a:solidFill>
                        </a:rPr>
                        <a:t>0.25</a:t>
                      </a:r>
                      <a:endParaRPr lang="en-IN" sz="2400" b="0" dirty="0">
                        <a:solidFill>
                          <a:srgbClr val="000000"/>
                        </a:solidFill>
                      </a:endParaRPr>
                    </a:p>
                  </a:txBody>
                  <a:tcPr>
                    <a:lnT w="28575" cap="flat" cmpd="sng" algn="ctr">
                      <a:solidFill>
                        <a:schemeClr val="tx1">
                          <a:lumMod val="50000"/>
                        </a:schemeClr>
                      </a:solidFill>
                      <a:prstDash val="solid"/>
                      <a:round/>
                      <a:headEnd type="none" w="med" len="med"/>
                      <a:tailEnd type="none" w="med" len="med"/>
                    </a:lnT>
                    <a:noFill/>
                  </a:tcPr>
                </a:tc>
                <a:tc>
                  <a:txBody>
                    <a:bodyPr/>
                    <a:lstStyle/>
                    <a:p>
                      <a:pPr algn="ctr"/>
                      <a:r>
                        <a:rPr lang="en-US" sz="2400" b="0" dirty="0">
                          <a:solidFill>
                            <a:srgbClr val="000000"/>
                          </a:solidFill>
                        </a:rPr>
                        <a:t>  75,000</a:t>
                      </a:r>
                      <a:endParaRPr lang="en-IN" sz="2400" b="0" dirty="0">
                        <a:solidFill>
                          <a:srgbClr val="000000"/>
                        </a:solidFill>
                      </a:endParaRPr>
                    </a:p>
                  </a:txBody>
                  <a:tcPr>
                    <a:lnT w="28575" cap="flat" cmpd="sng" algn="ctr">
                      <a:solidFill>
                        <a:schemeClr val="tx1">
                          <a:lumMod val="50000"/>
                        </a:schemeClr>
                      </a:solidFill>
                      <a:prstDash val="solid"/>
                      <a:round/>
                      <a:headEnd type="none" w="med" len="med"/>
                      <a:tailEnd type="none" w="med" len="med"/>
                    </a:lnT>
                    <a:noFill/>
                  </a:tcPr>
                </a:tc>
                <a:extLst>
                  <a:ext uri="{0D108BD9-81ED-4DB2-BD59-A6C34878D82A}">
                    <a16:rowId xmlns:a16="http://schemas.microsoft.com/office/drawing/2014/main" val="1349370011"/>
                  </a:ext>
                </a:extLst>
              </a:tr>
              <a:tr h="370840">
                <a:tc>
                  <a:txBody>
                    <a:bodyPr/>
                    <a:lstStyle/>
                    <a:p>
                      <a:r>
                        <a:rPr lang="en-US" sz="2400" b="0" dirty="0">
                          <a:solidFill>
                            <a:srgbClr val="000000"/>
                          </a:solidFill>
                        </a:rPr>
                        <a:t>Base</a:t>
                      </a:r>
                      <a:endParaRPr lang="en-IN" sz="2400" b="0" dirty="0">
                        <a:solidFill>
                          <a:srgbClr val="000000"/>
                        </a:solidFill>
                      </a:endParaRPr>
                    </a:p>
                  </a:txBody>
                  <a:tcPr>
                    <a:noFill/>
                  </a:tcPr>
                </a:tc>
                <a:tc>
                  <a:txBody>
                    <a:bodyPr/>
                    <a:lstStyle/>
                    <a:p>
                      <a:pPr algn="ctr"/>
                      <a:r>
                        <a:rPr lang="en-US" sz="2400" b="0" dirty="0">
                          <a:solidFill>
                            <a:srgbClr val="000000"/>
                          </a:solidFill>
                        </a:rPr>
                        <a:t>0.50</a:t>
                      </a:r>
                      <a:endParaRPr lang="en-IN" sz="2400" b="0" dirty="0">
                        <a:solidFill>
                          <a:srgbClr val="000000"/>
                        </a:solidFill>
                      </a:endParaRPr>
                    </a:p>
                  </a:txBody>
                  <a:tcPr>
                    <a:noFill/>
                  </a:tcPr>
                </a:tc>
                <a:tc>
                  <a:txBody>
                    <a:bodyPr/>
                    <a:lstStyle/>
                    <a:p>
                      <a:pPr algn="ctr"/>
                      <a:r>
                        <a:rPr lang="en-US" sz="2400" b="0" dirty="0">
                          <a:solidFill>
                            <a:srgbClr val="000000"/>
                          </a:solidFill>
                        </a:rPr>
                        <a:t>100,000</a:t>
                      </a:r>
                      <a:endParaRPr lang="en-IN" sz="2400" b="0" dirty="0">
                        <a:solidFill>
                          <a:srgbClr val="000000"/>
                        </a:solidFill>
                      </a:endParaRPr>
                    </a:p>
                  </a:txBody>
                  <a:tcPr>
                    <a:noFill/>
                  </a:tcPr>
                </a:tc>
                <a:extLst>
                  <a:ext uri="{0D108BD9-81ED-4DB2-BD59-A6C34878D82A}">
                    <a16:rowId xmlns:a16="http://schemas.microsoft.com/office/drawing/2014/main" val="3009314674"/>
                  </a:ext>
                </a:extLst>
              </a:tr>
              <a:tr h="370840">
                <a:tc>
                  <a:txBody>
                    <a:bodyPr/>
                    <a:lstStyle/>
                    <a:p>
                      <a:r>
                        <a:rPr lang="en-US" sz="2400" b="0" dirty="0">
                          <a:solidFill>
                            <a:srgbClr val="000000"/>
                          </a:solidFill>
                        </a:rPr>
                        <a:t>Best</a:t>
                      </a:r>
                      <a:endParaRPr lang="en-IN" sz="2400" b="0" dirty="0">
                        <a:solidFill>
                          <a:srgbClr val="000000"/>
                        </a:solidFill>
                      </a:endParaRPr>
                    </a:p>
                  </a:txBody>
                  <a:tcPr>
                    <a:noFill/>
                  </a:tcPr>
                </a:tc>
                <a:tc>
                  <a:txBody>
                    <a:bodyPr/>
                    <a:lstStyle/>
                    <a:p>
                      <a:pPr algn="ctr"/>
                      <a:r>
                        <a:rPr lang="en-US" sz="2400" b="0" dirty="0">
                          <a:solidFill>
                            <a:srgbClr val="000000"/>
                          </a:solidFill>
                        </a:rPr>
                        <a:t>0.25</a:t>
                      </a:r>
                      <a:endParaRPr lang="en-IN" sz="2400" b="0" dirty="0">
                        <a:solidFill>
                          <a:srgbClr val="000000"/>
                        </a:solidFill>
                      </a:endParaRPr>
                    </a:p>
                  </a:txBody>
                  <a:tcPr>
                    <a:noFill/>
                  </a:tcPr>
                </a:tc>
                <a:tc>
                  <a:txBody>
                    <a:bodyPr/>
                    <a:lstStyle/>
                    <a:p>
                      <a:pPr algn="ctr"/>
                      <a:r>
                        <a:rPr lang="en-US" sz="2400" b="0" dirty="0">
                          <a:solidFill>
                            <a:srgbClr val="000000"/>
                          </a:solidFill>
                        </a:rPr>
                        <a:t>125,000</a:t>
                      </a:r>
                      <a:endParaRPr lang="en-IN" sz="2400" b="0" dirty="0">
                        <a:solidFill>
                          <a:srgbClr val="000000"/>
                        </a:solidFill>
                      </a:endParaRPr>
                    </a:p>
                  </a:txBody>
                  <a:tcPr>
                    <a:noFill/>
                  </a:tcPr>
                </a:tc>
                <a:extLst>
                  <a:ext uri="{0D108BD9-81ED-4DB2-BD59-A6C34878D82A}">
                    <a16:rowId xmlns:a16="http://schemas.microsoft.com/office/drawing/2014/main" val="402652189"/>
                  </a:ext>
                </a:extLst>
              </a:tr>
            </a:tbl>
          </a:graphicData>
        </a:graphic>
      </p:graphicFrame>
    </p:spTree>
    <p:custDataLst>
      <p:tags r:id="rId1"/>
    </p:custDataLst>
    <p:extLst>
      <p:ext uri="{BB962C8B-B14F-4D97-AF65-F5344CB8AC3E}">
        <p14:creationId xmlns:p14="http://schemas.microsoft.com/office/powerpoint/2010/main" val="1800561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Scenario Analysis</a:t>
            </a:r>
            <a:endParaRPr lang="en-US" noProof="0" dirty="0"/>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721674"/>
            <a:ext cx="11241915" cy="827164"/>
          </a:xfrm>
        </p:spPr>
        <p:txBody>
          <a:bodyPr/>
          <a:lstStyle/>
          <a:p>
            <a:pPr marL="365760" indent="-365760">
              <a:spcBef>
                <a:spcPts val="600"/>
              </a:spcBef>
              <a:buClr>
                <a:srgbClr val="000000"/>
              </a:buClr>
              <a:buFont typeface="Arial" panose="020B0604020202020204" pitchFamily="34" charset="0"/>
              <a:buChar char="•"/>
            </a:pPr>
            <a:r>
              <a:rPr lang="en-US" sz="2400" b="0" dirty="0">
                <a:latin typeface="+mj-lt"/>
              </a:rPr>
              <a:t>All other factors shall remain constant and the NPV under each scenario can be determined.</a:t>
            </a:r>
          </a:p>
        </p:txBody>
      </p:sp>
      <p:graphicFrame>
        <p:nvGraphicFramePr>
          <p:cNvPr id="8" name="Table 3">
            <a:extLst>
              <a:ext uri="{FF2B5EF4-FFF2-40B4-BE49-F238E27FC236}">
                <a16:creationId xmlns:a16="http://schemas.microsoft.com/office/drawing/2014/main" id="{11903534-6235-4D9F-85FC-8F7E96D08ED0}"/>
              </a:ext>
            </a:extLst>
          </p:cNvPr>
          <p:cNvGraphicFramePr>
            <a:graphicFrameLocks noGrp="1"/>
          </p:cNvGraphicFramePr>
          <p:nvPr>
            <p:ph idx="10"/>
            <p:extLst>
              <p:ext uri="{D42A27DB-BD31-4B8C-83A1-F6EECF244321}">
                <p14:modId xmlns:p14="http://schemas.microsoft.com/office/powerpoint/2010/main" val="3205122985"/>
              </p:ext>
            </p:extLst>
          </p:nvPr>
        </p:nvGraphicFramePr>
        <p:xfrm>
          <a:off x="1714206" y="2850030"/>
          <a:ext cx="8138160" cy="1828800"/>
        </p:xfrm>
        <a:graphic>
          <a:graphicData uri="http://schemas.openxmlformats.org/drawingml/2006/table">
            <a:tbl>
              <a:tblPr firstRow="1" bandRow="1">
                <a:tableStyleId>{5C22544A-7EE6-4342-B048-85BDC9FD1C3A}</a:tableStyleId>
              </a:tblPr>
              <a:tblGrid>
                <a:gridCol w="2712720">
                  <a:extLst>
                    <a:ext uri="{9D8B030D-6E8A-4147-A177-3AD203B41FA5}">
                      <a16:colId xmlns:a16="http://schemas.microsoft.com/office/drawing/2014/main" val="2926905044"/>
                    </a:ext>
                  </a:extLst>
                </a:gridCol>
                <a:gridCol w="2712720">
                  <a:extLst>
                    <a:ext uri="{9D8B030D-6E8A-4147-A177-3AD203B41FA5}">
                      <a16:colId xmlns:a16="http://schemas.microsoft.com/office/drawing/2014/main" val="1340062914"/>
                    </a:ext>
                  </a:extLst>
                </a:gridCol>
                <a:gridCol w="2712720">
                  <a:extLst>
                    <a:ext uri="{9D8B030D-6E8A-4147-A177-3AD203B41FA5}">
                      <a16:colId xmlns:a16="http://schemas.microsoft.com/office/drawing/2014/main" val="2308706526"/>
                    </a:ext>
                  </a:extLst>
                </a:gridCol>
              </a:tblGrid>
              <a:tr h="370840">
                <a:tc>
                  <a:txBody>
                    <a:bodyPr/>
                    <a:lstStyle/>
                    <a:p>
                      <a:r>
                        <a:rPr lang="en-US" sz="2400" b="0" dirty="0">
                          <a:solidFill>
                            <a:srgbClr val="000000"/>
                          </a:solidFill>
                        </a:rPr>
                        <a:t>Case</a:t>
                      </a:r>
                      <a:endParaRPr lang="en-IN" sz="2400" b="0" dirty="0">
                        <a:solidFill>
                          <a:srgbClr val="000000"/>
                        </a:solidFill>
                      </a:endParaRPr>
                    </a:p>
                  </a:txBody>
                  <a:tcPr>
                    <a:lnB w="28575" cap="flat" cmpd="sng" algn="ctr">
                      <a:solidFill>
                        <a:schemeClr val="tx1">
                          <a:lumMod val="50000"/>
                        </a:schemeClr>
                      </a:solidFill>
                      <a:prstDash val="solid"/>
                      <a:round/>
                      <a:headEnd type="none" w="med" len="med"/>
                      <a:tailEnd type="none" w="med" len="med"/>
                    </a:lnB>
                    <a:noFill/>
                  </a:tcPr>
                </a:tc>
                <a:tc>
                  <a:txBody>
                    <a:bodyPr/>
                    <a:lstStyle/>
                    <a:p>
                      <a:pPr algn="ctr"/>
                      <a:r>
                        <a:rPr lang="en-US" sz="2400" b="0" dirty="0">
                          <a:solidFill>
                            <a:srgbClr val="000000"/>
                          </a:solidFill>
                        </a:rPr>
                        <a:t>Probability</a:t>
                      </a:r>
                      <a:endParaRPr lang="en-IN" sz="2400" b="0" dirty="0">
                        <a:solidFill>
                          <a:srgbClr val="000000"/>
                        </a:solidFill>
                      </a:endParaRPr>
                    </a:p>
                  </a:txBody>
                  <a:tcPr>
                    <a:lnB w="28575" cap="flat" cmpd="sng" algn="ctr">
                      <a:solidFill>
                        <a:schemeClr val="tx1">
                          <a:lumMod val="50000"/>
                        </a:schemeClr>
                      </a:solidFill>
                      <a:prstDash val="solid"/>
                      <a:round/>
                      <a:headEnd type="none" w="med" len="med"/>
                      <a:tailEnd type="none" w="med" len="med"/>
                    </a:lnB>
                    <a:noFill/>
                  </a:tcPr>
                </a:tc>
                <a:tc>
                  <a:txBody>
                    <a:bodyPr/>
                    <a:lstStyle/>
                    <a:p>
                      <a:pPr algn="ctr"/>
                      <a:r>
                        <a:rPr lang="en-US" sz="2400" b="0" dirty="0">
                          <a:solidFill>
                            <a:srgbClr val="000000"/>
                          </a:solidFill>
                        </a:rPr>
                        <a:t>NPV</a:t>
                      </a:r>
                      <a:endParaRPr lang="en-IN" sz="2400" b="0" dirty="0">
                        <a:solidFill>
                          <a:srgbClr val="000000"/>
                        </a:solidFill>
                      </a:endParaRPr>
                    </a:p>
                  </a:txBody>
                  <a:tcPr>
                    <a:lnB w="28575"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46861782"/>
                  </a:ext>
                </a:extLst>
              </a:tr>
              <a:tr h="370840">
                <a:tc>
                  <a:txBody>
                    <a:bodyPr/>
                    <a:lstStyle/>
                    <a:p>
                      <a:r>
                        <a:rPr lang="en-US" sz="2400" b="0" dirty="0">
                          <a:solidFill>
                            <a:srgbClr val="000000"/>
                          </a:solidFill>
                        </a:rPr>
                        <a:t>Worst</a:t>
                      </a:r>
                      <a:endParaRPr lang="en-IN" sz="2400" b="0" dirty="0">
                        <a:solidFill>
                          <a:srgbClr val="000000"/>
                        </a:solidFill>
                      </a:endParaRPr>
                    </a:p>
                  </a:txBody>
                  <a:tcPr>
                    <a:lnT w="28575" cap="flat" cmpd="sng" algn="ctr">
                      <a:solidFill>
                        <a:schemeClr val="tx1">
                          <a:lumMod val="50000"/>
                        </a:schemeClr>
                      </a:solidFill>
                      <a:prstDash val="solid"/>
                      <a:round/>
                      <a:headEnd type="none" w="med" len="med"/>
                      <a:tailEnd type="none" w="med" len="med"/>
                    </a:lnT>
                    <a:noFill/>
                  </a:tcPr>
                </a:tc>
                <a:tc>
                  <a:txBody>
                    <a:bodyPr/>
                    <a:lstStyle/>
                    <a:p>
                      <a:pPr algn="ctr"/>
                      <a:r>
                        <a:rPr lang="en-US" sz="2400" b="0" dirty="0">
                          <a:solidFill>
                            <a:srgbClr val="000000"/>
                          </a:solidFill>
                        </a:rPr>
                        <a:t>0.25</a:t>
                      </a:r>
                      <a:endParaRPr lang="en-IN" sz="2400" b="0" dirty="0">
                        <a:solidFill>
                          <a:srgbClr val="000000"/>
                        </a:solidFill>
                      </a:endParaRPr>
                    </a:p>
                  </a:txBody>
                  <a:tcPr>
                    <a:lnT w="28575" cap="flat" cmpd="sng" algn="ctr">
                      <a:solidFill>
                        <a:schemeClr val="tx1">
                          <a:lumMod val="50000"/>
                        </a:schemeClr>
                      </a:solidFill>
                      <a:prstDash val="solid"/>
                      <a:round/>
                      <a:headEnd type="none" w="med" len="med"/>
                      <a:tailEnd type="none" w="med" len="med"/>
                    </a:lnT>
                    <a:noFill/>
                  </a:tcPr>
                </a:tc>
                <a:tc>
                  <a:txBody>
                    <a:bodyPr/>
                    <a:lstStyle/>
                    <a:p>
                      <a:pPr algn="ctr"/>
                      <a:r>
                        <a:rPr lang="en-US" sz="2400" b="0" dirty="0">
                          <a:solidFill>
                            <a:srgbClr val="000000"/>
                          </a:solidFill>
                        </a:rPr>
                        <a:t>($43.1)</a:t>
                      </a:r>
                      <a:endParaRPr lang="en-IN" sz="2400" b="0" dirty="0">
                        <a:solidFill>
                          <a:srgbClr val="000000"/>
                        </a:solidFill>
                      </a:endParaRPr>
                    </a:p>
                  </a:txBody>
                  <a:tcPr>
                    <a:lnT w="28575" cap="flat" cmpd="sng" algn="ctr">
                      <a:solidFill>
                        <a:schemeClr val="tx1">
                          <a:lumMod val="50000"/>
                        </a:schemeClr>
                      </a:solidFill>
                      <a:prstDash val="solid"/>
                      <a:round/>
                      <a:headEnd type="none" w="med" len="med"/>
                      <a:tailEnd type="none" w="med" len="med"/>
                    </a:lnT>
                    <a:noFill/>
                  </a:tcPr>
                </a:tc>
                <a:extLst>
                  <a:ext uri="{0D108BD9-81ED-4DB2-BD59-A6C34878D82A}">
                    <a16:rowId xmlns:a16="http://schemas.microsoft.com/office/drawing/2014/main" val="1349370011"/>
                  </a:ext>
                </a:extLst>
              </a:tr>
              <a:tr h="370840">
                <a:tc>
                  <a:txBody>
                    <a:bodyPr/>
                    <a:lstStyle/>
                    <a:p>
                      <a:r>
                        <a:rPr lang="en-US" sz="2400" b="0" dirty="0">
                          <a:solidFill>
                            <a:srgbClr val="000000"/>
                          </a:solidFill>
                        </a:rPr>
                        <a:t>Base</a:t>
                      </a:r>
                      <a:endParaRPr lang="en-IN" sz="2400" b="0" dirty="0">
                        <a:solidFill>
                          <a:srgbClr val="000000"/>
                        </a:solidFill>
                      </a:endParaRPr>
                    </a:p>
                  </a:txBody>
                  <a:tcPr>
                    <a:noFill/>
                  </a:tcPr>
                </a:tc>
                <a:tc>
                  <a:txBody>
                    <a:bodyPr/>
                    <a:lstStyle/>
                    <a:p>
                      <a:pPr algn="ctr"/>
                      <a:r>
                        <a:rPr lang="en-US" sz="2400" b="0" dirty="0">
                          <a:solidFill>
                            <a:srgbClr val="000000"/>
                          </a:solidFill>
                        </a:rPr>
                        <a:t>0.50</a:t>
                      </a:r>
                      <a:endParaRPr lang="en-IN" sz="2400" b="0" dirty="0">
                        <a:solidFill>
                          <a:srgbClr val="000000"/>
                        </a:solidFill>
                      </a:endParaRPr>
                    </a:p>
                  </a:txBody>
                  <a:tcPr>
                    <a:noFill/>
                  </a:tcPr>
                </a:tc>
                <a:tc>
                  <a:txBody>
                    <a:bodyPr/>
                    <a:lstStyle/>
                    <a:p>
                      <a:pPr algn="ctr"/>
                      <a:r>
                        <a:rPr lang="en-US" sz="2400" b="0" dirty="0">
                          <a:solidFill>
                            <a:srgbClr val="000000"/>
                          </a:solidFill>
                        </a:rPr>
                        <a:t>10.4</a:t>
                      </a:r>
                      <a:endParaRPr lang="en-IN" sz="2400" b="0" dirty="0">
                        <a:solidFill>
                          <a:srgbClr val="000000"/>
                        </a:solidFill>
                      </a:endParaRPr>
                    </a:p>
                  </a:txBody>
                  <a:tcPr>
                    <a:noFill/>
                  </a:tcPr>
                </a:tc>
                <a:extLst>
                  <a:ext uri="{0D108BD9-81ED-4DB2-BD59-A6C34878D82A}">
                    <a16:rowId xmlns:a16="http://schemas.microsoft.com/office/drawing/2014/main" val="3009314674"/>
                  </a:ext>
                </a:extLst>
              </a:tr>
              <a:tr h="370840">
                <a:tc>
                  <a:txBody>
                    <a:bodyPr/>
                    <a:lstStyle/>
                    <a:p>
                      <a:r>
                        <a:rPr lang="en-US" sz="2400" b="0" dirty="0">
                          <a:solidFill>
                            <a:srgbClr val="000000"/>
                          </a:solidFill>
                        </a:rPr>
                        <a:t>Best</a:t>
                      </a:r>
                      <a:endParaRPr lang="en-IN" sz="2400" b="0" dirty="0">
                        <a:solidFill>
                          <a:srgbClr val="000000"/>
                        </a:solidFill>
                      </a:endParaRPr>
                    </a:p>
                  </a:txBody>
                  <a:tcPr>
                    <a:noFill/>
                  </a:tcPr>
                </a:tc>
                <a:tc>
                  <a:txBody>
                    <a:bodyPr/>
                    <a:lstStyle/>
                    <a:p>
                      <a:pPr algn="ctr"/>
                      <a:r>
                        <a:rPr lang="en-US" sz="2400" b="0" dirty="0">
                          <a:solidFill>
                            <a:srgbClr val="000000"/>
                          </a:solidFill>
                        </a:rPr>
                        <a:t>0.25</a:t>
                      </a:r>
                      <a:endParaRPr lang="en-IN" sz="2400" b="0" dirty="0">
                        <a:solidFill>
                          <a:srgbClr val="000000"/>
                        </a:solidFill>
                      </a:endParaRPr>
                    </a:p>
                  </a:txBody>
                  <a:tcPr>
                    <a:noFill/>
                  </a:tcPr>
                </a:tc>
                <a:tc>
                  <a:txBody>
                    <a:bodyPr/>
                    <a:lstStyle/>
                    <a:p>
                      <a:pPr algn="ctr"/>
                      <a:r>
                        <a:rPr lang="en-US" sz="2400" b="0" dirty="0">
                          <a:solidFill>
                            <a:srgbClr val="000000"/>
                          </a:solidFill>
                        </a:rPr>
                        <a:t>63.9</a:t>
                      </a:r>
                      <a:endParaRPr lang="en-IN" sz="2400" b="0" dirty="0">
                        <a:solidFill>
                          <a:srgbClr val="000000"/>
                        </a:solidFill>
                      </a:endParaRPr>
                    </a:p>
                  </a:txBody>
                  <a:tcPr>
                    <a:noFill/>
                  </a:tcPr>
                </a:tc>
                <a:extLst>
                  <a:ext uri="{0D108BD9-81ED-4DB2-BD59-A6C34878D82A}">
                    <a16:rowId xmlns:a16="http://schemas.microsoft.com/office/drawing/2014/main" val="402652189"/>
                  </a:ext>
                </a:extLst>
              </a:tr>
            </a:tbl>
          </a:graphicData>
        </a:graphic>
      </p:graphicFrame>
    </p:spTree>
    <p:custDataLst>
      <p:tags r:id="rId1"/>
    </p:custDataLst>
    <p:extLst>
      <p:ext uri="{BB962C8B-B14F-4D97-AF65-F5344CB8AC3E}">
        <p14:creationId xmlns:p14="http://schemas.microsoft.com/office/powerpoint/2010/main" val="279889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Determining Expected NPV, </a:t>
            </a:r>
            <a:r>
              <a:rPr lang="el-GR" dirty="0"/>
              <a:t>σ</a:t>
            </a:r>
            <a:r>
              <a:rPr lang="en-US" baseline="-25000" dirty="0"/>
              <a:t>NPV</a:t>
            </a:r>
            <a:r>
              <a:rPr lang="en-US" dirty="0"/>
              <a:t>, and CV</a:t>
            </a:r>
            <a:r>
              <a:rPr lang="en-US" baseline="-25000" dirty="0"/>
              <a:t>NPV</a:t>
            </a:r>
            <a:r>
              <a:rPr lang="en-US" dirty="0"/>
              <a:t> from the Scenario Analysis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a:xfrm>
            <a:off x="476843" y="1825625"/>
            <a:ext cx="11044597" cy="4351338"/>
          </a:xfrm>
        </p:spPr>
        <p:txBody>
          <a:bodyPr/>
          <a:lstStyle/>
          <a:p>
            <a:pPr marL="0" indent="0">
              <a:spcBef>
                <a:spcPts val="1200"/>
              </a:spcBef>
              <a:spcAft>
                <a:spcPts val="1800"/>
              </a:spcAft>
              <a:buClr>
                <a:srgbClr val="000000"/>
              </a:buClr>
              <a:buNone/>
            </a:pPr>
            <a:r>
              <a:rPr lang="en-US" dirty="0"/>
              <a:t>E(NPV) = 0.25(−$43.1) + 0.5($10.4) + 0.25($63.9) = $10.4</a:t>
            </a:r>
          </a:p>
          <a:p>
            <a:pPr marL="0" indent="0">
              <a:spcBef>
                <a:spcPts val="1200"/>
              </a:spcBef>
              <a:spcAft>
                <a:spcPts val="1800"/>
              </a:spcAft>
              <a:buClr>
                <a:srgbClr val="000000"/>
              </a:buClr>
              <a:buNone/>
            </a:pPr>
            <a:r>
              <a:rPr lang="el-GR" dirty="0"/>
              <a:t>σ</a:t>
            </a:r>
            <a:r>
              <a:rPr lang="en-US" dirty="0"/>
              <a:t>NPV = [0.25(-$43.1 − $10.4)</a:t>
            </a:r>
            <a:r>
              <a:rPr lang="en-US" baseline="30000" dirty="0"/>
              <a:t>2</a:t>
            </a:r>
            <a:r>
              <a:rPr lang="en-US" dirty="0"/>
              <a:t> + 0.5($10.4 − $10.4)</a:t>
            </a:r>
            <a:r>
              <a:rPr lang="en-US" baseline="30000" dirty="0"/>
              <a:t>2</a:t>
            </a:r>
            <a:r>
              <a:rPr lang="en-US" dirty="0"/>
              <a:t> + 0.25($63.9 − $10.4)</a:t>
            </a:r>
            <a:r>
              <a:rPr lang="en-US" baseline="30000" dirty="0"/>
              <a:t>2</a:t>
            </a:r>
            <a:r>
              <a:rPr lang="en-US" dirty="0"/>
              <a:t>]</a:t>
            </a:r>
            <a:r>
              <a:rPr lang="en-US" baseline="30000" dirty="0"/>
              <a:t>1/2</a:t>
            </a:r>
            <a:r>
              <a:rPr lang="en-US" dirty="0"/>
              <a:t>  	= $37.8</a:t>
            </a:r>
          </a:p>
          <a:p>
            <a:pPr marL="0" indent="0">
              <a:spcBef>
                <a:spcPts val="1200"/>
              </a:spcBef>
              <a:spcAft>
                <a:spcPts val="1800"/>
              </a:spcAft>
              <a:buClr>
                <a:srgbClr val="000000"/>
              </a:buClr>
              <a:buNone/>
            </a:pPr>
            <a:r>
              <a:rPr lang="en-US" dirty="0"/>
              <a:t>CV</a:t>
            </a:r>
            <a:r>
              <a:rPr lang="en-US" baseline="-25000" dirty="0"/>
              <a:t>NPV</a:t>
            </a:r>
            <a:r>
              <a:rPr lang="en-US" dirty="0"/>
              <a:t> = $37.8/$10.4 = 3.6</a:t>
            </a:r>
          </a:p>
        </p:txBody>
      </p:sp>
    </p:spTree>
    <p:custDataLst>
      <p:tags r:id="rId1"/>
    </p:custDataLst>
    <p:extLst>
      <p:ext uri="{BB962C8B-B14F-4D97-AF65-F5344CB8AC3E}">
        <p14:creationId xmlns:p14="http://schemas.microsoft.com/office/powerpoint/2010/main" val="2023282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200" dirty="0"/>
              <a:t>If firm’s average projects’ CV</a:t>
            </a:r>
            <a:r>
              <a:rPr lang="en-US" sz="3200" baseline="-25000" dirty="0"/>
              <a:t>NPV</a:t>
            </a:r>
            <a:r>
              <a:rPr lang="en-US" sz="3200" dirty="0"/>
              <a:t> range is 1.25 - 1.75, would this project have high, average, or low risk?</a:t>
            </a:r>
            <a:endParaRPr lang="en-US" sz="32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dirty="0"/>
              <a:t>With a CV</a:t>
            </a:r>
            <a:r>
              <a:rPr lang="en-US" baseline="-25000" dirty="0"/>
              <a:t>NPV</a:t>
            </a:r>
            <a:r>
              <a:rPr lang="en-US" dirty="0"/>
              <a:t> of 3.6, this project would be classified as a high-risk project.</a:t>
            </a:r>
          </a:p>
          <a:p>
            <a:pPr marL="365760" indent="-365760">
              <a:spcBef>
                <a:spcPts val="600"/>
              </a:spcBef>
              <a:spcAft>
                <a:spcPts val="600"/>
              </a:spcAft>
              <a:buClrTx/>
            </a:pPr>
            <a:r>
              <a:rPr lang="en-US" dirty="0"/>
              <a:t>Perhaps, some sort of risk correction is required for proper analysis.</a:t>
            </a:r>
          </a:p>
        </p:txBody>
      </p:sp>
    </p:spTree>
    <p:custDataLst>
      <p:tags r:id="rId1"/>
    </p:custDataLst>
    <p:extLst>
      <p:ext uri="{BB962C8B-B14F-4D97-AF65-F5344CB8AC3E}">
        <p14:creationId xmlns:p14="http://schemas.microsoft.com/office/powerpoint/2010/main" val="24781705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000" dirty="0"/>
              <a:t>Is this project likely to be correlated with the firm’s business? How would it contribute to the firm’s overall risk?</a:t>
            </a:r>
            <a:endParaRPr lang="en-US" sz="30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dirty="0"/>
              <a:t>We would expect a positive correlation with the firm’s aggregate cash flows.  </a:t>
            </a:r>
          </a:p>
          <a:p>
            <a:pPr marL="365760" indent="-365760">
              <a:spcBef>
                <a:spcPts val="600"/>
              </a:spcBef>
              <a:spcAft>
                <a:spcPts val="600"/>
              </a:spcAft>
              <a:buClrTx/>
            </a:pPr>
            <a:r>
              <a:rPr lang="en-US" dirty="0"/>
              <a:t>As long as correlation is not perfectly positive (i.e., ρ ≠ 1), we would expect it to contribute to the lowering of the firm’s overall risk. </a:t>
            </a:r>
          </a:p>
        </p:txBody>
      </p:sp>
    </p:spTree>
    <p:custDataLst>
      <p:tags r:id="rId1"/>
    </p:custDataLst>
    <p:extLst>
      <p:ext uri="{BB962C8B-B14F-4D97-AF65-F5344CB8AC3E}">
        <p14:creationId xmlns:p14="http://schemas.microsoft.com/office/powerpoint/2010/main" val="2699108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200" dirty="0"/>
              <a:t>If the project had a high correlation with the economy, how would corporate and market risk be affected?</a:t>
            </a:r>
            <a:endParaRPr lang="en-US" sz="32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dirty="0"/>
              <a:t>The project’s corporate risk would not be directly affected. However, when combined with the project’s high stand-alone risk, correlation with the economy would suggest that market risk (beta) is high.</a:t>
            </a:r>
          </a:p>
        </p:txBody>
      </p:sp>
    </p:spTree>
    <p:custDataLst>
      <p:tags r:id="rId1"/>
    </p:custDataLst>
    <p:extLst>
      <p:ext uri="{BB962C8B-B14F-4D97-AF65-F5344CB8AC3E}">
        <p14:creationId xmlns:p14="http://schemas.microsoft.com/office/powerpoint/2010/main" val="294400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If the firm uses a +/−4% risk adjustment for the cost of capital, should the project be accepted?</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dirty="0"/>
              <a:t>Reevaluating this project at a 14% cost of capital (due to high stand-alone risk), the NPV of the project is −$10.83.</a:t>
            </a:r>
          </a:p>
          <a:p>
            <a:pPr marL="365760" indent="-365760">
              <a:spcBef>
                <a:spcPts val="600"/>
              </a:spcBef>
              <a:spcAft>
                <a:spcPts val="600"/>
              </a:spcAft>
              <a:buClrTx/>
            </a:pPr>
            <a:r>
              <a:rPr lang="en-US" dirty="0"/>
              <a:t>If, however, it were a low-risk project, we would use a 6% cost of capital and the project NPV is $35.09.</a:t>
            </a:r>
          </a:p>
        </p:txBody>
      </p:sp>
    </p:spTree>
    <p:custDataLst>
      <p:tags r:id="rId1"/>
    </p:custDataLst>
    <p:extLst>
      <p:ext uri="{BB962C8B-B14F-4D97-AF65-F5344CB8AC3E}">
        <p14:creationId xmlns:p14="http://schemas.microsoft.com/office/powerpoint/2010/main" val="1660484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What subjective risk factors should be considered before a decision is made?</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dirty="0"/>
              <a:t>Numerical analysis sometimes fails to capture all sources of risk for a project.</a:t>
            </a:r>
          </a:p>
          <a:p>
            <a:pPr marL="365760" indent="-365760">
              <a:spcBef>
                <a:spcPts val="600"/>
              </a:spcBef>
              <a:spcAft>
                <a:spcPts val="600"/>
              </a:spcAft>
              <a:buClrTx/>
            </a:pPr>
            <a:r>
              <a:rPr lang="en-US" dirty="0"/>
              <a:t>If the project has the potential for a lawsuit, it is more risky than previously thought. </a:t>
            </a:r>
          </a:p>
          <a:p>
            <a:pPr marL="365760" indent="-365760">
              <a:spcBef>
                <a:spcPts val="600"/>
              </a:spcBef>
              <a:spcAft>
                <a:spcPts val="600"/>
              </a:spcAft>
              <a:buClrTx/>
            </a:pPr>
            <a:r>
              <a:rPr lang="en-US" dirty="0"/>
              <a:t>If assets can be redeployed or sold easily, the project may be less risky than otherwise thought.</a:t>
            </a:r>
          </a:p>
        </p:txBody>
      </p:sp>
    </p:spTree>
    <p:custDataLst>
      <p:tags r:id="rId1"/>
    </p:custDataLst>
    <p:extLst>
      <p:ext uri="{BB962C8B-B14F-4D97-AF65-F5344CB8AC3E}">
        <p14:creationId xmlns:p14="http://schemas.microsoft.com/office/powerpoint/2010/main" val="130682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Proposed Project</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dirty="0"/>
              <a:t>Life of the project</a:t>
            </a:r>
          </a:p>
          <a:p>
            <a:pPr marL="640080" indent="-320040">
              <a:spcBef>
                <a:spcPts val="600"/>
              </a:spcBef>
              <a:spcAft>
                <a:spcPts val="1200"/>
              </a:spcAft>
              <a:buClr>
                <a:srgbClr val="000000"/>
              </a:buClr>
            </a:pPr>
            <a:r>
              <a:rPr lang="en-US" sz="2000" dirty="0">
                <a:solidFill>
                  <a:srgbClr val="003865"/>
                </a:solidFill>
              </a:rPr>
              <a:t>Economic life: 4 years</a:t>
            </a:r>
          </a:p>
          <a:p>
            <a:pPr marL="640080" indent="-320040">
              <a:spcBef>
                <a:spcPts val="600"/>
              </a:spcBef>
              <a:spcAft>
                <a:spcPts val="1200"/>
              </a:spcAft>
              <a:buClr>
                <a:srgbClr val="000000"/>
              </a:buClr>
            </a:pPr>
            <a:r>
              <a:rPr lang="en-US" sz="2000" dirty="0">
                <a:solidFill>
                  <a:srgbClr val="003865"/>
                </a:solidFill>
              </a:rPr>
              <a:t>Equipment eligible for 100% bonus depreciation</a:t>
            </a:r>
          </a:p>
          <a:p>
            <a:pPr marL="914400" indent="-320040">
              <a:spcBef>
                <a:spcPts val="600"/>
              </a:spcBef>
              <a:spcAft>
                <a:spcPts val="1200"/>
              </a:spcAft>
              <a:buClr>
                <a:srgbClr val="000000"/>
              </a:buClr>
            </a:pPr>
            <a:r>
              <a:rPr lang="en-US" sz="1800" dirty="0">
                <a:solidFill>
                  <a:srgbClr val="003865"/>
                </a:solidFill>
              </a:rPr>
              <a:t>We are interested in cash flows, so our focus is on tax depreciation. </a:t>
            </a:r>
          </a:p>
          <a:p>
            <a:pPr marL="914400" indent="-320040">
              <a:spcBef>
                <a:spcPts val="600"/>
              </a:spcBef>
              <a:spcAft>
                <a:spcPts val="1200"/>
              </a:spcAft>
              <a:buClr>
                <a:srgbClr val="000000"/>
              </a:buClr>
            </a:pPr>
            <a:r>
              <a:rPr lang="en-US" sz="1800" dirty="0">
                <a:solidFill>
                  <a:srgbClr val="003865"/>
                </a:solidFill>
              </a:rPr>
              <a:t>Equipment will be fully depreciated at time of purchase.</a:t>
            </a:r>
          </a:p>
          <a:p>
            <a:pPr marL="640080" indent="-320040">
              <a:spcBef>
                <a:spcPts val="600"/>
              </a:spcBef>
              <a:spcAft>
                <a:spcPts val="1200"/>
              </a:spcAft>
              <a:buClr>
                <a:srgbClr val="000000"/>
              </a:buClr>
            </a:pPr>
            <a:r>
              <a:rPr lang="en-US" sz="2000" dirty="0">
                <a:solidFill>
                  <a:srgbClr val="003865"/>
                </a:solidFill>
              </a:rPr>
              <a:t>Salvage value: $25,000</a:t>
            </a:r>
          </a:p>
          <a:p>
            <a:pPr marL="365760" indent="-365760">
              <a:spcBef>
                <a:spcPts val="600"/>
              </a:spcBef>
              <a:spcAft>
                <a:spcPts val="1200"/>
              </a:spcAft>
              <a:buClr>
                <a:srgbClr val="000000"/>
              </a:buClr>
            </a:pPr>
            <a:r>
              <a:rPr lang="en-US" dirty="0"/>
              <a:t>Tax rate: 25%</a:t>
            </a:r>
          </a:p>
          <a:p>
            <a:pPr marL="365760" indent="-365760">
              <a:spcBef>
                <a:spcPts val="600"/>
              </a:spcBef>
              <a:spcAft>
                <a:spcPts val="1200"/>
              </a:spcAft>
              <a:buClr>
                <a:srgbClr val="000000"/>
              </a:buClr>
            </a:pPr>
            <a:r>
              <a:rPr lang="en-US" dirty="0"/>
              <a:t>WACC: 10%</a:t>
            </a:r>
          </a:p>
        </p:txBody>
      </p:sp>
    </p:spTree>
    <p:custDataLst>
      <p:tags r:id="rId1"/>
    </p:custDataLst>
    <p:extLst>
      <p:ext uri="{BB962C8B-B14F-4D97-AF65-F5344CB8AC3E}">
        <p14:creationId xmlns:p14="http://schemas.microsoft.com/office/powerpoint/2010/main" val="64627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Determining Project Value</a:t>
            </a:r>
            <a:endParaRPr lang="en-US" noProof="0" dirty="0"/>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2067192"/>
          </a:xfrm>
        </p:spPr>
        <p:txBody>
          <a:bodyPr/>
          <a:lstStyle/>
          <a:p>
            <a:pPr marL="365760" indent="-365760">
              <a:buClr>
                <a:srgbClr val="000000"/>
              </a:buClr>
              <a:buFont typeface="Arial" panose="020B0604020202020204" pitchFamily="34" charset="0"/>
              <a:buChar char="•"/>
            </a:pPr>
            <a:r>
              <a:rPr lang="en-US" sz="2400" b="0" dirty="0"/>
              <a:t>Estimate relevant cash flows</a:t>
            </a:r>
          </a:p>
          <a:p>
            <a:pPr marL="640080" indent="-320040">
              <a:buClr>
                <a:srgbClr val="000000"/>
              </a:buClr>
              <a:buFont typeface="Arial" panose="020B0604020202020204" pitchFamily="34" charset="0"/>
              <a:buChar char="•"/>
            </a:pPr>
            <a:r>
              <a:rPr lang="en-US" sz="2000" b="0" dirty="0">
                <a:solidFill>
                  <a:srgbClr val="003865"/>
                </a:solidFill>
              </a:rPr>
              <a:t>Calculating annual operating cash flows.</a:t>
            </a:r>
          </a:p>
          <a:p>
            <a:pPr marL="640080" indent="-320040">
              <a:buClr>
                <a:srgbClr val="000000"/>
              </a:buClr>
              <a:buFont typeface="Arial" panose="020B0604020202020204" pitchFamily="34" charset="0"/>
              <a:buChar char="•"/>
            </a:pPr>
            <a:r>
              <a:rPr lang="en-US" sz="2000" b="0" dirty="0">
                <a:solidFill>
                  <a:srgbClr val="003865"/>
                </a:solidFill>
              </a:rPr>
              <a:t>Identifying changes in net operating working capital.</a:t>
            </a:r>
          </a:p>
          <a:p>
            <a:pPr marL="640080" indent="-320040">
              <a:buClr>
                <a:srgbClr val="000000"/>
              </a:buClr>
              <a:buFont typeface="Arial" panose="020B0604020202020204" pitchFamily="34" charset="0"/>
              <a:buChar char="•"/>
            </a:pPr>
            <a:r>
              <a:rPr lang="en-US" sz="2000" b="0" dirty="0">
                <a:solidFill>
                  <a:srgbClr val="003865"/>
                </a:solidFill>
              </a:rPr>
              <a:t>Calculating terminal cash flows: after-tax salvage value and recovery of NOWC.</a:t>
            </a:r>
          </a:p>
        </p:txBody>
      </p:sp>
      <p:pic>
        <p:nvPicPr>
          <p:cNvPr id="6" name="Picture 3" descr="Determining Project Value&#10;Timeline illustrating how to calculate terminal cash flows. ">
            <a:extLst>
              <a:ext uri="{FF2B5EF4-FFF2-40B4-BE49-F238E27FC236}">
                <a16:creationId xmlns:a16="http://schemas.microsoft.com/office/drawing/2014/main" id="{F3EBC474-40B6-4E9A-A829-F30D4385755D}"/>
              </a:ext>
            </a:extLst>
          </p:cNvPr>
          <p:cNvPicPr>
            <a:picLocks noGrp="1" noChangeAspect="1"/>
          </p:cNvPicPr>
          <p:nvPr>
            <p:ph idx="10"/>
          </p:nvPr>
        </p:nvPicPr>
        <p:blipFill>
          <a:blip r:embed="rId3"/>
          <a:stretch>
            <a:fillRect/>
          </a:stretch>
        </p:blipFill>
        <p:spPr>
          <a:xfrm>
            <a:off x="2441893" y="3945357"/>
            <a:ext cx="7308214" cy="2377440"/>
          </a:xfrm>
        </p:spPr>
      </p:pic>
    </p:spTree>
    <p:custDataLst>
      <p:tags r:id="rId1"/>
    </p:custDataLst>
    <p:extLst>
      <p:ext uri="{BB962C8B-B14F-4D97-AF65-F5344CB8AC3E}">
        <p14:creationId xmlns:p14="http://schemas.microsoft.com/office/powerpoint/2010/main" val="398264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Initial Year Investment Outlays</a:t>
            </a:r>
            <a:endParaRPr lang="en-US" noProof="0" dirty="0"/>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3"/>
            <a:ext cx="11241915" cy="2503291"/>
          </a:xfrm>
        </p:spPr>
        <p:txBody>
          <a:bodyPr/>
          <a:lstStyle/>
          <a:p>
            <a:pPr marL="365760" indent="-365760">
              <a:spcBef>
                <a:spcPts val="600"/>
              </a:spcBef>
              <a:buClr>
                <a:srgbClr val="000000"/>
              </a:buClr>
              <a:buFont typeface="Arial" panose="020B0604020202020204" pitchFamily="34" charset="0"/>
              <a:buChar char="•"/>
            </a:pPr>
            <a:r>
              <a:rPr lang="en-US" sz="2400" b="0" dirty="0">
                <a:latin typeface="+mj-lt"/>
              </a:rPr>
              <a:t>Find </a:t>
            </a:r>
            <a:r>
              <a:rPr lang="el-GR" sz="2400" b="0" dirty="0">
                <a:latin typeface="+mj-lt"/>
                <a:cs typeface="Arial" panose="020B0604020202020204" pitchFamily="34" charset="0"/>
                <a:sym typeface="Wingdings 3" panose="05040102010807070707" pitchFamily="18" charset="2"/>
              </a:rPr>
              <a:t>Δ</a:t>
            </a:r>
            <a:r>
              <a:rPr lang="en-US" sz="2400" b="0" dirty="0">
                <a:latin typeface="+mj-lt"/>
              </a:rPr>
              <a:t>NOWC.</a:t>
            </a:r>
          </a:p>
          <a:p>
            <a:pPr marL="640080" indent="-320040">
              <a:spcBef>
                <a:spcPts val="600"/>
              </a:spcBef>
              <a:buClr>
                <a:srgbClr val="000000"/>
              </a:buClr>
              <a:buFont typeface="Arial" panose="020B0604020202020204" pitchFamily="34" charset="0"/>
              <a:buChar char="•"/>
            </a:pPr>
            <a:r>
              <a:rPr lang="en-US" sz="2000" b="0" dirty="0">
                <a:solidFill>
                  <a:srgbClr val="003865"/>
                </a:solidFill>
                <a:latin typeface="+mj-lt"/>
                <a:sym typeface="Wingdings 3" panose="05040102010807070707" pitchFamily="18" charset="2"/>
              </a:rPr>
              <a:t></a:t>
            </a:r>
            <a:r>
              <a:rPr lang="en-US" sz="2000" b="0" dirty="0">
                <a:solidFill>
                  <a:srgbClr val="003865"/>
                </a:solidFill>
                <a:latin typeface="+mj-lt"/>
              </a:rPr>
              <a:t> in inventories of $25,000</a:t>
            </a:r>
          </a:p>
          <a:p>
            <a:pPr marL="640080" indent="-320040">
              <a:spcBef>
                <a:spcPts val="600"/>
              </a:spcBef>
              <a:buClr>
                <a:srgbClr val="000000"/>
              </a:buClr>
              <a:buFont typeface="Arial" panose="020B0604020202020204" pitchFamily="34" charset="0"/>
              <a:buChar char="•"/>
            </a:pPr>
            <a:r>
              <a:rPr lang="en-US" sz="2000" b="0" dirty="0">
                <a:solidFill>
                  <a:srgbClr val="003865"/>
                </a:solidFill>
                <a:latin typeface="+mj-lt"/>
              </a:rPr>
              <a:t>Funded partly by an </a:t>
            </a:r>
            <a:r>
              <a:rPr lang="en-US" sz="2000" b="0" dirty="0">
                <a:solidFill>
                  <a:srgbClr val="003865"/>
                </a:solidFill>
                <a:latin typeface="+mj-lt"/>
                <a:sym typeface="Wingdings 3" panose="05040102010807070707" pitchFamily="18" charset="2"/>
              </a:rPr>
              <a:t></a:t>
            </a:r>
            <a:r>
              <a:rPr lang="en-US" sz="2000" b="0" dirty="0">
                <a:solidFill>
                  <a:srgbClr val="003865"/>
                </a:solidFill>
                <a:latin typeface="+mj-lt"/>
              </a:rPr>
              <a:t>  in A/P of $5,000</a:t>
            </a:r>
          </a:p>
          <a:p>
            <a:pPr marL="640080" indent="-320040">
              <a:spcBef>
                <a:spcPts val="600"/>
              </a:spcBef>
              <a:buClr>
                <a:srgbClr val="000000"/>
              </a:buClr>
              <a:buFont typeface="Arial" panose="020B0604020202020204" pitchFamily="34" charset="0"/>
              <a:buChar char="•"/>
            </a:pPr>
            <a:r>
              <a:rPr lang="el-GR" sz="2000" b="0" dirty="0">
                <a:solidFill>
                  <a:srgbClr val="003865"/>
                </a:solidFill>
                <a:latin typeface="+mj-lt"/>
                <a:cs typeface="Arial" panose="020B0604020202020204" pitchFamily="34" charset="0"/>
                <a:sym typeface="Wingdings 3" panose="05040102010807070707" pitchFamily="18" charset="2"/>
              </a:rPr>
              <a:t>Δ </a:t>
            </a:r>
            <a:r>
              <a:rPr lang="en-US" sz="2000" b="0" dirty="0">
                <a:solidFill>
                  <a:srgbClr val="003865"/>
                </a:solidFill>
                <a:latin typeface="+mj-lt"/>
              </a:rPr>
              <a:t>NOWC = $25,000 – $5,000 = $20,000</a:t>
            </a:r>
          </a:p>
          <a:p>
            <a:pPr marL="365760" indent="-365760">
              <a:spcBef>
                <a:spcPts val="600"/>
              </a:spcBef>
              <a:buClr>
                <a:srgbClr val="000000"/>
              </a:buClr>
              <a:buFont typeface="Arial" panose="020B0604020202020204" pitchFamily="34" charset="0"/>
              <a:buChar char="•"/>
            </a:pPr>
            <a:r>
              <a:rPr lang="en-US" sz="2400" b="0" dirty="0">
                <a:latin typeface="+mj-lt"/>
              </a:rPr>
              <a:t>Initial year outlays:</a:t>
            </a:r>
          </a:p>
        </p:txBody>
      </p:sp>
      <p:graphicFrame>
        <p:nvGraphicFramePr>
          <p:cNvPr id="5" name="Table 3">
            <a:extLst>
              <a:ext uri="{FF2B5EF4-FFF2-40B4-BE49-F238E27FC236}">
                <a16:creationId xmlns:a16="http://schemas.microsoft.com/office/drawing/2014/main" id="{51C008A5-AED9-4E5C-B8F5-710DB6A16D8B}"/>
              </a:ext>
            </a:extLst>
          </p:cNvPr>
          <p:cNvGraphicFramePr>
            <a:graphicFrameLocks noGrp="1"/>
          </p:cNvGraphicFramePr>
          <p:nvPr>
            <p:ph idx="10"/>
            <p:extLst>
              <p:ext uri="{D42A27DB-BD31-4B8C-83A1-F6EECF244321}">
                <p14:modId xmlns:p14="http://schemas.microsoft.com/office/powerpoint/2010/main" val="2231620275"/>
              </p:ext>
            </p:extLst>
          </p:nvPr>
        </p:nvGraphicFramePr>
        <p:xfrm>
          <a:off x="1840816" y="4478171"/>
          <a:ext cx="4800600" cy="1737359"/>
        </p:xfrm>
        <a:graphic>
          <a:graphicData uri="http://schemas.openxmlformats.org/drawingml/2006/table">
            <a:tbl>
              <a:tblPr firstRow="1" bandRow="1">
                <a:tableStyleId>{5C22544A-7EE6-4342-B048-85BDC9FD1C3A}</a:tableStyleId>
              </a:tblPr>
              <a:tblGrid>
                <a:gridCol w="2377440">
                  <a:extLst>
                    <a:ext uri="{9D8B030D-6E8A-4147-A177-3AD203B41FA5}">
                      <a16:colId xmlns:a16="http://schemas.microsoft.com/office/drawing/2014/main" val="724884528"/>
                    </a:ext>
                  </a:extLst>
                </a:gridCol>
                <a:gridCol w="2423160">
                  <a:extLst>
                    <a:ext uri="{9D8B030D-6E8A-4147-A177-3AD203B41FA5}">
                      <a16:colId xmlns:a16="http://schemas.microsoft.com/office/drawing/2014/main" val="2276517147"/>
                    </a:ext>
                  </a:extLst>
                </a:gridCol>
              </a:tblGrid>
              <a:tr h="558849">
                <a:tc>
                  <a:txBody>
                    <a:bodyPr/>
                    <a:lstStyle/>
                    <a:p>
                      <a:r>
                        <a:rPr lang="en-IN" sz="2400" b="0" dirty="0">
                          <a:solidFill>
                            <a:srgbClr val="000000"/>
                          </a:solidFill>
                        </a:rPr>
                        <a:t>CAPEX (1 − T)</a:t>
                      </a:r>
                    </a:p>
                  </a:txBody>
                  <a:tcPr>
                    <a:noFill/>
                  </a:tcPr>
                </a:tc>
                <a:tc>
                  <a:txBody>
                    <a:bodyPr/>
                    <a:lstStyle/>
                    <a:p>
                      <a:pPr algn="r"/>
                      <a:r>
                        <a:rPr lang="en-IN" sz="2400" b="0" dirty="0">
                          <a:solidFill>
                            <a:srgbClr val="000000"/>
                          </a:solidFill>
                        </a:rPr>
                        <a:t>−210,000</a:t>
                      </a:r>
                    </a:p>
                  </a:txBody>
                  <a:tcPr>
                    <a:noFill/>
                  </a:tcPr>
                </a:tc>
                <a:extLst>
                  <a:ext uri="{0D108BD9-81ED-4DB2-BD59-A6C34878D82A}">
                    <a16:rowId xmlns:a16="http://schemas.microsoft.com/office/drawing/2014/main" val="291895267"/>
                  </a:ext>
                </a:extLst>
              </a:tr>
              <a:tr h="619661">
                <a:tc>
                  <a:txBody>
                    <a:bodyPr/>
                    <a:lstStyle/>
                    <a:p>
                      <a:r>
                        <a:rPr lang="el-GR" sz="2400" b="0" kern="1200" dirty="0">
                          <a:solidFill>
                            <a:srgbClr val="000000"/>
                          </a:solidFill>
                          <a:latin typeface="+mn-lt"/>
                          <a:ea typeface="+mn-ea"/>
                          <a:cs typeface="Arial" panose="020B0604020202020204" pitchFamily="34" charset="0"/>
                          <a:sym typeface="Wingdings 3" panose="05040102010807070707" pitchFamily="18" charset="2"/>
                        </a:rPr>
                        <a:t>Δ</a:t>
                      </a:r>
                      <a:r>
                        <a:rPr lang="en-IN" sz="2400" b="0" dirty="0">
                          <a:solidFill>
                            <a:srgbClr val="000000"/>
                          </a:solidFill>
                        </a:rPr>
                        <a:t>NOWC</a:t>
                      </a:r>
                    </a:p>
                  </a:txBody>
                  <a:tcPr>
                    <a:noFill/>
                  </a:tcPr>
                </a:tc>
                <a:tc>
                  <a:txBody>
                    <a:bodyPr/>
                    <a:lstStyle/>
                    <a:p>
                      <a:pPr algn="r"/>
                      <a:r>
                        <a:rPr lang="en-IN" sz="2400" b="0" dirty="0">
                          <a:solidFill>
                            <a:srgbClr val="000000"/>
                          </a:solidFill>
                        </a:rPr>
                        <a:t>−20,000</a:t>
                      </a:r>
                    </a:p>
                  </a:txBody>
                  <a:tcPr>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901183535"/>
                  </a:ext>
                </a:extLst>
              </a:tr>
              <a:tr h="558849">
                <a:tc>
                  <a:txBody>
                    <a:bodyPr/>
                    <a:lstStyle/>
                    <a:p>
                      <a:r>
                        <a:rPr lang="en-IN" sz="2400" b="0" dirty="0">
                          <a:solidFill>
                            <a:srgbClr val="000000"/>
                          </a:solidFill>
                        </a:rPr>
                        <a:t>FCF</a:t>
                      </a:r>
                      <a:r>
                        <a:rPr lang="en-IN" sz="2400" b="0" baseline="-25000" dirty="0">
                          <a:solidFill>
                            <a:srgbClr val="000000"/>
                          </a:solidFill>
                        </a:rPr>
                        <a:t>0</a:t>
                      </a:r>
                    </a:p>
                  </a:txBody>
                  <a:tcPr>
                    <a:noFill/>
                  </a:tcPr>
                </a:tc>
                <a:tc>
                  <a:txBody>
                    <a:bodyPr/>
                    <a:lstStyle/>
                    <a:p>
                      <a:pPr algn="r"/>
                      <a:r>
                        <a:rPr lang="en-IN" sz="2400" b="0" dirty="0">
                          <a:solidFill>
                            <a:srgbClr val="000000"/>
                          </a:solidFill>
                        </a:rPr>
                        <a:t>−$230,000</a:t>
                      </a:r>
                    </a:p>
                  </a:txBody>
                  <a:tcPr>
                    <a:lnT w="12700" cap="flat" cmpd="sng" algn="ctr">
                      <a:solidFill>
                        <a:schemeClr val="bg2">
                          <a:lumMod val="10000"/>
                        </a:schemeClr>
                      </a:solidFill>
                      <a:prstDash val="solid"/>
                      <a:round/>
                      <a:headEnd type="none" w="med" len="med"/>
                      <a:tailEnd type="none" w="med" len="med"/>
                    </a:lnT>
                    <a:noFill/>
                  </a:tcPr>
                </a:tc>
                <a:extLst>
                  <a:ext uri="{0D108BD9-81ED-4DB2-BD59-A6C34878D82A}">
                    <a16:rowId xmlns:a16="http://schemas.microsoft.com/office/drawing/2014/main" val="3465013543"/>
                  </a:ext>
                </a:extLst>
              </a:tr>
            </a:tbl>
          </a:graphicData>
        </a:graphic>
      </p:graphicFrame>
    </p:spTree>
    <p:custDataLst>
      <p:tags r:id="rId1"/>
    </p:custDataLst>
    <p:extLst>
      <p:ext uri="{BB962C8B-B14F-4D97-AF65-F5344CB8AC3E}">
        <p14:creationId xmlns:p14="http://schemas.microsoft.com/office/powerpoint/2010/main" val="337217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Project Operating Cash Flows</a:t>
            </a:r>
            <a:endParaRPr lang="en-US" noProof="0" dirty="0"/>
          </a:p>
        </p:txBody>
      </p:sp>
      <p:graphicFrame>
        <p:nvGraphicFramePr>
          <p:cNvPr id="9" name="Table 2" descr="Table illustrating project operating cash flows.  " title="Project Operating Cash Flows">
            <a:extLst>
              <a:ext uri="{FF2B5EF4-FFF2-40B4-BE49-F238E27FC236}">
                <a16:creationId xmlns:a16="http://schemas.microsoft.com/office/drawing/2014/main" id="{37F6860C-B13B-47A4-A4B7-47AC68B911D3}"/>
              </a:ext>
            </a:extLst>
          </p:cNvPr>
          <p:cNvGraphicFramePr>
            <a:graphicFrameLocks noGrp="1"/>
          </p:cNvGraphicFramePr>
          <p:nvPr>
            <p:ph idx="10"/>
            <p:extLst>
              <p:ext uri="{D42A27DB-BD31-4B8C-83A1-F6EECF244321}">
                <p14:modId xmlns:p14="http://schemas.microsoft.com/office/powerpoint/2010/main" val="131004251"/>
              </p:ext>
            </p:extLst>
          </p:nvPr>
        </p:nvGraphicFramePr>
        <p:xfrm>
          <a:off x="2152649" y="1731788"/>
          <a:ext cx="7886701" cy="4114800"/>
        </p:xfrm>
        <a:graphic>
          <a:graphicData uri="http://schemas.openxmlformats.org/drawingml/2006/table">
            <a:tbl>
              <a:tblPr firstRow="1" bandRow="1"/>
              <a:tblGrid>
                <a:gridCol w="3402107">
                  <a:extLst>
                    <a:ext uri="{9D8B030D-6E8A-4147-A177-3AD203B41FA5}">
                      <a16:colId xmlns:a16="http://schemas.microsoft.com/office/drawing/2014/main" val="20000"/>
                    </a:ext>
                  </a:extLst>
                </a:gridCol>
                <a:gridCol w="1159808">
                  <a:extLst>
                    <a:ext uri="{9D8B030D-6E8A-4147-A177-3AD203B41FA5}">
                      <a16:colId xmlns:a16="http://schemas.microsoft.com/office/drawing/2014/main" val="20001"/>
                    </a:ext>
                  </a:extLst>
                </a:gridCol>
                <a:gridCol w="1159808">
                  <a:extLst>
                    <a:ext uri="{9D8B030D-6E8A-4147-A177-3AD203B41FA5}">
                      <a16:colId xmlns:a16="http://schemas.microsoft.com/office/drawing/2014/main" val="20002"/>
                    </a:ext>
                  </a:extLst>
                </a:gridCol>
                <a:gridCol w="1082489">
                  <a:extLst>
                    <a:ext uri="{9D8B030D-6E8A-4147-A177-3AD203B41FA5}">
                      <a16:colId xmlns:a16="http://schemas.microsoft.com/office/drawing/2014/main" val="20003"/>
                    </a:ext>
                  </a:extLst>
                </a:gridCol>
                <a:gridCol w="1082489">
                  <a:extLst>
                    <a:ext uri="{9D8B030D-6E8A-4147-A177-3AD203B41FA5}">
                      <a16:colId xmlns:a16="http://schemas.microsoft.com/office/drawing/2014/main" val="20004"/>
                    </a:ext>
                  </a:extLst>
                </a:gridCol>
              </a:tblGrid>
              <a:tr h="4206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1"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(Thousands of dollars)</a:t>
                      </a:r>
                      <a:endPar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endParaRPr>
                    </a:p>
                  </a:txBody>
                  <a:tcPr marL="92785" marR="92785" horzOverflow="overflow">
                    <a:lnL cap="flat">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a:t>
                      </a:r>
                    </a:p>
                  </a:txBody>
                  <a:tcPr marL="92785" marR="92785" horzOverflow="overflow">
                    <a:lnL>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a:t>
                      </a:r>
                    </a:p>
                  </a:txBody>
                  <a:tcPr marL="92785" marR="92785" horzOverflow="overflow">
                    <a:lnL>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3</a:t>
                      </a:r>
                    </a:p>
                  </a:txBody>
                  <a:tcPr marL="92785" marR="92785" horzOverflow="overflow">
                    <a:lnL>
                      <a:noFill/>
                    </a:lnL>
                    <a:lnR>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4</a:t>
                      </a:r>
                    </a:p>
                  </a:txBody>
                  <a:tcPr marL="92785" marR="92785" horzOverflow="overflow">
                    <a:lnL>
                      <a:noFill/>
                    </a:lnL>
                    <a:lnR cap="flat">
                      <a:noFill/>
                    </a:lnR>
                    <a:lnT cap="flat">
                      <a:noFill/>
                    </a:lnT>
                    <a:lnB w="38100" cap="flat" cmpd="sng" algn="ctr">
                      <a:solidFill>
                        <a:schemeClr val="accent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Revenues</a:t>
                      </a:r>
                    </a:p>
                  </a:txBody>
                  <a:tcPr marL="92785" marR="92785" horzOverflow="overflow">
                    <a:lnL cap="flat">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200.0</a:t>
                      </a:r>
                    </a:p>
                  </a:txBody>
                  <a:tcPr marL="92785" marR="92785" horzOverflow="overflow">
                    <a:lnL>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200.0</a:t>
                      </a:r>
                    </a:p>
                  </a:txBody>
                  <a:tcPr marL="92785" marR="92785" horzOverflow="overflow">
                    <a:lnL>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200.0</a:t>
                      </a:r>
                    </a:p>
                  </a:txBody>
                  <a:tcPr marL="92785" marR="92785" horzOverflow="overflow">
                    <a:lnL>
                      <a:noFill/>
                    </a:lnL>
                    <a:lnR>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200.0</a:t>
                      </a:r>
                    </a:p>
                  </a:txBody>
                  <a:tcPr marL="92785" marR="92785" horzOverflow="overflow">
                    <a:lnL>
                      <a:noFill/>
                    </a:lnL>
                    <a:lnR cap="flat">
                      <a:noFill/>
                    </a:lnR>
                    <a:lnT w="38100" cap="flat" cmpd="sng" algn="ctr">
                      <a:solidFill>
                        <a:schemeClr val="accent1">
                          <a:lumMod val="50000"/>
                        </a:schemeClr>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Op. costs</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120.0</a:t>
                      </a:r>
                    </a:p>
                  </a:txBody>
                  <a:tcPr marL="92785" marR="9278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120.0</a:t>
                      </a:r>
                    </a:p>
                  </a:txBody>
                  <a:tcPr marL="92785" marR="9278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120.0</a:t>
                      </a:r>
                    </a:p>
                  </a:txBody>
                  <a:tcPr marL="92785" marR="9278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120.0</a:t>
                      </a:r>
                    </a:p>
                  </a:txBody>
                  <a:tcPr marL="92785" marR="9278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34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a:t>
                      </a:r>
                      <a:r>
                        <a:rPr kumimoji="0" lang="en-US" sz="2400" b="0" i="0" u="none" strike="noStrike" cap="none" normalizeH="0" baseline="0" dirty="0" err="1">
                          <a:ln>
                            <a:noFill/>
                          </a:ln>
                          <a:solidFill>
                            <a:srgbClr val="000000"/>
                          </a:solidFill>
                          <a:effectLst/>
                          <a:latin typeface="+mj-lt"/>
                          <a:ea typeface="Verdana" panose="020B0604030504040204" pitchFamily="34" charset="0"/>
                          <a:cs typeface="Verdana" panose="020B0604030504040204" pitchFamily="34" charset="0"/>
                        </a:rPr>
                        <a:t>Depr</a:t>
                      </a: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(100% at t = 0)</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EBIT</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80.0</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80.0</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80.0</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80.0</a:t>
                      </a:r>
                    </a:p>
                  </a:txBody>
                  <a:tcPr marL="92785" marR="92785" horzOverflow="overflow">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Tax (25%)</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20.0</a:t>
                      </a:r>
                    </a:p>
                  </a:txBody>
                  <a:tcPr marL="92785" marR="92785" horzOverflow="overflow">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EBIT(1 – T)</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Depreciation</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   0.0</a:t>
                      </a:r>
                    </a:p>
                  </a:txBody>
                  <a:tcPr marL="92785" marR="92785" horzOverflow="overflow">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0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EBIT(1 – T) + DEP</a:t>
                      </a:r>
                    </a:p>
                  </a:txBody>
                  <a:tcPr marL="92785" marR="92785"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j-lt"/>
                          <a:ea typeface="Verdana" panose="020B0604030504040204" pitchFamily="34" charset="0"/>
                          <a:cs typeface="Verdana" panose="020B0604030504040204" pitchFamily="34" charset="0"/>
                        </a:rPr>
                        <a:t>60.0</a:t>
                      </a:r>
                    </a:p>
                  </a:txBody>
                  <a:tcPr marL="92785" marR="92785"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ustDataLst>
      <p:tags r:id="rId1"/>
    </p:custDataLst>
    <p:extLst>
      <p:ext uri="{BB962C8B-B14F-4D97-AF65-F5344CB8AC3E}">
        <p14:creationId xmlns:p14="http://schemas.microsoft.com/office/powerpoint/2010/main" val="2396671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Terminal Cash Flows (1 of 2)</a:t>
            </a:r>
            <a:endParaRPr lang="en-US" noProof="0" dirty="0"/>
          </a:p>
        </p:txBody>
      </p:sp>
      <p:graphicFrame>
        <p:nvGraphicFramePr>
          <p:cNvPr id="8" name="Table 2">
            <a:extLst>
              <a:ext uri="{FF2B5EF4-FFF2-40B4-BE49-F238E27FC236}">
                <a16:creationId xmlns:a16="http://schemas.microsoft.com/office/drawing/2014/main" id="{65A71750-856E-46ED-AD6E-0EAD05C0EBDB}"/>
              </a:ext>
            </a:extLst>
          </p:cNvPr>
          <p:cNvGraphicFramePr>
            <a:graphicFrameLocks noGrp="1"/>
          </p:cNvGraphicFramePr>
          <p:nvPr>
            <p:ph sz="half" idx="13"/>
            <p:extLst>
              <p:ext uri="{D42A27DB-BD31-4B8C-83A1-F6EECF244321}">
                <p14:modId xmlns:p14="http://schemas.microsoft.com/office/powerpoint/2010/main" val="4030963730"/>
              </p:ext>
            </p:extLst>
          </p:nvPr>
        </p:nvGraphicFramePr>
        <p:xfrm>
          <a:off x="659724" y="1492543"/>
          <a:ext cx="5943600" cy="2743200"/>
        </p:xfrm>
        <a:graphic>
          <a:graphicData uri="http://schemas.openxmlformats.org/drawingml/2006/table">
            <a:tbl>
              <a:tblPr firstRow="1" bandRow="1">
                <a:tableStyleId>{5C22544A-7EE6-4342-B048-85BDC9FD1C3A}</a:tableStyleId>
              </a:tblPr>
              <a:tblGrid>
                <a:gridCol w="4754880">
                  <a:extLst>
                    <a:ext uri="{9D8B030D-6E8A-4147-A177-3AD203B41FA5}">
                      <a16:colId xmlns:a16="http://schemas.microsoft.com/office/drawing/2014/main" val="567647304"/>
                    </a:ext>
                  </a:extLst>
                </a:gridCol>
                <a:gridCol w="1188720">
                  <a:extLst>
                    <a:ext uri="{9D8B030D-6E8A-4147-A177-3AD203B41FA5}">
                      <a16:colId xmlns:a16="http://schemas.microsoft.com/office/drawing/2014/main" val="2191193706"/>
                    </a:ext>
                  </a:extLst>
                </a:gridCol>
              </a:tblGrid>
              <a:tr h="370840">
                <a:tc>
                  <a:txBody>
                    <a:bodyPr/>
                    <a:lstStyle/>
                    <a:p>
                      <a:r>
                        <a:rPr lang="en-IN" sz="2400" b="0" i="1" dirty="0">
                          <a:solidFill>
                            <a:srgbClr val="000000"/>
                          </a:solidFill>
                        </a:rPr>
                        <a:t>(Thousands of dollars)</a:t>
                      </a:r>
                    </a:p>
                  </a:txBody>
                  <a:tcPr>
                    <a:noFill/>
                  </a:tcPr>
                </a:tc>
                <a:tc>
                  <a:txBody>
                    <a:bodyPr/>
                    <a:lstStyle/>
                    <a:p>
                      <a:endParaRPr lang="en-IN" sz="2400" b="0">
                        <a:solidFill>
                          <a:srgbClr val="000000"/>
                        </a:solidFill>
                      </a:endParaRPr>
                    </a:p>
                  </a:txBody>
                  <a:tcPr>
                    <a:noFill/>
                  </a:tcPr>
                </a:tc>
                <a:extLst>
                  <a:ext uri="{0D108BD9-81ED-4DB2-BD59-A6C34878D82A}">
                    <a16:rowId xmlns:a16="http://schemas.microsoft.com/office/drawing/2014/main" val="1083332784"/>
                  </a:ext>
                </a:extLst>
              </a:tr>
              <a:tr h="370840">
                <a:tc>
                  <a:txBody>
                    <a:bodyPr/>
                    <a:lstStyle/>
                    <a:p>
                      <a:r>
                        <a:rPr lang="en-IN" sz="2400" b="0" dirty="0">
                          <a:solidFill>
                            <a:srgbClr val="000000"/>
                          </a:solidFill>
                        </a:rPr>
                        <a:t>Salvage value</a:t>
                      </a:r>
                    </a:p>
                  </a:txBody>
                  <a:tcPr>
                    <a:noFill/>
                  </a:tcPr>
                </a:tc>
                <a:tc>
                  <a:txBody>
                    <a:bodyPr/>
                    <a:lstStyle/>
                    <a:p>
                      <a:pPr algn="r"/>
                      <a:r>
                        <a:rPr lang="en-IN" sz="2400" b="0" dirty="0">
                          <a:solidFill>
                            <a:srgbClr val="000000"/>
                          </a:solidFill>
                        </a:rPr>
                        <a:t>$25.00 </a:t>
                      </a:r>
                    </a:p>
                  </a:txBody>
                  <a:tcPr>
                    <a:noFill/>
                  </a:tcPr>
                </a:tc>
                <a:extLst>
                  <a:ext uri="{0D108BD9-81ED-4DB2-BD59-A6C34878D82A}">
                    <a16:rowId xmlns:a16="http://schemas.microsoft.com/office/drawing/2014/main" val="1805004161"/>
                  </a:ext>
                </a:extLst>
              </a:tr>
              <a:tr h="370840">
                <a:tc>
                  <a:txBody>
                    <a:bodyPr/>
                    <a:lstStyle/>
                    <a:p>
                      <a:r>
                        <a:rPr lang="en-IN" sz="2400" b="0" dirty="0">
                          <a:solidFill>
                            <a:srgbClr val="000000"/>
                          </a:solidFill>
                        </a:rPr>
                        <a:t>– Tax on SV (25%)</a:t>
                      </a:r>
                    </a:p>
                  </a:txBody>
                  <a:tcPr>
                    <a:noFill/>
                  </a:tcPr>
                </a:tc>
                <a:tc>
                  <a:txBody>
                    <a:bodyPr/>
                    <a:lstStyle/>
                    <a:p>
                      <a:pPr algn="r"/>
                      <a:r>
                        <a:rPr lang="en-IN" sz="2400" b="0" dirty="0">
                          <a:solidFill>
                            <a:srgbClr val="000000"/>
                          </a:solidFill>
                        </a:rPr>
                        <a:t> 6.25</a:t>
                      </a:r>
                    </a:p>
                  </a:txBody>
                  <a:tcPr>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883532661"/>
                  </a:ext>
                </a:extLst>
              </a:tr>
              <a:tr h="370840">
                <a:tc>
                  <a:txBody>
                    <a:bodyPr/>
                    <a:lstStyle/>
                    <a:p>
                      <a:r>
                        <a:rPr lang="en-IN" sz="2400" b="0" dirty="0">
                          <a:solidFill>
                            <a:srgbClr val="000000"/>
                          </a:solidFill>
                        </a:rPr>
                        <a:t>AT salvage value</a:t>
                      </a:r>
                    </a:p>
                  </a:txBody>
                  <a:tcPr>
                    <a:noFill/>
                  </a:tcPr>
                </a:tc>
                <a:tc>
                  <a:txBody>
                    <a:bodyPr/>
                    <a:lstStyle/>
                    <a:p>
                      <a:pPr algn="r"/>
                      <a:r>
                        <a:rPr lang="en-IN" sz="2400" b="0" dirty="0">
                          <a:solidFill>
                            <a:srgbClr val="000000"/>
                          </a:solidFill>
                        </a:rPr>
                        <a:t>$18.75</a:t>
                      </a:r>
                    </a:p>
                  </a:txBody>
                  <a:tcPr>
                    <a:lnT w="12700" cap="flat" cmpd="sng" algn="ctr">
                      <a:solidFill>
                        <a:schemeClr val="bg2">
                          <a:lumMod val="10000"/>
                        </a:schemeClr>
                      </a:solidFill>
                      <a:prstDash val="solid"/>
                      <a:round/>
                      <a:headEnd type="none" w="med" len="med"/>
                      <a:tailEnd type="none" w="med" len="med"/>
                    </a:lnT>
                    <a:noFill/>
                  </a:tcPr>
                </a:tc>
                <a:extLst>
                  <a:ext uri="{0D108BD9-81ED-4DB2-BD59-A6C34878D82A}">
                    <a16:rowId xmlns:a16="http://schemas.microsoft.com/office/drawing/2014/main" val="388030563"/>
                  </a:ext>
                </a:extLst>
              </a:tr>
              <a:tr h="370840">
                <a:tc>
                  <a:txBody>
                    <a:bodyPr/>
                    <a:lstStyle/>
                    <a:p>
                      <a:r>
                        <a:rPr lang="en-IN" sz="2400" b="0" dirty="0">
                          <a:solidFill>
                            <a:srgbClr val="000000"/>
                          </a:solidFill>
                        </a:rPr>
                        <a:t>+ </a:t>
                      </a:r>
                      <a:r>
                        <a:rPr lang="el-GR" sz="2400" b="0" dirty="0">
                          <a:solidFill>
                            <a:srgbClr val="000000"/>
                          </a:solidFill>
                          <a:cs typeface="Arial" panose="020B0604020202020204" pitchFamily="34" charset="0"/>
                          <a:sym typeface="Wingdings 3" panose="05040102010807070707" pitchFamily="18" charset="2"/>
                        </a:rPr>
                        <a:t>Δ</a:t>
                      </a:r>
                      <a:r>
                        <a:rPr lang="en-IN" sz="2400" b="0" dirty="0">
                          <a:solidFill>
                            <a:srgbClr val="000000"/>
                          </a:solidFill>
                        </a:rPr>
                        <a:t>NOWC</a:t>
                      </a:r>
                    </a:p>
                  </a:txBody>
                  <a:tcPr>
                    <a:noFill/>
                  </a:tcPr>
                </a:tc>
                <a:tc>
                  <a:txBody>
                    <a:bodyPr/>
                    <a:lstStyle/>
                    <a:p>
                      <a:pPr algn="r"/>
                      <a:r>
                        <a:rPr lang="en-IN" sz="2400" b="0" dirty="0">
                          <a:solidFill>
                            <a:srgbClr val="000000"/>
                          </a:solidFill>
                        </a:rPr>
                        <a:t> 20.00</a:t>
                      </a:r>
                    </a:p>
                  </a:txBody>
                  <a:tcPr>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77195563"/>
                  </a:ext>
                </a:extLst>
              </a:tr>
              <a:tr h="370840">
                <a:tc>
                  <a:txBody>
                    <a:bodyPr/>
                    <a:lstStyle/>
                    <a:p>
                      <a:r>
                        <a:rPr lang="en-IN" sz="2400" b="0" dirty="0">
                          <a:solidFill>
                            <a:srgbClr val="000000"/>
                          </a:solidFill>
                        </a:rPr>
                        <a:t>Terminal CF</a:t>
                      </a:r>
                    </a:p>
                  </a:txBody>
                  <a:tcPr>
                    <a:noFill/>
                  </a:tcPr>
                </a:tc>
                <a:tc>
                  <a:txBody>
                    <a:bodyPr/>
                    <a:lstStyle/>
                    <a:p>
                      <a:pPr algn="r"/>
                      <a:r>
                        <a:rPr lang="en-IN" sz="2400" b="0" u="dbl" baseline="0" dirty="0">
                          <a:solidFill>
                            <a:srgbClr val="000000"/>
                          </a:solidFill>
                        </a:rPr>
                        <a:t>$38.75</a:t>
                      </a:r>
                    </a:p>
                  </a:txBody>
                  <a:tcPr>
                    <a:lnT w="12700" cap="flat" cmpd="sng" algn="ctr">
                      <a:solidFill>
                        <a:schemeClr val="bg2">
                          <a:lumMod val="10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919589179"/>
                  </a:ext>
                </a:extLst>
              </a:tr>
            </a:tbl>
          </a:graphicData>
        </a:graphic>
      </p:graphicFrame>
      <p:sp>
        <p:nvSpPr>
          <p:cNvPr id="4" name="Content Placeholder 3">
            <a:extLst>
              <a:ext uri="{FF2B5EF4-FFF2-40B4-BE49-F238E27FC236}">
                <a16:creationId xmlns:a16="http://schemas.microsoft.com/office/drawing/2014/main" id="{FB437400-064B-4379-BB0E-484287D5E426}"/>
              </a:ext>
            </a:extLst>
          </p:cNvPr>
          <p:cNvSpPr>
            <a:spLocks noGrp="1"/>
          </p:cNvSpPr>
          <p:nvPr>
            <p:ph sz="half" idx="2"/>
          </p:nvPr>
        </p:nvSpPr>
        <p:spPr>
          <a:xfrm>
            <a:off x="476844" y="4403188"/>
            <a:ext cx="11238314" cy="1730325"/>
          </a:xfrm>
        </p:spPr>
        <p:txBody>
          <a:bodyPr/>
          <a:lstStyle/>
          <a:p>
            <a:pPr marL="0" indent="0">
              <a:buNone/>
            </a:pPr>
            <a:r>
              <a:rPr lang="en-IN" dirty="0"/>
              <a:t>FCF</a:t>
            </a:r>
            <a:r>
              <a:rPr lang="en-IN" sz="2000" baseline="-25000" dirty="0"/>
              <a:t>4 </a:t>
            </a:r>
            <a:r>
              <a:rPr lang="en-IN" dirty="0"/>
              <a:t>= EBIT(1 – T) + DEP – CAPEX – </a:t>
            </a:r>
            <a:r>
              <a:rPr lang="el-GR" dirty="0">
                <a:cs typeface="Arial" panose="020B0604020202020204" pitchFamily="34" charset="0"/>
                <a:sym typeface="Wingdings 3" panose="05040102010807070707" pitchFamily="18" charset="2"/>
              </a:rPr>
              <a:t>Δ</a:t>
            </a:r>
            <a:r>
              <a:rPr lang="en-IN" dirty="0"/>
              <a:t>NOWC</a:t>
            </a:r>
          </a:p>
          <a:p>
            <a:pPr marL="0" indent="0">
              <a:buNone/>
            </a:pPr>
            <a:r>
              <a:rPr lang="en-IN" dirty="0"/>
              <a:t>          = $60.00 + $38.75</a:t>
            </a:r>
          </a:p>
          <a:p>
            <a:pPr marL="0" indent="0">
              <a:buNone/>
            </a:pPr>
            <a:r>
              <a:rPr lang="en-IN" dirty="0"/>
              <a:t>          = $98.75</a:t>
            </a:r>
          </a:p>
        </p:txBody>
      </p:sp>
    </p:spTree>
    <p:custDataLst>
      <p:tags r:id="rId1"/>
    </p:custDataLst>
    <p:extLst>
      <p:ext uri="{BB962C8B-B14F-4D97-AF65-F5344CB8AC3E}">
        <p14:creationId xmlns:p14="http://schemas.microsoft.com/office/powerpoint/2010/main" val="1837132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Terminal Cash Flows (2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Q. How is NOWC recovered?</a:t>
            </a:r>
          </a:p>
          <a:p>
            <a:pPr marL="640080" indent="-320040">
              <a:spcBef>
                <a:spcPts val="1200"/>
              </a:spcBef>
              <a:spcAft>
                <a:spcPts val="1200"/>
              </a:spcAft>
              <a:buClr>
                <a:srgbClr val="000000"/>
              </a:buClr>
            </a:pPr>
            <a:r>
              <a:rPr lang="en-US" sz="2000" dirty="0">
                <a:solidFill>
                  <a:srgbClr val="003865"/>
                </a:solidFill>
              </a:rPr>
              <a:t>Recovered at the end of the project’s life, there is no tax impact.</a:t>
            </a:r>
          </a:p>
          <a:p>
            <a:pPr marL="365760" indent="-365760">
              <a:spcBef>
                <a:spcPts val="1200"/>
              </a:spcBef>
              <a:spcAft>
                <a:spcPts val="1200"/>
              </a:spcAft>
              <a:buClr>
                <a:srgbClr val="000000"/>
              </a:buClr>
            </a:pPr>
            <a:r>
              <a:rPr lang="en-US" dirty="0"/>
              <a:t>Q. Is there always a tax on SV?</a:t>
            </a:r>
          </a:p>
          <a:p>
            <a:pPr marL="640080" indent="-320040">
              <a:spcBef>
                <a:spcPts val="1200"/>
              </a:spcBef>
              <a:spcAft>
                <a:spcPts val="1200"/>
              </a:spcAft>
              <a:buClr>
                <a:srgbClr val="000000"/>
              </a:buClr>
            </a:pPr>
            <a:r>
              <a:rPr lang="en-US" sz="2000" dirty="0">
                <a:solidFill>
                  <a:srgbClr val="003865"/>
                </a:solidFill>
              </a:rPr>
              <a:t>Tax is calculated as (SV − BV) × T, so if SV = BV the tax would be zero.</a:t>
            </a:r>
          </a:p>
          <a:p>
            <a:pPr marL="365760" indent="-365760">
              <a:spcBef>
                <a:spcPts val="1200"/>
              </a:spcBef>
              <a:spcAft>
                <a:spcPts val="1200"/>
              </a:spcAft>
              <a:buClr>
                <a:srgbClr val="000000"/>
              </a:buClr>
            </a:pPr>
            <a:r>
              <a:rPr lang="en-US" dirty="0"/>
              <a:t>Q. Is the tax on SV ever a positive cash flow?</a:t>
            </a:r>
          </a:p>
          <a:p>
            <a:pPr marL="640080" indent="-320040">
              <a:spcBef>
                <a:spcPts val="1200"/>
              </a:spcBef>
              <a:spcAft>
                <a:spcPts val="1200"/>
              </a:spcAft>
              <a:buClr>
                <a:srgbClr val="000000"/>
              </a:buClr>
            </a:pPr>
            <a:r>
              <a:rPr lang="en-US" sz="2000" dirty="0">
                <a:solidFill>
                  <a:srgbClr val="003865"/>
                </a:solidFill>
              </a:rPr>
              <a:t>If SV &lt; BV, there will be a tax credit.</a:t>
            </a:r>
          </a:p>
        </p:txBody>
      </p:sp>
    </p:spTree>
    <p:custDataLst>
      <p:tags r:id="rId1"/>
    </p:custDataLst>
    <p:extLst>
      <p:ext uri="{BB962C8B-B14F-4D97-AF65-F5344CB8AC3E}">
        <p14:creationId xmlns:p14="http://schemas.microsoft.com/office/powerpoint/2010/main" val="32940857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FULL TEXT TEMPLATE MASTER" val="7pb33sBP"/>
  <p:tag name="ARTICULATE_DESIGN_ID_FULL TEXT TEMPLATE MASTER (CONT.)" val="V3Eg5WUK"/>
  <p:tag name="ARTICULATE_DESIGN_ID_OPTIMIZED TEMPLATE MASTER" val="rzwWCka7"/>
  <p:tag name="ARTICULATE_DESIGN_ID_OPTIMIZED TEMPLATE MASTER (CONT.)" val="klKJ3eZ5"/>
  <p:tag name="ARTICULATE_PROJECT_OPEN" val="0"/>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2.xml><?xml version="1.0" encoding="utf-8"?>
<a:theme xmlns:a="http://schemas.openxmlformats.org/drawingml/2006/main" name="1_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A683995A7B1D46BAE4BA042997DC16" ma:contentTypeVersion="23" ma:contentTypeDescription="Create a new document." ma:contentTypeScope="" ma:versionID="8f0464880096769e34e67dae7cb02e8b">
  <xsd:schema xmlns:xsd="http://www.w3.org/2001/XMLSchema" xmlns:xs="http://www.w3.org/2001/XMLSchema" xmlns:p="http://schemas.microsoft.com/office/2006/metadata/properties" xmlns:ns2="c8ecdccd-e3b0-4392-94c4-49d90f16d1d5" xmlns:ns3="cc1e726a-7c3b-4654-9122-87de3e28a51c" targetNamespace="http://schemas.microsoft.com/office/2006/metadata/properties" ma:root="true" ma:fieldsID="5b66234319f86e7d6e6af7a0d3db614c" ns2:_="" ns3:_="">
    <xsd:import namespace="c8ecdccd-e3b0-4392-94c4-49d90f16d1d5"/>
    <xsd:import namespace="cc1e726a-7c3b-4654-9122-87de3e28a51c"/>
    <xsd:element name="properties">
      <xsd:complexType>
        <xsd:sequence>
          <xsd:element name="documentManagement">
            <xsd:complexType>
              <xsd:all>
                <xsd:element ref="ns2:Topic" minOccurs="0"/>
                <xsd:element ref="ns2:Owner" minOccurs="0"/>
                <xsd:element ref="ns2:Admin" minOccurs="0"/>
                <xsd:element ref="ns2:Copy" minOccurs="0"/>
                <xsd:element ref="ns2:MasterLocation_x0028_ifCopy_x003d_Yes_x0029_" minOccurs="0"/>
                <xsd:element ref="ns2:AdminNotes" minOccurs="0"/>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PartnerProgr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dccd-e3b0-4392-94c4-49d90f16d1d5" elementFormDefault="qualified">
    <xsd:import namespace="http://schemas.microsoft.com/office/2006/documentManagement/types"/>
    <xsd:import namespace="http://schemas.microsoft.com/office/infopath/2007/PartnerControls"/>
    <xsd:element name="Topic" ma:index="2" nillable="true" ma:displayName="Topic" ma:default="Unassigned" ma:format="Dropdown" ma:internalName="Topic">
      <xsd:complexType>
        <xsd:complexContent>
          <xsd:extension base="dms:MultiChoice">
            <xsd:sequence>
              <xsd:element name="Value" maxOccurs="unbounded" minOccurs="0" nillable="true">
                <xsd:simpleType>
                  <xsd:restriction base="dms:Choice">
                    <xsd:enumeration value="Accessibility"/>
                    <xsd:enumeration value="Archiving"/>
                    <xsd:enumeration value="CenDoc"/>
                    <xsd:enumeration value="Content Corrections/Reprints"/>
                    <xsd:enumeration value="Content Creation"/>
                    <xsd:enumeration value="Files to Printer"/>
                    <xsd:enumeration value="Invoicing"/>
                    <xsd:enumeration value="Partner Programs"/>
                    <xsd:enumeration value="Project Management"/>
                    <xsd:enumeration value="Other"/>
                    <xsd:enumeration value="Unassigned"/>
                    <xsd:enumeration value="Source Document Only"/>
                    <xsd:enumeration value="Design"/>
                    <xsd:enumeration value="Inclusivity &amp; Diversity"/>
                  </xsd:restriction>
                </xsd:simpleType>
              </xsd:element>
            </xsd:sequence>
          </xsd:extension>
        </xsd:complexContent>
      </xsd:complexType>
    </xsd:element>
    <xsd:element name="Owner" ma:index="3" nillable="true" ma:displayName="Owner" ma:format="Dropdown" ma:internalName="Owner">
      <xsd:simpleType>
        <xsd:restriction base="dms:Choice">
          <xsd:enumeration value="Content Corrections"/>
          <xsd:enumeration value="Content Creation"/>
          <xsd:enumeration value="Content Management Services"/>
          <xsd:enumeration value="Creative Studio"/>
          <xsd:enumeration value="Digital Production"/>
          <xsd:enumeration value="Finance"/>
          <xsd:enumeration value="Learning"/>
          <xsd:enumeration value="Manufacturing"/>
          <xsd:enumeration value="NGL"/>
          <xsd:enumeration value="Strategic Sourcing"/>
        </xsd:restriction>
      </xsd:simpleType>
    </xsd:element>
    <xsd:element name="Admin" ma:index="4" nillable="true" ma:displayName="Admin" ma:list="UserInfo" ma:SharePointGroup="0" ma:internalName="Admi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py" ma:index="5" nillable="true" ma:displayName="Copy " ma:default="0" ma:description="This is a VIP copy of a master document that is posted/available internally" ma:format="Dropdown" ma:internalName="Copy">
      <xsd:simpleType>
        <xsd:restriction base="dms:Boolean"/>
      </xsd:simpleType>
    </xsd:element>
    <xsd:element name="MasterLocation_x0028_ifCopy_x003d_Yes_x0029_" ma:index="6" nillable="true" ma:displayName="Master Location (if Copy = Yes)" ma:default="n/a" ma:description="Site/document library where master version is maintained" ma:format="Dropdown" ma:internalName="MasterLocation_x0028_ifCopy_x003d_Yes_x0029_">
      <xsd:simpleType>
        <xsd:restriction base="dms:Choice">
          <xsd:enumeration value="Catalyst / Finance"/>
          <xsd:enumeration value="Content Creation"/>
          <xsd:enumeration value="Content Management Services"/>
          <xsd:enumeration value="GPMOT"/>
          <xsd:enumeration value="Learning"/>
          <xsd:enumeration value="Strategic Sourcing"/>
          <xsd:enumeration value="VIP Documents"/>
          <xsd:enumeration value="n/a"/>
          <xsd:enumeration value="Creative Studio"/>
        </xsd:restriction>
      </xsd:simpleType>
    </xsd:element>
    <xsd:element name="AdminNotes" ma:index="7" nillable="true" ma:displayName="Admin Notes" ma:format="Dropdown" ma:internalName="AdminNotes">
      <xsd:complexType>
        <xsd:complexContent>
          <xsd:extension base="dms:MultiChoiceFillIn">
            <xsd:sequence>
              <xsd:element name="Value" maxOccurs="unbounded" minOccurs="0" nillable="true">
                <xsd:simpleType>
                  <xsd:union memberTypes="dms:Text">
                    <xsd:simpleType>
                      <xsd:restriction base="dms:Choice">
                        <xsd:enumeration value="See VIP Source Documents"/>
                        <xsd:enumeration value="E2E copy"/>
                        <xsd:enumeration value="Link to VIP copy"/>
                        <xsd:enumeration value="Same as internal version"/>
                        <xsd:enumeration value="Vendor-facing version"/>
                        <xsd:enumeration value="Source document w/owner"/>
                      </xsd:restriction>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PartnerProgram" ma:index="25" nillable="true" ma:displayName="Partner Program" ma:format="Dropdown" ma:internalName="PartnerProgram">
      <xsd:complexType>
        <xsd:complexContent>
          <xsd:extension base="dms:MultiChoice">
            <xsd:sequence>
              <xsd:element name="Value" maxOccurs="unbounded" minOccurs="0" nillable="true">
                <xsd:simpleType>
                  <xsd:restriction base="dms:Choice">
                    <xsd:enumeration value="HE Production"/>
                    <xsd:enumeration value="Design"/>
                    <xsd:enumeration value="Authoring"/>
                    <xsd:enumeration value="Ancillary Production"/>
                    <xsd:enumeration value="Archiving"/>
                    <xsd:enumeration value="NGL"/>
                    <xsd:enumeration value="Media"/>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1e726a-7c3b-4654-9122-87de3e28a5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cc1e726a-7c3b-4654-9122-87de3e28a51c">
      <UserInfo>
        <DisplayName/>
        <AccountId xsi:nil="true"/>
        <AccountType/>
      </UserInfo>
    </SharedWithUsers>
    <AdminNotes xmlns="c8ecdccd-e3b0-4392-94c4-49d90f16d1d5">
      <Value>Source document w/owner</Value>
    </AdminNotes>
    <Topic xmlns="c8ecdccd-e3b0-4392-94c4-49d90f16d1d5">
      <Value>Accessibility</Value>
      <Value>Partner Programs</Value>
    </Topic>
    <Copy xmlns="c8ecdccd-e3b0-4392-94c4-49d90f16d1d5">true</Copy>
    <MasterLocation_x0028_ifCopy_x003d_Yes_x0029_ xmlns="c8ecdccd-e3b0-4392-94c4-49d90f16d1d5">Learning</MasterLocation_x0028_ifCopy_x003d_Yes_x0029_>
    <Owner xmlns="c8ecdccd-e3b0-4392-94c4-49d90f16d1d5">Learning</Owner>
    <Admin xmlns="c8ecdccd-e3b0-4392-94c4-49d90f16d1d5">
      <UserInfo>
        <DisplayName>Tumelaire, Justin M</DisplayName>
        <AccountId>640</AccountId>
        <AccountType/>
      </UserInfo>
    </Admin>
    <PartnerProgram xmlns="c8ecdccd-e3b0-4392-94c4-49d90f16d1d5">
      <Value>HE Production</Value>
    </PartnerProgram>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796F67-F848-4205-8CFB-C5D320342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dccd-e3b0-4392-94c4-49d90f16d1d5"/>
    <ds:schemaRef ds:uri="cc1e726a-7c3b-4654-9122-87de3e28a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9BA192-EF86-48DF-982C-2C526A268392}">
  <ds:schemaRefs>
    <ds:schemaRef ds:uri="http://purl.org/dc/terms/"/>
    <ds:schemaRef ds:uri="http://purl.org/dc/dcmitype/"/>
    <ds:schemaRef ds:uri="http://schemas.microsoft.com/office/2006/metadata/properties"/>
    <ds:schemaRef ds:uri="http://schemas.microsoft.com/office/infopath/2007/PartnerControls"/>
    <ds:schemaRef ds:uri="c8ecdccd-e3b0-4392-94c4-49d90f16d1d5"/>
    <ds:schemaRef ds:uri="http://schemas.microsoft.com/office/2006/documentManagement/types"/>
    <ds:schemaRef ds:uri="http://purl.org/dc/elements/1.1/"/>
    <ds:schemaRef ds:uri="http://www.w3.org/XML/1998/namespace"/>
    <ds:schemaRef ds:uri="cc1e726a-7c3b-4654-9122-87de3e28a51c"/>
    <ds:schemaRef ds:uri="http://schemas.openxmlformats.org/package/2006/metadata/core-properties"/>
  </ds:schemaRefs>
</ds:datastoreItem>
</file>

<file path=customXml/itemProps3.xml><?xml version="1.0" encoding="utf-8"?>
<ds:datastoreItem xmlns:ds="http://schemas.openxmlformats.org/officeDocument/2006/customXml" ds:itemID="{E32CFAA7-E308-4DCB-89CD-C84C20E902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A11y_PPT_Template_Cengage_020221</Template>
  <TotalTime>510</TotalTime>
  <Words>2259</Words>
  <Application>Microsoft Office PowerPoint</Application>
  <PresentationFormat>Widescreen</PresentationFormat>
  <Paragraphs>317</Paragraphs>
  <Slides>39</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39</vt:i4>
      </vt:variant>
    </vt:vector>
  </HeadingPairs>
  <TitlesOfParts>
    <vt:vector size="47" baseType="lpstr">
      <vt:lpstr>Arial</vt:lpstr>
      <vt:lpstr>Calibri</vt:lpstr>
      <vt:lpstr>Courier New</vt:lpstr>
      <vt:lpstr>Verdana</vt:lpstr>
      <vt:lpstr>Wingdings</vt:lpstr>
      <vt:lpstr>Wingdings 3</vt:lpstr>
      <vt:lpstr>Optimized Template Master</vt:lpstr>
      <vt:lpstr>1_Optimized Template Master</vt:lpstr>
      <vt:lpstr>Chapter 12</vt:lpstr>
      <vt:lpstr>Overview</vt:lpstr>
      <vt:lpstr>Proposed Project (1 of 2)</vt:lpstr>
      <vt:lpstr>Proposed Project</vt:lpstr>
      <vt:lpstr>Determining Project Value</vt:lpstr>
      <vt:lpstr>Initial Year Investment Outlays</vt:lpstr>
      <vt:lpstr>Project Operating Cash Flows</vt:lpstr>
      <vt:lpstr>Terminal Cash Flows (1 of 2)</vt:lpstr>
      <vt:lpstr>Terminal Cash Flows (2 of 2)</vt:lpstr>
      <vt:lpstr>Should financing effects be included in cash flows?</vt:lpstr>
      <vt:lpstr>Should a $50,000 improvement cost from the previous year be included in the analysis?</vt:lpstr>
      <vt:lpstr>If the facility could be leased out for $25,000 per year, would this affect the analysis?</vt:lpstr>
      <vt:lpstr>If the new product line decreases the sales of the firm’s other lines, would this affect the analysis?</vt:lpstr>
      <vt:lpstr>Proposed Project’s Cash Flow Time Line</vt:lpstr>
      <vt:lpstr>If this were a replacement rather than a new project, would the analysis change?</vt:lpstr>
      <vt:lpstr>What are the 3 types of project risk?</vt:lpstr>
      <vt:lpstr>What is stand-alone risk?</vt:lpstr>
      <vt:lpstr>What is corporate risk?</vt:lpstr>
      <vt:lpstr>What is market risk?</vt:lpstr>
      <vt:lpstr>Which type of risk is most relevant?</vt:lpstr>
      <vt:lpstr>Which risk is the easiest to measure?</vt:lpstr>
      <vt:lpstr>Are the three types of risk generally highly correlated?</vt:lpstr>
      <vt:lpstr>What is sensitivity analysis?</vt:lpstr>
      <vt:lpstr>What are the advantages and disadvantages of sensitivity analysis?</vt:lpstr>
      <vt:lpstr>Evaluating Projects with Unequal Lives</vt:lpstr>
      <vt:lpstr>Solving for NPV with No Repetition</vt:lpstr>
      <vt:lpstr>Replacement Chain</vt:lpstr>
      <vt:lpstr>Equivalent Annual Annuity</vt:lpstr>
      <vt:lpstr>If expected inflation equals 5% is NPV biased?</vt:lpstr>
      <vt:lpstr>Project Operating Cash Flows, If Expected Inflation = 5%</vt:lpstr>
      <vt:lpstr>Considering Inflation: Project CFs, NPV, and IRR</vt:lpstr>
      <vt:lpstr>Perform a Scenario Analysis of the Project, Based on Changes in the Sales Forecast</vt:lpstr>
      <vt:lpstr>Scenario Analysis</vt:lpstr>
      <vt:lpstr>Determining Expected NPV, σNPV, and CVNPV from the Scenario Analysis</vt:lpstr>
      <vt:lpstr>If firm’s average projects’ CVNPV range is 1.25 - 1.75, would this project have high, average, or low risk?</vt:lpstr>
      <vt:lpstr>Is this project likely to be correlated with the firm’s business? How would it contribute to the firm’s overall risk?</vt:lpstr>
      <vt:lpstr>If the project had a high correlation with the economy, how would corporate and market risk be affected?</vt:lpstr>
      <vt:lpstr>If the firm uses a +/−4% risk adjustment for the cost of capital, should the project be accepted?</vt:lpstr>
      <vt:lpstr>What subjective risk factors should be considered before a decision is made?</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Financial Management, Sixteenth Edition</dc:title>
  <dc:subject>Chapter 12: Cash Flow Estimation and Risk Analysis</dc:subject>
  <dc:creator>Brigham &amp; Houston</dc:creator>
  <cp:lastModifiedBy>Prasanna kumar. Tripathy</cp:lastModifiedBy>
  <cp:revision>159</cp:revision>
  <cp:lastPrinted>2016-10-03T15:29:39Z</cp:lastPrinted>
  <dcterms:created xsi:type="dcterms:W3CDTF">2021-02-02T17:32:18Z</dcterms:created>
  <dcterms:modified xsi:type="dcterms:W3CDTF">2021-06-08T10:10:24Z</dcterms:modified>
  <cp:category>Accessible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0x01010025A683995A7B1D46BAE4BA042997DC16</vt:lpwstr>
  </property>
  <property fmtid="{D5CDD505-2E9C-101B-9397-08002B2CF9AE}" pid="3" name="Order">
    <vt:r8>112600</vt:r8>
  </property>
  <property fmtid="{D5CDD505-2E9C-101B-9397-08002B2CF9AE}" pid="4" name="Category">
    <vt:lpwstr>Accessibility</vt:lpwstr>
  </property>
  <property fmtid="{D5CDD505-2E9C-101B-9397-08002B2CF9AE}" pid="5" name="xd_Signature">
    <vt:bool>false</vt:bool>
  </property>
  <property fmtid="{D5CDD505-2E9C-101B-9397-08002B2CF9AE}" pid="6" name="xd_ProgID">
    <vt:lpwstr/>
  </property>
  <property fmtid="{D5CDD505-2E9C-101B-9397-08002B2CF9AE}" pid="7" name="Document Type">
    <vt:lpwstr>Template</vt:lpwstr>
  </property>
  <property fmtid="{D5CDD505-2E9C-101B-9397-08002B2CF9AE}" pid="8" name="Audience">
    <vt:lpwstr>Content Developer</vt:lpwstr>
  </property>
  <property fmtid="{D5CDD505-2E9C-101B-9397-08002B2CF9AE}" pid="9" name="Department">
    <vt:lpwstr>GPM Training</vt:lpwstr>
  </property>
  <property fmtid="{D5CDD505-2E9C-101B-9397-08002B2CF9AE}" pid="10" name="ComplianceAssetId">
    <vt:lpwstr/>
  </property>
  <property fmtid="{D5CDD505-2E9C-101B-9397-08002B2CF9AE}" pid="11" name="TemplateUrl">
    <vt:lpwstr/>
  </property>
  <property fmtid="{D5CDD505-2E9C-101B-9397-08002B2CF9AE}" pid="12" name="ArticulateGUID">
    <vt:lpwstr>DA3FD099-5DDC-49B7-BC70-6C2871AE2813</vt:lpwstr>
  </property>
  <property fmtid="{D5CDD505-2E9C-101B-9397-08002B2CF9AE}" pid="13" name="ArticulatePath">
    <vt:lpwstr>Presentation3</vt:lpwstr>
  </property>
  <property fmtid="{D5CDD505-2E9C-101B-9397-08002B2CF9AE}" pid="14" name="_SourceUrl">
    <vt:lpwstr/>
  </property>
  <property fmtid="{D5CDD505-2E9C-101B-9397-08002B2CF9AE}" pid="15" name="Status">
    <vt:lpwstr>1. In development</vt:lpwstr>
  </property>
  <property fmtid="{D5CDD505-2E9C-101B-9397-08002B2CF9AE}" pid="16" name="_SharedFileIndex">
    <vt:lpwstr/>
  </property>
</Properties>
</file>