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  <p:sldMasterId id="2147483767" r:id="rId5"/>
  </p:sldMasterIdLst>
  <p:notesMasterIdLst>
    <p:notesMasterId r:id="rId30"/>
  </p:notesMasterIdLst>
  <p:handoutMasterIdLst>
    <p:handoutMasterId r:id="rId31"/>
  </p:handoutMasterIdLst>
  <p:sldIdLst>
    <p:sldId id="346" r:id="rId6"/>
    <p:sldId id="258" r:id="rId7"/>
    <p:sldId id="261" r:id="rId8"/>
    <p:sldId id="290" r:id="rId9"/>
    <p:sldId id="316" r:id="rId10"/>
    <p:sldId id="339" r:id="rId11"/>
    <p:sldId id="340" r:id="rId12"/>
    <p:sldId id="34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77" r:id="rId29"/>
  </p:sldIdLst>
  <p:sldSz cx="12192000" cy="6858000"/>
  <p:notesSz cx="6858000" cy="9144000"/>
  <p:custDataLst>
    <p:tags r:id="rId3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ola, Courtney A" initials="TCA" lastIdx="1" clrIdx="0">
    <p:extLst>
      <p:ext uri="{19B8F6BF-5375-455C-9EA6-DF929625EA0E}">
        <p15:presenceInfo xmlns:p15="http://schemas.microsoft.com/office/powerpoint/2012/main" userId="S-1-5-21-4027829005-1107895287-290554039-156439" providerId="AD"/>
      </p:ext>
    </p:extLst>
  </p:cmAuthor>
  <p:cmAuthor id="2" name="N Williams" initials="NW" lastIdx="1" clrIdx="1">
    <p:extLst>
      <p:ext uri="{19B8F6BF-5375-455C-9EA6-DF929625EA0E}">
        <p15:presenceInfo xmlns:p15="http://schemas.microsoft.com/office/powerpoint/2012/main" userId="N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343F52"/>
    <a:srgbClr val="343FFF"/>
    <a:srgbClr val="343F3E"/>
    <a:srgbClr val="000000"/>
    <a:srgbClr val="F2F2F2"/>
    <a:srgbClr val="B9BCC1"/>
    <a:srgbClr val="BABDC1"/>
    <a:srgbClr val="343F3D"/>
    <a:srgbClr val="009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0" autoAdjust="0"/>
    <p:restoredTop sz="82370" autoAdjust="0"/>
  </p:normalViewPr>
  <p:slideViewPr>
    <p:cSldViewPr snapToGrid="0" snapToObjects="1">
      <p:cViewPr varScale="1">
        <p:scale>
          <a:sx n="56" d="100"/>
          <a:sy n="56" d="100"/>
        </p:scale>
        <p:origin x="532" y="40"/>
      </p:cViewPr>
      <p:guideLst/>
    </p:cSldViewPr>
  </p:slideViewPr>
  <p:outlineViewPr>
    <p:cViewPr>
      <p:scale>
        <a:sx n="33" d="100"/>
        <a:sy n="33" d="100"/>
      </p:scale>
      <p:origin x="0" y="-8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0"/>
    </p:cViewPr>
  </p:sorterViewPr>
  <p:notesViewPr>
    <p:cSldViewPr snapToGrid="0" snapToObjects="1">
      <p:cViewPr varScale="1">
        <p:scale>
          <a:sx n="63" d="100"/>
          <a:sy n="63" d="100"/>
        </p:scale>
        <p:origin x="217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ags" Target="../tags/tag28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75504" y="8685213"/>
            <a:ext cx="64668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7803E-66EE-42CE-8DFB-98553954E472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55392BA-16D5-4BCB-8BB3-D7B53B67D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47FD3A-2300-48D5-81E3-9406328116EE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176210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30237"/>
            <a:ext cx="3778647" cy="2125489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993721"/>
            <a:ext cx="5486400" cy="552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63017" y="8685213"/>
            <a:ext cx="684212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1CAE60C-72A0-D14D-8733-C13212F694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75DDB2F-32A5-4136-BC2E-0D7E0518B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4311" y="155512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7E5B37-4A58-4B32-B9B0-D824A69A3D97}"/>
              </a:ext>
            </a:extLst>
          </p:cNvPr>
          <p:cNvSpPr txBox="1"/>
          <p:nvPr/>
        </p:nvSpPr>
        <p:spPr>
          <a:xfrm>
            <a:off x="135896" y="8922557"/>
            <a:ext cx="626294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©2019</a:t>
            </a:r>
            <a:r>
              <a:rPr lang="en-US" sz="7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Cengage Learning.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2542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688975" indent="-225425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buChar char="–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139825" indent="-225425" algn="l" rtl="0" eaLnBrk="0" fontAlgn="base" hangingPunct="0">
      <a:spcBef>
        <a:spcPct val="30000"/>
      </a:spcBef>
      <a:spcAft>
        <a:spcPct val="0"/>
      </a:spcAft>
      <a:buFont typeface="Wingdings" panose="05000000000000000000" pitchFamily="2" charset="2"/>
      <a:buChar char="§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03375" indent="-225425" algn="l" rtl="0" eaLnBrk="0" fontAlgn="base" hangingPunct="0">
      <a:spcBef>
        <a:spcPct val="30000"/>
      </a:spcBef>
      <a:spcAft>
        <a:spcPct val="0"/>
      </a:spcAft>
      <a:buFont typeface="Courier New" panose="02070309020205020404" pitchFamily="49" charset="0"/>
      <a:buChar char="o"/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3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3.emf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5646420" y="1168663"/>
            <a:ext cx="6104302" cy="238760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46420" y="3809720"/>
            <a:ext cx="6104302" cy="1424930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75250" y="808037"/>
            <a:ext cx="4713288" cy="5241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082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8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082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5674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3258069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First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E9E33-E057-4A6F-9659-AD275C648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7079916" y="1168663"/>
            <a:ext cx="4772406" cy="1424930"/>
          </a:xfrm>
        </p:spPr>
        <p:txBody>
          <a:bodyPr anchor="b"/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Chapter Number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079916" y="3080084"/>
            <a:ext cx="4772406" cy="2154566"/>
          </a:xfrm>
          <a:noFill/>
        </p:spPr>
        <p:txBody>
          <a:bodyPr anchor="t"/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Chapter Name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BF6BBBC-452C-48FA-A1E1-E851567E538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24993" y="269023"/>
            <a:ext cx="3200400" cy="411480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326DFF-C872-4426-8563-39BC58624663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pyright">
            <a:extLst>
              <a:ext uri="{FF2B5EF4-FFF2-40B4-BE49-F238E27FC236}">
                <a16:creationId xmlns:a16="http://schemas.microsoft.com/office/drawing/2014/main" id="{FA4D4A75-B7C2-490A-97DA-C93EBF6064B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  <p:sp>
        <p:nvSpPr>
          <p:cNvPr id="10" name="Picture Placeholder 11">
            <a:extLst>
              <a:ext uri="{FF2B5EF4-FFF2-40B4-BE49-F238E27FC236}">
                <a16:creationId xmlns:a16="http://schemas.microsoft.com/office/drawing/2014/main" id="{648444F1-05A8-40A8-A717-3165EFA217E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41960" y="269023"/>
            <a:ext cx="3200400" cy="4114800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Image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7714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1886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5893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9119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5999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5094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802453D6-AC12-45CC-BE0D-504F54815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3" y="-7874"/>
            <a:ext cx="12191807" cy="6865874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>
          <a:xfrm>
            <a:off x="914400" y="1153123"/>
            <a:ext cx="10424160" cy="2387600"/>
          </a:xfrm>
        </p:spPr>
        <p:txBody>
          <a:bodyPr anchor="b"/>
          <a:lstStyle>
            <a:lvl1pPr algn="ctr">
              <a:defRPr sz="5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809720"/>
            <a:ext cx="10424160" cy="1424930"/>
          </a:xfrm>
          <a:noFill/>
        </p:spPr>
        <p:txBody>
          <a:bodyPr anchor="t"/>
          <a:lstStyle>
            <a:lvl1pPr marL="0" indent="0" algn="ctr">
              <a:lnSpc>
                <a:spcPct val="10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  <p:pic>
        <p:nvPicPr>
          <p:cNvPr id="14" name="Picture 7">
            <a:extLst>
              <a:ext uri="{FF2B5EF4-FFF2-40B4-BE49-F238E27FC236}">
                <a16:creationId xmlns:a16="http://schemas.microsoft.com/office/drawing/2014/main" id="{367956C9-0A63-4A7F-B986-4D823905D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60" y="6444486"/>
            <a:ext cx="1261872" cy="28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8D6FEA2F-362B-4EAB-BFA4-233A863C0DE7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1"/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0581EE69-5B12-4316-9F18-5E31FC9A31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120" y="6355754"/>
            <a:ext cx="8961120" cy="430213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[Author Name], [Book Title], [#] Edition. © [Insert Year] Cengage. All Rights Reserved. May not be scanned, copied or duplicated, or posted to a publicly accessible website, in whole or in part.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3553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4497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9547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33569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6" name="Content Placeholder Bottom">
            <a:extLst>
              <a:ext uri="{FF2B5EF4-FFF2-40B4-BE49-F238E27FC236}">
                <a16:creationId xmlns:a16="http://schemas.microsoft.com/office/drawing/2014/main" id="{4003AB72-C071-4875-8D31-00FB4709214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199" y="4136860"/>
            <a:ext cx="8090957" cy="204572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92356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Top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4" name="Image Placeholder 2">
            <a:extLst>
              <a:ext uri="{FF2B5EF4-FFF2-40B4-BE49-F238E27FC236}">
                <a16:creationId xmlns:a16="http://schemas.microsoft.com/office/drawing/2014/main" id="{329BB347-70F5-49B3-A1D7-9C05C8ED5028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9343" y="3207219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5" name="Content Placeholder Middle">
            <a:extLst>
              <a:ext uri="{FF2B5EF4-FFF2-40B4-BE49-F238E27FC236}">
                <a16:creationId xmlns:a16="http://schemas.microsoft.com/office/drawing/2014/main" id="{E344C337-1A6E-4BE6-8E9E-7076FBBEEFA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6700" y="3207216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Image Placeholder 3">
            <a:extLst>
              <a:ext uri="{FF2B5EF4-FFF2-40B4-BE49-F238E27FC236}">
                <a16:creationId xmlns:a16="http://schemas.microsoft.com/office/drawing/2014/main" id="{A70ED764-0931-4273-A125-CE2D6E0F8A8D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79343" y="4631282"/>
            <a:ext cx="2875957" cy="121744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7" name="Content Placeholder Bottom">
            <a:extLst>
              <a:ext uri="{FF2B5EF4-FFF2-40B4-BE49-F238E27FC236}">
                <a16:creationId xmlns:a16="http://schemas.microsoft.com/office/drawing/2014/main" id="{1A924411-097F-4689-AC4D-9173B40A69F2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6700" y="4631279"/>
            <a:ext cx="8090957" cy="1217450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19685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/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Image Placeholder 2">
            <a:extLst>
              <a:ext uri="{FF2B5EF4-FFF2-40B4-BE49-F238E27FC236}">
                <a16:creationId xmlns:a16="http://schemas.microsoft.com/office/drawing/2014/main" id="{02C25FD2-E251-4DC4-8F30-3EDA9A61D7D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2941438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FFE322F-E595-4582-997C-0A06F238C8D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624200" y="2941435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Image Placeholder 3">
            <a:extLst>
              <a:ext uri="{FF2B5EF4-FFF2-40B4-BE49-F238E27FC236}">
                <a16:creationId xmlns:a16="http://schemas.microsoft.com/office/drawing/2014/main" id="{647E63CA-E745-4DE2-B25A-D398F113EFA6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80444" y="406596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3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EFE66096-5B65-4DD6-9AD6-9E55675E34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3627801" y="406595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Image Placeholder 4">
            <a:extLst>
              <a:ext uri="{FF2B5EF4-FFF2-40B4-BE49-F238E27FC236}">
                <a16:creationId xmlns:a16="http://schemas.microsoft.com/office/drawing/2014/main" id="{765390A9-B975-43C8-86E6-45E636A649C5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444" y="5181771"/>
            <a:ext cx="2875957" cy="899814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4</a:t>
            </a: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B6F74B-2775-4949-A70C-BCBBFE20C3A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3627801" y="5181768"/>
            <a:ext cx="8090957" cy="895515"/>
          </a:xfrm>
        </p:spPr>
        <p:txBody>
          <a:bodyPr/>
          <a:lstStyle>
            <a:lvl1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18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1800" b="0"/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6982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5302E-3CB5-42AD-B464-F6B07B511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50C3DAD5-7018-41AE-A45F-20014BF27990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76250" y="2120900"/>
            <a:ext cx="6361113" cy="3683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D03E3FD-A040-4AA5-BC67-8F46FFA4548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46988" y="3962401"/>
            <a:ext cx="3922712" cy="1841500"/>
          </a:xfrm>
        </p:spPr>
        <p:txBody>
          <a:bodyPr/>
          <a:lstStyle>
            <a:lvl1pPr marL="0" indent="0">
              <a:buNone/>
              <a:defRPr sz="1800"/>
            </a:lvl1pPr>
            <a:lvl5pPr>
              <a:defRPr sz="2400" b="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caption to accompany content. </a:t>
            </a:r>
          </a:p>
        </p:txBody>
      </p:sp>
    </p:spTree>
    <p:extLst>
      <p:ext uri="{BB962C8B-B14F-4D97-AF65-F5344CB8AC3E}">
        <p14:creationId xmlns:p14="http://schemas.microsoft.com/office/powerpoint/2010/main" val="94959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619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46DB13-92A9-47C2-9058-218A0E2EDCF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3" y="2473693"/>
            <a:ext cx="5542957" cy="3703270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5D6101F-D933-4709-A0BA-1CB69D3DC64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72200" y="1825625"/>
            <a:ext cx="5542956" cy="492443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6172200" y="2473691"/>
            <a:ext cx="5542956" cy="3703271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4274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6"/>
            <a:ext cx="11241915" cy="90967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2EB7A33-D6FD-4ACA-9D6B-0B6FF455A81D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76844" y="1582938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Left"/>
          <p:cNvSpPr>
            <a:spLocks noGrp="1"/>
          </p:cNvSpPr>
          <p:nvPr>
            <p:ph sz="half" idx="1" hasCustomPrompt="1"/>
          </p:nvPr>
        </p:nvSpPr>
        <p:spPr>
          <a:xfrm>
            <a:off x="476844" y="2583180"/>
            <a:ext cx="3344530" cy="3593782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A33BDC-54C4-45B0-9977-6AD260A7B844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423735" y="1582937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Middle">
            <a:extLst>
              <a:ext uri="{FF2B5EF4-FFF2-40B4-BE49-F238E27FC236}">
                <a16:creationId xmlns:a16="http://schemas.microsoft.com/office/drawing/2014/main" id="{1D13BCCE-AB68-426C-9401-BABA201385F3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423735" y="2583179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F912163-109E-42CF-B7A9-36D05095C5E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66760" y="1588654"/>
            <a:ext cx="3344530" cy="800219"/>
          </a:xfrm>
          <a:solidFill>
            <a:schemeClr val="bg1"/>
          </a:solidFill>
          <a:effectLst>
            <a:outerShdw dist="12700" dir="5400000" algn="t" rotWithShape="0">
              <a:prstClr val="black"/>
            </a:outerShdw>
          </a:effectLst>
        </p:spPr>
        <p:txBody>
          <a:bodyPr wrap="square" tIns="91440" bIns="91440" rtlCol="0" anchor="b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2000" b="1" smtClean="0">
                <a:solidFill>
                  <a:srgbClr val="006298"/>
                </a:solidFill>
              </a:defRPr>
            </a:lvl1pPr>
            <a:lvl2pPr>
              <a:defRPr lang="en-US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Right"/>
          <p:cNvSpPr>
            <a:spLocks noGrp="1"/>
          </p:cNvSpPr>
          <p:nvPr>
            <p:ph sz="half" idx="2" hasCustomPrompt="1"/>
          </p:nvPr>
        </p:nvSpPr>
        <p:spPr>
          <a:xfrm>
            <a:off x="8370626" y="2579767"/>
            <a:ext cx="3344530" cy="3597195"/>
          </a:xfrm>
        </p:spPr>
        <p:txBody>
          <a:bodyPr/>
          <a:lstStyle>
            <a:lvl1pPr>
              <a:spcAft>
                <a:spcPts val="800"/>
              </a:spcAft>
              <a:defRPr sz="240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714500" marR="0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918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47324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8767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2621900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  <p:sp>
        <p:nvSpPr>
          <p:cNvPr id="10" name="Content Placeholder Bottom"/>
          <p:cNvSpPr>
            <a:spLocks noGrp="1"/>
          </p:cNvSpPr>
          <p:nvPr>
            <p:ph type="body" sz="quarter" idx="13" hasCustomPrompt="1"/>
          </p:nvPr>
        </p:nvSpPr>
        <p:spPr>
          <a:xfrm>
            <a:off x="476844" y="5395327"/>
            <a:ext cx="11241914" cy="951787"/>
          </a:xfrm>
        </p:spPr>
        <p:txBody>
          <a:bodyPr/>
          <a:lstStyle>
            <a:lvl1pPr marL="112713" indent="-112713">
              <a:defRPr sz="900" b="0">
                <a:solidFill>
                  <a:srgbClr val="000000"/>
                </a:solidFill>
              </a:defRPr>
            </a:lvl1pPr>
            <a:lvl2pPr marL="336550" indent="-112713">
              <a:defRPr sz="900" b="0">
                <a:solidFill>
                  <a:srgbClr val="000000"/>
                </a:solidFill>
              </a:defRPr>
            </a:lvl2pPr>
            <a:lvl3pPr marL="685800" indent="-168275">
              <a:defRPr sz="900" b="0">
                <a:solidFill>
                  <a:srgbClr val="000000"/>
                </a:solidFill>
              </a:defRPr>
            </a:lvl3pPr>
            <a:lvl4pPr>
              <a:defRPr sz="900" b="0"/>
            </a:lvl4pPr>
            <a:lvl5pPr>
              <a:defRPr sz="9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73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Subtitle/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"/>
          <p:cNvSpPr>
            <a:spLocks noGrp="1"/>
          </p:cNvSpPr>
          <p:nvPr>
            <p:ph type="title" hasCustomPrompt="1"/>
          </p:nvPr>
        </p:nvSpPr>
        <p:spPr>
          <a:xfrm>
            <a:off x="476843" y="368315"/>
            <a:ext cx="11241915" cy="121744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Subtitle"/>
          <p:cNvSpPr>
            <a:spLocks noGrp="1"/>
          </p:cNvSpPr>
          <p:nvPr>
            <p:ph sz="half" idx="1" hasCustomPrompt="1"/>
          </p:nvPr>
        </p:nvSpPr>
        <p:spPr>
          <a:xfrm>
            <a:off x="476843" y="1857694"/>
            <a:ext cx="11241915" cy="691143"/>
          </a:xfrm>
        </p:spPr>
        <p:txBody>
          <a:bodyPr/>
          <a:lstStyle>
            <a:lvl1pPr marL="0" indent="0">
              <a:buNone/>
              <a:defRPr sz="2800" b="1"/>
            </a:lvl1pPr>
            <a:lvl2pPr>
              <a:defRPr sz="2800" b="0"/>
            </a:lvl2pPr>
            <a:lvl3pPr>
              <a:defRPr sz="2400" b="0"/>
            </a:lvl3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476843" y="2677888"/>
            <a:ext cx="11241915" cy="1505492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7E0CC24-A3CA-45F3-BF2B-B8EB0900056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4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065DFA3-2F0A-45C7-8124-3D672EB9205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431038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EAAA4B2-2F70-4899-9014-89954C200D50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138B1A98-C967-4B94-B1F7-E158393317F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431929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26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Image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6844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A951D41C-52EA-4F3C-BC8E-A9309F4EB627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382488" y="1944375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2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1CD2ACDE-E8DF-4B19-9DBB-017510EECF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189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3</a:t>
            </a:r>
          </a:p>
        </p:txBody>
      </p:sp>
      <p:sp>
        <p:nvSpPr>
          <p:cNvPr id="19" name="Content Placeholder 4">
            <a:extLst>
              <a:ext uri="{FF2B5EF4-FFF2-40B4-BE49-F238E27FC236}">
                <a16:creationId xmlns:a16="http://schemas.microsoft.com/office/drawing/2014/main" id="{F18F8C24-8F67-4A0C-8E2F-54E8026EAD0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151916" y="1953281"/>
            <a:ext cx="2563240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4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950DDEC-E898-4F6D-A7F2-930A23B3C11F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76843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5</a:t>
            </a:r>
          </a:p>
        </p:txBody>
      </p:sp>
      <p:sp>
        <p:nvSpPr>
          <p:cNvPr id="16" name="Content Placeholder 6">
            <a:extLst>
              <a:ext uri="{FF2B5EF4-FFF2-40B4-BE49-F238E27FC236}">
                <a16:creationId xmlns:a16="http://schemas.microsoft.com/office/drawing/2014/main" id="{B7548D5A-3DFF-4FF5-A587-74246B76C1A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382487" y="4128059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6</a:t>
            </a:r>
          </a:p>
        </p:txBody>
      </p:sp>
      <p:sp>
        <p:nvSpPr>
          <p:cNvPr id="18" name="Content Placeholder 7">
            <a:extLst>
              <a:ext uri="{FF2B5EF4-FFF2-40B4-BE49-F238E27FC236}">
                <a16:creationId xmlns:a16="http://schemas.microsoft.com/office/drawing/2014/main" id="{A24E382A-7ED1-49CB-8053-85276CAEB9B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8189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7</a:t>
            </a:r>
          </a:p>
        </p:txBody>
      </p:sp>
      <p:sp>
        <p:nvSpPr>
          <p:cNvPr id="20" name="Content Placeholder 8">
            <a:extLst>
              <a:ext uri="{FF2B5EF4-FFF2-40B4-BE49-F238E27FC236}">
                <a16:creationId xmlns:a16="http://schemas.microsoft.com/office/drawing/2014/main" id="{AC6187B3-59CD-4356-83E5-962B5ACC4AE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151915" y="4136965"/>
            <a:ext cx="2563241" cy="202448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Insert here 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870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/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8" name="Image Placeholder 1"/>
          <p:cNvSpPr>
            <a:spLocks noGrp="1"/>
          </p:cNvSpPr>
          <p:nvPr>
            <p:ph sz="half" idx="13" hasCustomPrompt="1"/>
          </p:nvPr>
        </p:nvSpPr>
        <p:spPr>
          <a:xfrm>
            <a:off x="476843" y="1825628"/>
            <a:ext cx="2875957" cy="2045728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1</a:t>
            </a:r>
          </a:p>
        </p:txBody>
      </p:sp>
      <p:sp>
        <p:nvSpPr>
          <p:cNvPr id="7" name="Image Placeholder 2">
            <a:extLst>
              <a:ext uri="{FF2B5EF4-FFF2-40B4-BE49-F238E27FC236}">
                <a16:creationId xmlns:a16="http://schemas.microsoft.com/office/drawing/2014/main" id="{9100EECD-9921-43E0-9472-84C089BD62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76843" y="4132558"/>
            <a:ext cx="2875957" cy="2045727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Image 2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half" idx="2" hasCustomPrompt="1"/>
          </p:nvPr>
        </p:nvSpPr>
        <p:spPr>
          <a:xfrm>
            <a:off x="3624200" y="1825625"/>
            <a:ext cx="8090957" cy="4351338"/>
          </a:xfrm>
        </p:spPr>
        <p:txBody>
          <a:bodyPr/>
          <a:lstStyle>
            <a:lvl1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1pPr>
            <a:lvl2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2pPr>
            <a:lvl3pPr>
              <a:spcAft>
                <a:spcPts val="800"/>
              </a:spcAft>
              <a:defRPr sz="2400" b="0">
                <a:solidFill>
                  <a:srgbClr val="000000"/>
                </a:solidFill>
              </a:defRPr>
            </a:lvl3pPr>
            <a:lvl4pPr marL="1371600" marR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None/>
              <a:tabLst/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714500" marR="0" lvl="3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Fourth Level</a:t>
            </a:r>
          </a:p>
          <a:p>
            <a:pPr lvl="3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807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6820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3" r:id="rId2"/>
    <p:sldLayoutId id="2147483753" r:id="rId3"/>
    <p:sldLayoutId id="2147483728" r:id="rId4"/>
    <p:sldLayoutId id="2147483736" r:id="rId5"/>
    <p:sldLayoutId id="2147483729" r:id="rId6"/>
    <p:sldLayoutId id="2147483760" r:id="rId7"/>
    <p:sldLayoutId id="2147483730" r:id="rId8"/>
    <p:sldLayoutId id="2147483732" r:id="rId9"/>
    <p:sldLayoutId id="2147483761" r:id="rId10"/>
    <p:sldLayoutId id="2147483737" r:id="rId11"/>
    <p:sldLayoutId id="2147483762" r:id="rId12"/>
    <p:sldLayoutId id="2147483766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F3CEB08-7511-4ACD-A0D7-6D08EF1B42A9}"/>
              </a:ext>
            </a:extLst>
          </p:cNvPr>
          <p:cNvSpPr txBox="1">
            <a:spLocks/>
          </p:cNvSpPr>
          <p:nvPr userDrawn="1"/>
        </p:nvSpPr>
        <p:spPr>
          <a:xfrm>
            <a:off x="11082189" y="6449054"/>
            <a:ext cx="73429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Calibri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+mn-cs"/>
              </a:defRPr>
            </a:lvl9pPr>
          </a:lstStyle>
          <a:p>
            <a:fld id="{963FCBED-9BC8-44C8-B578-C394BC67F972}" type="slidenum">
              <a:rPr lang="en-US" sz="1100" smtClean="0">
                <a:solidFill>
                  <a:schemeClr val="bg2">
                    <a:lumMod val="10000"/>
                  </a:schemeClr>
                </a:solidFill>
                <a:latin typeface="+mn-lt"/>
              </a:rPr>
              <a:pPr/>
              <a:t>‹#›</a:t>
            </a:fld>
            <a:endParaRPr lang="en-US" sz="1100" dirty="0">
              <a:solidFill>
                <a:schemeClr val="bg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476843" y="473245"/>
            <a:ext cx="11241915" cy="12174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Slide 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843" y="1825625"/>
            <a:ext cx="11241915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7D9DE7A7-3324-4B9D-A406-42B62C5A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86" y="6444088"/>
            <a:ext cx="1262321" cy="2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pyright">
            <a:extLst>
              <a:ext uri="{FF2B5EF4-FFF2-40B4-BE49-F238E27FC236}">
                <a16:creationId xmlns:a16="http://schemas.microsoft.com/office/drawing/2014/main" id="{0E6636BF-D3CC-4DFC-A057-41CF18719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2103120" y="6355080"/>
            <a:ext cx="8961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  <a:latin typeface="+mn-lt"/>
              </a:rPr>
              <a:t>Brigham &amp; Houston, </a:t>
            </a:r>
            <a:r>
              <a:rPr lang="en-US" sz="1100" i="1" dirty="0">
                <a:solidFill>
                  <a:schemeClr val="accent1"/>
                </a:solidFill>
                <a:latin typeface="+mn-lt"/>
              </a:rPr>
              <a:t>Fundamentals of Financial Management</a:t>
            </a:r>
            <a:r>
              <a:rPr lang="en-US" sz="1100" dirty="0">
                <a:solidFill>
                  <a:schemeClr val="accent1"/>
                </a:solidFill>
                <a:latin typeface="+mn-lt"/>
              </a:rPr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custDataLst>
      <p:tags r:id="rId15"/>
    </p:custDataLst>
    <p:extLst>
      <p:ext uri="{BB962C8B-B14F-4D97-AF65-F5344CB8AC3E}">
        <p14:creationId xmlns:p14="http://schemas.microsoft.com/office/powerpoint/2010/main" val="411282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−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800"/>
        </a:spcAft>
        <a:buClr>
          <a:schemeClr val="accent1"/>
        </a:buClr>
        <a:buSzPct val="80000"/>
        <a:buFont typeface="Wingdings" panose="05000000000000000000" pitchFamily="2" charset="2"/>
        <a:buChar char="§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SzPct val="100000"/>
        <a:buFont typeface="Arial" panose="020B0604020202020204" pitchFamily="34" charset="0"/>
        <a:buChar char="•"/>
        <a:defRPr sz="2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tags" Target="../tags/tag4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43E06-9408-4115-B26E-902F4A09B4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15</a:t>
            </a:r>
            <a:endParaRPr lang="en-US" noProof="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8450C-4596-467D-B140-A6F839E5FC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Distributions to Shareholders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A0BABB19-D4DC-455F-9832-C3067CEAC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tretch>
            <a:fillRect/>
          </a:stretch>
        </p:blipFill>
        <p:spPr>
          <a:xfrm>
            <a:off x="182017" y="268287"/>
            <a:ext cx="3341341" cy="4114800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4267FECB-9676-44F6-B0C3-216136ADE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tretch>
            <a:fillRect/>
          </a:stretch>
        </p:blipFill>
        <p:spPr>
          <a:xfrm>
            <a:off x="3615252" y="268287"/>
            <a:ext cx="3275597" cy="4114800"/>
          </a:xfrm>
          <a:prstGeom prst="rect">
            <a:avLst/>
          </a:prstGeom>
        </p:spPr>
      </p:pic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6AD9E21-F401-4365-8D18-49A68173CE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Brigham &amp; Houston, </a:t>
            </a:r>
            <a:r>
              <a:rPr lang="en-US" i="1" noProof="0" dirty="0"/>
              <a:t>Fundamentals of Financial Management</a:t>
            </a:r>
            <a:r>
              <a:rPr lang="en-US" noProof="0" dirty="0"/>
              <a:t>, Sixteenth Edition. © 2022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78133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Residual Dividend Model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Find the retained earnings needed for the capital budget.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Pay out any leftover earnings (the residual) as dividends.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This policy minimizes flotation and equity signaling costs, hence minimizes the WACC.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6837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Residual Dividend Model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4" y="1828263"/>
            <a:ext cx="11241914" cy="1016539"/>
          </a:xfrm>
          <a:solidFill>
            <a:srgbClr val="343F52"/>
          </a:solidFill>
        </p:spPr>
        <p:txBody>
          <a:bodyPr anchor="ctr"/>
          <a:lstStyle/>
          <a:p>
            <a:r>
              <a:rPr lang="en-US" sz="28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Dividends = Net income </a:t>
            </a:r>
            <a:r>
              <a:rPr lang="en-US" sz="28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  <a:sym typeface="Symbol" panose="05050102010706020507" pitchFamily="18" charset="2"/>
              </a:rPr>
              <a:t> (Target equity ratio  Total capital budget)</a:t>
            </a:r>
            <a:endParaRPr lang="en-US" sz="2800" dirty="0">
              <a:solidFill>
                <a:schemeClr val="bg1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158041-5A99-433B-8EEC-CD991D91277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3124759"/>
            <a:ext cx="11241914" cy="2691842"/>
          </a:xfrm>
        </p:spPr>
        <p:txBody>
          <a:bodyPr/>
          <a:lstStyle/>
          <a:p>
            <a:pPr marL="365760" indent="-365760" algn="l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Capital budget ─ $800,000</a:t>
            </a:r>
          </a:p>
          <a:p>
            <a:pPr marL="365760" indent="-365760" algn="l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Target capital structure ─ 40% debt, 60% equity</a:t>
            </a:r>
          </a:p>
          <a:p>
            <a:pPr marL="365760" indent="-365760" algn="l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Forecasted net income ─ $600,000</a:t>
            </a:r>
          </a:p>
          <a:p>
            <a:pPr marL="365760" indent="-365760" algn="l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How much of the forecasted net income should be paid out as dividends?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320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Residual Dividend Model: Calculating Dividends Paid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Calculate portion of capital budget to be funded by equity.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Of the $800,000 capital budget, 0.6($800,000) = $480,000 will be funded with equity.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Calculate excess or need for equity capital.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There will be $600,000 – $480,000 = $120,000 left over to pay as dividends.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Calculate dividend payout ratio.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$120,000/$600,000 = 0.20 = 20%.</a:t>
            </a:r>
            <a:endParaRPr lang="en-US" dirty="0">
              <a:solidFill>
                <a:srgbClr val="003865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7884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Residual Dividend Model:  What if net income drops to $400,000?  Rises to $800,000?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defRPr/>
            </a:pPr>
            <a:r>
              <a:rPr lang="en-US" dirty="0"/>
              <a:t>If NI = $400,000 …</a:t>
            </a: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dirty="0"/>
              <a:t>Dividends = $400,000 – (0.6)($800,000) = -$80,000.</a:t>
            </a:r>
          </a:p>
          <a:p>
            <a:pPr marL="27432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dirty="0"/>
              <a:t>Since the dividend results in a negative number, the firm must use all of its net income to fund its budget, and probably should issue equity to maintain its target capital structure.</a:t>
            </a:r>
          </a:p>
          <a:p>
            <a:pPr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dirty="0"/>
              <a:t>Payout = $0/$400,000 = 0%.</a:t>
            </a:r>
          </a:p>
          <a:p>
            <a:pPr marL="365760" indent="-36576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defRPr/>
            </a:pPr>
            <a:r>
              <a:rPr lang="en-US" dirty="0"/>
              <a:t>If NI = $800,000 …</a:t>
            </a:r>
          </a:p>
          <a:p>
            <a:pPr marL="36576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dirty="0"/>
              <a:t>Dividends = $800,000 – (0.6)($800,000) = $320,000.</a:t>
            </a:r>
          </a:p>
          <a:p>
            <a:pPr marL="36576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dirty="0"/>
              <a:t>Payout = $320,000/$800,000 = 40%.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9647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would a change in investment opportunities affect dividends under the residual policy?</a:t>
            </a:r>
            <a:endParaRPr lang="en-US" sz="3600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Fewer good investments would lead to smaller capital budget, hence to a higher dividend payout.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More good investments would lead to a  lower dividend payout.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5932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on Residual Dividend Policy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defRPr/>
            </a:pPr>
            <a:r>
              <a:rPr lang="en-US" dirty="0"/>
              <a:t>Advantage</a:t>
            </a:r>
          </a:p>
          <a:p>
            <a:pPr marL="640080" lvl="1" indent="-32004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Minimizes new stock issues and flotation costs.</a:t>
            </a:r>
          </a:p>
          <a:p>
            <a:pPr marL="365760" indent="-36576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defRPr/>
            </a:pPr>
            <a:r>
              <a:rPr lang="en-US" dirty="0"/>
              <a:t>Disadvantages</a:t>
            </a:r>
          </a:p>
          <a:p>
            <a:pPr marL="640080" lvl="1" indent="-32004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Results in variable dividends</a:t>
            </a:r>
          </a:p>
          <a:p>
            <a:pPr marL="640080" lvl="1" indent="-32004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Sends conflicting signals</a:t>
            </a:r>
          </a:p>
          <a:p>
            <a:pPr marL="640080" lvl="1" indent="-32004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Increases risk</a:t>
            </a:r>
          </a:p>
          <a:p>
            <a:pPr marL="640080" lvl="1" indent="-32004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Doesn’t appeal to any specific clientele.</a:t>
            </a:r>
          </a:p>
          <a:p>
            <a:pPr marL="365760" indent="-365760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defRPr/>
            </a:pPr>
            <a:r>
              <a:rPr lang="en-US" dirty="0"/>
              <a:t>Conclusion: Consider residual policy when setting long-term target payout, but don’t follow it rigidly from year to year.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3907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Dividend Policy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Forecast capital needs over a planning horizon, often 5 years.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Set a target capital structure.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Estimate annual equity needs.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Set target payout based on the residual model.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Generally, some dividend growth rate emerges.  Maintain target growth rate if possible, varying capital structure somewhat if necessary.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2104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dividend reinvestment plan (DRIP)?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Shareholders can automatically reinvest their dividends in shares of the company’s common stock.  Get more stock than cash.</a:t>
            </a:r>
          </a:p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There are two types of plans:</a:t>
            </a:r>
          </a:p>
          <a:p>
            <a:pPr marL="640080" lvl="1" indent="-32004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Open market</a:t>
            </a:r>
          </a:p>
          <a:p>
            <a:pPr marL="640080" lvl="1" indent="-32004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New stock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102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Market Purchase Plan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Dollars to be reinvested are turned over to trustee, who buys shares on the open market.</a:t>
            </a:r>
          </a:p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Brokerage costs are reduced by volume purchases.</a:t>
            </a:r>
          </a:p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Convenient, easy way to invest, thus useful for investors.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9238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Stock Plan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Firm issues new stock to DRIP enrollees (usually at a discount from the market price), keeps money and uses it to buy assets.</a:t>
            </a:r>
          </a:p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Firms that need new equity capital use new stock plans.</a:t>
            </a:r>
          </a:p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Firms with no need for new equity capital use open market purchase plans.</a:t>
            </a:r>
          </a:p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Most NYSE listed companies have a DRIP. Useful for investors.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9396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Overview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Dividend Policy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Dividend Theories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Residual Dividend Model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Dividend Reinvestment Plans (DRIPs)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Stock Dividends and Stock Splits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Stock Repurchases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783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Stock Dividends vs. Stock Splits (1 of 2)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44" y="1842775"/>
            <a:ext cx="11241914" cy="1188720"/>
          </a:xfrm>
          <a:solidFill>
            <a:srgbClr val="343F52"/>
          </a:solidFill>
        </p:spPr>
        <p:txBody>
          <a:bodyPr anchor="ctr"/>
          <a:lstStyle/>
          <a:p>
            <a:pPr algn="l">
              <a:spcAft>
                <a:spcPts val="1800"/>
              </a:spcAft>
              <a:defRPr/>
            </a:pPr>
            <a:r>
              <a:rPr lang="en-US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Stock dividend: Firm issues new shares in lieu of paying a cash dividend. If 10%, get 10 shares for each 100 shares owned.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6B1699-4E54-4718-8241-481B08DFAF7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6843" y="3708959"/>
            <a:ext cx="11241914" cy="1188720"/>
          </a:xfrm>
          <a:solidFill>
            <a:srgbClr val="343F52"/>
          </a:solidFill>
        </p:spPr>
        <p:txBody>
          <a:bodyPr anchor="ctr"/>
          <a:lstStyle/>
          <a:p>
            <a:pPr algn="l">
              <a:spcAft>
                <a:spcPts val="1800"/>
              </a:spcAft>
              <a:defRPr/>
            </a:pPr>
            <a:r>
              <a:rPr lang="en-US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Stock split: Firm increases the number of shares outstanding, say 2:1. Sends shareholders more shares.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7293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Stock Dividends vs. Stock Splits (2 of 2)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Both stock dividends and stock splits increase the number of shares outstanding, so “the pie is divided into smaller pieces.”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Unless the stock dividend or split conveys information, or is accompanied by another event like higher dividends, the stock price falls so as to keep each investor’s wealth unchanged.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But splits/stock dividends may get us to an “optimal price range.”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Arguably, stock splits have become less prevalent in recent years. Many investors pay transaction costs on a “per-trade” basis, which makes the actual stock price less relevant.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4109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Stock Repurchases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Buying own stock back from stockholders</a:t>
            </a:r>
          </a:p>
          <a:p>
            <a:pPr marL="365760" indent="-36576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defRPr/>
            </a:pPr>
            <a:r>
              <a:rPr lang="en-US" dirty="0"/>
              <a:t>Reasons for repurchases:</a:t>
            </a:r>
          </a:p>
          <a:p>
            <a:pPr marL="640080" lvl="1" indent="-32004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As an alternative to distributing cash as dividends.</a:t>
            </a:r>
          </a:p>
          <a:p>
            <a:pPr marL="640080" lvl="1" indent="-32004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To make a large capital structure change.</a:t>
            </a:r>
          </a:p>
          <a:p>
            <a:pPr marL="640080" lvl="1" indent="-320040">
              <a:spcBef>
                <a:spcPts val="600"/>
              </a:spcBef>
              <a:spcAft>
                <a:spcPts val="18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To obtain stock for use when options are exercised.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062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Repurchases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Stockholders can tender or not.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Helps avoid setting a high dividend that cannot be maintained.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Repurchased stock can be used in takeovers or resold to raise cash as needed.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Remove a large block of stock “overhanging” the market and depressing the stock price.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Stockholders may take as a positive signal; management thinks stock is undervalued.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304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Repurchases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May be viewed as a negative signal (firm has poor investment opportunities).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IRS could impose penalties if repurchases were primarily to avoid taxes on dividends.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Selling stockholders may not be well informed, hence be treated unfairly.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Firm may have to bid up price to complete purchase, thus paying too much for its own stock.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7056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dividend policy?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The decision to pay out earnings versus retaining and reinvesting them.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Dividend policy includes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High or low dividend payout?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Stable or irregular dividends?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How frequent to pay dividends?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Announce the policy?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4085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Dividend Irrelevance Theory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Investors are indifferent between dividends and retention-generated capital gains.  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Investors can create their own dividend policy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If they want cash, they can sell stock.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If they don’t want cash, they can use dividends to buy stock.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Proposed by Modigliani and Miller and based on unrealistic assumptions (no taxes or brokerage costs), hence may not be true. Need an empirical test.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315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Investors Might Prefer Dividends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May think dividends are less risky than potential future capital gains.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If so, investors would value high-payout firms more highly, i.e., a high payout would result in a high P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0870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Investors Might Prefer Capital Gains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May want to avoid transactions costs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Maximum tax rate is the same as on dividends, but …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Taxes on dividends are due in the year they are received, while taxes on capital gains are due whenever the stock is sold.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If an investor holds a stock until his/her death, beneficiaries can use the date of the death as the cost basis and escape all previously accrued capital gains.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73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information content, or signaling, hypothesis?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Investors view dividend increases as signals of management’s view of the future. </a:t>
            </a:r>
          </a:p>
          <a:p>
            <a:pPr marL="640080" lvl="1" indent="-45720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3865"/>
                </a:solidFill>
              </a:rPr>
              <a:t>Since managers hate to cut dividends, they won’t raise dividends unless they think the increase is sustainable.  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However, a stock price increase at the time of a dividend increase could reflect higher expectations for future EPS, not a desire for dividends.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71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clientele effect?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Different groups of investors, or clienteles, prefer different dividend policies.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Firm’s past dividend policy determines its current clientele of investors.</a:t>
            </a:r>
          </a:p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defRPr/>
            </a:pPr>
            <a:r>
              <a:rPr lang="en-US" dirty="0"/>
              <a:t>Clientele effects impede changing dividend policy. Taxes and brokerage costs hurt investors who have to switch companies.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1449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EEB640D7-0C9E-48B9-8555-49960DBA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catering theory?</a:t>
            </a:r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07596D73-B5CE-494B-9292-DE6847A7D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indent="-36576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</a:pPr>
            <a:r>
              <a:rPr lang="en-US" dirty="0"/>
              <a:t>A theory that suggests that investors’ preference for dividends varies over time and that corporations adapt their dividend policy to cater to the current desires of investors.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865"/>
                </a:solidFill>
              </a:rPr>
              <a:t>Corporate managers are more likely to initiate dividends when dividend-paying stocks are in favor.</a:t>
            </a:r>
          </a:p>
          <a:p>
            <a:pPr marL="640080" lvl="1" indent="-320040">
              <a:spcBef>
                <a:spcPts val="600"/>
              </a:spcBef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3865"/>
                </a:solidFill>
              </a:rPr>
              <a:t>Corporate managers are more likely to omit dividends when capital gains are preferred.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72158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FULL TEXT TEMPLATE MASTER" val="7pb33sBP"/>
  <p:tag name="ARTICULATE_DESIGN_ID_FULL TEXT TEMPLATE MASTER (CONT.)" val="V3Eg5WUK"/>
  <p:tag name="ARTICULATE_DESIGN_ID_OPTIMIZED TEMPLATE MASTER" val="rzwWCka7"/>
  <p:tag name="ARTICULATE_DESIGN_ID_OPTIMIZED TEMPLATE MASTER (CONT.)" val="klKJ3eZ5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2.xml><?xml version="1.0" encoding="utf-8"?>
<a:theme xmlns:a="http://schemas.openxmlformats.org/drawingml/2006/main" name="1_Optimized Template Master">
  <a:themeElements>
    <a:clrScheme name="Cengage">
      <a:dk1>
        <a:srgbClr val="53565A"/>
      </a:dk1>
      <a:lt1>
        <a:srgbClr val="FFFFFF"/>
      </a:lt1>
      <a:dk2>
        <a:srgbClr val="003865"/>
      </a:dk2>
      <a:lt2>
        <a:srgbClr val="E7E6E6"/>
      </a:lt2>
      <a:accent1>
        <a:srgbClr val="003865"/>
      </a:accent1>
      <a:accent2>
        <a:srgbClr val="0085CA"/>
      </a:accent2>
      <a:accent3>
        <a:srgbClr val="E0004D"/>
      </a:accent3>
      <a:accent4>
        <a:srgbClr val="FC4C02"/>
      </a:accent4>
      <a:accent5>
        <a:srgbClr val="F2A900"/>
      </a:accent5>
      <a:accent6>
        <a:srgbClr val="92278F"/>
      </a:accent6>
      <a:hlink>
        <a:srgbClr val="0563C1"/>
      </a:hlink>
      <a:folHlink>
        <a:srgbClr val="9227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11y_PPT_Template_Cengage_020221.pptx" id="{62A8FB47-AEAE-448A-A9EC-2B57E950A883}" vid="{DA52BCA4-C454-45F1-8147-C38687C750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A683995A7B1D46BAE4BA042997DC16" ma:contentTypeVersion="23" ma:contentTypeDescription="Create a new document." ma:contentTypeScope="" ma:versionID="8f0464880096769e34e67dae7cb02e8b">
  <xsd:schema xmlns:xsd="http://www.w3.org/2001/XMLSchema" xmlns:xs="http://www.w3.org/2001/XMLSchema" xmlns:p="http://schemas.microsoft.com/office/2006/metadata/properties" xmlns:ns2="c8ecdccd-e3b0-4392-94c4-49d90f16d1d5" xmlns:ns3="cc1e726a-7c3b-4654-9122-87de3e28a51c" targetNamespace="http://schemas.microsoft.com/office/2006/metadata/properties" ma:root="true" ma:fieldsID="5b66234319f86e7d6e6af7a0d3db614c" ns2:_="" ns3:_="">
    <xsd:import namespace="c8ecdccd-e3b0-4392-94c4-49d90f16d1d5"/>
    <xsd:import namespace="cc1e726a-7c3b-4654-9122-87de3e28a51c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Owner" minOccurs="0"/>
                <xsd:element ref="ns2:Admin" minOccurs="0"/>
                <xsd:element ref="ns2:Copy" minOccurs="0"/>
                <xsd:element ref="ns2:MasterLocation_x0028_ifCopy_x003d_Yes_x0029_" minOccurs="0"/>
                <xsd:element ref="ns2:AdminNote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PartnerProgra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cdccd-e3b0-4392-94c4-49d90f16d1d5" elementFormDefault="qualified">
    <xsd:import namespace="http://schemas.microsoft.com/office/2006/documentManagement/types"/>
    <xsd:import namespace="http://schemas.microsoft.com/office/infopath/2007/PartnerControls"/>
    <xsd:element name="Topic" ma:index="2" nillable="true" ma:displayName="Topic" ma:default="Unassigned" ma:format="Dropdown" ma:internalName="Topic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essibility"/>
                    <xsd:enumeration value="Archiving"/>
                    <xsd:enumeration value="CenDoc"/>
                    <xsd:enumeration value="Content Corrections/Reprints"/>
                    <xsd:enumeration value="Content Creation"/>
                    <xsd:enumeration value="Files to Printer"/>
                    <xsd:enumeration value="Invoicing"/>
                    <xsd:enumeration value="Partner Programs"/>
                    <xsd:enumeration value="Project Management"/>
                    <xsd:enumeration value="Other"/>
                    <xsd:enumeration value="Unassigned"/>
                    <xsd:enumeration value="Source Document Only"/>
                    <xsd:enumeration value="Design"/>
                    <xsd:enumeration value="Inclusivity &amp; Diversity"/>
                  </xsd:restriction>
                </xsd:simpleType>
              </xsd:element>
            </xsd:sequence>
          </xsd:extension>
        </xsd:complexContent>
      </xsd:complexType>
    </xsd:element>
    <xsd:element name="Owner" ma:index="3" nillable="true" ma:displayName="Owner" ma:format="Dropdown" ma:internalName="Owner">
      <xsd:simpleType>
        <xsd:restriction base="dms:Choice">
          <xsd:enumeration value="Content Corrections"/>
          <xsd:enumeration value="Content Creation"/>
          <xsd:enumeration value="Content Management Services"/>
          <xsd:enumeration value="Creative Studio"/>
          <xsd:enumeration value="Digital Production"/>
          <xsd:enumeration value="Finance"/>
          <xsd:enumeration value="Learning"/>
          <xsd:enumeration value="Manufacturing"/>
          <xsd:enumeration value="NGL"/>
          <xsd:enumeration value="Strategic Sourcing"/>
        </xsd:restriction>
      </xsd:simpleType>
    </xsd:element>
    <xsd:element name="Admin" ma:index="4" nillable="true" ma:displayName="Admin" ma:list="UserInfo" ma:SharePointGroup="0" ma:internalName="Admi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py" ma:index="5" nillable="true" ma:displayName="Copy " ma:default="0" ma:description="This is a VIP copy of a master document that is posted/available internally" ma:format="Dropdown" ma:internalName="Copy">
      <xsd:simpleType>
        <xsd:restriction base="dms:Boolean"/>
      </xsd:simpleType>
    </xsd:element>
    <xsd:element name="MasterLocation_x0028_ifCopy_x003d_Yes_x0029_" ma:index="6" nillable="true" ma:displayName="Master Location (if Copy = Yes)" ma:default="n/a" ma:description="Site/document library where master version is maintained" ma:format="Dropdown" ma:internalName="MasterLocation_x0028_ifCopy_x003d_Yes_x0029_">
      <xsd:simpleType>
        <xsd:restriction base="dms:Choice">
          <xsd:enumeration value="Catalyst / Finance"/>
          <xsd:enumeration value="Content Creation"/>
          <xsd:enumeration value="Content Management Services"/>
          <xsd:enumeration value="GPMOT"/>
          <xsd:enumeration value="Learning"/>
          <xsd:enumeration value="Strategic Sourcing"/>
          <xsd:enumeration value="VIP Documents"/>
          <xsd:enumeration value="n/a"/>
          <xsd:enumeration value="Creative Studio"/>
        </xsd:restriction>
      </xsd:simpleType>
    </xsd:element>
    <xsd:element name="AdminNotes" ma:index="7" nillable="true" ma:displayName="Admin Notes" ma:format="Dropdown" ma:internalName="AdminNotes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See VIP Source Documents"/>
                        <xsd:enumeration value="E2E copy"/>
                        <xsd:enumeration value="Link to VIP copy"/>
                        <xsd:enumeration value="Same as internal version"/>
                        <xsd:enumeration value="Vendor-facing version"/>
                        <xsd:enumeration value="Source document w/owner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PartnerProgram" ma:index="25" nillable="true" ma:displayName="Partner Program" ma:format="Dropdown" ma:internalName="PartnerProgram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HE Production"/>
                    <xsd:enumeration value="Design"/>
                    <xsd:enumeration value="Authoring"/>
                    <xsd:enumeration value="Ancillary Production"/>
                    <xsd:enumeration value="Archiving"/>
                    <xsd:enumeration value="NGL"/>
                    <xsd:enumeration value="Media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e726a-7c3b-4654-9122-87de3e28a5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c1e726a-7c3b-4654-9122-87de3e28a51c">
      <UserInfo>
        <DisplayName/>
        <AccountId xsi:nil="true"/>
        <AccountType/>
      </UserInfo>
    </SharedWithUsers>
    <AdminNotes xmlns="c8ecdccd-e3b0-4392-94c4-49d90f16d1d5">
      <Value>Source document w/owner</Value>
    </AdminNotes>
    <Topic xmlns="c8ecdccd-e3b0-4392-94c4-49d90f16d1d5">
      <Value>Accessibility</Value>
      <Value>Partner Programs</Value>
    </Topic>
    <Copy xmlns="c8ecdccd-e3b0-4392-94c4-49d90f16d1d5">true</Copy>
    <MasterLocation_x0028_ifCopy_x003d_Yes_x0029_ xmlns="c8ecdccd-e3b0-4392-94c4-49d90f16d1d5">Learning</MasterLocation_x0028_ifCopy_x003d_Yes_x0029_>
    <Owner xmlns="c8ecdccd-e3b0-4392-94c4-49d90f16d1d5">Learning</Owner>
    <Admin xmlns="c8ecdccd-e3b0-4392-94c4-49d90f16d1d5">
      <UserInfo>
        <DisplayName>Tumelaire, Justin M</DisplayName>
        <AccountId>640</AccountId>
        <AccountType/>
      </UserInfo>
    </Admin>
    <PartnerProgram xmlns="c8ecdccd-e3b0-4392-94c4-49d90f16d1d5">
      <Value>HE Production</Value>
    </PartnerProgram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796F67-F848-4205-8CFB-C5D3203424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ecdccd-e3b0-4392-94c4-49d90f16d1d5"/>
    <ds:schemaRef ds:uri="cc1e726a-7c3b-4654-9122-87de3e28a5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9BA192-EF86-48DF-982C-2C526A268392}">
  <ds:schemaRefs>
    <ds:schemaRef ds:uri="http://purl.org/dc/elements/1.1/"/>
    <ds:schemaRef ds:uri="http://purl.org/dc/dcmitype/"/>
    <ds:schemaRef ds:uri="http://www.w3.org/XML/1998/namespace"/>
    <ds:schemaRef ds:uri="http://schemas.openxmlformats.org/package/2006/metadata/core-properties"/>
    <ds:schemaRef ds:uri="c8ecdccd-e3b0-4392-94c4-49d90f16d1d5"/>
    <ds:schemaRef ds:uri="http://schemas.microsoft.com/office/infopath/2007/PartnerControls"/>
    <ds:schemaRef ds:uri="http://schemas.microsoft.com/office/2006/documentManagement/types"/>
    <ds:schemaRef ds:uri="cc1e726a-7c3b-4654-9122-87de3e28a51c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32CFAA7-E308-4DCB-89CD-C84C20E902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A11y_PPT_Template_Cengage_020221</Template>
  <TotalTime>720</TotalTime>
  <Words>1404</Words>
  <Application>Microsoft Office PowerPoint</Application>
  <PresentationFormat>Widescreen</PresentationFormat>
  <Paragraphs>125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Courier New</vt:lpstr>
      <vt:lpstr>Symbol</vt:lpstr>
      <vt:lpstr>Verdana</vt:lpstr>
      <vt:lpstr>Wingdings</vt:lpstr>
      <vt:lpstr>Optimized Template Master</vt:lpstr>
      <vt:lpstr>1_Optimized Template Master</vt:lpstr>
      <vt:lpstr>Chapter 15</vt:lpstr>
      <vt:lpstr>Overview</vt:lpstr>
      <vt:lpstr>What is dividend policy?</vt:lpstr>
      <vt:lpstr>Dividend Irrelevance Theory</vt:lpstr>
      <vt:lpstr>Why Investors Might Prefer Dividends</vt:lpstr>
      <vt:lpstr>Why Investors Might Prefer Capital Gains</vt:lpstr>
      <vt:lpstr>What’s the information content, or signaling, hypothesis?</vt:lpstr>
      <vt:lpstr>What’s the clientele effect?</vt:lpstr>
      <vt:lpstr>What’s catering theory?</vt:lpstr>
      <vt:lpstr>The Residual Dividend Model</vt:lpstr>
      <vt:lpstr>Residual Dividend Model</vt:lpstr>
      <vt:lpstr>Residual Dividend Model: Calculating Dividends Paid</vt:lpstr>
      <vt:lpstr>Residual Dividend Model:  What if net income drops to $400,000?  Rises to $800,000?</vt:lpstr>
      <vt:lpstr>How would a change in investment opportunities affect dividends under the residual policy?</vt:lpstr>
      <vt:lpstr>Comments on Residual Dividend Policy</vt:lpstr>
      <vt:lpstr>Setting Dividend Policy</vt:lpstr>
      <vt:lpstr>What’s a dividend reinvestment plan (DRIP)?</vt:lpstr>
      <vt:lpstr>Open Market Purchase Plan</vt:lpstr>
      <vt:lpstr>New Stock Plan</vt:lpstr>
      <vt:lpstr>Stock Dividends vs. Stock Splits (1 of 2)</vt:lpstr>
      <vt:lpstr>Stock Dividends vs. Stock Splits (2 of 2)</vt:lpstr>
      <vt:lpstr>Stock Repurchases</vt:lpstr>
      <vt:lpstr>Advantages of Repurchases</vt:lpstr>
      <vt:lpstr>Disadvantages of Repurchases</vt:lpstr>
    </vt:vector>
  </TitlesOfParts>
  <Company>Cengage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Financial Management, Sixteenth Edition</dc:title>
  <dc:subject>Chapter 15: Distributions to Shareholders</dc:subject>
  <dc:creator>Brigham &amp; Houston</dc:creator>
  <cp:lastModifiedBy>Prasanna kumar. Tripathy</cp:lastModifiedBy>
  <cp:revision>196</cp:revision>
  <cp:lastPrinted>2016-10-03T15:29:39Z</cp:lastPrinted>
  <dcterms:created xsi:type="dcterms:W3CDTF">2021-02-02T17:32:18Z</dcterms:created>
  <dcterms:modified xsi:type="dcterms:W3CDTF">2021-06-08T18:44:48Z</dcterms:modified>
  <cp:category>Accessible PPT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0x01010025A683995A7B1D46BAE4BA042997DC16</vt:lpwstr>
  </property>
  <property fmtid="{D5CDD505-2E9C-101B-9397-08002B2CF9AE}" pid="3" name="Order">
    <vt:r8>112600</vt:r8>
  </property>
  <property fmtid="{D5CDD505-2E9C-101B-9397-08002B2CF9AE}" pid="4" name="Category">
    <vt:lpwstr>Accessibility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Document Type">
    <vt:lpwstr>Template</vt:lpwstr>
  </property>
  <property fmtid="{D5CDD505-2E9C-101B-9397-08002B2CF9AE}" pid="8" name="Audience">
    <vt:lpwstr>Content Developer</vt:lpwstr>
  </property>
  <property fmtid="{D5CDD505-2E9C-101B-9397-08002B2CF9AE}" pid="9" name="Department">
    <vt:lpwstr>GPM Training</vt:lpwstr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ArticulateGUID">
    <vt:lpwstr>DA3FD099-5DDC-49B7-BC70-6C2871AE2813</vt:lpwstr>
  </property>
  <property fmtid="{D5CDD505-2E9C-101B-9397-08002B2CF9AE}" pid="13" name="ArticulatePath">
    <vt:lpwstr>Presentation3</vt:lpwstr>
  </property>
  <property fmtid="{D5CDD505-2E9C-101B-9397-08002B2CF9AE}" pid="14" name="_SourceUrl">
    <vt:lpwstr/>
  </property>
  <property fmtid="{D5CDD505-2E9C-101B-9397-08002B2CF9AE}" pid="15" name="Status">
    <vt:lpwstr>1. In development</vt:lpwstr>
  </property>
  <property fmtid="{D5CDD505-2E9C-101B-9397-08002B2CF9AE}" pid="16" name="_SharedFileIndex">
    <vt:lpwstr/>
  </property>
</Properties>
</file>