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25"/>
  </p:notesMasterIdLst>
  <p:handoutMasterIdLst>
    <p:handoutMasterId r:id="rId26"/>
  </p:handoutMasterIdLst>
  <p:sldIdLst>
    <p:sldId id="375" r:id="rId5"/>
    <p:sldId id="258" r:id="rId6"/>
    <p:sldId id="360" r:id="rId7"/>
    <p:sldId id="361" r:id="rId8"/>
    <p:sldId id="306" r:id="rId9"/>
    <p:sldId id="291" r:id="rId10"/>
    <p:sldId id="362" r:id="rId11"/>
    <p:sldId id="363" r:id="rId12"/>
    <p:sldId id="364" r:id="rId13"/>
    <p:sldId id="365" r:id="rId14"/>
    <p:sldId id="366" r:id="rId15"/>
    <p:sldId id="367" r:id="rId16"/>
    <p:sldId id="319" r:id="rId17"/>
    <p:sldId id="368" r:id="rId18"/>
    <p:sldId id="369" r:id="rId19"/>
    <p:sldId id="370" r:id="rId20"/>
    <p:sldId id="371" r:id="rId21"/>
    <p:sldId id="372" r:id="rId22"/>
    <p:sldId id="373" r:id="rId23"/>
    <p:sldId id="374" r:id="rId24"/>
  </p:sldIdLst>
  <p:sldSz cx="12192000" cy="6858000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ola, Courtney A" initials="TCA" lastIdx="1" clrIdx="0">
    <p:extLst>
      <p:ext uri="{19B8F6BF-5375-455C-9EA6-DF929625EA0E}">
        <p15:presenceInfo xmlns:p15="http://schemas.microsoft.com/office/powerpoint/2012/main" userId="S-1-5-21-4027829005-1107895287-290554039-156439" providerId="AD"/>
      </p:ext>
    </p:extLst>
  </p:cmAuthor>
  <p:cmAuthor id="2" name="N Williams" initials="NW" lastIdx="1" clrIdx="1">
    <p:extLst>
      <p:ext uri="{19B8F6BF-5375-455C-9EA6-DF929625EA0E}">
        <p15:presenceInfo xmlns:p15="http://schemas.microsoft.com/office/powerpoint/2012/main" userId="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00000"/>
    <a:srgbClr val="343F52"/>
    <a:srgbClr val="343F3D"/>
    <a:srgbClr val="F2F2F2"/>
    <a:srgbClr val="0098D4"/>
    <a:srgbClr val="004A78"/>
    <a:srgbClr val="006298"/>
    <a:srgbClr val="FF6300"/>
    <a:srgbClr val="E92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19" autoAdjust="0"/>
    <p:restoredTop sz="82353" autoAdjust="0"/>
  </p:normalViewPr>
  <p:slideViewPr>
    <p:cSldViewPr snapToGrid="0" snapToObjects="1">
      <p:cViewPr varScale="1">
        <p:scale>
          <a:sx n="56" d="100"/>
          <a:sy n="56" d="100"/>
        </p:scale>
        <p:origin x="532" y="40"/>
      </p:cViewPr>
      <p:guideLst/>
    </p:cSldViewPr>
  </p:slideViewPr>
  <p:outlineViewPr>
    <p:cViewPr>
      <p:scale>
        <a:sx n="33" d="100"/>
        <a:sy n="33" d="100"/>
      </p:scale>
      <p:origin x="0" y="-12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notesViewPr>
    <p:cSldViewPr snapToGrid="0" snapToObjects="1">
      <p:cViewPr varScale="1">
        <p:scale>
          <a:sx n="63" d="100"/>
          <a:sy n="63" d="100"/>
        </p:scale>
        <p:origin x="217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5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75504" y="8685213"/>
            <a:ext cx="64668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7803E-66EE-42CE-8DFB-98553954E472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5392BA-16D5-4BCB-8BB3-D7B53B67D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47FD3A-2300-48D5-81E3-9406328116EE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621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30237"/>
            <a:ext cx="3778647" cy="212548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993721"/>
            <a:ext cx="5486400" cy="552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3017" y="8685213"/>
            <a:ext cx="6842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DDB2F-32A5-4136-BC2E-0D7E0518B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7E5B37-4A58-4B32-B9B0-D824A69A3D97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542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897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39825" indent="-22542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3375" indent="-225425" algn="l" rtl="0" eaLnBrk="0" fontAlgn="base" hangingPunct="0">
      <a:spcBef>
        <a:spcPct val="30000"/>
      </a:spcBef>
      <a:spcAft>
        <a:spcPct val="0"/>
      </a:spcAft>
      <a:buFont typeface="Courier New" panose="02070309020205020404" pitchFamily="49" charset="0"/>
      <a:buChar char="o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30238"/>
            <a:ext cx="3778250" cy="2125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6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646420" y="1168663"/>
            <a:ext cx="6104302" cy="238760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6420" y="3809720"/>
            <a:ext cx="6104302" cy="1424930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250" y="808037"/>
            <a:ext cx="4713288" cy="5241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82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8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6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325806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5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19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27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2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682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53" r:id="rId3"/>
    <p:sldLayoutId id="2147483728" r:id="rId4"/>
    <p:sldLayoutId id="2147483736" r:id="rId5"/>
    <p:sldLayoutId id="2147483729" r:id="rId6"/>
    <p:sldLayoutId id="2147483760" r:id="rId7"/>
    <p:sldLayoutId id="2147483730" r:id="rId8"/>
    <p:sldLayoutId id="2147483732" r:id="rId9"/>
    <p:sldLayoutId id="2147483761" r:id="rId10"/>
    <p:sldLayoutId id="2147483737" r:id="rId11"/>
    <p:sldLayoutId id="2147483762" r:id="rId12"/>
    <p:sldLayoutId id="2147483766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C8DF-AE7F-4188-B6A6-1ED5AEEDCC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21</a:t>
            </a:r>
            <a:endParaRPr lang="en-US" noProof="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BF534DD-7D92-4D2F-90B8-4B872CAEFD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Mergers and Divestitures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C82D6485-AC35-4BEF-B56C-254B3964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tretch>
            <a:fillRect/>
          </a:stretch>
        </p:blipFill>
        <p:spPr>
          <a:xfrm>
            <a:off x="314643" y="250892"/>
            <a:ext cx="4603625" cy="5669280"/>
          </a:xfrm>
          <a:prstGeom prst="rect">
            <a:avLst/>
          </a:prstGeom>
        </p:spPr>
      </p:pic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196A42BC-BBB7-4666-AC7E-0C0DCDE43A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Brigham &amp; Houston, </a:t>
            </a:r>
            <a:r>
              <a:rPr lang="en-US" i="1" noProof="0" dirty="0"/>
              <a:t>Fundamentals of Financial Management</a:t>
            </a:r>
            <a:r>
              <a:rPr lang="en-US" noProof="0" dirty="0"/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474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Discounting the Target’s Cash Flows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Aft>
                <a:spcPts val="1800"/>
              </a:spcAft>
              <a:buClr>
                <a:srgbClr val="000000"/>
              </a:buClr>
            </a:pPr>
            <a:r>
              <a:rPr lang="en-US" noProof="0" dirty="0"/>
              <a:t>The cash flows reflect the target’s business risk, not the acquiring company’s.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</a:pPr>
            <a:r>
              <a:rPr lang="en-US" noProof="0" dirty="0"/>
              <a:t>However, the merger will affect the target’s leverage and tax rate, hence its financial risk.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6632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Calculating Continuing Value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noProof="0" dirty="0"/>
              <a:t>Find the appropriate discount rate</a:t>
            </a:r>
          </a:p>
          <a:p>
            <a:pPr marL="91440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baseline="-25000" noProof="0" dirty="0">
                <a:ea typeface="Calibri" panose="020F0502020204030204" pitchFamily="34" charset="0"/>
                <a:cs typeface="Times New Roman" panose="02020603050405020304" pitchFamily="18" charset="0"/>
              </a:rPr>
              <a:t>(Target)</a:t>
            </a:r>
            <a:r>
              <a:rPr lang="en-US" noProof="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RF</a:t>
            </a:r>
            <a:r>
              <a:rPr lang="en-US" noProof="0" dirty="0">
                <a:ea typeface="Calibri" panose="020F0502020204030204" pitchFamily="34" charset="0"/>
                <a:cs typeface="Times New Roman" panose="02020603050405020304" pitchFamily="18" charset="0"/>
              </a:rPr>
              <a:t> + (</a:t>
            </a:r>
            <a:r>
              <a:rPr lang="en-US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noProof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−</a:t>
            </a:r>
            <a:r>
              <a:rPr lang="en-US" noProof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RF</a:t>
            </a:r>
            <a:r>
              <a:rPr lang="en-US" noProof="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noProof="0" dirty="0" err="1">
                <a:ea typeface="Calibri" panose="020F0502020204030204" pitchFamily="34" charset="0"/>
                <a:cs typeface="Times New Roman" panose="02020603050405020304" pitchFamily="18" charset="0"/>
              </a:rPr>
              <a:t>Target</a:t>
            </a:r>
            <a:r>
              <a:rPr lang="en-US" noProof="0" dirty="0">
                <a:ea typeface="Calibri" panose="020F0502020204030204" pitchFamily="34" charset="0"/>
                <a:cs typeface="Times New Roman" panose="02020603050405020304" pitchFamily="18" charset="0"/>
              </a:rPr>
              <a:t> = 9% + (4%)(1.43) = 14.72%</a:t>
            </a:r>
            <a:endParaRPr lang="en-US" noProof="0" dirty="0"/>
          </a:p>
          <a:p>
            <a:pPr marL="365760" indent="-365760">
              <a:spcBef>
                <a:spcPts val="2400"/>
              </a:spcBef>
              <a:spcAft>
                <a:spcPts val="2400"/>
              </a:spcAft>
              <a:buClr>
                <a:srgbClr val="000000"/>
              </a:buClr>
            </a:pPr>
            <a:r>
              <a:rPr lang="en-US" noProof="0" dirty="0"/>
              <a:t>Determine continuing value</a:t>
            </a:r>
          </a:p>
          <a:p>
            <a:pPr marL="91440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Continuing value</a:t>
            </a:r>
            <a:r>
              <a:rPr lang="en-US" baseline="-25000" noProof="0" dirty="0">
                <a:ea typeface="Verdana" panose="020B0604030504040204" pitchFamily="34" charset="0"/>
                <a:cs typeface="Times New Roman" panose="02020603050405020304" pitchFamily="18" charset="0"/>
              </a:rPr>
              <a:t>2024</a:t>
            </a: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 = CF</a:t>
            </a:r>
            <a:r>
              <a:rPr lang="en-US" baseline="-25000" noProof="0" dirty="0">
                <a:ea typeface="Verdana" panose="020B0604030504040204" pitchFamily="34" charset="0"/>
                <a:cs typeface="Times New Roman" panose="02020603050405020304" pitchFamily="18" charset="0"/>
              </a:rPr>
              <a:t>2024</a:t>
            </a: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(1 + g)/(</a:t>
            </a:r>
            <a:r>
              <a:rPr lang="en-US" noProof="0" dirty="0" err="1"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noProof="0" dirty="0" err="1"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noProof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−</a:t>
            </a: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 g)</a:t>
            </a:r>
          </a:p>
          <a:p>
            <a:pPr marL="374904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= $22.5(1.06)/(0.1472 </a:t>
            </a:r>
            <a:r>
              <a:rPr lang="en-US" noProof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−</a:t>
            </a: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 0.06)</a:t>
            </a:r>
          </a:p>
          <a:p>
            <a:pPr marL="374904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noProof="0" dirty="0">
                <a:ea typeface="Verdana" panose="020B0604030504040204" pitchFamily="34" charset="0"/>
                <a:cs typeface="Times New Roman" panose="02020603050405020304" pitchFamily="18" charset="0"/>
              </a:rPr>
              <a:t>= $273.5 million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153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Cash Flow Stream</a:t>
            </a:r>
          </a:p>
        </p:txBody>
      </p:sp>
      <p:graphicFrame>
        <p:nvGraphicFramePr>
          <p:cNvPr id="18" name="Table 2" descr="Table illustrating the cash flow for 2018, 2019, 2020, 2021." title="Cash Flow Stream">
            <a:extLst>
              <a:ext uri="{FF2B5EF4-FFF2-40B4-BE49-F238E27FC236}">
                <a16:creationId xmlns:a16="http://schemas.microsoft.com/office/drawing/2014/main" id="{885104FB-EC2B-465A-AB83-08F0A05D62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937271"/>
              </p:ext>
            </p:extLst>
          </p:nvPr>
        </p:nvGraphicFramePr>
        <p:xfrm>
          <a:off x="1100944" y="1944688"/>
          <a:ext cx="9990113" cy="2011680"/>
        </p:xfrm>
        <a:graphic>
          <a:graphicData uri="http://schemas.openxmlformats.org/drawingml/2006/table">
            <a:tbl>
              <a:tblPr firstRow="1"/>
              <a:tblGrid>
                <a:gridCol w="3616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8835" marR="9883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Annual cash flow</a:t>
                      </a:r>
                    </a:p>
                  </a:txBody>
                  <a:tcPr marL="98835" marR="9883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$12.3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$11.7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$18.9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  22.5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Continuing value</a:t>
                      </a:r>
                    </a:p>
                  </a:txBody>
                  <a:tcPr marL="98835" marR="9883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273.5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Cash flow</a:t>
                      </a:r>
                    </a:p>
                  </a:txBody>
                  <a:tcPr marL="98835" marR="9883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$12.3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$11.7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$18.9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$296.0</a:t>
                      </a:r>
                    </a:p>
                  </a:txBody>
                  <a:tcPr marL="98835" marR="9883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7DE698FF-6EB8-4C0A-84F9-1BEF9B72746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3" y="4546099"/>
            <a:ext cx="11241915" cy="1371600"/>
          </a:xfrm>
        </p:spPr>
        <p:txBody>
          <a:bodyPr/>
          <a:lstStyle/>
          <a:p>
            <a:pPr marL="342900" indent="-34290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noProof="0" dirty="0"/>
              <a:t>Value of target firm</a:t>
            </a:r>
          </a:p>
          <a:p>
            <a:pPr marL="640080" lvl="1" indent="-32004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Enter CFs in calculator CFLO register, and enter I/YR = 14.72%.  Solve for NPV = $203.03 million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931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Would another acquiring company obtain the same value?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No. The input estimates would be different, and different synergies would lead to different cash flow forecasts.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Also, a different financing mix or tax rate would change the discount rate.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1426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Target Firm Has 10 Million Shares Outstanding at a Price of $12.50 per Share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What should the offering price be?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The acquirer estimates the maximum price they would be willing to pay by dividing the target’s value by its number of shares:</a:t>
            </a:r>
          </a:p>
          <a:p>
            <a:pPr marL="91440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000" noProof="0" dirty="0">
                <a:solidFill>
                  <a:srgbClr val="00386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Max. price  = Target’s value/# of shares</a:t>
            </a:r>
          </a:p>
          <a:p>
            <a:pPr marL="219456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noProof="0" dirty="0">
                <a:solidFill>
                  <a:srgbClr val="00386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$203.03 million/10 million</a:t>
            </a:r>
          </a:p>
          <a:p>
            <a:pPr marL="219456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noProof="0" dirty="0">
                <a:solidFill>
                  <a:srgbClr val="00386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$20.30</a:t>
            </a:r>
          </a:p>
          <a:p>
            <a:pPr marL="365760" indent="-365760">
              <a:spcBef>
                <a:spcPts val="24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Offering range is between $12.50 and $20.30 per share.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132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Making the Offer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</a:pPr>
            <a:r>
              <a:rPr lang="en-US" noProof="0" dirty="0"/>
              <a:t>The offer could range from $12.50 to $20.30 per share.</a:t>
            </a:r>
          </a:p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</a:pPr>
            <a:r>
              <a:rPr lang="en-US" noProof="0" dirty="0"/>
              <a:t>At $12.50 all the merger benefits would go to the acquirer’s shareholders.</a:t>
            </a:r>
          </a:p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</a:pPr>
            <a:r>
              <a:rPr lang="en-US" noProof="0" dirty="0"/>
              <a:t>At $20.30, all value added would go to the target’s shareholders.</a:t>
            </a:r>
          </a:p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</a:pPr>
            <a:r>
              <a:rPr lang="en-US" noProof="0" dirty="0"/>
              <a:t>Acquiring and target firms must decide how much wealth they are willing to forego.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400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Shareholder Wealth in a Merger</a:t>
            </a:r>
          </a:p>
        </p:txBody>
      </p:sp>
      <p:pic>
        <p:nvPicPr>
          <p:cNvPr id="5" name="Picture 2" descr="Shareholder Wealth&#10;&#10;Graph illustrating the shareholder wealth in a merger.">
            <a:extLst>
              <a:ext uri="{FF2B5EF4-FFF2-40B4-BE49-F238E27FC236}">
                <a16:creationId xmlns:a16="http://schemas.microsoft.com/office/drawing/2014/main" id="{A8DFC301-AF39-408B-BE8D-4098D20FB1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56275" y="1839693"/>
            <a:ext cx="7679451" cy="4389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774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Shareholder Wealth (1 of 2)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Nothing magic about crossover price from the graph.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Actual price would be determined by bargaining. Higher if target is in better bargaining position, lower if acquirer is.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If target is good fit for many acquirers, other firms will come in, price will be bid up. If not, could be close to $12.50.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923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Shareholder Wealth (2 of 2)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Acquirer might want to make high “preemptive” bid to ward off other bidders, or make a low bid and then plan to increase it.  It all depends upon its strategy.</a:t>
            </a:r>
          </a:p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Do target’s managers have 51% of stock and want to remain in control?</a:t>
            </a:r>
          </a:p>
          <a:p>
            <a:pPr marL="365760" indent="-365760">
              <a:spcBef>
                <a:spcPts val="12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What kind of personal deal will target’s managers get?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3199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Do mergers really create value?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noProof="0" dirty="0"/>
              <a:t>The evidence strongly suggests: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Acquisitions do create value as a result of economies of scale, other synergies, and/or better management.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Shareholders of target firms reap most of the benefits, because of competitive bids.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03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Types of Mergers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Merger Analysis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Continuing Value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Shareholder Wealth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Role of Investment Bankers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83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Functions of Investment Bankers in Mergers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Arranging mergers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Assisting in defensive tactics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Establishing a fair value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Financing mergers</a:t>
            </a:r>
          </a:p>
          <a:p>
            <a:pPr marL="365760" indent="-365760"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noProof="0" dirty="0"/>
              <a:t>Risk arbitrage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237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are some good reasons for mergers?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noProof="0" dirty="0"/>
              <a:t>Synergy: value of the whole exceeds sum of the parts. Could arise from: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Operating economies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Financial economies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Differential management efficiency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Increased market power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Taxes (use accumulated losses)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noProof="0" dirty="0"/>
              <a:t>Break-up value: assets would be more valuable if sold to some other company.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644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are some questionable reasons for mergers?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6A9C-9707-4B7A-82A0-ACB4146E5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948" y="1944374"/>
            <a:ext cx="8378105" cy="1099407"/>
          </a:xfrm>
          <a:solidFill>
            <a:srgbClr val="003865"/>
          </a:solidFill>
          <a:ln w="28575">
            <a:noFill/>
          </a:ln>
        </p:spPr>
        <p:txBody>
          <a:bodyPr anchor="ctr"/>
          <a:lstStyle/>
          <a:p>
            <a:r>
              <a:rPr lang="en-US" sz="28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Diversification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C3E84B7-8D8E-4A27-A3D8-A03503BCAE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906948" y="3351145"/>
            <a:ext cx="8378105" cy="1099407"/>
          </a:xfrm>
          <a:prstGeom prst="rect">
            <a:avLst/>
          </a:prstGeom>
          <a:solidFill>
            <a:srgbClr val="003865"/>
          </a:solidFill>
          <a:ln w="28575">
            <a:noFill/>
          </a:ln>
        </p:spPr>
        <p:txBody>
          <a:bodyPr anchor="ctr"/>
          <a:lstStyle/>
          <a:p>
            <a:pPr lvl="0"/>
            <a:r>
              <a:rPr lang="en-US" sz="28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Purchase of assets at below-replacement cost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7CE72E44-10F1-446A-9061-516D2DFF900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06948" y="4682412"/>
            <a:ext cx="8378105" cy="1099407"/>
          </a:xfrm>
          <a:prstGeom prst="rect">
            <a:avLst/>
          </a:prstGeom>
          <a:solidFill>
            <a:srgbClr val="003865"/>
          </a:solidFill>
          <a:ln w="28575">
            <a:noFill/>
          </a:ln>
        </p:spPr>
        <p:txBody>
          <a:bodyPr anchor="ctr"/>
          <a:lstStyle/>
          <a:p>
            <a:pPr lvl="0"/>
            <a:r>
              <a:rPr lang="en-US" sz="28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Get bigger using debt-financed mergers to help fight off takeovers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128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difference between a “friendly” and a “hostile” merger?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noProof="0" dirty="0"/>
              <a:t>Friendly merger 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The merger is supported by the managements of both firms.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noProof="0" dirty="0"/>
              <a:t>Hostile merger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Target firm’s management resists the merger.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Acquirer must go directly to the target firm’s stockholders and try to get 51% to tender their shares.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noProof="0" dirty="0">
                <a:solidFill>
                  <a:srgbClr val="003865"/>
                </a:solidFill>
              </a:rPr>
              <a:t>Often, mergers that start out hostile end up as friendly when offer price is raised.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88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Merger Analysis: Post-Merger Cash Flow Statements</a:t>
            </a:r>
          </a:p>
        </p:txBody>
      </p:sp>
      <p:graphicFrame>
        <p:nvGraphicFramePr>
          <p:cNvPr id="6" name="Table 2" descr="Table illustrating the cash flow statements post-merger." title="Post-Merger Cash Flow Statements">
            <a:extLst>
              <a:ext uri="{FF2B5EF4-FFF2-40B4-BE49-F238E27FC236}">
                <a16:creationId xmlns:a16="http://schemas.microsoft.com/office/drawing/2014/main" id="{DA7D9FFC-1DA4-4DFB-9245-23056B6D4B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253358"/>
              </p:ext>
            </p:extLst>
          </p:nvPr>
        </p:nvGraphicFramePr>
        <p:xfrm>
          <a:off x="903996" y="1825625"/>
          <a:ext cx="10384008" cy="4389120"/>
        </p:xfrm>
        <a:graphic>
          <a:graphicData uri="http://schemas.openxmlformats.org/drawingml/2006/table">
            <a:tbl>
              <a:tblPr firstRow="1"/>
              <a:tblGrid>
                <a:gridCol w="4156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8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2021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Net sales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$60.0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$90.0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$112.5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$127.5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− Cost of goods sold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54.0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67.5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76.5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− Selling/admin exp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4.6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7.4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− Interest expense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4.4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EBT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$16.4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$25.6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$33.2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$36.0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− Taxes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4.1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6.4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8.3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Net income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$12.3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$19.2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$24.9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$27.0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Retentions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6.0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Cash flow</a:t>
                      </a:r>
                    </a:p>
                  </a:txBody>
                  <a:tcPr marL="106562" marR="106562" marT="27432" marB="274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$12.3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$11.7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$18.9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$22.5</a:t>
                      </a:r>
                    </a:p>
                  </a:txBody>
                  <a:tcPr marL="106562" marR="106562" marT="27432" marB="2743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38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6619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interest expense included in the analysis?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Debt associated with a merger is more complex than the single issue of new debt associated with a normal capital project. 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Acquiring firms often assume the debt of the target firm, so old debt at different coupon rates is often part of the deal.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The acquisition is often financed partially by debt. 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If the subsidiary is to grow in the future, new debt will have to be issued over time to support the expansion.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013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are earnings retentions deducted in the analysis?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If the subsidiary is to grow, not all income may be assumed by the parent firm.  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Like any other company, the subsidiary must reinvest some of its earnings to sustain growth.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41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appropriate discount rate to apply to the target’s cash flows?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Estimated cash flows are residuals which belong to the acquirer’s shareholders.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They are riskier than the typical capital budgeting cash flows. Because fixed interest charges are deducted, this increases the volatility of the residual cash flows.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Because the cash flows are risky equity flows, they should be discounted using the cost of equity rather than the WACC.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71868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FULL TEXT TEMPLATE MASTER" val="7pb33sBP"/>
  <p:tag name="ARTICULATE_DESIGN_ID_FULL TEXT TEMPLATE MASTER (CONT.)" val="V3Eg5WUK"/>
  <p:tag name="ARTICULATE_DESIGN_ID_OPTIMIZED TEMPLATE MASTER" val="rzwWCka7"/>
  <p:tag name="ARTICULATE_DESIGN_ID_OPTIMIZED TEMPLATE MASTER (CONT.)" val="klKJ3eZ5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83995A7B1D46BAE4BA042997DC16" ma:contentTypeVersion="23" ma:contentTypeDescription="Create a new document." ma:contentTypeScope="" ma:versionID="8f0464880096769e34e67dae7cb02e8b">
  <xsd:schema xmlns:xsd="http://www.w3.org/2001/XMLSchema" xmlns:xs="http://www.w3.org/2001/XMLSchema" xmlns:p="http://schemas.microsoft.com/office/2006/metadata/properties" xmlns:ns2="c8ecdccd-e3b0-4392-94c4-49d90f16d1d5" xmlns:ns3="cc1e726a-7c3b-4654-9122-87de3e28a51c" targetNamespace="http://schemas.microsoft.com/office/2006/metadata/properties" ma:root="true" ma:fieldsID="5b66234319f86e7d6e6af7a0d3db614c" ns2:_="" ns3:_="">
    <xsd:import namespace="c8ecdccd-e3b0-4392-94c4-49d90f16d1d5"/>
    <xsd:import namespace="cc1e726a-7c3b-4654-9122-87de3e28a51c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Owner" minOccurs="0"/>
                <xsd:element ref="ns2:Admin" minOccurs="0"/>
                <xsd:element ref="ns2:Copy" minOccurs="0"/>
                <xsd:element ref="ns2:MasterLocation_x0028_ifCopy_x003d_Yes_x0029_" minOccurs="0"/>
                <xsd:element ref="ns2:AdminNote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rtner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dccd-e3b0-4392-94c4-49d90f16d1d5" elementFormDefault="qualified">
    <xsd:import namespace="http://schemas.microsoft.com/office/2006/documentManagement/types"/>
    <xsd:import namespace="http://schemas.microsoft.com/office/infopath/2007/PartnerControls"/>
    <xsd:element name="Topic" ma:index="2" nillable="true" ma:displayName="Topic" ma:default="Unassigned" ma:format="Dropdown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essibility"/>
                    <xsd:enumeration value="Archiving"/>
                    <xsd:enumeration value="CenDoc"/>
                    <xsd:enumeration value="Content Corrections/Reprints"/>
                    <xsd:enumeration value="Content Creation"/>
                    <xsd:enumeration value="Files to Printer"/>
                    <xsd:enumeration value="Invoicing"/>
                    <xsd:enumeration value="Partner Programs"/>
                    <xsd:enumeration value="Project Management"/>
                    <xsd:enumeration value="Other"/>
                    <xsd:enumeration value="Unassigned"/>
                    <xsd:enumeration value="Source Document Only"/>
                    <xsd:enumeration value="Design"/>
                    <xsd:enumeration value="Inclusivity &amp; Diversity"/>
                  </xsd:restriction>
                </xsd:simpleType>
              </xsd:element>
            </xsd:sequence>
          </xsd:extension>
        </xsd:complexContent>
      </xsd:complexType>
    </xsd:element>
    <xsd:element name="Owner" ma:index="3" nillable="true" ma:displayName="Owner" ma:format="Dropdown" ma:internalName="Owner">
      <xsd:simpleType>
        <xsd:restriction base="dms:Choice">
          <xsd:enumeration value="Content Corrections"/>
          <xsd:enumeration value="Content Creation"/>
          <xsd:enumeration value="Content Management Services"/>
          <xsd:enumeration value="Creative Studio"/>
          <xsd:enumeration value="Digital Production"/>
          <xsd:enumeration value="Finance"/>
          <xsd:enumeration value="Learning"/>
          <xsd:enumeration value="Manufacturing"/>
          <xsd:enumeration value="NGL"/>
          <xsd:enumeration value="Strategic Sourcing"/>
        </xsd:restriction>
      </xsd:simpleType>
    </xsd:element>
    <xsd:element name="Admin" ma:index="4" nillable="true" ma:displayName="Admin" ma:list="UserInfo" ma:SharePointGroup="0" ma:internalName="Admi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py" ma:index="5" nillable="true" ma:displayName="Copy " ma:default="0" ma:description="This is a VIP copy of a master document that is posted/available internally" ma:format="Dropdown" ma:internalName="Copy">
      <xsd:simpleType>
        <xsd:restriction base="dms:Boolean"/>
      </xsd:simpleType>
    </xsd:element>
    <xsd:element name="MasterLocation_x0028_ifCopy_x003d_Yes_x0029_" ma:index="6" nillable="true" ma:displayName="Master Location (if Copy = Yes)" ma:default="n/a" ma:description="Site/document library where master version is maintained" ma:format="Dropdown" ma:internalName="MasterLocation_x0028_ifCopy_x003d_Yes_x0029_">
      <xsd:simpleType>
        <xsd:restriction base="dms:Choice">
          <xsd:enumeration value="Catalyst / Finance"/>
          <xsd:enumeration value="Content Creation"/>
          <xsd:enumeration value="Content Management Services"/>
          <xsd:enumeration value="GPMOT"/>
          <xsd:enumeration value="Learning"/>
          <xsd:enumeration value="Strategic Sourcing"/>
          <xsd:enumeration value="VIP Documents"/>
          <xsd:enumeration value="n/a"/>
          <xsd:enumeration value="Creative Studio"/>
        </xsd:restriction>
      </xsd:simpleType>
    </xsd:element>
    <xsd:element name="AdminNotes" ma:index="7" nillable="true" ma:displayName="Admin Notes" ma:format="Dropdown" ma:internalName="AdminNote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See VIP Source Documents"/>
                        <xsd:enumeration value="E2E copy"/>
                        <xsd:enumeration value="Link to VIP copy"/>
                        <xsd:enumeration value="Same as internal version"/>
                        <xsd:enumeration value="Vendor-facing version"/>
                        <xsd:enumeration value="Source document w/own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PartnerProgram" ma:index="25" nillable="true" ma:displayName="Partner Program" ma:format="Dropdown" ma:internalName="Partner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 Production"/>
                    <xsd:enumeration value="Design"/>
                    <xsd:enumeration value="Authoring"/>
                    <xsd:enumeration value="Ancillary Production"/>
                    <xsd:enumeration value="Archiving"/>
                    <xsd:enumeration value="NGL"/>
                    <xsd:enumeration value="Medi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e726a-7c3b-4654-9122-87de3e28a5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1e726a-7c3b-4654-9122-87de3e28a51c">
      <UserInfo>
        <DisplayName/>
        <AccountId xsi:nil="true"/>
        <AccountType/>
      </UserInfo>
    </SharedWithUsers>
    <AdminNotes xmlns="c8ecdccd-e3b0-4392-94c4-49d90f16d1d5">
      <Value>Source document w/owner</Value>
    </AdminNotes>
    <Topic xmlns="c8ecdccd-e3b0-4392-94c4-49d90f16d1d5">
      <Value>Accessibility</Value>
      <Value>Partner Programs</Value>
    </Topic>
    <Copy xmlns="c8ecdccd-e3b0-4392-94c4-49d90f16d1d5">true</Copy>
    <MasterLocation_x0028_ifCopy_x003d_Yes_x0029_ xmlns="c8ecdccd-e3b0-4392-94c4-49d90f16d1d5">Learning</MasterLocation_x0028_ifCopy_x003d_Yes_x0029_>
    <Owner xmlns="c8ecdccd-e3b0-4392-94c4-49d90f16d1d5">Learning</Owner>
    <Admin xmlns="c8ecdccd-e3b0-4392-94c4-49d90f16d1d5">
      <UserInfo>
        <DisplayName>Tumelaire, Justin M</DisplayName>
        <AccountId>640</AccountId>
        <AccountType/>
      </UserInfo>
    </Admin>
    <PartnerProgram xmlns="c8ecdccd-e3b0-4392-94c4-49d90f16d1d5">
      <Value>HE Production</Value>
    </PartnerProgram>
  </documentManagement>
</p:properties>
</file>

<file path=customXml/itemProps1.xml><?xml version="1.0" encoding="utf-8"?>
<ds:datastoreItem xmlns:ds="http://schemas.openxmlformats.org/officeDocument/2006/customXml" ds:itemID="{AA796F67-F848-4205-8CFB-C5D320342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dccd-e3b0-4392-94c4-49d90f16d1d5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2CFAA7-E308-4DCB-89CD-C84C20E902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9BA192-EF86-48DF-982C-2C526A268392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c8ecdccd-e3b0-4392-94c4-49d90f16d1d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A11y_PPT_Template_Cengage_020221</Template>
  <TotalTime>517</TotalTime>
  <Words>1056</Words>
  <Application>Microsoft Office PowerPoint</Application>
  <PresentationFormat>Widescreen</PresentationFormat>
  <Paragraphs>154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Verdana</vt:lpstr>
      <vt:lpstr>Wingdings</vt:lpstr>
      <vt:lpstr>Optimized Template Master</vt:lpstr>
      <vt:lpstr>Chapter 21</vt:lpstr>
      <vt:lpstr>Overview</vt:lpstr>
      <vt:lpstr>What are some good reasons for mergers?</vt:lpstr>
      <vt:lpstr>What are some questionable reasons for mergers?</vt:lpstr>
      <vt:lpstr>What is the difference between a “friendly” and a “hostile” merger?</vt:lpstr>
      <vt:lpstr>Merger Analysis: Post-Merger Cash Flow Statements</vt:lpstr>
      <vt:lpstr>Why is interest expense included in the analysis?</vt:lpstr>
      <vt:lpstr>Why are earnings retentions deducted in the analysis?</vt:lpstr>
      <vt:lpstr>What is the appropriate discount rate to apply to the target’s cash flows?</vt:lpstr>
      <vt:lpstr>Discounting the Target’s Cash Flows</vt:lpstr>
      <vt:lpstr>Calculating Continuing Value</vt:lpstr>
      <vt:lpstr>Cash Flow Stream</vt:lpstr>
      <vt:lpstr>Would another acquiring company obtain the same value?</vt:lpstr>
      <vt:lpstr>The Target Firm Has 10 Million Shares Outstanding at a Price of $12.50 per Share </vt:lpstr>
      <vt:lpstr>Making the Offer</vt:lpstr>
      <vt:lpstr>Shareholder Wealth in a Merger</vt:lpstr>
      <vt:lpstr>Shareholder Wealth (1 of 2)</vt:lpstr>
      <vt:lpstr>Shareholder Wealth (2 of 2)</vt:lpstr>
      <vt:lpstr>Do mergers really create value?</vt:lpstr>
      <vt:lpstr>Functions of Investment Bankers in Mergers</vt:lpstr>
    </vt:vector>
  </TitlesOfParts>
  <Company>Cengage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Financial Management, Sixteenth Edition</dc:title>
  <dc:subject>Chapter 21: Mergers and Divestitures</dc:subject>
  <dc:creator>Brigham &amp; Houston</dc:creator>
  <cp:lastModifiedBy>Prasanna kumar. Tripathy</cp:lastModifiedBy>
  <cp:revision>136</cp:revision>
  <cp:lastPrinted>2016-10-03T15:29:39Z</cp:lastPrinted>
  <dcterms:created xsi:type="dcterms:W3CDTF">2021-02-02T17:32:18Z</dcterms:created>
  <dcterms:modified xsi:type="dcterms:W3CDTF">2021-06-08T19:32:32Z</dcterms:modified>
  <cp:category>Accessible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0x01010025A683995A7B1D46BAE4BA042997DC16</vt:lpwstr>
  </property>
  <property fmtid="{D5CDD505-2E9C-101B-9397-08002B2CF9AE}" pid="3" name="Order">
    <vt:r8>112600</vt:r8>
  </property>
  <property fmtid="{D5CDD505-2E9C-101B-9397-08002B2CF9AE}" pid="4" name="Category">
    <vt:lpwstr>Accessibility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cument Type">
    <vt:lpwstr>Template</vt:lpwstr>
  </property>
  <property fmtid="{D5CDD505-2E9C-101B-9397-08002B2CF9AE}" pid="8" name="Audience">
    <vt:lpwstr>Content Developer</vt:lpwstr>
  </property>
  <property fmtid="{D5CDD505-2E9C-101B-9397-08002B2CF9AE}" pid="9" name="Department">
    <vt:lpwstr>GPM Training</vt:lpwstr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ArticulateGUID">
    <vt:lpwstr>DA3FD099-5DDC-49B7-BC70-6C2871AE2813</vt:lpwstr>
  </property>
  <property fmtid="{D5CDD505-2E9C-101B-9397-08002B2CF9AE}" pid="13" name="ArticulatePath">
    <vt:lpwstr>Presentation3</vt:lpwstr>
  </property>
  <property fmtid="{D5CDD505-2E9C-101B-9397-08002B2CF9AE}" pid="14" name="_SourceUrl">
    <vt:lpwstr/>
  </property>
  <property fmtid="{D5CDD505-2E9C-101B-9397-08002B2CF9AE}" pid="15" name="Status">
    <vt:lpwstr>1. In development</vt:lpwstr>
  </property>
  <property fmtid="{D5CDD505-2E9C-101B-9397-08002B2CF9AE}" pid="16" name="_SharedFileIndex">
    <vt:lpwstr/>
  </property>
</Properties>
</file>