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1.xml" ContentType="application/vnd.openxmlformats-officedocument.presentationml.notesSlide+xml"/>
  <Override PartName="/ppt/tags/tag35.xml" ContentType="application/vnd.openxmlformats-officedocument.presentationml.tags+xml"/>
  <Override PartName="/ppt/notesSlides/notesSlide2.xml" ContentType="application/vnd.openxmlformats-officedocument.presentationml.notesSlide+xml"/>
  <Override PartName="/ppt/tags/tag36.xml" ContentType="application/vnd.openxmlformats-officedocument.presentationml.tags+xml"/>
  <Override PartName="/ppt/notesSlides/notesSlide3.xml" ContentType="application/vnd.openxmlformats-officedocument.presentationml.notesSlide+xml"/>
  <Override PartName="/ppt/tags/tag37.xml" ContentType="application/vnd.openxmlformats-officedocument.presentationml.tags+xml"/>
  <Override PartName="/ppt/notesSlides/notesSlide4.xml" ContentType="application/vnd.openxmlformats-officedocument.presentationml.notesSlide+xml"/>
  <Override PartName="/ppt/tags/tag38.xml" ContentType="application/vnd.openxmlformats-officedocument.presentationml.tags+xml"/>
  <Override PartName="/ppt/notesSlides/notesSlide5.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6.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4"/>
    <p:sldMasterId id="2147483767" r:id="rId5"/>
  </p:sldMasterIdLst>
  <p:notesMasterIdLst>
    <p:notesMasterId r:id="rId38"/>
  </p:notesMasterIdLst>
  <p:handoutMasterIdLst>
    <p:handoutMasterId r:id="rId39"/>
  </p:handoutMasterIdLst>
  <p:sldIdLst>
    <p:sldId id="316" r:id="rId6"/>
    <p:sldId id="258" r:id="rId7"/>
    <p:sldId id="261" r:id="rId8"/>
    <p:sldId id="290" r:id="rId9"/>
    <p:sldId id="291" r:id="rId10"/>
    <p:sldId id="292" r:id="rId11"/>
    <p:sldId id="293" r:id="rId12"/>
    <p:sldId id="294" r:id="rId13"/>
    <p:sldId id="295" r:id="rId14"/>
    <p:sldId id="296" r:id="rId15"/>
    <p:sldId id="298" r:id="rId16"/>
    <p:sldId id="260" r:id="rId17"/>
    <p:sldId id="264" r:id="rId18"/>
    <p:sldId id="300" r:id="rId19"/>
    <p:sldId id="301" r:id="rId20"/>
    <p:sldId id="302" r:id="rId21"/>
    <p:sldId id="265" r:id="rId22"/>
    <p:sldId id="303" r:id="rId23"/>
    <p:sldId id="304" r:id="rId24"/>
    <p:sldId id="305" r:id="rId25"/>
    <p:sldId id="306" r:id="rId26"/>
    <p:sldId id="307" r:id="rId27"/>
    <p:sldId id="308" r:id="rId28"/>
    <p:sldId id="287" r:id="rId29"/>
    <p:sldId id="309" r:id="rId30"/>
    <p:sldId id="310" r:id="rId31"/>
    <p:sldId id="311" r:id="rId32"/>
    <p:sldId id="288" r:id="rId33"/>
    <p:sldId id="312" r:id="rId34"/>
    <p:sldId id="313" r:id="rId35"/>
    <p:sldId id="315" r:id="rId36"/>
    <p:sldId id="314" r:id="rId37"/>
  </p:sldIdLst>
  <p:sldSz cx="12192000" cy="6858000"/>
  <p:notesSz cx="6858000" cy="9144000"/>
  <p:custDataLst>
    <p:tags r:id="rId40"/>
  </p:custDataLst>
  <p:defaultTextStyle>
    <a:defPPr>
      <a:defRPr lang="en-US"/>
    </a:defPPr>
    <a:lvl1pPr algn="l" rtl="0" eaLnBrk="0" fontAlgn="base" hangingPunct="0">
      <a:spcBef>
        <a:spcPct val="0"/>
      </a:spcBef>
      <a:spcAft>
        <a:spcPct val="0"/>
      </a:spcAft>
      <a:defRPr kern="1200">
        <a:solidFill>
          <a:schemeClr val="tx1"/>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iola, Courtney A" initials="TCA" lastIdx="1" clrIdx="0">
    <p:extLst>
      <p:ext uri="{19B8F6BF-5375-455C-9EA6-DF929625EA0E}">
        <p15:presenceInfo xmlns:p15="http://schemas.microsoft.com/office/powerpoint/2012/main" userId="S-1-5-21-4027829005-1107895287-290554039-156439" providerId="AD"/>
      </p:ext>
    </p:extLst>
  </p:cmAuthor>
  <p:cmAuthor id="2" name="N Williams" initials="NW" lastIdx="1" clrIdx="1">
    <p:extLst>
      <p:ext uri="{19B8F6BF-5375-455C-9EA6-DF929625EA0E}">
        <p15:presenceInfo xmlns:p15="http://schemas.microsoft.com/office/powerpoint/2012/main" userId="N William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000000"/>
    <a:srgbClr val="343F52"/>
    <a:srgbClr val="343F3D"/>
    <a:srgbClr val="F2F2F2"/>
    <a:srgbClr val="0098D4"/>
    <a:srgbClr val="004A78"/>
    <a:srgbClr val="006298"/>
    <a:srgbClr val="FF6300"/>
    <a:srgbClr val="E925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19" autoAdjust="0"/>
    <p:restoredTop sz="82353" autoAdjust="0"/>
  </p:normalViewPr>
  <p:slideViewPr>
    <p:cSldViewPr snapToGrid="0" snapToObjects="1">
      <p:cViewPr varScale="1">
        <p:scale>
          <a:sx n="56" d="100"/>
          <a:sy n="56" d="100"/>
        </p:scale>
        <p:origin x="532" y="40"/>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60"/>
    </p:cViewPr>
  </p:sorterViewPr>
  <p:notesViewPr>
    <p:cSldViewPr snapToGrid="0" snapToObjects="1">
      <p:cViewPr varScale="1">
        <p:scale>
          <a:sx n="63" d="100"/>
          <a:sy n="63" d="100"/>
        </p:scale>
        <p:origin x="2179" y="6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20" Type="http://schemas.openxmlformats.org/officeDocument/2006/relationships/slide" Target="slides/slide15.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ags" Target="../tags/tag28.xml"/><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6075504" y="8685213"/>
            <a:ext cx="646682" cy="458787"/>
          </a:xfrm>
          <a:prstGeom prst="rect">
            <a:avLst/>
          </a:prstGeom>
        </p:spPr>
        <p:txBody>
          <a:bodyPr vert="horz" lIns="91440" tIns="45720" rIns="91440" bIns="45720" rtlCol="0" anchor="b"/>
          <a:lstStyle>
            <a:lvl1pPr algn="r">
              <a:defRPr sz="1200"/>
            </a:lvl1pPr>
          </a:lstStyle>
          <a:p>
            <a:fld id="{6767803E-66EE-42CE-8DFB-98553954E472}" type="slidenum">
              <a:rPr lang="en-US" sz="1000" smtClean="0">
                <a:solidFill>
                  <a:schemeClr val="bg1">
                    <a:lumMod val="50000"/>
                  </a:schemeClr>
                </a:solidFill>
                <a:latin typeface="Arial" panose="020B0604020202020204" pitchFamily="34" charset="0"/>
                <a:cs typeface="Arial" panose="020B0604020202020204" pitchFamily="34" charset="0"/>
              </a:rPr>
              <a:t>‹#›</a:t>
            </a:fld>
            <a:endParaRPr lang="en-US" sz="1000" dirty="0">
              <a:solidFill>
                <a:schemeClr val="bg1">
                  <a:lumMod val="50000"/>
                </a:schemeClr>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455392BA-16D5-4BCB-8BB3-D7B53B67DB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74311" y="155512"/>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D947FD3A-2300-48D5-81E3-9406328116EE}"/>
              </a:ext>
            </a:extLst>
          </p:cNvPr>
          <p:cNvSpPr txBox="1"/>
          <p:nvPr/>
        </p:nvSpPr>
        <p:spPr>
          <a:xfrm>
            <a:off x="135896" y="8922557"/>
            <a:ext cx="6262949" cy="200055"/>
          </a:xfrm>
          <a:prstGeom prst="rect">
            <a:avLst/>
          </a:prstGeom>
          <a:noFill/>
        </p:spPr>
        <p:txBody>
          <a:bodyPr wrap="square" rtlCol="0">
            <a:spAutoFit/>
          </a:bodyPr>
          <a:lstStyle/>
          <a:p>
            <a:pPr algn="ctr"/>
            <a:r>
              <a:rPr lang="en-US" sz="700" dirty="0">
                <a:solidFill>
                  <a:schemeClr val="bg1">
                    <a:lumMod val="50000"/>
                  </a:schemeClr>
                </a:solidFill>
                <a:latin typeface="Arial" panose="020B0604020202020204" pitchFamily="34" charset="0"/>
                <a:cs typeface="Arial" panose="020B0604020202020204" pitchFamily="34" charset="0"/>
              </a:rPr>
              <a:t>©2019</a:t>
            </a:r>
            <a:r>
              <a:rPr lang="en-US" sz="700" baseline="0" dirty="0">
                <a:solidFill>
                  <a:schemeClr val="bg1">
                    <a:lumMod val="50000"/>
                  </a:schemeClr>
                </a:solidFill>
                <a:latin typeface="Arial" panose="020B0604020202020204" pitchFamily="34" charset="0"/>
                <a:cs typeface="Arial" panose="020B0604020202020204" pitchFamily="34" charset="0"/>
              </a:rPr>
              <a:t> </a:t>
            </a:r>
            <a:r>
              <a:rPr lang="en-US" sz="700" dirty="0">
                <a:solidFill>
                  <a:schemeClr val="bg1">
                    <a:lumMod val="50000"/>
                  </a:schemeClr>
                </a:solidFill>
                <a:latin typeface="Arial" panose="020B0604020202020204" pitchFamily="34" charset="0"/>
                <a:cs typeface="Arial" panose="020B0604020202020204" pitchFamily="34" charset="0"/>
              </a:rPr>
              <a:t>Cengage Learning. All Rights Reserved. May not be scanned, copied or duplicated, or posted to a publicly accessible website, in whole or in part.</a:t>
            </a:r>
          </a:p>
        </p:txBody>
      </p:sp>
    </p:spTree>
    <p:custDataLst>
      <p:tags r:id="rId2"/>
    </p:custDataLst>
    <p:extLst>
      <p:ext uri="{BB962C8B-B14F-4D97-AF65-F5344CB8AC3E}">
        <p14:creationId xmlns:p14="http://schemas.microsoft.com/office/powerpoint/2010/main" val="21762102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85800" y="630237"/>
            <a:ext cx="3778647" cy="2125489"/>
          </a:xfrm>
          <a:prstGeom prst="rect">
            <a:avLst/>
          </a:prstGeom>
          <a:noFill/>
          <a:ln w="12700">
            <a:solidFill>
              <a:schemeClr val="bg1">
                <a:lumMod val="65000"/>
              </a:schemeClr>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2993721"/>
            <a:ext cx="5486400" cy="5520042"/>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 name="Slide Number Placeholder 6"/>
          <p:cNvSpPr>
            <a:spLocks noGrp="1"/>
          </p:cNvSpPr>
          <p:nvPr>
            <p:ph type="sldNum" sz="quarter" idx="5"/>
          </p:nvPr>
        </p:nvSpPr>
        <p:spPr>
          <a:xfrm>
            <a:off x="6063017" y="8685213"/>
            <a:ext cx="684212" cy="458787"/>
          </a:xfrm>
          <a:prstGeom prst="rect">
            <a:avLst/>
          </a:prstGeom>
        </p:spPr>
        <p:txBody>
          <a:bodyPr vert="horz" lIns="91440" tIns="45720" rIns="91440" bIns="45720" rtlCol="0" anchor="b"/>
          <a:lstStyle>
            <a:lvl1pPr algn="r" eaLnBrk="1" fontAlgn="auto" hangingPunct="1">
              <a:spcBef>
                <a:spcPts val="0"/>
              </a:spcBef>
              <a:spcAft>
                <a:spcPts val="0"/>
              </a:spcAft>
              <a:defRPr sz="1000">
                <a:solidFill>
                  <a:schemeClr val="bg1">
                    <a:lumMod val="50000"/>
                  </a:schemeClr>
                </a:solidFill>
                <a:latin typeface="Arial" panose="020B0604020202020204" pitchFamily="34" charset="0"/>
                <a:cs typeface="Arial" panose="020B0604020202020204" pitchFamily="34" charset="0"/>
              </a:defRPr>
            </a:lvl1pPr>
          </a:lstStyle>
          <a:p>
            <a:pPr>
              <a:defRPr/>
            </a:pPr>
            <a:fld id="{91CAE60C-72A0-D14D-8733-C13212F694AD}" type="slidenum">
              <a:rPr lang="en-US" smtClean="0"/>
              <a:pPr>
                <a:defRPr/>
              </a:pPr>
              <a:t>‹#›</a:t>
            </a:fld>
            <a:endParaRPr lang="en-US" dirty="0"/>
          </a:p>
        </p:txBody>
      </p:sp>
      <p:pic>
        <p:nvPicPr>
          <p:cNvPr id="8" name="Picture 7">
            <a:extLst>
              <a:ext uri="{FF2B5EF4-FFF2-40B4-BE49-F238E27FC236}">
                <a16:creationId xmlns:a16="http://schemas.microsoft.com/office/drawing/2014/main" id="{A75DDB2F-32A5-4136-BC2E-0D7E0518B46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74311" y="155512"/>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037E5B37-4A58-4B32-B9B0-D824A69A3D97}"/>
              </a:ext>
            </a:extLst>
          </p:cNvPr>
          <p:cNvSpPr txBox="1"/>
          <p:nvPr/>
        </p:nvSpPr>
        <p:spPr>
          <a:xfrm>
            <a:off x="135896" y="8922557"/>
            <a:ext cx="6262949" cy="200055"/>
          </a:xfrm>
          <a:prstGeom prst="rect">
            <a:avLst/>
          </a:prstGeom>
          <a:noFill/>
        </p:spPr>
        <p:txBody>
          <a:bodyPr wrap="square" rtlCol="0">
            <a:spAutoFit/>
          </a:bodyPr>
          <a:lstStyle/>
          <a:p>
            <a:pPr algn="ctr"/>
            <a:r>
              <a:rPr lang="en-US" sz="700" dirty="0">
                <a:solidFill>
                  <a:schemeClr val="bg1">
                    <a:lumMod val="50000"/>
                  </a:schemeClr>
                </a:solidFill>
                <a:latin typeface="Arial" panose="020B0604020202020204" pitchFamily="34" charset="0"/>
                <a:cs typeface="Arial" panose="020B0604020202020204" pitchFamily="34" charset="0"/>
              </a:rPr>
              <a:t>©2019</a:t>
            </a:r>
            <a:r>
              <a:rPr lang="en-US" sz="700" baseline="0" dirty="0">
                <a:solidFill>
                  <a:schemeClr val="bg1">
                    <a:lumMod val="50000"/>
                  </a:schemeClr>
                </a:solidFill>
                <a:latin typeface="Arial" panose="020B0604020202020204" pitchFamily="34" charset="0"/>
                <a:cs typeface="Arial" panose="020B0604020202020204" pitchFamily="34" charset="0"/>
              </a:rPr>
              <a:t> </a:t>
            </a:r>
            <a:r>
              <a:rPr lang="en-US" sz="700" dirty="0">
                <a:solidFill>
                  <a:schemeClr val="bg1">
                    <a:lumMod val="50000"/>
                  </a:schemeClr>
                </a:solidFill>
                <a:latin typeface="Arial" panose="020B0604020202020204" pitchFamily="34" charset="0"/>
                <a:cs typeface="Arial" panose="020B0604020202020204" pitchFamily="34" charset="0"/>
              </a:rPr>
              <a:t>Cengage Learning. All Rights Reserved. May not be scanned, copied or duplicated, or posted to a publicly accessible website, in whole or in part.</a:t>
            </a:r>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225425" indent="-225425" algn="l" rtl="0" eaLnBrk="0" fontAlgn="base" hangingPunct="0">
      <a:spcBef>
        <a:spcPct val="30000"/>
      </a:spcBef>
      <a:spcAft>
        <a:spcPct val="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688975" indent="-225425" algn="l" rtl="0" eaLnBrk="0" fontAlgn="base" hangingPunct="0">
      <a:spcBef>
        <a:spcPct val="30000"/>
      </a:spcBef>
      <a:spcAft>
        <a:spcPct val="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1139825" indent="-225425" algn="l" rtl="0" eaLnBrk="0" fontAlgn="base" hangingPunct="0">
      <a:spcBef>
        <a:spcPct val="30000"/>
      </a:spcBef>
      <a:spcAft>
        <a:spcPct val="0"/>
      </a:spcAft>
      <a:buFont typeface="Wingdings" panose="05000000000000000000" pitchFamily="2" charset="2"/>
      <a:buChar char="§"/>
      <a:defRPr sz="1200" kern="1200">
        <a:solidFill>
          <a:schemeClr val="tx1"/>
        </a:solidFill>
        <a:latin typeface="Arial" panose="020B0604020202020204" pitchFamily="34" charset="0"/>
        <a:ea typeface="+mn-ea"/>
        <a:cs typeface="Arial" panose="020B0604020202020204" pitchFamily="34" charset="0"/>
      </a:defRPr>
    </a:lvl4pPr>
    <a:lvl5pPr marL="1603375" indent="-225425" algn="l" rtl="0" eaLnBrk="0" fontAlgn="base" hangingPunct="0">
      <a:spcBef>
        <a:spcPct val="30000"/>
      </a:spcBef>
      <a:spcAft>
        <a:spcPct val="0"/>
      </a:spcAft>
      <a:buFont typeface="Courier New" panose="02070309020205020404" pitchFamily="49" charset="0"/>
      <a:buChar char="o"/>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0238"/>
            <a:ext cx="3778250" cy="2125662"/>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91CAE60C-72A0-D14D-8733-C13212F694AD}" type="slidenum">
              <a:rPr lang="en-US" smtClean="0"/>
              <a:pPr>
                <a:defRPr/>
              </a:pPr>
              <a:t>7</a:t>
            </a:fld>
            <a:endParaRPr lang="en-US" dirty="0"/>
          </a:p>
        </p:txBody>
      </p:sp>
    </p:spTree>
    <p:extLst>
      <p:ext uri="{BB962C8B-B14F-4D97-AF65-F5344CB8AC3E}">
        <p14:creationId xmlns:p14="http://schemas.microsoft.com/office/powerpoint/2010/main" val="2350415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0238"/>
            <a:ext cx="3778250" cy="2125662"/>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91CAE60C-72A0-D14D-8733-C13212F694AD}" type="slidenum">
              <a:rPr lang="en-US" smtClean="0"/>
              <a:pPr>
                <a:defRPr/>
              </a:pPr>
              <a:t>8</a:t>
            </a:fld>
            <a:endParaRPr lang="en-US" dirty="0"/>
          </a:p>
        </p:txBody>
      </p:sp>
    </p:spTree>
    <p:extLst>
      <p:ext uri="{BB962C8B-B14F-4D97-AF65-F5344CB8AC3E}">
        <p14:creationId xmlns:p14="http://schemas.microsoft.com/office/powerpoint/2010/main" val="3583357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0238"/>
            <a:ext cx="3778250" cy="2125662"/>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91CAE60C-72A0-D14D-8733-C13212F694AD}" type="slidenum">
              <a:rPr lang="en-US" smtClean="0"/>
              <a:pPr>
                <a:defRPr/>
              </a:pPr>
              <a:t>9</a:t>
            </a:fld>
            <a:endParaRPr lang="en-US" dirty="0"/>
          </a:p>
        </p:txBody>
      </p:sp>
    </p:spTree>
    <p:extLst>
      <p:ext uri="{BB962C8B-B14F-4D97-AF65-F5344CB8AC3E}">
        <p14:creationId xmlns:p14="http://schemas.microsoft.com/office/powerpoint/2010/main" val="8887496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0238"/>
            <a:ext cx="3778250" cy="2125662"/>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91CAE60C-72A0-D14D-8733-C13212F694AD}" type="slidenum">
              <a:rPr lang="en-US" smtClean="0"/>
              <a:pPr>
                <a:defRPr/>
              </a:pPr>
              <a:t>10</a:t>
            </a:fld>
            <a:endParaRPr lang="en-US" dirty="0"/>
          </a:p>
        </p:txBody>
      </p:sp>
    </p:spTree>
    <p:extLst>
      <p:ext uri="{BB962C8B-B14F-4D97-AF65-F5344CB8AC3E}">
        <p14:creationId xmlns:p14="http://schemas.microsoft.com/office/powerpoint/2010/main" val="1466684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0238"/>
            <a:ext cx="3778250" cy="2125662"/>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91CAE60C-72A0-D14D-8733-C13212F694AD}" type="slidenum">
              <a:rPr lang="en-US" smtClean="0"/>
              <a:pPr>
                <a:defRPr/>
              </a:pPr>
              <a:t>11</a:t>
            </a:fld>
            <a:endParaRPr lang="en-US" dirty="0"/>
          </a:p>
        </p:txBody>
      </p:sp>
    </p:spTree>
    <p:extLst>
      <p:ext uri="{BB962C8B-B14F-4D97-AF65-F5344CB8AC3E}">
        <p14:creationId xmlns:p14="http://schemas.microsoft.com/office/powerpoint/2010/main" val="532985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0238"/>
            <a:ext cx="3778250" cy="2125662"/>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CAE60C-72A0-D14D-8733-C13212F694AD}" type="slidenum">
              <a:rPr kumimoji="0" lang="en-US" sz="1000" b="0" i="0" u="none" strike="noStrike" kern="1200" cap="none" spc="0" normalizeH="0" baseline="0" noProof="0" smtClean="0">
                <a:ln>
                  <a:noFill/>
                </a:ln>
                <a:solidFill>
                  <a:prstClr val="white">
                    <a:lumMod val="50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0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598460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ags" Target="../tags/tag16.xml"/><Relationship Id="rId4" Type="http://schemas.openxmlformats.org/officeDocument/2006/relationships/image" Target="../media/image3.emf"/></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ags" Target="../tags/tag17.xml"/><Relationship Id="rId4" Type="http://schemas.openxmlformats.org/officeDocument/2006/relationships/image" Target="../media/image3.emf"/></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3.emf"/></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First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46E9E33-E057-4A6F-9659-AD275C64899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5646420" y="1168663"/>
            <a:ext cx="6104302" cy="2387600"/>
          </a:xfrm>
        </p:spPr>
        <p:txBody>
          <a:bodyPr anchor="b"/>
          <a:lstStyle>
            <a:lvl1pPr algn="l">
              <a:defRPr sz="4800" baseline="0">
                <a:solidFill>
                  <a:schemeClr val="bg1"/>
                </a:solidFill>
              </a:defRPr>
            </a:lvl1pPr>
          </a:lstStyle>
          <a:p>
            <a:r>
              <a:rPr lang="en-US" dirty="0"/>
              <a:t>Chapter Number</a:t>
            </a:r>
          </a:p>
        </p:txBody>
      </p:sp>
      <p:sp>
        <p:nvSpPr>
          <p:cNvPr id="3" name="Subtitle 2"/>
          <p:cNvSpPr>
            <a:spLocks noGrp="1"/>
          </p:cNvSpPr>
          <p:nvPr>
            <p:ph type="subTitle" idx="1" hasCustomPrompt="1"/>
          </p:nvPr>
        </p:nvSpPr>
        <p:spPr>
          <a:xfrm>
            <a:off x="5646420" y="3809720"/>
            <a:ext cx="6104302" cy="1424930"/>
          </a:xfrm>
          <a:noFill/>
        </p:spPr>
        <p:txBody>
          <a:bodyPr anchor="t"/>
          <a:lstStyle>
            <a:lvl1pPr marL="0" indent="0" algn="l">
              <a:lnSpc>
                <a:spcPct val="100000"/>
              </a:lnSpc>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Chapter Name</a:t>
            </a:r>
          </a:p>
        </p:txBody>
      </p:sp>
      <p:sp>
        <p:nvSpPr>
          <p:cNvPr id="12" name="Picture Placeholder 11">
            <a:extLst>
              <a:ext uri="{FF2B5EF4-FFF2-40B4-BE49-F238E27FC236}">
                <a16:creationId xmlns:a16="http://schemas.microsoft.com/office/drawing/2014/main" id="{7BF6BBBC-452C-48FA-A1E1-E851567E5383}"/>
              </a:ext>
            </a:extLst>
          </p:cNvPr>
          <p:cNvSpPr>
            <a:spLocks noGrp="1"/>
          </p:cNvSpPr>
          <p:nvPr>
            <p:ph type="pic" sz="quarter" idx="11" hasCustomPrompt="1"/>
          </p:nvPr>
        </p:nvSpPr>
        <p:spPr>
          <a:xfrm>
            <a:off x="475250" y="808037"/>
            <a:ext cx="4713288" cy="5241925"/>
          </a:xfrm>
        </p:spPr>
        <p:txBody>
          <a:bodyPr/>
          <a:lstStyle>
            <a:lvl1pPr marL="0" indent="0">
              <a:buNone/>
              <a:defRPr b="1">
                <a:solidFill>
                  <a:schemeClr val="bg1"/>
                </a:solidFill>
              </a:defRPr>
            </a:lvl1pPr>
          </a:lstStyle>
          <a:p>
            <a:r>
              <a:rPr lang="en-US" dirty="0"/>
              <a:t>Add Image Here</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a:extLst>
              <a:ext uri="{FF2B5EF4-FFF2-40B4-BE49-F238E27FC236}">
                <a16:creationId xmlns:a16="http://schemas.microsoft.com/office/drawing/2014/main" id="{6B326DFF-C872-4426-8563-39BC58624663}"/>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5" name="Copyright">
            <a:extLst>
              <a:ext uri="{FF2B5EF4-FFF2-40B4-BE49-F238E27FC236}">
                <a16:creationId xmlns:a16="http://schemas.microsoft.com/office/drawing/2014/main" id="{FA4D4A75-B7C2-490A-97DA-C93EBF6064B2}"/>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2170826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Imag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6" name="Content Placeholder Bottom">
            <a:extLst>
              <a:ext uri="{FF2B5EF4-FFF2-40B4-BE49-F238E27FC236}">
                <a16:creationId xmlns:a16="http://schemas.microsoft.com/office/drawing/2014/main" id="{4003AB72-C071-4875-8D31-00FB47092143}"/>
              </a:ext>
            </a:extLst>
          </p:cNvPr>
          <p:cNvSpPr>
            <a:spLocks noGrp="1"/>
          </p:cNvSpPr>
          <p:nvPr>
            <p:ph sz="half" idx="15" hasCustomPrompt="1"/>
          </p:nvPr>
        </p:nvSpPr>
        <p:spPr>
          <a:xfrm>
            <a:off x="3624199" y="4136860"/>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728650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Imag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4" name="Image Placeholder 2">
            <a:extLst>
              <a:ext uri="{FF2B5EF4-FFF2-40B4-BE49-F238E27FC236}">
                <a16:creationId xmlns:a16="http://schemas.microsoft.com/office/drawing/2014/main" id="{329BB347-70F5-49B3-A1D7-9C05C8ED5028}"/>
              </a:ext>
            </a:extLst>
          </p:cNvPr>
          <p:cNvSpPr>
            <a:spLocks noGrp="1"/>
          </p:cNvSpPr>
          <p:nvPr>
            <p:ph sz="half" idx="14" hasCustomPrompt="1"/>
          </p:nvPr>
        </p:nvSpPr>
        <p:spPr>
          <a:xfrm>
            <a:off x="479343" y="3207219"/>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5" name="Content Placeholder Middle">
            <a:extLst>
              <a:ext uri="{FF2B5EF4-FFF2-40B4-BE49-F238E27FC236}">
                <a16:creationId xmlns:a16="http://schemas.microsoft.com/office/drawing/2014/main" id="{E344C337-1A6E-4BE6-8E9E-7076FBBEEFAC}"/>
              </a:ext>
            </a:extLst>
          </p:cNvPr>
          <p:cNvSpPr>
            <a:spLocks noGrp="1"/>
          </p:cNvSpPr>
          <p:nvPr>
            <p:ph sz="half" idx="15" hasCustomPrompt="1"/>
          </p:nvPr>
        </p:nvSpPr>
        <p:spPr>
          <a:xfrm>
            <a:off x="3626700" y="3207216"/>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6" name="Image Placeholder 3">
            <a:extLst>
              <a:ext uri="{FF2B5EF4-FFF2-40B4-BE49-F238E27FC236}">
                <a16:creationId xmlns:a16="http://schemas.microsoft.com/office/drawing/2014/main" id="{A70ED764-0931-4273-A125-CE2D6E0F8A8D}"/>
              </a:ext>
            </a:extLst>
          </p:cNvPr>
          <p:cNvSpPr>
            <a:spLocks noGrp="1"/>
          </p:cNvSpPr>
          <p:nvPr>
            <p:ph sz="half" idx="16" hasCustomPrompt="1"/>
          </p:nvPr>
        </p:nvSpPr>
        <p:spPr>
          <a:xfrm>
            <a:off x="479343" y="4631282"/>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7" name="Content Placeholder Bottom">
            <a:extLst>
              <a:ext uri="{FF2B5EF4-FFF2-40B4-BE49-F238E27FC236}">
                <a16:creationId xmlns:a16="http://schemas.microsoft.com/office/drawing/2014/main" id="{1A924411-097F-4689-AC4D-9173B40A69F2}"/>
              </a:ext>
            </a:extLst>
          </p:cNvPr>
          <p:cNvSpPr>
            <a:spLocks noGrp="1"/>
          </p:cNvSpPr>
          <p:nvPr>
            <p:ph sz="half" idx="17" hasCustomPrompt="1"/>
          </p:nvPr>
        </p:nvSpPr>
        <p:spPr>
          <a:xfrm>
            <a:off x="3626700" y="4631279"/>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950828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ur Image/Four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1"/>
          <p:cNvSpPr>
            <a:spLocks noGrp="1"/>
          </p:cNvSpPr>
          <p:nvPr>
            <p:ph sz="half" idx="2" hasCustomPrompt="1"/>
          </p:nvPr>
        </p:nvSpPr>
        <p:spPr>
          <a:xfrm>
            <a:off x="3624200" y="182562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0" name="Image Placeholder 2">
            <a:extLst>
              <a:ext uri="{FF2B5EF4-FFF2-40B4-BE49-F238E27FC236}">
                <a16:creationId xmlns:a16="http://schemas.microsoft.com/office/drawing/2014/main" id="{02C25FD2-E251-4DC4-8F30-3EDA9A61D7DC}"/>
              </a:ext>
            </a:extLst>
          </p:cNvPr>
          <p:cNvSpPr>
            <a:spLocks noGrp="1"/>
          </p:cNvSpPr>
          <p:nvPr>
            <p:ph sz="half" idx="14" hasCustomPrompt="1"/>
          </p:nvPr>
        </p:nvSpPr>
        <p:spPr>
          <a:xfrm>
            <a:off x="476843" y="294143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1" name="Content Placeholder 2">
            <a:extLst>
              <a:ext uri="{FF2B5EF4-FFF2-40B4-BE49-F238E27FC236}">
                <a16:creationId xmlns:a16="http://schemas.microsoft.com/office/drawing/2014/main" id="{6FFE322F-E595-4582-997C-0A06F238C8D3}"/>
              </a:ext>
            </a:extLst>
          </p:cNvPr>
          <p:cNvSpPr>
            <a:spLocks noGrp="1"/>
          </p:cNvSpPr>
          <p:nvPr>
            <p:ph sz="half" idx="15" hasCustomPrompt="1"/>
          </p:nvPr>
        </p:nvSpPr>
        <p:spPr>
          <a:xfrm>
            <a:off x="3624200" y="294143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2" name="Image Placeholder 3">
            <a:extLst>
              <a:ext uri="{FF2B5EF4-FFF2-40B4-BE49-F238E27FC236}">
                <a16:creationId xmlns:a16="http://schemas.microsoft.com/office/drawing/2014/main" id="{647E63CA-E745-4DE2-B25A-D398F113EFA6}"/>
              </a:ext>
            </a:extLst>
          </p:cNvPr>
          <p:cNvSpPr>
            <a:spLocks noGrp="1"/>
          </p:cNvSpPr>
          <p:nvPr>
            <p:ph sz="half" idx="16" hasCustomPrompt="1"/>
          </p:nvPr>
        </p:nvSpPr>
        <p:spPr>
          <a:xfrm>
            <a:off x="480444" y="406596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3" name="Content Placeholder 3">
            <a:extLst>
              <a:ext uri="{FF2B5EF4-FFF2-40B4-BE49-F238E27FC236}">
                <a16:creationId xmlns:a16="http://schemas.microsoft.com/office/drawing/2014/main" id="{EFE66096-5B65-4DD6-9AD6-9E55675E34CD}"/>
              </a:ext>
            </a:extLst>
          </p:cNvPr>
          <p:cNvSpPr>
            <a:spLocks noGrp="1"/>
          </p:cNvSpPr>
          <p:nvPr>
            <p:ph sz="half" idx="17" hasCustomPrompt="1"/>
          </p:nvPr>
        </p:nvSpPr>
        <p:spPr>
          <a:xfrm>
            <a:off x="3627801" y="406595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4" name="Image Placeholder 4">
            <a:extLst>
              <a:ext uri="{FF2B5EF4-FFF2-40B4-BE49-F238E27FC236}">
                <a16:creationId xmlns:a16="http://schemas.microsoft.com/office/drawing/2014/main" id="{765390A9-B975-43C8-86E6-45E636A649C5}"/>
              </a:ext>
            </a:extLst>
          </p:cNvPr>
          <p:cNvSpPr>
            <a:spLocks noGrp="1"/>
          </p:cNvSpPr>
          <p:nvPr>
            <p:ph sz="half" idx="18" hasCustomPrompt="1"/>
          </p:nvPr>
        </p:nvSpPr>
        <p:spPr>
          <a:xfrm>
            <a:off x="480444" y="518177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4</a:t>
            </a:r>
          </a:p>
        </p:txBody>
      </p:sp>
      <p:sp>
        <p:nvSpPr>
          <p:cNvPr id="15" name="Content Placeholder 4">
            <a:extLst>
              <a:ext uri="{FF2B5EF4-FFF2-40B4-BE49-F238E27FC236}">
                <a16:creationId xmlns:a16="http://schemas.microsoft.com/office/drawing/2014/main" id="{04B6F74B-2775-4949-A70C-BCBBFE20C3A2}"/>
              </a:ext>
            </a:extLst>
          </p:cNvPr>
          <p:cNvSpPr>
            <a:spLocks noGrp="1"/>
          </p:cNvSpPr>
          <p:nvPr>
            <p:ph sz="half" idx="19" hasCustomPrompt="1"/>
          </p:nvPr>
        </p:nvSpPr>
        <p:spPr>
          <a:xfrm>
            <a:off x="3627801" y="518176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2645674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deo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5302E-3CB5-42AD-B464-F6B07B511A7B}"/>
              </a:ext>
            </a:extLst>
          </p:cNvPr>
          <p:cNvSpPr>
            <a:spLocks noGrp="1"/>
          </p:cNvSpPr>
          <p:nvPr>
            <p:ph type="title"/>
          </p:nvPr>
        </p:nvSpPr>
        <p:spPr/>
        <p:txBody>
          <a:bodyPr/>
          <a:lstStyle/>
          <a:p>
            <a:r>
              <a:rPr lang="en-US"/>
              <a:t>Click to edit Master title style</a:t>
            </a:r>
          </a:p>
        </p:txBody>
      </p:sp>
      <p:sp>
        <p:nvSpPr>
          <p:cNvPr id="4" name="Media Placeholder 3">
            <a:extLst>
              <a:ext uri="{FF2B5EF4-FFF2-40B4-BE49-F238E27FC236}">
                <a16:creationId xmlns:a16="http://schemas.microsoft.com/office/drawing/2014/main" id="{50C3DAD5-7018-41AE-A45F-20014BF27990}"/>
              </a:ext>
            </a:extLst>
          </p:cNvPr>
          <p:cNvSpPr>
            <a:spLocks noGrp="1"/>
          </p:cNvSpPr>
          <p:nvPr>
            <p:ph type="media" sz="quarter" idx="10"/>
          </p:nvPr>
        </p:nvSpPr>
        <p:spPr>
          <a:xfrm>
            <a:off x="476250" y="2120900"/>
            <a:ext cx="6361113" cy="3683000"/>
          </a:xfrm>
        </p:spPr>
        <p:txBody>
          <a:bodyPr/>
          <a:lstStyle>
            <a:lvl1pPr marL="0" indent="0">
              <a:buNone/>
              <a:defRPr/>
            </a:lvl1pPr>
          </a:lstStyle>
          <a:p>
            <a:endParaRPr lang="en-US" dirty="0"/>
          </a:p>
        </p:txBody>
      </p:sp>
      <p:sp>
        <p:nvSpPr>
          <p:cNvPr id="9" name="Text Placeholder 8">
            <a:extLst>
              <a:ext uri="{FF2B5EF4-FFF2-40B4-BE49-F238E27FC236}">
                <a16:creationId xmlns:a16="http://schemas.microsoft.com/office/drawing/2014/main" id="{AD03E3FD-A040-4AA5-BC67-8F46FFA45485}"/>
              </a:ext>
            </a:extLst>
          </p:cNvPr>
          <p:cNvSpPr>
            <a:spLocks noGrp="1"/>
          </p:cNvSpPr>
          <p:nvPr>
            <p:ph type="body" sz="quarter" idx="11" hasCustomPrompt="1"/>
          </p:nvPr>
        </p:nvSpPr>
        <p:spPr>
          <a:xfrm>
            <a:off x="7646988" y="3962401"/>
            <a:ext cx="3922712" cy="1841500"/>
          </a:xfrm>
        </p:spPr>
        <p:txBody>
          <a:bodyPr/>
          <a:lstStyle>
            <a:lvl1pPr marL="0" indent="0">
              <a:buNone/>
              <a:defRPr sz="1800"/>
            </a:lvl1pPr>
            <a:lvl5pPr>
              <a:defRPr sz="2400" b="0">
                <a:solidFill>
                  <a:srgbClr val="000000"/>
                </a:solidFill>
              </a:defRPr>
            </a:lvl5pPr>
          </a:lstStyle>
          <a:p>
            <a:pPr lvl="0"/>
            <a:r>
              <a:rPr lang="en-US" dirty="0"/>
              <a:t>Click to add caption to accompany content. </a:t>
            </a:r>
          </a:p>
        </p:txBody>
      </p:sp>
    </p:spTree>
    <p:extLst>
      <p:ext uri="{BB962C8B-B14F-4D97-AF65-F5344CB8AC3E}">
        <p14:creationId xmlns:p14="http://schemas.microsoft.com/office/powerpoint/2010/main" val="3258069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First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46E9E33-E057-4A6F-9659-AD275C64899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7079916" y="1168663"/>
            <a:ext cx="4772406" cy="1424930"/>
          </a:xfrm>
        </p:spPr>
        <p:txBody>
          <a:bodyPr anchor="b"/>
          <a:lstStyle>
            <a:lvl1pPr algn="l">
              <a:defRPr sz="4800" baseline="0">
                <a:solidFill>
                  <a:schemeClr val="bg1"/>
                </a:solidFill>
              </a:defRPr>
            </a:lvl1pPr>
          </a:lstStyle>
          <a:p>
            <a:r>
              <a:rPr lang="en-US" dirty="0"/>
              <a:t>Chapter Number</a:t>
            </a:r>
          </a:p>
        </p:txBody>
      </p:sp>
      <p:sp>
        <p:nvSpPr>
          <p:cNvPr id="3" name="Subtitle 2"/>
          <p:cNvSpPr>
            <a:spLocks noGrp="1"/>
          </p:cNvSpPr>
          <p:nvPr>
            <p:ph type="subTitle" idx="1" hasCustomPrompt="1"/>
          </p:nvPr>
        </p:nvSpPr>
        <p:spPr>
          <a:xfrm>
            <a:off x="7079916" y="3080084"/>
            <a:ext cx="4772406" cy="2154566"/>
          </a:xfrm>
          <a:noFill/>
        </p:spPr>
        <p:txBody>
          <a:bodyPr anchor="t"/>
          <a:lstStyle>
            <a:lvl1pPr marL="0" indent="0" algn="l">
              <a:lnSpc>
                <a:spcPct val="100000"/>
              </a:lnSpc>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Chapter Name</a:t>
            </a:r>
          </a:p>
        </p:txBody>
      </p:sp>
      <p:sp>
        <p:nvSpPr>
          <p:cNvPr id="12" name="Picture Placeholder 11">
            <a:extLst>
              <a:ext uri="{FF2B5EF4-FFF2-40B4-BE49-F238E27FC236}">
                <a16:creationId xmlns:a16="http://schemas.microsoft.com/office/drawing/2014/main" id="{7BF6BBBC-452C-48FA-A1E1-E851567E5383}"/>
              </a:ext>
            </a:extLst>
          </p:cNvPr>
          <p:cNvSpPr>
            <a:spLocks noGrp="1"/>
          </p:cNvSpPr>
          <p:nvPr>
            <p:ph type="pic" sz="quarter" idx="11" hasCustomPrompt="1"/>
          </p:nvPr>
        </p:nvSpPr>
        <p:spPr>
          <a:xfrm>
            <a:off x="224993" y="269023"/>
            <a:ext cx="3200400" cy="4114800"/>
          </a:xfrm>
        </p:spPr>
        <p:txBody>
          <a:bodyPr/>
          <a:lstStyle>
            <a:lvl1pPr marL="0" indent="0">
              <a:buNone/>
              <a:defRPr b="1">
                <a:solidFill>
                  <a:schemeClr val="bg1"/>
                </a:solidFill>
              </a:defRPr>
            </a:lvl1pPr>
          </a:lstStyle>
          <a:p>
            <a:r>
              <a:rPr lang="en-US" dirty="0"/>
              <a:t>Add Image Here</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a:extLst>
              <a:ext uri="{FF2B5EF4-FFF2-40B4-BE49-F238E27FC236}">
                <a16:creationId xmlns:a16="http://schemas.microsoft.com/office/drawing/2014/main" id="{6B326DFF-C872-4426-8563-39BC58624663}"/>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5" name="Copyright">
            <a:extLst>
              <a:ext uri="{FF2B5EF4-FFF2-40B4-BE49-F238E27FC236}">
                <a16:creationId xmlns:a16="http://schemas.microsoft.com/office/drawing/2014/main" id="{FA4D4A75-B7C2-490A-97DA-C93EBF6064B2}"/>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
        <p:nvSpPr>
          <p:cNvPr id="10" name="Picture Placeholder 11">
            <a:extLst>
              <a:ext uri="{FF2B5EF4-FFF2-40B4-BE49-F238E27FC236}">
                <a16:creationId xmlns:a16="http://schemas.microsoft.com/office/drawing/2014/main" id="{648444F1-05A8-40A8-A717-3165EFA217E1}"/>
              </a:ext>
            </a:extLst>
          </p:cNvPr>
          <p:cNvSpPr>
            <a:spLocks noGrp="1"/>
          </p:cNvSpPr>
          <p:nvPr>
            <p:ph type="pic" sz="quarter" idx="13" hasCustomPrompt="1"/>
          </p:nvPr>
        </p:nvSpPr>
        <p:spPr>
          <a:xfrm>
            <a:off x="3641960" y="269023"/>
            <a:ext cx="3200400" cy="4114800"/>
          </a:xfrm>
        </p:spPr>
        <p:txBody>
          <a:bodyPr/>
          <a:lstStyle>
            <a:lvl1pPr marL="0" indent="0">
              <a:buNone/>
              <a:defRPr b="1">
                <a:solidFill>
                  <a:schemeClr val="bg1"/>
                </a:solidFill>
              </a:defRPr>
            </a:lvl1pPr>
          </a:lstStyle>
          <a:p>
            <a:r>
              <a:rPr lang="en-US" dirty="0"/>
              <a:t>Add Image Here</a:t>
            </a:r>
          </a:p>
        </p:txBody>
      </p:sp>
    </p:spTree>
    <p:custDataLst>
      <p:tags r:id="rId1"/>
    </p:custDataLst>
    <p:extLst>
      <p:ext uri="{BB962C8B-B14F-4D97-AF65-F5344CB8AC3E}">
        <p14:creationId xmlns:p14="http://schemas.microsoft.com/office/powerpoint/2010/main" val="24315593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02453D6-AC12-45CC-BE0D-504F54815B6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914400" y="1153123"/>
            <a:ext cx="10424160" cy="2387600"/>
          </a:xfrm>
        </p:spPr>
        <p:txBody>
          <a:bodyPr anchor="b"/>
          <a:lstStyle>
            <a:lvl1pPr algn="ctr">
              <a:defRPr sz="5400" baseline="0">
                <a:solidFill>
                  <a:schemeClr val="bg1"/>
                </a:solidFill>
              </a:defRPr>
            </a:lvl1pPr>
          </a:lstStyle>
          <a:p>
            <a:r>
              <a:rPr lang="en-US" dirty="0"/>
              <a:t>Title </a:t>
            </a:r>
          </a:p>
        </p:txBody>
      </p:sp>
      <p:sp>
        <p:nvSpPr>
          <p:cNvPr id="3" name="Subtitle 2"/>
          <p:cNvSpPr>
            <a:spLocks noGrp="1"/>
          </p:cNvSpPr>
          <p:nvPr>
            <p:ph type="subTitle" idx="1" hasCustomPrompt="1"/>
          </p:nvPr>
        </p:nvSpPr>
        <p:spPr>
          <a:xfrm>
            <a:off x="914400" y="3809720"/>
            <a:ext cx="10424160" cy="1424930"/>
          </a:xfrm>
          <a:noFill/>
        </p:spPr>
        <p:txBody>
          <a:bodyPr anchor="t"/>
          <a:lstStyle>
            <a:lvl1pPr marL="0" indent="0" algn="ctr">
              <a:lnSpc>
                <a:spcPct val="10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lide Number Placeholder 5">
            <a:extLst>
              <a:ext uri="{FF2B5EF4-FFF2-40B4-BE49-F238E27FC236}">
                <a16:creationId xmlns:a16="http://schemas.microsoft.com/office/drawing/2014/main" id="{8D6FEA2F-362B-4EAB-BFA4-233A863C0DE7}"/>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8" name="Copyright">
            <a:extLst>
              <a:ext uri="{FF2B5EF4-FFF2-40B4-BE49-F238E27FC236}">
                <a16:creationId xmlns:a16="http://schemas.microsoft.com/office/drawing/2014/main" id="{0581EE69-5B12-4316-9F18-5E31FC9A3125}"/>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3035109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p:cNvSpPr>
            <a:spLocks noGrp="1"/>
          </p:cNvSpPr>
          <p:nvPr>
            <p:ph idx="1" hasCustomPrompt="1"/>
          </p:nvPr>
        </p:nvSpPr>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6065017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5" name="Content Placeholder 2">
            <a:extLst>
              <a:ext uri="{FF2B5EF4-FFF2-40B4-BE49-F238E27FC236}">
                <a16:creationId xmlns:a16="http://schemas.microsoft.com/office/drawing/2014/main" id="{E746DB13-92A9-47C2-9058-218A0E2EDCFC}"/>
              </a:ext>
            </a:extLst>
          </p:cNvPr>
          <p:cNvSpPr>
            <a:spLocks noGrp="1"/>
          </p:cNvSpPr>
          <p:nvPr>
            <p:ph idx="10"/>
          </p:nvPr>
        </p:nvSpPr>
        <p:spPr>
          <a:xfrm>
            <a:off x="476843"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3" name="Content Placeholder Left"/>
          <p:cNvSpPr>
            <a:spLocks noGrp="1"/>
          </p:cNvSpPr>
          <p:nvPr>
            <p:ph sz="half" idx="1" hasCustomPrompt="1"/>
          </p:nvPr>
        </p:nvSpPr>
        <p:spPr>
          <a:xfrm>
            <a:off x="476843" y="2473693"/>
            <a:ext cx="5542957" cy="3703270"/>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6" name="Content Placeholder 2">
            <a:extLst>
              <a:ext uri="{FF2B5EF4-FFF2-40B4-BE49-F238E27FC236}">
                <a16:creationId xmlns:a16="http://schemas.microsoft.com/office/drawing/2014/main" id="{25D6101F-D933-4709-A0BA-1CB69D3DC64B}"/>
              </a:ext>
            </a:extLst>
          </p:cNvPr>
          <p:cNvSpPr>
            <a:spLocks noGrp="1"/>
          </p:cNvSpPr>
          <p:nvPr>
            <p:ph idx="11"/>
          </p:nvPr>
        </p:nvSpPr>
        <p:spPr>
          <a:xfrm>
            <a:off x="6172200"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4" name="Content Placeholder Right"/>
          <p:cNvSpPr>
            <a:spLocks noGrp="1"/>
          </p:cNvSpPr>
          <p:nvPr>
            <p:ph sz="half" idx="2" hasCustomPrompt="1"/>
          </p:nvPr>
        </p:nvSpPr>
        <p:spPr>
          <a:xfrm>
            <a:off x="6172200" y="2473691"/>
            <a:ext cx="5542956" cy="3703271"/>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31724167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76843" y="473246"/>
            <a:ext cx="11241915" cy="909670"/>
          </a:xfrm>
        </p:spPr>
        <p:txBody>
          <a:bodyPr/>
          <a:lstStyle>
            <a:lvl1pPr>
              <a:defRPr/>
            </a:lvl1pPr>
          </a:lstStyle>
          <a:p>
            <a:r>
              <a:rPr lang="en-US" dirty="0"/>
              <a:t>Slide Title</a:t>
            </a:r>
          </a:p>
        </p:txBody>
      </p:sp>
      <p:sp>
        <p:nvSpPr>
          <p:cNvPr id="6" name="Content Placeholder 2">
            <a:extLst>
              <a:ext uri="{FF2B5EF4-FFF2-40B4-BE49-F238E27FC236}">
                <a16:creationId xmlns:a16="http://schemas.microsoft.com/office/drawing/2014/main" id="{72EB7A33-D6FD-4ACA-9D6B-0B6FF455A81D}"/>
              </a:ext>
            </a:extLst>
          </p:cNvPr>
          <p:cNvSpPr>
            <a:spLocks noGrp="1"/>
          </p:cNvSpPr>
          <p:nvPr>
            <p:ph idx="11"/>
          </p:nvPr>
        </p:nvSpPr>
        <p:spPr>
          <a:xfrm>
            <a:off x="476844" y="1582938"/>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3" name="Content Placeholder Left"/>
          <p:cNvSpPr>
            <a:spLocks noGrp="1"/>
          </p:cNvSpPr>
          <p:nvPr>
            <p:ph sz="half" idx="1" hasCustomPrompt="1"/>
          </p:nvPr>
        </p:nvSpPr>
        <p:spPr>
          <a:xfrm>
            <a:off x="476844" y="2583180"/>
            <a:ext cx="3344530" cy="3593782"/>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Content Placeholder 2">
            <a:extLst>
              <a:ext uri="{FF2B5EF4-FFF2-40B4-BE49-F238E27FC236}">
                <a16:creationId xmlns:a16="http://schemas.microsoft.com/office/drawing/2014/main" id="{7FA33BDC-54C4-45B0-9977-6AD260A7B844}"/>
              </a:ext>
            </a:extLst>
          </p:cNvPr>
          <p:cNvSpPr>
            <a:spLocks noGrp="1"/>
          </p:cNvSpPr>
          <p:nvPr>
            <p:ph idx="12"/>
          </p:nvPr>
        </p:nvSpPr>
        <p:spPr>
          <a:xfrm>
            <a:off x="4423735" y="1582937"/>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5" name="Content Placeholder Middle">
            <a:extLst>
              <a:ext uri="{FF2B5EF4-FFF2-40B4-BE49-F238E27FC236}">
                <a16:creationId xmlns:a16="http://schemas.microsoft.com/office/drawing/2014/main" id="{1D13BCCE-AB68-426C-9401-BABA201385F3}"/>
              </a:ext>
            </a:extLst>
          </p:cNvPr>
          <p:cNvSpPr>
            <a:spLocks noGrp="1"/>
          </p:cNvSpPr>
          <p:nvPr>
            <p:ph sz="half" idx="10" hasCustomPrompt="1"/>
          </p:nvPr>
        </p:nvSpPr>
        <p:spPr>
          <a:xfrm>
            <a:off x="4423735" y="2583179"/>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8" name="Content Placeholder 2">
            <a:extLst>
              <a:ext uri="{FF2B5EF4-FFF2-40B4-BE49-F238E27FC236}">
                <a16:creationId xmlns:a16="http://schemas.microsoft.com/office/drawing/2014/main" id="{9F912163-109E-42CF-B7A9-36D05095C5E3}"/>
              </a:ext>
            </a:extLst>
          </p:cNvPr>
          <p:cNvSpPr>
            <a:spLocks noGrp="1"/>
          </p:cNvSpPr>
          <p:nvPr>
            <p:ph idx="13"/>
          </p:nvPr>
        </p:nvSpPr>
        <p:spPr>
          <a:xfrm>
            <a:off x="8366760" y="1588654"/>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4" name="Content Placeholder Right"/>
          <p:cNvSpPr>
            <a:spLocks noGrp="1"/>
          </p:cNvSpPr>
          <p:nvPr>
            <p:ph sz="half" idx="2" hasCustomPrompt="1"/>
          </p:nvPr>
        </p:nvSpPr>
        <p:spPr>
          <a:xfrm>
            <a:off x="8370626" y="2579767"/>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a:p>
            <a:pPr lvl="2"/>
            <a:endParaRPr lang="en-US" dirty="0"/>
          </a:p>
        </p:txBody>
      </p:sp>
    </p:spTree>
    <p:custDataLst>
      <p:tags r:id="rId1"/>
    </p:custDataLst>
    <p:extLst>
      <p:ext uri="{BB962C8B-B14F-4D97-AF65-F5344CB8AC3E}">
        <p14:creationId xmlns:p14="http://schemas.microsoft.com/office/powerpoint/2010/main" val="3636075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47324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8767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2621900"/>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10" name="Content Placeholder Bottom"/>
          <p:cNvSpPr>
            <a:spLocks noGrp="1"/>
          </p:cNvSpPr>
          <p:nvPr>
            <p:ph type="body" sz="quarter" idx="13" hasCustomPrompt="1"/>
          </p:nvPr>
        </p:nvSpPr>
        <p:spPr>
          <a:xfrm>
            <a:off x="476844" y="5395327"/>
            <a:ext cx="11241914" cy="951787"/>
          </a:xfrm>
        </p:spPr>
        <p:txBody>
          <a:bodyPr/>
          <a:lstStyle>
            <a:lvl1pPr marL="112713" indent="-112713">
              <a:defRPr sz="900" b="0">
                <a:solidFill>
                  <a:srgbClr val="000000"/>
                </a:solidFill>
              </a:defRPr>
            </a:lvl1pPr>
            <a:lvl2pPr marL="336550" indent="-112713">
              <a:defRPr sz="900" b="0">
                <a:solidFill>
                  <a:srgbClr val="000000"/>
                </a:solidFill>
              </a:defRPr>
            </a:lvl2pPr>
            <a:lvl3pPr marL="685800" indent="-168275">
              <a:defRPr sz="900" b="0">
                <a:solidFill>
                  <a:srgbClr val="000000"/>
                </a:solidFill>
              </a:defRPr>
            </a:lvl3pPr>
            <a:lvl4pPr>
              <a:defRPr sz="900" b="0"/>
            </a:lvl4pPr>
            <a:lvl5pPr>
              <a:defRPr sz="900" b="0"/>
            </a:lvl5pPr>
          </a:lstStyle>
          <a:p>
            <a:pPr lvl="0"/>
            <a:r>
              <a:rPr lang="en-US" dirty="0"/>
              <a:t>Click to edit Master text styles</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3212073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02453D6-AC12-45CC-BE0D-504F54815B6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914400" y="1153123"/>
            <a:ext cx="10424160" cy="2387600"/>
          </a:xfrm>
        </p:spPr>
        <p:txBody>
          <a:bodyPr anchor="b"/>
          <a:lstStyle>
            <a:lvl1pPr algn="ctr">
              <a:defRPr sz="5400" baseline="0">
                <a:solidFill>
                  <a:schemeClr val="bg1"/>
                </a:solidFill>
              </a:defRPr>
            </a:lvl1pPr>
          </a:lstStyle>
          <a:p>
            <a:r>
              <a:rPr lang="en-US" dirty="0"/>
              <a:t>Title </a:t>
            </a:r>
          </a:p>
        </p:txBody>
      </p:sp>
      <p:sp>
        <p:nvSpPr>
          <p:cNvPr id="3" name="Subtitle 2"/>
          <p:cNvSpPr>
            <a:spLocks noGrp="1"/>
          </p:cNvSpPr>
          <p:nvPr>
            <p:ph type="subTitle" idx="1" hasCustomPrompt="1"/>
          </p:nvPr>
        </p:nvSpPr>
        <p:spPr>
          <a:xfrm>
            <a:off x="914400" y="3809720"/>
            <a:ext cx="10424160" cy="1424930"/>
          </a:xfrm>
          <a:noFill/>
        </p:spPr>
        <p:txBody>
          <a:bodyPr anchor="t"/>
          <a:lstStyle>
            <a:lvl1pPr marL="0" indent="0" algn="ctr">
              <a:lnSpc>
                <a:spcPct val="10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lide Number Placeholder 5">
            <a:extLst>
              <a:ext uri="{FF2B5EF4-FFF2-40B4-BE49-F238E27FC236}">
                <a16:creationId xmlns:a16="http://schemas.microsoft.com/office/drawing/2014/main" id="{8D6FEA2F-362B-4EAB-BFA4-233A863C0DE7}"/>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8" name="Copyright">
            <a:extLst>
              <a:ext uri="{FF2B5EF4-FFF2-40B4-BE49-F238E27FC236}">
                <a16:creationId xmlns:a16="http://schemas.microsoft.com/office/drawing/2014/main" id="{0581EE69-5B12-4316-9F18-5E31FC9A3125}"/>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803553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Subtitle/Images">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36831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5769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1505492"/>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6" name="Content Placeholder 1">
            <a:extLst>
              <a:ext uri="{FF2B5EF4-FFF2-40B4-BE49-F238E27FC236}">
                <a16:creationId xmlns:a16="http://schemas.microsoft.com/office/drawing/2014/main" id="{B7E0CC24-A3CA-45F3-BF2B-B8EB09000563}"/>
              </a:ext>
            </a:extLst>
          </p:cNvPr>
          <p:cNvSpPr>
            <a:spLocks noGrp="1"/>
          </p:cNvSpPr>
          <p:nvPr>
            <p:ph idx="10" hasCustomPrompt="1"/>
          </p:nvPr>
        </p:nvSpPr>
        <p:spPr>
          <a:xfrm>
            <a:off x="476844" y="4310385"/>
            <a:ext cx="2563240" cy="2024480"/>
          </a:xfrm>
        </p:spPr>
        <p:txBody>
          <a:bodyPr/>
          <a:lstStyle>
            <a:lvl1pPr marL="0" indent="0" algn="ctr">
              <a:buNone/>
              <a:defRPr>
                <a:solidFill>
                  <a:srgbClr val="000000"/>
                </a:solidFill>
              </a:defRPr>
            </a:lvl1pPr>
          </a:lstStyle>
          <a:p>
            <a:pPr lvl="0"/>
            <a:r>
              <a:rPr lang="en-US" dirty="0"/>
              <a:t>Insert here 1</a:t>
            </a:r>
          </a:p>
        </p:txBody>
      </p:sp>
      <p:sp>
        <p:nvSpPr>
          <p:cNvPr id="7" name="Content Placeholder 2">
            <a:extLst>
              <a:ext uri="{FF2B5EF4-FFF2-40B4-BE49-F238E27FC236}">
                <a16:creationId xmlns:a16="http://schemas.microsoft.com/office/drawing/2014/main" id="{0065DFA3-2F0A-45C7-8124-3D672EB9205A}"/>
              </a:ext>
            </a:extLst>
          </p:cNvPr>
          <p:cNvSpPr>
            <a:spLocks noGrp="1"/>
          </p:cNvSpPr>
          <p:nvPr>
            <p:ph idx="11" hasCustomPrompt="1"/>
          </p:nvPr>
        </p:nvSpPr>
        <p:spPr>
          <a:xfrm>
            <a:off x="3382488" y="4310385"/>
            <a:ext cx="2563240" cy="2024480"/>
          </a:xfrm>
        </p:spPr>
        <p:txBody>
          <a:bodyPr/>
          <a:lstStyle>
            <a:lvl1pPr marL="0" indent="0" algn="ctr">
              <a:buNone/>
              <a:defRPr>
                <a:solidFill>
                  <a:srgbClr val="000000"/>
                </a:solidFill>
              </a:defRPr>
            </a:lvl1pPr>
          </a:lstStyle>
          <a:p>
            <a:pPr lvl="0"/>
            <a:r>
              <a:rPr lang="en-US" dirty="0"/>
              <a:t>Insert here 2</a:t>
            </a:r>
          </a:p>
        </p:txBody>
      </p:sp>
      <p:sp>
        <p:nvSpPr>
          <p:cNvPr id="9" name="Content Placeholder 3">
            <a:extLst>
              <a:ext uri="{FF2B5EF4-FFF2-40B4-BE49-F238E27FC236}">
                <a16:creationId xmlns:a16="http://schemas.microsoft.com/office/drawing/2014/main" id="{5EAAA4B2-2F70-4899-9014-89954C200D50}"/>
              </a:ext>
            </a:extLst>
          </p:cNvPr>
          <p:cNvSpPr>
            <a:spLocks noGrp="1"/>
          </p:cNvSpPr>
          <p:nvPr>
            <p:ph idx="13" hasCustomPrompt="1"/>
          </p:nvPr>
        </p:nvSpPr>
        <p:spPr>
          <a:xfrm>
            <a:off x="6281896" y="4319291"/>
            <a:ext cx="2563240" cy="2024480"/>
          </a:xfrm>
        </p:spPr>
        <p:txBody>
          <a:bodyPr/>
          <a:lstStyle>
            <a:lvl1pPr marL="0" indent="0" algn="ctr">
              <a:buNone/>
              <a:defRPr>
                <a:solidFill>
                  <a:srgbClr val="000000"/>
                </a:solidFill>
              </a:defRPr>
            </a:lvl1pPr>
          </a:lstStyle>
          <a:p>
            <a:pPr lvl="0"/>
            <a:r>
              <a:rPr lang="en-US" dirty="0"/>
              <a:t>Insert here 3</a:t>
            </a:r>
          </a:p>
        </p:txBody>
      </p:sp>
      <p:sp>
        <p:nvSpPr>
          <p:cNvPr id="11" name="Content Placeholder 4">
            <a:extLst>
              <a:ext uri="{FF2B5EF4-FFF2-40B4-BE49-F238E27FC236}">
                <a16:creationId xmlns:a16="http://schemas.microsoft.com/office/drawing/2014/main" id="{138B1A98-C967-4B94-B1F7-E158393317F4}"/>
              </a:ext>
            </a:extLst>
          </p:cNvPr>
          <p:cNvSpPr>
            <a:spLocks noGrp="1"/>
          </p:cNvSpPr>
          <p:nvPr>
            <p:ph idx="15" hasCustomPrompt="1"/>
          </p:nvPr>
        </p:nvSpPr>
        <p:spPr>
          <a:xfrm>
            <a:off x="9151916" y="4319291"/>
            <a:ext cx="2563240" cy="2024480"/>
          </a:xfrm>
        </p:spPr>
        <p:txBody>
          <a:bodyPr/>
          <a:lstStyle>
            <a:lvl1pPr marL="0" indent="0" algn="ctr">
              <a:buNone/>
              <a:defRPr>
                <a:solidFill>
                  <a:srgbClr val="000000"/>
                </a:solidFill>
              </a:defRPr>
            </a:lvl1pPr>
          </a:lstStyle>
          <a:p>
            <a:pPr lvl="0"/>
            <a:r>
              <a:rPr lang="en-US" dirty="0"/>
              <a:t>Insert here 4</a:t>
            </a:r>
          </a:p>
        </p:txBody>
      </p:sp>
    </p:spTree>
    <p:custDataLst>
      <p:tags r:id="rId1"/>
    </p:custDataLst>
    <p:extLst>
      <p:ext uri="{BB962C8B-B14F-4D97-AF65-F5344CB8AC3E}">
        <p14:creationId xmlns:p14="http://schemas.microsoft.com/office/powerpoint/2010/main" val="27646445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Multi Image/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1"/>
          <p:cNvSpPr>
            <a:spLocks noGrp="1"/>
          </p:cNvSpPr>
          <p:nvPr>
            <p:ph idx="1" hasCustomPrompt="1"/>
          </p:nvPr>
        </p:nvSpPr>
        <p:spPr>
          <a:xfrm>
            <a:off x="476844" y="1944375"/>
            <a:ext cx="2563240" cy="2024480"/>
          </a:xfrm>
        </p:spPr>
        <p:txBody>
          <a:bodyPr/>
          <a:lstStyle>
            <a:lvl1pPr marL="0" indent="0" algn="ctr">
              <a:buNone/>
              <a:defRPr>
                <a:solidFill>
                  <a:srgbClr val="000000"/>
                </a:solidFill>
              </a:defRPr>
            </a:lvl1pPr>
          </a:lstStyle>
          <a:p>
            <a:pPr lvl="0"/>
            <a:r>
              <a:rPr lang="en-US" dirty="0"/>
              <a:t>Insert here 1</a:t>
            </a:r>
          </a:p>
        </p:txBody>
      </p:sp>
      <p:sp>
        <p:nvSpPr>
          <p:cNvPr id="15" name="Content Placeholder 2">
            <a:extLst>
              <a:ext uri="{FF2B5EF4-FFF2-40B4-BE49-F238E27FC236}">
                <a16:creationId xmlns:a16="http://schemas.microsoft.com/office/drawing/2014/main" id="{A951D41C-52EA-4F3C-BC8E-A9309F4EB627}"/>
              </a:ext>
            </a:extLst>
          </p:cNvPr>
          <p:cNvSpPr>
            <a:spLocks noGrp="1"/>
          </p:cNvSpPr>
          <p:nvPr>
            <p:ph idx="11" hasCustomPrompt="1"/>
          </p:nvPr>
        </p:nvSpPr>
        <p:spPr>
          <a:xfrm>
            <a:off x="3382488" y="1944375"/>
            <a:ext cx="2563240" cy="2024480"/>
          </a:xfrm>
        </p:spPr>
        <p:txBody>
          <a:bodyPr/>
          <a:lstStyle>
            <a:lvl1pPr marL="0" indent="0" algn="ctr">
              <a:buNone/>
              <a:defRPr>
                <a:solidFill>
                  <a:srgbClr val="000000"/>
                </a:solidFill>
              </a:defRPr>
            </a:lvl1pPr>
          </a:lstStyle>
          <a:p>
            <a:pPr lvl="0"/>
            <a:r>
              <a:rPr lang="en-US" dirty="0"/>
              <a:t>Insert here 2</a:t>
            </a:r>
          </a:p>
        </p:txBody>
      </p:sp>
      <p:sp>
        <p:nvSpPr>
          <p:cNvPr id="17" name="Content Placeholder 3">
            <a:extLst>
              <a:ext uri="{FF2B5EF4-FFF2-40B4-BE49-F238E27FC236}">
                <a16:creationId xmlns:a16="http://schemas.microsoft.com/office/drawing/2014/main" id="{1CD2ACDE-E8DF-4B19-9DBB-017510EECF31}"/>
              </a:ext>
            </a:extLst>
          </p:cNvPr>
          <p:cNvSpPr>
            <a:spLocks noGrp="1"/>
          </p:cNvSpPr>
          <p:nvPr>
            <p:ph idx="13" hasCustomPrompt="1"/>
          </p:nvPr>
        </p:nvSpPr>
        <p:spPr>
          <a:xfrm>
            <a:off x="6281896" y="1953281"/>
            <a:ext cx="2563240" cy="2024480"/>
          </a:xfrm>
        </p:spPr>
        <p:txBody>
          <a:bodyPr/>
          <a:lstStyle>
            <a:lvl1pPr marL="0" indent="0" algn="ctr">
              <a:buNone/>
              <a:defRPr>
                <a:solidFill>
                  <a:srgbClr val="000000"/>
                </a:solidFill>
              </a:defRPr>
            </a:lvl1pPr>
          </a:lstStyle>
          <a:p>
            <a:pPr lvl="0"/>
            <a:r>
              <a:rPr lang="en-US" dirty="0"/>
              <a:t>Insert here 3</a:t>
            </a:r>
          </a:p>
        </p:txBody>
      </p:sp>
      <p:sp>
        <p:nvSpPr>
          <p:cNvPr id="19" name="Content Placeholder 4">
            <a:extLst>
              <a:ext uri="{FF2B5EF4-FFF2-40B4-BE49-F238E27FC236}">
                <a16:creationId xmlns:a16="http://schemas.microsoft.com/office/drawing/2014/main" id="{F18F8C24-8F67-4A0C-8E2F-54E8026EAD00}"/>
              </a:ext>
            </a:extLst>
          </p:cNvPr>
          <p:cNvSpPr>
            <a:spLocks noGrp="1"/>
          </p:cNvSpPr>
          <p:nvPr>
            <p:ph idx="15" hasCustomPrompt="1"/>
          </p:nvPr>
        </p:nvSpPr>
        <p:spPr>
          <a:xfrm>
            <a:off x="9151916" y="1953281"/>
            <a:ext cx="2563240" cy="2024480"/>
          </a:xfrm>
        </p:spPr>
        <p:txBody>
          <a:bodyPr/>
          <a:lstStyle>
            <a:lvl1pPr marL="0" indent="0" algn="ctr">
              <a:buNone/>
              <a:defRPr>
                <a:solidFill>
                  <a:srgbClr val="000000"/>
                </a:solidFill>
              </a:defRPr>
            </a:lvl1pPr>
          </a:lstStyle>
          <a:p>
            <a:pPr lvl="0"/>
            <a:r>
              <a:rPr lang="en-US" dirty="0"/>
              <a:t>Insert here 4</a:t>
            </a:r>
          </a:p>
        </p:txBody>
      </p:sp>
      <p:sp>
        <p:nvSpPr>
          <p:cNvPr id="9" name="Content Placeholder 5">
            <a:extLst>
              <a:ext uri="{FF2B5EF4-FFF2-40B4-BE49-F238E27FC236}">
                <a16:creationId xmlns:a16="http://schemas.microsoft.com/office/drawing/2014/main" id="{1950DDEC-E898-4F6D-A7F2-930A23B3C11F}"/>
              </a:ext>
            </a:extLst>
          </p:cNvPr>
          <p:cNvSpPr>
            <a:spLocks noGrp="1"/>
          </p:cNvSpPr>
          <p:nvPr>
            <p:ph idx="10" hasCustomPrompt="1"/>
          </p:nvPr>
        </p:nvSpPr>
        <p:spPr>
          <a:xfrm>
            <a:off x="476843" y="4128059"/>
            <a:ext cx="2563241" cy="2024480"/>
          </a:xfrm>
        </p:spPr>
        <p:txBody>
          <a:bodyPr/>
          <a:lstStyle>
            <a:lvl1pPr marL="0" indent="0" algn="ctr">
              <a:buNone/>
              <a:defRPr>
                <a:solidFill>
                  <a:srgbClr val="000000"/>
                </a:solidFill>
              </a:defRPr>
            </a:lvl1pPr>
          </a:lstStyle>
          <a:p>
            <a:pPr lvl="0"/>
            <a:r>
              <a:rPr lang="en-US" dirty="0"/>
              <a:t>Insert here 5</a:t>
            </a:r>
          </a:p>
        </p:txBody>
      </p:sp>
      <p:sp>
        <p:nvSpPr>
          <p:cNvPr id="16" name="Content Placeholder 6">
            <a:extLst>
              <a:ext uri="{FF2B5EF4-FFF2-40B4-BE49-F238E27FC236}">
                <a16:creationId xmlns:a16="http://schemas.microsoft.com/office/drawing/2014/main" id="{B7548D5A-3DFF-4FF5-A587-74246B76C1A7}"/>
              </a:ext>
            </a:extLst>
          </p:cNvPr>
          <p:cNvSpPr>
            <a:spLocks noGrp="1"/>
          </p:cNvSpPr>
          <p:nvPr>
            <p:ph idx="12" hasCustomPrompt="1"/>
          </p:nvPr>
        </p:nvSpPr>
        <p:spPr>
          <a:xfrm>
            <a:off x="3382487" y="4128059"/>
            <a:ext cx="2563241" cy="2024480"/>
          </a:xfrm>
        </p:spPr>
        <p:txBody>
          <a:bodyPr/>
          <a:lstStyle>
            <a:lvl1pPr marL="0" indent="0" algn="ctr">
              <a:buNone/>
              <a:defRPr>
                <a:solidFill>
                  <a:srgbClr val="000000"/>
                </a:solidFill>
              </a:defRPr>
            </a:lvl1pPr>
          </a:lstStyle>
          <a:p>
            <a:pPr lvl="0"/>
            <a:r>
              <a:rPr lang="en-US" dirty="0"/>
              <a:t>Insert here 6</a:t>
            </a:r>
          </a:p>
        </p:txBody>
      </p:sp>
      <p:sp>
        <p:nvSpPr>
          <p:cNvPr id="18" name="Content Placeholder 7">
            <a:extLst>
              <a:ext uri="{FF2B5EF4-FFF2-40B4-BE49-F238E27FC236}">
                <a16:creationId xmlns:a16="http://schemas.microsoft.com/office/drawing/2014/main" id="{A24E382A-7ED1-49CB-8053-85276CAEB9B2}"/>
              </a:ext>
            </a:extLst>
          </p:cNvPr>
          <p:cNvSpPr>
            <a:spLocks noGrp="1"/>
          </p:cNvSpPr>
          <p:nvPr>
            <p:ph idx="14" hasCustomPrompt="1"/>
          </p:nvPr>
        </p:nvSpPr>
        <p:spPr>
          <a:xfrm>
            <a:off x="6281895" y="4136965"/>
            <a:ext cx="2563241" cy="2024480"/>
          </a:xfrm>
        </p:spPr>
        <p:txBody>
          <a:bodyPr/>
          <a:lstStyle>
            <a:lvl1pPr marL="0" indent="0" algn="ctr">
              <a:buNone/>
              <a:defRPr>
                <a:solidFill>
                  <a:srgbClr val="000000"/>
                </a:solidFill>
              </a:defRPr>
            </a:lvl1pPr>
          </a:lstStyle>
          <a:p>
            <a:pPr lvl="0"/>
            <a:r>
              <a:rPr lang="en-US" dirty="0"/>
              <a:t>Insert here 7</a:t>
            </a:r>
          </a:p>
        </p:txBody>
      </p:sp>
      <p:sp>
        <p:nvSpPr>
          <p:cNvPr id="20" name="Content Placeholder 8">
            <a:extLst>
              <a:ext uri="{FF2B5EF4-FFF2-40B4-BE49-F238E27FC236}">
                <a16:creationId xmlns:a16="http://schemas.microsoft.com/office/drawing/2014/main" id="{AC6187B3-59CD-4356-83E5-962B5ACC4AEB}"/>
              </a:ext>
            </a:extLst>
          </p:cNvPr>
          <p:cNvSpPr>
            <a:spLocks noGrp="1"/>
          </p:cNvSpPr>
          <p:nvPr>
            <p:ph idx="16" hasCustomPrompt="1"/>
          </p:nvPr>
        </p:nvSpPr>
        <p:spPr>
          <a:xfrm>
            <a:off x="9151915" y="4136965"/>
            <a:ext cx="2563241" cy="2024480"/>
          </a:xfrm>
        </p:spPr>
        <p:txBody>
          <a:bodyPr/>
          <a:lstStyle>
            <a:lvl1pPr marL="0" indent="0" algn="ctr">
              <a:buNone/>
              <a:defRPr>
                <a:solidFill>
                  <a:srgbClr val="000000"/>
                </a:solidFill>
              </a:defRPr>
            </a:lvl1pPr>
          </a:lstStyle>
          <a:p>
            <a:pPr lvl="0"/>
            <a:r>
              <a:rPr lang="en-US" dirty="0"/>
              <a:t>Insert here 8</a:t>
            </a:r>
          </a:p>
        </p:txBody>
      </p:sp>
    </p:spTree>
    <p:custDataLst>
      <p:tags r:id="rId1"/>
    </p:custDataLst>
    <p:extLst>
      <p:ext uri="{BB962C8B-B14F-4D97-AF65-F5344CB8AC3E}">
        <p14:creationId xmlns:p14="http://schemas.microsoft.com/office/powerpoint/2010/main" val="42433116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Image/On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9" name="Content Placeholder"/>
          <p:cNvSpPr>
            <a:spLocks noGrp="1"/>
          </p:cNvSpPr>
          <p:nvPr>
            <p:ph sz="half" idx="2" hasCustomPrompt="1"/>
          </p:nvPr>
        </p:nvSpPr>
        <p:spPr>
          <a:xfrm>
            <a:off x="3624200" y="1825625"/>
            <a:ext cx="8090957" cy="435133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7326888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Imag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6" name="Content Placeholder Bottom">
            <a:extLst>
              <a:ext uri="{FF2B5EF4-FFF2-40B4-BE49-F238E27FC236}">
                <a16:creationId xmlns:a16="http://schemas.microsoft.com/office/drawing/2014/main" id="{4003AB72-C071-4875-8D31-00FB47092143}"/>
              </a:ext>
            </a:extLst>
          </p:cNvPr>
          <p:cNvSpPr>
            <a:spLocks noGrp="1"/>
          </p:cNvSpPr>
          <p:nvPr>
            <p:ph sz="half" idx="15" hasCustomPrompt="1"/>
          </p:nvPr>
        </p:nvSpPr>
        <p:spPr>
          <a:xfrm>
            <a:off x="3624199" y="4136860"/>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42379362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Imag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4" name="Image Placeholder 2">
            <a:extLst>
              <a:ext uri="{FF2B5EF4-FFF2-40B4-BE49-F238E27FC236}">
                <a16:creationId xmlns:a16="http://schemas.microsoft.com/office/drawing/2014/main" id="{329BB347-70F5-49B3-A1D7-9C05C8ED5028}"/>
              </a:ext>
            </a:extLst>
          </p:cNvPr>
          <p:cNvSpPr>
            <a:spLocks noGrp="1"/>
          </p:cNvSpPr>
          <p:nvPr>
            <p:ph sz="half" idx="14" hasCustomPrompt="1"/>
          </p:nvPr>
        </p:nvSpPr>
        <p:spPr>
          <a:xfrm>
            <a:off x="479343" y="3207219"/>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5" name="Content Placeholder Middle">
            <a:extLst>
              <a:ext uri="{FF2B5EF4-FFF2-40B4-BE49-F238E27FC236}">
                <a16:creationId xmlns:a16="http://schemas.microsoft.com/office/drawing/2014/main" id="{E344C337-1A6E-4BE6-8E9E-7076FBBEEFAC}"/>
              </a:ext>
            </a:extLst>
          </p:cNvPr>
          <p:cNvSpPr>
            <a:spLocks noGrp="1"/>
          </p:cNvSpPr>
          <p:nvPr>
            <p:ph sz="half" idx="15" hasCustomPrompt="1"/>
          </p:nvPr>
        </p:nvSpPr>
        <p:spPr>
          <a:xfrm>
            <a:off x="3626700" y="3207216"/>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6" name="Image Placeholder 3">
            <a:extLst>
              <a:ext uri="{FF2B5EF4-FFF2-40B4-BE49-F238E27FC236}">
                <a16:creationId xmlns:a16="http://schemas.microsoft.com/office/drawing/2014/main" id="{A70ED764-0931-4273-A125-CE2D6E0F8A8D}"/>
              </a:ext>
            </a:extLst>
          </p:cNvPr>
          <p:cNvSpPr>
            <a:spLocks noGrp="1"/>
          </p:cNvSpPr>
          <p:nvPr>
            <p:ph sz="half" idx="16" hasCustomPrompt="1"/>
          </p:nvPr>
        </p:nvSpPr>
        <p:spPr>
          <a:xfrm>
            <a:off x="479343" y="4631282"/>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7" name="Content Placeholder Bottom">
            <a:extLst>
              <a:ext uri="{FF2B5EF4-FFF2-40B4-BE49-F238E27FC236}">
                <a16:creationId xmlns:a16="http://schemas.microsoft.com/office/drawing/2014/main" id="{1A924411-097F-4689-AC4D-9173B40A69F2}"/>
              </a:ext>
            </a:extLst>
          </p:cNvPr>
          <p:cNvSpPr>
            <a:spLocks noGrp="1"/>
          </p:cNvSpPr>
          <p:nvPr>
            <p:ph sz="half" idx="17" hasCustomPrompt="1"/>
          </p:nvPr>
        </p:nvSpPr>
        <p:spPr>
          <a:xfrm>
            <a:off x="3626700" y="4631279"/>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5869074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Image/Four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1"/>
          <p:cNvSpPr>
            <a:spLocks noGrp="1"/>
          </p:cNvSpPr>
          <p:nvPr>
            <p:ph sz="half" idx="2" hasCustomPrompt="1"/>
          </p:nvPr>
        </p:nvSpPr>
        <p:spPr>
          <a:xfrm>
            <a:off x="3624200" y="182562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0" name="Image Placeholder 2">
            <a:extLst>
              <a:ext uri="{FF2B5EF4-FFF2-40B4-BE49-F238E27FC236}">
                <a16:creationId xmlns:a16="http://schemas.microsoft.com/office/drawing/2014/main" id="{02C25FD2-E251-4DC4-8F30-3EDA9A61D7DC}"/>
              </a:ext>
            </a:extLst>
          </p:cNvPr>
          <p:cNvSpPr>
            <a:spLocks noGrp="1"/>
          </p:cNvSpPr>
          <p:nvPr>
            <p:ph sz="half" idx="14" hasCustomPrompt="1"/>
          </p:nvPr>
        </p:nvSpPr>
        <p:spPr>
          <a:xfrm>
            <a:off x="476843" y="294143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1" name="Content Placeholder 2">
            <a:extLst>
              <a:ext uri="{FF2B5EF4-FFF2-40B4-BE49-F238E27FC236}">
                <a16:creationId xmlns:a16="http://schemas.microsoft.com/office/drawing/2014/main" id="{6FFE322F-E595-4582-997C-0A06F238C8D3}"/>
              </a:ext>
            </a:extLst>
          </p:cNvPr>
          <p:cNvSpPr>
            <a:spLocks noGrp="1"/>
          </p:cNvSpPr>
          <p:nvPr>
            <p:ph sz="half" idx="15" hasCustomPrompt="1"/>
          </p:nvPr>
        </p:nvSpPr>
        <p:spPr>
          <a:xfrm>
            <a:off x="3624200" y="294143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2" name="Image Placeholder 3">
            <a:extLst>
              <a:ext uri="{FF2B5EF4-FFF2-40B4-BE49-F238E27FC236}">
                <a16:creationId xmlns:a16="http://schemas.microsoft.com/office/drawing/2014/main" id="{647E63CA-E745-4DE2-B25A-D398F113EFA6}"/>
              </a:ext>
            </a:extLst>
          </p:cNvPr>
          <p:cNvSpPr>
            <a:spLocks noGrp="1"/>
          </p:cNvSpPr>
          <p:nvPr>
            <p:ph sz="half" idx="16" hasCustomPrompt="1"/>
          </p:nvPr>
        </p:nvSpPr>
        <p:spPr>
          <a:xfrm>
            <a:off x="480444" y="406596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3" name="Content Placeholder 3">
            <a:extLst>
              <a:ext uri="{FF2B5EF4-FFF2-40B4-BE49-F238E27FC236}">
                <a16:creationId xmlns:a16="http://schemas.microsoft.com/office/drawing/2014/main" id="{EFE66096-5B65-4DD6-9AD6-9E55675E34CD}"/>
              </a:ext>
            </a:extLst>
          </p:cNvPr>
          <p:cNvSpPr>
            <a:spLocks noGrp="1"/>
          </p:cNvSpPr>
          <p:nvPr>
            <p:ph sz="half" idx="17" hasCustomPrompt="1"/>
          </p:nvPr>
        </p:nvSpPr>
        <p:spPr>
          <a:xfrm>
            <a:off x="3627801" y="406595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4" name="Image Placeholder 4">
            <a:extLst>
              <a:ext uri="{FF2B5EF4-FFF2-40B4-BE49-F238E27FC236}">
                <a16:creationId xmlns:a16="http://schemas.microsoft.com/office/drawing/2014/main" id="{765390A9-B975-43C8-86E6-45E636A649C5}"/>
              </a:ext>
            </a:extLst>
          </p:cNvPr>
          <p:cNvSpPr>
            <a:spLocks noGrp="1"/>
          </p:cNvSpPr>
          <p:nvPr>
            <p:ph sz="half" idx="18" hasCustomPrompt="1"/>
          </p:nvPr>
        </p:nvSpPr>
        <p:spPr>
          <a:xfrm>
            <a:off x="480444" y="518177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4</a:t>
            </a:r>
          </a:p>
        </p:txBody>
      </p:sp>
      <p:sp>
        <p:nvSpPr>
          <p:cNvPr id="15" name="Content Placeholder 4">
            <a:extLst>
              <a:ext uri="{FF2B5EF4-FFF2-40B4-BE49-F238E27FC236}">
                <a16:creationId xmlns:a16="http://schemas.microsoft.com/office/drawing/2014/main" id="{04B6F74B-2775-4949-A70C-BCBBFE20C3A2}"/>
              </a:ext>
            </a:extLst>
          </p:cNvPr>
          <p:cNvSpPr>
            <a:spLocks noGrp="1"/>
          </p:cNvSpPr>
          <p:nvPr>
            <p:ph sz="half" idx="19" hasCustomPrompt="1"/>
          </p:nvPr>
        </p:nvSpPr>
        <p:spPr>
          <a:xfrm>
            <a:off x="3627801" y="518176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17234034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o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5302E-3CB5-42AD-B464-F6B07B511A7B}"/>
              </a:ext>
            </a:extLst>
          </p:cNvPr>
          <p:cNvSpPr>
            <a:spLocks noGrp="1"/>
          </p:cNvSpPr>
          <p:nvPr>
            <p:ph type="title"/>
          </p:nvPr>
        </p:nvSpPr>
        <p:spPr/>
        <p:txBody>
          <a:bodyPr/>
          <a:lstStyle/>
          <a:p>
            <a:r>
              <a:rPr lang="en-US"/>
              <a:t>Click to edit Master title style</a:t>
            </a:r>
          </a:p>
        </p:txBody>
      </p:sp>
      <p:sp>
        <p:nvSpPr>
          <p:cNvPr id="4" name="Media Placeholder 3">
            <a:extLst>
              <a:ext uri="{FF2B5EF4-FFF2-40B4-BE49-F238E27FC236}">
                <a16:creationId xmlns:a16="http://schemas.microsoft.com/office/drawing/2014/main" id="{50C3DAD5-7018-41AE-A45F-20014BF27990}"/>
              </a:ext>
            </a:extLst>
          </p:cNvPr>
          <p:cNvSpPr>
            <a:spLocks noGrp="1"/>
          </p:cNvSpPr>
          <p:nvPr>
            <p:ph type="media" sz="quarter" idx="10"/>
          </p:nvPr>
        </p:nvSpPr>
        <p:spPr>
          <a:xfrm>
            <a:off x="476250" y="2120900"/>
            <a:ext cx="6361113" cy="3683000"/>
          </a:xfrm>
        </p:spPr>
        <p:txBody>
          <a:bodyPr/>
          <a:lstStyle>
            <a:lvl1pPr marL="0" indent="0">
              <a:buNone/>
              <a:defRPr/>
            </a:lvl1pPr>
          </a:lstStyle>
          <a:p>
            <a:endParaRPr lang="en-US" dirty="0"/>
          </a:p>
        </p:txBody>
      </p:sp>
      <p:sp>
        <p:nvSpPr>
          <p:cNvPr id="9" name="Text Placeholder 8">
            <a:extLst>
              <a:ext uri="{FF2B5EF4-FFF2-40B4-BE49-F238E27FC236}">
                <a16:creationId xmlns:a16="http://schemas.microsoft.com/office/drawing/2014/main" id="{AD03E3FD-A040-4AA5-BC67-8F46FFA45485}"/>
              </a:ext>
            </a:extLst>
          </p:cNvPr>
          <p:cNvSpPr>
            <a:spLocks noGrp="1"/>
          </p:cNvSpPr>
          <p:nvPr>
            <p:ph type="body" sz="quarter" idx="11" hasCustomPrompt="1"/>
          </p:nvPr>
        </p:nvSpPr>
        <p:spPr>
          <a:xfrm>
            <a:off x="7646988" y="3962401"/>
            <a:ext cx="3922712" cy="1841500"/>
          </a:xfrm>
        </p:spPr>
        <p:txBody>
          <a:bodyPr/>
          <a:lstStyle>
            <a:lvl1pPr marL="0" indent="0">
              <a:buNone/>
              <a:defRPr sz="1800"/>
            </a:lvl1pPr>
            <a:lvl5pPr>
              <a:defRPr sz="2400" b="0">
                <a:solidFill>
                  <a:srgbClr val="000000"/>
                </a:solidFill>
              </a:defRPr>
            </a:lvl5pPr>
          </a:lstStyle>
          <a:p>
            <a:pPr lvl="0"/>
            <a:r>
              <a:rPr lang="en-US" dirty="0"/>
              <a:t>Click to add caption to accompany content. </a:t>
            </a:r>
          </a:p>
        </p:txBody>
      </p:sp>
    </p:spTree>
    <p:extLst>
      <p:ext uri="{BB962C8B-B14F-4D97-AF65-F5344CB8AC3E}">
        <p14:creationId xmlns:p14="http://schemas.microsoft.com/office/powerpoint/2010/main" val="1963703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p:cNvSpPr>
            <a:spLocks noGrp="1"/>
          </p:cNvSpPr>
          <p:nvPr>
            <p:ph idx="1" hasCustomPrompt="1"/>
          </p:nvPr>
        </p:nvSpPr>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306619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5" name="Content Placeholder 2">
            <a:extLst>
              <a:ext uri="{FF2B5EF4-FFF2-40B4-BE49-F238E27FC236}">
                <a16:creationId xmlns:a16="http://schemas.microsoft.com/office/drawing/2014/main" id="{E746DB13-92A9-47C2-9058-218A0E2EDCFC}"/>
              </a:ext>
            </a:extLst>
          </p:cNvPr>
          <p:cNvSpPr>
            <a:spLocks noGrp="1"/>
          </p:cNvSpPr>
          <p:nvPr>
            <p:ph idx="10"/>
          </p:nvPr>
        </p:nvSpPr>
        <p:spPr>
          <a:xfrm>
            <a:off x="476843"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3" name="Content Placeholder Left"/>
          <p:cNvSpPr>
            <a:spLocks noGrp="1"/>
          </p:cNvSpPr>
          <p:nvPr>
            <p:ph sz="half" idx="1" hasCustomPrompt="1"/>
          </p:nvPr>
        </p:nvSpPr>
        <p:spPr>
          <a:xfrm>
            <a:off x="476843" y="2473693"/>
            <a:ext cx="5542957" cy="3703270"/>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6" name="Content Placeholder 2">
            <a:extLst>
              <a:ext uri="{FF2B5EF4-FFF2-40B4-BE49-F238E27FC236}">
                <a16:creationId xmlns:a16="http://schemas.microsoft.com/office/drawing/2014/main" id="{25D6101F-D933-4709-A0BA-1CB69D3DC64B}"/>
              </a:ext>
            </a:extLst>
          </p:cNvPr>
          <p:cNvSpPr>
            <a:spLocks noGrp="1"/>
          </p:cNvSpPr>
          <p:nvPr>
            <p:ph idx="11"/>
          </p:nvPr>
        </p:nvSpPr>
        <p:spPr>
          <a:xfrm>
            <a:off x="6172200"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4" name="Content Placeholder Right"/>
          <p:cNvSpPr>
            <a:spLocks noGrp="1"/>
          </p:cNvSpPr>
          <p:nvPr>
            <p:ph sz="half" idx="2" hasCustomPrompt="1"/>
          </p:nvPr>
        </p:nvSpPr>
        <p:spPr>
          <a:xfrm>
            <a:off x="6172200" y="2473691"/>
            <a:ext cx="5542956" cy="3703271"/>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83427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76843" y="473246"/>
            <a:ext cx="11241915" cy="909670"/>
          </a:xfrm>
        </p:spPr>
        <p:txBody>
          <a:bodyPr/>
          <a:lstStyle>
            <a:lvl1pPr>
              <a:defRPr/>
            </a:lvl1pPr>
          </a:lstStyle>
          <a:p>
            <a:r>
              <a:rPr lang="en-US" dirty="0"/>
              <a:t>Slide Title</a:t>
            </a:r>
          </a:p>
        </p:txBody>
      </p:sp>
      <p:sp>
        <p:nvSpPr>
          <p:cNvPr id="6" name="Content Placeholder 2">
            <a:extLst>
              <a:ext uri="{FF2B5EF4-FFF2-40B4-BE49-F238E27FC236}">
                <a16:creationId xmlns:a16="http://schemas.microsoft.com/office/drawing/2014/main" id="{72EB7A33-D6FD-4ACA-9D6B-0B6FF455A81D}"/>
              </a:ext>
            </a:extLst>
          </p:cNvPr>
          <p:cNvSpPr>
            <a:spLocks noGrp="1"/>
          </p:cNvSpPr>
          <p:nvPr>
            <p:ph idx="11"/>
          </p:nvPr>
        </p:nvSpPr>
        <p:spPr>
          <a:xfrm>
            <a:off x="476844" y="1582938"/>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3" name="Content Placeholder Left"/>
          <p:cNvSpPr>
            <a:spLocks noGrp="1"/>
          </p:cNvSpPr>
          <p:nvPr>
            <p:ph sz="half" idx="1" hasCustomPrompt="1"/>
          </p:nvPr>
        </p:nvSpPr>
        <p:spPr>
          <a:xfrm>
            <a:off x="476844" y="2583180"/>
            <a:ext cx="3344530" cy="3593782"/>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Content Placeholder 2">
            <a:extLst>
              <a:ext uri="{FF2B5EF4-FFF2-40B4-BE49-F238E27FC236}">
                <a16:creationId xmlns:a16="http://schemas.microsoft.com/office/drawing/2014/main" id="{7FA33BDC-54C4-45B0-9977-6AD260A7B844}"/>
              </a:ext>
            </a:extLst>
          </p:cNvPr>
          <p:cNvSpPr>
            <a:spLocks noGrp="1"/>
          </p:cNvSpPr>
          <p:nvPr>
            <p:ph idx="12"/>
          </p:nvPr>
        </p:nvSpPr>
        <p:spPr>
          <a:xfrm>
            <a:off x="4423735" y="1582937"/>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5" name="Content Placeholder Middle">
            <a:extLst>
              <a:ext uri="{FF2B5EF4-FFF2-40B4-BE49-F238E27FC236}">
                <a16:creationId xmlns:a16="http://schemas.microsoft.com/office/drawing/2014/main" id="{1D13BCCE-AB68-426C-9401-BABA201385F3}"/>
              </a:ext>
            </a:extLst>
          </p:cNvPr>
          <p:cNvSpPr>
            <a:spLocks noGrp="1"/>
          </p:cNvSpPr>
          <p:nvPr>
            <p:ph sz="half" idx="10" hasCustomPrompt="1"/>
          </p:nvPr>
        </p:nvSpPr>
        <p:spPr>
          <a:xfrm>
            <a:off x="4423735" y="2583179"/>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8" name="Content Placeholder 2">
            <a:extLst>
              <a:ext uri="{FF2B5EF4-FFF2-40B4-BE49-F238E27FC236}">
                <a16:creationId xmlns:a16="http://schemas.microsoft.com/office/drawing/2014/main" id="{9F912163-109E-42CF-B7A9-36D05095C5E3}"/>
              </a:ext>
            </a:extLst>
          </p:cNvPr>
          <p:cNvSpPr>
            <a:spLocks noGrp="1"/>
          </p:cNvSpPr>
          <p:nvPr>
            <p:ph idx="13"/>
          </p:nvPr>
        </p:nvSpPr>
        <p:spPr>
          <a:xfrm>
            <a:off x="8366760" y="1588654"/>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4" name="Content Placeholder Right"/>
          <p:cNvSpPr>
            <a:spLocks noGrp="1"/>
          </p:cNvSpPr>
          <p:nvPr>
            <p:ph sz="half" idx="2" hasCustomPrompt="1"/>
          </p:nvPr>
        </p:nvSpPr>
        <p:spPr>
          <a:xfrm>
            <a:off x="8370626" y="2579767"/>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a:p>
            <a:pPr lvl="2"/>
            <a:endParaRPr lang="en-US" dirty="0"/>
          </a:p>
        </p:txBody>
      </p:sp>
    </p:spTree>
    <p:custDataLst>
      <p:tags r:id="rId1"/>
    </p:custDataLst>
    <p:extLst>
      <p:ext uri="{BB962C8B-B14F-4D97-AF65-F5344CB8AC3E}">
        <p14:creationId xmlns:p14="http://schemas.microsoft.com/office/powerpoint/2010/main" val="1489189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47324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8767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2621900"/>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10" name="Content Placeholder Bottom"/>
          <p:cNvSpPr>
            <a:spLocks noGrp="1"/>
          </p:cNvSpPr>
          <p:nvPr>
            <p:ph type="body" sz="quarter" idx="13" hasCustomPrompt="1"/>
          </p:nvPr>
        </p:nvSpPr>
        <p:spPr>
          <a:xfrm>
            <a:off x="476844" y="5395327"/>
            <a:ext cx="11241914" cy="951787"/>
          </a:xfrm>
        </p:spPr>
        <p:txBody>
          <a:bodyPr/>
          <a:lstStyle>
            <a:lvl1pPr marL="112713" indent="-112713">
              <a:defRPr sz="900" b="0">
                <a:solidFill>
                  <a:srgbClr val="000000"/>
                </a:solidFill>
              </a:defRPr>
            </a:lvl1pPr>
            <a:lvl2pPr marL="336550" indent="-112713">
              <a:defRPr sz="900" b="0">
                <a:solidFill>
                  <a:srgbClr val="000000"/>
                </a:solidFill>
              </a:defRPr>
            </a:lvl2pPr>
            <a:lvl3pPr marL="685800" indent="-168275">
              <a:defRPr sz="900" b="0">
                <a:solidFill>
                  <a:srgbClr val="000000"/>
                </a:solidFill>
              </a:defRPr>
            </a:lvl3pPr>
            <a:lvl4pPr>
              <a:defRPr sz="900" b="0"/>
            </a:lvl4pPr>
            <a:lvl5pPr>
              <a:defRPr sz="900" b="0"/>
            </a:lvl5pPr>
          </a:lstStyle>
          <a:p>
            <a:pPr lvl="0"/>
            <a:r>
              <a:rPr lang="en-US" dirty="0"/>
              <a:t>Click to edit Master text styles</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2380733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Subtitle/Images">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36831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5769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1505492"/>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6" name="Content Placeholder 1">
            <a:extLst>
              <a:ext uri="{FF2B5EF4-FFF2-40B4-BE49-F238E27FC236}">
                <a16:creationId xmlns:a16="http://schemas.microsoft.com/office/drawing/2014/main" id="{B7E0CC24-A3CA-45F3-BF2B-B8EB09000563}"/>
              </a:ext>
            </a:extLst>
          </p:cNvPr>
          <p:cNvSpPr>
            <a:spLocks noGrp="1"/>
          </p:cNvSpPr>
          <p:nvPr>
            <p:ph idx="10" hasCustomPrompt="1"/>
          </p:nvPr>
        </p:nvSpPr>
        <p:spPr>
          <a:xfrm>
            <a:off x="476844" y="4310385"/>
            <a:ext cx="2563240" cy="2024480"/>
          </a:xfrm>
        </p:spPr>
        <p:txBody>
          <a:bodyPr/>
          <a:lstStyle>
            <a:lvl1pPr marL="0" indent="0" algn="ctr">
              <a:buNone/>
              <a:defRPr>
                <a:solidFill>
                  <a:srgbClr val="000000"/>
                </a:solidFill>
              </a:defRPr>
            </a:lvl1pPr>
          </a:lstStyle>
          <a:p>
            <a:pPr lvl="0"/>
            <a:r>
              <a:rPr lang="en-US" dirty="0"/>
              <a:t>Insert here 1</a:t>
            </a:r>
          </a:p>
        </p:txBody>
      </p:sp>
      <p:sp>
        <p:nvSpPr>
          <p:cNvPr id="7" name="Content Placeholder 2">
            <a:extLst>
              <a:ext uri="{FF2B5EF4-FFF2-40B4-BE49-F238E27FC236}">
                <a16:creationId xmlns:a16="http://schemas.microsoft.com/office/drawing/2014/main" id="{0065DFA3-2F0A-45C7-8124-3D672EB9205A}"/>
              </a:ext>
            </a:extLst>
          </p:cNvPr>
          <p:cNvSpPr>
            <a:spLocks noGrp="1"/>
          </p:cNvSpPr>
          <p:nvPr>
            <p:ph idx="11" hasCustomPrompt="1"/>
          </p:nvPr>
        </p:nvSpPr>
        <p:spPr>
          <a:xfrm>
            <a:off x="3382488" y="4310385"/>
            <a:ext cx="2563240" cy="2024480"/>
          </a:xfrm>
        </p:spPr>
        <p:txBody>
          <a:bodyPr/>
          <a:lstStyle>
            <a:lvl1pPr marL="0" indent="0" algn="ctr">
              <a:buNone/>
              <a:defRPr>
                <a:solidFill>
                  <a:srgbClr val="000000"/>
                </a:solidFill>
              </a:defRPr>
            </a:lvl1pPr>
          </a:lstStyle>
          <a:p>
            <a:pPr lvl="0"/>
            <a:r>
              <a:rPr lang="en-US" dirty="0"/>
              <a:t>Insert here 2</a:t>
            </a:r>
          </a:p>
        </p:txBody>
      </p:sp>
      <p:sp>
        <p:nvSpPr>
          <p:cNvPr id="9" name="Content Placeholder 3">
            <a:extLst>
              <a:ext uri="{FF2B5EF4-FFF2-40B4-BE49-F238E27FC236}">
                <a16:creationId xmlns:a16="http://schemas.microsoft.com/office/drawing/2014/main" id="{5EAAA4B2-2F70-4899-9014-89954C200D50}"/>
              </a:ext>
            </a:extLst>
          </p:cNvPr>
          <p:cNvSpPr>
            <a:spLocks noGrp="1"/>
          </p:cNvSpPr>
          <p:nvPr>
            <p:ph idx="13" hasCustomPrompt="1"/>
          </p:nvPr>
        </p:nvSpPr>
        <p:spPr>
          <a:xfrm>
            <a:off x="6281896" y="4319291"/>
            <a:ext cx="2563240" cy="2024480"/>
          </a:xfrm>
        </p:spPr>
        <p:txBody>
          <a:bodyPr/>
          <a:lstStyle>
            <a:lvl1pPr marL="0" indent="0" algn="ctr">
              <a:buNone/>
              <a:defRPr>
                <a:solidFill>
                  <a:srgbClr val="000000"/>
                </a:solidFill>
              </a:defRPr>
            </a:lvl1pPr>
          </a:lstStyle>
          <a:p>
            <a:pPr lvl="0"/>
            <a:r>
              <a:rPr lang="en-US" dirty="0"/>
              <a:t>Insert here 3</a:t>
            </a:r>
          </a:p>
        </p:txBody>
      </p:sp>
      <p:sp>
        <p:nvSpPr>
          <p:cNvPr id="11" name="Content Placeholder 4">
            <a:extLst>
              <a:ext uri="{FF2B5EF4-FFF2-40B4-BE49-F238E27FC236}">
                <a16:creationId xmlns:a16="http://schemas.microsoft.com/office/drawing/2014/main" id="{138B1A98-C967-4B94-B1F7-E158393317F4}"/>
              </a:ext>
            </a:extLst>
          </p:cNvPr>
          <p:cNvSpPr>
            <a:spLocks noGrp="1"/>
          </p:cNvSpPr>
          <p:nvPr>
            <p:ph idx="15" hasCustomPrompt="1"/>
          </p:nvPr>
        </p:nvSpPr>
        <p:spPr>
          <a:xfrm>
            <a:off x="9151916" y="4319291"/>
            <a:ext cx="2563240" cy="2024480"/>
          </a:xfrm>
        </p:spPr>
        <p:txBody>
          <a:bodyPr/>
          <a:lstStyle>
            <a:lvl1pPr marL="0" indent="0" algn="ctr">
              <a:buNone/>
              <a:defRPr>
                <a:solidFill>
                  <a:srgbClr val="000000"/>
                </a:solidFill>
              </a:defRPr>
            </a:lvl1pPr>
          </a:lstStyle>
          <a:p>
            <a:pPr lvl="0"/>
            <a:r>
              <a:rPr lang="en-US" dirty="0"/>
              <a:t>Insert here 4</a:t>
            </a:r>
          </a:p>
        </p:txBody>
      </p:sp>
    </p:spTree>
    <p:custDataLst>
      <p:tags r:id="rId1"/>
    </p:custDataLst>
    <p:extLst>
      <p:ext uri="{BB962C8B-B14F-4D97-AF65-F5344CB8AC3E}">
        <p14:creationId xmlns:p14="http://schemas.microsoft.com/office/powerpoint/2010/main" val="388826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 Image/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1"/>
          <p:cNvSpPr>
            <a:spLocks noGrp="1"/>
          </p:cNvSpPr>
          <p:nvPr>
            <p:ph idx="1" hasCustomPrompt="1"/>
          </p:nvPr>
        </p:nvSpPr>
        <p:spPr>
          <a:xfrm>
            <a:off x="476844" y="1944375"/>
            <a:ext cx="2563240" cy="2024480"/>
          </a:xfrm>
        </p:spPr>
        <p:txBody>
          <a:bodyPr/>
          <a:lstStyle>
            <a:lvl1pPr marL="0" indent="0" algn="ctr">
              <a:buNone/>
              <a:defRPr>
                <a:solidFill>
                  <a:srgbClr val="000000"/>
                </a:solidFill>
              </a:defRPr>
            </a:lvl1pPr>
          </a:lstStyle>
          <a:p>
            <a:pPr lvl="0"/>
            <a:r>
              <a:rPr lang="en-US" dirty="0"/>
              <a:t>Insert here 1</a:t>
            </a:r>
          </a:p>
        </p:txBody>
      </p:sp>
      <p:sp>
        <p:nvSpPr>
          <p:cNvPr id="15" name="Content Placeholder 2">
            <a:extLst>
              <a:ext uri="{FF2B5EF4-FFF2-40B4-BE49-F238E27FC236}">
                <a16:creationId xmlns:a16="http://schemas.microsoft.com/office/drawing/2014/main" id="{A951D41C-52EA-4F3C-BC8E-A9309F4EB627}"/>
              </a:ext>
            </a:extLst>
          </p:cNvPr>
          <p:cNvSpPr>
            <a:spLocks noGrp="1"/>
          </p:cNvSpPr>
          <p:nvPr>
            <p:ph idx="11" hasCustomPrompt="1"/>
          </p:nvPr>
        </p:nvSpPr>
        <p:spPr>
          <a:xfrm>
            <a:off x="3382488" y="1944375"/>
            <a:ext cx="2563240" cy="2024480"/>
          </a:xfrm>
        </p:spPr>
        <p:txBody>
          <a:bodyPr/>
          <a:lstStyle>
            <a:lvl1pPr marL="0" indent="0" algn="ctr">
              <a:buNone/>
              <a:defRPr>
                <a:solidFill>
                  <a:srgbClr val="000000"/>
                </a:solidFill>
              </a:defRPr>
            </a:lvl1pPr>
          </a:lstStyle>
          <a:p>
            <a:pPr lvl="0"/>
            <a:r>
              <a:rPr lang="en-US" dirty="0"/>
              <a:t>Insert here 2</a:t>
            </a:r>
          </a:p>
        </p:txBody>
      </p:sp>
      <p:sp>
        <p:nvSpPr>
          <p:cNvPr id="17" name="Content Placeholder 3">
            <a:extLst>
              <a:ext uri="{FF2B5EF4-FFF2-40B4-BE49-F238E27FC236}">
                <a16:creationId xmlns:a16="http://schemas.microsoft.com/office/drawing/2014/main" id="{1CD2ACDE-E8DF-4B19-9DBB-017510EECF31}"/>
              </a:ext>
            </a:extLst>
          </p:cNvPr>
          <p:cNvSpPr>
            <a:spLocks noGrp="1"/>
          </p:cNvSpPr>
          <p:nvPr>
            <p:ph idx="13" hasCustomPrompt="1"/>
          </p:nvPr>
        </p:nvSpPr>
        <p:spPr>
          <a:xfrm>
            <a:off x="6281896" y="1953281"/>
            <a:ext cx="2563240" cy="2024480"/>
          </a:xfrm>
        </p:spPr>
        <p:txBody>
          <a:bodyPr/>
          <a:lstStyle>
            <a:lvl1pPr marL="0" indent="0" algn="ctr">
              <a:buNone/>
              <a:defRPr>
                <a:solidFill>
                  <a:srgbClr val="000000"/>
                </a:solidFill>
              </a:defRPr>
            </a:lvl1pPr>
          </a:lstStyle>
          <a:p>
            <a:pPr lvl="0"/>
            <a:r>
              <a:rPr lang="en-US" dirty="0"/>
              <a:t>Insert here 3</a:t>
            </a:r>
          </a:p>
        </p:txBody>
      </p:sp>
      <p:sp>
        <p:nvSpPr>
          <p:cNvPr id="19" name="Content Placeholder 4">
            <a:extLst>
              <a:ext uri="{FF2B5EF4-FFF2-40B4-BE49-F238E27FC236}">
                <a16:creationId xmlns:a16="http://schemas.microsoft.com/office/drawing/2014/main" id="{F18F8C24-8F67-4A0C-8E2F-54E8026EAD00}"/>
              </a:ext>
            </a:extLst>
          </p:cNvPr>
          <p:cNvSpPr>
            <a:spLocks noGrp="1"/>
          </p:cNvSpPr>
          <p:nvPr>
            <p:ph idx="15" hasCustomPrompt="1"/>
          </p:nvPr>
        </p:nvSpPr>
        <p:spPr>
          <a:xfrm>
            <a:off x="9151916" y="1953281"/>
            <a:ext cx="2563240" cy="2024480"/>
          </a:xfrm>
        </p:spPr>
        <p:txBody>
          <a:bodyPr/>
          <a:lstStyle>
            <a:lvl1pPr marL="0" indent="0" algn="ctr">
              <a:buNone/>
              <a:defRPr>
                <a:solidFill>
                  <a:srgbClr val="000000"/>
                </a:solidFill>
              </a:defRPr>
            </a:lvl1pPr>
          </a:lstStyle>
          <a:p>
            <a:pPr lvl="0"/>
            <a:r>
              <a:rPr lang="en-US" dirty="0"/>
              <a:t>Insert here 4</a:t>
            </a:r>
          </a:p>
        </p:txBody>
      </p:sp>
      <p:sp>
        <p:nvSpPr>
          <p:cNvPr id="9" name="Content Placeholder 5">
            <a:extLst>
              <a:ext uri="{FF2B5EF4-FFF2-40B4-BE49-F238E27FC236}">
                <a16:creationId xmlns:a16="http://schemas.microsoft.com/office/drawing/2014/main" id="{1950DDEC-E898-4F6D-A7F2-930A23B3C11F}"/>
              </a:ext>
            </a:extLst>
          </p:cNvPr>
          <p:cNvSpPr>
            <a:spLocks noGrp="1"/>
          </p:cNvSpPr>
          <p:nvPr>
            <p:ph idx="10" hasCustomPrompt="1"/>
          </p:nvPr>
        </p:nvSpPr>
        <p:spPr>
          <a:xfrm>
            <a:off x="476843" y="4128059"/>
            <a:ext cx="2563241" cy="2024480"/>
          </a:xfrm>
        </p:spPr>
        <p:txBody>
          <a:bodyPr/>
          <a:lstStyle>
            <a:lvl1pPr marL="0" indent="0" algn="ctr">
              <a:buNone/>
              <a:defRPr>
                <a:solidFill>
                  <a:srgbClr val="000000"/>
                </a:solidFill>
              </a:defRPr>
            </a:lvl1pPr>
          </a:lstStyle>
          <a:p>
            <a:pPr lvl="0"/>
            <a:r>
              <a:rPr lang="en-US" dirty="0"/>
              <a:t>Insert here 5</a:t>
            </a:r>
          </a:p>
        </p:txBody>
      </p:sp>
      <p:sp>
        <p:nvSpPr>
          <p:cNvPr id="16" name="Content Placeholder 6">
            <a:extLst>
              <a:ext uri="{FF2B5EF4-FFF2-40B4-BE49-F238E27FC236}">
                <a16:creationId xmlns:a16="http://schemas.microsoft.com/office/drawing/2014/main" id="{B7548D5A-3DFF-4FF5-A587-74246B76C1A7}"/>
              </a:ext>
            </a:extLst>
          </p:cNvPr>
          <p:cNvSpPr>
            <a:spLocks noGrp="1"/>
          </p:cNvSpPr>
          <p:nvPr>
            <p:ph idx="12" hasCustomPrompt="1"/>
          </p:nvPr>
        </p:nvSpPr>
        <p:spPr>
          <a:xfrm>
            <a:off x="3382487" y="4128059"/>
            <a:ext cx="2563241" cy="2024480"/>
          </a:xfrm>
        </p:spPr>
        <p:txBody>
          <a:bodyPr/>
          <a:lstStyle>
            <a:lvl1pPr marL="0" indent="0" algn="ctr">
              <a:buNone/>
              <a:defRPr>
                <a:solidFill>
                  <a:srgbClr val="000000"/>
                </a:solidFill>
              </a:defRPr>
            </a:lvl1pPr>
          </a:lstStyle>
          <a:p>
            <a:pPr lvl="0"/>
            <a:r>
              <a:rPr lang="en-US" dirty="0"/>
              <a:t>Insert here 6</a:t>
            </a:r>
          </a:p>
        </p:txBody>
      </p:sp>
      <p:sp>
        <p:nvSpPr>
          <p:cNvPr id="18" name="Content Placeholder 7">
            <a:extLst>
              <a:ext uri="{FF2B5EF4-FFF2-40B4-BE49-F238E27FC236}">
                <a16:creationId xmlns:a16="http://schemas.microsoft.com/office/drawing/2014/main" id="{A24E382A-7ED1-49CB-8053-85276CAEB9B2}"/>
              </a:ext>
            </a:extLst>
          </p:cNvPr>
          <p:cNvSpPr>
            <a:spLocks noGrp="1"/>
          </p:cNvSpPr>
          <p:nvPr>
            <p:ph idx="14" hasCustomPrompt="1"/>
          </p:nvPr>
        </p:nvSpPr>
        <p:spPr>
          <a:xfrm>
            <a:off x="6281895" y="4136965"/>
            <a:ext cx="2563241" cy="2024480"/>
          </a:xfrm>
        </p:spPr>
        <p:txBody>
          <a:bodyPr/>
          <a:lstStyle>
            <a:lvl1pPr marL="0" indent="0" algn="ctr">
              <a:buNone/>
              <a:defRPr>
                <a:solidFill>
                  <a:srgbClr val="000000"/>
                </a:solidFill>
              </a:defRPr>
            </a:lvl1pPr>
          </a:lstStyle>
          <a:p>
            <a:pPr lvl="0"/>
            <a:r>
              <a:rPr lang="en-US" dirty="0"/>
              <a:t>Insert here 7</a:t>
            </a:r>
          </a:p>
        </p:txBody>
      </p:sp>
      <p:sp>
        <p:nvSpPr>
          <p:cNvPr id="20" name="Content Placeholder 8">
            <a:extLst>
              <a:ext uri="{FF2B5EF4-FFF2-40B4-BE49-F238E27FC236}">
                <a16:creationId xmlns:a16="http://schemas.microsoft.com/office/drawing/2014/main" id="{AC6187B3-59CD-4356-83E5-962B5ACC4AEB}"/>
              </a:ext>
            </a:extLst>
          </p:cNvPr>
          <p:cNvSpPr>
            <a:spLocks noGrp="1"/>
          </p:cNvSpPr>
          <p:nvPr>
            <p:ph idx="16" hasCustomPrompt="1"/>
          </p:nvPr>
        </p:nvSpPr>
        <p:spPr>
          <a:xfrm>
            <a:off x="9151915" y="4136965"/>
            <a:ext cx="2563241" cy="2024480"/>
          </a:xfrm>
        </p:spPr>
        <p:txBody>
          <a:bodyPr/>
          <a:lstStyle>
            <a:lvl1pPr marL="0" indent="0" algn="ctr">
              <a:buNone/>
              <a:defRPr>
                <a:solidFill>
                  <a:srgbClr val="000000"/>
                </a:solidFill>
              </a:defRPr>
            </a:lvl1pPr>
          </a:lstStyle>
          <a:p>
            <a:pPr lvl="0"/>
            <a:r>
              <a:rPr lang="en-US" dirty="0"/>
              <a:t>Insert here 8</a:t>
            </a:r>
          </a:p>
        </p:txBody>
      </p:sp>
    </p:spTree>
    <p:custDataLst>
      <p:tags r:id="rId1"/>
    </p:custDataLst>
    <p:extLst>
      <p:ext uri="{BB962C8B-B14F-4D97-AF65-F5344CB8AC3E}">
        <p14:creationId xmlns:p14="http://schemas.microsoft.com/office/powerpoint/2010/main" val="295870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Image/On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9" name="Content Placeholder"/>
          <p:cNvSpPr>
            <a:spLocks noGrp="1"/>
          </p:cNvSpPr>
          <p:nvPr>
            <p:ph sz="half" idx="2" hasCustomPrompt="1"/>
          </p:nvPr>
        </p:nvSpPr>
        <p:spPr>
          <a:xfrm>
            <a:off x="3624200" y="1825625"/>
            <a:ext cx="8090957" cy="435133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288072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ags" Target="../tags/tag15.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F3CEB08-7511-4ACD-A0D7-6D08EF1B42A9}"/>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2">
                    <a:lumMod val="10000"/>
                  </a:schemeClr>
                </a:solidFill>
                <a:latin typeface="+mn-lt"/>
              </a:rPr>
              <a:pPr/>
              <a:t>‹#›</a:t>
            </a:fld>
            <a:endParaRPr lang="en-US" sz="1100" dirty="0">
              <a:solidFill>
                <a:schemeClr val="bg2">
                  <a:lumMod val="10000"/>
                </a:schemeClr>
              </a:solidFill>
              <a:latin typeface="+mn-lt"/>
            </a:endParaRPr>
          </a:p>
        </p:txBody>
      </p:sp>
      <p:sp>
        <p:nvSpPr>
          <p:cNvPr id="2" name="Title Placeholder"/>
          <p:cNvSpPr>
            <a:spLocks noGrp="1"/>
          </p:cNvSpPr>
          <p:nvPr>
            <p:ph type="title"/>
          </p:nvPr>
        </p:nvSpPr>
        <p:spPr>
          <a:xfrm>
            <a:off x="476843" y="473245"/>
            <a:ext cx="11241915" cy="1217447"/>
          </a:xfrm>
          <a:prstGeom prst="rect">
            <a:avLst/>
          </a:prstGeom>
        </p:spPr>
        <p:txBody>
          <a:bodyPr vert="horz" lIns="91440" tIns="45720" rIns="91440" bIns="45720" rtlCol="0" anchor="t">
            <a:noAutofit/>
          </a:bodyPr>
          <a:lstStyle/>
          <a:p>
            <a:r>
              <a:rPr lang="en-US" dirty="0"/>
              <a:t>Slide Title</a:t>
            </a:r>
            <a:br>
              <a:rPr lang="en-US" dirty="0"/>
            </a:br>
            <a:endParaRPr lang="en-US" dirty="0"/>
          </a:p>
        </p:txBody>
      </p:sp>
      <p:sp>
        <p:nvSpPr>
          <p:cNvPr id="3" name="Text Placeholder 2"/>
          <p:cNvSpPr>
            <a:spLocks noGrp="1"/>
          </p:cNvSpPr>
          <p:nvPr>
            <p:ph type="body" idx="1"/>
          </p:nvPr>
        </p:nvSpPr>
        <p:spPr>
          <a:xfrm>
            <a:off x="476843" y="1825625"/>
            <a:ext cx="11241915" cy="4351338"/>
          </a:xfrm>
          <a:prstGeom prst="rect">
            <a:avLst/>
          </a:prstGeom>
        </p:spPr>
        <p:txBody>
          <a:bodyPr vert="horz" lIns="91440" tIns="45720" rIns="91440" bIns="45720" rtlCol="0">
            <a:noAutofit/>
          </a:bodyPr>
          <a:lstStyle/>
          <a:p>
            <a:pPr lvl="0"/>
            <a:r>
              <a:rPr lang="en-US" dirty="0"/>
              <a:t>First Level</a:t>
            </a:r>
          </a:p>
          <a:p>
            <a:pPr lvl="1"/>
            <a:r>
              <a:rPr lang="en-US" dirty="0"/>
              <a:t>Second level</a:t>
            </a:r>
          </a:p>
          <a:p>
            <a:pPr lvl="2"/>
            <a:r>
              <a:rPr lang="en-US" dirty="0"/>
              <a:t>Third level</a:t>
            </a:r>
          </a:p>
          <a:p>
            <a:pPr lvl="3"/>
            <a:r>
              <a:rPr lang="en-US" dirty="0"/>
              <a:t>Fourth Level</a:t>
            </a:r>
          </a:p>
        </p:txBody>
      </p:sp>
      <p:pic>
        <p:nvPicPr>
          <p:cNvPr id="5" name="Logo">
            <a:extLst>
              <a:ext uri="{FF2B5EF4-FFF2-40B4-BE49-F238E27FC236}">
                <a16:creationId xmlns:a16="http://schemas.microsoft.com/office/drawing/2014/main" id="{7D9DE7A7-3324-4B9D-A406-42B62C5A8F9E}"/>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422286" y="6444088"/>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pyright">
            <a:extLst>
              <a:ext uri="{FF2B5EF4-FFF2-40B4-BE49-F238E27FC236}">
                <a16:creationId xmlns:a16="http://schemas.microsoft.com/office/drawing/2014/main" id="{0E6636BF-D3CC-4DFC-A057-41CF18719446}"/>
              </a:ext>
              <a:ext uri="{C183D7F6-B498-43B3-948B-1728B52AA6E4}">
                <adec:decorative xmlns:adec="http://schemas.microsoft.com/office/drawing/2017/decorative" val="1"/>
              </a:ext>
            </a:extLst>
          </p:cNvPr>
          <p:cNvSpPr txBox="1"/>
          <p:nvPr userDrawn="1"/>
        </p:nvSpPr>
        <p:spPr>
          <a:xfrm>
            <a:off x="2103120" y="6355080"/>
            <a:ext cx="8961120" cy="430887"/>
          </a:xfrm>
          <a:prstGeom prst="rect">
            <a:avLst/>
          </a:prstGeom>
          <a:noFill/>
        </p:spPr>
        <p:txBody>
          <a:bodyPr wrap="square" rtlCol="0">
            <a:spAutoFit/>
          </a:bodyPr>
          <a:lstStyle/>
          <a:p>
            <a:r>
              <a:rPr lang="en-US" sz="1100" dirty="0">
                <a:solidFill>
                  <a:schemeClr val="accent1"/>
                </a:solidFill>
                <a:latin typeface="+mn-lt"/>
              </a:rPr>
              <a:t>Brigham &amp; Houston, </a:t>
            </a:r>
            <a:r>
              <a:rPr lang="en-US" sz="1100" i="1" dirty="0">
                <a:solidFill>
                  <a:schemeClr val="accent1"/>
                </a:solidFill>
                <a:latin typeface="+mn-lt"/>
              </a:rPr>
              <a:t>Fundamentals of Financial Management</a:t>
            </a:r>
            <a:r>
              <a:rPr lang="en-US" sz="1100" dirty="0">
                <a:solidFill>
                  <a:schemeClr val="accent1"/>
                </a:solidFill>
                <a:latin typeface="+mn-lt"/>
              </a:rPr>
              <a:t>, Sixteenth Edition. © 2022 Cengage. All Rights Reserved. May not be scanned, copied or duplicated, or posted to a publicly accessible website, in whole or in part.</a:t>
            </a:r>
          </a:p>
        </p:txBody>
      </p:sp>
    </p:spTree>
    <p:custDataLst>
      <p:tags r:id="rId15"/>
    </p:custDataLst>
    <p:extLst>
      <p:ext uri="{BB962C8B-B14F-4D97-AF65-F5344CB8AC3E}">
        <p14:creationId xmlns:p14="http://schemas.microsoft.com/office/powerpoint/2010/main" val="682046013"/>
      </p:ext>
    </p:extLst>
  </p:cSld>
  <p:clrMap bg1="lt1" tx1="dk1" bg2="lt2" tx2="dk2" accent1="accent1" accent2="accent2" accent3="accent3" accent4="accent4" accent5="accent5" accent6="accent6" hlink="hlink" folHlink="folHlink"/>
  <p:sldLayoutIdLst>
    <p:sldLayoutId id="2147483765" r:id="rId1"/>
    <p:sldLayoutId id="2147483763" r:id="rId2"/>
    <p:sldLayoutId id="2147483753" r:id="rId3"/>
    <p:sldLayoutId id="2147483728" r:id="rId4"/>
    <p:sldLayoutId id="2147483736" r:id="rId5"/>
    <p:sldLayoutId id="2147483729" r:id="rId6"/>
    <p:sldLayoutId id="2147483760" r:id="rId7"/>
    <p:sldLayoutId id="2147483730" r:id="rId8"/>
    <p:sldLayoutId id="2147483732" r:id="rId9"/>
    <p:sldLayoutId id="2147483761" r:id="rId10"/>
    <p:sldLayoutId id="2147483737" r:id="rId11"/>
    <p:sldLayoutId id="2147483762" r:id="rId12"/>
    <p:sldLayoutId id="2147483766" r:id="rId13"/>
  </p:sldLayoutIdLst>
  <p:hf hdr="0" ftr="0" dt="0"/>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800"/>
        </a:spcAft>
        <a:buClr>
          <a:schemeClr val="accent1"/>
        </a:buClr>
        <a:buSzPct val="80000"/>
        <a:buFont typeface="Wingdings" panose="05000000000000000000" pitchFamily="2" charset="2"/>
        <a:buChar char="§"/>
        <a:defRPr sz="2400" b="0" kern="1200">
          <a:solidFill>
            <a:srgbClr val="000000"/>
          </a:solidFill>
          <a:latin typeface="+mn-lt"/>
          <a:ea typeface="+mn-ea"/>
          <a:cs typeface="+mn-cs"/>
        </a:defRPr>
      </a:lvl3pPr>
      <a:lvl4pPr marL="1714500" indent="-342900" algn="l" defTabSz="914400" rtl="0" eaLnBrk="1" latinLnBrk="0" hangingPunct="1">
        <a:lnSpc>
          <a:spcPct val="90000"/>
        </a:lnSpc>
        <a:spcBef>
          <a:spcPts val="500"/>
        </a:spcBef>
        <a:buSzPct val="100000"/>
        <a:buFont typeface="Arial" panose="020B0604020202020204" pitchFamily="34" charset="0"/>
        <a:buChar char="•"/>
        <a:defRPr sz="2400" b="0" kern="1200">
          <a:solidFill>
            <a:srgbClr val="0000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b="1"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F3CEB08-7511-4ACD-A0D7-6D08EF1B42A9}"/>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2">
                    <a:lumMod val="10000"/>
                  </a:schemeClr>
                </a:solidFill>
                <a:latin typeface="+mn-lt"/>
              </a:rPr>
              <a:pPr/>
              <a:t>‹#›</a:t>
            </a:fld>
            <a:endParaRPr lang="en-US" sz="1100" dirty="0">
              <a:solidFill>
                <a:schemeClr val="bg2">
                  <a:lumMod val="10000"/>
                </a:schemeClr>
              </a:solidFill>
              <a:latin typeface="+mn-lt"/>
            </a:endParaRPr>
          </a:p>
        </p:txBody>
      </p:sp>
      <p:sp>
        <p:nvSpPr>
          <p:cNvPr id="2" name="Title Placeholder"/>
          <p:cNvSpPr>
            <a:spLocks noGrp="1"/>
          </p:cNvSpPr>
          <p:nvPr>
            <p:ph type="title"/>
          </p:nvPr>
        </p:nvSpPr>
        <p:spPr>
          <a:xfrm>
            <a:off x="476843" y="473245"/>
            <a:ext cx="11241915" cy="1217447"/>
          </a:xfrm>
          <a:prstGeom prst="rect">
            <a:avLst/>
          </a:prstGeom>
        </p:spPr>
        <p:txBody>
          <a:bodyPr vert="horz" lIns="91440" tIns="45720" rIns="91440" bIns="45720" rtlCol="0" anchor="t">
            <a:noAutofit/>
          </a:bodyPr>
          <a:lstStyle/>
          <a:p>
            <a:r>
              <a:rPr lang="en-US" dirty="0"/>
              <a:t>Slide Title</a:t>
            </a:r>
            <a:br>
              <a:rPr lang="en-US" dirty="0"/>
            </a:br>
            <a:endParaRPr lang="en-US" dirty="0"/>
          </a:p>
        </p:txBody>
      </p:sp>
      <p:sp>
        <p:nvSpPr>
          <p:cNvPr id="3" name="Text Placeholder 2"/>
          <p:cNvSpPr>
            <a:spLocks noGrp="1"/>
          </p:cNvSpPr>
          <p:nvPr>
            <p:ph type="body" idx="1"/>
          </p:nvPr>
        </p:nvSpPr>
        <p:spPr>
          <a:xfrm>
            <a:off x="476843" y="1825625"/>
            <a:ext cx="11241915" cy="4351338"/>
          </a:xfrm>
          <a:prstGeom prst="rect">
            <a:avLst/>
          </a:prstGeom>
        </p:spPr>
        <p:txBody>
          <a:bodyPr vert="horz" lIns="91440" tIns="45720" rIns="91440" bIns="45720" rtlCol="0">
            <a:noAutofit/>
          </a:bodyPr>
          <a:lstStyle/>
          <a:p>
            <a:pPr lvl="0"/>
            <a:r>
              <a:rPr lang="en-US" dirty="0"/>
              <a:t>First Level</a:t>
            </a:r>
          </a:p>
          <a:p>
            <a:pPr lvl="1"/>
            <a:r>
              <a:rPr lang="en-US" dirty="0"/>
              <a:t>Second level</a:t>
            </a:r>
          </a:p>
          <a:p>
            <a:pPr lvl="2"/>
            <a:r>
              <a:rPr lang="en-US" dirty="0"/>
              <a:t>Third level</a:t>
            </a:r>
          </a:p>
          <a:p>
            <a:pPr lvl="3"/>
            <a:r>
              <a:rPr lang="en-US" dirty="0"/>
              <a:t>Fourth Level</a:t>
            </a:r>
          </a:p>
        </p:txBody>
      </p:sp>
      <p:pic>
        <p:nvPicPr>
          <p:cNvPr id="5" name="Logo">
            <a:extLst>
              <a:ext uri="{FF2B5EF4-FFF2-40B4-BE49-F238E27FC236}">
                <a16:creationId xmlns:a16="http://schemas.microsoft.com/office/drawing/2014/main" id="{7D9DE7A7-3324-4B9D-A406-42B62C5A8F9E}"/>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422286" y="6444088"/>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pyright">
            <a:extLst>
              <a:ext uri="{FF2B5EF4-FFF2-40B4-BE49-F238E27FC236}">
                <a16:creationId xmlns:a16="http://schemas.microsoft.com/office/drawing/2014/main" id="{0E6636BF-D3CC-4DFC-A057-41CF18719446}"/>
              </a:ext>
              <a:ext uri="{C183D7F6-B498-43B3-948B-1728B52AA6E4}">
                <adec:decorative xmlns:adec="http://schemas.microsoft.com/office/drawing/2017/decorative" val="1"/>
              </a:ext>
            </a:extLst>
          </p:cNvPr>
          <p:cNvSpPr txBox="1"/>
          <p:nvPr userDrawn="1"/>
        </p:nvSpPr>
        <p:spPr>
          <a:xfrm>
            <a:off x="2103120" y="6355080"/>
            <a:ext cx="8961120" cy="430887"/>
          </a:xfrm>
          <a:prstGeom prst="rect">
            <a:avLst/>
          </a:prstGeom>
          <a:noFill/>
        </p:spPr>
        <p:txBody>
          <a:bodyPr wrap="square" rtlCol="0">
            <a:spAutoFit/>
          </a:bodyPr>
          <a:lstStyle/>
          <a:p>
            <a:r>
              <a:rPr lang="en-US" sz="1100" dirty="0">
                <a:solidFill>
                  <a:schemeClr val="accent1"/>
                </a:solidFill>
                <a:latin typeface="+mn-lt"/>
              </a:rPr>
              <a:t>Brigham &amp; Houston, </a:t>
            </a:r>
            <a:r>
              <a:rPr lang="en-US" sz="1100" i="1" dirty="0">
                <a:solidFill>
                  <a:schemeClr val="accent1"/>
                </a:solidFill>
                <a:latin typeface="+mn-lt"/>
              </a:rPr>
              <a:t>Fundamentals of Financial Management</a:t>
            </a:r>
            <a:r>
              <a:rPr lang="en-US" sz="1100" dirty="0">
                <a:solidFill>
                  <a:schemeClr val="accent1"/>
                </a:solidFill>
                <a:latin typeface="+mn-lt"/>
              </a:rPr>
              <a:t>, Sixteenth Edition. © 2022 Cengage. All Rights Reserved. May not be scanned, copied or duplicated, or posted to a publicly accessible website, in whole or in part.</a:t>
            </a:r>
          </a:p>
        </p:txBody>
      </p:sp>
    </p:spTree>
    <p:custDataLst>
      <p:tags r:id="rId15"/>
    </p:custDataLst>
    <p:extLst>
      <p:ext uri="{BB962C8B-B14F-4D97-AF65-F5344CB8AC3E}">
        <p14:creationId xmlns:p14="http://schemas.microsoft.com/office/powerpoint/2010/main" val="796915192"/>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Lst>
  <p:hf hdr="0" ftr="0" dt="0"/>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800"/>
        </a:spcAft>
        <a:buClr>
          <a:schemeClr val="accent1"/>
        </a:buClr>
        <a:buSzPct val="80000"/>
        <a:buFont typeface="Wingdings" panose="05000000000000000000" pitchFamily="2" charset="2"/>
        <a:buChar char="§"/>
        <a:defRPr sz="2400" b="0" kern="1200">
          <a:solidFill>
            <a:srgbClr val="000000"/>
          </a:solidFill>
          <a:latin typeface="+mn-lt"/>
          <a:ea typeface="+mn-ea"/>
          <a:cs typeface="+mn-cs"/>
        </a:defRPr>
      </a:lvl3pPr>
      <a:lvl4pPr marL="1714500" indent="-342900" algn="l" defTabSz="914400" rtl="0" eaLnBrk="1" latinLnBrk="0" hangingPunct="1">
        <a:lnSpc>
          <a:spcPct val="90000"/>
        </a:lnSpc>
        <a:spcBef>
          <a:spcPts val="500"/>
        </a:spcBef>
        <a:buSzPct val="100000"/>
        <a:buFont typeface="Arial" panose="020B0604020202020204" pitchFamily="34" charset="0"/>
        <a:buChar char="•"/>
        <a:defRPr sz="2400" b="0" kern="1200">
          <a:solidFill>
            <a:srgbClr val="0000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b="1"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3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3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3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4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4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4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4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49.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50.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5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53.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5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5.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7.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8.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3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3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43E06-9408-4115-B26E-902F4A09B422}"/>
              </a:ext>
            </a:extLst>
          </p:cNvPr>
          <p:cNvSpPr>
            <a:spLocks noGrp="1"/>
          </p:cNvSpPr>
          <p:nvPr>
            <p:ph type="ctrTitle"/>
          </p:nvPr>
        </p:nvSpPr>
        <p:spPr/>
        <p:txBody>
          <a:bodyPr/>
          <a:lstStyle/>
          <a:p>
            <a:r>
              <a:rPr lang="en-US" dirty="0"/>
              <a:t>Chapter 3</a:t>
            </a:r>
            <a:endParaRPr lang="en-IN" dirty="0"/>
          </a:p>
        </p:txBody>
      </p:sp>
      <p:sp>
        <p:nvSpPr>
          <p:cNvPr id="3" name="Subtitle 2">
            <a:extLst>
              <a:ext uri="{FF2B5EF4-FFF2-40B4-BE49-F238E27FC236}">
                <a16:creationId xmlns:a16="http://schemas.microsoft.com/office/drawing/2014/main" id="{7108450C-4596-467D-B140-A6F839E5FCCF}"/>
              </a:ext>
            </a:extLst>
          </p:cNvPr>
          <p:cNvSpPr>
            <a:spLocks noGrp="1"/>
          </p:cNvSpPr>
          <p:nvPr>
            <p:ph type="subTitle" idx="1"/>
          </p:nvPr>
        </p:nvSpPr>
        <p:spPr/>
        <p:txBody>
          <a:bodyPr/>
          <a:lstStyle/>
          <a:p>
            <a:r>
              <a:rPr lang="en-US" b="1" dirty="0"/>
              <a:t>Financial Statements, Cash Flow, and Taxes</a:t>
            </a:r>
          </a:p>
        </p:txBody>
      </p:sp>
      <p:pic>
        <p:nvPicPr>
          <p:cNvPr id="7" name="Picture 3">
            <a:extLst>
              <a:ext uri="{FF2B5EF4-FFF2-40B4-BE49-F238E27FC236}">
                <a16:creationId xmlns:a16="http://schemas.microsoft.com/office/drawing/2014/main" id="{A0BABB19-D4DC-455F-9832-C3067CEACEC7}"/>
              </a:ext>
              <a:ext uri="{C183D7F6-B498-43B3-948B-1728B52AA6E4}">
                <adec:decorative xmlns:adec="http://schemas.microsoft.com/office/drawing/2017/decorative" val="1"/>
              </a:ext>
            </a:extLst>
          </p:cNvPr>
          <p:cNvPicPr>
            <a:picLocks noGrp="1" noChangeAspect="1"/>
          </p:cNvPicPr>
          <p:nvPr>
            <p:ph type="pic" sz="quarter" idx="11"/>
          </p:nvPr>
        </p:nvPicPr>
        <p:blipFill>
          <a:blip r:embed="rId2"/>
          <a:stretch>
            <a:fillRect/>
          </a:stretch>
        </p:blipFill>
        <p:spPr>
          <a:xfrm>
            <a:off x="182017" y="268287"/>
            <a:ext cx="3341341" cy="4114800"/>
          </a:xfrm>
          <a:prstGeom prst="rect">
            <a:avLst/>
          </a:prstGeom>
        </p:spPr>
      </p:pic>
      <p:pic>
        <p:nvPicPr>
          <p:cNvPr id="8" name="Picture 4">
            <a:extLst>
              <a:ext uri="{FF2B5EF4-FFF2-40B4-BE49-F238E27FC236}">
                <a16:creationId xmlns:a16="http://schemas.microsoft.com/office/drawing/2014/main" id="{4267FECB-9676-44F6-B0C3-216136ADED5F}"/>
              </a:ext>
              <a:ext uri="{C183D7F6-B498-43B3-948B-1728B52AA6E4}">
                <adec:decorative xmlns:adec="http://schemas.microsoft.com/office/drawing/2017/decorative" val="1"/>
              </a:ext>
            </a:extLst>
          </p:cNvPr>
          <p:cNvPicPr>
            <a:picLocks noGrp="1" noChangeAspect="1"/>
          </p:cNvPicPr>
          <p:nvPr>
            <p:ph type="pic" sz="quarter" idx="13"/>
          </p:nvPr>
        </p:nvPicPr>
        <p:blipFill>
          <a:blip r:embed="rId3"/>
          <a:stretch>
            <a:fillRect/>
          </a:stretch>
        </p:blipFill>
        <p:spPr>
          <a:xfrm>
            <a:off x="3615252" y="268287"/>
            <a:ext cx="3275597" cy="4114800"/>
          </a:xfrm>
          <a:prstGeom prst="rect">
            <a:avLst/>
          </a:prstGeom>
        </p:spPr>
      </p:pic>
      <p:sp>
        <p:nvSpPr>
          <p:cNvPr id="5" name="Text Placeholder 5">
            <a:extLst>
              <a:ext uri="{FF2B5EF4-FFF2-40B4-BE49-F238E27FC236}">
                <a16:creationId xmlns:a16="http://schemas.microsoft.com/office/drawing/2014/main" id="{16AD9E21-F401-4365-8D18-49A68173CEA1}"/>
              </a:ext>
            </a:extLst>
          </p:cNvPr>
          <p:cNvSpPr>
            <a:spLocks noGrp="1"/>
          </p:cNvSpPr>
          <p:nvPr>
            <p:ph type="body" sz="quarter" idx="12"/>
          </p:nvPr>
        </p:nvSpPr>
        <p:spPr/>
        <p:txBody>
          <a:bodyPr/>
          <a:lstStyle/>
          <a:p>
            <a:r>
              <a:rPr lang="en-US" dirty="0"/>
              <a:t>Brigham &amp; Houston, </a:t>
            </a:r>
            <a:r>
              <a:rPr lang="en-US" i="1" dirty="0"/>
              <a:t>Fundamentals of Financial Management</a:t>
            </a:r>
            <a:r>
              <a:rPr lang="en-US" dirty="0"/>
              <a:t>, Sixteenth Edition. © 2022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3781335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Statement of Cash Flows (2021) (1 of 2)</a:t>
            </a:r>
          </a:p>
        </p:txBody>
      </p:sp>
      <p:graphicFrame>
        <p:nvGraphicFramePr>
          <p:cNvPr id="4" name="Table 2">
            <a:extLst>
              <a:ext uri="{FF2B5EF4-FFF2-40B4-BE49-F238E27FC236}">
                <a16:creationId xmlns:a16="http://schemas.microsoft.com/office/drawing/2014/main" id="{F00508DD-696C-4F40-B016-FE5E0D078C96}"/>
              </a:ext>
            </a:extLst>
          </p:cNvPr>
          <p:cNvGraphicFramePr>
            <a:graphicFrameLocks noGrp="1"/>
          </p:cNvGraphicFramePr>
          <p:nvPr>
            <p:ph idx="1"/>
            <p:extLst>
              <p:ext uri="{D42A27DB-BD31-4B8C-83A1-F6EECF244321}">
                <p14:modId xmlns:p14="http://schemas.microsoft.com/office/powerpoint/2010/main" val="3425308468"/>
              </p:ext>
            </p:extLst>
          </p:nvPr>
        </p:nvGraphicFramePr>
        <p:xfrm>
          <a:off x="1432560" y="1895962"/>
          <a:ext cx="9326880" cy="3931920"/>
        </p:xfrm>
        <a:graphic>
          <a:graphicData uri="http://schemas.openxmlformats.org/drawingml/2006/table">
            <a:tbl>
              <a:tblPr firstRow="1" bandRow="1">
                <a:tableStyleId>{5C22544A-7EE6-4342-B048-85BDC9FD1C3A}</a:tableStyleId>
              </a:tblPr>
              <a:tblGrid>
                <a:gridCol w="7498080">
                  <a:extLst>
                    <a:ext uri="{9D8B030D-6E8A-4147-A177-3AD203B41FA5}">
                      <a16:colId xmlns:a16="http://schemas.microsoft.com/office/drawing/2014/main" val="247530274"/>
                    </a:ext>
                  </a:extLst>
                </a:gridCol>
                <a:gridCol w="1828800">
                  <a:extLst>
                    <a:ext uri="{9D8B030D-6E8A-4147-A177-3AD203B41FA5}">
                      <a16:colId xmlns:a16="http://schemas.microsoft.com/office/drawing/2014/main" val="3453770046"/>
                    </a:ext>
                  </a:extLst>
                </a:gridCol>
              </a:tblGrid>
              <a:tr h="491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u="none" dirty="0">
                          <a:solidFill>
                            <a:srgbClr val="000000"/>
                          </a:solidFill>
                        </a:rPr>
                        <a:t>Operating Activities	</a:t>
                      </a:r>
                    </a:p>
                  </a:txBody>
                  <a:tcPr>
                    <a:lnB w="1905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b="0" dirty="0">
                        <a:solidFill>
                          <a:srgbClr val="000000"/>
                        </a:solidFill>
                      </a:endParaRPr>
                    </a:p>
                  </a:txBody>
                  <a:tcPr>
                    <a:noFill/>
                  </a:tcPr>
                </a:tc>
                <a:extLst>
                  <a:ext uri="{0D108BD9-81ED-4DB2-BD59-A6C34878D82A}">
                    <a16:rowId xmlns:a16="http://schemas.microsoft.com/office/drawing/2014/main" val="2743839554"/>
                  </a:ext>
                </a:extLst>
              </a:tr>
              <a:tr h="491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Net income</a:t>
                      </a:r>
                    </a:p>
                  </a:txBody>
                  <a:tcPr>
                    <a:lnT w="19050" cap="flat" cmpd="sng" algn="ctr">
                      <a:solidFill>
                        <a:srgbClr val="000000"/>
                      </a:solidFill>
                      <a:prstDash val="solid"/>
                      <a:round/>
                      <a:headEnd type="none" w="med" len="med"/>
                      <a:tailEnd type="none" w="med" len="med"/>
                    </a:lnT>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($160,176)</a:t>
                      </a:r>
                    </a:p>
                  </a:txBody>
                  <a:tcPr>
                    <a:noFill/>
                  </a:tcPr>
                </a:tc>
                <a:extLst>
                  <a:ext uri="{0D108BD9-81ED-4DB2-BD59-A6C34878D82A}">
                    <a16:rowId xmlns:a16="http://schemas.microsoft.com/office/drawing/2014/main" val="2167214380"/>
                  </a:ext>
                </a:extLst>
              </a:tr>
              <a:tr h="491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Depreciation and amortization</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116,960</a:t>
                      </a:r>
                    </a:p>
                  </a:txBody>
                  <a:tcPr>
                    <a:noFill/>
                  </a:tcPr>
                </a:tc>
                <a:extLst>
                  <a:ext uri="{0D108BD9-81ED-4DB2-BD59-A6C34878D82A}">
                    <a16:rowId xmlns:a16="http://schemas.microsoft.com/office/drawing/2014/main" val="3368449679"/>
                  </a:ext>
                </a:extLst>
              </a:tr>
              <a:tr h="491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Increase in accounts payable</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378,560</a:t>
                      </a:r>
                    </a:p>
                  </a:txBody>
                  <a:tcPr>
                    <a:noFill/>
                  </a:tcPr>
                </a:tc>
                <a:extLst>
                  <a:ext uri="{0D108BD9-81ED-4DB2-BD59-A6C34878D82A}">
                    <a16:rowId xmlns:a16="http://schemas.microsoft.com/office/drawing/2014/main" val="993927281"/>
                  </a:ext>
                </a:extLst>
              </a:tr>
              <a:tr h="491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Increase in accruals</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353,600</a:t>
                      </a:r>
                    </a:p>
                  </a:txBody>
                  <a:tcPr>
                    <a:noFill/>
                  </a:tcPr>
                </a:tc>
                <a:extLst>
                  <a:ext uri="{0D108BD9-81ED-4DB2-BD59-A6C34878D82A}">
                    <a16:rowId xmlns:a16="http://schemas.microsoft.com/office/drawing/2014/main" val="1914233260"/>
                  </a:ext>
                </a:extLst>
              </a:tr>
              <a:tr h="491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Increase in accounts receivable</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(280,960)</a:t>
                      </a:r>
                    </a:p>
                  </a:txBody>
                  <a:tcPr>
                    <a:noFill/>
                  </a:tcPr>
                </a:tc>
                <a:extLst>
                  <a:ext uri="{0D108BD9-81ED-4DB2-BD59-A6C34878D82A}">
                    <a16:rowId xmlns:a16="http://schemas.microsoft.com/office/drawing/2014/main" val="841471860"/>
                  </a:ext>
                </a:extLst>
              </a:tr>
              <a:tr h="491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Increase in inventories</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u="sng" dirty="0">
                          <a:solidFill>
                            <a:srgbClr val="000000"/>
                          </a:solidFill>
                        </a:rPr>
                        <a:t>(572,160)</a:t>
                      </a:r>
                    </a:p>
                  </a:txBody>
                  <a:tcPr>
                    <a:noFill/>
                  </a:tcPr>
                </a:tc>
                <a:extLst>
                  <a:ext uri="{0D108BD9-81ED-4DB2-BD59-A6C34878D82A}">
                    <a16:rowId xmlns:a16="http://schemas.microsoft.com/office/drawing/2014/main" val="1594145888"/>
                  </a:ext>
                </a:extLst>
              </a:tr>
              <a:tr h="491490">
                <a:tc>
                  <a:txBody>
                    <a:bodyPr/>
                    <a:lstStyle/>
                    <a:p>
                      <a:pPr marL="365760"/>
                      <a:r>
                        <a:rPr lang="en-US" sz="2400" b="0" dirty="0">
                          <a:solidFill>
                            <a:srgbClr val="000000"/>
                          </a:solidFill>
                        </a:rPr>
                        <a:t>Net cash provided by operating activities</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a:t>
                      </a:r>
                      <a:r>
                        <a:rPr lang="en-US" sz="2400" b="0" u="dbl" dirty="0">
                          <a:solidFill>
                            <a:srgbClr val="000000"/>
                          </a:solidFill>
                        </a:rPr>
                        <a:t>$164,176</a:t>
                      </a:r>
                      <a:r>
                        <a:rPr lang="en-US" sz="2400" b="0" dirty="0">
                          <a:solidFill>
                            <a:srgbClr val="000000"/>
                          </a:solidFill>
                        </a:rPr>
                        <a:t>)</a:t>
                      </a:r>
                    </a:p>
                  </a:txBody>
                  <a:tcPr>
                    <a:noFill/>
                  </a:tcPr>
                </a:tc>
                <a:extLst>
                  <a:ext uri="{0D108BD9-81ED-4DB2-BD59-A6C34878D82A}">
                    <a16:rowId xmlns:a16="http://schemas.microsoft.com/office/drawing/2014/main" val="4100363604"/>
                  </a:ext>
                </a:extLst>
              </a:tr>
            </a:tbl>
          </a:graphicData>
        </a:graphic>
      </p:graphicFrame>
    </p:spTree>
    <p:custDataLst>
      <p:tags r:id="rId1"/>
    </p:custDataLst>
    <p:extLst>
      <p:ext uri="{BB962C8B-B14F-4D97-AF65-F5344CB8AC3E}">
        <p14:creationId xmlns:p14="http://schemas.microsoft.com/office/powerpoint/2010/main" val="86812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Statement of Cash Flows (2021) (2 of 2)</a:t>
            </a:r>
          </a:p>
        </p:txBody>
      </p:sp>
      <p:graphicFrame>
        <p:nvGraphicFramePr>
          <p:cNvPr id="4" name="Table 2">
            <a:extLst>
              <a:ext uri="{FF2B5EF4-FFF2-40B4-BE49-F238E27FC236}">
                <a16:creationId xmlns:a16="http://schemas.microsoft.com/office/drawing/2014/main" id="{F00508DD-696C-4F40-B016-FE5E0D078C96}"/>
              </a:ext>
            </a:extLst>
          </p:cNvPr>
          <p:cNvGraphicFramePr>
            <a:graphicFrameLocks noGrp="1"/>
          </p:cNvGraphicFramePr>
          <p:nvPr>
            <p:ph idx="1"/>
            <p:extLst>
              <p:ext uri="{D42A27DB-BD31-4B8C-83A1-F6EECF244321}">
                <p14:modId xmlns:p14="http://schemas.microsoft.com/office/powerpoint/2010/main" val="4028974042"/>
              </p:ext>
            </p:extLst>
          </p:nvPr>
        </p:nvGraphicFramePr>
        <p:xfrm>
          <a:off x="1432560" y="1678792"/>
          <a:ext cx="9326880" cy="4315968"/>
        </p:xfrm>
        <a:graphic>
          <a:graphicData uri="http://schemas.openxmlformats.org/drawingml/2006/table">
            <a:tbl>
              <a:tblPr firstRow="1" bandRow="1">
                <a:tableStyleId>{5C22544A-7EE6-4342-B048-85BDC9FD1C3A}</a:tableStyleId>
              </a:tblPr>
              <a:tblGrid>
                <a:gridCol w="7498080">
                  <a:extLst>
                    <a:ext uri="{9D8B030D-6E8A-4147-A177-3AD203B41FA5}">
                      <a16:colId xmlns:a16="http://schemas.microsoft.com/office/drawing/2014/main" val="247530274"/>
                    </a:ext>
                  </a:extLst>
                </a:gridCol>
                <a:gridCol w="1828800">
                  <a:extLst>
                    <a:ext uri="{9D8B030D-6E8A-4147-A177-3AD203B41FA5}">
                      <a16:colId xmlns:a16="http://schemas.microsoft.com/office/drawing/2014/main" val="3453770046"/>
                    </a:ext>
                  </a:extLst>
                </a:gridCol>
              </a:tblGrid>
              <a:tr h="3429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u="sng" dirty="0">
                          <a:solidFill>
                            <a:srgbClr val="000000"/>
                          </a:solidFill>
                        </a:rPr>
                        <a:t>Investing Activities</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2000" b="0" dirty="0">
                        <a:solidFill>
                          <a:srgbClr val="000000"/>
                        </a:solidFill>
                      </a:endParaRP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3839554"/>
                  </a:ext>
                </a:extLst>
              </a:tr>
              <a:tr h="342900">
                <a:tc>
                  <a:txBody>
                    <a:bodyPr/>
                    <a:lstStyle/>
                    <a:p>
                      <a:pPr>
                        <a:defRPr/>
                      </a:pPr>
                      <a:r>
                        <a:rPr lang="en-US" sz="2000" b="0" dirty="0">
                          <a:solidFill>
                            <a:srgbClr val="000000"/>
                          </a:solidFill>
                        </a:rPr>
                        <a:t>Additions to property, plant, &amp; equipment</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defRPr/>
                      </a:pPr>
                      <a:r>
                        <a:rPr lang="en-US" sz="2000" b="0" u="sng" dirty="0">
                          <a:solidFill>
                            <a:srgbClr val="000000"/>
                          </a:solidFill>
                        </a:rPr>
                        <a:t>($711,950)</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7214380"/>
                  </a:ext>
                </a:extLst>
              </a:tr>
              <a:tr h="342900">
                <a:tc>
                  <a:txBody>
                    <a:bodyPr/>
                    <a:lstStyle/>
                    <a:p>
                      <a:pPr marL="365760">
                        <a:defRPr/>
                      </a:pPr>
                      <a:r>
                        <a:rPr lang="en-US" sz="2000" b="0" dirty="0">
                          <a:solidFill>
                            <a:srgbClr val="000000"/>
                          </a:solidFill>
                        </a:rPr>
                        <a:t>Net cash used in investing activities</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defRPr/>
                      </a:pPr>
                      <a:r>
                        <a:rPr lang="en-US" sz="2000" b="0" u="dbl" dirty="0">
                          <a:solidFill>
                            <a:srgbClr val="000000"/>
                          </a:solidFill>
                        </a:rPr>
                        <a:t>($711,950)</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8449679"/>
                  </a:ext>
                </a:extLst>
              </a:tr>
              <a:tr h="342900">
                <a:tc>
                  <a:txBody>
                    <a:bodyPr/>
                    <a:lstStyle/>
                    <a:p>
                      <a:pPr>
                        <a:defRPr/>
                      </a:pPr>
                      <a:r>
                        <a:rPr lang="en-US" sz="2000" b="0" u="sng" dirty="0">
                          <a:solidFill>
                            <a:srgbClr val="000000"/>
                          </a:solidFill>
                        </a:rPr>
                        <a:t>Financing Activities</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2000" b="0" dirty="0">
                        <a:solidFill>
                          <a:srgbClr val="000000"/>
                        </a:solidFill>
                      </a:endParaRP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3927281"/>
                  </a:ext>
                </a:extLst>
              </a:tr>
              <a:tr h="342900">
                <a:tc>
                  <a:txBody>
                    <a:bodyPr/>
                    <a:lstStyle/>
                    <a:p>
                      <a:pPr>
                        <a:defRPr/>
                      </a:pPr>
                      <a:r>
                        <a:rPr lang="en-US" sz="2000" b="0" dirty="0">
                          <a:solidFill>
                            <a:srgbClr val="000000"/>
                          </a:solidFill>
                        </a:rPr>
                        <a:t>Increase in notes payable</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defRPr/>
                      </a:pPr>
                      <a:r>
                        <a:rPr lang="en-US" sz="2000" b="0" dirty="0">
                          <a:solidFill>
                            <a:srgbClr val="000000"/>
                          </a:solidFill>
                        </a:rPr>
                        <a:t>$436,808</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4233260"/>
                  </a:ext>
                </a:extLst>
              </a:tr>
              <a:tr h="342900">
                <a:tc>
                  <a:txBody>
                    <a:bodyPr/>
                    <a:lstStyle/>
                    <a:p>
                      <a:pPr>
                        <a:defRPr/>
                      </a:pPr>
                      <a:r>
                        <a:rPr lang="en-US" sz="2000" b="0" dirty="0">
                          <a:solidFill>
                            <a:srgbClr val="000000"/>
                          </a:solidFill>
                        </a:rPr>
                        <a:t>Increase in long-term debt</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defRPr/>
                      </a:pPr>
                      <a:r>
                        <a:rPr lang="en-US" sz="2000" b="0" dirty="0">
                          <a:solidFill>
                            <a:srgbClr val="000000"/>
                          </a:solidFill>
                        </a:rPr>
                        <a:t>400,000</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471860"/>
                  </a:ext>
                </a:extLst>
              </a:tr>
              <a:tr h="342900">
                <a:tc>
                  <a:txBody>
                    <a:bodyPr/>
                    <a:lstStyle/>
                    <a:p>
                      <a:pPr>
                        <a:defRPr/>
                      </a:pPr>
                      <a:r>
                        <a:rPr lang="en-US" sz="2000" b="0" dirty="0">
                          <a:solidFill>
                            <a:srgbClr val="000000"/>
                          </a:solidFill>
                        </a:rPr>
                        <a:t>Payment of cash dividends</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b="0" u="sng" dirty="0">
                          <a:solidFill>
                            <a:srgbClr val="000000"/>
                          </a:solidFill>
                        </a:rPr>
                        <a:t> (11,000)</a:t>
                      </a:r>
                      <a:endParaRPr lang="en-US" sz="2000" b="0" dirty="0">
                        <a:solidFill>
                          <a:srgbClr val="000000"/>
                        </a:solidFill>
                      </a:endParaRP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94145888"/>
                  </a:ext>
                </a:extLst>
              </a:tr>
              <a:tr h="342900">
                <a:tc>
                  <a:txBody>
                    <a:bodyPr/>
                    <a:lstStyle/>
                    <a:p>
                      <a:pPr marL="365760"/>
                      <a:r>
                        <a:rPr lang="en-US" sz="2000" b="0" dirty="0">
                          <a:solidFill>
                            <a:srgbClr val="000000"/>
                          </a:solidFill>
                        </a:rPr>
                        <a:t>Net cash provided by financing activities</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defRPr/>
                      </a:pPr>
                      <a:r>
                        <a:rPr lang="en-US" sz="2000" b="0" u="dbl" dirty="0">
                          <a:solidFill>
                            <a:srgbClr val="000000"/>
                          </a:solidFill>
                        </a:rPr>
                        <a:t>$825,808</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0363604"/>
                  </a:ext>
                </a:extLst>
              </a:tr>
              <a:tr h="342900">
                <a:tc>
                  <a:txBody>
                    <a:bodyPr/>
                    <a:lstStyle/>
                    <a:p>
                      <a:pPr marL="0"/>
                      <a:r>
                        <a:rPr lang="en-US" sz="2000" b="0" u="sng" dirty="0">
                          <a:solidFill>
                            <a:srgbClr val="000000"/>
                          </a:solidFill>
                        </a:rPr>
                        <a:t>Summary</a:t>
                      </a:r>
                      <a:r>
                        <a:rPr lang="en-US" sz="2000" b="0" dirty="0">
                          <a:solidFill>
                            <a:srgbClr val="000000"/>
                          </a:solidFill>
                        </a:rPr>
                        <a:t>	</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2000" b="0" dirty="0">
                        <a:solidFill>
                          <a:srgbClr val="000000"/>
                        </a:solidFill>
                      </a:endParaRP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1732828"/>
                  </a:ext>
                </a:extLst>
              </a:tr>
              <a:tr h="3429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rPr>
                        <a:t>Net decrease in cash</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rPr>
                        <a:t>($ 50,318)</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7133148"/>
                  </a:ext>
                </a:extLst>
              </a:tr>
              <a:tr h="3429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rPr>
                        <a:t>Cash at beginning of year</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b="0" u="sng" dirty="0">
                          <a:solidFill>
                            <a:srgbClr val="000000"/>
                          </a:solidFill>
                        </a:rPr>
                        <a:t> 57,600</a:t>
                      </a:r>
                      <a:endParaRPr lang="en-US" sz="2000" b="0" dirty="0">
                        <a:solidFill>
                          <a:srgbClr val="000000"/>
                        </a:solidFill>
                      </a:endParaRP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48461473"/>
                  </a:ext>
                </a:extLst>
              </a:tr>
              <a:tr h="3429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rPr>
                        <a:t>Cash at end of year</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b="0" u="dbl" dirty="0">
                          <a:solidFill>
                            <a:srgbClr val="000000"/>
                          </a:solidFill>
                        </a:rPr>
                        <a:t>$     7,282</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570067"/>
                  </a:ext>
                </a:extLst>
              </a:tr>
            </a:tbl>
          </a:graphicData>
        </a:graphic>
      </p:graphicFrame>
    </p:spTree>
    <p:custDataLst>
      <p:tags r:id="rId1"/>
    </p:custDataLst>
    <p:extLst>
      <p:ext uri="{BB962C8B-B14F-4D97-AF65-F5344CB8AC3E}">
        <p14:creationId xmlns:p14="http://schemas.microsoft.com/office/powerpoint/2010/main" val="4110318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err="1"/>
              <a:t>D’Leon’s</a:t>
            </a:r>
            <a:r>
              <a:rPr lang="en-US" noProof="0" dirty="0"/>
              <a:t> Financial Condition from Statement of CFs: </a:t>
            </a:r>
            <a:r>
              <a:rPr lang="en-US" u="sng" noProof="0" dirty="0"/>
              <a:t>Conclusions</a:t>
            </a:r>
            <a:endParaRPr lang="en-US" noProof="0" dirty="0"/>
          </a:p>
        </p:txBody>
      </p:sp>
      <p:sp>
        <p:nvSpPr>
          <p:cNvPr id="3" name="Content Placeholder 2">
            <a:extLst>
              <a:ext uri="{FF2B5EF4-FFF2-40B4-BE49-F238E27FC236}">
                <a16:creationId xmlns:a16="http://schemas.microsoft.com/office/drawing/2014/main" id="{AA786A9C-9707-4B7A-82A0-ACB4146E5071}"/>
              </a:ext>
            </a:extLst>
          </p:cNvPr>
          <p:cNvSpPr>
            <a:spLocks noGrp="1"/>
          </p:cNvSpPr>
          <p:nvPr>
            <p:ph idx="1"/>
          </p:nvPr>
        </p:nvSpPr>
        <p:spPr>
          <a:xfrm>
            <a:off x="476844" y="1944374"/>
            <a:ext cx="10608498" cy="1280160"/>
          </a:xfrm>
          <a:solidFill>
            <a:srgbClr val="343F52"/>
          </a:solidFill>
        </p:spPr>
        <p:txBody>
          <a:bodyPr anchor="ctr"/>
          <a:lstStyle/>
          <a:p>
            <a:r>
              <a:rPr lang="en-US" sz="2800" noProof="0" dirty="0">
                <a:solidFill>
                  <a:schemeClr val="bg1"/>
                </a:solidFill>
                <a:ea typeface="Verdana" panose="020B0604030504040204" pitchFamily="34" charset="0"/>
                <a:cs typeface="Verdana" panose="020B0604030504040204" pitchFamily="34" charset="0"/>
              </a:rPr>
              <a:t>Net cash from operations = −$164,176, mainly because of negative NI.</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476842" y="3429960"/>
            <a:ext cx="10608497" cy="1280160"/>
          </a:xfrm>
          <a:prstGeom prst="rect">
            <a:avLst/>
          </a:prstGeom>
          <a:solidFill>
            <a:srgbClr val="343F52"/>
          </a:solidFill>
        </p:spPr>
        <p:txBody>
          <a:bodyPr anchor="ctr"/>
          <a:lstStyle/>
          <a:p>
            <a:pPr lvl="0"/>
            <a:r>
              <a:rPr lang="en-US" sz="2800" noProof="0" dirty="0">
                <a:solidFill>
                  <a:schemeClr val="bg1"/>
                </a:solidFill>
                <a:ea typeface="Verdana" panose="020B0604030504040204" pitchFamily="34" charset="0"/>
                <a:cs typeface="Verdana" panose="020B0604030504040204" pitchFamily="34" charset="0"/>
              </a:rPr>
              <a:t>The firm borrowed $836,808 to meet its cash requirements.</a:t>
            </a:r>
          </a:p>
        </p:txBody>
      </p:sp>
      <p:sp>
        <p:nvSpPr>
          <p:cNvPr id="8" name="Content Placeholder 4">
            <a:extLst>
              <a:ext uri="{FF2B5EF4-FFF2-40B4-BE49-F238E27FC236}">
                <a16:creationId xmlns:a16="http://schemas.microsoft.com/office/drawing/2014/main" id="{7CE72E44-10F1-446A-9061-516D2DFF900D}"/>
              </a:ext>
            </a:extLst>
          </p:cNvPr>
          <p:cNvSpPr>
            <a:spLocks noGrp="1"/>
          </p:cNvSpPr>
          <p:nvPr>
            <p:ph idx="13"/>
          </p:nvPr>
        </p:nvSpPr>
        <p:spPr>
          <a:xfrm>
            <a:off x="476844" y="4922489"/>
            <a:ext cx="10608498" cy="1280160"/>
          </a:xfrm>
          <a:prstGeom prst="rect">
            <a:avLst/>
          </a:prstGeom>
          <a:solidFill>
            <a:srgbClr val="343F52"/>
          </a:solidFill>
        </p:spPr>
        <p:txBody>
          <a:bodyPr anchor="ctr"/>
          <a:lstStyle/>
          <a:p>
            <a:pPr lvl="0"/>
            <a:r>
              <a:rPr lang="en-US" sz="2800" noProof="0" dirty="0">
                <a:solidFill>
                  <a:schemeClr val="bg1"/>
                </a:solidFill>
                <a:ea typeface="Verdana" panose="020B0604030504040204" pitchFamily="34" charset="0"/>
                <a:cs typeface="Verdana" panose="020B0604030504040204" pitchFamily="34" charset="0"/>
              </a:rPr>
              <a:t>Even after borrowing, the cash account fell by $50,318.</a:t>
            </a:r>
          </a:p>
        </p:txBody>
      </p:sp>
    </p:spTree>
    <p:custDataLst>
      <p:tags r:id="rId1"/>
    </p:custDataLst>
    <p:extLst>
      <p:ext uri="{BB962C8B-B14F-4D97-AF65-F5344CB8AC3E}">
        <p14:creationId xmlns:p14="http://schemas.microsoft.com/office/powerpoint/2010/main" val="3250481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Net Working Capital vs. Net Operating Working Capital</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Net Working Capital = Current Assets − Current Liabilities</a:t>
            </a:r>
          </a:p>
          <a:p>
            <a:pPr marL="365760" indent="-365760">
              <a:spcBef>
                <a:spcPts val="1200"/>
              </a:spcBef>
              <a:spcAft>
                <a:spcPts val="1200"/>
              </a:spcAft>
              <a:buClr>
                <a:srgbClr val="000000"/>
              </a:buClr>
            </a:pPr>
            <a:r>
              <a:rPr lang="en-US" noProof="0" dirty="0"/>
              <a:t>Net Operating Working Capital = Operating Current Assets − Operating Current Liabilities</a:t>
            </a:r>
          </a:p>
          <a:p>
            <a:pPr marL="365760" indent="-365760">
              <a:spcBef>
                <a:spcPts val="1200"/>
              </a:spcBef>
              <a:spcAft>
                <a:spcPts val="1200"/>
              </a:spcAft>
              <a:buClr>
                <a:srgbClr val="000000"/>
              </a:buClr>
            </a:pPr>
            <a:r>
              <a:rPr lang="en-US" noProof="0" dirty="0"/>
              <a:t>Net Operating Working Capital = (Current Assets - Excess Cash) − (Current Liabilities − Notes Payable)</a:t>
            </a:r>
          </a:p>
        </p:txBody>
      </p:sp>
    </p:spTree>
    <p:custDataLst>
      <p:tags r:id="rId1"/>
    </p:custDataLst>
    <p:extLst>
      <p:ext uri="{BB962C8B-B14F-4D97-AF65-F5344CB8AC3E}">
        <p14:creationId xmlns:p14="http://schemas.microsoft.com/office/powerpoint/2010/main" val="1402592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err="1"/>
              <a:t>D’Leon’s</a:t>
            </a:r>
            <a:r>
              <a:rPr lang="en-US" noProof="0" dirty="0"/>
              <a:t> Case (1 of 6)</a:t>
            </a:r>
          </a:p>
        </p:txBody>
      </p:sp>
      <p:sp>
        <p:nvSpPr>
          <p:cNvPr id="3" name="Content Placeholder 2">
            <a:extLst>
              <a:ext uri="{FF2B5EF4-FFF2-40B4-BE49-F238E27FC236}">
                <a16:creationId xmlns:a16="http://schemas.microsoft.com/office/drawing/2014/main" id="{AA786A9C-9707-4B7A-82A0-ACB4146E5071}"/>
              </a:ext>
            </a:extLst>
          </p:cNvPr>
          <p:cNvSpPr>
            <a:spLocks noGrp="1"/>
          </p:cNvSpPr>
          <p:nvPr>
            <p:ph idx="1"/>
          </p:nvPr>
        </p:nvSpPr>
        <p:spPr>
          <a:xfrm>
            <a:off x="476844" y="1944374"/>
            <a:ext cx="10608498" cy="1280160"/>
          </a:xfrm>
          <a:prstGeom prst="roundRect">
            <a:avLst/>
          </a:prstGeom>
          <a:solidFill>
            <a:srgbClr val="343F52"/>
          </a:solidFill>
          <a:ln w="38100">
            <a:solidFill>
              <a:schemeClr val="bg1"/>
            </a:solidFill>
          </a:ln>
        </p:spPr>
        <p:txBody>
          <a:bodyPr anchor="ctr"/>
          <a:lstStyle/>
          <a:p>
            <a:r>
              <a:rPr lang="en-US" sz="2800" noProof="0" dirty="0">
                <a:solidFill>
                  <a:schemeClr val="bg1"/>
                </a:solidFill>
                <a:ea typeface="Verdana" panose="020B0604030504040204" pitchFamily="34" charset="0"/>
                <a:cs typeface="Verdana" panose="020B0604030504040204" pitchFamily="34" charset="0"/>
              </a:rPr>
              <a:t>Did the expansion create additional after-tax operating income?</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476842" y="3406222"/>
            <a:ext cx="10608500" cy="2773892"/>
          </a:xfrm>
          <a:prstGeom prst="rect">
            <a:avLst/>
          </a:prstGeom>
          <a:noFill/>
        </p:spPr>
        <p:txBody>
          <a:bodyPr anchor="ctr"/>
          <a:lstStyle/>
          <a:p>
            <a:pPr marL="457200" lvl="1" indent="0">
              <a:spcBef>
                <a:spcPts val="1200"/>
              </a:spcBef>
              <a:spcAft>
                <a:spcPts val="600"/>
              </a:spcAft>
              <a:buNone/>
              <a:tabLst>
                <a:tab pos="3657600" algn="r"/>
                <a:tab pos="3886200" algn="l"/>
              </a:tabLst>
              <a:defRPr/>
            </a:pPr>
            <a:r>
              <a:rPr lang="en-US" noProof="0" dirty="0"/>
              <a:t>AT operating income	= EBIT(1 − Tax rate)</a:t>
            </a:r>
          </a:p>
          <a:p>
            <a:pPr marL="457200" lvl="1" indent="0">
              <a:spcBef>
                <a:spcPts val="1200"/>
              </a:spcBef>
              <a:spcAft>
                <a:spcPts val="600"/>
              </a:spcAft>
              <a:buNone/>
              <a:tabLst>
                <a:tab pos="3657600" algn="r"/>
                <a:tab pos="3886200" algn="l"/>
              </a:tabLst>
              <a:defRPr/>
            </a:pPr>
            <a:r>
              <a:rPr lang="en-US" noProof="0" dirty="0"/>
              <a:t>AT operating income</a:t>
            </a:r>
            <a:r>
              <a:rPr lang="en-US" baseline="-25000" noProof="0" dirty="0"/>
              <a:t>21</a:t>
            </a:r>
            <a:r>
              <a:rPr lang="en-US" noProof="0" dirty="0"/>
              <a:t>	= −$38,152(1 − 0.25)</a:t>
            </a:r>
          </a:p>
          <a:p>
            <a:pPr lvl="1">
              <a:spcAft>
                <a:spcPts val="600"/>
              </a:spcAft>
              <a:buFont typeface="Wingdings" pitchFamily="2" charset="2"/>
              <a:buNone/>
              <a:tabLst>
                <a:tab pos="3657600" algn="r"/>
                <a:tab pos="3886200" algn="l"/>
              </a:tabLst>
              <a:defRPr/>
            </a:pPr>
            <a:r>
              <a:rPr lang="en-US" noProof="0" dirty="0"/>
              <a:t>		                                     = −$38,152(0.75)</a:t>
            </a:r>
          </a:p>
          <a:p>
            <a:pPr lvl="1">
              <a:spcAft>
                <a:spcPts val="600"/>
              </a:spcAft>
              <a:buFont typeface="Wingdings" pitchFamily="2" charset="2"/>
              <a:buNone/>
              <a:tabLst>
                <a:tab pos="3657600" algn="r"/>
                <a:tab pos="3886200" algn="l"/>
              </a:tabLst>
              <a:defRPr/>
            </a:pPr>
            <a:r>
              <a:rPr lang="en-US" noProof="0" dirty="0"/>
              <a:t>	                                     	= −$28,614</a:t>
            </a:r>
          </a:p>
          <a:p>
            <a:pPr marL="457200" lvl="1" indent="0">
              <a:spcBef>
                <a:spcPts val="1200"/>
              </a:spcBef>
              <a:spcAft>
                <a:spcPts val="600"/>
              </a:spcAft>
              <a:buNone/>
              <a:tabLst>
                <a:tab pos="3657600" algn="r"/>
                <a:tab pos="3886200" algn="l"/>
              </a:tabLst>
              <a:defRPr/>
            </a:pPr>
            <a:r>
              <a:rPr lang="en-US" noProof="0" dirty="0"/>
              <a:t>AT operating income</a:t>
            </a:r>
            <a:r>
              <a:rPr lang="en-US" baseline="-25000" noProof="0" dirty="0"/>
              <a:t>20 	</a:t>
            </a:r>
            <a:r>
              <a:rPr lang="en-US" noProof="0" dirty="0"/>
              <a:t>= $142,821</a:t>
            </a:r>
          </a:p>
        </p:txBody>
      </p:sp>
    </p:spTree>
    <p:custDataLst>
      <p:tags r:id="rId1"/>
    </p:custDataLst>
    <p:extLst>
      <p:ext uri="{BB962C8B-B14F-4D97-AF65-F5344CB8AC3E}">
        <p14:creationId xmlns:p14="http://schemas.microsoft.com/office/powerpoint/2010/main" val="739491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a:ln>
            <a:solidFill>
              <a:schemeClr val="bg1"/>
            </a:solidFill>
          </a:ln>
        </p:spPr>
        <p:txBody>
          <a:bodyPr/>
          <a:lstStyle/>
          <a:p>
            <a:r>
              <a:rPr lang="en-US" noProof="0" dirty="0" err="1"/>
              <a:t>D’Leon’s</a:t>
            </a:r>
            <a:r>
              <a:rPr lang="en-US" noProof="0" dirty="0"/>
              <a:t> Case (2 of 6)</a:t>
            </a:r>
          </a:p>
        </p:txBody>
      </p:sp>
      <p:sp>
        <p:nvSpPr>
          <p:cNvPr id="3" name="Content Placeholder 2">
            <a:extLst>
              <a:ext uri="{FF2B5EF4-FFF2-40B4-BE49-F238E27FC236}">
                <a16:creationId xmlns:a16="http://schemas.microsoft.com/office/drawing/2014/main" id="{AA786A9C-9707-4B7A-82A0-ACB4146E5071}"/>
              </a:ext>
            </a:extLst>
          </p:cNvPr>
          <p:cNvSpPr>
            <a:spLocks noGrp="1"/>
          </p:cNvSpPr>
          <p:nvPr>
            <p:ph idx="1"/>
          </p:nvPr>
        </p:nvSpPr>
        <p:spPr>
          <a:xfrm>
            <a:off x="476844" y="1944374"/>
            <a:ext cx="10608498" cy="1280160"/>
          </a:xfrm>
          <a:prstGeom prst="roundRect">
            <a:avLst/>
          </a:prstGeom>
          <a:solidFill>
            <a:srgbClr val="343F52"/>
          </a:solidFill>
          <a:ln w="38100">
            <a:solidFill>
              <a:schemeClr val="bg1"/>
            </a:solidFill>
          </a:ln>
        </p:spPr>
        <p:txBody>
          <a:bodyPr anchor="ctr"/>
          <a:lstStyle/>
          <a:p>
            <a:pPr algn="l"/>
            <a:r>
              <a:rPr lang="en-US" sz="2800" noProof="0" dirty="0">
                <a:solidFill>
                  <a:schemeClr val="bg1"/>
                </a:solidFill>
                <a:ea typeface="Verdana" panose="020B0604030504040204" pitchFamily="34" charset="0"/>
                <a:cs typeface="Verdana" panose="020B0604030504040204" pitchFamily="34" charset="0"/>
              </a:rPr>
              <a:t>What effect did the expansion have on net operating working capital?</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476842" y="3486232"/>
            <a:ext cx="10608500" cy="2773892"/>
          </a:xfrm>
          <a:prstGeom prst="rect">
            <a:avLst/>
          </a:prstGeom>
          <a:noFill/>
        </p:spPr>
        <p:txBody>
          <a:bodyPr anchor="t"/>
          <a:lstStyle/>
          <a:p>
            <a:pPr marL="640080" lvl="1" indent="0">
              <a:spcBef>
                <a:spcPts val="600"/>
              </a:spcBef>
              <a:buNone/>
            </a:pPr>
            <a:r>
              <a:rPr lang="en-US" noProof="0" dirty="0"/>
              <a:t>NOWC = (Current Assets − Excess Cash) − (Current Liabilities − Notes Payable)</a:t>
            </a:r>
          </a:p>
          <a:p>
            <a:pPr marL="914400" lvl="1" indent="0">
              <a:spcBef>
                <a:spcPts val="3000"/>
              </a:spcBef>
              <a:buNone/>
            </a:pPr>
            <a:r>
              <a:rPr lang="en-US" i="0" noProof="0" dirty="0"/>
              <a:t>NOWC</a:t>
            </a:r>
            <a:r>
              <a:rPr lang="en-US" i="0" baseline="-25000" noProof="0" dirty="0"/>
              <a:t>21</a:t>
            </a:r>
            <a:r>
              <a:rPr lang="en-US" noProof="0" dirty="0"/>
              <a:t> </a:t>
            </a:r>
            <a:r>
              <a:rPr lang="en-US" i="0" noProof="0" dirty="0"/>
              <a:t>= ($1,926,802−$7,282)−($1,650,568−$636,808)</a:t>
            </a:r>
            <a:br>
              <a:rPr lang="en-US" i="1" noProof="0" dirty="0"/>
            </a:br>
            <a:r>
              <a:rPr lang="en-US" i="0" noProof="0" dirty="0"/>
              <a:t>NOWC</a:t>
            </a:r>
            <a:r>
              <a:rPr lang="en-US" i="0" baseline="-25000" noProof="0" dirty="0"/>
              <a:t>21</a:t>
            </a:r>
            <a:r>
              <a:rPr lang="en-US" noProof="0" dirty="0"/>
              <a:t> </a:t>
            </a:r>
            <a:r>
              <a:rPr lang="en-US" i="0" noProof="0" dirty="0"/>
              <a:t>= $905,760</a:t>
            </a:r>
            <a:br>
              <a:rPr lang="en-US" i="1" noProof="0" dirty="0"/>
            </a:br>
            <a:r>
              <a:rPr lang="en-US" i="0" noProof="0" dirty="0"/>
              <a:t>NOWC</a:t>
            </a:r>
            <a:r>
              <a:rPr lang="en-US" i="0" baseline="-25000" noProof="0" dirty="0"/>
              <a:t>20</a:t>
            </a:r>
            <a:r>
              <a:rPr lang="en-US" noProof="0" dirty="0"/>
              <a:t> </a:t>
            </a:r>
            <a:r>
              <a:rPr lang="en-US" i="0" noProof="0" dirty="0"/>
              <a:t>= $784,800</a:t>
            </a:r>
            <a:endParaRPr lang="en-US" noProof="0" dirty="0"/>
          </a:p>
        </p:txBody>
      </p:sp>
    </p:spTree>
    <p:custDataLst>
      <p:tags r:id="rId1"/>
    </p:custDataLst>
    <p:extLst>
      <p:ext uri="{BB962C8B-B14F-4D97-AF65-F5344CB8AC3E}">
        <p14:creationId xmlns:p14="http://schemas.microsoft.com/office/powerpoint/2010/main" val="1518283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Assessment of the Expansion’s Effect on Operations</a:t>
            </a:r>
          </a:p>
        </p:txBody>
      </p:sp>
      <p:graphicFrame>
        <p:nvGraphicFramePr>
          <p:cNvPr id="4" name="Table 2">
            <a:extLst>
              <a:ext uri="{FF2B5EF4-FFF2-40B4-BE49-F238E27FC236}">
                <a16:creationId xmlns:a16="http://schemas.microsoft.com/office/drawing/2014/main" id="{3B198197-ED89-4EA0-B6FD-F5F7DC07E1C2}"/>
              </a:ext>
            </a:extLst>
          </p:cNvPr>
          <p:cNvGraphicFramePr>
            <a:graphicFrameLocks noGrp="1"/>
          </p:cNvGraphicFramePr>
          <p:nvPr>
            <p:ph idx="1"/>
            <p:extLst>
              <p:ext uri="{D42A27DB-BD31-4B8C-83A1-F6EECF244321}">
                <p14:modId xmlns:p14="http://schemas.microsoft.com/office/powerpoint/2010/main" val="1407239524"/>
              </p:ext>
            </p:extLst>
          </p:nvPr>
        </p:nvGraphicFramePr>
        <p:xfrm>
          <a:off x="1768499" y="2205450"/>
          <a:ext cx="8655003" cy="3474720"/>
        </p:xfrm>
        <a:graphic>
          <a:graphicData uri="http://schemas.openxmlformats.org/drawingml/2006/table">
            <a:tbl>
              <a:tblPr firstRow="1" bandRow="1">
                <a:tableStyleId>{5C22544A-7EE6-4342-B048-85BDC9FD1C3A}</a:tableStyleId>
              </a:tblPr>
              <a:tblGrid>
                <a:gridCol w="2885001">
                  <a:extLst>
                    <a:ext uri="{9D8B030D-6E8A-4147-A177-3AD203B41FA5}">
                      <a16:colId xmlns:a16="http://schemas.microsoft.com/office/drawing/2014/main" val="133052001"/>
                    </a:ext>
                  </a:extLst>
                </a:gridCol>
                <a:gridCol w="2885001">
                  <a:extLst>
                    <a:ext uri="{9D8B030D-6E8A-4147-A177-3AD203B41FA5}">
                      <a16:colId xmlns:a16="http://schemas.microsoft.com/office/drawing/2014/main" val="1446961982"/>
                    </a:ext>
                  </a:extLst>
                </a:gridCol>
                <a:gridCol w="2885001">
                  <a:extLst>
                    <a:ext uri="{9D8B030D-6E8A-4147-A177-3AD203B41FA5}">
                      <a16:colId xmlns:a16="http://schemas.microsoft.com/office/drawing/2014/main" val="1653251482"/>
                    </a:ext>
                  </a:extLst>
                </a:gridCol>
              </a:tblGrid>
              <a:tr h="694944">
                <a:tc>
                  <a:txBody>
                    <a:bodyPr/>
                    <a:lstStyle/>
                    <a:p>
                      <a:endParaRPr lang="en-IN" sz="2400" b="0" u="none" dirty="0">
                        <a:solidFill>
                          <a:srgbClr val="000000"/>
                        </a:solidFill>
                        <a:latin typeface="+mn-lt"/>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400" b="0" u="sng" dirty="0">
                          <a:solidFill>
                            <a:srgbClr val="000000"/>
                          </a:solidFill>
                          <a:latin typeface="+mn-lt"/>
                        </a:rPr>
                        <a:t> 2021</a:t>
                      </a:r>
                      <a:endParaRPr lang="en-IN" sz="2400" b="0" u="sng" dirty="0">
                        <a:solidFill>
                          <a:srgbClr val="000000"/>
                        </a:solidFill>
                        <a:latin typeface="+mn-lt"/>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400" b="0" u="sng" dirty="0">
                          <a:solidFill>
                            <a:srgbClr val="000000"/>
                          </a:solidFill>
                          <a:latin typeface="+mn-lt"/>
                        </a:rPr>
                        <a:t>2020</a:t>
                      </a:r>
                      <a:endParaRPr lang="en-IN" sz="2400" b="0" u="sng" dirty="0">
                        <a:solidFill>
                          <a:srgbClr val="000000"/>
                        </a:solidFill>
                        <a:latin typeface="+mn-lt"/>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3604584"/>
                  </a:ext>
                </a:extLst>
              </a:tr>
              <a:tr h="694944">
                <a:tc>
                  <a:txBody>
                    <a:bodyPr/>
                    <a:lstStyle/>
                    <a:p>
                      <a:r>
                        <a:rPr lang="en-US" sz="2400" dirty="0">
                          <a:solidFill>
                            <a:srgbClr val="000000"/>
                          </a:solidFill>
                          <a:latin typeface="+mn-lt"/>
                        </a:rPr>
                        <a:t>Sales</a:t>
                      </a:r>
                    </a:p>
                  </a:txBody>
                  <a:tcPr>
                    <a:lnT w="19050" cap="flat" cmpd="sng" algn="ctr">
                      <a:noFill/>
                      <a:prstDash val="solid"/>
                      <a:round/>
                      <a:headEnd type="none" w="med" len="med"/>
                      <a:tailEnd type="none" w="med" len="med"/>
                    </a:lnT>
                    <a:noFill/>
                  </a:tcPr>
                </a:tc>
                <a:tc>
                  <a:txBody>
                    <a:bodyPr/>
                    <a:lstStyle/>
                    <a:p>
                      <a:pPr algn="r">
                        <a:defRPr/>
                      </a:pPr>
                      <a:r>
                        <a:rPr lang="en-US" sz="2400" dirty="0">
                          <a:solidFill>
                            <a:srgbClr val="000000"/>
                          </a:solidFill>
                          <a:latin typeface="+mn-lt"/>
                        </a:rPr>
                        <a:t>$6,126,796</a:t>
                      </a:r>
                    </a:p>
                  </a:txBody>
                  <a:tcPr>
                    <a:lnT w="19050" cap="flat" cmpd="sng" algn="ctr">
                      <a:noFill/>
                      <a:prstDash val="solid"/>
                      <a:round/>
                      <a:headEnd type="none" w="med" len="med"/>
                      <a:tailEnd type="none" w="med" len="med"/>
                    </a:lnT>
                    <a:noFill/>
                  </a:tcPr>
                </a:tc>
                <a:tc>
                  <a:txBody>
                    <a:bodyPr/>
                    <a:lstStyle/>
                    <a:p>
                      <a:pPr algn="r">
                        <a:defRPr/>
                      </a:pPr>
                      <a:r>
                        <a:rPr lang="en-US" sz="2400" dirty="0">
                          <a:solidFill>
                            <a:srgbClr val="000000"/>
                          </a:solidFill>
                          <a:latin typeface="+mn-lt"/>
                        </a:rPr>
                        <a:t>$3,432,000</a:t>
                      </a:r>
                    </a:p>
                  </a:txBody>
                  <a:tcPr>
                    <a:lnT w="19050" cap="flat" cmpd="sng" algn="ctr">
                      <a:noFill/>
                      <a:prstDash val="solid"/>
                      <a:round/>
                      <a:headEnd type="none" w="med" len="med"/>
                      <a:tailEnd type="none" w="med" len="med"/>
                    </a:lnT>
                    <a:noFill/>
                  </a:tcPr>
                </a:tc>
                <a:extLst>
                  <a:ext uri="{0D108BD9-81ED-4DB2-BD59-A6C34878D82A}">
                    <a16:rowId xmlns:a16="http://schemas.microsoft.com/office/drawing/2014/main" val="3730606082"/>
                  </a:ext>
                </a:extLst>
              </a:tr>
              <a:tr h="694944">
                <a:tc>
                  <a:txBody>
                    <a:bodyPr/>
                    <a:lstStyle/>
                    <a:p>
                      <a:pPr eaLnBrk="1" hangingPunct="1">
                        <a:spcBef>
                          <a:spcPct val="0"/>
                        </a:spcBef>
                        <a:buFont typeface="Wingdings" pitchFamily="2" charset="2"/>
                        <a:buNone/>
                      </a:pPr>
                      <a:r>
                        <a:rPr lang="en-US" sz="2400" dirty="0">
                          <a:solidFill>
                            <a:srgbClr val="000000"/>
                          </a:solidFill>
                          <a:latin typeface="+mn-lt"/>
                        </a:rPr>
                        <a:t>AT </a:t>
                      </a:r>
                      <a:r>
                        <a:rPr lang="en-US" sz="2400" dirty="0" err="1">
                          <a:solidFill>
                            <a:srgbClr val="000000"/>
                          </a:solidFill>
                          <a:latin typeface="+mn-lt"/>
                        </a:rPr>
                        <a:t>oper</a:t>
                      </a:r>
                      <a:r>
                        <a:rPr lang="en-US" sz="2400" dirty="0">
                          <a:solidFill>
                            <a:srgbClr val="000000"/>
                          </a:solidFill>
                          <a:latin typeface="+mn-lt"/>
                        </a:rPr>
                        <a:t>. </a:t>
                      </a:r>
                      <a:r>
                        <a:rPr lang="en-US" sz="2400" dirty="0" err="1">
                          <a:solidFill>
                            <a:srgbClr val="000000"/>
                          </a:solidFill>
                          <a:latin typeface="+mn-lt"/>
                        </a:rPr>
                        <a:t>inc.</a:t>
                      </a:r>
                      <a:endParaRPr lang="en-US" sz="2400" dirty="0">
                        <a:solidFill>
                          <a:srgbClr val="000000"/>
                        </a:solidFill>
                        <a:latin typeface="+mn-lt"/>
                      </a:endParaRPr>
                    </a:p>
                  </a:txBody>
                  <a:tcPr>
                    <a:noFill/>
                  </a:tcPr>
                </a:tc>
                <a:tc>
                  <a:txBody>
                    <a:bodyPr/>
                    <a:lstStyle/>
                    <a:p>
                      <a:pPr marL="342900" marR="0" lvl="0" indent="-342900" algn="r" defTabSz="914400" rtl="0" eaLnBrk="1" fontAlgn="auto" latinLnBrk="0" hangingPunct="1">
                        <a:lnSpc>
                          <a:spcPct val="90000"/>
                        </a:lnSpc>
                        <a:spcBef>
                          <a:spcPts val="0"/>
                        </a:spcBef>
                        <a:spcAft>
                          <a:spcPts val="1200"/>
                        </a:spcAft>
                        <a:buClr>
                          <a:schemeClr val="folHlink"/>
                        </a:buClr>
                        <a:buSzPct val="60000"/>
                        <a:buFont typeface="Wingdings" pitchFamily="2" charset="2"/>
                        <a:buNone/>
                        <a:tabLst/>
                        <a:defRPr/>
                      </a:pPr>
                      <a:r>
                        <a:rPr lang="en-US" sz="2400" dirty="0">
                          <a:solidFill>
                            <a:srgbClr val="000000"/>
                          </a:solidFill>
                          <a:latin typeface="+mn-lt"/>
                        </a:rPr>
                        <a:t>−28,614</a:t>
                      </a:r>
                    </a:p>
                  </a:txBody>
                  <a:tcPr>
                    <a:noFill/>
                  </a:tcPr>
                </a:tc>
                <a:tc>
                  <a:txBody>
                    <a:bodyPr/>
                    <a:lstStyle/>
                    <a:p>
                      <a:pPr algn="r">
                        <a:defRPr/>
                      </a:pPr>
                      <a:r>
                        <a:rPr lang="en-US" sz="2400" dirty="0">
                          <a:solidFill>
                            <a:srgbClr val="000000"/>
                          </a:solidFill>
                          <a:latin typeface="+mn-lt"/>
                        </a:rPr>
                        <a:t>142,821</a:t>
                      </a:r>
                    </a:p>
                  </a:txBody>
                  <a:tcPr>
                    <a:noFill/>
                  </a:tcPr>
                </a:tc>
                <a:extLst>
                  <a:ext uri="{0D108BD9-81ED-4DB2-BD59-A6C34878D82A}">
                    <a16:rowId xmlns:a16="http://schemas.microsoft.com/office/drawing/2014/main" val="2789790354"/>
                  </a:ext>
                </a:extLst>
              </a:tr>
              <a:tr h="694944">
                <a:tc>
                  <a:txBody>
                    <a:bodyPr/>
                    <a:lstStyle/>
                    <a:p>
                      <a:pPr eaLnBrk="1" hangingPunct="1">
                        <a:spcBef>
                          <a:spcPct val="0"/>
                        </a:spcBef>
                        <a:buFont typeface="Wingdings" pitchFamily="2" charset="2"/>
                        <a:buNone/>
                      </a:pPr>
                      <a:r>
                        <a:rPr lang="en-US" sz="2400" dirty="0">
                          <a:solidFill>
                            <a:srgbClr val="000000"/>
                          </a:solidFill>
                          <a:latin typeface="+mn-lt"/>
                        </a:rPr>
                        <a:t>NOWC</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700" b="0" i="0" u="none" strike="noStrike" kern="1200" cap="none" spc="0" normalizeH="0" baseline="0" noProof="0">
                          <a:ln>
                            <a:noFill/>
                          </a:ln>
                          <a:solidFill>
                            <a:srgbClr val="000000"/>
                          </a:solidFill>
                          <a:effectLst/>
                          <a:uLnTx/>
                          <a:uFillTx/>
                          <a:latin typeface="+mn-lt"/>
                          <a:ea typeface="+mn-ea"/>
                          <a:cs typeface="+mn-cs"/>
                        </a:rPr>
                        <a:t>905,760</a:t>
                      </a:r>
                      <a:endParaRPr kumimoji="0" lang="en-US" sz="1800" b="0" i="0" u="none" strike="noStrike" kern="1200" cap="none" spc="0" normalizeH="0" baseline="0" noProof="0" dirty="0">
                        <a:ln>
                          <a:noFill/>
                        </a:ln>
                        <a:solidFill>
                          <a:srgbClr val="000000"/>
                        </a:solidFill>
                        <a:effectLst/>
                        <a:uLnTx/>
                        <a:uFillTx/>
                        <a:latin typeface="+mn-lt"/>
                        <a:ea typeface="+mn-ea"/>
                        <a:cs typeface="+mn-cs"/>
                      </a:endParaRPr>
                    </a:p>
                  </a:txBody>
                  <a:tcPr>
                    <a:noFill/>
                  </a:tcPr>
                </a:tc>
                <a:tc>
                  <a:txBody>
                    <a:bodyPr/>
                    <a:lstStyle/>
                    <a:p>
                      <a:pPr algn="r">
                        <a:defRPr/>
                      </a:pPr>
                      <a:r>
                        <a:rPr lang="en-US" sz="2700" dirty="0">
                          <a:solidFill>
                            <a:srgbClr val="000000"/>
                          </a:solidFill>
                          <a:latin typeface="+mn-lt"/>
                        </a:rPr>
                        <a:t>784,800</a:t>
                      </a:r>
                      <a:endParaRPr lang="en-US" sz="2800" dirty="0">
                        <a:solidFill>
                          <a:srgbClr val="000000"/>
                        </a:solidFill>
                        <a:latin typeface="+mn-lt"/>
                      </a:endParaRPr>
                    </a:p>
                  </a:txBody>
                  <a:tcPr>
                    <a:noFill/>
                  </a:tcPr>
                </a:tc>
                <a:extLst>
                  <a:ext uri="{0D108BD9-81ED-4DB2-BD59-A6C34878D82A}">
                    <a16:rowId xmlns:a16="http://schemas.microsoft.com/office/drawing/2014/main" val="2591296273"/>
                  </a:ext>
                </a:extLst>
              </a:tr>
              <a:tr h="694944">
                <a:tc>
                  <a:txBody>
                    <a:bodyPr/>
                    <a:lstStyle/>
                    <a:p>
                      <a:pPr eaLnBrk="1" hangingPunct="1">
                        <a:spcBef>
                          <a:spcPct val="0"/>
                        </a:spcBef>
                        <a:buFont typeface="Wingdings" pitchFamily="2" charset="2"/>
                        <a:buNone/>
                      </a:pPr>
                      <a:r>
                        <a:rPr lang="en-US" sz="2400" dirty="0">
                          <a:solidFill>
                            <a:srgbClr val="000000"/>
                          </a:solidFill>
                          <a:latin typeface="+mn-lt"/>
                        </a:rPr>
                        <a:t>Net income</a:t>
                      </a:r>
                    </a:p>
                  </a:txBody>
                  <a:tcPr>
                    <a:noFill/>
                  </a:tcPr>
                </a:tc>
                <a:tc>
                  <a:txBody>
                    <a:bodyPr/>
                    <a:lstStyle/>
                    <a:p>
                      <a:pPr algn="r"/>
                      <a:r>
                        <a:rPr lang="en-US" sz="2400" dirty="0">
                          <a:solidFill>
                            <a:srgbClr val="000000"/>
                          </a:solidFill>
                          <a:latin typeface="+mn-lt"/>
                        </a:rPr>
                        <a:t>−160,176</a:t>
                      </a:r>
                      <a:endParaRPr lang="en-US" sz="2400" b="0" dirty="0">
                        <a:solidFill>
                          <a:srgbClr val="000000"/>
                        </a:solidFill>
                        <a:latin typeface="+mn-lt"/>
                      </a:endParaRPr>
                    </a:p>
                  </a:txBody>
                  <a:tcPr>
                    <a:noFill/>
                  </a:tcPr>
                </a:tc>
                <a:tc>
                  <a:txBody>
                    <a:bodyPr/>
                    <a:lstStyle/>
                    <a:p>
                      <a:pPr algn="r">
                        <a:defRPr/>
                      </a:pPr>
                      <a:r>
                        <a:rPr lang="en-US" sz="2400" dirty="0">
                          <a:solidFill>
                            <a:srgbClr val="000000"/>
                          </a:solidFill>
                          <a:latin typeface="+mn-lt"/>
                        </a:rPr>
                        <a:t>109,950</a:t>
                      </a:r>
                    </a:p>
                  </a:txBody>
                  <a:tcPr>
                    <a:noFill/>
                  </a:tcPr>
                </a:tc>
                <a:extLst>
                  <a:ext uri="{0D108BD9-81ED-4DB2-BD59-A6C34878D82A}">
                    <a16:rowId xmlns:a16="http://schemas.microsoft.com/office/drawing/2014/main" val="2055617375"/>
                  </a:ext>
                </a:extLst>
              </a:tr>
            </a:tbl>
          </a:graphicData>
        </a:graphic>
      </p:graphicFrame>
    </p:spTree>
    <p:custDataLst>
      <p:tags r:id="rId1"/>
    </p:custDataLst>
    <p:extLst>
      <p:ext uri="{BB962C8B-B14F-4D97-AF65-F5344CB8AC3E}">
        <p14:creationId xmlns:p14="http://schemas.microsoft.com/office/powerpoint/2010/main" val="392592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What was the free cash flow (FCF) for 2021?</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0" indent="0">
              <a:spcBef>
                <a:spcPts val="1200"/>
              </a:spcBef>
              <a:spcAft>
                <a:spcPts val="1200"/>
              </a:spcAft>
              <a:buFont typeface="Wingdings" pitchFamily="2" charset="2"/>
              <a:buNone/>
              <a:tabLst>
                <a:tab pos="914400" algn="l"/>
              </a:tabLst>
            </a:pPr>
            <a:r>
              <a:rPr lang="en-US" noProof="0" dirty="0"/>
              <a:t>FCF = [EBIT(1 − T) + Depreciation and amortization] − [Capital expenditures + </a:t>
            </a:r>
            <a:r>
              <a:rPr lang="en-US" noProof="0" dirty="0">
                <a:sym typeface="Symbol" panose="05050102010706020507" pitchFamily="18" charset="2"/>
              </a:rPr>
              <a:t></a:t>
            </a:r>
            <a:r>
              <a:rPr lang="en-US" noProof="0" dirty="0"/>
              <a:t>NOWC]</a:t>
            </a:r>
          </a:p>
          <a:p>
            <a:pPr marL="0" indent="0">
              <a:spcBef>
                <a:spcPts val="3000"/>
              </a:spcBef>
              <a:spcAft>
                <a:spcPts val="1200"/>
              </a:spcAft>
              <a:buFont typeface="Wingdings" pitchFamily="2" charset="2"/>
              <a:buNone/>
              <a:tabLst>
                <a:tab pos="914400" algn="l"/>
              </a:tabLst>
            </a:pPr>
            <a:r>
              <a:rPr lang="en-US" noProof="0" dirty="0"/>
              <a:t>FCF</a:t>
            </a:r>
            <a:r>
              <a:rPr lang="en-US" baseline="-25000" noProof="0" dirty="0"/>
              <a:t>21	</a:t>
            </a:r>
            <a:r>
              <a:rPr lang="en-US" noProof="0" dirty="0"/>
              <a:t>= [−$38,152(1 − 0.25) + $116,960] − [($1,202,950 − $491,000) + $120,960]</a:t>
            </a:r>
          </a:p>
          <a:p>
            <a:pPr marL="0" indent="0">
              <a:spcBef>
                <a:spcPts val="1200"/>
              </a:spcBef>
              <a:spcAft>
                <a:spcPts val="1200"/>
              </a:spcAft>
              <a:buFont typeface="Wingdings" pitchFamily="2" charset="2"/>
              <a:buNone/>
              <a:tabLst>
                <a:tab pos="914400" algn="l"/>
              </a:tabLst>
            </a:pPr>
            <a:r>
              <a:rPr lang="en-US" noProof="0" dirty="0"/>
              <a:t>		= −$744,564</a:t>
            </a:r>
          </a:p>
          <a:p>
            <a:pPr marL="0" indent="0">
              <a:spcBef>
                <a:spcPts val="3000"/>
              </a:spcBef>
              <a:spcAft>
                <a:spcPts val="1200"/>
              </a:spcAft>
              <a:buFont typeface="Wingdings" pitchFamily="2" charset="2"/>
              <a:buNone/>
              <a:tabLst>
                <a:tab pos="914400" algn="l"/>
              </a:tabLst>
            </a:pPr>
            <a:r>
              <a:rPr lang="en-US" noProof="0" dirty="0"/>
              <a:t>Is negative free cash flow always a bad sign?</a:t>
            </a:r>
          </a:p>
        </p:txBody>
      </p:sp>
    </p:spTree>
    <p:custDataLst>
      <p:tags r:id="rId1"/>
    </p:custDataLst>
    <p:extLst>
      <p:ext uri="{BB962C8B-B14F-4D97-AF65-F5344CB8AC3E}">
        <p14:creationId xmlns:p14="http://schemas.microsoft.com/office/powerpoint/2010/main" val="1896692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Performance Measures for Evaluating Managers</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600"/>
              </a:spcAft>
              <a:buClr>
                <a:srgbClr val="000000"/>
              </a:buClr>
              <a:tabLst>
                <a:tab pos="4348163" algn="l"/>
              </a:tabLst>
              <a:defRPr/>
            </a:pPr>
            <a:r>
              <a:rPr lang="en-US" noProof="0" dirty="0"/>
              <a:t>Accounting statements are insufficient for evaluating managers’ performance because they do </a:t>
            </a:r>
            <a:r>
              <a:rPr lang="en-US" u="sng" noProof="0" dirty="0"/>
              <a:t>not</a:t>
            </a:r>
            <a:r>
              <a:rPr lang="en-US" noProof="0" dirty="0"/>
              <a:t> reflect market values.</a:t>
            </a:r>
          </a:p>
          <a:p>
            <a:pPr marL="365760" indent="-365760">
              <a:spcBef>
                <a:spcPts val="1200"/>
              </a:spcBef>
              <a:spcAft>
                <a:spcPts val="600"/>
              </a:spcAft>
              <a:buClr>
                <a:srgbClr val="000000"/>
              </a:buClr>
              <a:defRPr/>
            </a:pPr>
            <a:r>
              <a:rPr lang="en-US" noProof="0" dirty="0"/>
              <a:t>Performance Measures</a:t>
            </a:r>
          </a:p>
          <a:p>
            <a:pPr marL="365760" lvl="1" indent="0">
              <a:spcBef>
                <a:spcPts val="1200"/>
              </a:spcBef>
              <a:spcAft>
                <a:spcPts val="600"/>
              </a:spcAft>
              <a:buNone/>
              <a:tabLst>
                <a:tab pos="1485900" algn="l"/>
                <a:tab pos="1828800" algn="l"/>
              </a:tabLst>
              <a:defRPr/>
            </a:pPr>
            <a:r>
              <a:rPr lang="en-US" noProof="0" dirty="0"/>
              <a:t>MVA = Difference between market value and book value of a firm’s common equity.</a:t>
            </a:r>
          </a:p>
          <a:p>
            <a:pPr marL="1316038" lvl="1" indent="0">
              <a:spcBef>
                <a:spcPts val="1200"/>
              </a:spcBef>
              <a:spcAft>
                <a:spcPts val="600"/>
              </a:spcAft>
              <a:buNone/>
              <a:tabLst>
                <a:tab pos="1485900" algn="l"/>
                <a:tab pos="1828800" algn="l"/>
              </a:tabLst>
              <a:defRPr/>
            </a:pPr>
            <a:r>
              <a:rPr lang="en-US" noProof="0" dirty="0"/>
              <a:t>(P</a:t>
            </a:r>
            <a:r>
              <a:rPr lang="en-US" baseline="-25000" noProof="0" dirty="0"/>
              <a:t>0</a:t>
            </a:r>
            <a:r>
              <a:rPr lang="en-US" noProof="0" dirty="0"/>
              <a:t>  </a:t>
            </a:r>
            <a:r>
              <a:rPr lang="en-US" noProof="0" dirty="0">
                <a:latin typeface="Arial" panose="020B0604020202020204" pitchFamily="34" charset="0"/>
                <a:cs typeface="Arial" panose="020B0604020202020204" pitchFamily="34" charset="0"/>
                <a:sym typeface="Symbol"/>
              </a:rPr>
              <a:t>×</a:t>
            </a:r>
            <a:r>
              <a:rPr lang="en-US" noProof="0" dirty="0">
                <a:sym typeface="Symbol"/>
              </a:rPr>
              <a:t>  Number of shares) − Book value.</a:t>
            </a:r>
          </a:p>
          <a:p>
            <a:pPr marL="365760" lvl="1" indent="0">
              <a:spcBef>
                <a:spcPts val="1200"/>
              </a:spcBef>
              <a:spcAft>
                <a:spcPts val="600"/>
              </a:spcAft>
              <a:buNone/>
              <a:tabLst>
                <a:tab pos="228600" algn="l"/>
              </a:tabLst>
              <a:defRPr/>
            </a:pPr>
            <a:r>
              <a:rPr lang="en-US" noProof="0" dirty="0"/>
              <a:t>EVA =  Estimate of a business’s true economic profit for a given year.</a:t>
            </a:r>
          </a:p>
          <a:p>
            <a:pPr marL="365760" lvl="1" indent="0">
              <a:spcBef>
                <a:spcPts val="1200"/>
              </a:spcBef>
              <a:spcAft>
                <a:spcPts val="600"/>
              </a:spcAft>
              <a:buNone/>
              <a:tabLst>
                <a:tab pos="228600" algn="l"/>
              </a:tabLst>
              <a:defRPr/>
            </a:pPr>
            <a:r>
              <a:rPr lang="en-US" noProof="0" dirty="0"/>
              <a:t>EBIT(1 </a:t>
            </a:r>
            <a:r>
              <a:rPr lang="en-US" noProof="0" dirty="0">
                <a:sym typeface="Symbol"/>
              </a:rPr>
              <a:t>− T)−(Total invested capital </a:t>
            </a:r>
            <a:r>
              <a:rPr lang="en-US" noProof="0" dirty="0">
                <a:latin typeface="Arial" panose="020B0604020202020204" pitchFamily="34" charset="0"/>
                <a:cs typeface="Arial" panose="020B0604020202020204" pitchFamily="34" charset="0"/>
                <a:sym typeface="Symbol" panose="05050102010706020507" pitchFamily="18" charset="2"/>
              </a:rPr>
              <a:t>×</a:t>
            </a:r>
            <a:r>
              <a:rPr lang="en-US" noProof="0" dirty="0">
                <a:sym typeface="Symbol" panose="05050102010706020507" pitchFamily="18" charset="2"/>
              </a:rPr>
              <a:t> Cost of capital)</a:t>
            </a:r>
            <a:endParaRPr lang="en-US" noProof="0" dirty="0"/>
          </a:p>
        </p:txBody>
      </p:sp>
    </p:spTree>
    <p:custDataLst>
      <p:tags r:id="rId1"/>
    </p:custDataLst>
    <p:extLst>
      <p:ext uri="{BB962C8B-B14F-4D97-AF65-F5344CB8AC3E}">
        <p14:creationId xmlns:p14="http://schemas.microsoft.com/office/powerpoint/2010/main" val="4061384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What was </a:t>
            </a:r>
            <a:r>
              <a:rPr lang="en-US" noProof="0" dirty="0" err="1"/>
              <a:t>D’Leon’s</a:t>
            </a:r>
            <a:r>
              <a:rPr lang="en-US" noProof="0" dirty="0"/>
              <a:t> MVA in 2021 and 2020?</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0" indent="0">
              <a:spcBef>
                <a:spcPts val="1200"/>
              </a:spcBef>
              <a:spcAft>
                <a:spcPts val="1200"/>
              </a:spcAft>
              <a:buNone/>
              <a:tabLst>
                <a:tab pos="1028700" algn="l"/>
              </a:tabLst>
            </a:pPr>
            <a:r>
              <a:rPr lang="en-US" noProof="0" dirty="0"/>
              <a:t>MVA</a:t>
            </a:r>
            <a:r>
              <a:rPr lang="en-US" baseline="-25000" noProof="0" dirty="0"/>
              <a:t>21 </a:t>
            </a:r>
            <a:r>
              <a:rPr lang="en-US" noProof="0" dirty="0"/>
              <a:t>= ($2.25 </a:t>
            </a:r>
            <a:r>
              <a:rPr lang="en-US" noProof="0" dirty="0">
                <a:latin typeface="Arial" panose="020B0604020202020204" pitchFamily="34" charset="0"/>
                <a:cs typeface="Arial" panose="020B0604020202020204" pitchFamily="34" charset="0"/>
              </a:rPr>
              <a:t>×</a:t>
            </a:r>
            <a:r>
              <a:rPr lang="en-US" noProof="0" dirty="0"/>
              <a:t> 100,000) − $492,592</a:t>
            </a:r>
          </a:p>
          <a:p>
            <a:pPr marL="0" indent="0">
              <a:spcBef>
                <a:spcPts val="1200"/>
              </a:spcBef>
              <a:spcAft>
                <a:spcPts val="1200"/>
              </a:spcAft>
              <a:buNone/>
              <a:tabLst>
                <a:tab pos="1028700" algn="l"/>
              </a:tabLst>
            </a:pPr>
            <a:r>
              <a:rPr lang="en-US" noProof="0" dirty="0"/>
              <a:t>	= −$267,592</a:t>
            </a:r>
          </a:p>
          <a:p>
            <a:pPr marL="0" indent="0">
              <a:spcBef>
                <a:spcPts val="3000"/>
              </a:spcBef>
              <a:spcAft>
                <a:spcPts val="1200"/>
              </a:spcAft>
              <a:buNone/>
              <a:tabLst>
                <a:tab pos="1028700" algn="l"/>
              </a:tabLst>
            </a:pPr>
            <a:r>
              <a:rPr lang="en-US" noProof="0" dirty="0"/>
              <a:t>MVA</a:t>
            </a:r>
            <a:r>
              <a:rPr lang="en-US" baseline="-25000" noProof="0" dirty="0"/>
              <a:t>20 </a:t>
            </a:r>
            <a:r>
              <a:rPr lang="en-US" noProof="0" dirty="0"/>
              <a:t>= ($8.50 </a:t>
            </a:r>
            <a:r>
              <a:rPr lang="en-US" noProof="0" dirty="0">
                <a:latin typeface="Arial" panose="020B0604020202020204" pitchFamily="34" charset="0"/>
                <a:cs typeface="Arial" panose="020B0604020202020204" pitchFamily="34" charset="0"/>
              </a:rPr>
              <a:t>×</a:t>
            </a:r>
            <a:r>
              <a:rPr lang="en-US" noProof="0" dirty="0"/>
              <a:t> 100,000) − $663,768</a:t>
            </a:r>
          </a:p>
          <a:p>
            <a:pPr marL="0" indent="0">
              <a:spcBef>
                <a:spcPts val="1200"/>
              </a:spcBef>
              <a:spcAft>
                <a:spcPts val="1200"/>
              </a:spcAft>
              <a:buNone/>
              <a:tabLst>
                <a:tab pos="1028700" algn="l"/>
              </a:tabLst>
            </a:pPr>
            <a:r>
              <a:rPr lang="en-US" noProof="0" dirty="0"/>
              <a:t>	= $186,232</a:t>
            </a:r>
          </a:p>
          <a:p>
            <a:pPr marL="0" indent="0">
              <a:spcBef>
                <a:spcPts val="3000"/>
              </a:spcBef>
              <a:spcAft>
                <a:spcPts val="1200"/>
              </a:spcAft>
              <a:buNone/>
              <a:tabLst>
                <a:tab pos="1028700" algn="l"/>
              </a:tabLst>
            </a:pPr>
            <a:r>
              <a:rPr lang="en-US" noProof="0" dirty="0"/>
              <a:t>Shareholder wealth has been destroyed!</a:t>
            </a:r>
          </a:p>
        </p:txBody>
      </p:sp>
    </p:spTree>
    <p:custDataLst>
      <p:tags r:id="rId1"/>
    </p:custDataLst>
    <p:extLst>
      <p:ext uri="{BB962C8B-B14F-4D97-AF65-F5344CB8AC3E}">
        <p14:creationId xmlns:p14="http://schemas.microsoft.com/office/powerpoint/2010/main" val="3286375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Overview</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Aft>
                <a:spcPts val="1200"/>
              </a:spcAft>
              <a:buClr>
                <a:srgbClr val="000000"/>
              </a:buClr>
            </a:pPr>
            <a:r>
              <a:rPr lang="en-US" noProof="0" dirty="0"/>
              <a:t>Key Financial Statements</a:t>
            </a:r>
          </a:p>
          <a:p>
            <a:pPr marL="640080" indent="-320040">
              <a:spcAft>
                <a:spcPts val="1200"/>
              </a:spcAft>
              <a:buClr>
                <a:srgbClr val="000000"/>
              </a:buClr>
            </a:pPr>
            <a:r>
              <a:rPr lang="en-US" sz="2000" noProof="0" dirty="0">
                <a:solidFill>
                  <a:srgbClr val="003865"/>
                </a:solidFill>
              </a:rPr>
              <a:t>Balance Sheet</a:t>
            </a:r>
          </a:p>
          <a:p>
            <a:pPr marL="640080" indent="-320040">
              <a:spcAft>
                <a:spcPts val="1200"/>
              </a:spcAft>
              <a:buClr>
                <a:srgbClr val="000000"/>
              </a:buClr>
            </a:pPr>
            <a:r>
              <a:rPr lang="en-US" sz="2000" noProof="0" dirty="0">
                <a:solidFill>
                  <a:srgbClr val="003865"/>
                </a:solidFill>
              </a:rPr>
              <a:t>Income Statement</a:t>
            </a:r>
          </a:p>
          <a:p>
            <a:pPr marL="640080" indent="-320040">
              <a:spcAft>
                <a:spcPts val="1200"/>
              </a:spcAft>
              <a:buClr>
                <a:srgbClr val="000000"/>
              </a:buClr>
            </a:pPr>
            <a:r>
              <a:rPr lang="en-US" sz="2000" noProof="0" dirty="0">
                <a:solidFill>
                  <a:srgbClr val="003865"/>
                </a:solidFill>
              </a:rPr>
              <a:t>Statement of Stockholders’ Equity</a:t>
            </a:r>
          </a:p>
          <a:p>
            <a:pPr marL="640080" indent="-320040">
              <a:spcAft>
                <a:spcPts val="1200"/>
              </a:spcAft>
              <a:buClr>
                <a:srgbClr val="000000"/>
              </a:buClr>
            </a:pPr>
            <a:r>
              <a:rPr lang="en-US" sz="2000" noProof="0" dirty="0">
                <a:solidFill>
                  <a:srgbClr val="003865"/>
                </a:solidFill>
              </a:rPr>
              <a:t>Statement of Cash Flows</a:t>
            </a:r>
          </a:p>
          <a:p>
            <a:pPr marL="365760" indent="-365760">
              <a:spcAft>
                <a:spcPts val="1200"/>
              </a:spcAft>
              <a:buClr>
                <a:srgbClr val="000000"/>
              </a:buClr>
            </a:pPr>
            <a:r>
              <a:rPr lang="en-US" noProof="0" dirty="0"/>
              <a:t>Free Cash Flow, EVA and MVA</a:t>
            </a:r>
          </a:p>
          <a:p>
            <a:pPr marL="365760" indent="-365760">
              <a:spcAft>
                <a:spcPts val="1200"/>
              </a:spcAft>
              <a:buClr>
                <a:srgbClr val="000000"/>
              </a:buClr>
            </a:pPr>
            <a:r>
              <a:rPr lang="en-US" noProof="0" dirty="0"/>
              <a:t>Federal Tax System</a:t>
            </a:r>
          </a:p>
        </p:txBody>
      </p:sp>
    </p:spTree>
    <p:custDataLst>
      <p:tags r:id="rId1"/>
    </p:custDataLst>
    <p:extLst>
      <p:ext uri="{BB962C8B-B14F-4D97-AF65-F5344CB8AC3E}">
        <p14:creationId xmlns:p14="http://schemas.microsoft.com/office/powerpoint/2010/main" val="497835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What is the relationship between EVA and MVA?</a:t>
            </a:r>
          </a:p>
        </p:txBody>
      </p:sp>
      <p:sp>
        <p:nvSpPr>
          <p:cNvPr id="3" name="Content Placeholder 2">
            <a:extLst>
              <a:ext uri="{FF2B5EF4-FFF2-40B4-BE49-F238E27FC236}">
                <a16:creationId xmlns:a16="http://schemas.microsoft.com/office/drawing/2014/main" id="{AA786A9C-9707-4B7A-82A0-ACB4146E5071}"/>
              </a:ext>
            </a:extLst>
          </p:cNvPr>
          <p:cNvSpPr>
            <a:spLocks noGrp="1"/>
          </p:cNvSpPr>
          <p:nvPr>
            <p:ph idx="1"/>
          </p:nvPr>
        </p:nvSpPr>
        <p:spPr>
          <a:xfrm>
            <a:off x="1628779" y="1944374"/>
            <a:ext cx="8934442" cy="1097280"/>
          </a:xfrm>
          <a:solidFill>
            <a:srgbClr val="343F52"/>
          </a:solidFill>
        </p:spPr>
        <p:txBody>
          <a:bodyPr anchor="ctr"/>
          <a:lstStyle/>
          <a:p>
            <a:pPr algn="l"/>
            <a:r>
              <a:rPr lang="en-US" noProof="0" dirty="0">
                <a:solidFill>
                  <a:schemeClr val="bg1"/>
                </a:solidFill>
                <a:ea typeface="Verdana" panose="020B0604030504040204" pitchFamily="34" charset="0"/>
                <a:cs typeface="Verdana" panose="020B0604030504040204" pitchFamily="34" charset="0"/>
              </a:rPr>
              <a:t>If EVA is positive, then AT operating income &gt; cost of capital needed to produce that income.</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1628780" y="3429960"/>
            <a:ext cx="8934441" cy="1097280"/>
          </a:xfrm>
          <a:prstGeom prst="rect">
            <a:avLst/>
          </a:prstGeom>
          <a:solidFill>
            <a:srgbClr val="343F52"/>
          </a:solidFill>
        </p:spPr>
        <p:txBody>
          <a:bodyPr anchor="ctr"/>
          <a:lstStyle/>
          <a:p>
            <a:pPr lvl="0" algn="l"/>
            <a:r>
              <a:rPr lang="en-US" noProof="0" dirty="0">
                <a:solidFill>
                  <a:schemeClr val="bg1"/>
                </a:solidFill>
                <a:ea typeface="Verdana" panose="020B0604030504040204" pitchFamily="34" charset="0"/>
                <a:cs typeface="Verdana" panose="020B0604030504040204" pitchFamily="34" charset="0"/>
              </a:rPr>
              <a:t>Positive EVA on annual basis helps to ensure MVA is positive.</a:t>
            </a:r>
          </a:p>
        </p:txBody>
      </p:sp>
      <p:sp>
        <p:nvSpPr>
          <p:cNvPr id="8" name="Content Placeholder 4">
            <a:extLst>
              <a:ext uri="{FF2B5EF4-FFF2-40B4-BE49-F238E27FC236}">
                <a16:creationId xmlns:a16="http://schemas.microsoft.com/office/drawing/2014/main" id="{7CE72E44-10F1-446A-9061-516D2DFF900D}"/>
              </a:ext>
            </a:extLst>
          </p:cNvPr>
          <p:cNvSpPr>
            <a:spLocks noGrp="1"/>
          </p:cNvSpPr>
          <p:nvPr>
            <p:ph idx="13"/>
          </p:nvPr>
        </p:nvSpPr>
        <p:spPr>
          <a:xfrm>
            <a:off x="1628779" y="4922489"/>
            <a:ext cx="8934442" cy="1097280"/>
          </a:xfrm>
          <a:prstGeom prst="rect">
            <a:avLst/>
          </a:prstGeom>
          <a:solidFill>
            <a:srgbClr val="343F52"/>
          </a:solidFill>
        </p:spPr>
        <p:txBody>
          <a:bodyPr anchor="ctr"/>
          <a:lstStyle/>
          <a:p>
            <a:pPr lvl="0" algn="l"/>
            <a:r>
              <a:rPr lang="en-US" noProof="0" dirty="0">
                <a:solidFill>
                  <a:schemeClr val="bg1"/>
                </a:solidFill>
                <a:ea typeface="Verdana" panose="020B0604030504040204" pitchFamily="34" charset="0"/>
                <a:cs typeface="Verdana" panose="020B0604030504040204" pitchFamily="34" charset="0"/>
              </a:rPr>
              <a:t>MVA is applicable to entire firm, while EVA can be calculated on a divisional basis as well.</a:t>
            </a:r>
          </a:p>
        </p:txBody>
      </p:sp>
    </p:spTree>
    <p:custDataLst>
      <p:tags r:id="rId1"/>
    </p:custDataLst>
    <p:extLst>
      <p:ext uri="{BB962C8B-B14F-4D97-AF65-F5344CB8AC3E}">
        <p14:creationId xmlns:p14="http://schemas.microsoft.com/office/powerpoint/2010/main" val="2208631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Does </a:t>
            </a:r>
            <a:r>
              <a:rPr lang="en-US" noProof="0" dirty="0" err="1"/>
              <a:t>D’Leon</a:t>
            </a:r>
            <a:r>
              <a:rPr lang="en-US" noProof="0" dirty="0"/>
              <a:t> pay its suppliers on time?</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lvl="0" indent="-365760">
              <a:spcBef>
                <a:spcPts val="1200"/>
              </a:spcBef>
              <a:spcAft>
                <a:spcPts val="1200"/>
              </a:spcAft>
              <a:buClr>
                <a:srgbClr val="000000"/>
              </a:buClr>
            </a:pPr>
            <a:r>
              <a:rPr lang="en-US" noProof="0" dirty="0"/>
              <a:t>Probably not.</a:t>
            </a:r>
          </a:p>
          <a:p>
            <a:pPr marL="365760" lvl="0" indent="-365760">
              <a:spcBef>
                <a:spcPts val="1200"/>
              </a:spcBef>
              <a:spcAft>
                <a:spcPts val="1200"/>
              </a:spcAft>
              <a:buClr>
                <a:srgbClr val="000000"/>
              </a:buClr>
            </a:pPr>
            <a:r>
              <a:rPr lang="en-US" noProof="0" dirty="0"/>
              <a:t>A/P increased 260%, over the past year, while sales increased by only 78.5%.</a:t>
            </a:r>
          </a:p>
          <a:p>
            <a:pPr marL="365760" lvl="0" indent="-365760">
              <a:spcBef>
                <a:spcPts val="1200"/>
              </a:spcBef>
              <a:spcAft>
                <a:spcPts val="1200"/>
              </a:spcAft>
              <a:buClr>
                <a:srgbClr val="000000"/>
              </a:buClr>
            </a:pPr>
            <a:r>
              <a:rPr lang="en-US" noProof="0" dirty="0"/>
              <a:t>If this continues, suppliers may cut off </a:t>
            </a:r>
            <a:r>
              <a:rPr lang="en-US" noProof="0" dirty="0" err="1"/>
              <a:t>D’Leon’s</a:t>
            </a:r>
            <a:r>
              <a:rPr lang="en-US" noProof="0" dirty="0"/>
              <a:t> trade credit.</a:t>
            </a:r>
          </a:p>
        </p:txBody>
      </p:sp>
    </p:spTree>
    <p:custDataLst>
      <p:tags r:id="rId1"/>
    </p:custDataLst>
    <p:extLst>
      <p:ext uri="{BB962C8B-B14F-4D97-AF65-F5344CB8AC3E}">
        <p14:creationId xmlns:p14="http://schemas.microsoft.com/office/powerpoint/2010/main" val="4798898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err="1"/>
              <a:t>D’Leon’s</a:t>
            </a:r>
            <a:r>
              <a:rPr lang="en-US" noProof="0" dirty="0"/>
              <a:t> Case (3 of 6)</a:t>
            </a:r>
          </a:p>
        </p:txBody>
      </p:sp>
      <p:sp>
        <p:nvSpPr>
          <p:cNvPr id="3" name="Content Placeholder 2">
            <a:extLst>
              <a:ext uri="{FF2B5EF4-FFF2-40B4-BE49-F238E27FC236}">
                <a16:creationId xmlns:a16="http://schemas.microsoft.com/office/drawing/2014/main" id="{AA786A9C-9707-4B7A-82A0-ACB4146E5071}"/>
              </a:ext>
            </a:extLst>
          </p:cNvPr>
          <p:cNvSpPr>
            <a:spLocks noGrp="1"/>
          </p:cNvSpPr>
          <p:nvPr>
            <p:ph idx="1"/>
          </p:nvPr>
        </p:nvSpPr>
        <p:spPr>
          <a:xfrm>
            <a:off x="476844" y="1944374"/>
            <a:ext cx="10608498" cy="1280160"/>
          </a:xfrm>
          <a:prstGeom prst="roundRect">
            <a:avLst/>
          </a:prstGeom>
          <a:solidFill>
            <a:srgbClr val="343F52"/>
          </a:solidFill>
          <a:ln w="38100">
            <a:solidFill>
              <a:schemeClr val="bg1"/>
            </a:solidFill>
          </a:ln>
        </p:spPr>
        <p:txBody>
          <a:bodyPr anchor="ctr"/>
          <a:lstStyle/>
          <a:p>
            <a:pPr algn="l"/>
            <a:r>
              <a:rPr lang="en-US" sz="2800" noProof="0" dirty="0">
                <a:solidFill>
                  <a:schemeClr val="bg1"/>
                </a:solidFill>
                <a:ea typeface="Verdana" panose="020B0604030504040204" pitchFamily="34" charset="0"/>
                <a:cs typeface="Verdana" panose="020B0604030504040204" pitchFamily="34" charset="0"/>
              </a:rPr>
              <a:t>Does it appear that </a:t>
            </a:r>
            <a:r>
              <a:rPr lang="en-US" sz="2800" noProof="0" dirty="0" err="1">
                <a:solidFill>
                  <a:schemeClr val="bg1"/>
                </a:solidFill>
                <a:ea typeface="Verdana" panose="020B0604030504040204" pitchFamily="34" charset="0"/>
                <a:cs typeface="Verdana" panose="020B0604030504040204" pitchFamily="34" charset="0"/>
              </a:rPr>
              <a:t>D’Leon’s</a:t>
            </a:r>
            <a:r>
              <a:rPr lang="en-US" sz="2800" noProof="0" dirty="0">
                <a:solidFill>
                  <a:schemeClr val="bg1"/>
                </a:solidFill>
                <a:ea typeface="Verdana" panose="020B0604030504040204" pitchFamily="34" charset="0"/>
                <a:cs typeface="Verdana" panose="020B0604030504040204" pitchFamily="34" charset="0"/>
              </a:rPr>
              <a:t> sales price exceeds its cost per unit sold?</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476842" y="3964533"/>
            <a:ext cx="10608500" cy="1451528"/>
          </a:xfrm>
          <a:prstGeom prst="rect">
            <a:avLst/>
          </a:prstGeom>
          <a:noFill/>
        </p:spPr>
        <p:txBody>
          <a:bodyPr anchor="t"/>
          <a:lstStyle/>
          <a:p>
            <a:pPr algn="l"/>
            <a:r>
              <a:rPr lang="en-US" noProof="0" dirty="0">
                <a:ea typeface="Verdana" panose="020B0604030504040204" pitchFamily="34" charset="0"/>
                <a:cs typeface="Verdana" panose="020B0604030504040204" pitchFamily="34" charset="0"/>
              </a:rPr>
              <a:t>No. The negative after-tax operating income and decline in cash position show that </a:t>
            </a:r>
            <a:r>
              <a:rPr lang="en-US" noProof="0" dirty="0" err="1">
                <a:ea typeface="Verdana" panose="020B0604030504040204" pitchFamily="34" charset="0"/>
                <a:cs typeface="Verdana" panose="020B0604030504040204" pitchFamily="34" charset="0"/>
              </a:rPr>
              <a:t>D’Leon</a:t>
            </a:r>
            <a:r>
              <a:rPr lang="en-US" noProof="0" dirty="0">
                <a:ea typeface="Verdana" panose="020B0604030504040204" pitchFamily="34" charset="0"/>
                <a:cs typeface="Verdana" panose="020B0604030504040204" pitchFamily="34" charset="0"/>
              </a:rPr>
              <a:t> is spending more on its operations than it is taking in.</a:t>
            </a:r>
          </a:p>
        </p:txBody>
      </p:sp>
    </p:spTree>
    <p:custDataLst>
      <p:tags r:id="rId1"/>
    </p:custDataLst>
    <p:extLst>
      <p:ext uri="{BB962C8B-B14F-4D97-AF65-F5344CB8AC3E}">
        <p14:creationId xmlns:p14="http://schemas.microsoft.com/office/powerpoint/2010/main" val="26676492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err="1"/>
              <a:t>D’Leon’s</a:t>
            </a:r>
            <a:r>
              <a:rPr lang="en-US" noProof="0" dirty="0"/>
              <a:t> Case (4 of 6)</a:t>
            </a:r>
          </a:p>
        </p:txBody>
      </p:sp>
      <p:sp>
        <p:nvSpPr>
          <p:cNvPr id="3" name="Content Placeholder 2">
            <a:extLst>
              <a:ext uri="{FF2B5EF4-FFF2-40B4-BE49-F238E27FC236}">
                <a16:creationId xmlns:a16="http://schemas.microsoft.com/office/drawing/2014/main" id="{AA786A9C-9707-4B7A-82A0-ACB4146E5071}"/>
              </a:ext>
            </a:extLst>
          </p:cNvPr>
          <p:cNvSpPr>
            <a:spLocks noGrp="1"/>
          </p:cNvSpPr>
          <p:nvPr>
            <p:ph idx="1"/>
          </p:nvPr>
        </p:nvSpPr>
        <p:spPr>
          <a:xfrm>
            <a:off x="476844" y="1944374"/>
            <a:ext cx="10608498" cy="1280160"/>
          </a:xfrm>
          <a:prstGeom prst="roundRect">
            <a:avLst/>
          </a:prstGeom>
          <a:solidFill>
            <a:srgbClr val="343F52"/>
          </a:solidFill>
          <a:ln w="38100">
            <a:solidFill>
              <a:schemeClr val="bg1"/>
            </a:solidFill>
          </a:ln>
        </p:spPr>
        <p:txBody>
          <a:bodyPr anchor="ctr"/>
          <a:lstStyle/>
          <a:p>
            <a:pPr algn="l">
              <a:spcAft>
                <a:spcPts val="1200"/>
              </a:spcAft>
            </a:pPr>
            <a:r>
              <a:rPr lang="en-US" noProof="0" dirty="0">
                <a:solidFill>
                  <a:schemeClr val="bg1"/>
                </a:solidFill>
                <a:latin typeface="Arial" panose="020B0604020202020204" pitchFamily="34" charset="0"/>
                <a:ea typeface="Verdana" panose="020B0604030504040204" pitchFamily="34" charset="0"/>
                <a:cs typeface="Arial" panose="020B0604020202020204" pitchFamily="34" charset="0"/>
              </a:rPr>
              <a:t>What if </a:t>
            </a:r>
            <a:r>
              <a:rPr lang="en-US" noProof="0" dirty="0" err="1">
                <a:solidFill>
                  <a:schemeClr val="bg1"/>
                </a:solidFill>
                <a:latin typeface="Arial" panose="020B0604020202020204" pitchFamily="34" charset="0"/>
                <a:ea typeface="Verdana" panose="020B0604030504040204" pitchFamily="34" charset="0"/>
                <a:cs typeface="Arial" panose="020B0604020202020204" pitchFamily="34" charset="0"/>
              </a:rPr>
              <a:t>D’Leon’s</a:t>
            </a:r>
            <a:r>
              <a:rPr lang="en-US" noProof="0" dirty="0">
                <a:solidFill>
                  <a:schemeClr val="bg1"/>
                </a:solidFill>
                <a:latin typeface="Arial" panose="020B0604020202020204" pitchFamily="34" charset="0"/>
                <a:ea typeface="Verdana" panose="020B0604030504040204" pitchFamily="34" charset="0"/>
                <a:cs typeface="Arial" panose="020B0604020202020204" pitchFamily="34" charset="0"/>
              </a:rPr>
              <a:t> sales manager decided to offer 60-day credit terms to customers, rather than 30-day credit terms?</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476842" y="3444027"/>
            <a:ext cx="10608500" cy="2743200"/>
          </a:xfrm>
          <a:prstGeom prst="rect">
            <a:avLst/>
          </a:prstGeom>
          <a:noFill/>
        </p:spPr>
        <p:txBody>
          <a:bodyPr anchor="t"/>
          <a:lstStyle/>
          <a:p>
            <a:pPr algn="l">
              <a:spcBef>
                <a:spcPts val="300"/>
              </a:spcBef>
              <a:spcAft>
                <a:spcPts val="300"/>
              </a:spcAft>
            </a:pPr>
            <a:r>
              <a:rPr lang="en-US" noProof="0" dirty="0"/>
              <a:t>If competitors match terms, and sales remain constant...</a:t>
            </a:r>
          </a:p>
          <a:p>
            <a:pPr marL="365760" lvl="1" indent="-365760">
              <a:spcBef>
                <a:spcPts val="300"/>
              </a:spcBef>
              <a:spcAft>
                <a:spcPts val="300"/>
              </a:spcAft>
              <a:buClr>
                <a:srgbClr val="000000"/>
              </a:buClr>
              <a:buFont typeface="Arial" panose="020B0604020202020204" pitchFamily="34" charset="0"/>
              <a:buChar char="•"/>
            </a:pPr>
            <a:r>
              <a:rPr lang="en-US" sz="2000" noProof="0" dirty="0">
                <a:solidFill>
                  <a:srgbClr val="003865"/>
                </a:solidFill>
              </a:rPr>
              <a:t>A/R would </a:t>
            </a:r>
            <a:r>
              <a:rPr lang="en-US" sz="2000" noProof="0" dirty="0">
                <a:solidFill>
                  <a:srgbClr val="003865"/>
                </a:solidFill>
                <a:sym typeface="Wingdings" pitchFamily="2" charset="2"/>
              </a:rPr>
              <a:t>.</a:t>
            </a:r>
            <a:endParaRPr lang="en-US" sz="2000" b="1" noProof="0" dirty="0">
              <a:solidFill>
                <a:srgbClr val="003865"/>
              </a:solidFill>
            </a:endParaRPr>
          </a:p>
          <a:p>
            <a:pPr marL="365760" lvl="1" indent="-365760">
              <a:spcBef>
                <a:spcPts val="300"/>
              </a:spcBef>
              <a:spcAft>
                <a:spcPts val="300"/>
              </a:spcAft>
              <a:buClr>
                <a:srgbClr val="000000"/>
              </a:buClr>
              <a:buFont typeface="Arial" panose="020B0604020202020204" pitchFamily="34" charset="0"/>
              <a:buChar char="•"/>
            </a:pPr>
            <a:r>
              <a:rPr lang="en-US" sz="2000" noProof="0" dirty="0">
                <a:solidFill>
                  <a:srgbClr val="003865"/>
                </a:solidFill>
              </a:rPr>
              <a:t>Cash would </a:t>
            </a:r>
            <a:r>
              <a:rPr lang="en-US" sz="2000" noProof="0" dirty="0">
                <a:solidFill>
                  <a:srgbClr val="003865"/>
                </a:solidFill>
                <a:sym typeface="Wingdings" pitchFamily="2" charset="2"/>
              </a:rPr>
              <a:t>.</a:t>
            </a:r>
            <a:endParaRPr lang="en-US" sz="2000" noProof="0" dirty="0">
              <a:solidFill>
                <a:srgbClr val="003865"/>
              </a:solidFill>
            </a:endParaRPr>
          </a:p>
          <a:p>
            <a:pPr algn="l">
              <a:spcBef>
                <a:spcPts val="300"/>
              </a:spcBef>
              <a:spcAft>
                <a:spcPts val="300"/>
              </a:spcAft>
            </a:pPr>
            <a:r>
              <a:rPr lang="en-US" noProof="0" dirty="0"/>
              <a:t>If competitors don’t match, and sales double...</a:t>
            </a:r>
          </a:p>
          <a:p>
            <a:pPr marL="365760" lvl="1" indent="-365760">
              <a:spcBef>
                <a:spcPts val="300"/>
              </a:spcBef>
              <a:spcAft>
                <a:spcPts val="300"/>
              </a:spcAft>
              <a:buClr>
                <a:srgbClr val="000000"/>
              </a:buClr>
              <a:buFont typeface="Arial" panose="020B0604020202020204" pitchFamily="34" charset="0"/>
              <a:buChar char="•"/>
            </a:pPr>
            <a:r>
              <a:rPr lang="en-US" sz="2000" noProof="0" dirty="0">
                <a:solidFill>
                  <a:srgbClr val="003865"/>
                </a:solidFill>
              </a:rPr>
              <a:t>Short-run: Inventory and fixed assets </a:t>
            </a:r>
            <a:r>
              <a:rPr lang="en-US" sz="2000" noProof="0" dirty="0">
                <a:solidFill>
                  <a:srgbClr val="003865"/>
                </a:solidFill>
                <a:sym typeface="Wingdings" pitchFamily="2" charset="2"/>
              </a:rPr>
              <a:t> </a:t>
            </a:r>
            <a:r>
              <a:rPr lang="en-US" sz="2000" noProof="0" dirty="0">
                <a:solidFill>
                  <a:srgbClr val="003865"/>
                </a:solidFill>
              </a:rPr>
              <a:t>to meet increased sales. A/R </a:t>
            </a:r>
            <a:r>
              <a:rPr lang="en-US" sz="2000" noProof="0" dirty="0">
                <a:solidFill>
                  <a:srgbClr val="003865"/>
                </a:solidFill>
                <a:sym typeface="Wingdings" pitchFamily="2" charset="2"/>
              </a:rPr>
              <a:t></a:t>
            </a:r>
            <a:r>
              <a:rPr lang="en-US" sz="2000" b="1" noProof="0" dirty="0">
                <a:solidFill>
                  <a:srgbClr val="003865"/>
                </a:solidFill>
              </a:rPr>
              <a:t>, </a:t>
            </a:r>
            <a:r>
              <a:rPr lang="en-US" sz="2000" noProof="0" dirty="0">
                <a:solidFill>
                  <a:srgbClr val="003865"/>
                </a:solidFill>
              </a:rPr>
              <a:t>Cash </a:t>
            </a:r>
            <a:r>
              <a:rPr lang="en-US" sz="2000" noProof="0" dirty="0">
                <a:solidFill>
                  <a:srgbClr val="003865"/>
                </a:solidFill>
                <a:sym typeface="Wingdings" pitchFamily="2" charset="2"/>
              </a:rPr>
              <a:t></a:t>
            </a:r>
            <a:r>
              <a:rPr lang="en-US" sz="2000" noProof="0" dirty="0">
                <a:solidFill>
                  <a:srgbClr val="003865"/>
                </a:solidFill>
              </a:rPr>
              <a:t>.  Company may have to seek additional financing.</a:t>
            </a:r>
          </a:p>
          <a:p>
            <a:pPr marL="365760" lvl="1" indent="-365760">
              <a:spcBef>
                <a:spcPts val="300"/>
              </a:spcBef>
              <a:spcAft>
                <a:spcPts val="300"/>
              </a:spcAft>
              <a:buClr>
                <a:srgbClr val="000000"/>
              </a:buClr>
              <a:buFont typeface="Arial" panose="020B0604020202020204" pitchFamily="34" charset="0"/>
              <a:buChar char="•"/>
            </a:pPr>
            <a:r>
              <a:rPr lang="en-US" sz="2000" noProof="0" dirty="0">
                <a:solidFill>
                  <a:srgbClr val="003865"/>
                </a:solidFill>
              </a:rPr>
              <a:t>Long-run: Collections increase and the company’s cash position would improve.</a:t>
            </a:r>
          </a:p>
        </p:txBody>
      </p:sp>
    </p:spTree>
    <p:custDataLst>
      <p:tags r:id="rId1"/>
    </p:custDataLst>
    <p:extLst>
      <p:ext uri="{BB962C8B-B14F-4D97-AF65-F5344CB8AC3E}">
        <p14:creationId xmlns:p14="http://schemas.microsoft.com/office/powerpoint/2010/main" val="1687362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How did </a:t>
            </a:r>
            <a:r>
              <a:rPr lang="en-US" noProof="0" dirty="0" err="1"/>
              <a:t>D’Leon</a:t>
            </a:r>
            <a:r>
              <a:rPr lang="en-US" noProof="0" dirty="0"/>
              <a:t> finance its expansion?</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err="1"/>
              <a:t>D’Leon</a:t>
            </a:r>
            <a:r>
              <a:rPr lang="en-US" noProof="0" dirty="0"/>
              <a:t> financed its expansion with external capital.</a:t>
            </a:r>
          </a:p>
          <a:p>
            <a:pPr marL="365760" indent="-365760">
              <a:spcBef>
                <a:spcPts val="1200"/>
              </a:spcBef>
              <a:spcAft>
                <a:spcPts val="1200"/>
              </a:spcAft>
              <a:buClr>
                <a:srgbClr val="000000"/>
              </a:buClr>
            </a:pPr>
            <a:r>
              <a:rPr lang="en-US" noProof="0" dirty="0" err="1"/>
              <a:t>D’Leon</a:t>
            </a:r>
            <a:r>
              <a:rPr lang="en-US" noProof="0" dirty="0"/>
              <a:t> issued long-term debt which reduced its financial strength and flexibility.</a:t>
            </a:r>
          </a:p>
        </p:txBody>
      </p:sp>
    </p:spTree>
    <p:custDataLst>
      <p:tags r:id="rId1"/>
    </p:custDataLst>
    <p:extLst>
      <p:ext uri="{BB962C8B-B14F-4D97-AF65-F5344CB8AC3E}">
        <p14:creationId xmlns:p14="http://schemas.microsoft.com/office/powerpoint/2010/main" val="25795892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err="1"/>
              <a:t>D’Leon’s</a:t>
            </a:r>
            <a:r>
              <a:rPr lang="en-US" noProof="0" dirty="0"/>
              <a:t> Case (5 of 6)</a:t>
            </a:r>
          </a:p>
        </p:txBody>
      </p:sp>
      <p:sp>
        <p:nvSpPr>
          <p:cNvPr id="3" name="Content Placeholder 2">
            <a:extLst>
              <a:ext uri="{FF2B5EF4-FFF2-40B4-BE49-F238E27FC236}">
                <a16:creationId xmlns:a16="http://schemas.microsoft.com/office/drawing/2014/main" id="{AA786A9C-9707-4B7A-82A0-ACB4146E5071}"/>
              </a:ext>
            </a:extLst>
          </p:cNvPr>
          <p:cNvSpPr>
            <a:spLocks noGrp="1"/>
          </p:cNvSpPr>
          <p:nvPr>
            <p:ph idx="1"/>
          </p:nvPr>
        </p:nvSpPr>
        <p:spPr>
          <a:xfrm>
            <a:off x="476844" y="1944374"/>
            <a:ext cx="10608498" cy="1280160"/>
          </a:xfrm>
          <a:prstGeom prst="roundRect">
            <a:avLst/>
          </a:prstGeom>
          <a:solidFill>
            <a:srgbClr val="343F52"/>
          </a:solidFill>
          <a:ln w="38100">
            <a:solidFill>
              <a:schemeClr val="bg1"/>
            </a:solidFill>
          </a:ln>
        </p:spPr>
        <p:txBody>
          <a:bodyPr anchor="ctr"/>
          <a:lstStyle/>
          <a:p>
            <a:pPr algn="l">
              <a:spcAft>
                <a:spcPts val="1200"/>
              </a:spcAft>
            </a:pPr>
            <a:r>
              <a:rPr lang="en-US" sz="2800" noProof="0" dirty="0">
                <a:solidFill>
                  <a:schemeClr val="bg1"/>
                </a:solidFill>
                <a:latin typeface="Arial" panose="020B0604020202020204" pitchFamily="34" charset="0"/>
                <a:ea typeface="Verdana" panose="020B0604030504040204" pitchFamily="34" charset="0"/>
                <a:cs typeface="Arial" panose="020B0604020202020204" pitchFamily="34" charset="0"/>
              </a:rPr>
              <a:t>Would </a:t>
            </a:r>
            <a:r>
              <a:rPr lang="en-US" sz="2800" noProof="0" dirty="0" err="1">
                <a:solidFill>
                  <a:schemeClr val="bg1"/>
                </a:solidFill>
                <a:latin typeface="Arial" panose="020B0604020202020204" pitchFamily="34" charset="0"/>
                <a:ea typeface="Verdana" panose="020B0604030504040204" pitchFamily="34" charset="0"/>
                <a:cs typeface="Arial" panose="020B0604020202020204" pitchFamily="34" charset="0"/>
              </a:rPr>
              <a:t>D’Leon</a:t>
            </a:r>
            <a:r>
              <a:rPr lang="en-US" sz="2800" noProof="0" dirty="0">
                <a:solidFill>
                  <a:schemeClr val="bg1"/>
                </a:solidFill>
                <a:latin typeface="Arial" panose="020B0604020202020204" pitchFamily="34" charset="0"/>
                <a:ea typeface="Verdana" panose="020B0604030504040204" pitchFamily="34" charset="0"/>
                <a:cs typeface="Arial" panose="020B0604020202020204" pitchFamily="34" charset="0"/>
              </a:rPr>
              <a:t> have required external capital if they had broken even in 2021 (Net income = 0)? </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476842" y="3978601"/>
            <a:ext cx="10608500" cy="1803222"/>
          </a:xfrm>
          <a:prstGeom prst="rect">
            <a:avLst/>
          </a:prstGeom>
          <a:noFill/>
        </p:spPr>
        <p:txBody>
          <a:bodyPr anchor="t"/>
          <a:lstStyle/>
          <a:p>
            <a:pPr algn="l"/>
            <a:r>
              <a:rPr lang="en-US" noProof="0" dirty="0"/>
              <a:t>Yes. The company would still have to finance its increase in assets. Looking to the Statement of Cash Flows, we see that the firm made an investment of $711,950 in net fixed assets. Therefore, they would have needed to raise additional funds.</a:t>
            </a:r>
          </a:p>
        </p:txBody>
      </p:sp>
    </p:spTree>
    <p:custDataLst>
      <p:tags r:id="rId1"/>
    </p:custDataLst>
    <p:extLst>
      <p:ext uri="{BB962C8B-B14F-4D97-AF65-F5344CB8AC3E}">
        <p14:creationId xmlns:p14="http://schemas.microsoft.com/office/powerpoint/2010/main" val="907484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err="1"/>
              <a:t>D’Leon’s</a:t>
            </a:r>
            <a:r>
              <a:rPr lang="en-US" noProof="0" dirty="0"/>
              <a:t> Case (6 of 6)</a:t>
            </a:r>
          </a:p>
        </p:txBody>
      </p:sp>
      <p:sp>
        <p:nvSpPr>
          <p:cNvPr id="3" name="Content Placeholder 2">
            <a:extLst>
              <a:ext uri="{FF2B5EF4-FFF2-40B4-BE49-F238E27FC236}">
                <a16:creationId xmlns:a16="http://schemas.microsoft.com/office/drawing/2014/main" id="{AA786A9C-9707-4B7A-82A0-ACB4146E5071}"/>
              </a:ext>
            </a:extLst>
          </p:cNvPr>
          <p:cNvSpPr>
            <a:spLocks noGrp="1"/>
          </p:cNvSpPr>
          <p:nvPr>
            <p:ph idx="1"/>
          </p:nvPr>
        </p:nvSpPr>
        <p:spPr>
          <a:xfrm>
            <a:off x="476844" y="1944374"/>
            <a:ext cx="10747416" cy="1280160"/>
          </a:xfrm>
          <a:prstGeom prst="roundRect">
            <a:avLst/>
          </a:prstGeom>
          <a:solidFill>
            <a:srgbClr val="343F52"/>
          </a:solidFill>
          <a:ln w="38100">
            <a:solidFill>
              <a:schemeClr val="bg1"/>
            </a:solidFill>
          </a:ln>
        </p:spPr>
        <p:txBody>
          <a:bodyPr anchor="ctr"/>
          <a:lstStyle/>
          <a:p>
            <a:pPr algn="l">
              <a:spcAft>
                <a:spcPts val="1200"/>
              </a:spcAft>
            </a:pPr>
            <a:r>
              <a:rPr lang="en-US" sz="2800" noProof="0" dirty="0">
                <a:solidFill>
                  <a:schemeClr val="bg1"/>
                </a:solidFill>
                <a:latin typeface="Arial" panose="020B0604020202020204" pitchFamily="34" charset="0"/>
                <a:ea typeface="Verdana" panose="020B0604030504040204" pitchFamily="34" charset="0"/>
                <a:cs typeface="Arial" panose="020B0604020202020204" pitchFamily="34" charset="0"/>
              </a:rPr>
              <a:t>What happens if </a:t>
            </a:r>
            <a:r>
              <a:rPr lang="en-US" sz="2800" noProof="0" dirty="0" err="1">
                <a:solidFill>
                  <a:schemeClr val="bg1"/>
                </a:solidFill>
                <a:latin typeface="Arial" panose="020B0604020202020204" pitchFamily="34" charset="0"/>
                <a:ea typeface="Verdana" panose="020B0604030504040204" pitchFamily="34" charset="0"/>
                <a:cs typeface="Arial" panose="020B0604020202020204" pitchFamily="34" charset="0"/>
              </a:rPr>
              <a:t>D’Leon</a:t>
            </a:r>
            <a:r>
              <a:rPr lang="en-US" sz="2800" noProof="0" dirty="0">
                <a:solidFill>
                  <a:schemeClr val="bg1"/>
                </a:solidFill>
                <a:latin typeface="Arial" panose="020B0604020202020204" pitchFamily="34" charset="0"/>
                <a:ea typeface="Verdana" panose="020B0604030504040204" pitchFamily="34" charset="0"/>
                <a:cs typeface="Arial" panose="020B0604020202020204" pitchFamily="34" charset="0"/>
              </a:rPr>
              <a:t> immediately expenses qualified business assets rather than depreciating them over a longer time period?</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476842" y="3542501"/>
            <a:ext cx="10608500" cy="2651760"/>
          </a:xfrm>
          <a:prstGeom prst="rect">
            <a:avLst/>
          </a:prstGeom>
          <a:noFill/>
        </p:spPr>
        <p:txBody>
          <a:bodyPr anchor="t"/>
          <a:lstStyle/>
          <a:p>
            <a:pPr marL="365760" indent="-365760" algn="l">
              <a:spcBef>
                <a:spcPts val="600"/>
              </a:spcBef>
              <a:spcAft>
                <a:spcPts val="600"/>
              </a:spcAft>
              <a:buClr>
                <a:srgbClr val="000000"/>
              </a:buClr>
              <a:buFont typeface="Arial" panose="020B0604020202020204" pitchFamily="34" charset="0"/>
              <a:buChar char="•"/>
              <a:defRPr/>
            </a:pPr>
            <a:r>
              <a:rPr lang="en-US" noProof="0" dirty="0"/>
              <a:t>No effect on physical assets.</a:t>
            </a:r>
          </a:p>
          <a:p>
            <a:pPr marL="365760" indent="-365760" algn="l">
              <a:spcBef>
                <a:spcPts val="600"/>
              </a:spcBef>
              <a:spcAft>
                <a:spcPts val="600"/>
              </a:spcAft>
              <a:buClr>
                <a:srgbClr val="000000"/>
              </a:buClr>
              <a:buFont typeface="Arial" panose="020B0604020202020204" pitchFamily="34" charset="0"/>
              <a:buChar char="•"/>
              <a:defRPr/>
            </a:pPr>
            <a:r>
              <a:rPr lang="en-US" noProof="0" dirty="0"/>
              <a:t>Fixed assets on the balance sheet would decline more quickly.</a:t>
            </a:r>
          </a:p>
          <a:p>
            <a:pPr marL="365760" indent="-365760" algn="l">
              <a:spcBef>
                <a:spcPts val="600"/>
              </a:spcBef>
              <a:spcAft>
                <a:spcPts val="600"/>
              </a:spcAft>
              <a:buClr>
                <a:srgbClr val="000000"/>
              </a:buClr>
              <a:buFont typeface="Arial" panose="020B0604020202020204" pitchFamily="34" charset="0"/>
              <a:buChar char="•"/>
              <a:defRPr/>
            </a:pPr>
            <a:r>
              <a:rPr lang="en-US" noProof="0" dirty="0"/>
              <a:t>Net income would decline in year of the asset’s purchase.</a:t>
            </a:r>
          </a:p>
          <a:p>
            <a:pPr marL="365760" indent="-365760" algn="l">
              <a:spcBef>
                <a:spcPts val="600"/>
              </a:spcBef>
              <a:spcAft>
                <a:spcPts val="600"/>
              </a:spcAft>
              <a:buClr>
                <a:srgbClr val="000000"/>
              </a:buClr>
              <a:buFont typeface="Arial" panose="020B0604020202020204" pitchFamily="34" charset="0"/>
              <a:buChar char="•"/>
              <a:defRPr/>
            </a:pPr>
            <a:r>
              <a:rPr lang="en-US" noProof="0" dirty="0"/>
              <a:t>Tax payment would decline in year of purchase.</a:t>
            </a:r>
          </a:p>
          <a:p>
            <a:pPr marL="365760" indent="-365760" algn="l">
              <a:spcBef>
                <a:spcPts val="600"/>
              </a:spcBef>
              <a:spcAft>
                <a:spcPts val="600"/>
              </a:spcAft>
              <a:buClr>
                <a:srgbClr val="000000"/>
              </a:buClr>
              <a:buFont typeface="Arial" panose="020B0604020202020204" pitchFamily="34" charset="0"/>
              <a:buChar char="•"/>
              <a:defRPr/>
            </a:pPr>
            <a:r>
              <a:rPr lang="en-US" noProof="0" dirty="0"/>
              <a:t>Cash position would improve.</a:t>
            </a:r>
          </a:p>
        </p:txBody>
      </p:sp>
    </p:spTree>
    <p:custDataLst>
      <p:tags r:id="rId1"/>
    </p:custDataLst>
    <p:extLst>
      <p:ext uri="{BB962C8B-B14F-4D97-AF65-F5344CB8AC3E}">
        <p14:creationId xmlns:p14="http://schemas.microsoft.com/office/powerpoint/2010/main" val="41402863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Federal Income Tax System</a:t>
            </a:r>
          </a:p>
        </p:txBody>
      </p:sp>
      <p:sp>
        <p:nvSpPr>
          <p:cNvPr id="3" name="Content Placeholder 2">
            <a:extLst>
              <a:ext uri="{FF2B5EF4-FFF2-40B4-BE49-F238E27FC236}">
                <a16:creationId xmlns:a16="http://schemas.microsoft.com/office/drawing/2014/main" id="{AA786A9C-9707-4B7A-82A0-ACB4146E5071}"/>
              </a:ext>
            </a:extLst>
          </p:cNvPr>
          <p:cNvSpPr>
            <a:spLocks noGrp="1"/>
          </p:cNvSpPr>
          <p:nvPr>
            <p:ph idx="1"/>
          </p:nvPr>
        </p:nvSpPr>
        <p:spPr>
          <a:xfrm>
            <a:off x="2647879" y="1944374"/>
            <a:ext cx="6896243" cy="1097280"/>
          </a:xfrm>
          <a:solidFill>
            <a:srgbClr val="343F52"/>
          </a:solidFill>
          <a:ln w="38100">
            <a:solidFill>
              <a:schemeClr val="tx1">
                <a:lumMod val="60000"/>
                <a:lumOff val="40000"/>
              </a:schemeClr>
            </a:solidFill>
          </a:ln>
        </p:spPr>
        <p:txBody>
          <a:bodyPr anchor="ctr"/>
          <a:lstStyle/>
          <a:p>
            <a:pPr lvl="0" defTabSz="1289050">
              <a:lnSpc>
                <a:spcPct val="90000"/>
              </a:lnSpc>
              <a:spcBef>
                <a:spcPct val="0"/>
              </a:spcBef>
              <a:spcAft>
                <a:spcPct val="35000"/>
              </a:spcAft>
            </a:pPr>
            <a:r>
              <a:rPr lang="en-US" sz="3200" noProof="0" dirty="0">
                <a:solidFill>
                  <a:schemeClr val="bg1"/>
                </a:solidFill>
                <a:ea typeface="Verdana" panose="020B0604030504040204" pitchFamily="34" charset="0"/>
                <a:cs typeface="Verdana" panose="020B0604030504040204" pitchFamily="34" charset="0"/>
              </a:rPr>
              <a:t>Individual Taxes</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2647879" y="3781651"/>
            <a:ext cx="6896242" cy="1097280"/>
          </a:xfrm>
          <a:prstGeom prst="rect">
            <a:avLst/>
          </a:prstGeom>
          <a:solidFill>
            <a:srgbClr val="343F52"/>
          </a:solidFill>
          <a:ln w="38100">
            <a:solidFill>
              <a:schemeClr val="tx1">
                <a:lumMod val="60000"/>
                <a:lumOff val="40000"/>
              </a:schemeClr>
            </a:solidFill>
          </a:ln>
        </p:spPr>
        <p:txBody>
          <a:bodyPr anchor="ctr"/>
          <a:lstStyle/>
          <a:p>
            <a:pPr lvl="0" defTabSz="1289050">
              <a:lnSpc>
                <a:spcPct val="90000"/>
              </a:lnSpc>
              <a:spcBef>
                <a:spcPct val="0"/>
              </a:spcBef>
              <a:spcAft>
                <a:spcPct val="35000"/>
              </a:spcAft>
            </a:pPr>
            <a:r>
              <a:rPr lang="en-US" sz="3200" noProof="0" dirty="0">
                <a:solidFill>
                  <a:schemeClr val="bg1"/>
                </a:solidFill>
                <a:ea typeface="Verdana" panose="020B0604030504040204" pitchFamily="34" charset="0"/>
                <a:cs typeface="Verdana" panose="020B0604030504040204" pitchFamily="34" charset="0"/>
              </a:rPr>
              <a:t>Corporate Taxes</a:t>
            </a:r>
          </a:p>
        </p:txBody>
      </p:sp>
    </p:spTree>
    <p:custDataLst>
      <p:tags r:id="rId1"/>
    </p:custDataLst>
    <p:extLst>
      <p:ext uri="{BB962C8B-B14F-4D97-AF65-F5344CB8AC3E}">
        <p14:creationId xmlns:p14="http://schemas.microsoft.com/office/powerpoint/2010/main" val="21692546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Corporate and Personal Taxes (1 of 2)</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1200"/>
              </a:spcAft>
              <a:buClr>
                <a:srgbClr val="000000"/>
              </a:buClr>
            </a:pPr>
            <a:r>
              <a:rPr lang="en-US" noProof="0" dirty="0"/>
              <a:t>Both have a progressive structure (the higher the income, the higher the marginal tax rate).</a:t>
            </a:r>
          </a:p>
          <a:p>
            <a:pPr marL="365760" indent="-365760">
              <a:spcBef>
                <a:spcPts val="600"/>
              </a:spcBef>
              <a:spcAft>
                <a:spcPts val="1200"/>
              </a:spcAft>
              <a:buClr>
                <a:srgbClr val="000000"/>
              </a:buClr>
            </a:pPr>
            <a:r>
              <a:rPr lang="en-US" noProof="0" dirty="0"/>
              <a:t>New tax legislation in December 2017 changed individual and corporate tax rates.</a:t>
            </a:r>
          </a:p>
          <a:p>
            <a:pPr marL="365760" indent="-365760">
              <a:spcBef>
                <a:spcPts val="600"/>
              </a:spcBef>
              <a:spcAft>
                <a:spcPts val="1200"/>
              </a:spcAft>
              <a:buClr>
                <a:srgbClr val="000000"/>
              </a:buClr>
            </a:pPr>
            <a:r>
              <a:rPr lang="en-US" noProof="0" dirty="0"/>
              <a:t>Corporations</a:t>
            </a:r>
          </a:p>
          <a:p>
            <a:pPr marL="640080" lvl="1" indent="-320040">
              <a:spcBef>
                <a:spcPts val="600"/>
              </a:spcBef>
              <a:spcAft>
                <a:spcPts val="1200"/>
              </a:spcAft>
              <a:buClr>
                <a:srgbClr val="000000"/>
              </a:buClr>
              <a:buFont typeface="Arial" panose="020B0604020202020204" pitchFamily="34" charset="0"/>
              <a:buChar char="•"/>
            </a:pPr>
            <a:r>
              <a:rPr lang="en-US" sz="2000" noProof="0" dirty="0">
                <a:solidFill>
                  <a:srgbClr val="003865"/>
                </a:solidFill>
              </a:rPr>
              <a:t>Subject to flat tax rate of 21%.</a:t>
            </a:r>
          </a:p>
          <a:p>
            <a:pPr marL="640080" lvl="1" indent="-320040">
              <a:spcBef>
                <a:spcPts val="600"/>
              </a:spcBef>
              <a:spcAft>
                <a:spcPts val="1200"/>
              </a:spcAft>
              <a:buClr>
                <a:srgbClr val="000000"/>
              </a:buClr>
              <a:buFont typeface="Arial" panose="020B0604020202020204" pitchFamily="34" charset="0"/>
              <a:buChar char="•"/>
            </a:pPr>
            <a:r>
              <a:rPr lang="en-US" sz="2000" noProof="0" dirty="0">
                <a:solidFill>
                  <a:srgbClr val="003865"/>
                </a:solidFill>
              </a:rPr>
              <a:t>Also subject to state tax (around 5%).</a:t>
            </a:r>
          </a:p>
          <a:p>
            <a:pPr marL="640080" lvl="1" indent="-320040">
              <a:spcBef>
                <a:spcPts val="600"/>
              </a:spcBef>
              <a:spcAft>
                <a:spcPts val="1200"/>
              </a:spcAft>
              <a:buClr>
                <a:srgbClr val="000000"/>
              </a:buClr>
              <a:buFont typeface="Arial" panose="020B0604020202020204" pitchFamily="34" charset="0"/>
              <a:buChar char="•"/>
            </a:pPr>
            <a:r>
              <a:rPr lang="en-US" sz="2000" noProof="0" dirty="0">
                <a:solidFill>
                  <a:srgbClr val="003865"/>
                </a:solidFill>
              </a:rPr>
              <a:t>Business interest deduction limited to 30% of EBITDA (2018-2021) and to 30% of EBIT (thereafter).</a:t>
            </a:r>
          </a:p>
        </p:txBody>
      </p:sp>
    </p:spTree>
    <p:custDataLst>
      <p:tags r:id="rId1"/>
    </p:custDataLst>
    <p:extLst>
      <p:ext uri="{BB962C8B-B14F-4D97-AF65-F5344CB8AC3E}">
        <p14:creationId xmlns:p14="http://schemas.microsoft.com/office/powerpoint/2010/main" val="42647013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Corporate and Personal Taxes (2 of 2)</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Individuals</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Rates begin at 10% and rise to 37% for single individuals with incomes over $518,400 and married couples filing jointly with incomes over $622,050.</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May be subject to state tax.</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Increased standard deduction for single individuals to $12,400 and for married couples filing jointly to $24,800.</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Eliminated personal exemption. </a:t>
            </a:r>
          </a:p>
        </p:txBody>
      </p:sp>
    </p:spTree>
    <p:custDataLst>
      <p:tags r:id="rId1"/>
    </p:custDataLst>
    <p:extLst>
      <p:ext uri="{BB962C8B-B14F-4D97-AF65-F5344CB8AC3E}">
        <p14:creationId xmlns:p14="http://schemas.microsoft.com/office/powerpoint/2010/main" val="4019320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The Annual Report</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Balance sheet – provides a snapshot of a firm’s financial position at one point in time.</a:t>
            </a:r>
          </a:p>
          <a:p>
            <a:pPr marL="365760" indent="-365760">
              <a:spcBef>
                <a:spcPts val="1200"/>
              </a:spcBef>
              <a:spcAft>
                <a:spcPts val="1200"/>
              </a:spcAft>
              <a:buClr>
                <a:srgbClr val="000000"/>
              </a:buClr>
            </a:pPr>
            <a:r>
              <a:rPr lang="en-US" noProof="0" dirty="0"/>
              <a:t>Income statement – summarizes a firm’s revenues and expenses over a given period of time.</a:t>
            </a:r>
          </a:p>
          <a:p>
            <a:pPr marL="365760" indent="-365760">
              <a:spcBef>
                <a:spcPts val="1200"/>
              </a:spcBef>
              <a:spcAft>
                <a:spcPts val="1200"/>
              </a:spcAft>
              <a:buClr>
                <a:srgbClr val="000000"/>
              </a:buClr>
            </a:pPr>
            <a:r>
              <a:rPr lang="en-US" noProof="0" dirty="0"/>
              <a:t>Statement of cash flows – reports the impact of a firm’s activities on cash flows over a given period of time.</a:t>
            </a:r>
          </a:p>
          <a:p>
            <a:pPr marL="365760" indent="-365760">
              <a:spcBef>
                <a:spcPts val="1200"/>
              </a:spcBef>
              <a:spcAft>
                <a:spcPts val="1200"/>
              </a:spcAft>
              <a:buClr>
                <a:srgbClr val="000000"/>
              </a:buClr>
            </a:pPr>
            <a:r>
              <a:rPr lang="en-US" noProof="0" dirty="0"/>
              <a:t>Statement of stockholders’ equity – shows how much of the firm’s earnings were retained, rather than paid out as dividends.</a:t>
            </a:r>
          </a:p>
        </p:txBody>
      </p:sp>
    </p:spTree>
    <p:custDataLst>
      <p:tags r:id="rId1"/>
    </p:custDataLst>
    <p:extLst>
      <p:ext uri="{BB962C8B-B14F-4D97-AF65-F5344CB8AC3E}">
        <p14:creationId xmlns:p14="http://schemas.microsoft.com/office/powerpoint/2010/main" val="32940857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Tax Treatment of Various Uses and Sources of Funds (1 of 2)</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Interest paid: tax deductible for corporations (paid out of pre-tax income) limited to 30% of operating income, but usually not for individuals (interest on home loans up to $750,000 of principal being the exception).</a:t>
            </a:r>
          </a:p>
          <a:p>
            <a:pPr marL="365760" indent="-365760">
              <a:spcBef>
                <a:spcPts val="1200"/>
              </a:spcBef>
              <a:spcAft>
                <a:spcPts val="1200"/>
              </a:spcAft>
              <a:buClr>
                <a:srgbClr val="000000"/>
              </a:buClr>
            </a:pPr>
            <a:r>
              <a:rPr lang="en-US" noProof="0" dirty="0"/>
              <a:t>Interest earned: usually fully taxable (an exception being interest from a “muni”).</a:t>
            </a:r>
          </a:p>
          <a:p>
            <a:pPr marL="365760" indent="-365760">
              <a:spcBef>
                <a:spcPts val="1200"/>
              </a:spcBef>
              <a:spcAft>
                <a:spcPts val="1200"/>
              </a:spcAft>
              <a:buClr>
                <a:srgbClr val="000000"/>
              </a:buClr>
            </a:pPr>
            <a:r>
              <a:rPr lang="en-US" noProof="0" dirty="0"/>
              <a:t>Dividends paid: paid out of after-tax income.</a:t>
            </a:r>
          </a:p>
        </p:txBody>
      </p:sp>
    </p:spTree>
    <p:custDataLst>
      <p:tags r:id="rId1"/>
    </p:custDataLst>
    <p:extLst>
      <p:ext uri="{BB962C8B-B14F-4D97-AF65-F5344CB8AC3E}">
        <p14:creationId xmlns:p14="http://schemas.microsoft.com/office/powerpoint/2010/main" val="38454551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Tax Treatment of Various Uses and Sources of Funds (2 of 2)</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Dividends received: most investors pay 15% taxes.</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Single taxpayers with income &lt; $40,000 and married couples filing jointly with income &lt; $80,000 pay 0% on qualified dividends.</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Single taxpayers with income &gt; $441,450 and married couples filing jointly with income &gt; $496,600 pay 20% taxes on qualified dividends.</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Dividends are paid out of net income which has already been taxed at the corporate level, this is a form of “double taxation”.  </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A portion of dividends received by corporations is tax excludable, in order to avoid “triple taxation.”</a:t>
            </a:r>
          </a:p>
        </p:txBody>
      </p:sp>
    </p:spTree>
    <p:custDataLst>
      <p:tags r:id="rId1"/>
    </p:custDataLst>
    <p:extLst>
      <p:ext uri="{BB962C8B-B14F-4D97-AF65-F5344CB8AC3E}">
        <p14:creationId xmlns:p14="http://schemas.microsoft.com/office/powerpoint/2010/main" val="34252262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More Tax Issues</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defRPr/>
            </a:pPr>
            <a:r>
              <a:rPr lang="en-US" spc="-100" noProof="0" dirty="0"/>
              <a:t>Tax Loss Carry-Forward – since corporate incomes can fluctuate widely, the Tax Code allows firms to carry losses forward indefinitely to offset profits in the future.</a:t>
            </a:r>
          </a:p>
          <a:p>
            <a:pPr marL="365760" indent="-365760">
              <a:spcBef>
                <a:spcPts val="1200"/>
              </a:spcBef>
              <a:spcAft>
                <a:spcPts val="1200"/>
              </a:spcAft>
              <a:buClr>
                <a:srgbClr val="000000"/>
              </a:buClr>
              <a:defRPr/>
            </a:pPr>
            <a:r>
              <a:rPr lang="en-US" spc="-100" noProof="0" dirty="0"/>
              <a:t>Capital gains – defined as the profits from the sale of assets not normally transacted in the normal course of business, capital gains for individuals are generally taxed as ordinary income if held for a year or less, and at the capital gains rate if held for more than a year. Corporations do not receive special capital gains treatment.</a:t>
            </a:r>
          </a:p>
          <a:p>
            <a:pPr marL="365760" indent="-365760">
              <a:spcBef>
                <a:spcPts val="1200"/>
              </a:spcBef>
              <a:spcAft>
                <a:spcPts val="1200"/>
              </a:spcAft>
              <a:buClr>
                <a:srgbClr val="000000"/>
              </a:buClr>
              <a:defRPr/>
            </a:pPr>
            <a:r>
              <a:rPr lang="en-US" spc="-100" noProof="0" dirty="0"/>
              <a:t>Most taxpayers pay 15% taxes on long-term capital gains.</a:t>
            </a:r>
          </a:p>
          <a:p>
            <a:pPr marL="365760" indent="-365760">
              <a:spcBef>
                <a:spcPts val="1200"/>
              </a:spcBef>
              <a:spcAft>
                <a:spcPts val="1200"/>
              </a:spcAft>
              <a:buClr>
                <a:srgbClr val="000000"/>
              </a:buClr>
              <a:defRPr/>
            </a:pPr>
            <a:r>
              <a:rPr lang="en-US" spc="-100" noProof="0" dirty="0"/>
              <a:t>Single taxpayers with income &gt; $441,450 and married couples filing jointly with income &gt; $496,600 pay 20% taxes on long-term capital gains.</a:t>
            </a:r>
          </a:p>
        </p:txBody>
      </p:sp>
    </p:spTree>
    <p:custDataLst>
      <p:tags r:id="rId1"/>
    </p:custDataLst>
    <p:extLst>
      <p:ext uri="{BB962C8B-B14F-4D97-AF65-F5344CB8AC3E}">
        <p14:creationId xmlns:p14="http://schemas.microsoft.com/office/powerpoint/2010/main" val="1158157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Overview of </a:t>
            </a:r>
            <a:r>
              <a:rPr lang="en-US" noProof="0" dirty="0" err="1"/>
              <a:t>D’Leon</a:t>
            </a:r>
            <a:r>
              <a:rPr lang="en-US" noProof="0" dirty="0"/>
              <a:t> Inc.</a:t>
            </a:r>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noProof="0" dirty="0"/>
              <a:t>Snack food company that underwent major expansion in 2020. </a:t>
            </a:r>
          </a:p>
          <a:p>
            <a:pPr marL="365760" indent="-365760">
              <a:spcBef>
                <a:spcPts val="1200"/>
              </a:spcBef>
              <a:spcAft>
                <a:spcPts val="1200"/>
              </a:spcAft>
              <a:buClr>
                <a:srgbClr val="000000"/>
              </a:buClr>
            </a:pPr>
            <a:r>
              <a:rPr lang="en-US" noProof="0" dirty="0"/>
              <a:t>So far, expansion results have been unsatisfactory.</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Company’s cash position is weak.</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Suppliers are being paid late.</a:t>
            </a:r>
          </a:p>
          <a:p>
            <a:pPr marL="640080" lvl="1" indent="-320040">
              <a:spcBef>
                <a:spcPts val="1200"/>
              </a:spcBef>
              <a:spcAft>
                <a:spcPts val="1200"/>
              </a:spcAft>
              <a:buClr>
                <a:srgbClr val="000000"/>
              </a:buClr>
              <a:buFont typeface="Arial" panose="020B0604020202020204" pitchFamily="34" charset="0"/>
              <a:buChar char="•"/>
            </a:pPr>
            <a:r>
              <a:rPr lang="en-US" sz="2000" noProof="0" dirty="0">
                <a:solidFill>
                  <a:srgbClr val="003865"/>
                </a:solidFill>
              </a:rPr>
              <a:t>Bank has threatened to cut off credit.</a:t>
            </a:r>
          </a:p>
          <a:p>
            <a:pPr marL="365760" indent="-365760">
              <a:spcBef>
                <a:spcPts val="1200"/>
              </a:spcBef>
              <a:spcAft>
                <a:spcPts val="1200"/>
              </a:spcAft>
              <a:buClr>
                <a:srgbClr val="000000"/>
              </a:buClr>
            </a:pPr>
            <a:r>
              <a:rPr lang="en-US" noProof="0" dirty="0"/>
              <a:t>Board of Directors has ordered that changes must be made! </a:t>
            </a:r>
          </a:p>
        </p:txBody>
      </p:sp>
    </p:spTree>
    <p:custDataLst>
      <p:tags r:id="rId1"/>
    </p:custDataLst>
    <p:extLst>
      <p:ext uri="{BB962C8B-B14F-4D97-AF65-F5344CB8AC3E}">
        <p14:creationId xmlns:p14="http://schemas.microsoft.com/office/powerpoint/2010/main" val="2773157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Balance Sheet: Assets</a:t>
            </a:r>
          </a:p>
        </p:txBody>
      </p:sp>
      <p:graphicFrame>
        <p:nvGraphicFramePr>
          <p:cNvPr id="4" name="Table 2">
            <a:extLst>
              <a:ext uri="{FF2B5EF4-FFF2-40B4-BE49-F238E27FC236}">
                <a16:creationId xmlns:a16="http://schemas.microsoft.com/office/drawing/2014/main" id="{3B198197-ED89-4EA0-B6FD-F5F7DC07E1C2}"/>
              </a:ext>
            </a:extLst>
          </p:cNvPr>
          <p:cNvGraphicFramePr>
            <a:graphicFrameLocks noGrp="1"/>
          </p:cNvGraphicFramePr>
          <p:nvPr>
            <p:ph idx="1"/>
            <p:extLst>
              <p:ext uri="{D42A27DB-BD31-4B8C-83A1-F6EECF244321}">
                <p14:modId xmlns:p14="http://schemas.microsoft.com/office/powerpoint/2010/main" val="1870228443"/>
              </p:ext>
            </p:extLst>
          </p:nvPr>
        </p:nvGraphicFramePr>
        <p:xfrm>
          <a:off x="1768499" y="1825625"/>
          <a:ext cx="8655003" cy="4389120"/>
        </p:xfrm>
        <a:graphic>
          <a:graphicData uri="http://schemas.openxmlformats.org/drawingml/2006/table">
            <a:tbl>
              <a:tblPr firstRow="1" bandRow="1">
                <a:tableStyleId>{5C22544A-7EE6-4342-B048-85BDC9FD1C3A}</a:tableStyleId>
              </a:tblPr>
              <a:tblGrid>
                <a:gridCol w="2885001">
                  <a:extLst>
                    <a:ext uri="{9D8B030D-6E8A-4147-A177-3AD203B41FA5}">
                      <a16:colId xmlns:a16="http://schemas.microsoft.com/office/drawing/2014/main" val="133052001"/>
                    </a:ext>
                  </a:extLst>
                </a:gridCol>
                <a:gridCol w="2885001">
                  <a:extLst>
                    <a:ext uri="{9D8B030D-6E8A-4147-A177-3AD203B41FA5}">
                      <a16:colId xmlns:a16="http://schemas.microsoft.com/office/drawing/2014/main" val="1446961982"/>
                    </a:ext>
                  </a:extLst>
                </a:gridCol>
                <a:gridCol w="2885001">
                  <a:extLst>
                    <a:ext uri="{9D8B030D-6E8A-4147-A177-3AD203B41FA5}">
                      <a16:colId xmlns:a16="http://schemas.microsoft.com/office/drawing/2014/main" val="1653251482"/>
                    </a:ext>
                  </a:extLst>
                </a:gridCol>
              </a:tblGrid>
              <a:tr h="487680">
                <a:tc>
                  <a:txBody>
                    <a:bodyPr/>
                    <a:lstStyle/>
                    <a:p>
                      <a:endParaRPr lang="en-IN" sz="2400" b="0" dirty="0">
                        <a:solidFill>
                          <a:srgbClr val="000000"/>
                        </a:solidFill>
                      </a:endParaRPr>
                    </a:p>
                  </a:txBody>
                  <a:tcPr>
                    <a:noFill/>
                  </a:tcPr>
                </a:tc>
                <a:tc>
                  <a:txBody>
                    <a:bodyPr/>
                    <a:lstStyle/>
                    <a:p>
                      <a:pPr algn="r"/>
                      <a:r>
                        <a:rPr lang="en-US" sz="2400" b="0" u="sng" dirty="0">
                          <a:solidFill>
                            <a:srgbClr val="000000"/>
                          </a:solidFill>
                        </a:rPr>
                        <a:t> 2021</a:t>
                      </a:r>
                      <a:endParaRPr lang="en-IN" sz="2400" b="0" u="sng" dirty="0">
                        <a:solidFill>
                          <a:srgbClr val="000000"/>
                        </a:solidFill>
                      </a:endParaRPr>
                    </a:p>
                  </a:txBody>
                  <a:tcPr>
                    <a:noFill/>
                  </a:tcPr>
                </a:tc>
                <a:tc>
                  <a:txBody>
                    <a:bodyPr/>
                    <a:lstStyle/>
                    <a:p>
                      <a:pPr algn="r"/>
                      <a:r>
                        <a:rPr lang="en-US" sz="2400" b="0" u="sng" dirty="0">
                          <a:solidFill>
                            <a:srgbClr val="000000"/>
                          </a:solidFill>
                        </a:rPr>
                        <a:t>2020</a:t>
                      </a:r>
                      <a:endParaRPr lang="en-IN" sz="2400" b="0" u="sng" dirty="0">
                        <a:solidFill>
                          <a:srgbClr val="000000"/>
                        </a:solidFill>
                      </a:endParaRPr>
                    </a:p>
                  </a:txBody>
                  <a:tcPr>
                    <a:noFill/>
                  </a:tcPr>
                </a:tc>
                <a:extLst>
                  <a:ext uri="{0D108BD9-81ED-4DB2-BD59-A6C34878D82A}">
                    <a16:rowId xmlns:a16="http://schemas.microsoft.com/office/drawing/2014/main" val="1253604584"/>
                  </a:ext>
                </a:extLst>
              </a:tr>
              <a:tr h="487680">
                <a:tc>
                  <a:txBody>
                    <a:bodyPr/>
                    <a:lstStyle/>
                    <a:p>
                      <a:r>
                        <a:rPr lang="en-IN" sz="2400" b="0" dirty="0">
                          <a:solidFill>
                            <a:srgbClr val="000000"/>
                          </a:solidFill>
                        </a:rPr>
                        <a:t>Cash</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7,282</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57,600</a:t>
                      </a:r>
                    </a:p>
                  </a:txBody>
                  <a:tcPr>
                    <a:noFill/>
                  </a:tcPr>
                </a:tc>
                <a:extLst>
                  <a:ext uri="{0D108BD9-81ED-4DB2-BD59-A6C34878D82A}">
                    <a16:rowId xmlns:a16="http://schemas.microsoft.com/office/drawing/2014/main" val="3730606082"/>
                  </a:ext>
                </a:extLst>
              </a:tr>
              <a:tr h="487680">
                <a:tc>
                  <a:txBody>
                    <a:bodyPr/>
                    <a:lstStyle/>
                    <a:p>
                      <a:r>
                        <a:rPr lang="en-IN" sz="2400" b="0" dirty="0">
                          <a:solidFill>
                            <a:srgbClr val="000000"/>
                          </a:solidFill>
                        </a:rPr>
                        <a:t>A/R</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632,160</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351,200</a:t>
                      </a:r>
                    </a:p>
                  </a:txBody>
                  <a:tcPr>
                    <a:noFill/>
                  </a:tcPr>
                </a:tc>
                <a:extLst>
                  <a:ext uri="{0D108BD9-81ED-4DB2-BD59-A6C34878D82A}">
                    <a16:rowId xmlns:a16="http://schemas.microsoft.com/office/drawing/2014/main" val="2789790354"/>
                  </a:ext>
                </a:extLst>
              </a:tr>
              <a:tr h="487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Inventories</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u="sng" dirty="0">
                          <a:solidFill>
                            <a:srgbClr val="000000"/>
                          </a:solidFill>
                        </a:rPr>
                        <a:t>1,287,360</a:t>
                      </a:r>
                    </a:p>
                  </a:txBody>
                  <a:tcPr>
                    <a:noFill/>
                  </a:tcPr>
                </a:tc>
                <a:tc>
                  <a:txBody>
                    <a:bodyPr/>
                    <a:lstStyle/>
                    <a:p>
                      <a:pPr algn="r"/>
                      <a:r>
                        <a:rPr lang="en-US" sz="2400" b="0" u="sng" dirty="0">
                          <a:solidFill>
                            <a:srgbClr val="000000"/>
                          </a:solidFill>
                        </a:rPr>
                        <a:t> 715,200</a:t>
                      </a:r>
                      <a:endParaRPr lang="en-IN" sz="2400" b="0" dirty="0">
                        <a:solidFill>
                          <a:srgbClr val="000000"/>
                        </a:solidFill>
                      </a:endParaRPr>
                    </a:p>
                  </a:txBody>
                  <a:tcPr>
                    <a:noFill/>
                  </a:tcPr>
                </a:tc>
                <a:extLst>
                  <a:ext uri="{0D108BD9-81ED-4DB2-BD59-A6C34878D82A}">
                    <a16:rowId xmlns:a16="http://schemas.microsoft.com/office/drawing/2014/main" val="2591296273"/>
                  </a:ext>
                </a:extLst>
              </a:tr>
              <a:tr h="487680">
                <a:tc>
                  <a:txBody>
                    <a:bodyPr/>
                    <a:lstStyle/>
                    <a:p>
                      <a:pPr marL="365760"/>
                      <a:r>
                        <a:rPr lang="en-IN" sz="2400" b="0" dirty="0">
                          <a:solidFill>
                            <a:srgbClr val="000000"/>
                          </a:solidFill>
                        </a:rPr>
                        <a:t>Total CA</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1,926,802</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1,124,000</a:t>
                      </a:r>
                    </a:p>
                  </a:txBody>
                  <a:tcPr>
                    <a:noFill/>
                  </a:tcPr>
                </a:tc>
                <a:extLst>
                  <a:ext uri="{0D108BD9-81ED-4DB2-BD59-A6C34878D82A}">
                    <a16:rowId xmlns:a16="http://schemas.microsoft.com/office/drawing/2014/main" val="2055617375"/>
                  </a:ext>
                </a:extLst>
              </a:tr>
              <a:tr h="487680">
                <a:tc>
                  <a:txBody>
                    <a:bodyPr/>
                    <a:lstStyle/>
                    <a:p>
                      <a:r>
                        <a:rPr lang="en-IN" sz="2400" b="0" dirty="0">
                          <a:solidFill>
                            <a:srgbClr val="000000"/>
                          </a:solidFill>
                        </a:rPr>
                        <a:t>Gross FA</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1,202,950</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rPr>
                        <a:t>491,000</a:t>
                      </a:r>
                    </a:p>
                  </a:txBody>
                  <a:tcPr>
                    <a:noFill/>
                  </a:tcPr>
                </a:tc>
                <a:extLst>
                  <a:ext uri="{0D108BD9-81ED-4DB2-BD59-A6C34878D82A}">
                    <a16:rowId xmlns:a16="http://schemas.microsoft.com/office/drawing/2014/main" val="4056629382"/>
                  </a:ext>
                </a:extLst>
              </a:tr>
              <a:tr h="487680">
                <a:tc>
                  <a:txBody>
                    <a:bodyPr/>
                    <a:lstStyle/>
                    <a:p>
                      <a:r>
                        <a:rPr lang="en-IN" sz="2400" b="0" dirty="0">
                          <a:solidFill>
                            <a:srgbClr val="000000"/>
                          </a:solidFill>
                        </a:rPr>
                        <a:t>Less: Dep.</a:t>
                      </a:r>
                    </a:p>
                  </a:txBody>
                  <a:tcPr>
                    <a:noFill/>
                  </a:tcPr>
                </a:tc>
                <a:tc>
                  <a:txBody>
                    <a:bodyPr/>
                    <a:lstStyle/>
                    <a:p>
                      <a:pPr algn="r"/>
                      <a:r>
                        <a:rPr lang="en-US" sz="2400" b="0" u="sng" dirty="0">
                          <a:solidFill>
                            <a:srgbClr val="000000"/>
                          </a:solidFill>
                        </a:rPr>
                        <a:t> 263,160</a:t>
                      </a:r>
                      <a:endParaRPr lang="en-IN" sz="2400" b="0" dirty="0">
                        <a:solidFill>
                          <a:srgbClr val="000000"/>
                        </a:solidFill>
                      </a:endParaRPr>
                    </a:p>
                  </a:txBody>
                  <a:tcPr>
                    <a:noFill/>
                  </a:tcPr>
                </a:tc>
                <a:tc>
                  <a:txBody>
                    <a:bodyPr/>
                    <a:lstStyle/>
                    <a:p>
                      <a:pPr algn="r"/>
                      <a:r>
                        <a:rPr lang="en-US" sz="2400" b="0" u="sng" dirty="0">
                          <a:solidFill>
                            <a:srgbClr val="000000"/>
                          </a:solidFill>
                        </a:rPr>
                        <a:t> 146,200</a:t>
                      </a:r>
                      <a:endParaRPr lang="en-IN" sz="2400" b="0" dirty="0">
                        <a:solidFill>
                          <a:srgbClr val="000000"/>
                        </a:solidFill>
                      </a:endParaRPr>
                    </a:p>
                  </a:txBody>
                  <a:tcPr>
                    <a:noFill/>
                  </a:tcPr>
                </a:tc>
                <a:extLst>
                  <a:ext uri="{0D108BD9-81ED-4DB2-BD59-A6C34878D82A}">
                    <a16:rowId xmlns:a16="http://schemas.microsoft.com/office/drawing/2014/main" val="2030640478"/>
                  </a:ext>
                </a:extLst>
              </a:tr>
              <a:tr h="487680">
                <a:tc>
                  <a:txBody>
                    <a:bodyPr/>
                    <a:lstStyle/>
                    <a:p>
                      <a:pPr marL="365760"/>
                      <a:r>
                        <a:rPr lang="en-IN" sz="2400" b="0" dirty="0">
                          <a:solidFill>
                            <a:srgbClr val="000000"/>
                          </a:solidFill>
                        </a:rPr>
                        <a:t>Net FA</a:t>
                      </a:r>
                    </a:p>
                  </a:txBody>
                  <a:tcPr>
                    <a:noFill/>
                  </a:tcPr>
                </a:tc>
                <a:tc>
                  <a:txBody>
                    <a:bodyPr/>
                    <a:lstStyle/>
                    <a:p>
                      <a:pPr algn="r"/>
                      <a:r>
                        <a:rPr lang="en-US" sz="2400" b="0" u="sng" dirty="0">
                          <a:solidFill>
                            <a:srgbClr val="000000"/>
                          </a:solidFill>
                        </a:rPr>
                        <a:t> 939,790</a:t>
                      </a:r>
                      <a:endParaRPr lang="en-IN" sz="2400" b="0" dirty="0">
                        <a:solidFill>
                          <a:srgbClr val="000000"/>
                        </a:solidFill>
                      </a:endParaRPr>
                    </a:p>
                  </a:txBody>
                  <a:tcPr>
                    <a:noFill/>
                  </a:tcPr>
                </a:tc>
                <a:tc>
                  <a:txBody>
                    <a:bodyPr/>
                    <a:lstStyle/>
                    <a:p>
                      <a:pPr algn="r"/>
                      <a:r>
                        <a:rPr lang="en-US" sz="2400" b="0" u="sng" dirty="0">
                          <a:solidFill>
                            <a:srgbClr val="000000"/>
                          </a:solidFill>
                        </a:rPr>
                        <a:t> 344,800</a:t>
                      </a:r>
                      <a:endParaRPr lang="en-IN" sz="2400" b="0" dirty="0">
                        <a:solidFill>
                          <a:srgbClr val="000000"/>
                        </a:solidFill>
                      </a:endParaRPr>
                    </a:p>
                  </a:txBody>
                  <a:tcPr>
                    <a:noFill/>
                  </a:tcPr>
                </a:tc>
                <a:extLst>
                  <a:ext uri="{0D108BD9-81ED-4DB2-BD59-A6C34878D82A}">
                    <a16:rowId xmlns:a16="http://schemas.microsoft.com/office/drawing/2014/main" val="3512761541"/>
                  </a:ext>
                </a:extLst>
              </a:tr>
              <a:tr h="487680">
                <a:tc>
                  <a:txBody>
                    <a:bodyPr/>
                    <a:lstStyle/>
                    <a:p>
                      <a:r>
                        <a:rPr lang="en-IN" sz="2400" b="0" dirty="0">
                          <a:solidFill>
                            <a:srgbClr val="000000"/>
                          </a:solidFill>
                        </a:rPr>
                        <a:t>Total Assets</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u="dbl" dirty="0">
                          <a:solidFill>
                            <a:srgbClr val="000000"/>
                          </a:solidFill>
                        </a:rPr>
                        <a:t>2,866,592</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u="dbl" dirty="0">
                          <a:solidFill>
                            <a:srgbClr val="000000"/>
                          </a:solidFill>
                        </a:rPr>
                        <a:t>1,468,800</a:t>
                      </a:r>
                    </a:p>
                  </a:txBody>
                  <a:tcPr>
                    <a:noFill/>
                  </a:tcPr>
                </a:tc>
                <a:extLst>
                  <a:ext uri="{0D108BD9-81ED-4DB2-BD59-A6C34878D82A}">
                    <a16:rowId xmlns:a16="http://schemas.microsoft.com/office/drawing/2014/main" val="2116607766"/>
                  </a:ext>
                </a:extLst>
              </a:tr>
            </a:tbl>
          </a:graphicData>
        </a:graphic>
      </p:graphicFrame>
    </p:spTree>
    <p:custDataLst>
      <p:tags r:id="rId1"/>
    </p:custDataLst>
    <p:extLst>
      <p:ext uri="{BB962C8B-B14F-4D97-AF65-F5344CB8AC3E}">
        <p14:creationId xmlns:p14="http://schemas.microsoft.com/office/powerpoint/2010/main" val="3666195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Balance Sheet: Liabilities and Equity</a:t>
            </a:r>
          </a:p>
        </p:txBody>
      </p:sp>
      <p:graphicFrame>
        <p:nvGraphicFramePr>
          <p:cNvPr id="4" name="Table 2">
            <a:extLst>
              <a:ext uri="{FF2B5EF4-FFF2-40B4-BE49-F238E27FC236}">
                <a16:creationId xmlns:a16="http://schemas.microsoft.com/office/drawing/2014/main" id="{3B198197-ED89-4EA0-B6FD-F5F7DC07E1C2}"/>
              </a:ext>
            </a:extLst>
          </p:cNvPr>
          <p:cNvGraphicFramePr>
            <a:graphicFrameLocks noGrp="1"/>
          </p:cNvGraphicFramePr>
          <p:nvPr>
            <p:ph idx="1"/>
            <p:extLst>
              <p:ext uri="{D42A27DB-BD31-4B8C-83A1-F6EECF244321}">
                <p14:modId xmlns:p14="http://schemas.microsoft.com/office/powerpoint/2010/main" val="1491088020"/>
              </p:ext>
            </p:extLst>
          </p:nvPr>
        </p:nvGraphicFramePr>
        <p:xfrm>
          <a:off x="1768499" y="1839688"/>
          <a:ext cx="8655003" cy="4389120"/>
        </p:xfrm>
        <a:graphic>
          <a:graphicData uri="http://schemas.openxmlformats.org/drawingml/2006/table">
            <a:tbl>
              <a:tblPr firstRow="1" bandRow="1">
                <a:tableStyleId>{5C22544A-7EE6-4342-B048-85BDC9FD1C3A}</a:tableStyleId>
              </a:tblPr>
              <a:tblGrid>
                <a:gridCol w="2885001">
                  <a:extLst>
                    <a:ext uri="{9D8B030D-6E8A-4147-A177-3AD203B41FA5}">
                      <a16:colId xmlns:a16="http://schemas.microsoft.com/office/drawing/2014/main" val="133052001"/>
                    </a:ext>
                  </a:extLst>
                </a:gridCol>
                <a:gridCol w="2885001">
                  <a:extLst>
                    <a:ext uri="{9D8B030D-6E8A-4147-A177-3AD203B41FA5}">
                      <a16:colId xmlns:a16="http://schemas.microsoft.com/office/drawing/2014/main" val="1446961982"/>
                    </a:ext>
                  </a:extLst>
                </a:gridCol>
                <a:gridCol w="2885001">
                  <a:extLst>
                    <a:ext uri="{9D8B030D-6E8A-4147-A177-3AD203B41FA5}">
                      <a16:colId xmlns:a16="http://schemas.microsoft.com/office/drawing/2014/main" val="1653251482"/>
                    </a:ext>
                  </a:extLst>
                </a:gridCol>
              </a:tblGrid>
              <a:tr h="438912">
                <a:tc>
                  <a:txBody>
                    <a:bodyPr/>
                    <a:lstStyle/>
                    <a:p>
                      <a:endParaRPr lang="en-IN" sz="2400" b="0" dirty="0">
                        <a:solidFill>
                          <a:srgbClr val="000000"/>
                        </a:solidFill>
                      </a:endParaRPr>
                    </a:p>
                  </a:txBody>
                  <a:tcPr marT="18288" marB="18288">
                    <a:noFill/>
                  </a:tcPr>
                </a:tc>
                <a:tc>
                  <a:txBody>
                    <a:bodyPr/>
                    <a:lstStyle/>
                    <a:p>
                      <a:pPr algn="r"/>
                      <a:r>
                        <a:rPr lang="en-US" sz="2400" b="0" u="sng" dirty="0">
                          <a:solidFill>
                            <a:srgbClr val="000000"/>
                          </a:solidFill>
                        </a:rPr>
                        <a:t> 2021</a:t>
                      </a:r>
                      <a:endParaRPr lang="en-IN" sz="2400" b="0" u="sng" dirty="0">
                        <a:solidFill>
                          <a:srgbClr val="000000"/>
                        </a:solidFill>
                      </a:endParaRPr>
                    </a:p>
                  </a:txBody>
                  <a:tcPr marT="18288" marB="18288">
                    <a:noFill/>
                  </a:tcPr>
                </a:tc>
                <a:tc>
                  <a:txBody>
                    <a:bodyPr/>
                    <a:lstStyle/>
                    <a:p>
                      <a:pPr algn="r"/>
                      <a:r>
                        <a:rPr lang="en-US" sz="2400" b="0" u="sng" dirty="0">
                          <a:solidFill>
                            <a:srgbClr val="000000"/>
                          </a:solidFill>
                        </a:rPr>
                        <a:t>2020</a:t>
                      </a:r>
                      <a:endParaRPr lang="en-IN" sz="2400" b="0" u="sng" dirty="0">
                        <a:solidFill>
                          <a:srgbClr val="000000"/>
                        </a:solidFill>
                      </a:endParaRPr>
                    </a:p>
                  </a:txBody>
                  <a:tcPr marT="18288" marB="18288">
                    <a:noFill/>
                  </a:tcPr>
                </a:tc>
                <a:extLst>
                  <a:ext uri="{0D108BD9-81ED-4DB2-BD59-A6C34878D82A}">
                    <a16:rowId xmlns:a16="http://schemas.microsoft.com/office/drawing/2014/main" val="1253604584"/>
                  </a:ext>
                </a:extLst>
              </a:tr>
              <a:tr h="438912">
                <a:tc>
                  <a:txBody>
                    <a:bodyPr/>
                    <a:lstStyle/>
                    <a:p>
                      <a:r>
                        <a:rPr lang="en-US" sz="2400" b="0" dirty="0">
                          <a:solidFill>
                            <a:srgbClr val="000000"/>
                          </a:solidFill>
                        </a:rPr>
                        <a:t>Accts payable</a:t>
                      </a:r>
                    </a:p>
                  </a:txBody>
                  <a:tcPr marT="18288" marB="18288">
                    <a:noFill/>
                  </a:tcPr>
                </a:tc>
                <a:tc>
                  <a:txBody>
                    <a:bodyPr/>
                    <a:lstStyle/>
                    <a:p>
                      <a:pPr algn="r"/>
                      <a:r>
                        <a:rPr lang="en-US" sz="2400" b="0" dirty="0">
                          <a:solidFill>
                            <a:srgbClr val="000000"/>
                          </a:solidFill>
                        </a:rPr>
                        <a:t>524,160</a:t>
                      </a:r>
                    </a:p>
                  </a:txBody>
                  <a:tcPr marT="18288" marB="18288">
                    <a:noFill/>
                  </a:tcPr>
                </a:tc>
                <a:tc>
                  <a:txBody>
                    <a:bodyPr/>
                    <a:lstStyle/>
                    <a:p>
                      <a:pPr algn="r"/>
                      <a:r>
                        <a:rPr lang="en-US" sz="2400" b="0" dirty="0">
                          <a:solidFill>
                            <a:srgbClr val="000000"/>
                          </a:solidFill>
                        </a:rPr>
                        <a:t>145,600</a:t>
                      </a:r>
                    </a:p>
                  </a:txBody>
                  <a:tcPr marT="18288" marB="18288">
                    <a:noFill/>
                  </a:tcPr>
                </a:tc>
                <a:extLst>
                  <a:ext uri="{0D108BD9-81ED-4DB2-BD59-A6C34878D82A}">
                    <a16:rowId xmlns:a16="http://schemas.microsoft.com/office/drawing/2014/main" val="3730606082"/>
                  </a:ext>
                </a:extLst>
              </a:tr>
              <a:tr h="438912">
                <a:tc>
                  <a:txBody>
                    <a:bodyPr/>
                    <a:lstStyle/>
                    <a:p>
                      <a:r>
                        <a:rPr lang="en-US" sz="2400" b="0" dirty="0">
                          <a:solidFill>
                            <a:srgbClr val="000000"/>
                          </a:solidFill>
                        </a:rPr>
                        <a:t>Accruals</a:t>
                      </a:r>
                    </a:p>
                  </a:txBody>
                  <a:tcPr marT="18288" marB="18288">
                    <a:noFill/>
                  </a:tcPr>
                </a:tc>
                <a:tc>
                  <a:txBody>
                    <a:bodyPr/>
                    <a:lstStyle/>
                    <a:p>
                      <a:pPr algn="r"/>
                      <a:r>
                        <a:rPr lang="en-US" sz="2400" b="0" dirty="0">
                          <a:solidFill>
                            <a:srgbClr val="000000"/>
                          </a:solidFill>
                        </a:rPr>
                        <a:t>489,600</a:t>
                      </a:r>
                    </a:p>
                  </a:txBody>
                  <a:tcPr marT="18288" marB="18288">
                    <a:noFill/>
                  </a:tcPr>
                </a:tc>
                <a:tc>
                  <a:txBody>
                    <a:bodyPr/>
                    <a:lstStyle/>
                    <a:p>
                      <a:pPr algn="r"/>
                      <a:r>
                        <a:rPr lang="en-US" sz="2400" b="0" dirty="0">
                          <a:solidFill>
                            <a:srgbClr val="000000"/>
                          </a:solidFill>
                        </a:rPr>
                        <a:t>136,000</a:t>
                      </a:r>
                    </a:p>
                  </a:txBody>
                  <a:tcPr marT="18288" marB="18288">
                    <a:noFill/>
                  </a:tcPr>
                </a:tc>
                <a:extLst>
                  <a:ext uri="{0D108BD9-81ED-4DB2-BD59-A6C34878D82A}">
                    <a16:rowId xmlns:a16="http://schemas.microsoft.com/office/drawing/2014/main" val="2789790354"/>
                  </a:ext>
                </a:extLst>
              </a:tr>
              <a:tr h="438912">
                <a:tc>
                  <a:txBody>
                    <a:bodyPr/>
                    <a:lstStyle/>
                    <a:p>
                      <a:r>
                        <a:rPr lang="en-US" sz="2400" b="0" dirty="0">
                          <a:solidFill>
                            <a:srgbClr val="000000"/>
                          </a:solidFill>
                        </a:rPr>
                        <a:t>Notes payable</a:t>
                      </a:r>
                    </a:p>
                  </a:txBody>
                  <a:tcPr marT="18288" marB="18288">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u="sng" dirty="0">
                          <a:solidFill>
                            <a:srgbClr val="000000"/>
                          </a:solidFill>
                        </a:rPr>
                        <a:t> 636,808</a:t>
                      </a:r>
                    </a:p>
                  </a:txBody>
                  <a:tcPr marT="18288" marB="18288">
                    <a:noFill/>
                  </a:tcPr>
                </a:tc>
                <a:tc>
                  <a:txBody>
                    <a:bodyPr/>
                    <a:lstStyle/>
                    <a:p>
                      <a:pPr algn="r"/>
                      <a:r>
                        <a:rPr lang="en-US" sz="2400" b="0" u="sng" dirty="0">
                          <a:solidFill>
                            <a:srgbClr val="000000"/>
                          </a:solidFill>
                        </a:rPr>
                        <a:t> 200,000</a:t>
                      </a:r>
                      <a:endParaRPr lang="en-IN" sz="2400" b="0" dirty="0">
                        <a:solidFill>
                          <a:srgbClr val="000000"/>
                        </a:solidFill>
                      </a:endParaRPr>
                    </a:p>
                  </a:txBody>
                  <a:tcPr marT="18288" marB="18288">
                    <a:noFill/>
                  </a:tcPr>
                </a:tc>
                <a:extLst>
                  <a:ext uri="{0D108BD9-81ED-4DB2-BD59-A6C34878D82A}">
                    <a16:rowId xmlns:a16="http://schemas.microsoft.com/office/drawing/2014/main" val="2591296273"/>
                  </a:ext>
                </a:extLst>
              </a:tr>
              <a:tr h="438912">
                <a:tc>
                  <a:txBody>
                    <a:bodyPr/>
                    <a:lstStyle/>
                    <a:p>
                      <a:pPr marL="365760"/>
                      <a:r>
                        <a:rPr lang="en-IN" sz="2400" b="0" dirty="0">
                          <a:solidFill>
                            <a:srgbClr val="000000"/>
                          </a:solidFill>
                        </a:rPr>
                        <a:t>Total CL</a:t>
                      </a:r>
                    </a:p>
                  </a:txBody>
                  <a:tcPr marT="18288" marB="18288">
                    <a:noFill/>
                  </a:tcPr>
                </a:tc>
                <a:tc>
                  <a:txBody>
                    <a:bodyPr/>
                    <a:lstStyle/>
                    <a:p>
                      <a:pPr algn="r"/>
                      <a:r>
                        <a:rPr lang="en-US" sz="2400" b="0" dirty="0">
                          <a:solidFill>
                            <a:srgbClr val="000000"/>
                          </a:solidFill>
                        </a:rPr>
                        <a:t>1,650,568</a:t>
                      </a:r>
                    </a:p>
                  </a:txBody>
                  <a:tcPr marT="18288" marB="18288">
                    <a:noFill/>
                  </a:tcPr>
                </a:tc>
                <a:tc>
                  <a:txBody>
                    <a:bodyPr/>
                    <a:lstStyle/>
                    <a:p>
                      <a:pPr algn="r"/>
                      <a:r>
                        <a:rPr lang="en-US" sz="2400" b="0" dirty="0">
                          <a:solidFill>
                            <a:srgbClr val="000000"/>
                          </a:solidFill>
                        </a:rPr>
                        <a:t>481,600</a:t>
                      </a:r>
                    </a:p>
                  </a:txBody>
                  <a:tcPr marT="18288" marB="18288">
                    <a:noFill/>
                  </a:tcPr>
                </a:tc>
                <a:extLst>
                  <a:ext uri="{0D108BD9-81ED-4DB2-BD59-A6C34878D82A}">
                    <a16:rowId xmlns:a16="http://schemas.microsoft.com/office/drawing/2014/main" val="2055617375"/>
                  </a:ext>
                </a:extLst>
              </a:tr>
              <a:tr h="438912">
                <a:tc>
                  <a:txBody>
                    <a:bodyPr/>
                    <a:lstStyle/>
                    <a:p>
                      <a:r>
                        <a:rPr lang="en-US" sz="2400" b="0" dirty="0">
                          <a:solidFill>
                            <a:srgbClr val="000000"/>
                          </a:solidFill>
                        </a:rPr>
                        <a:t>Long-term debt</a:t>
                      </a:r>
                    </a:p>
                  </a:txBody>
                  <a:tcPr marT="18288" marB="18288">
                    <a:noFill/>
                  </a:tcPr>
                </a:tc>
                <a:tc>
                  <a:txBody>
                    <a:bodyPr/>
                    <a:lstStyle/>
                    <a:p>
                      <a:pPr algn="r"/>
                      <a:r>
                        <a:rPr lang="en-US" sz="2400" b="0" dirty="0">
                          <a:solidFill>
                            <a:srgbClr val="000000"/>
                          </a:solidFill>
                        </a:rPr>
                        <a:t>723,432</a:t>
                      </a:r>
                    </a:p>
                  </a:txBody>
                  <a:tcPr marT="18288" marB="18288">
                    <a:noFill/>
                  </a:tcPr>
                </a:tc>
                <a:tc>
                  <a:txBody>
                    <a:bodyPr/>
                    <a:lstStyle/>
                    <a:p>
                      <a:pPr algn="r"/>
                      <a:r>
                        <a:rPr lang="en-US" sz="2400" b="0" dirty="0">
                          <a:solidFill>
                            <a:srgbClr val="000000"/>
                          </a:solidFill>
                        </a:rPr>
                        <a:t>323,432</a:t>
                      </a:r>
                    </a:p>
                  </a:txBody>
                  <a:tcPr marT="18288" marB="18288">
                    <a:noFill/>
                  </a:tcPr>
                </a:tc>
                <a:extLst>
                  <a:ext uri="{0D108BD9-81ED-4DB2-BD59-A6C34878D82A}">
                    <a16:rowId xmlns:a16="http://schemas.microsoft.com/office/drawing/2014/main" val="4056629382"/>
                  </a:ext>
                </a:extLst>
              </a:tr>
              <a:tr h="438912">
                <a:tc>
                  <a:txBody>
                    <a:bodyPr/>
                    <a:lstStyle/>
                    <a:p>
                      <a:r>
                        <a:rPr lang="en-US" sz="2400" b="0" dirty="0">
                          <a:solidFill>
                            <a:srgbClr val="000000"/>
                          </a:solidFill>
                        </a:rPr>
                        <a:t>Common stock</a:t>
                      </a:r>
                    </a:p>
                  </a:txBody>
                  <a:tcPr marT="18288" marB="18288">
                    <a:noFill/>
                  </a:tcPr>
                </a:tc>
                <a:tc>
                  <a:txBody>
                    <a:bodyPr/>
                    <a:lstStyle/>
                    <a:p>
                      <a:pPr algn="r"/>
                      <a:r>
                        <a:rPr lang="en-US" sz="2400" b="0" dirty="0">
                          <a:solidFill>
                            <a:srgbClr val="000000"/>
                          </a:solidFill>
                        </a:rPr>
                        <a:t>460,000</a:t>
                      </a:r>
                    </a:p>
                  </a:txBody>
                  <a:tcPr marT="18288" marB="18288">
                    <a:noFill/>
                  </a:tcPr>
                </a:tc>
                <a:tc>
                  <a:txBody>
                    <a:bodyPr/>
                    <a:lstStyle/>
                    <a:p>
                      <a:pPr algn="r"/>
                      <a:r>
                        <a:rPr lang="en-US" sz="2400" b="0" dirty="0">
                          <a:solidFill>
                            <a:srgbClr val="000000"/>
                          </a:solidFill>
                        </a:rPr>
                        <a:t>460,000</a:t>
                      </a:r>
                    </a:p>
                  </a:txBody>
                  <a:tcPr marT="18288" marB="18288">
                    <a:noFill/>
                  </a:tcPr>
                </a:tc>
                <a:extLst>
                  <a:ext uri="{0D108BD9-81ED-4DB2-BD59-A6C34878D82A}">
                    <a16:rowId xmlns:a16="http://schemas.microsoft.com/office/drawing/2014/main" val="2030640478"/>
                  </a:ext>
                </a:extLst>
              </a:tr>
              <a:tr h="438912">
                <a:tc>
                  <a:txBody>
                    <a:bodyPr/>
                    <a:lstStyle/>
                    <a:p>
                      <a:pPr marL="0"/>
                      <a:r>
                        <a:rPr lang="en-IN" sz="2400" b="0" dirty="0">
                          <a:solidFill>
                            <a:srgbClr val="000000"/>
                          </a:solidFill>
                        </a:rPr>
                        <a:t>Retained earnings</a:t>
                      </a:r>
                    </a:p>
                  </a:txBody>
                  <a:tcPr marT="18288" marB="18288">
                    <a:noFill/>
                  </a:tcPr>
                </a:tc>
                <a:tc>
                  <a:txBody>
                    <a:bodyPr/>
                    <a:lstStyle/>
                    <a:p>
                      <a:pPr algn="r"/>
                      <a:r>
                        <a:rPr lang="en-US" sz="2400" b="0" u="sng" dirty="0">
                          <a:solidFill>
                            <a:srgbClr val="000000"/>
                          </a:solidFill>
                        </a:rPr>
                        <a:t> 32,592</a:t>
                      </a:r>
                      <a:endParaRPr lang="en-IN" sz="2400" b="0" dirty="0">
                        <a:solidFill>
                          <a:srgbClr val="000000"/>
                        </a:solidFill>
                      </a:endParaRPr>
                    </a:p>
                  </a:txBody>
                  <a:tcPr marT="18288" marB="18288">
                    <a:noFill/>
                  </a:tcPr>
                </a:tc>
                <a:tc>
                  <a:txBody>
                    <a:bodyPr/>
                    <a:lstStyle/>
                    <a:p>
                      <a:pPr algn="r"/>
                      <a:r>
                        <a:rPr lang="en-US" sz="2400" b="0" u="sng" dirty="0">
                          <a:solidFill>
                            <a:srgbClr val="000000"/>
                          </a:solidFill>
                        </a:rPr>
                        <a:t> 203,768</a:t>
                      </a:r>
                      <a:endParaRPr lang="en-IN" sz="2400" b="0" dirty="0">
                        <a:solidFill>
                          <a:srgbClr val="000000"/>
                        </a:solidFill>
                      </a:endParaRPr>
                    </a:p>
                  </a:txBody>
                  <a:tcPr marT="18288" marB="18288">
                    <a:noFill/>
                  </a:tcPr>
                </a:tc>
                <a:extLst>
                  <a:ext uri="{0D108BD9-81ED-4DB2-BD59-A6C34878D82A}">
                    <a16:rowId xmlns:a16="http://schemas.microsoft.com/office/drawing/2014/main" val="3512761541"/>
                  </a:ext>
                </a:extLst>
              </a:tr>
              <a:tr h="438912">
                <a:tc>
                  <a:txBody>
                    <a:bodyPr/>
                    <a:lstStyle/>
                    <a:p>
                      <a:pPr marL="365760"/>
                      <a:r>
                        <a:rPr lang="en-US" sz="2400" b="0" dirty="0">
                          <a:solidFill>
                            <a:srgbClr val="000000"/>
                          </a:solidFill>
                        </a:rPr>
                        <a:t>Total Equity</a:t>
                      </a:r>
                    </a:p>
                  </a:txBody>
                  <a:tcPr marT="18288" marB="18288">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u="sng" dirty="0">
                          <a:solidFill>
                            <a:srgbClr val="000000"/>
                          </a:solidFill>
                        </a:rPr>
                        <a:t> 492,592</a:t>
                      </a:r>
                      <a:endParaRPr lang="en-US" sz="2400" b="0" u="dbl" dirty="0">
                        <a:solidFill>
                          <a:srgbClr val="000000"/>
                        </a:solidFill>
                      </a:endParaRPr>
                    </a:p>
                  </a:txBody>
                  <a:tcPr marT="18288" marB="18288">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u="sng" dirty="0">
                          <a:solidFill>
                            <a:srgbClr val="000000"/>
                          </a:solidFill>
                        </a:rPr>
                        <a:t> 663,768</a:t>
                      </a:r>
                      <a:endParaRPr lang="en-US" sz="2400" b="0" u="dbl" dirty="0">
                        <a:solidFill>
                          <a:srgbClr val="000000"/>
                        </a:solidFill>
                      </a:endParaRPr>
                    </a:p>
                  </a:txBody>
                  <a:tcPr marT="18288" marB="18288">
                    <a:noFill/>
                  </a:tcPr>
                </a:tc>
                <a:extLst>
                  <a:ext uri="{0D108BD9-81ED-4DB2-BD59-A6C34878D82A}">
                    <a16:rowId xmlns:a16="http://schemas.microsoft.com/office/drawing/2014/main" val="2116607766"/>
                  </a:ext>
                </a:extLst>
              </a:tr>
              <a:tr h="438912">
                <a:tc>
                  <a:txBody>
                    <a:bodyPr/>
                    <a:lstStyle/>
                    <a:p>
                      <a:r>
                        <a:rPr lang="en-US" sz="2400" b="0" dirty="0">
                          <a:solidFill>
                            <a:srgbClr val="000000"/>
                          </a:solidFill>
                        </a:rPr>
                        <a:t>Total L &amp; E</a:t>
                      </a:r>
                    </a:p>
                  </a:txBody>
                  <a:tcPr marT="18288" marB="18288">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u="dbl" dirty="0">
                          <a:solidFill>
                            <a:srgbClr val="000000"/>
                          </a:solidFill>
                        </a:rPr>
                        <a:t>2,866,592</a:t>
                      </a:r>
                    </a:p>
                  </a:txBody>
                  <a:tcPr marT="18288" marB="18288">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b="0" u="dbl" dirty="0">
                          <a:solidFill>
                            <a:srgbClr val="000000"/>
                          </a:solidFill>
                        </a:rPr>
                        <a:t>1,468,800</a:t>
                      </a:r>
                    </a:p>
                  </a:txBody>
                  <a:tcPr marT="18288" marB="18288">
                    <a:noFill/>
                  </a:tcPr>
                </a:tc>
                <a:extLst>
                  <a:ext uri="{0D108BD9-81ED-4DB2-BD59-A6C34878D82A}">
                    <a16:rowId xmlns:a16="http://schemas.microsoft.com/office/drawing/2014/main" val="2139513876"/>
                  </a:ext>
                </a:extLst>
              </a:tr>
            </a:tbl>
          </a:graphicData>
        </a:graphic>
      </p:graphicFrame>
    </p:spTree>
    <p:custDataLst>
      <p:tags r:id="rId1"/>
    </p:custDataLst>
    <p:extLst>
      <p:ext uri="{BB962C8B-B14F-4D97-AF65-F5344CB8AC3E}">
        <p14:creationId xmlns:p14="http://schemas.microsoft.com/office/powerpoint/2010/main" val="161771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Income Statement</a:t>
            </a:r>
          </a:p>
        </p:txBody>
      </p:sp>
      <p:graphicFrame>
        <p:nvGraphicFramePr>
          <p:cNvPr id="4" name="Table 2">
            <a:extLst>
              <a:ext uri="{FF2B5EF4-FFF2-40B4-BE49-F238E27FC236}">
                <a16:creationId xmlns:a16="http://schemas.microsoft.com/office/drawing/2014/main" id="{3B198197-ED89-4EA0-B6FD-F5F7DC07E1C2}"/>
              </a:ext>
            </a:extLst>
          </p:cNvPr>
          <p:cNvGraphicFramePr>
            <a:graphicFrameLocks noGrp="1"/>
          </p:cNvGraphicFramePr>
          <p:nvPr>
            <p:ph idx="1"/>
            <p:extLst>
              <p:ext uri="{D42A27DB-BD31-4B8C-83A1-F6EECF244321}">
                <p14:modId xmlns:p14="http://schemas.microsoft.com/office/powerpoint/2010/main" val="1136432419"/>
              </p:ext>
            </p:extLst>
          </p:nvPr>
        </p:nvGraphicFramePr>
        <p:xfrm>
          <a:off x="1768499" y="1741212"/>
          <a:ext cx="8655003" cy="4578096"/>
        </p:xfrm>
        <a:graphic>
          <a:graphicData uri="http://schemas.openxmlformats.org/drawingml/2006/table">
            <a:tbl>
              <a:tblPr firstRow="1" bandRow="1">
                <a:tableStyleId>{5C22544A-7EE6-4342-B048-85BDC9FD1C3A}</a:tableStyleId>
              </a:tblPr>
              <a:tblGrid>
                <a:gridCol w="2885001">
                  <a:extLst>
                    <a:ext uri="{9D8B030D-6E8A-4147-A177-3AD203B41FA5}">
                      <a16:colId xmlns:a16="http://schemas.microsoft.com/office/drawing/2014/main" val="133052001"/>
                    </a:ext>
                  </a:extLst>
                </a:gridCol>
                <a:gridCol w="2885001">
                  <a:extLst>
                    <a:ext uri="{9D8B030D-6E8A-4147-A177-3AD203B41FA5}">
                      <a16:colId xmlns:a16="http://schemas.microsoft.com/office/drawing/2014/main" val="1446961982"/>
                    </a:ext>
                  </a:extLst>
                </a:gridCol>
                <a:gridCol w="2885001">
                  <a:extLst>
                    <a:ext uri="{9D8B030D-6E8A-4147-A177-3AD203B41FA5}">
                      <a16:colId xmlns:a16="http://schemas.microsoft.com/office/drawing/2014/main" val="1653251482"/>
                    </a:ext>
                  </a:extLst>
                </a:gridCol>
              </a:tblGrid>
              <a:tr h="346035">
                <a:tc>
                  <a:txBody>
                    <a:bodyPr/>
                    <a:lstStyle/>
                    <a:p>
                      <a:endParaRPr lang="en-IN" sz="2200" b="0" u="none" dirty="0">
                        <a:solidFill>
                          <a:srgbClr val="000000"/>
                        </a:solidFill>
                      </a:endParaRPr>
                    </a:p>
                  </a:txBody>
                  <a:tcPr marT="9144" marB="9144">
                    <a:lnL w="12700" cmpd="sng">
                      <a:noFill/>
                    </a:lnL>
                    <a:lnR w="12700" cmpd="sng">
                      <a:noFill/>
                    </a:lnR>
                    <a:lnT w="12700" cmpd="sng">
                      <a:noFill/>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200" b="0" u="none" dirty="0">
                          <a:solidFill>
                            <a:srgbClr val="000000"/>
                          </a:solidFill>
                        </a:rPr>
                        <a:t> 2021</a:t>
                      </a:r>
                      <a:endParaRPr lang="en-IN" sz="2200" b="0" u="none" dirty="0">
                        <a:solidFill>
                          <a:srgbClr val="000000"/>
                        </a:solidFill>
                      </a:endParaRPr>
                    </a:p>
                  </a:txBody>
                  <a:tcPr marT="9144" marB="9144">
                    <a:lnL w="12700" cmpd="sng">
                      <a:noFill/>
                    </a:lnL>
                    <a:lnR w="12700" cmpd="sng">
                      <a:noFill/>
                    </a:lnR>
                    <a:lnT w="12700" cmpd="sng">
                      <a:noFill/>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200" b="0" u="none">
                          <a:solidFill>
                            <a:srgbClr val="000000"/>
                          </a:solidFill>
                        </a:rPr>
                        <a:t>2020</a:t>
                      </a:r>
                      <a:endParaRPr lang="en-IN" sz="2200" b="0" u="none" dirty="0">
                        <a:solidFill>
                          <a:srgbClr val="000000"/>
                        </a:solidFill>
                      </a:endParaRPr>
                    </a:p>
                  </a:txBody>
                  <a:tcPr marT="9144" marB="9144">
                    <a:lnL w="12700" cmpd="sng">
                      <a:noFill/>
                    </a:lnL>
                    <a:lnR w="12700" cmpd="sng">
                      <a:noFill/>
                    </a:lnR>
                    <a:lnT w="12700" cmpd="sng">
                      <a:noFill/>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3604584"/>
                  </a:ext>
                </a:extLst>
              </a:tr>
              <a:tr h="346035">
                <a:tc>
                  <a:txBody>
                    <a:bodyPr/>
                    <a:lstStyle/>
                    <a:p>
                      <a:r>
                        <a:rPr lang="en-US" sz="2200" dirty="0">
                          <a:solidFill>
                            <a:srgbClr val="000000"/>
                          </a:solidFill>
                        </a:rPr>
                        <a:t>Sales</a:t>
                      </a:r>
                    </a:p>
                  </a:txBody>
                  <a:tcPr marT="9144" marB="9144">
                    <a:lnT w="19050" cap="flat" cmpd="sng" algn="ctr">
                      <a:solidFill>
                        <a:srgbClr val="000000"/>
                      </a:solidFill>
                      <a:prstDash val="solid"/>
                      <a:round/>
                      <a:headEnd type="none" w="med" len="med"/>
                      <a:tailEnd type="none" w="med" len="med"/>
                    </a:lnT>
                    <a:noFill/>
                  </a:tcPr>
                </a:tc>
                <a:tc>
                  <a:txBody>
                    <a:bodyPr/>
                    <a:lstStyle/>
                    <a:p>
                      <a:pPr algn="r"/>
                      <a:r>
                        <a:rPr lang="en-US" sz="2200" dirty="0">
                          <a:solidFill>
                            <a:srgbClr val="000000"/>
                          </a:solidFill>
                        </a:rPr>
                        <a:t> 6,126,796</a:t>
                      </a:r>
                      <a:endParaRPr lang="en-US" sz="2200" b="0" dirty="0">
                        <a:solidFill>
                          <a:srgbClr val="000000"/>
                        </a:solidFill>
                      </a:endParaRPr>
                    </a:p>
                  </a:txBody>
                  <a:tcPr marT="9144" marB="9144">
                    <a:lnT w="19050" cap="flat" cmpd="sng" algn="ctr">
                      <a:solidFill>
                        <a:srgbClr val="000000"/>
                      </a:solidFill>
                      <a:prstDash val="solid"/>
                      <a:round/>
                      <a:headEnd type="none" w="med" len="med"/>
                      <a:tailEnd type="none" w="med" len="med"/>
                    </a:lnT>
                    <a:noFill/>
                  </a:tcPr>
                </a:tc>
                <a:tc>
                  <a:txBody>
                    <a:bodyPr/>
                    <a:lstStyle/>
                    <a:p>
                      <a:pPr algn="r"/>
                      <a:r>
                        <a:rPr lang="en-US" sz="2200">
                          <a:solidFill>
                            <a:srgbClr val="000000"/>
                          </a:solidFill>
                        </a:rPr>
                        <a:t>3,432,000</a:t>
                      </a:r>
                      <a:endParaRPr lang="en-US" sz="2200" b="0" dirty="0">
                        <a:solidFill>
                          <a:srgbClr val="000000"/>
                        </a:solidFill>
                      </a:endParaRPr>
                    </a:p>
                  </a:txBody>
                  <a:tcPr marT="9144" marB="9144">
                    <a:lnT w="19050" cap="flat" cmpd="sng" algn="ctr">
                      <a:solidFill>
                        <a:srgbClr val="000000"/>
                      </a:solidFill>
                      <a:prstDash val="solid"/>
                      <a:round/>
                      <a:headEnd type="none" w="med" len="med"/>
                      <a:tailEnd type="none" w="med" len="med"/>
                    </a:lnT>
                    <a:noFill/>
                  </a:tcPr>
                </a:tc>
                <a:extLst>
                  <a:ext uri="{0D108BD9-81ED-4DB2-BD59-A6C34878D82A}">
                    <a16:rowId xmlns:a16="http://schemas.microsoft.com/office/drawing/2014/main" val="3730606082"/>
                  </a:ext>
                </a:extLst>
              </a:tr>
              <a:tr h="346035">
                <a:tc>
                  <a:txBody>
                    <a:bodyPr/>
                    <a:lstStyle/>
                    <a:p>
                      <a:r>
                        <a:rPr lang="en-US" sz="2200" b="0">
                          <a:solidFill>
                            <a:srgbClr val="000000"/>
                          </a:solidFill>
                        </a:rPr>
                        <a:t>COGS</a:t>
                      </a:r>
                      <a:endParaRPr lang="en-US" sz="2200" b="0" dirty="0">
                        <a:solidFill>
                          <a:srgbClr val="000000"/>
                        </a:solidFill>
                      </a:endParaRPr>
                    </a:p>
                  </a:txBody>
                  <a:tcPr marT="9144" marB="9144">
                    <a:noFill/>
                  </a:tcPr>
                </a:tc>
                <a:tc>
                  <a:txBody>
                    <a:bodyPr/>
                    <a:lstStyle/>
                    <a:p>
                      <a:pPr algn="r"/>
                      <a:r>
                        <a:rPr lang="en-US" sz="2200" dirty="0">
                          <a:solidFill>
                            <a:srgbClr val="000000"/>
                          </a:solidFill>
                        </a:rPr>
                        <a:t>5,528,000</a:t>
                      </a:r>
                    </a:p>
                  </a:txBody>
                  <a:tcPr marT="9144" marB="9144">
                    <a:noFill/>
                  </a:tcPr>
                </a:tc>
                <a:tc>
                  <a:txBody>
                    <a:bodyPr/>
                    <a:lstStyle/>
                    <a:p>
                      <a:pPr algn="r"/>
                      <a:r>
                        <a:rPr lang="en-US" sz="2200">
                          <a:solidFill>
                            <a:srgbClr val="000000"/>
                          </a:solidFill>
                        </a:rPr>
                        <a:t>2,864,000</a:t>
                      </a:r>
                      <a:endParaRPr lang="en-US" sz="2200" dirty="0">
                        <a:solidFill>
                          <a:srgbClr val="000000"/>
                        </a:solidFill>
                      </a:endParaRPr>
                    </a:p>
                  </a:txBody>
                  <a:tcPr marT="9144" marB="9144">
                    <a:noFill/>
                  </a:tcPr>
                </a:tc>
                <a:extLst>
                  <a:ext uri="{0D108BD9-81ED-4DB2-BD59-A6C34878D82A}">
                    <a16:rowId xmlns:a16="http://schemas.microsoft.com/office/drawing/2014/main" val="2789790354"/>
                  </a:ext>
                </a:extLst>
              </a:tr>
              <a:tr h="346035">
                <a:tc>
                  <a:txBody>
                    <a:bodyPr/>
                    <a:lstStyle/>
                    <a:p>
                      <a:r>
                        <a:rPr lang="en-US" sz="2200">
                          <a:solidFill>
                            <a:srgbClr val="000000"/>
                          </a:solidFill>
                        </a:rPr>
                        <a:t>Other expenses</a:t>
                      </a:r>
                      <a:endParaRPr lang="en-US" sz="2200" dirty="0">
                        <a:solidFill>
                          <a:srgbClr val="000000"/>
                        </a:solidFill>
                      </a:endParaRPr>
                    </a:p>
                  </a:txBody>
                  <a:tcPr marT="9144" marB="9144">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u="sng" dirty="0">
                          <a:solidFill>
                            <a:srgbClr val="000000"/>
                          </a:solidFill>
                        </a:rPr>
                        <a:t> 519,988</a:t>
                      </a:r>
                      <a:endParaRPr lang="en-US" sz="2200" b="0" u="sng" dirty="0">
                        <a:solidFill>
                          <a:srgbClr val="000000"/>
                        </a:solidFill>
                      </a:endParaRPr>
                    </a:p>
                  </a:txBody>
                  <a:tcPr marT="9144" marB="9144">
                    <a:noFill/>
                  </a:tcPr>
                </a:tc>
                <a:tc>
                  <a:txBody>
                    <a:bodyPr/>
                    <a:lstStyle/>
                    <a:p>
                      <a:pPr algn="r"/>
                      <a:r>
                        <a:rPr lang="en-US" sz="2200" u="sng">
                          <a:solidFill>
                            <a:srgbClr val="000000"/>
                          </a:solidFill>
                        </a:rPr>
                        <a:t> 358,672</a:t>
                      </a:r>
                      <a:endParaRPr lang="en-IN" sz="2200" b="0" dirty="0">
                        <a:solidFill>
                          <a:srgbClr val="000000"/>
                        </a:solidFill>
                      </a:endParaRPr>
                    </a:p>
                  </a:txBody>
                  <a:tcPr marT="9144" marB="9144">
                    <a:noFill/>
                  </a:tcPr>
                </a:tc>
                <a:extLst>
                  <a:ext uri="{0D108BD9-81ED-4DB2-BD59-A6C34878D82A}">
                    <a16:rowId xmlns:a16="http://schemas.microsoft.com/office/drawing/2014/main" val="2591296273"/>
                  </a:ext>
                </a:extLst>
              </a:tr>
              <a:tr h="346035">
                <a:tc>
                  <a:txBody>
                    <a:bodyPr/>
                    <a:lstStyle/>
                    <a:p>
                      <a:r>
                        <a:rPr lang="en-US" sz="2200">
                          <a:solidFill>
                            <a:srgbClr val="000000"/>
                          </a:solidFill>
                        </a:rPr>
                        <a:t>Total oper. costs excl.</a:t>
                      </a:r>
                      <a:endParaRPr lang="en-US" sz="2200" dirty="0">
                        <a:solidFill>
                          <a:srgbClr val="000000"/>
                        </a:solidFill>
                      </a:endParaRPr>
                    </a:p>
                  </a:txBody>
                  <a:tcPr marT="9144" marB="9144">
                    <a:noFill/>
                  </a:tcPr>
                </a:tc>
                <a:tc>
                  <a:txBody>
                    <a:bodyPr/>
                    <a:lstStyle/>
                    <a:p>
                      <a:pPr algn="r"/>
                      <a:endParaRPr lang="en-US" sz="2200" b="0" dirty="0">
                        <a:solidFill>
                          <a:srgbClr val="000000"/>
                        </a:solidFill>
                      </a:endParaRPr>
                    </a:p>
                  </a:txBody>
                  <a:tcPr marT="9144" marB="9144">
                    <a:noFill/>
                  </a:tcPr>
                </a:tc>
                <a:tc>
                  <a:txBody>
                    <a:bodyPr/>
                    <a:lstStyle/>
                    <a:p>
                      <a:pPr algn="r"/>
                      <a:endParaRPr lang="en-US" sz="2200" b="0" dirty="0">
                        <a:solidFill>
                          <a:srgbClr val="000000"/>
                        </a:solidFill>
                      </a:endParaRPr>
                    </a:p>
                  </a:txBody>
                  <a:tcPr marT="9144" marB="9144">
                    <a:noFill/>
                  </a:tcPr>
                </a:tc>
                <a:extLst>
                  <a:ext uri="{0D108BD9-81ED-4DB2-BD59-A6C34878D82A}">
                    <a16:rowId xmlns:a16="http://schemas.microsoft.com/office/drawing/2014/main" val="2055617375"/>
                  </a:ext>
                </a:extLst>
              </a:tr>
              <a:tr h="346035">
                <a:tc>
                  <a:txBody>
                    <a:bodyPr/>
                    <a:lstStyle/>
                    <a:p>
                      <a:pPr marL="365760"/>
                      <a:r>
                        <a:rPr lang="en-US" sz="2200" dirty="0" err="1">
                          <a:solidFill>
                            <a:srgbClr val="000000"/>
                          </a:solidFill>
                        </a:rPr>
                        <a:t>deprec</a:t>
                      </a:r>
                      <a:r>
                        <a:rPr lang="en-US" sz="2200" dirty="0">
                          <a:solidFill>
                            <a:srgbClr val="000000"/>
                          </a:solidFill>
                        </a:rPr>
                        <a:t>. &amp; amort.</a:t>
                      </a:r>
                    </a:p>
                  </a:txBody>
                  <a:tcPr marT="9144" marB="9144">
                    <a:noFill/>
                  </a:tcPr>
                </a:tc>
                <a:tc>
                  <a:txBody>
                    <a:bodyPr/>
                    <a:lstStyle/>
                    <a:p>
                      <a:pPr algn="r"/>
                      <a:r>
                        <a:rPr lang="en-US" sz="2200" dirty="0">
                          <a:solidFill>
                            <a:srgbClr val="000000"/>
                          </a:solidFill>
                        </a:rPr>
                        <a:t>6,047,988</a:t>
                      </a:r>
                    </a:p>
                  </a:txBody>
                  <a:tcPr marT="9144" marB="9144">
                    <a:noFill/>
                  </a:tcPr>
                </a:tc>
                <a:tc>
                  <a:txBody>
                    <a:bodyPr/>
                    <a:lstStyle/>
                    <a:p>
                      <a:pPr algn="r"/>
                      <a:r>
                        <a:rPr lang="en-US" sz="2200" dirty="0">
                          <a:solidFill>
                            <a:srgbClr val="000000"/>
                          </a:solidFill>
                        </a:rPr>
                        <a:t>3,222,672</a:t>
                      </a:r>
                      <a:endParaRPr lang="en-US" sz="2200" b="0" dirty="0">
                        <a:solidFill>
                          <a:srgbClr val="000000"/>
                        </a:solidFill>
                      </a:endParaRPr>
                    </a:p>
                  </a:txBody>
                  <a:tcPr marT="9144" marB="9144">
                    <a:noFill/>
                  </a:tcPr>
                </a:tc>
                <a:extLst>
                  <a:ext uri="{0D108BD9-81ED-4DB2-BD59-A6C34878D82A}">
                    <a16:rowId xmlns:a16="http://schemas.microsoft.com/office/drawing/2014/main" val="4056629382"/>
                  </a:ext>
                </a:extLst>
              </a:tr>
              <a:tr h="674172">
                <a:tc>
                  <a:txBody>
                    <a:bodyPr/>
                    <a:lstStyle/>
                    <a:p>
                      <a:r>
                        <a:rPr lang="en-US" sz="2200">
                          <a:solidFill>
                            <a:srgbClr val="000000"/>
                          </a:solidFill>
                        </a:rPr>
                        <a:t>Depreciation and amortization</a:t>
                      </a:r>
                      <a:endParaRPr lang="en-US" sz="2200" dirty="0">
                        <a:solidFill>
                          <a:srgbClr val="000000"/>
                        </a:solidFill>
                      </a:endParaRPr>
                    </a:p>
                  </a:txBody>
                  <a:tcPr marT="9144" marB="9144">
                    <a:noFill/>
                  </a:tcPr>
                </a:tc>
                <a:tc>
                  <a:txBody>
                    <a:bodyPr/>
                    <a:lstStyle/>
                    <a:p>
                      <a:pPr algn="r"/>
                      <a:r>
                        <a:rPr lang="en-US" sz="2200" u="sng" dirty="0">
                          <a:solidFill>
                            <a:srgbClr val="000000"/>
                          </a:solidFill>
                        </a:rPr>
                        <a:t> 116,960</a:t>
                      </a:r>
                      <a:endParaRPr lang="en-US" sz="2200" b="0" dirty="0">
                        <a:solidFill>
                          <a:srgbClr val="000000"/>
                        </a:solidFill>
                      </a:endParaRPr>
                    </a:p>
                  </a:txBody>
                  <a:tcPr marT="9144" marB="9144">
                    <a:noFill/>
                  </a:tcPr>
                </a:tc>
                <a:tc>
                  <a:txBody>
                    <a:bodyPr/>
                    <a:lstStyle/>
                    <a:p>
                      <a:pPr algn="r"/>
                      <a:r>
                        <a:rPr lang="en-US" sz="2200" u="sng" dirty="0">
                          <a:solidFill>
                            <a:srgbClr val="000000"/>
                          </a:solidFill>
                        </a:rPr>
                        <a:t> 18,900</a:t>
                      </a:r>
                      <a:endParaRPr lang="en-US" sz="2200" b="0" dirty="0">
                        <a:solidFill>
                          <a:srgbClr val="000000"/>
                        </a:solidFill>
                      </a:endParaRPr>
                    </a:p>
                  </a:txBody>
                  <a:tcPr marT="9144" marB="9144">
                    <a:noFill/>
                  </a:tcPr>
                </a:tc>
                <a:extLst>
                  <a:ext uri="{0D108BD9-81ED-4DB2-BD59-A6C34878D82A}">
                    <a16:rowId xmlns:a16="http://schemas.microsoft.com/office/drawing/2014/main" val="2030640478"/>
                  </a:ext>
                </a:extLst>
              </a:tr>
              <a:tr h="346035">
                <a:tc>
                  <a:txBody>
                    <a:bodyPr/>
                    <a:lstStyle/>
                    <a:p>
                      <a:r>
                        <a:rPr lang="en-US" sz="2200">
                          <a:solidFill>
                            <a:srgbClr val="000000"/>
                          </a:solidFill>
                        </a:rPr>
                        <a:t>EBIT</a:t>
                      </a:r>
                      <a:endParaRPr lang="en-US" sz="2200" dirty="0">
                        <a:solidFill>
                          <a:srgbClr val="000000"/>
                        </a:solidFill>
                      </a:endParaRPr>
                    </a:p>
                  </a:txBody>
                  <a:tcPr marT="9144" marB="9144">
                    <a:noFill/>
                  </a:tcPr>
                </a:tc>
                <a:tc>
                  <a:txBody>
                    <a:bodyPr/>
                    <a:lstStyle/>
                    <a:p>
                      <a:pPr algn="r"/>
                      <a:r>
                        <a:rPr lang="en-US" sz="2200" dirty="0">
                          <a:solidFill>
                            <a:srgbClr val="000000"/>
                          </a:solidFill>
                        </a:rPr>
                        <a:t>(38,152)</a:t>
                      </a:r>
                    </a:p>
                  </a:txBody>
                  <a:tcPr marT="9144" marB="9144">
                    <a:noFill/>
                  </a:tcPr>
                </a:tc>
                <a:tc>
                  <a:txBody>
                    <a:bodyPr/>
                    <a:lstStyle/>
                    <a:p>
                      <a:pPr algn="r"/>
                      <a:r>
                        <a:rPr lang="en-US" sz="2200" dirty="0">
                          <a:solidFill>
                            <a:srgbClr val="000000"/>
                          </a:solidFill>
                        </a:rPr>
                        <a:t>190,428</a:t>
                      </a:r>
                    </a:p>
                  </a:txBody>
                  <a:tcPr marT="9144" marB="9144">
                    <a:noFill/>
                  </a:tcPr>
                </a:tc>
                <a:extLst>
                  <a:ext uri="{0D108BD9-81ED-4DB2-BD59-A6C34878D82A}">
                    <a16:rowId xmlns:a16="http://schemas.microsoft.com/office/drawing/2014/main" val="3512761541"/>
                  </a:ext>
                </a:extLst>
              </a:tr>
              <a:tr h="346035">
                <a:tc>
                  <a:txBody>
                    <a:bodyPr/>
                    <a:lstStyle/>
                    <a:p>
                      <a:r>
                        <a:rPr lang="en-US" sz="2200">
                          <a:solidFill>
                            <a:srgbClr val="000000"/>
                          </a:solidFill>
                        </a:rPr>
                        <a:t>Interest expense</a:t>
                      </a:r>
                      <a:endParaRPr lang="en-US" sz="2200" dirty="0">
                        <a:solidFill>
                          <a:srgbClr val="000000"/>
                        </a:solidFill>
                      </a:endParaRPr>
                    </a:p>
                  </a:txBody>
                  <a:tcPr marT="9144" marB="9144">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u="sng" dirty="0">
                          <a:solidFill>
                            <a:srgbClr val="000000"/>
                          </a:solidFill>
                        </a:rPr>
                        <a:t> 122,024</a:t>
                      </a:r>
                      <a:endParaRPr lang="en-US" sz="2200" b="0" u="dbl" dirty="0">
                        <a:solidFill>
                          <a:srgbClr val="000000"/>
                        </a:solidFill>
                      </a:endParaRPr>
                    </a:p>
                  </a:txBody>
                  <a:tcPr marT="9144" marB="9144">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u="sng" dirty="0">
                          <a:solidFill>
                            <a:srgbClr val="000000"/>
                          </a:solidFill>
                        </a:rPr>
                        <a:t> 43,828</a:t>
                      </a:r>
                      <a:endParaRPr lang="en-US" sz="2200" b="0" u="dbl" dirty="0">
                        <a:solidFill>
                          <a:srgbClr val="000000"/>
                        </a:solidFill>
                      </a:endParaRPr>
                    </a:p>
                  </a:txBody>
                  <a:tcPr marT="9144" marB="9144">
                    <a:noFill/>
                  </a:tcPr>
                </a:tc>
                <a:extLst>
                  <a:ext uri="{0D108BD9-81ED-4DB2-BD59-A6C34878D82A}">
                    <a16:rowId xmlns:a16="http://schemas.microsoft.com/office/drawing/2014/main" val="2116607766"/>
                  </a:ext>
                </a:extLst>
              </a:tr>
              <a:tr h="3460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a:solidFill>
                            <a:srgbClr val="000000"/>
                          </a:solidFill>
                        </a:rPr>
                        <a:t>EBT</a:t>
                      </a:r>
                      <a:endParaRPr lang="en-US" sz="2200" dirty="0">
                        <a:solidFill>
                          <a:srgbClr val="000000"/>
                        </a:solidFill>
                      </a:endParaRPr>
                    </a:p>
                  </a:txBody>
                  <a:tcPr marT="9144" marB="9144">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dirty="0">
                          <a:solidFill>
                            <a:srgbClr val="000000"/>
                          </a:solidFill>
                        </a:rPr>
                        <a:t>(160,176)</a:t>
                      </a:r>
                    </a:p>
                  </a:txBody>
                  <a:tcPr marT="9144" marB="9144">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dirty="0">
                          <a:solidFill>
                            <a:srgbClr val="000000"/>
                          </a:solidFill>
                        </a:rPr>
                        <a:t>146,600</a:t>
                      </a:r>
                    </a:p>
                  </a:txBody>
                  <a:tcPr marT="9144" marB="9144">
                    <a:noFill/>
                  </a:tcPr>
                </a:tc>
                <a:extLst>
                  <a:ext uri="{0D108BD9-81ED-4DB2-BD59-A6C34878D82A}">
                    <a16:rowId xmlns:a16="http://schemas.microsoft.com/office/drawing/2014/main" val="1483602074"/>
                  </a:ext>
                </a:extLst>
              </a:tr>
              <a:tr h="3460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a:solidFill>
                            <a:srgbClr val="000000"/>
                          </a:solidFill>
                        </a:rPr>
                        <a:t>Taxes (25%)</a:t>
                      </a:r>
                      <a:endParaRPr lang="en-US" sz="2200" dirty="0">
                        <a:solidFill>
                          <a:srgbClr val="000000"/>
                        </a:solidFill>
                      </a:endParaRPr>
                    </a:p>
                  </a:txBody>
                  <a:tcPr marT="9144" marB="9144">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u="sng" dirty="0">
                          <a:solidFill>
                            <a:srgbClr val="000000"/>
                          </a:solidFill>
                        </a:rPr>
                        <a:t> 0</a:t>
                      </a:r>
                      <a:endParaRPr lang="en-US" sz="2200" b="0" u="dbl" dirty="0">
                        <a:solidFill>
                          <a:srgbClr val="000000"/>
                        </a:solidFill>
                      </a:endParaRPr>
                    </a:p>
                  </a:txBody>
                  <a:tcPr marT="9144" marB="9144">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u="sng" dirty="0">
                          <a:solidFill>
                            <a:srgbClr val="000000"/>
                          </a:solidFill>
                        </a:rPr>
                        <a:t>36,650</a:t>
                      </a:r>
                      <a:endParaRPr lang="en-US" sz="2200" b="0" u="dbl" dirty="0">
                        <a:solidFill>
                          <a:srgbClr val="000000"/>
                        </a:solidFill>
                      </a:endParaRPr>
                    </a:p>
                  </a:txBody>
                  <a:tcPr marT="9144" marB="9144">
                    <a:noFill/>
                  </a:tcPr>
                </a:tc>
                <a:extLst>
                  <a:ext uri="{0D108BD9-81ED-4DB2-BD59-A6C34878D82A}">
                    <a16:rowId xmlns:a16="http://schemas.microsoft.com/office/drawing/2014/main" val="2901221636"/>
                  </a:ext>
                </a:extLst>
              </a:tr>
              <a:tr h="346035">
                <a:tc>
                  <a:txBody>
                    <a:bodyPr/>
                    <a:lstStyle/>
                    <a:p>
                      <a:r>
                        <a:rPr lang="en-US" sz="2200">
                          <a:solidFill>
                            <a:srgbClr val="000000"/>
                          </a:solidFill>
                        </a:rPr>
                        <a:t>Net income</a:t>
                      </a:r>
                      <a:endParaRPr lang="en-US" sz="2200" dirty="0">
                        <a:solidFill>
                          <a:srgbClr val="000000"/>
                        </a:solidFill>
                      </a:endParaRPr>
                    </a:p>
                  </a:txBody>
                  <a:tcPr marT="9144" marB="9144">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u="dbl" dirty="0">
                          <a:solidFill>
                            <a:srgbClr val="000000"/>
                          </a:solidFill>
                        </a:rPr>
                        <a:t> (160,176)</a:t>
                      </a:r>
                      <a:endParaRPr lang="en-US" sz="2200" b="0" u="dbl" dirty="0">
                        <a:solidFill>
                          <a:srgbClr val="000000"/>
                        </a:solidFill>
                      </a:endParaRPr>
                    </a:p>
                  </a:txBody>
                  <a:tcPr marT="9144" marB="9144">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u="dbl" dirty="0">
                          <a:solidFill>
                            <a:srgbClr val="000000"/>
                          </a:solidFill>
                        </a:rPr>
                        <a:t> 109,950</a:t>
                      </a:r>
                      <a:endParaRPr lang="en-US" sz="2200" b="0" u="dbl" dirty="0">
                        <a:solidFill>
                          <a:srgbClr val="000000"/>
                        </a:solidFill>
                      </a:endParaRPr>
                    </a:p>
                  </a:txBody>
                  <a:tcPr marT="9144" marB="9144">
                    <a:noFill/>
                  </a:tcPr>
                </a:tc>
                <a:extLst>
                  <a:ext uri="{0D108BD9-81ED-4DB2-BD59-A6C34878D82A}">
                    <a16:rowId xmlns:a16="http://schemas.microsoft.com/office/drawing/2014/main" val="2139513876"/>
                  </a:ext>
                </a:extLst>
              </a:tr>
            </a:tbl>
          </a:graphicData>
        </a:graphic>
      </p:graphicFrame>
    </p:spTree>
    <p:custDataLst>
      <p:tags r:id="rId1"/>
    </p:custDataLst>
    <p:extLst>
      <p:ext uri="{BB962C8B-B14F-4D97-AF65-F5344CB8AC3E}">
        <p14:creationId xmlns:p14="http://schemas.microsoft.com/office/powerpoint/2010/main" val="684621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Other Data</a:t>
            </a:r>
          </a:p>
        </p:txBody>
      </p:sp>
      <p:graphicFrame>
        <p:nvGraphicFramePr>
          <p:cNvPr id="4" name="Table 2">
            <a:extLst>
              <a:ext uri="{FF2B5EF4-FFF2-40B4-BE49-F238E27FC236}">
                <a16:creationId xmlns:a16="http://schemas.microsoft.com/office/drawing/2014/main" id="{3B198197-ED89-4EA0-B6FD-F5F7DC07E1C2}"/>
              </a:ext>
            </a:extLst>
          </p:cNvPr>
          <p:cNvGraphicFramePr>
            <a:graphicFrameLocks noGrp="1"/>
          </p:cNvGraphicFramePr>
          <p:nvPr>
            <p:ph idx="1"/>
            <p:extLst>
              <p:ext uri="{D42A27DB-BD31-4B8C-83A1-F6EECF244321}">
                <p14:modId xmlns:p14="http://schemas.microsoft.com/office/powerpoint/2010/main" val="362057953"/>
              </p:ext>
            </p:extLst>
          </p:nvPr>
        </p:nvGraphicFramePr>
        <p:xfrm>
          <a:off x="1768499" y="2205448"/>
          <a:ext cx="8655003" cy="3566160"/>
        </p:xfrm>
        <a:graphic>
          <a:graphicData uri="http://schemas.openxmlformats.org/drawingml/2006/table">
            <a:tbl>
              <a:tblPr firstRow="1" bandRow="1">
                <a:tableStyleId>{5C22544A-7EE6-4342-B048-85BDC9FD1C3A}</a:tableStyleId>
              </a:tblPr>
              <a:tblGrid>
                <a:gridCol w="2885001">
                  <a:extLst>
                    <a:ext uri="{9D8B030D-6E8A-4147-A177-3AD203B41FA5}">
                      <a16:colId xmlns:a16="http://schemas.microsoft.com/office/drawing/2014/main" val="133052001"/>
                    </a:ext>
                  </a:extLst>
                </a:gridCol>
                <a:gridCol w="2885001">
                  <a:extLst>
                    <a:ext uri="{9D8B030D-6E8A-4147-A177-3AD203B41FA5}">
                      <a16:colId xmlns:a16="http://schemas.microsoft.com/office/drawing/2014/main" val="1446961982"/>
                    </a:ext>
                  </a:extLst>
                </a:gridCol>
                <a:gridCol w="2885001">
                  <a:extLst>
                    <a:ext uri="{9D8B030D-6E8A-4147-A177-3AD203B41FA5}">
                      <a16:colId xmlns:a16="http://schemas.microsoft.com/office/drawing/2014/main" val="1653251482"/>
                    </a:ext>
                  </a:extLst>
                </a:gridCol>
              </a:tblGrid>
              <a:tr h="594360">
                <a:tc>
                  <a:txBody>
                    <a:bodyPr/>
                    <a:lstStyle/>
                    <a:p>
                      <a:endParaRPr lang="en-IN" sz="2400" b="0" u="none" dirty="0">
                        <a:solidFill>
                          <a:srgbClr val="000000"/>
                        </a:solidFill>
                        <a:latin typeface="+mn-lt"/>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400" b="0" u="sng" dirty="0">
                          <a:solidFill>
                            <a:srgbClr val="000000"/>
                          </a:solidFill>
                          <a:latin typeface="+mn-lt"/>
                        </a:rPr>
                        <a:t> 2021</a:t>
                      </a:r>
                      <a:endParaRPr lang="en-IN" sz="2400" b="0" u="sng" dirty="0">
                        <a:solidFill>
                          <a:srgbClr val="000000"/>
                        </a:solidFill>
                        <a:latin typeface="+mn-lt"/>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400" b="0" u="sng" dirty="0">
                          <a:solidFill>
                            <a:srgbClr val="000000"/>
                          </a:solidFill>
                          <a:latin typeface="+mn-lt"/>
                        </a:rPr>
                        <a:t>2020</a:t>
                      </a:r>
                      <a:endParaRPr lang="en-IN" sz="2400" b="0" u="sng" dirty="0">
                        <a:solidFill>
                          <a:srgbClr val="000000"/>
                        </a:solidFill>
                        <a:latin typeface="+mn-lt"/>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3604584"/>
                  </a:ext>
                </a:extLst>
              </a:tr>
              <a:tr h="594360">
                <a:tc>
                  <a:txBody>
                    <a:bodyPr/>
                    <a:lstStyle/>
                    <a:p>
                      <a:r>
                        <a:rPr lang="en-US" sz="2400" dirty="0">
                          <a:solidFill>
                            <a:srgbClr val="000000"/>
                          </a:solidFill>
                          <a:latin typeface="+mn-lt"/>
                        </a:rPr>
                        <a:t>No. of shares</a:t>
                      </a:r>
                    </a:p>
                  </a:txBody>
                  <a:tcPr>
                    <a:lnT w="19050" cap="flat" cmpd="sng" algn="ctr">
                      <a:noFill/>
                      <a:prstDash val="solid"/>
                      <a:round/>
                      <a:headEnd type="none" w="med" len="med"/>
                      <a:tailEnd type="none" w="med" len="med"/>
                    </a:lnT>
                    <a:noFill/>
                  </a:tcPr>
                </a:tc>
                <a:tc>
                  <a:txBody>
                    <a:bodyPr/>
                    <a:lstStyle/>
                    <a:p>
                      <a:pPr marL="342900" indent="-342900" algn="r">
                        <a:lnSpc>
                          <a:spcPct val="90000"/>
                        </a:lnSpc>
                        <a:spcBef>
                          <a:spcPts val="0"/>
                        </a:spcBef>
                        <a:spcAft>
                          <a:spcPts val="1200"/>
                        </a:spcAft>
                        <a:buClr>
                          <a:schemeClr val="folHlink"/>
                        </a:buClr>
                        <a:buSzPct val="60000"/>
                        <a:buFont typeface="Wingdings" pitchFamily="2" charset="2"/>
                        <a:buNone/>
                        <a:defRPr/>
                      </a:pPr>
                      <a:r>
                        <a:rPr lang="en-US" sz="2400" dirty="0">
                          <a:solidFill>
                            <a:srgbClr val="000000"/>
                          </a:solidFill>
                          <a:latin typeface="+mn-lt"/>
                        </a:rPr>
                        <a:t>100,000</a:t>
                      </a:r>
                    </a:p>
                  </a:txBody>
                  <a:tcPr>
                    <a:lnT w="19050" cap="flat" cmpd="sng" algn="ctr">
                      <a:noFill/>
                      <a:prstDash val="solid"/>
                      <a:round/>
                      <a:headEnd type="none" w="med" len="med"/>
                      <a:tailEnd type="none" w="med" len="med"/>
                    </a:lnT>
                    <a:noFill/>
                  </a:tcPr>
                </a:tc>
                <a:tc>
                  <a:txBody>
                    <a:bodyPr/>
                    <a:lstStyle/>
                    <a:p>
                      <a:pPr marL="342900" indent="-342900" algn="r">
                        <a:lnSpc>
                          <a:spcPct val="90000"/>
                        </a:lnSpc>
                        <a:spcBef>
                          <a:spcPts val="0"/>
                        </a:spcBef>
                        <a:spcAft>
                          <a:spcPts val="1200"/>
                        </a:spcAft>
                        <a:buClr>
                          <a:schemeClr val="folHlink"/>
                        </a:buClr>
                        <a:buSzPct val="60000"/>
                        <a:buFont typeface="Wingdings" pitchFamily="2" charset="2"/>
                        <a:buNone/>
                        <a:defRPr/>
                      </a:pPr>
                      <a:r>
                        <a:rPr lang="en-US" sz="2400" dirty="0">
                          <a:solidFill>
                            <a:srgbClr val="000000"/>
                          </a:solidFill>
                          <a:latin typeface="+mn-lt"/>
                        </a:rPr>
                        <a:t>100,000</a:t>
                      </a:r>
                    </a:p>
                  </a:txBody>
                  <a:tcPr>
                    <a:lnT w="19050" cap="flat" cmpd="sng" algn="ctr">
                      <a:noFill/>
                      <a:prstDash val="solid"/>
                      <a:round/>
                      <a:headEnd type="none" w="med" len="med"/>
                      <a:tailEnd type="none" w="med" len="med"/>
                    </a:lnT>
                    <a:noFill/>
                  </a:tcPr>
                </a:tc>
                <a:extLst>
                  <a:ext uri="{0D108BD9-81ED-4DB2-BD59-A6C34878D82A}">
                    <a16:rowId xmlns:a16="http://schemas.microsoft.com/office/drawing/2014/main" val="3730606082"/>
                  </a:ext>
                </a:extLst>
              </a:tr>
              <a:tr h="594360">
                <a:tc>
                  <a:txBody>
                    <a:bodyPr/>
                    <a:lstStyle/>
                    <a:p>
                      <a:pPr eaLnBrk="1" hangingPunct="1">
                        <a:spcBef>
                          <a:spcPct val="0"/>
                        </a:spcBef>
                        <a:buFont typeface="Wingdings" pitchFamily="2" charset="2"/>
                        <a:buNone/>
                      </a:pPr>
                      <a:r>
                        <a:rPr lang="en-US" sz="2400" dirty="0">
                          <a:solidFill>
                            <a:srgbClr val="000000"/>
                          </a:solidFill>
                          <a:latin typeface="+mn-lt"/>
                        </a:rPr>
                        <a:t>EPS</a:t>
                      </a:r>
                    </a:p>
                  </a:txBody>
                  <a:tcPr>
                    <a:noFill/>
                  </a:tcPr>
                </a:tc>
                <a:tc>
                  <a:txBody>
                    <a:bodyPr/>
                    <a:lstStyle/>
                    <a:p>
                      <a:pPr marL="342900" indent="-342900" algn="r">
                        <a:lnSpc>
                          <a:spcPct val="90000"/>
                        </a:lnSpc>
                        <a:spcBef>
                          <a:spcPts val="0"/>
                        </a:spcBef>
                        <a:spcAft>
                          <a:spcPts val="1200"/>
                        </a:spcAft>
                        <a:buClr>
                          <a:schemeClr val="folHlink"/>
                        </a:buClr>
                        <a:buSzPct val="60000"/>
                        <a:buFont typeface="Wingdings" pitchFamily="2" charset="2"/>
                        <a:buNone/>
                        <a:defRPr/>
                      </a:pPr>
                      <a:r>
                        <a:rPr lang="en-US" sz="2400" dirty="0">
                          <a:solidFill>
                            <a:srgbClr val="000000"/>
                          </a:solidFill>
                          <a:latin typeface="+mn-lt"/>
                        </a:rPr>
                        <a:t>−$1.602</a:t>
                      </a:r>
                    </a:p>
                  </a:txBody>
                  <a:tcPr>
                    <a:noFill/>
                  </a:tcPr>
                </a:tc>
                <a:tc>
                  <a:txBody>
                    <a:bodyPr/>
                    <a:lstStyle/>
                    <a:p>
                      <a:pPr marL="342900" indent="-342900" algn="r">
                        <a:lnSpc>
                          <a:spcPct val="90000"/>
                        </a:lnSpc>
                        <a:spcBef>
                          <a:spcPts val="0"/>
                        </a:spcBef>
                        <a:spcAft>
                          <a:spcPts val="1200"/>
                        </a:spcAft>
                        <a:buClr>
                          <a:schemeClr val="folHlink"/>
                        </a:buClr>
                        <a:buSzPct val="60000"/>
                        <a:buFont typeface="Wingdings" pitchFamily="2" charset="2"/>
                        <a:buNone/>
                        <a:defRPr/>
                      </a:pPr>
                      <a:r>
                        <a:rPr lang="en-US" sz="2400" dirty="0">
                          <a:solidFill>
                            <a:srgbClr val="000000"/>
                          </a:solidFill>
                          <a:latin typeface="+mn-lt"/>
                        </a:rPr>
                        <a:t>$1.100</a:t>
                      </a:r>
                    </a:p>
                  </a:txBody>
                  <a:tcPr>
                    <a:noFill/>
                  </a:tcPr>
                </a:tc>
                <a:extLst>
                  <a:ext uri="{0D108BD9-81ED-4DB2-BD59-A6C34878D82A}">
                    <a16:rowId xmlns:a16="http://schemas.microsoft.com/office/drawing/2014/main" val="2789790354"/>
                  </a:ext>
                </a:extLst>
              </a:tr>
              <a:tr h="594360">
                <a:tc>
                  <a:txBody>
                    <a:bodyPr/>
                    <a:lstStyle/>
                    <a:p>
                      <a:pPr eaLnBrk="1" hangingPunct="1">
                        <a:spcBef>
                          <a:spcPct val="0"/>
                        </a:spcBef>
                        <a:buFont typeface="Wingdings" pitchFamily="2" charset="2"/>
                        <a:buNone/>
                      </a:pPr>
                      <a:r>
                        <a:rPr lang="en-US" sz="2400" dirty="0">
                          <a:solidFill>
                            <a:srgbClr val="000000"/>
                          </a:solidFill>
                          <a:latin typeface="+mn-lt"/>
                        </a:rPr>
                        <a:t>DPS</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u="none" dirty="0">
                          <a:solidFill>
                            <a:srgbClr val="000000"/>
                          </a:solidFill>
                          <a:latin typeface="+mn-lt"/>
                        </a:rPr>
                        <a:t>$</a:t>
                      </a:r>
                      <a:r>
                        <a:rPr lang="en-US" sz="2400" dirty="0">
                          <a:solidFill>
                            <a:srgbClr val="000000"/>
                          </a:solidFill>
                          <a:latin typeface="+mn-lt"/>
                        </a:rPr>
                        <a:t>0.110</a:t>
                      </a:r>
                    </a:p>
                  </a:txBody>
                  <a:tcPr>
                    <a:noFill/>
                  </a:tcPr>
                </a:tc>
                <a:tc>
                  <a:txBody>
                    <a:bodyPr/>
                    <a:lstStyle/>
                    <a:p>
                      <a:pPr marL="342900" indent="-342900" algn="r">
                        <a:lnSpc>
                          <a:spcPct val="90000"/>
                        </a:lnSpc>
                        <a:spcBef>
                          <a:spcPts val="0"/>
                        </a:spcBef>
                        <a:spcAft>
                          <a:spcPts val="1200"/>
                        </a:spcAft>
                        <a:buClr>
                          <a:schemeClr val="folHlink"/>
                        </a:buClr>
                        <a:buSzPct val="60000"/>
                        <a:buFont typeface="Wingdings" pitchFamily="2" charset="2"/>
                        <a:buNone/>
                        <a:defRPr/>
                      </a:pPr>
                      <a:r>
                        <a:rPr lang="en-US" sz="2400" dirty="0">
                          <a:solidFill>
                            <a:srgbClr val="000000"/>
                          </a:solidFill>
                          <a:latin typeface="+mn-lt"/>
                        </a:rPr>
                        <a:t>$0.275</a:t>
                      </a:r>
                    </a:p>
                  </a:txBody>
                  <a:tcPr>
                    <a:noFill/>
                  </a:tcPr>
                </a:tc>
                <a:extLst>
                  <a:ext uri="{0D108BD9-81ED-4DB2-BD59-A6C34878D82A}">
                    <a16:rowId xmlns:a16="http://schemas.microsoft.com/office/drawing/2014/main" val="2591296273"/>
                  </a:ext>
                </a:extLst>
              </a:tr>
              <a:tr h="594360">
                <a:tc>
                  <a:txBody>
                    <a:bodyPr/>
                    <a:lstStyle/>
                    <a:p>
                      <a:pPr eaLnBrk="1" hangingPunct="1">
                        <a:spcBef>
                          <a:spcPct val="0"/>
                        </a:spcBef>
                        <a:buFont typeface="Wingdings" pitchFamily="2" charset="2"/>
                        <a:buNone/>
                      </a:pPr>
                      <a:r>
                        <a:rPr lang="en-US" sz="2400" dirty="0">
                          <a:solidFill>
                            <a:srgbClr val="000000"/>
                          </a:solidFill>
                          <a:latin typeface="+mn-lt"/>
                        </a:rPr>
                        <a:t>Stock price</a:t>
                      </a:r>
                    </a:p>
                  </a:txBody>
                  <a:tcPr>
                    <a:noFill/>
                  </a:tcPr>
                </a:tc>
                <a:tc>
                  <a:txBody>
                    <a:bodyPr/>
                    <a:lstStyle/>
                    <a:p>
                      <a:pPr algn="r"/>
                      <a:r>
                        <a:rPr lang="en-US" sz="2400" b="0" dirty="0">
                          <a:solidFill>
                            <a:srgbClr val="000000"/>
                          </a:solidFill>
                          <a:latin typeface="+mn-lt"/>
                        </a:rPr>
                        <a:t>$2.25</a:t>
                      </a: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mn-lt"/>
                        </a:rPr>
                        <a:t>$8.50</a:t>
                      </a:r>
                    </a:p>
                  </a:txBody>
                  <a:tcPr>
                    <a:noFill/>
                  </a:tcPr>
                </a:tc>
                <a:extLst>
                  <a:ext uri="{0D108BD9-81ED-4DB2-BD59-A6C34878D82A}">
                    <a16:rowId xmlns:a16="http://schemas.microsoft.com/office/drawing/2014/main" val="2055617375"/>
                  </a:ext>
                </a:extLst>
              </a:tr>
              <a:tr h="594360">
                <a:tc>
                  <a:txBody>
                    <a:bodyPr/>
                    <a:lstStyle/>
                    <a:p>
                      <a:pPr eaLnBrk="1" hangingPunct="1">
                        <a:spcBef>
                          <a:spcPct val="0"/>
                        </a:spcBef>
                        <a:buFont typeface="Wingdings" pitchFamily="2" charset="2"/>
                        <a:buNone/>
                      </a:pPr>
                      <a:r>
                        <a:rPr lang="en-US" sz="2400" dirty="0">
                          <a:solidFill>
                            <a:srgbClr val="000000"/>
                          </a:solidFill>
                          <a:latin typeface="+mn-lt"/>
                        </a:rPr>
                        <a:t>Lease </a:t>
                      </a:r>
                      <a:r>
                        <a:rPr lang="en-US" sz="2400" dirty="0" err="1">
                          <a:solidFill>
                            <a:srgbClr val="000000"/>
                          </a:solidFill>
                          <a:latin typeface="+mn-lt"/>
                        </a:rPr>
                        <a:t>pmts</a:t>
                      </a:r>
                      <a:endParaRPr lang="en-US" sz="2400" dirty="0">
                        <a:solidFill>
                          <a:srgbClr val="000000"/>
                        </a:solidFill>
                        <a:latin typeface="+mn-lt"/>
                      </a:endParaRPr>
                    </a:p>
                  </a:txBody>
                  <a:tcPr>
                    <a:noFill/>
                  </a:tcPr>
                </a:tc>
                <a:tc>
                  <a:txBody>
                    <a:bodyPr/>
                    <a:lstStyle/>
                    <a:p>
                      <a:pPr marL="342900" marR="0" lvl="0" indent="-342900" algn="r" defTabSz="914400" rtl="0" eaLnBrk="1" fontAlgn="auto" latinLnBrk="0" hangingPunct="1">
                        <a:lnSpc>
                          <a:spcPct val="90000"/>
                        </a:lnSpc>
                        <a:spcBef>
                          <a:spcPts val="0"/>
                        </a:spcBef>
                        <a:spcAft>
                          <a:spcPts val="1200"/>
                        </a:spcAft>
                        <a:buClr>
                          <a:srgbClr val="954F72"/>
                        </a:buClr>
                        <a:buSzPct val="60000"/>
                        <a:buFont typeface="Wingdings" pitchFamily="2" charset="2"/>
                        <a:buNone/>
                        <a:tabLst/>
                        <a:defRPr/>
                      </a:pPr>
                      <a:r>
                        <a:rPr kumimoji="0" lang="en-US" sz="2400" b="0" i="0" u="none" strike="noStrike" kern="1200" cap="none" spc="0" normalizeH="0" baseline="0" noProof="0">
                          <a:ln>
                            <a:noFill/>
                          </a:ln>
                          <a:solidFill>
                            <a:srgbClr val="000000"/>
                          </a:solidFill>
                          <a:effectLst/>
                          <a:uLnTx/>
                          <a:uFillTx/>
                          <a:latin typeface="+mn-lt"/>
                          <a:ea typeface="+mn-ea"/>
                          <a:cs typeface="+mn-cs"/>
                        </a:rPr>
                        <a:t>$40,000</a:t>
                      </a:r>
                      <a:endParaRPr kumimoji="0" lang="en-US" sz="2400" b="0" i="0" u="none" strike="noStrike" kern="1200" cap="none" spc="0" normalizeH="0" baseline="0" noProof="0" dirty="0">
                        <a:ln>
                          <a:noFill/>
                        </a:ln>
                        <a:solidFill>
                          <a:srgbClr val="000000"/>
                        </a:solidFill>
                        <a:effectLst/>
                        <a:uLnTx/>
                        <a:uFillTx/>
                        <a:latin typeface="+mn-lt"/>
                        <a:ea typeface="+mn-ea"/>
                        <a:cs typeface="+mn-cs"/>
                      </a:endParaRPr>
                    </a:p>
                  </a:txBody>
                  <a:tcPr>
                    <a:noFill/>
                  </a:tcPr>
                </a:tc>
                <a:tc>
                  <a:txBody>
                    <a:bodyPr/>
                    <a:lstStyle/>
                    <a:p>
                      <a:pPr marL="342900" marR="0" lvl="0" indent="-342900" algn="r" defTabSz="914400" rtl="0" eaLnBrk="1" fontAlgn="auto" latinLnBrk="0" hangingPunct="1">
                        <a:lnSpc>
                          <a:spcPct val="90000"/>
                        </a:lnSpc>
                        <a:spcBef>
                          <a:spcPts val="0"/>
                        </a:spcBef>
                        <a:spcAft>
                          <a:spcPts val="1200"/>
                        </a:spcAft>
                        <a:buClr>
                          <a:srgbClr val="954F72"/>
                        </a:buClr>
                        <a:buSzPct val="60000"/>
                        <a:buFont typeface="Wingdings" pitchFamily="2" charset="2"/>
                        <a:buNone/>
                        <a:tabLst/>
                        <a:defRPr/>
                      </a:pPr>
                      <a:r>
                        <a:rPr kumimoji="0" lang="en-US" sz="2400" b="0" i="0" u="none" strike="noStrike" kern="1200" cap="none" spc="0" normalizeH="0" baseline="0" noProof="0" dirty="0">
                          <a:ln>
                            <a:noFill/>
                          </a:ln>
                          <a:solidFill>
                            <a:srgbClr val="000000"/>
                          </a:solidFill>
                          <a:effectLst/>
                          <a:uLnTx/>
                          <a:uFillTx/>
                          <a:latin typeface="+mn-lt"/>
                          <a:ea typeface="+mn-ea"/>
                          <a:cs typeface="+mn-cs"/>
                        </a:rPr>
                        <a:t>$40,000</a:t>
                      </a:r>
                    </a:p>
                  </a:txBody>
                  <a:tcPr>
                    <a:noFill/>
                  </a:tcPr>
                </a:tc>
                <a:extLst>
                  <a:ext uri="{0D108BD9-81ED-4DB2-BD59-A6C34878D82A}">
                    <a16:rowId xmlns:a16="http://schemas.microsoft.com/office/drawing/2014/main" val="4056629382"/>
                  </a:ext>
                </a:extLst>
              </a:tr>
            </a:tbl>
          </a:graphicData>
        </a:graphic>
      </p:graphicFrame>
    </p:spTree>
    <p:custDataLst>
      <p:tags r:id="rId1"/>
    </p:custDataLst>
    <p:extLst>
      <p:ext uri="{BB962C8B-B14F-4D97-AF65-F5344CB8AC3E}">
        <p14:creationId xmlns:p14="http://schemas.microsoft.com/office/powerpoint/2010/main" val="2727996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noProof="0" dirty="0"/>
              <a:t>Statement of Stockholders’ Equity (2021)</a:t>
            </a:r>
          </a:p>
        </p:txBody>
      </p:sp>
      <p:graphicFrame>
        <p:nvGraphicFramePr>
          <p:cNvPr id="5" name="Table 2">
            <a:extLst>
              <a:ext uri="{FF2B5EF4-FFF2-40B4-BE49-F238E27FC236}">
                <a16:creationId xmlns:a16="http://schemas.microsoft.com/office/drawing/2014/main" id="{EDE39C20-45DD-449B-A996-195C31B810FA}"/>
              </a:ext>
            </a:extLst>
          </p:cNvPr>
          <p:cNvGraphicFramePr>
            <a:graphicFrameLocks noGrp="1"/>
          </p:cNvGraphicFramePr>
          <p:nvPr>
            <p:ph idx="1"/>
            <p:extLst>
              <p:ext uri="{D42A27DB-BD31-4B8C-83A1-F6EECF244321}">
                <p14:modId xmlns:p14="http://schemas.microsoft.com/office/powerpoint/2010/main" val="1708009837"/>
              </p:ext>
            </p:extLst>
          </p:nvPr>
        </p:nvGraphicFramePr>
        <p:xfrm>
          <a:off x="805648" y="2069905"/>
          <a:ext cx="10580704" cy="3840480"/>
        </p:xfrm>
        <a:graphic>
          <a:graphicData uri="http://schemas.openxmlformats.org/drawingml/2006/table">
            <a:tbl>
              <a:tblPr firstRow="1" bandRow="1">
                <a:tableStyleId>{5C22544A-7EE6-4342-B048-85BDC9FD1C3A}</a:tableStyleId>
              </a:tblPr>
              <a:tblGrid>
                <a:gridCol w="3183641">
                  <a:extLst>
                    <a:ext uri="{9D8B030D-6E8A-4147-A177-3AD203B41FA5}">
                      <a16:colId xmlns:a16="http://schemas.microsoft.com/office/drawing/2014/main" val="3566092515"/>
                    </a:ext>
                  </a:extLst>
                </a:gridCol>
                <a:gridCol w="2103120">
                  <a:extLst>
                    <a:ext uri="{9D8B030D-6E8A-4147-A177-3AD203B41FA5}">
                      <a16:colId xmlns:a16="http://schemas.microsoft.com/office/drawing/2014/main" val="873383167"/>
                    </a:ext>
                  </a:extLst>
                </a:gridCol>
                <a:gridCol w="1371600">
                  <a:extLst>
                    <a:ext uri="{9D8B030D-6E8A-4147-A177-3AD203B41FA5}">
                      <a16:colId xmlns:a16="http://schemas.microsoft.com/office/drawing/2014/main" val="3491437482"/>
                    </a:ext>
                  </a:extLst>
                </a:gridCol>
                <a:gridCol w="1819223">
                  <a:extLst>
                    <a:ext uri="{9D8B030D-6E8A-4147-A177-3AD203B41FA5}">
                      <a16:colId xmlns:a16="http://schemas.microsoft.com/office/drawing/2014/main" val="3910039132"/>
                    </a:ext>
                  </a:extLst>
                </a:gridCol>
                <a:gridCol w="2103120">
                  <a:extLst>
                    <a:ext uri="{9D8B030D-6E8A-4147-A177-3AD203B41FA5}">
                      <a16:colId xmlns:a16="http://schemas.microsoft.com/office/drawing/2014/main" val="3624204789"/>
                    </a:ext>
                  </a:extLst>
                </a:gridCol>
              </a:tblGrid>
              <a:tr h="800100">
                <a:tc>
                  <a:txBody>
                    <a:bodyPr/>
                    <a:lstStyle/>
                    <a:p>
                      <a:endParaRPr lang="en-IN" sz="2200" b="0" dirty="0">
                        <a:solidFill>
                          <a:srgbClr val="000000"/>
                        </a:solidFill>
                      </a:endParaRPr>
                    </a:p>
                  </a:txBody>
                  <a:tcPr>
                    <a:noFill/>
                  </a:tcPr>
                </a:tc>
                <a:tc>
                  <a:txBody>
                    <a:bodyPr/>
                    <a:lstStyle/>
                    <a:p>
                      <a:pPr algn="r"/>
                      <a:r>
                        <a:rPr lang="en-IN" sz="2200" b="0" u="sng" dirty="0">
                          <a:solidFill>
                            <a:srgbClr val="000000"/>
                          </a:solidFill>
                        </a:rPr>
                        <a:t>Common Stock</a:t>
                      </a:r>
                    </a:p>
                  </a:txBody>
                  <a:tcPr anchor="b">
                    <a:noFill/>
                  </a:tcPr>
                </a:tc>
                <a:tc>
                  <a:txBody>
                    <a:bodyPr/>
                    <a:lstStyle/>
                    <a:p>
                      <a:pPr algn="r"/>
                      <a:endParaRPr lang="en-IN" sz="2200" b="0" dirty="0">
                        <a:solidFill>
                          <a:srgbClr val="000000"/>
                        </a:solidFill>
                      </a:endParaRPr>
                    </a:p>
                  </a:txBody>
                  <a:tcPr anchor="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IN" sz="2200" b="0" dirty="0">
                          <a:solidFill>
                            <a:srgbClr val="000000"/>
                          </a:solidFill>
                        </a:rPr>
                        <a:t>Retained</a:t>
                      </a:r>
                      <a:endParaRPr lang="en-US" sz="2200" b="0" dirty="0">
                        <a:solidFill>
                          <a:srgbClr val="000000"/>
                        </a:solidFill>
                      </a:endParaRPr>
                    </a:p>
                  </a:txBody>
                  <a:tcPr anchor="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200" b="0" dirty="0">
                          <a:solidFill>
                            <a:srgbClr val="000000"/>
                          </a:solidFill>
                        </a:rPr>
                        <a:t>Total </a:t>
                      </a:r>
                      <a:r>
                        <a:rPr lang="en-US" sz="2200" b="0" dirty="0">
                          <a:solidFill>
                            <a:srgbClr val="000000"/>
                          </a:solidFill>
                        </a:rPr>
                        <a:t>Stockholders’</a:t>
                      </a:r>
                      <a:r>
                        <a:rPr lang="en-IN" sz="2200" b="0" dirty="0">
                          <a:solidFill>
                            <a:srgbClr val="000000"/>
                          </a:solidFill>
                        </a:rPr>
                        <a:t> </a:t>
                      </a:r>
                      <a:endParaRPr lang="en-US" sz="2200" b="0" dirty="0">
                        <a:solidFill>
                          <a:srgbClr val="000000"/>
                        </a:solidFill>
                      </a:endParaRPr>
                    </a:p>
                  </a:txBody>
                  <a:tcPr anchor="b">
                    <a:noFill/>
                  </a:tcPr>
                </a:tc>
                <a:extLst>
                  <a:ext uri="{0D108BD9-81ED-4DB2-BD59-A6C34878D82A}">
                    <a16:rowId xmlns:a16="http://schemas.microsoft.com/office/drawing/2014/main" val="1413060850"/>
                  </a:ext>
                </a:extLst>
              </a:tr>
              <a:tr h="448056">
                <a:tc>
                  <a:txBody>
                    <a:bodyPr/>
                    <a:lstStyle/>
                    <a:p>
                      <a:endParaRPr lang="en-IN" sz="2200" b="0" dirty="0">
                        <a:solidFill>
                          <a:srgbClr val="000000"/>
                        </a:solidFill>
                      </a:endParaRPr>
                    </a:p>
                  </a:txBody>
                  <a:tcPr>
                    <a:lnB w="1905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Shares</a:t>
                      </a:r>
                    </a:p>
                  </a:txBody>
                  <a:tcPr>
                    <a:lnB w="19050" cap="flat" cmpd="sng" algn="ctr">
                      <a:solidFill>
                        <a:srgbClr val="000000"/>
                      </a:solidFill>
                      <a:prstDash val="solid"/>
                      <a:round/>
                      <a:headEnd type="none" w="med" len="med"/>
                      <a:tailEnd type="none" w="med" len="med"/>
                    </a:lnB>
                    <a:noFill/>
                  </a:tcPr>
                </a:tc>
                <a:tc>
                  <a:txBody>
                    <a:bodyPr/>
                    <a:lstStyle/>
                    <a:p>
                      <a:pPr algn="r"/>
                      <a:r>
                        <a:rPr lang="en-IN" sz="2200" b="0" dirty="0">
                          <a:solidFill>
                            <a:srgbClr val="000000"/>
                          </a:solidFill>
                        </a:rPr>
                        <a:t>Amount</a:t>
                      </a:r>
                    </a:p>
                  </a:txBody>
                  <a:tcPr>
                    <a:lnB w="19050" cap="flat" cmpd="sng" algn="ctr">
                      <a:solidFill>
                        <a:srgbClr val="000000"/>
                      </a:solidFill>
                      <a:prstDash val="solid"/>
                      <a:round/>
                      <a:headEnd type="none" w="med" len="med"/>
                      <a:tailEnd type="none" w="med" len="med"/>
                    </a:lnB>
                    <a:noFill/>
                  </a:tcPr>
                </a:tc>
                <a:tc>
                  <a:txBody>
                    <a:bodyPr/>
                    <a:lstStyle/>
                    <a:p>
                      <a:pPr algn="r"/>
                      <a:r>
                        <a:rPr lang="en-US" sz="2200" b="0" dirty="0">
                          <a:solidFill>
                            <a:srgbClr val="000000"/>
                          </a:solidFill>
                        </a:rPr>
                        <a:t>Earnings</a:t>
                      </a:r>
                    </a:p>
                  </a:txBody>
                  <a:tcPr>
                    <a:lnB w="1905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Equity</a:t>
                      </a:r>
                    </a:p>
                  </a:txBody>
                  <a:tcPr>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2542211"/>
                  </a:ext>
                </a:extLst>
              </a:tr>
              <a:tr h="448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200" b="0" dirty="0">
                          <a:solidFill>
                            <a:srgbClr val="000000"/>
                          </a:solidFill>
                        </a:rPr>
                        <a:t>Balances, </a:t>
                      </a:r>
                      <a:r>
                        <a:rPr lang="en-US" sz="2200" b="0" dirty="0">
                          <a:solidFill>
                            <a:srgbClr val="000000"/>
                          </a:solidFill>
                        </a:rPr>
                        <a:t>12/31/20</a:t>
                      </a:r>
                    </a:p>
                  </a:txBody>
                  <a:tcPr>
                    <a:lnT w="19050" cap="flat" cmpd="sng" algn="ctr">
                      <a:solidFill>
                        <a:srgbClr val="000000"/>
                      </a:solidFill>
                      <a:prstDash val="solid"/>
                      <a:round/>
                      <a:headEnd type="none" w="med" len="med"/>
                      <a:tailEnd type="none" w="med" len="med"/>
                    </a:lnT>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100,000</a:t>
                      </a:r>
                    </a:p>
                  </a:txBody>
                  <a:tcPr>
                    <a:lnT w="19050" cap="flat" cmpd="sng" algn="ctr">
                      <a:solidFill>
                        <a:srgbClr val="000000"/>
                      </a:solidFill>
                      <a:prstDash val="solid"/>
                      <a:round/>
                      <a:headEnd type="none" w="med" len="med"/>
                      <a:tailEnd type="none" w="med" len="med"/>
                    </a:lnT>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$460,000</a:t>
                      </a:r>
                    </a:p>
                  </a:txBody>
                  <a:tcPr>
                    <a:lnT w="19050" cap="flat" cmpd="sng" algn="ctr">
                      <a:solidFill>
                        <a:srgbClr val="000000"/>
                      </a:solidFill>
                      <a:prstDash val="solid"/>
                      <a:round/>
                      <a:headEnd type="none" w="med" len="med"/>
                      <a:tailEnd type="none" w="med" len="med"/>
                    </a:lnT>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$203,768</a:t>
                      </a:r>
                    </a:p>
                  </a:txBody>
                  <a:tcPr>
                    <a:lnT w="19050" cap="flat" cmpd="sng" algn="ctr">
                      <a:solidFill>
                        <a:srgbClr val="000000"/>
                      </a:solidFill>
                      <a:prstDash val="solid"/>
                      <a:round/>
                      <a:headEnd type="none" w="med" len="med"/>
                      <a:tailEnd type="none" w="med" len="med"/>
                    </a:lnT>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dirty="0">
                          <a:solidFill>
                            <a:srgbClr val="000000"/>
                          </a:solidFill>
                        </a:rPr>
                        <a:t>$663,768</a:t>
                      </a:r>
                      <a:endParaRPr lang="en-US" sz="2400" dirty="0">
                        <a:solidFill>
                          <a:srgbClr val="000000"/>
                        </a:solidFill>
                      </a:endParaRPr>
                    </a:p>
                  </a:txBody>
                  <a:tcPr>
                    <a:lnT w="19050" cap="flat" cmpd="sng" algn="ctr">
                      <a:solidFill>
                        <a:srgbClr val="000000"/>
                      </a:solidFill>
                      <a:prstDash val="solid"/>
                      <a:round/>
                      <a:headEnd type="none" w="med" len="med"/>
                      <a:tailEnd type="none" w="med" len="med"/>
                    </a:lnT>
                    <a:noFill/>
                  </a:tcPr>
                </a:tc>
                <a:extLst>
                  <a:ext uri="{0D108BD9-81ED-4DB2-BD59-A6C34878D82A}">
                    <a16:rowId xmlns:a16="http://schemas.microsoft.com/office/drawing/2014/main" val="1876816403"/>
                  </a:ext>
                </a:extLst>
              </a:tr>
              <a:tr h="448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2021 Net income</a:t>
                      </a:r>
                    </a:p>
                  </a:txBody>
                  <a:tcPr>
                    <a:noFill/>
                  </a:tcPr>
                </a:tc>
                <a:tc>
                  <a:txBody>
                    <a:bodyPr/>
                    <a:lstStyle/>
                    <a:p>
                      <a:pPr algn="ctr"/>
                      <a:endParaRPr lang="en-IN" sz="2200" b="0" dirty="0">
                        <a:solidFill>
                          <a:srgbClr val="000000"/>
                        </a:solidFill>
                      </a:endParaRPr>
                    </a:p>
                  </a:txBody>
                  <a:tcPr>
                    <a:noFill/>
                  </a:tcPr>
                </a:tc>
                <a:tc>
                  <a:txBody>
                    <a:bodyPr/>
                    <a:lstStyle/>
                    <a:p>
                      <a:pPr algn="r"/>
                      <a:endParaRPr lang="en-IN" sz="2200" b="0" dirty="0">
                        <a:solidFill>
                          <a:srgbClr val="000000"/>
                        </a:solidFill>
                      </a:endParaRP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(160,176)</a:t>
                      </a:r>
                    </a:p>
                  </a:txBody>
                  <a:tcPr>
                    <a:noFill/>
                  </a:tcPr>
                </a:tc>
                <a:tc>
                  <a:txBody>
                    <a:bodyPr/>
                    <a:lstStyle/>
                    <a:p>
                      <a:pPr algn="r"/>
                      <a:endParaRPr lang="en-IN" sz="2200" b="0">
                        <a:solidFill>
                          <a:srgbClr val="000000"/>
                        </a:solidFill>
                      </a:endParaRPr>
                    </a:p>
                  </a:txBody>
                  <a:tcPr>
                    <a:noFill/>
                  </a:tcPr>
                </a:tc>
                <a:extLst>
                  <a:ext uri="{0D108BD9-81ED-4DB2-BD59-A6C34878D82A}">
                    <a16:rowId xmlns:a16="http://schemas.microsoft.com/office/drawing/2014/main" val="3456692164"/>
                  </a:ext>
                </a:extLst>
              </a:tr>
              <a:tr h="448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Cash dividends</a:t>
                      </a:r>
                    </a:p>
                  </a:txBody>
                  <a:tcPr>
                    <a:noFill/>
                  </a:tcPr>
                </a:tc>
                <a:tc>
                  <a:txBody>
                    <a:bodyPr/>
                    <a:lstStyle/>
                    <a:p>
                      <a:pPr algn="ctr"/>
                      <a:endParaRPr lang="en-IN" sz="2200" b="0" dirty="0">
                        <a:solidFill>
                          <a:srgbClr val="000000"/>
                        </a:solidFill>
                      </a:endParaRPr>
                    </a:p>
                  </a:txBody>
                  <a:tcPr>
                    <a:noFill/>
                  </a:tcPr>
                </a:tc>
                <a:tc>
                  <a:txBody>
                    <a:bodyPr/>
                    <a:lstStyle/>
                    <a:p>
                      <a:pPr algn="r"/>
                      <a:endParaRPr lang="en-IN" sz="2200" b="0" dirty="0">
                        <a:solidFill>
                          <a:srgbClr val="000000"/>
                        </a:solidFill>
                      </a:endParaRPr>
                    </a:p>
                  </a:txBody>
                  <a:tcP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(11,000)</a:t>
                      </a:r>
                    </a:p>
                  </a:txBody>
                  <a:tcPr>
                    <a:noFill/>
                  </a:tcPr>
                </a:tc>
                <a:tc>
                  <a:txBody>
                    <a:bodyPr/>
                    <a:lstStyle/>
                    <a:p>
                      <a:pPr algn="r"/>
                      <a:endParaRPr lang="en-IN" sz="2200" b="0">
                        <a:solidFill>
                          <a:srgbClr val="000000"/>
                        </a:solidFill>
                      </a:endParaRPr>
                    </a:p>
                  </a:txBody>
                  <a:tcPr>
                    <a:noFill/>
                  </a:tcPr>
                </a:tc>
                <a:extLst>
                  <a:ext uri="{0D108BD9-81ED-4DB2-BD59-A6C34878D82A}">
                    <a16:rowId xmlns:a16="http://schemas.microsoft.com/office/drawing/2014/main" val="30174397"/>
                  </a:ext>
                </a:extLst>
              </a:tr>
              <a:tr h="8001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Addition (subtraction) to retained earnings</a:t>
                      </a:r>
                    </a:p>
                  </a:txBody>
                  <a:tcPr>
                    <a:noFill/>
                  </a:tcPr>
                </a:tc>
                <a:tc>
                  <a:txBody>
                    <a:bodyPr/>
                    <a:lstStyle/>
                    <a:p>
                      <a:pPr algn="ctr"/>
                      <a:endParaRPr lang="en-IN" sz="2200" b="0" dirty="0">
                        <a:solidFill>
                          <a:srgbClr val="000000"/>
                        </a:solidFill>
                      </a:endParaRPr>
                    </a:p>
                  </a:txBody>
                  <a:tcPr>
                    <a:lnB w="19050" cap="flat" cmpd="sng" algn="ctr">
                      <a:solidFill>
                        <a:srgbClr val="000000"/>
                      </a:solidFill>
                      <a:prstDash val="solid"/>
                      <a:round/>
                      <a:headEnd type="none" w="med" len="med"/>
                      <a:tailEnd type="none" w="med" len="med"/>
                    </a:lnB>
                    <a:noFill/>
                  </a:tcPr>
                </a:tc>
                <a:tc>
                  <a:txBody>
                    <a:bodyPr/>
                    <a:lstStyle/>
                    <a:p>
                      <a:pPr algn="r"/>
                      <a:endParaRPr lang="en-IN" sz="2200" b="0" dirty="0">
                        <a:solidFill>
                          <a:srgbClr val="000000"/>
                        </a:solidFill>
                      </a:endParaRPr>
                    </a:p>
                  </a:txBody>
                  <a:tcPr>
                    <a:lnB w="19050" cap="flat" cmpd="sng" algn="ctr">
                      <a:solidFill>
                        <a:srgbClr val="000000"/>
                      </a:solidFill>
                      <a:prstDash val="solid"/>
                      <a:round/>
                      <a:headEnd type="none" w="med" len="med"/>
                      <a:tailEnd type="none" w="med" len="med"/>
                    </a:lnB>
                    <a:noFill/>
                  </a:tcPr>
                </a:tc>
                <a:tc>
                  <a:txBody>
                    <a:bodyPr/>
                    <a:lstStyle/>
                    <a:p>
                      <a:pPr algn="r"/>
                      <a:endParaRPr lang="en-IN" sz="2200" b="0" dirty="0">
                        <a:solidFill>
                          <a:srgbClr val="000000"/>
                        </a:solidFill>
                      </a:endParaRPr>
                    </a:p>
                  </a:txBody>
                  <a:tcPr>
                    <a:lnB w="1905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(171,176)</a:t>
                      </a:r>
                    </a:p>
                  </a:txBody>
                  <a:tcPr anchor="b">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5354166"/>
                  </a:ext>
                </a:extLst>
              </a:tr>
              <a:tr h="448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0" dirty="0">
                          <a:solidFill>
                            <a:srgbClr val="000000"/>
                          </a:solidFill>
                        </a:rPr>
                        <a:t>Balances, 12/31/21</a:t>
                      </a:r>
                    </a:p>
                  </a:txBody>
                  <a:tcPr>
                    <a:noFill/>
                  </a:tcPr>
                </a:tc>
                <a:tc>
                  <a:txBody>
                    <a:bodyPr/>
                    <a:lstStyle/>
                    <a:p>
                      <a:pPr algn="ctr"/>
                      <a:r>
                        <a:rPr lang="en-US" sz="2200" b="0" u="dbl" dirty="0">
                          <a:solidFill>
                            <a:srgbClr val="000000"/>
                          </a:solidFill>
                        </a:rPr>
                        <a:t>100,000</a:t>
                      </a:r>
                    </a:p>
                  </a:txBody>
                  <a:tcPr>
                    <a:lnT w="19050" cap="flat" cmpd="sng" algn="ctr">
                      <a:solidFill>
                        <a:srgbClr val="000000"/>
                      </a:solidFill>
                      <a:prstDash val="solid"/>
                      <a:round/>
                      <a:headEnd type="none" w="med" len="med"/>
                      <a:tailEnd type="none" w="med" len="med"/>
                    </a:lnT>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b="0" u="dbl" dirty="0">
                          <a:solidFill>
                            <a:srgbClr val="000000"/>
                          </a:solidFill>
                        </a:rPr>
                        <a:t>$460,000</a:t>
                      </a:r>
                    </a:p>
                  </a:txBody>
                  <a:tcPr>
                    <a:lnT w="19050" cap="flat" cmpd="sng" algn="ctr">
                      <a:solidFill>
                        <a:srgbClr val="000000"/>
                      </a:solidFill>
                      <a:prstDash val="solid"/>
                      <a:round/>
                      <a:headEnd type="none" w="med" len="med"/>
                      <a:tailEnd type="none" w="med" len="med"/>
                    </a:lnT>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b="0" u="dbl" dirty="0">
                          <a:solidFill>
                            <a:srgbClr val="000000"/>
                          </a:solidFill>
                        </a:rPr>
                        <a:t>$  32,592</a:t>
                      </a:r>
                    </a:p>
                  </a:txBody>
                  <a:tcPr>
                    <a:lnT w="19050" cap="flat" cmpd="sng" algn="ctr">
                      <a:solidFill>
                        <a:srgbClr val="000000"/>
                      </a:solidFill>
                      <a:prstDash val="solid"/>
                      <a:round/>
                      <a:headEnd type="none" w="med" len="med"/>
                      <a:tailEnd type="none" w="med" len="med"/>
                    </a:lnT>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b="0" u="dbl" dirty="0">
                          <a:solidFill>
                            <a:srgbClr val="000000"/>
                          </a:solidFill>
                        </a:rPr>
                        <a:t>$492,592</a:t>
                      </a:r>
                    </a:p>
                  </a:txBody>
                  <a:tcPr>
                    <a:lnT w="19050" cap="flat" cmpd="sng" algn="ctr">
                      <a:solidFill>
                        <a:srgbClr val="000000"/>
                      </a:solidFill>
                      <a:prstDash val="solid"/>
                      <a:round/>
                      <a:headEnd type="none" w="med" len="med"/>
                      <a:tailEnd type="none" w="med" len="med"/>
                    </a:lnT>
                    <a:noFill/>
                  </a:tcPr>
                </a:tc>
                <a:extLst>
                  <a:ext uri="{0D108BD9-81ED-4DB2-BD59-A6C34878D82A}">
                    <a16:rowId xmlns:a16="http://schemas.microsoft.com/office/drawing/2014/main" val="1927536754"/>
                  </a:ext>
                </a:extLst>
              </a:tr>
            </a:tbl>
          </a:graphicData>
        </a:graphic>
      </p:graphicFrame>
    </p:spTree>
    <p:custDataLst>
      <p:tags r:id="rId1"/>
    </p:custDataLst>
    <p:extLst>
      <p:ext uri="{BB962C8B-B14F-4D97-AF65-F5344CB8AC3E}">
        <p14:creationId xmlns:p14="http://schemas.microsoft.com/office/powerpoint/2010/main" val="27226601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DESIGN_ID_FULL TEXT TEMPLATE MASTER" val="7pb33sBP"/>
  <p:tag name="ARTICULATE_DESIGN_ID_FULL TEXT TEMPLATE MASTER (CONT.)" val="V3Eg5WUK"/>
  <p:tag name="ARTICULATE_DESIGN_ID_OPTIMIZED TEMPLATE MASTER" val="rzwWCka7"/>
  <p:tag name="ARTICULATE_DESIGN_ID_OPTIMIZED TEMPLATE MASTER (CONT.)" val="klKJ3eZ5"/>
  <p:tag name="ARTICULATE_PROJECT_OPEN" val="0"/>
  <p:tag name="ARTICULATE_SLIDE_COUNT" val="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ptimized Template Master">
  <a:themeElements>
    <a:clrScheme name="Cengage">
      <a:dk1>
        <a:srgbClr val="53565A"/>
      </a:dk1>
      <a:lt1>
        <a:srgbClr val="FFFFFF"/>
      </a:lt1>
      <a:dk2>
        <a:srgbClr val="003865"/>
      </a:dk2>
      <a:lt2>
        <a:srgbClr val="E7E6E6"/>
      </a:lt2>
      <a:accent1>
        <a:srgbClr val="003865"/>
      </a:accent1>
      <a:accent2>
        <a:srgbClr val="0085CA"/>
      </a:accent2>
      <a:accent3>
        <a:srgbClr val="E0004D"/>
      </a:accent3>
      <a:accent4>
        <a:srgbClr val="FC4C02"/>
      </a:accent4>
      <a:accent5>
        <a:srgbClr val="F2A900"/>
      </a:accent5>
      <a:accent6>
        <a:srgbClr val="92278F"/>
      </a:accent6>
      <a:hlink>
        <a:srgbClr val="0563C1"/>
      </a:hlink>
      <a:folHlink>
        <a:srgbClr val="9227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1y_PPT_Template_Cengage_020221.pptx" id="{62A8FB47-AEAE-448A-A9EC-2B57E950A883}" vid="{DA52BCA4-C454-45F1-8147-C38687C75014}"/>
    </a:ext>
  </a:extLst>
</a:theme>
</file>

<file path=ppt/theme/theme2.xml><?xml version="1.0" encoding="utf-8"?>
<a:theme xmlns:a="http://schemas.openxmlformats.org/drawingml/2006/main" name="1_Optimized Template Master">
  <a:themeElements>
    <a:clrScheme name="Cengage">
      <a:dk1>
        <a:srgbClr val="53565A"/>
      </a:dk1>
      <a:lt1>
        <a:srgbClr val="FFFFFF"/>
      </a:lt1>
      <a:dk2>
        <a:srgbClr val="003865"/>
      </a:dk2>
      <a:lt2>
        <a:srgbClr val="E7E6E6"/>
      </a:lt2>
      <a:accent1>
        <a:srgbClr val="003865"/>
      </a:accent1>
      <a:accent2>
        <a:srgbClr val="0085CA"/>
      </a:accent2>
      <a:accent3>
        <a:srgbClr val="E0004D"/>
      </a:accent3>
      <a:accent4>
        <a:srgbClr val="FC4C02"/>
      </a:accent4>
      <a:accent5>
        <a:srgbClr val="F2A900"/>
      </a:accent5>
      <a:accent6>
        <a:srgbClr val="92278F"/>
      </a:accent6>
      <a:hlink>
        <a:srgbClr val="0563C1"/>
      </a:hlink>
      <a:folHlink>
        <a:srgbClr val="9227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1y_PPT_Template_Cengage_020221.pptx" id="{62A8FB47-AEAE-448A-A9EC-2B57E950A883}" vid="{DA52BCA4-C454-45F1-8147-C38687C7501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c1e726a-7c3b-4654-9122-87de3e28a51c">
      <UserInfo>
        <DisplayName/>
        <AccountId xsi:nil="true"/>
        <AccountType/>
      </UserInfo>
    </SharedWithUsers>
    <AdminNotes xmlns="c8ecdccd-e3b0-4392-94c4-49d90f16d1d5">
      <Value>Source document w/owner</Value>
    </AdminNotes>
    <Topic xmlns="c8ecdccd-e3b0-4392-94c4-49d90f16d1d5">
      <Value>Accessibility</Value>
      <Value>Partner Programs</Value>
    </Topic>
    <Copy xmlns="c8ecdccd-e3b0-4392-94c4-49d90f16d1d5">true</Copy>
    <MasterLocation_x0028_ifCopy_x003d_Yes_x0029_ xmlns="c8ecdccd-e3b0-4392-94c4-49d90f16d1d5">Learning</MasterLocation_x0028_ifCopy_x003d_Yes_x0029_>
    <Owner xmlns="c8ecdccd-e3b0-4392-94c4-49d90f16d1d5">Learning</Owner>
    <Admin xmlns="c8ecdccd-e3b0-4392-94c4-49d90f16d1d5">
      <UserInfo>
        <DisplayName>Tumelaire, Justin M</DisplayName>
        <AccountId>640</AccountId>
        <AccountType/>
      </UserInfo>
    </Admin>
    <PartnerProgram xmlns="c8ecdccd-e3b0-4392-94c4-49d90f16d1d5">
      <Value>HE Production</Value>
    </PartnerProgram>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5A683995A7B1D46BAE4BA042997DC16" ma:contentTypeVersion="23" ma:contentTypeDescription="Create a new document." ma:contentTypeScope="" ma:versionID="8f0464880096769e34e67dae7cb02e8b">
  <xsd:schema xmlns:xsd="http://www.w3.org/2001/XMLSchema" xmlns:xs="http://www.w3.org/2001/XMLSchema" xmlns:p="http://schemas.microsoft.com/office/2006/metadata/properties" xmlns:ns2="c8ecdccd-e3b0-4392-94c4-49d90f16d1d5" xmlns:ns3="cc1e726a-7c3b-4654-9122-87de3e28a51c" targetNamespace="http://schemas.microsoft.com/office/2006/metadata/properties" ma:root="true" ma:fieldsID="5b66234319f86e7d6e6af7a0d3db614c" ns2:_="" ns3:_="">
    <xsd:import namespace="c8ecdccd-e3b0-4392-94c4-49d90f16d1d5"/>
    <xsd:import namespace="cc1e726a-7c3b-4654-9122-87de3e28a51c"/>
    <xsd:element name="properties">
      <xsd:complexType>
        <xsd:sequence>
          <xsd:element name="documentManagement">
            <xsd:complexType>
              <xsd:all>
                <xsd:element ref="ns2:Topic" minOccurs="0"/>
                <xsd:element ref="ns2:Owner" minOccurs="0"/>
                <xsd:element ref="ns2:Admin" minOccurs="0"/>
                <xsd:element ref="ns2:Copy" minOccurs="0"/>
                <xsd:element ref="ns2:MasterLocation_x0028_ifCopy_x003d_Yes_x0029_" minOccurs="0"/>
                <xsd:element ref="ns2:AdminNotes" minOccurs="0"/>
                <xsd:element ref="ns2:MediaServiceMetadata" minOccurs="0"/>
                <xsd:element ref="ns2:MediaServiceFastMetadata" minOccurs="0"/>
                <xsd:element ref="ns2:MediaServiceAutoTags"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OCR" minOccurs="0"/>
                <xsd:element ref="ns2:MediaServiceGenerationTime" minOccurs="0"/>
                <xsd:element ref="ns2:MediaServiceEventHashCode" minOccurs="0"/>
                <xsd:element ref="ns2:PartnerProgram"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ecdccd-e3b0-4392-94c4-49d90f16d1d5" elementFormDefault="qualified">
    <xsd:import namespace="http://schemas.microsoft.com/office/2006/documentManagement/types"/>
    <xsd:import namespace="http://schemas.microsoft.com/office/infopath/2007/PartnerControls"/>
    <xsd:element name="Topic" ma:index="2" nillable="true" ma:displayName="Topic" ma:default="Unassigned" ma:format="Dropdown" ma:internalName="Topic">
      <xsd:complexType>
        <xsd:complexContent>
          <xsd:extension base="dms:MultiChoice">
            <xsd:sequence>
              <xsd:element name="Value" maxOccurs="unbounded" minOccurs="0" nillable="true">
                <xsd:simpleType>
                  <xsd:restriction base="dms:Choice">
                    <xsd:enumeration value="Accessibility"/>
                    <xsd:enumeration value="Archiving"/>
                    <xsd:enumeration value="CenDoc"/>
                    <xsd:enumeration value="Content Corrections/Reprints"/>
                    <xsd:enumeration value="Content Creation"/>
                    <xsd:enumeration value="Files to Printer"/>
                    <xsd:enumeration value="Invoicing"/>
                    <xsd:enumeration value="Partner Programs"/>
                    <xsd:enumeration value="Project Management"/>
                    <xsd:enumeration value="Other"/>
                    <xsd:enumeration value="Unassigned"/>
                    <xsd:enumeration value="Source Document Only"/>
                    <xsd:enumeration value="Design"/>
                    <xsd:enumeration value="Inclusivity &amp; Diversity"/>
                  </xsd:restriction>
                </xsd:simpleType>
              </xsd:element>
            </xsd:sequence>
          </xsd:extension>
        </xsd:complexContent>
      </xsd:complexType>
    </xsd:element>
    <xsd:element name="Owner" ma:index="3" nillable="true" ma:displayName="Owner" ma:format="Dropdown" ma:internalName="Owner">
      <xsd:simpleType>
        <xsd:restriction base="dms:Choice">
          <xsd:enumeration value="Content Corrections"/>
          <xsd:enumeration value="Content Creation"/>
          <xsd:enumeration value="Content Management Services"/>
          <xsd:enumeration value="Creative Studio"/>
          <xsd:enumeration value="Digital Production"/>
          <xsd:enumeration value="Finance"/>
          <xsd:enumeration value="Learning"/>
          <xsd:enumeration value="Manufacturing"/>
          <xsd:enumeration value="NGL"/>
          <xsd:enumeration value="Strategic Sourcing"/>
        </xsd:restriction>
      </xsd:simpleType>
    </xsd:element>
    <xsd:element name="Admin" ma:index="4" nillable="true" ma:displayName="Admin" ma:list="UserInfo" ma:SharePointGroup="0" ma:internalName="Admin"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py" ma:index="5" nillable="true" ma:displayName="Copy " ma:default="0" ma:description="This is a VIP copy of a master document that is posted/available internally" ma:format="Dropdown" ma:internalName="Copy">
      <xsd:simpleType>
        <xsd:restriction base="dms:Boolean"/>
      </xsd:simpleType>
    </xsd:element>
    <xsd:element name="MasterLocation_x0028_ifCopy_x003d_Yes_x0029_" ma:index="6" nillable="true" ma:displayName="Master Location (if Copy = Yes)" ma:default="n/a" ma:description="Site/document library where master version is maintained" ma:format="Dropdown" ma:internalName="MasterLocation_x0028_ifCopy_x003d_Yes_x0029_">
      <xsd:simpleType>
        <xsd:restriction base="dms:Choice">
          <xsd:enumeration value="Catalyst / Finance"/>
          <xsd:enumeration value="Content Creation"/>
          <xsd:enumeration value="Content Management Services"/>
          <xsd:enumeration value="GPMOT"/>
          <xsd:enumeration value="Learning"/>
          <xsd:enumeration value="Strategic Sourcing"/>
          <xsd:enumeration value="VIP Documents"/>
          <xsd:enumeration value="n/a"/>
          <xsd:enumeration value="Creative Studio"/>
        </xsd:restriction>
      </xsd:simpleType>
    </xsd:element>
    <xsd:element name="AdminNotes" ma:index="7" nillable="true" ma:displayName="Admin Notes" ma:format="Dropdown" ma:internalName="AdminNotes">
      <xsd:complexType>
        <xsd:complexContent>
          <xsd:extension base="dms:MultiChoiceFillIn">
            <xsd:sequence>
              <xsd:element name="Value" maxOccurs="unbounded" minOccurs="0" nillable="true">
                <xsd:simpleType>
                  <xsd:union memberTypes="dms:Text">
                    <xsd:simpleType>
                      <xsd:restriction base="dms:Choice">
                        <xsd:enumeration value="See VIP Source Documents"/>
                        <xsd:enumeration value="E2E copy"/>
                        <xsd:enumeration value="Link to VIP copy"/>
                        <xsd:enumeration value="Same as internal version"/>
                        <xsd:enumeration value="Vendor-facing version"/>
                        <xsd:enumeration value="Source document w/owner"/>
                      </xsd:restriction>
                    </xsd:simpleType>
                  </xsd:union>
                </xsd:simpleType>
              </xsd:element>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PartnerProgram" ma:index="25" nillable="true" ma:displayName="Partner Program" ma:format="Dropdown" ma:internalName="PartnerProgram">
      <xsd:complexType>
        <xsd:complexContent>
          <xsd:extension base="dms:MultiChoice">
            <xsd:sequence>
              <xsd:element name="Value" maxOccurs="unbounded" minOccurs="0" nillable="true">
                <xsd:simpleType>
                  <xsd:restriction base="dms:Choice">
                    <xsd:enumeration value="HE Production"/>
                    <xsd:enumeration value="Design"/>
                    <xsd:enumeration value="Authoring"/>
                    <xsd:enumeration value="Ancillary Production"/>
                    <xsd:enumeration value="Archiving"/>
                    <xsd:enumeration value="NGL"/>
                    <xsd:enumeration value="Media"/>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c1e726a-7c3b-4654-9122-87de3e28a51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9BA192-EF86-48DF-982C-2C526A268392}">
  <ds:schemaRefs>
    <ds:schemaRef ds:uri="http://schemas.microsoft.com/office/2006/documentManagement/types"/>
    <ds:schemaRef ds:uri="http://purl.org/dc/terms/"/>
    <ds:schemaRef ds:uri="http://schemas.microsoft.com/office/infopath/2007/PartnerControls"/>
    <ds:schemaRef ds:uri="http://purl.org/dc/dcmitype/"/>
    <ds:schemaRef ds:uri="http://schemas.microsoft.com/office/2006/metadata/properties"/>
    <ds:schemaRef ds:uri="http://schemas.openxmlformats.org/package/2006/metadata/core-properties"/>
    <ds:schemaRef ds:uri="http://purl.org/dc/elements/1.1/"/>
    <ds:schemaRef ds:uri="cc1e726a-7c3b-4654-9122-87de3e28a51c"/>
    <ds:schemaRef ds:uri="c8ecdccd-e3b0-4392-94c4-49d90f16d1d5"/>
    <ds:schemaRef ds:uri="http://www.w3.org/XML/1998/namespace"/>
  </ds:schemaRefs>
</ds:datastoreItem>
</file>

<file path=customXml/itemProps2.xml><?xml version="1.0" encoding="utf-8"?>
<ds:datastoreItem xmlns:ds="http://schemas.openxmlformats.org/officeDocument/2006/customXml" ds:itemID="{E32CFAA7-E308-4DCB-89CD-C84C20E90241}">
  <ds:schemaRefs>
    <ds:schemaRef ds:uri="http://schemas.microsoft.com/sharepoint/v3/contenttype/forms"/>
  </ds:schemaRefs>
</ds:datastoreItem>
</file>

<file path=customXml/itemProps3.xml><?xml version="1.0" encoding="utf-8"?>
<ds:datastoreItem xmlns:ds="http://schemas.openxmlformats.org/officeDocument/2006/customXml" ds:itemID="{AA796F67-F848-4205-8CFB-C5D3203424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ecdccd-e3b0-4392-94c4-49d90f16d1d5"/>
    <ds:schemaRef ds:uri="cc1e726a-7c3b-4654-9122-87de3e28a5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A11y_PPT_Template_Cengage_020221</Template>
  <TotalTime>383</TotalTime>
  <Words>1971</Words>
  <Application>Microsoft Office PowerPoint</Application>
  <PresentationFormat>Widescreen</PresentationFormat>
  <Paragraphs>315</Paragraphs>
  <Slides>32</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32</vt:i4>
      </vt:variant>
    </vt:vector>
  </HeadingPairs>
  <TitlesOfParts>
    <vt:vector size="40" baseType="lpstr">
      <vt:lpstr>Arial</vt:lpstr>
      <vt:lpstr>Calibri</vt:lpstr>
      <vt:lpstr>Courier New</vt:lpstr>
      <vt:lpstr>Symbol</vt:lpstr>
      <vt:lpstr>Verdana</vt:lpstr>
      <vt:lpstr>Wingdings</vt:lpstr>
      <vt:lpstr>Optimized Template Master</vt:lpstr>
      <vt:lpstr>1_Optimized Template Master</vt:lpstr>
      <vt:lpstr>Chapter 3</vt:lpstr>
      <vt:lpstr>Overview</vt:lpstr>
      <vt:lpstr>The Annual Report</vt:lpstr>
      <vt:lpstr>Overview of D’Leon Inc.</vt:lpstr>
      <vt:lpstr>Balance Sheet: Assets</vt:lpstr>
      <vt:lpstr>Balance Sheet: Liabilities and Equity</vt:lpstr>
      <vt:lpstr>Income Statement</vt:lpstr>
      <vt:lpstr>Other Data</vt:lpstr>
      <vt:lpstr>Statement of Stockholders’ Equity (2021)</vt:lpstr>
      <vt:lpstr>Statement of Cash Flows (2021) (1 of 2)</vt:lpstr>
      <vt:lpstr>Statement of Cash Flows (2021) (2 of 2)</vt:lpstr>
      <vt:lpstr>D’Leon’s Financial Condition from Statement of CFs: Conclusions</vt:lpstr>
      <vt:lpstr>Net Working Capital vs. Net Operating Working Capital</vt:lpstr>
      <vt:lpstr>D’Leon’s Case (1 of 6)</vt:lpstr>
      <vt:lpstr>D’Leon’s Case (2 of 6)</vt:lpstr>
      <vt:lpstr>Assessment of the Expansion’s Effect on Operations</vt:lpstr>
      <vt:lpstr>What was the free cash flow (FCF) for 2021?</vt:lpstr>
      <vt:lpstr>Performance Measures for Evaluating Managers</vt:lpstr>
      <vt:lpstr>What was D’Leon’s MVA in 2021 and 2020?</vt:lpstr>
      <vt:lpstr>What is the relationship between EVA and MVA?</vt:lpstr>
      <vt:lpstr>Does D’Leon pay its suppliers on time?</vt:lpstr>
      <vt:lpstr>D’Leon’s Case (3 of 6)</vt:lpstr>
      <vt:lpstr>D’Leon’s Case (4 of 6)</vt:lpstr>
      <vt:lpstr>How did D’Leon finance its expansion?</vt:lpstr>
      <vt:lpstr>D’Leon’s Case (5 of 6)</vt:lpstr>
      <vt:lpstr>D’Leon’s Case (6 of 6)</vt:lpstr>
      <vt:lpstr>Federal Income Tax System</vt:lpstr>
      <vt:lpstr>Corporate and Personal Taxes (1 of 2)</vt:lpstr>
      <vt:lpstr>Corporate and Personal Taxes (2 of 2)</vt:lpstr>
      <vt:lpstr>Tax Treatment of Various Uses and Sources of Funds (1 of 2)</vt:lpstr>
      <vt:lpstr>Tax Treatment of Various Uses and Sources of Funds (2 of 2)</vt:lpstr>
      <vt:lpstr>More Tax Issues</vt:lpstr>
    </vt:vector>
  </TitlesOfParts>
  <Company>Cengage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Financial Management, Sixteenth Edition</dc:title>
  <dc:subject>Chapter 3: Financial Statements, Cash Flow, and Taxes</dc:subject>
  <dc:creator>Brigham &amp; Houston</dc:creator>
  <cp:lastModifiedBy>Prasanna kumar. Tripathy</cp:lastModifiedBy>
  <cp:revision>91</cp:revision>
  <cp:lastPrinted>2016-10-03T15:29:39Z</cp:lastPrinted>
  <dcterms:created xsi:type="dcterms:W3CDTF">2021-02-02T17:32:18Z</dcterms:created>
  <dcterms:modified xsi:type="dcterms:W3CDTF">2021-06-03T06:06:59Z</dcterms:modified>
  <cp:category>Accessible PPT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0x01010025A683995A7B1D46BAE4BA042997DC16</vt:lpwstr>
  </property>
  <property fmtid="{D5CDD505-2E9C-101B-9397-08002B2CF9AE}" pid="3" name="Order">
    <vt:r8>112600</vt:r8>
  </property>
  <property fmtid="{D5CDD505-2E9C-101B-9397-08002B2CF9AE}" pid="4" name="Category">
    <vt:lpwstr>Accessibility</vt:lpwstr>
  </property>
  <property fmtid="{D5CDD505-2E9C-101B-9397-08002B2CF9AE}" pid="5" name="xd_Signature">
    <vt:bool>false</vt:bool>
  </property>
  <property fmtid="{D5CDD505-2E9C-101B-9397-08002B2CF9AE}" pid="6" name="xd_ProgID">
    <vt:lpwstr/>
  </property>
  <property fmtid="{D5CDD505-2E9C-101B-9397-08002B2CF9AE}" pid="7" name="Document Type">
    <vt:lpwstr>Template</vt:lpwstr>
  </property>
  <property fmtid="{D5CDD505-2E9C-101B-9397-08002B2CF9AE}" pid="8" name="Audience">
    <vt:lpwstr>Content Developer</vt:lpwstr>
  </property>
  <property fmtid="{D5CDD505-2E9C-101B-9397-08002B2CF9AE}" pid="9" name="Department">
    <vt:lpwstr>GPM Training</vt:lpwstr>
  </property>
  <property fmtid="{D5CDD505-2E9C-101B-9397-08002B2CF9AE}" pid="10" name="ComplianceAssetId">
    <vt:lpwstr/>
  </property>
  <property fmtid="{D5CDD505-2E9C-101B-9397-08002B2CF9AE}" pid="11" name="TemplateUrl">
    <vt:lpwstr/>
  </property>
  <property fmtid="{D5CDD505-2E9C-101B-9397-08002B2CF9AE}" pid="12" name="ArticulateGUID">
    <vt:lpwstr>DA3FD099-5DDC-49B7-BC70-6C2871AE2813</vt:lpwstr>
  </property>
  <property fmtid="{D5CDD505-2E9C-101B-9397-08002B2CF9AE}" pid="13" name="ArticulatePath">
    <vt:lpwstr>Presentation3</vt:lpwstr>
  </property>
  <property fmtid="{D5CDD505-2E9C-101B-9397-08002B2CF9AE}" pid="14" name="_SourceUrl">
    <vt:lpwstr/>
  </property>
  <property fmtid="{D5CDD505-2E9C-101B-9397-08002B2CF9AE}" pid="15" name="Status">
    <vt:lpwstr>1. In development</vt:lpwstr>
  </property>
  <property fmtid="{D5CDD505-2E9C-101B-9397-08002B2CF9AE}" pid="16" name="_SharedFileIndex">
    <vt:lpwstr/>
  </property>
</Properties>
</file>