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4"/>
    <p:sldMasterId id="2147483767" r:id="rId5"/>
  </p:sldMasterIdLst>
  <p:notesMasterIdLst>
    <p:notesMasterId r:id="rId28"/>
  </p:notesMasterIdLst>
  <p:handoutMasterIdLst>
    <p:handoutMasterId r:id="rId29"/>
  </p:handoutMasterIdLst>
  <p:sldIdLst>
    <p:sldId id="333" r:id="rId6"/>
    <p:sldId id="258" r:id="rId7"/>
    <p:sldId id="261" r:id="rId8"/>
    <p:sldId id="264" r:id="rId9"/>
    <p:sldId id="290" r:id="rId10"/>
    <p:sldId id="291" r:id="rId11"/>
    <p:sldId id="292" r:id="rId12"/>
    <p:sldId id="294" r:id="rId13"/>
    <p:sldId id="297" r:id="rId14"/>
    <p:sldId id="295" r:id="rId15"/>
    <p:sldId id="331" r:id="rId16"/>
    <p:sldId id="332" r:id="rId17"/>
    <p:sldId id="299" r:id="rId18"/>
    <p:sldId id="298" r:id="rId19"/>
    <p:sldId id="293" r:id="rId20"/>
    <p:sldId id="300" r:id="rId21"/>
    <p:sldId id="326" r:id="rId22"/>
    <p:sldId id="296" r:id="rId23"/>
    <p:sldId id="265" r:id="rId24"/>
    <p:sldId id="329" r:id="rId25"/>
    <p:sldId id="302" r:id="rId26"/>
    <p:sldId id="327" r:id="rId27"/>
  </p:sldIdLst>
  <p:sldSz cx="12192000" cy="6858000"/>
  <p:notesSz cx="6858000" cy="9144000"/>
  <p:custDataLst>
    <p:tags r:id="rId30"/>
  </p:custDataLst>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ext uri="{19B8F6BF-5375-455C-9EA6-DF929625EA0E}">
        <p15:presenceInfo xmlns:p15="http://schemas.microsoft.com/office/powerpoint/2012/main" userId="S-1-5-21-4027829005-1107895287-290554039-156439" providerId="AD"/>
      </p:ext>
    </p:extLst>
  </p:cmAuthor>
  <p:cmAuthor id="2" name="N Williams" initials="NW" lastIdx="1" clrIdx="1">
    <p:extLst>
      <p:ext uri="{19B8F6BF-5375-455C-9EA6-DF929625EA0E}">
        <p15:presenceInfo xmlns:p15="http://schemas.microsoft.com/office/powerpoint/2012/main" userId="N Williams" providerId="None"/>
      </p:ext>
    </p:extLst>
  </p:cmAuthor>
  <p:cmAuthor id="3" name="Krishna Makhloga" initials="KM" lastIdx="1" clrIdx="2">
    <p:extLst>
      <p:ext uri="{19B8F6BF-5375-455C-9EA6-DF929625EA0E}">
        <p15:presenceInfo xmlns:p15="http://schemas.microsoft.com/office/powerpoint/2012/main" userId="S-1-5-21-861764115-1612453378-1093625069-683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865"/>
    <a:srgbClr val="343F52"/>
    <a:srgbClr val="343F3D"/>
    <a:srgbClr val="F2F2F2"/>
    <a:srgbClr val="0098D4"/>
    <a:srgbClr val="004A78"/>
    <a:srgbClr val="006298"/>
    <a:srgbClr val="FF6300"/>
    <a:srgbClr val="E925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8" autoAdjust="0"/>
    <p:restoredTop sz="82370" autoAdjust="0"/>
  </p:normalViewPr>
  <p:slideViewPr>
    <p:cSldViewPr snapToGrid="0" snapToObjects="1">
      <p:cViewPr varScale="1">
        <p:scale>
          <a:sx n="56" d="100"/>
          <a:sy n="56" d="100"/>
        </p:scale>
        <p:origin x="404" y="40"/>
      </p:cViewPr>
      <p:guideLst/>
    </p:cSldViewPr>
  </p:slideViewPr>
  <p:outlineViewPr>
    <p:cViewPr>
      <p:scale>
        <a:sx n="33" d="100"/>
        <a:sy n="33" d="100"/>
      </p:scale>
      <p:origin x="0" y="-4314"/>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3" d="100"/>
          <a:sy n="63" d="100"/>
        </p:scale>
        <p:origin x="2179"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28.xml"/><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6075504" y="8685213"/>
            <a:ext cx="646682" cy="458787"/>
          </a:xfrm>
          <a:prstGeom prst="rect">
            <a:avLst/>
          </a:prstGeom>
        </p:spPr>
        <p:txBody>
          <a:bodyPr vert="horz" lIns="91440" tIns="45720" rIns="91440" bIns="45720" rtlCol="0" anchor="b"/>
          <a:lstStyle>
            <a:lvl1pPr algn="r">
              <a:defRPr sz="1200"/>
            </a:lvl1pPr>
          </a:lstStyle>
          <a:p>
            <a:fld id="{6767803E-66EE-42CE-8DFB-98553954E472}" type="slidenum">
              <a:rPr lang="en-US" sz="1000" smtClean="0">
                <a:solidFill>
                  <a:schemeClr val="bg1">
                    <a:lumMod val="50000"/>
                  </a:schemeClr>
                </a:solidFill>
                <a:latin typeface="Arial" panose="020B0604020202020204" pitchFamily="34" charset="0"/>
                <a:cs typeface="Arial" panose="020B0604020202020204" pitchFamily="34" charset="0"/>
              </a:rPr>
              <a:t>‹#›</a:t>
            </a:fld>
            <a:endParaRPr lang="en-US" sz="1000" dirty="0">
              <a:solidFill>
                <a:schemeClr val="bg1">
                  <a:lumMod val="50000"/>
                </a:schemeClr>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55392BA-16D5-4BCB-8BB3-D7B53B67DB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947FD3A-2300-48D5-81E3-9406328116EE}"/>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custDataLst>
      <p:tags r:id="rId2"/>
    </p:custDataLst>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630237"/>
            <a:ext cx="3778647" cy="2125489"/>
          </a:xfrm>
          <a:prstGeom prst="rect">
            <a:avLst/>
          </a:prstGeom>
          <a:noFill/>
          <a:ln w="12700">
            <a:solidFill>
              <a:schemeClr val="bg1">
                <a:lumMod val="65000"/>
              </a:schemeClr>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2993721"/>
            <a:ext cx="5486400" cy="5520042"/>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 name="Slide Number Placeholder 6"/>
          <p:cNvSpPr>
            <a:spLocks noGrp="1"/>
          </p:cNvSpPr>
          <p:nvPr>
            <p:ph type="sldNum" sz="quarter" idx="5"/>
          </p:nvPr>
        </p:nvSpPr>
        <p:spPr>
          <a:xfrm>
            <a:off x="6063017" y="8685213"/>
            <a:ext cx="684212" cy="458787"/>
          </a:xfrm>
          <a:prstGeom prst="rect">
            <a:avLst/>
          </a:prstGeom>
        </p:spPr>
        <p:txBody>
          <a:bodyPr vert="horz" lIns="91440" tIns="45720" rIns="91440" bIns="45720" rtlCol="0" anchor="b"/>
          <a:lstStyle>
            <a:lvl1pPr algn="r" eaLnBrk="1" fontAlgn="auto" hangingPunct="1">
              <a:spcBef>
                <a:spcPts val="0"/>
              </a:spcBef>
              <a:spcAft>
                <a:spcPts val="0"/>
              </a:spcAft>
              <a:defRPr sz="1000">
                <a:solidFill>
                  <a:schemeClr val="bg1">
                    <a:lumMod val="50000"/>
                  </a:schemeClr>
                </a:solidFill>
                <a:latin typeface="Arial" panose="020B0604020202020204" pitchFamily="34" charset="0"/>
                <a:cs typeface="Arial" panose="020B0604020202020204" pitchFamily="34" charset="0"/>
              </a:defRPr>
            </a:lvl1pPr>
          </a:lstStyle>
          <a:p>
            <a:pPr>
              <a:defRPr/>
            </a:pPr>
            <a:fld id="{91CAE60C-72A0-D14D-8733-C13212F694AD}" type="slidenum">
              <a:rPr lang="en-US" smtClean="0"/>
              <a:pPr>
                <a:defRPr/>
              </a:pPr>
              <a:t>‹#›</a:t>
            </a:fld>
            <a:endParaRPr lang="en-US" dirty="0"/>
          </a:p>
        </p:txBody>
      </p:sp>
      <p:pic>
        <p:nvPicPr>
          <p:cNvPr id="8" name="Picture 7">
            <a:extLst>
              <a:ext uri="{FF2B5EF4-FFF2-40B4-BE49-F238E27FC236}">
                <a16:creationId xmlns:a16="http://schemas.microsoft.com/office/drawing/2014/main" id="{A75DDB2F-32A5-4136-BC2E-0D7E0518B4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037E5B37-4A58-4B32-B9B0-D824A69A3D97}"/>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22542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68897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139825" indent="-225425" algn="l" rtl="0" eaLnBrk="0" fontAlgn="base" hangingPunct="0">
      <a:spcBef>
        <a:spcPct val="30000"/>
      </a:spcBef>
      <a:spcAft>
        <a:spcPct val="0"/>
      </a:spcAft>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4pPr>
    <a:lvl5pPr marL="1603375" indent="-225425"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6.xml"/><Relationship Id="rId4" Type="http://schemas.openxmlformats.org/officeDocument/2006/relationships/image" Target="../media/image3.em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7.xml"/><Relationship Id="rId4" Type="http://schemas.openxmlformats.org/officeDocument/2006/relationships/image" Target="../media/image3.emf"/></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5646420" y="1168663"/>
            <a:ext cx="6104302" cy="238760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5646420" y="3809720"/>
            <a:ext cx="6104302" cy="1424930"/>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475250" y="808037"/>
            <a:ext cx="4713288" cy="5241925"/>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217082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728650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95082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645674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3258069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7079916" y="1168663"/>
            <a:ext cx="4772406" cy="142493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7079916" y="3080084"/>
            <a:ext cx="4772406" cy="2154566"/>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224993" y="269023"/>
            <a:ext cx="3200400" cy="4114800"/>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
        <p:nvSpPr>
          <p:cNvPr id="10" name="Picture Placeholder 11">
            <a:extLst>
              <a:ext uri="{FF2B5EF4-FFF2-40B4-BE49-F238E27FC236}">
                <a16:creationId xmlns:a16="http://schemas.microsoft.com/office/drawing/2014/main" id="{648444F1-05A8-40A8-A717-3165EFA217E1}"/>
              </a:ext>
            </a:extLst>
          </p:cNvPr>
          <p:cNvSpPr>
            <a:spLocks noGrp="1"/>
          </p:cNvSpPr>
          <p:nvPr>
            <p:ph type="pic" sz="quarter" idx="13" hasCustomPrompt="1"/>
          </p:nvPr>
        </p:nvSpPr>
        <p:spPr>
          <a:xfrm>
            <a:off x="3641960" y="269023"/>
            <a:ext cx="3200400" cy="4114800"/>
          </a:xfrm>
        </p:spPr>
        <p:txBody>
          <a:bodyPr/>
          <a:lstStyle>
            <a:lvl1pPr marL="0" indent="0">
              <a:buNone/>
              <a:defRPr b="1">
                <a:solidFill>
                  <a:schemeClr val="bg1"/>
                </a:solidFill>
              </a:defRPr>
            </a:lvl1pPr>
          </a:lstStyle>
          <a:p>
            <a:r>
              <a:rPr lang="en-US" dirty="0"/>
              <a:t>Add Image Here</a:t>
            </a:r>
          </a:p>
        </p:txBody>
      </p:sp>
    </p:spTree>
    <p:custDataLst>
      <p:tags r:id="rId1"/>
    </p:custDataLst>
    <p:extLst>
      <p:ext uri="{BB962C8B-B14F-4D97-AF65-F5344CB8AC3E}">
        <p14:creationId xmlns:p14="http://schemas.microsoft.com/office/powerpoint/2010/main" val="2419157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1714600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19091904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4021089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39614370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77065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803553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8986057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10465509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5183673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8020998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998208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9499005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173680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06619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83427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148918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2380733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388826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295870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28807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15.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682046013"/>
      </p:ext>
    </p:extLst>
  </p:cSld>
  <p:clrMap bg1="lt1" tx1="dk1" bg2="lt2" tx2="dk2" accent1="accent1" accent2="accent2" accent3="accent3" accent4="accent4" accent5="accent5" accent6="accent6" hlink="hlink" folHlink="folHlink"/>
  <p:sldLayoutIdLst>
    <p:sldLayoutId id="2147483765" r:id="rId1"/>
    <p:sldLayoutId id="2147483763" r:id="rId2"/>
    <p:sldLayoutId id="2147483753" r:id="rId3"/>
    <p:sldLayoutId id="2147483728" r:id="rId4"/>
    <p:sldLayoutId id="2147483736" r:id="rId5"/>
    <p:sldLayoutId id="2147483729" r:id="rId6"/>
    <p:sldLayoutId id="2147483760" r:id="rId7"/>
    <p:sldLayoutId id="2147483730" r:id="rId8"/>
    <p:sldLayoutId id="2147483732" r:id="rId9"/>
    <p:sldLayoutId id="2147483761" r:id="rId10"/>
    <p:sldLayoutId id="2147483737" r:id="rId11"/>
    <p:sldLayoutId id="2147483762" r:id="rId12"/>
    <p:sldLayoutId id="2147483766"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401042660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38.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39.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0.xml"/><Relationship Id="rId1" Type="http://schemas.openxmlformats.org/officeDocument/2006/relationships/tags" Target="../tags/tag40.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41.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9.xml"/><Relationship Id="rId1" Type="http://schemas.openxmlformats.org/officeDocument/2006/relationships/tags" Target="../tags/tag4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4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4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45.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46.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6.bin"/><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47.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7.bin"/><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4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4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3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0.xml"/><Relationship Id="rId1" Type="http://schemas.openxmlformats.org/officeDocument/2006/relationships/tags" Target="../tags/tag3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35.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36.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3E06-9408-4115-B26E-902F4A09B422}"/>
              </a:ext>
            </a:extLst>
          </p:cNvPr>
          <p:cNvSpPr>
            <a:spLocks noGrp="1"/>
          </p:cNvSpPr>
          <p:nvPr>
            <p:ph type="ctrTitle"/>
          </p:nvPr>
        </p:nvSpPr>
        <p:spPr/>
        <p:txBody>
          <a:bodyPr/>
          <a:lstStyle/>
          <a:p>
            <a:r>
              <a:rPr lang="en-US" dirty="0"/>
              <a:t>Chapter 6</a:t>
            </a:r>
            <a:endParaRPr lang="en-IN" dirty="0"/>
          </a:p>
        </p:txBody>
      </p:sp>
      <p:sp>
        <p:nvSpPr>
          <p:cNvPr id="3" name="Subtitle 2">
            <a:extLst>
              <a:ext uri="{FF2B5EF4-FFF2-40B4-BE49-F238E27FC236}">
                <a16:creationId xmlns:a16="http://schemas.microsoft.com/office/drawing/2014/main" id="{7108450C-4596-467D-B140-A6F839E5FCCF}"/>
              </a:ext>
            </a:extLst>
          </p:cNvPr>
          <p:cNvSpPr>
            <a:spLocks noGrp="1"/>
          </p:cNvSpPr>
          <p:nvPr>
            <p:ph type="subTitle" idx="1"/>
          </p:nvPr>
        </p:nvSpPr>
        <p:spPr/>
        <p:txBody>
          <a:bodyPr/>
          <a:lstStyle/>
          <a:p>
            <a:r>
              <a:rPr lang="en-US" b="1" dirty="0"/>
              <a:t>Interest Rates</a:t>
            </a:r>
          </a:p>
        </p:txBody>
      </p:sp>
      <p:pic>
        <p:nvPicPr>
          <p:cNvPr id="7" name="Picture 3">
            <a:extLst>
              <a:ext uri="{FF2B5EF4-FFF2-40B4-BE49-F238E27FC236}">
                <a16:creationId xmlns:a16="http://schemas.microsoft.com/office/drawing/2014/main" id="{A0BABB19-D4DC-455F-9832-C3067CEACEC7}"/>
              </a:ext>
              <a:ext uri="{C183D7F6-B498-43B3-948B-1728B52AA6E4}">
                <adec:decorative xmlns:adec="http://schemas.microsoft.com/office/drawing/2017/decorative" val="1"/>
              </a:ext>
            </a:extLst>
          </p:cNvPr>
          <p:cNvPicPr>
            <a:picLocks noGrp="1" noChangeAspect="1"/>
          </p:cNvPicPr>
          <p:nvPr>
            <p:ph type="pic" sz="quarter" idx="11"/>
          </p:nvPr>
        </p:nvPicPr>
        <p:blipFill>
          <a:blip r:embed="rId2"/>
          <a:stretch>
            <a:fillRect/>
          </a:stretch>
        </p:blipFill>
        <p:spPr>
          <a:xfrm>
            <a:off x="182017" y="268287"/>
            <a:ext cx="3341341" cy="4114800"/>
          </a:xfrm>
          <a:prstGeom prst="rect">
            <a:avLst/>
          </a:prstGeom>
        </p:spPr>
      </p:pic>
      <p:pic>
        <p:nvPicPr>
          <p:cNvPr id="8" name="Picture 4">
            <a:extLst>
              <a:ext uri="{FF2B5EF4-FFF2-40B4-BE49-F238E27FC236}">
                <a16:creationId xmlns:a16="http://schemas.microsoft.com/office/drawing/2014/main" id="{4267FECB-9676-44F6-B0C3-216136ADED5F}"/>
              </a:ext>
              <a:ext uri="{C183D7F6-B498-43B3-948B-1728B52AA6E4}">
                <adec:decorative xmlns:adec="http://schemas.microsoft.com/office/drawing/2017/decorative" val="1"/>
              </a:ext>
            </a:extLst>
          </p:cNvPr>
          <p:cNvPicPr>
            <a:picLocks noGrp="1" noChangeAspect="1"/>
          </p:cNvPicPr>
          <p:nvPr>
            <p:ph type="pic" sz="quarter" idx="13"/>
          </p:nvPr>
        </p:nvPicPr>
        <p:blipFill>
          <a:blip r:embed="rId3"/>
          <a:stretch>
            <a:fillRect/>
          </a:stretch>
        </p:blipFill>
        <p:spPr>
          <a:xfrm>
            <a:off x="3615252" y="268287"/>
            <a:ext cx="3275597" cy="4114800"/>
          </a:xfrm>
          <a:prstGeom prst="rect">
            <a:avLst/>
          </a:prstGeom>
        </p:spPr>
      </p:pic>
      <p:sp>
        <p:nvSpPr>
          <p:cNvPr id="5" name="Text Placeholder 5">
            <a:extLst>
              <a:ext uri="{FF2B5EF4-FFF2-40B4-BE49-F238E27FC236}">
                <a16:creationId xmlns:a16="http://schemas.microsoft.com/office/drawing/2014/main" id="{16AD9E21-F401-4365-8D18-49A68173CEA1}"/>
              </a:ext>
            </a:extLst>
          </p:cNvPr>
          <p:cNvSpPr>
            <a:spLocks noGrp="1"/>
          </p:cNvSpPr>
          <p:nvPr>
            <p:ph type="body" sz="quarter" idx="12"/>
          </p:nvPr>
        </p:nvSpPr>
        <p:spPr/>
        <p:txBody>
          <a:bodyPr/>
          <a:lstStyle/>
          <a:p>
            <a:r>
              <a:rPr lang="en-US" dirty="0"/>
              <a:t>Brigham &amp; Houston, </a:t>
            </a:r>
            <a:r>
              <a:rPr lang="en-US" i="1" dirty="0"/>
              <a:t>Fundamentals of Financial Management</a:t>
            </a:r>
            <a:r>
              <a:rPr lang="en-US" dirty="0"/>
              <a:t>, Sixteenth Edition. © 2022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3781335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Constructing the Yield Curve: Maturity Risk (1 of 2)</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Aft>
                <a:spcPts val="3000"/>
              </a:spcAft>
              <a:buClr>
                <a:srgbClr val="000000"/>
              </a:buClr>
            </a:pPr>
            <a:r>
              <a:rPr lang="en-US" dirty="0"/>
              <a:t>Step 2: Find the appropriate maturity risk premium (MRP).  For this example, the following equation will be used to find a security’s appropriate maturity risk premium.</a:t>
            </a:r>
          </a:p>
          <a:p>
            <a:pPr marL="0" indent="0" algn="ctr">
              <a:spcAft>
                <a:spcPts val="3000"/>
              </a:spcAft>
              <a:buNone/>
            </a:pPr>
            <a:r>
              <a:rPr lang="en-US" dirty="0" err="1">
                <a:ea typeface="Verdana" panose="020B0604030504040204" pitchFamily="34" charset="0"/>
                <a:cs typeface="Verdana" panose="020B0604030504040204" pitchFamily="34" charset="0"/>
              </a:rPr>
              <a:t>MRP</a:t>
            </a:r>
            <a:r>
              <a:rPr lang="en-US" baseline="-25000" dirty="0" err="1">
                <a:ea typeface="Verdana" panose="020B0604030504040204" pitchFamily="34" charset="0"/>
                <a:cs typeface="Verdana" panose="020B0604030504040204" pitchFamily="34" charset="0"/>
              </a:rPr>
              <a:t>t</a:t>
            </a:r>
            <a:r>
              <a:rPr lang="en-US" dirty="0">
                <a:ea typeface="Verdana" panose="020B0604030504040204" pitchFamily="34" charset="0"/>
                <a:cs typeface="Verdana" panose="020B0604030504040204" pitchFamily="34" charset="0"/>
              </a:rPr>
              <a:t> = 0.1% (t – 1)</a:t>
            </a:r>
          </a:p>
        </p:txBody>
      </p:sp>
    </p:spTree>
    <p:custDataLst>
      <p:tags r:id="rId1"/>
    </p:custDataLst>
    <p:extLst>
      <p:ext uri="{BB962C8B-B14F-4D97-AF65-F5344CB8AC3E}">
        <p14:creationId xmlns:p14="http://schemas.microsoft.com/office/powerpoint/2010/main" val="4140955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pPr>
              <a:buClr>
                <a:srgbClr val="000000"/>
              </a:buClr>
            </a:pPr>
            <a:r>
              <a:rPr lang="en-US" dirty="0"/>
              <a:t>Constructing the Yield Curve: Maturity Risk (2 of 2)</a:t>
            </a:r>
            <a:endParaRPr lang="en-US" b="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250" y="1825625"/>
            <a:ext cx="11238906" cy="785813"/>
          </a:xfrm>
        </p:spPr>
        <p:txBody>
          <a:bodyPr/>
          <a:lstStyle/>
          <a:p>
            <a:pPr marL="365760" indent="-365760">
              <a:buClr>
                <a:srgbClr val="000000"/>
              </a:buClr>
            </a:pPr>
            <a:r>
              <a:rPr lang="en-US" dirty="0"/>
              <a:t>Using the given equation:</a:t>
            </a:r>
          </a:p>
        </p:txBody>
      </p:sp>
      <p:graphicFrame>
        <p:nvGraphicFramePr>
          <p:cNvPr id="18" name="Object 3">
            <a:extLst>
              <a:ext uri="{FF2B5EF4-FFF2-40B4-BE49-F238E27FC236}">
                <a16:creationId xmlns:a16="http://schemas.microsoft.com/office/drawing/2014/main" id="{C3413FCC-8B23-44BE-A357-C90AE9F6BD08}"/>
              </a:ext>
              <a:ext uri="{C183D7F6-B498-43B3-948B-1728B52AA6E4}">
                <adec:decorative xmlns:adec="http://schemas.microsoft.com/office/drawing/2017/decorative" val="1"/>
              </a:ext>
            </a:extLst>
          </p:cNvPr>
          <p:cNvGraphicFramePr>
            <a:graphicFrameLocks noGrp="1" noChangeAspect="1"/>
          </p:cNvGraphicFramePr>
          <p:nvPr>
            <p:ph sz="half" idx="14"/>
            <p:extLst>
              <p:ext uri="{D42A27DB-BD31-4B8C-83A1-F6EECF244321}">
                <p14:modId xmlns:p14="http://schemas.microsoft.com/office/powerpoint/2010/main" val="3203620484"/>
              </p:ext>
            </p:extLst>
          </p:nvPr>
        </p:nvGraphicFramePr>
        <p:xfrm>
          <a:off x="4178300" y="2970361"/>
          <a:ext cx="3835400" cy="1308100"/>
        </p:xfrm>
        <a:graphic>
          <a:graphicData uri="http://schemas.openxmlformats.org/presentationml/2006/ole">
            <mc:AlternateContent xmlns:mc="http://schemas.openxmlformats.org/markup-compatibility/2006">
              <mc:Choice xmlns:v="urn:schemas-microsoft-com:vml" Requires="v">
                <p:oleObj spid="_x0000_s18458" name="Equation" r:id="rId4" imgW="3835080" imgH="1307880" progId="Equation.DSMT4">
                  <p:embed/>
                </p:oleObj>
              </mc:Choice>
              <mc:Fallback>
                <p:oleObj name="Equation" r:id="rId4" imgW="3835080" imgH="1307880" progId="Equation.DSMT4">
                  <p:embed/>
                  <p:pic>
                    <p:nvPicPr>
                      <p:cNvPr id="18" name="Object 3">
                        <a:extLst>
                          <a:ext uri="{FF2B5EF4-FFF2-40B4-BE49-F238E27FC236}">
                            <a16:creationId xmlns:a16="http://schemas.microsoft.com/office/drawing/2014/main" id="{C3413FCC-8B23-44BE-A357-C90AE9F6BD08}"/>
                          </a:ext>
                        </a:extLst>
                      </p:cNvPr>
                      <p:cNvPicPr/>
                      <p:nvPr/>
                    </p:nvPicPr>
                    <p:blipFill>
                      <a:blip r:embed="rId5"/>
                      <a:stretch>
                        <a:fillRect/>
                      </a:stretch>
                    </p:blipFill>
                    <p:spPr>
                      <a:xfrm>
                        <a:off x="4178300" y="2970361"/>
                        <a:ext cx="3835400" cy="1308100"/>
                      </a:xfrm>
                      <a:prstGeom prst="rect">
                        <a:avLst/>
                      </a:prstGeom>
                    </p:spPr>
                  </p:pic>
                </p:oleObj>
              </mc:Fallback>
            </mc:AlternateContent>
          </a:graphicData>
        </a:graphic>
      </p:graphicFrame>
      <p:sp>
        <p:nvSpPr>
          <p:cNvPr id="3" name="Content Placeholder 4">
            <a:extLst>
              <a:ext uri="{FF2B5EF4-FFF2-40B4-BE49-F238E27FC236}">
                <a16:creationId xmlns:a16="http://schemas.microsoft.com/office/drawing/2014/main" id="{E7574CBD-95E4-4E34-B99B-01725C18EEA8}"/>
              </a:ext>
            </a:extLst>
          </p:cNvPr>
          <p:cNvSpPr>
            <a:spLocks noGrp="1"/>
          </p:cNvSpPr>
          <p:nvPr>
            <p:ph sz="half" idx="15"/>
          </p:nvPr>
        </p:nvSpPr>
        <p:spPr>
          <a:xfrm>
            <a:off x="481136" y="4810973"/>
            <a:ext cx="11234020" cy="785813"/>
          </a:xfrm>
        </p:spPr>
        <p:txBody>
          <a:bodyPr/>
          <a:lstStyle/>
          <a:p>
            <a:pPr marL="365760" indent="-365760">
              <a:buClr>
                <a:srgbClr val="000000"/>
              </a:buClr>
            </a:pPr>
            <a:r>
              <a:rPr lang="en-US" dirty="0"/>
              <a:t>Notice that since the equation is linear, the maturity risk premium is increasing as the time to maturity increases, as it should be.</a:t>
            </a:r>
          </a:p>
        </p:txBody>
      </p:sp>
    </p:spTree>
    <p:custDataLst>
      <p:tags r:id="rId2"/>
    </p:custDataLst>
    <p:extLst>
      <p:ext uri="{BB962C8B-B14F-4D97-AF65-F5344CB8AC3E}">
        <p14:creationId xmlns:p14="http://schemas.microsoft.com/office/powerpoint/2010/main" val="2682390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pPr>
              <a:buClr>
                <a:srgbClr val="000000"/>
              </a:buClr>
            </a:pPr>
            <a:r>
              <a:rPr lang="en-US" dirty="0"/>
              <a:t>Add the IPs and MRPs to r* to Find the Appropriate Nominal Rates</a:t>
            </a:r>
            <a:endParaRPr lang="en-US" b="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250" y="1825625"/>
            <a:ext cx="11238906" cy="1947885"/>
          </a:xfrm>
        </p:spPr>
        <p:txBody>
          <a:bodyPr/>
          <a:lstStyle/>
          <a:p>
            <a:pPr marL="365760" indent="-365760">
              <a:spcBef>
                <a:spcPts val="600"/>
              </a:spcBef>
              <a:spcAft>
                <a:spcPts val="1800"/>
              </a:spcAft>
              <a:buClr>
                <a:srgbClr val="000000"/>
              </a:buClr>
            </a:pPr>
            <a:r>
              <a:rPr lang="en-US" dirty="0"/>
              <a:t>Step 3: Adding the premiums to r*.</a:t>
            </a:r>
          </a:p>
          <a:p>
            <a:pPr marL="1828800" indent="0">
              <a:spcBef>
                <a:spcPts val="600"/>
              </a:spcBef>
              <a:spcAft>
                <a:spcPts val="1800"/>
              </a:spcAft>
              <a:buNone/>
            </a:pPr>
            <a:r>
              <a:rPr lang="en-US" dirty="0" err="1"/>
              <a:t>r</a:t>
            </a:r>
            <a:r>
              <a:rPr lang="en-US" baseline="-25000" dirty="0" err="1"/>
              <a:t>RF</a:t>
            </a:r>
            <a:r>
              <a:rPr lang="en-US" baseline="-25000" dirty="0"/>
              <a:t>, </a:t>
            </a:r>
            <a:r>
              <a:rPr lang="en-US" baseline="-30000" dirty="0"/>
              <a:t>t</a:t>
            </a:r>
            <a:r>
              <a:rPr lang="en-US" dirty="0"/>
              <a:t> = r* + </a:t>
            </a:r>
            <a:r>
              <a:rPr lang="en-US" dirty="0" err="1"/>
              <a:t>IP</a:t>
            </a:r>
            <a:r>
              <a:rPr lang="en-US" baseline="-25000" dirty="0" err="1"/>
              <a:t>t</a:t>
            </a:r>
            <a:r>
              <a:rPr lang="en-US" dirty="0"/>
              <a:t> + </a:t>
            </a:r>
            <a:r>
              <a:rPr lang="en-US" dirty="0" err="1"/>
              <a:t>MRP</a:t>
            </a:r>
            <a:r>
              <a:rPr lang="en-US" baseline="-25000" dirty="0" err="1"/>
              <a:t>t</a:t>
            </a:r>
            <a:endParaRPr lang="en-US" baseline="-25000" dirty="0"/>
          </a:p>
          <a:p>
            <a:pPr marL="365760" indent="-365760">
              <a:spcBef>
                <a:spcPts val="600"/>
              </a:spcBef>
              <a:spcAft>
                <a:spcPts val="1800"/>
              </a:spcAft>
              <a:buClr>
                <a:srgbClr val="000000"/>
              </a:buClr>
            </a:pPr>
            <a:r>
              <a:rPr lang="en-US" dirty="0"/>
              <a:t>Assume r* = 3%,</a:t>
            </a:r>
          </a:p>
        </p:txBody>
      </p:sp>
      <p:graphicFrame>
        <p:nvGraphicFramePr>
          <p:cNvPr id="18" name="Object 3">
            <a:extLst>
              <a:ext uri="{FF2B5EF4-FFF2-40B4-BE49-F238E27FC236}">
                <a16:creationId xmlns:a16="http://schemas.microsoft.com/office/drawing/2014/main" id="{C3413FCC-8B23-44BE-A357-C90AE9F6BD08}"/>
              </a:ext>
              <a:ext uri="{C183D7F6-B498-43B3-948B-1728B52AA6E4}">
                <adec:decorative xmlns:adec="http://schemas.microsoft.com/office/drawing/2017/decorative" val="1"/>
              </a:ext>
            </a:extLst>
          </p:cNvPr>
          <p:cNvGraphicFramePr>
            <a:graphicFrameLocks noGrp="1" noChangeAspect="1"/>
          </p:cNvGraphicFramePr>
          <p:nvPr>
            <p:ph sz="half" idx="14"/>
            <p:extLst>
              <p:ext uri="{D42A27DB-BD31-4B8C-83A1-F6EECF244321}">
                <p14:modId xmlns:p14="http://schemas.microsoft.com/office/powerpoint/2010/main" val="4154164333"/>
              </p:ext>
            </p:extLst>
          </p:nvPr>
        </p:nvGraphicFramePr>
        <p:xfrm>
          <a:off x="3082531" y="3849270"/>
          <a:ext cx="6026938" cy="1888590"/>
        </p:xfrm>
        <a:graphic>
          <a:graphicData uri="http://schemas.openxmlformats.org/presentationml/2006/ole">
            <mc:AlternateContent xmlns:mc="http://schemas.openxmlformats.org/markup-compatibility/2006">
              <mc:Choice xmlns:v="urn:schemas-microsoft-com:vml" Requires="v">
                <p:oleObj spid="_x0000_s19482" name="Equation" r:id="rId4" imgW="4457520" imgH="1396800" progId="Equation.DSMT4">
                  <p:embed/>
                </p:oleObj>
              </mc:Choice>
              <mc:Fallback>
                <p:oleObj name="Equation" r:id="rId4" imgW="4457520" imgH="1396800" progId="Equation.DSMT4">
                  <p:embed/>
                  <p:pic>
                    <p:nvPicPr>
                      <p:cNvPr id="18" name="Object 3">
                        <a:extLst>
                          <a:ext uri="{FF2B5EF4-FFF2-40B4-BE49-F238E27FC236}">
                            <a16:creationId xmlns:a16="http://schemas.microsoft.com/office/drawing/2014/main" id="{C3413FCC-8B23-44BE-A357-C90AE9F6BD08}"/>
                          </a:ext>
                        </a:extLst>
                      </p:cNvPr>
                      <p:cNvPicPr/>
                      <p:nvPr/>
                    </p:nvPicPr>
                    <p:blipFill>
                      <a:blip r:embed="rId5"/>
                      <a:stretch>
                        <a:fillRect/>
                      </a:stretch>
                    </p:blipFill>
                    <p:spPr>
                      <a:xfrm>
                        <a:off x="3082531" y="3849270"/>
                        <a:ext cx="6026938" cy="188859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559646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Hypothetical Yield Curve</a:t>
            </a:r>
            <a:endParaRPr lang="en-US" sz="3600" noProof="0" dirty="0"/>
          </a:p>
        </p:txBody>
      </p:sp>
      <p:pic>
        <p:nvPicPr>
          <p:cNvPr id="28" name="Picture 2" descr="Hypothetical Yield Curve&#10;&#10;A colorful graph illustrating an upward-sloping yield curve. ">
            <a:extLst>
              <a:ext uri="{FF2B5EF4-FFF2-40B4-BE49-F238E27FC236}">
                <a16:creationId xmlns:a16="http://schemas.microsoft.com/office/drawing/2014/main" id="{5455C10B-148B-4AA4-A55D-1EF1EE1BD6CE}"/>
              </a:ext>
            </a:extLst>
          </p:cNvPr>
          <p:cNvPicPr>
            <a:picLocks noGrp="1" noChangeAspect="1"/>
          </p:cNvPicPr>
          <p:nvPr>
            <p:ph sz="half" idx="13"/>
          </p:nvPr>
        </p:nvPicPr>
        <p:blipFill>
          <a:blip r:embed="rId3"/>
          <a:stretch>
            <a:fillRect/>
          </a:stretch>
        </p:blipFill>
        <p:spPr>
          <a:xfrm>
            <a:off x="733043" y="1325880"/>
            <a:ext cx="5757837" cy="4434840"/>
          </a:xfrm>
        </p:spPr>
      </p:pic>
      <p:sp>
        <p:nvSpPr>
          <p:cNvPr id="17" name="Content Placeholder 3">
            <a:extLst>
              <a:ext uri="{FF2B5EF4-FFF2-40B4-BE49-F238E27FC236}">
                <a16:creationId xmlns:a16="http://schemas.microsoft.com/office/drawing/2014/main" id="{07596D73-B5CE-494B-9292-DE6847A7D053}"/>
              </a:ext>
            </a:extLst>
          </p:cNvPr>
          <p:cNvSpPr>
            <a:spLocks noGrp="1"/>
          </p:cNvSpPr>
          <p:nvPr>
            <p:ph sz="half" idx="2"/>
          </p:nvPr>
        </p:nvSpPr>
        <p:spPr>
          <a:xfrm>
            <a:off x="6710224" y="1828184"/>
            <a:ext cx="4748733" cy="4206240"/>
          </a:xfrm>
        </p:spPr>
        <p:txBody>
          <a:bodyPr/>
          <a:lstStyle/>
          <a:p>
            <a:pPr marL="365760" indent="-365760">
              <a:spcAft>
                <a:spcPts val="1000"/>
              </a:spcAft>
              <a:buClr>
                <a:srgbClr val="000000"/>
              </a:buClr>
            </a:pPr>
            <a:r>
              <a:rPr lang="en-US" dirty="0"/>
              <a:t>An upward-sloping yield curve.</a:t>
            </a:r>
          </a:p>
          <a:p>
            <a:pPr marL="365760" indent="-365760">
              <a:spcAft>
                <a:spcPts val="1000"/>
              </a:spcAft>
              <a:buClr>
                <a:srgbClr val="000000"/>
              </a:buClr>
            </a:pPr>
            <a:r>
              <a:rPr lang="en-US" dirty="0"/>
              <a:t>Upward slope due to an increase in expected inflation and increasing maturity risk premium.</a:t>
            </a:r>
          </a:p>
        </p:txBody>
      </p:sp>
    </p:spTree>
    <p:custDataLst>
      <p:tags r:id="rId1"/>
    </p:custDataLst>
    <p:extLst>
      <p:ext uri="{BB962C8B-B14F-4D97-AF65-F5344CB8AC3E}">
        <p14:creationId xmlns:p14="http://schemas.microsoft.com/office/powerpoint/2010/main" val="1304519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Relationship Between Treasury Yield Curve and Yield Curves for Corporate Issues</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35329"/>
            <a:ext cx="11133974" cy="2762429"/>
          </a:xfrm>
        </p:spPr>
        <p:txBody>
          <a:bodyPr/>
          <a:lstStyle/>
          <a:p>
            <a:pPr marL="365760" indent="-365760" algn="l">
              <a:spcBef>
                <a:spcPts val="600"/>
              </a:spcBef>
              <a:spcAft>
                <a:spcPts val="1200"/>
              </a:spcAft>
              <a:buClr>
                <a:srgbClr val="000000"/>
              </a:buClr>
              <a:buFont typeface="Arial" panose="020B0604020202020204" pitchFamily="34" charset="0"/>
              <a:buChar char="•"/>
              <a:defRPr/>
            </a:pPr>
            <a:r>
              <a:rPr lang="en-US" dirty="0"/>
              <a:t>Corporate yield curves are higher than that of Treasury securities, though not necessarily parallel to the Treasury curve.</a:t>
            </a:r>
          </a:p>
          <a:p>
            <a:pPr marL="365760" indent="-365760" algn="l">
              <a:spcBef>
                <a:spcPts val="600"/>
              </a:spcBef>
              <a:spcAft>
                <a:spcPts val="1200"/>
              </a:spcAft>
              <a:buClr>
                <a:srgbClr val="000000"/>
              </a:buClr>
              <a:buFont typeface="Arial" panose="020B0604020202020204" pitchFamily="34" charset="0"/>
              <a:buChar char="•"/>
              <a:defRPr/>
            </a:pPr>
            <a:r>
              <a:rPr lang="en-US" dirty="0"/>
              <a:t>The spread between corporate and Treasury yield curves widens as the corporate bond rating decreases.</a:t>
            </a:r>
          </a:p>
          <a:p>
            <a:pPr marL="365760" indent="-365760" algn="l">
              <a:spcBef>
                <a:spcPts val="600"/>
              </a:spcBef>
              <a:spcAft>
                <a:spcPts val="1200"/>
              </a:spcAft>
              <a:buClr>
                <a:srgbClr val="000000"/>
              </a:buClr>
              <a:buFont typeface="Arial" panose="020B0604020202020204" pitchFamily="34" charset="0"/>
              <a:buChar char="•"/>
              <a:defRPr/>
            </a:pPr>
            <a:r>
              <a:rPr lang="en-US" dirty="0"/>
              <a:t>Since corporate yields include a default risk premium (DRP) and a liquidity premium (LP), the corporate bond yield spread can be calculated as:</a:t>
            </a:r>
          </a:p>
        </p:txBody>
      </p:sp>
      <p:graphicFrame>
        <p:nvGraphicFramePr>
          <p:cNvPr id="18" name="Object 3">
            <a:extLst>
              <a:ext uri="{FF2B5EF4-FFF2-40B4-BE49-F238E27FC236}">
                <a16:creationId xmlns:a16="http://schemas.microsoft.com/office/drawing/2014/main" id="{327BA4AE-278C-4696-B67E-6EE326E4F873}"/>
              </a:ext>
              <a:ext uri="{C183D7F6-B498-43B3-948B-1728B52AA6E4}">
                <adec:decorative xmlns:adec="http://schemas.microsoft.com/office/drawing/2017/decorative" val="1"/>
              </a:ext>
            </a:extLst>
          </p:cNvPr>
          <p:cNvGraphicFramePr>
            <a:graphicFrameLocks noGrp="1" noChangeAspect="1"/>
          </p:cNvGraphicFramePr>
          <p:nvPr>
            <p:ph sz="half" idx="13"/>
            <p:extLst>
              <p:ext uri="{D42A27DB-BD31-4B8C-83A1-F6EECF244321}">
                <p14:modId xmlns:p14="http://schemas.microsoft.com/office/powerpoint/2010/main" val="2290750732"/>
              </p:ext>
            </p:extLst>
          </p:nvPr>
        </p:nvGraphicFramePr>
        <p:xfrm>
          <a:off x="733425" y="5060950"/>
          <a:ext cx="10725150" cy="871538"/>
        </p:xfrm>
        <a:graphic>
          <a:graphicData uri="http://schemas.openxmlformats.org/presentationml/2006/ole">
            <mc:AlternateContent xmlns:mc="http://schemas.openxmlformats.org/markup-compatibility/2006">
              <mc:Choice xmlns:v="urn:schemas-microsoft-com:vml" Requires="v">
                <p:oleObj spid="_x0000_s12367" name="Equation" r:id="rId4" imgW="9067680" imgH="736560" progId="Equation.DSMT4">
                  <p:embed/>
                </p:oleObj>
              </mc:Choice>
              <mc:Fallback>
                <p:oleObj name="Equation" r:id="rId4" imgW="9067680" imgH="736560" progId="Equation.DSMT4">
                  <p:embed/>
                  <p:pic>
                    <p:nvPicPr>
                      <p:cNvPr id="13" name="Object 12">
                        <a:extLst>
                          <a:ext uri="{FF2B5EF4-FFF2-40B4-BE49-F238E27FC236}">
                            <a16:creationId xmlns:a16="http://schemas.microsoft.com/office/drawing/2014/main" id="{A50BB361-48EF-423B-BE25-3E8E8699CC31}"/>
                          </a:ext>
                        </a:extLst>
                      </p:cNvPr>
                      <p:cNvPicPr/>
                      <p:nvPr/>
                    </p:nvPicPr>
                    <p:blipFill>
                      <a:blip r:embed="rId5"/>
                      <a:stretch>
                        <a:fillRect/>
                      </a:stretch>
                    </p:blipFill>
                    <p:spPr>
                      <a:xfrm>
                        <a:off x="733425" y="5060950"/>
                        <a:ext cx="10725150" cy="871538"/>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857444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Illustrating the Relationship Between Corporate and Treasury Yield Curves</a:t>
            </a:r>
            <a:endParaRPr lang="en-US" noProof="0" dirty="0"/>
          </a:p>
        </p:txBody>
      </p:sp>
      <p:pic>
        <p:nvPicPr>
          <p:cNvPr id="7" name="Picture 2" descr="A line graph shows the increase in interest rate for different bonds with increase in years to maturity. The horizontal axis is labeled years to maturity and ranges from 0 to 30, in increments of 10. The vertical axis is labeled interest rate in percent and ranges from 0 to 12, in increments of 2. The line for treasury bond is plotted through (1, 5.5), (5, 6.1), (10, 6.8), (20, 7.4), and (30, 7.7). The line for AA-rated bond is plotted through (1, 6.7), (5, 7.4), (10, 8.2), (20, 9.2), and (30, 9.8). The line for BBB-rated bond is plotted through (1, 7.4), (5, 8.1), (10, 9.1), (20, 10.2), and (30, 11.1).">
            <a:extLst>
              <a:ext uri="{FF2B5EF4-FFF2-40B4-BE49-F238E27FC236}">
                <a16:creationId xmlns:a16="http://schemas.microsoft.com/office/drawing/2014/main" id="{AC000F6D-353A-4F4F-A43D-3D4F366EFEC9}"/>
              </a:ext>
            </a:extLst>
          </p:cNvPr>
          <p:cNvPicPr>
            <a:picLocks noGrp="1" noChangeAspect="1"/>
          </p:cNvPicPr>
          <p:nvPr>
            <p:ph sz="half" idx="13"/>
          </p:nvPr>
        </p:nvPicPr>
        <p:blipFill>
          <a:blip r:embed="rId3"/>
          <a:stretch>
            <a:fillRect/>
          </a:stretch>
        </p:blipFill>
        <p:spPr>
          <a:xfrm>
            <a:off x="4124078" y="1800869"/>
            <a:ext cx="3943845" cy="4389120"/>
          </a:xfrm>
          <a:prstGeom prst="rect">
            <a:avLst/>
          </a:prstGeom>
        </p:spPr>
      </p:pic>
    </p:spTree>
    <p:custDataLst>
      <p:tags r:id="rId1"/>
    </p:custDataLst>
    <p:extLst>
      <p:ext uri="{BB962C8B-B14F-4D97-AF65-F5344CB8AC3E}">
        <p14:creationId xmlns:p14="http://schemas.microsoft.com/office/powerpoint/2010/main" val="3704731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Pure Expectations Theory</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28183"/>
            <a:ext cx="11241915" cy="4057461"/>
          </a:xfrm>
        </p:spPr>
        <p:txBody>
          <a:bodyPr/>
          <a:lstStyle/>
          <a:p>
            <a:pPr marL="365760" indent="-365760">
              <a:spcBef>
                <a:spcPts val="600"/>
              </a:spcBef>
              <a:spcAft>
                <a:spcPts val="1200"/>
              </a:spcAft>
              <a:buClr>
                <a:srgbClr val="000000"/>
              </a:buClr>
              <a:defRPr/>
            </a:pPr>
            <a:r>
              <a:rPr lang="en-US" dirty="0"/>
              <a:t>The pure expectations theory contends that the shape of the yield curve depends on investors’ expectations about future interest rates.</a:t>
            </a:r>
          </a:p>
          <a:p>
            <a:pPr marL="365760" indent="-365760">
              <a:spcBef>
                <a:spcPts val="600"/>
              </a:spcBef>
              <a:spcAft>
                <a:spcPts val="1200"/>
              </a:spcAft>
              <a:buClr>
                <a:srgbClr val="000000"/>
              </a:buClr>
              <a:defRPr/>
            </a:pPr>
            <a:r>
              <a:rPr lang="en-US" dirty="0"/>
              <a:t>If interest rates are expected to increase, L-T rates will be higher than S-T rates, and vice-versa. Thus, the yield curve can slope up, down, or even bow.</a:t>
            </a:r>
          </a:p>
        </p:txBody>
      </p:sp>
    </p:spTree>
    <p:custDataLst>
      <p:tags r:id="rId1"/>
    </p:custDataLst>
    <p:extLst>
      <p:ext uri="{BB962C8B-B14F-4D97-AF65-F5344CB8AC3E}">
        <p14:creationId xmlns:p14="http://schemas.microsoft.com/office/powerpoint/2010/main" val="481272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Assumptions of Pure Expectations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28183"/>
            <a:ext cx="11241915" cy="4057461"/>
          </a:xfrm>
        </p:spPr>
        <p:txBody>
          <a:bodyPr/>
          <a:lstStyle/>
          <a:p>
            <a:pPr marL="365760" indent="-365760">
              <a:spcBef>
                <a:spcPts val="600"/>
              </a:spcBef>
              <a:spcAft>
                <a:spcPts val="1200"/>
              </a:spcAft>
              <a:buClr>
                <a:srgbClr val="000000"/>
              </a:buClr>
              <a:defRPr/>
            </a:pPr>
            <a:r>
              <a:rPr lang="en-US" dirty="0"/>
              <a:t>Assumes that the maturity risk premium for Treasury securities is zero.</a:t>
            </a:r>
          </a:p>
          <a:p>
            <a:pPr marL="365760" indent="-365760">
              <a:spcBef>
                <a:spcPts val="600"/>
              </a:spcBef>
              <a:spcAft>
                <a:spcPts val="1200"/>
              </a:spcAft>
              <a:buClr>
                <a:srgbClr val="000000"/>
              </a:buClr>
              <a:defRPr/>
            </a:pPr>
            <a:r>
              <a:rPr lang="en-US" dirty="0"/>
              <a:t>Long-term rates are an average of current and future short-term rates.</a:t>
            </a:r>
          </a:p>
          <a:p>
            <a:pPr marL="365760" indent="-365760">
              <a:spcBef>
                <a:spcPts val="600"/>
              </a:spcBef>
              <a:spcAft>
                <a:spcPts val="1200"/>
              </a:spcAft>
              <a:buClr>
                <a:srgbClr val="000000"/>
              </a:buClr>
              <a:defRPr/>
            </a:pPr>
            <a:r>
              <a:rPr lang="en-US" dirty="0"/>
              <a:t>If the pure expectations theory is correct, you can use the yield curve to “back out” expected future interest rates.</a:t>
            </a:r>
          </a:p>
        </p:txBody>
      </p:sp>
    </p:spTree>
    <p:custDataLst>
      <p:tags r:id="rId1"/>
    </p:custDataLst>
    <p:extLst>
      <p:ext uri="{BB962C8B-B14F-4D97-AF65-F5344CB8AC3E}">
        <p14:creationId xmlns:p14="http://schemas.microsoft.com/office/powerpoint/2010/main" val="3664160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An Example: Observed Treasury Rates and Pure Expectations</a:t>
            </a:r>
            <a:endParaRPr lang="en-US" noProof="0" dirty="0"/>
          </a:p>
        </p:txBody>
      </p:sp>
      <p:graphicFrame>
        <p:nvGraphicFramePr>
          <p:cNvPr id="14" name="Table 2">
            <a:extLst>
              <a:ext uri="{FF2B5EF4-FFF2-40B4-BE49-F238E27FC236}">
                <a16:creationId xmlns:a16="http://schemas.microsoft.com/office/drawing/2014/main" id="{ED8E28CC-2AB7-45AF-BD66-9963253A1974}"/>
              </a:ext>
            </a:extLst>
          </p:cNvPr>
          <p:cNvGraphicFramePr>
            <a:graphicFrameLocks noGrp="1"/>
          </p:cNvGraphicFramePr>
          <p:nvPr>
            <p:ph sz="half" idx="13"/>
            <p:extLst>
              <p:ext uri="{D42A27DB-BD31-4B8C-83A1-F6EECF244321}">
                <p14:modId xmlns:p14="http://schemas.microsoft.com/office/powerpoint/2010/main" val="2812767730"/>
              </p:ext>
            </p:extLst>
          </p:nvPr>
        </p:nvGraphicFramePr>
        <p:xfrm>
          <a:off x="4657941" y="1825625"/>
          <a:ext cx="2658047" cy="3084755"/>
        </p:xfrm>
        <a:graphic>
          <a:graphicData uri="http://schemas.openxmlformats.org/drawingml/2006/table">
            <a:tbl>
              <a:tblPr firstRow="1" bandRow="1">
                <a:tableStyleId>{5C22544A-7EE6-4342-B048-85BDC9FD1C3A}</a:tableStyleId>
              </a:tblPr>
              <a:tblGrid>
                <a:gridCol w="1743647">
                  <a:extLst>
                    <a:ext uri="{9D8B030D-6E8A-4147-A177-3AD203B41FA5}">
                      <a16:colId xmlns:a16="http://schemas.microsoft.com/office/drawing/2014/main" val="144550228"/>
                    </a:ext>
                  </a:extLst>
                </a:gridCol>
                <a:gridCol w="914400">
                  <a:extLst>
                    <a:ext uri="{9D8B030D-6E8A-4147-A177-3AD203B41FA5}">
                      <a16:colId xmlns:a16="http://schemas.microsoft.com/office/drawing/2014/main" val="3415877866"/>
                    </a:ext>
                  </a:extLst>
                </a:gridCol>
              </a:tblGrid>
              <a:tr h="798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mn-lt"/>
                          <a:cs typeface="Arial" panose="020B0604020202020204" pitchFamily="34" charset="0"/>
                        </a:rPr>
                        <a:t>Maturity</a:t>
                      </a:r>
                    </a:p>
                  </a:txBody>
                  <a:tcPr marL="87113" marR="87113">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400" b="0" dirty="0">
                          <a:solidFill>
                            <a:srgbClr val="000000"/>
                          </a:solidFill>
                          <a:latin typeface="+mn-lt"/>
                          <a:cs typeface="Arial" panose="020B0604020202020204" pitchFamily="34" charset="0"/>
                        </a:rPr>
                        <a:t>Yield</a:t>
                      </a:r>
                      <a:endParaRPr lang="en-IN" sz="2400" dirty="0">
                        <a:solidFill>
                          <a:srgbClr val="000000"/>
                        </a:solidFill>
                        <a:latin typeface="+mn-lt"/>
                      </a:endParaRPr>
                    </a:p>
                  </a:txBody>
                  <a:tcPr marL="87113" marR="87113">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9560710"/>
                  </a:ext>
                </a:extLst>
              </a:tr>
              <a:tr h="443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mn-lt"/>
                          <a:cs typeface="Arial" panose="020B0604020202020204" pitchFamily="34" charset="0"/>
                        </a:rPr>
                        <a:t>1 year</a:t>
                      </a:r>
                    </a:p>
                  </a:txBody>
                  <a:tcPr marL="87113" marR="87113">
                    <a:lnL w="12700" cmpd="sng">
                      <a:noFill/>
                    </a:lnL>
                    <a:lnR w="12700" cmpd="sng">
                      <a:noFill/>
                    </a:lnR>
                    <a:lnT w="28575" cap="flat" cmpd="sng" algn="ctr">
                      <a:solidFill>
                        <a:srgbClr val="00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US" sz="2400" dirty="0">
                          <a:solidFill>
                            <a:srgbClr val="000000"/>
                          </a:solidFill>
                          <a:latin typeface="+mn-lt"/>
                          <a:cs typeface="Arial" panose="020B0604020202020204" pitchFamily="34" charset="0"/>
                        </a:rPr>
                        <a:t>6.0</a:t>
                      </a:r>
                      <a:endParaRPr lang="en-IN" sz="2400" dirty="0">
                        <a:solidFill>
                          <a:srgbClr val="000000"/>
                        </a:solidFill>
                        <a:latin typeface="+mn-lt"/>
                      </a:endParaRPr>
                    </a:p>
                  </a:txBody>
                  <a:tcPr marL="87113" marR="87113">
                    <a:lnL w="12700" cmpd="sng">
                      <a:noFill/>
                    </a:lnL>
                    <a:lnR w="12700" cmpd="sng">
                      <a:noFill/>
                    </a:lnR>
                    <a:lnT w="28575" cap="flat" cmpd="sng" algn="ctr">
                      <a:solidFill>
                        <a:srgbClr val="00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6834569"/>
                  </a:ext>
                </a:extLst>
              </a:tr>
              <a:tr h="443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mn-lt"/>
                          <a:cs typeface="Arial" panose="020B0604020202020204" pitchFamily="34" charset="0"/>
                        </a:rPr>
                        <a:t>2 years</a:t>
                      </a: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400" dirty="0">
                          <a:solidFill>
                            <a:srgbClr val="000000"/>
                          </a:solidFill>
                          <a:latin typeface="+mn-lt"/>
                          <a:cs typeface="Arial" panose="020B0604020202020204" pitchFamily="34" charset="0"/>
                        </a:rPr>
                        <a:t>6.2</a:t>
                      </a:r>
                      <a:endParaRPr lang="en-IN" sz="2400" dirty="0">
                        <a:solidFill>
                          <a:srgbClr val="000000"/>
                        </a:solidFill>
                        <a:latin typeface="+mn-lt"/>
                      </a:endParaRP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2134806"/>
                  </a:ext>
                </a:extLst>
              </a:tr>
              <a:tr h="443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mn-lt"/>
                          <a:cs typeface="Arial" panose="020B0604020202020204" pitchFamily="34" charset="0"/>
                        </a:rPr>
                        <a:t>3 years</a:t>
                      </a: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400" dirty="0">
                          <a:solidFill>
                            <a:srgbClr val="000000"/>
                          </a:solidFill>
                          <a:latin typeface="+mn-lt"/>
                        </a:rPr>
                        <a:t>6.4</a:t>
                      </a:r>
                      <a:endParaRPr lang="en-IN" sz="2400" dirty="0">
                        <a:solidFill>
                          <a:srgbClr val="000000"/>
                        </a:solidFill>
                        <a:latin typeface="+mn-lt"/>
                      </a:endParaRP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6311652"/>
                  </a:ext>
                </a:extLst>
              </a:tr>
              <a:tr h="443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mn-lt"/>
                          <a:cs typeface="Arial" panose="020B0604020202020204" pitchFamily="34" charset="0"/>
                        </a:rPr>
                        <a:t>4 years</a:t>
                      </a: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400" dirty="0">
                          <a:solidFill>
                            <a:srgbClr val="000000"/>
                          </a:solidFill>
                          <a:latin typeface="+mn-lt"/>
                        </a:rPr>
                        <a:t>6.5</a:t>
                      </a:r>
                      <a:endParaRPr lang="en-IN" sz="2400" dirty="0">
                        <a:solidFill>
                          <a:srgbClr val="000000"/>
                        </a:solidFill>
                        <a:latin typeface="+mn-lt"/>
                      </a:endParaRP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894498"/>
                  </a:ext>
                </a:extLst>
              </a:tr>
              <a:tr h="443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mn-lt"/>
                          <a:cs typeface="Arial" panose="020B0604020202020204" pitchFamily="34" charset="0"/>
                        </a:rPr>
                        <a:t>5 years</a:t>
                      </a: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400" dirty="0">
                          <a:solidFill>
                            <a:srgbClr val="000000"/>
                          </a:solidFill>
                          <a:latin typeface="+mn-lt"/>
                        </a:rPr>
                        <a:t>6.5</a:t>
                      </a:r>
                      <a:endParaRPr lang="en-IN" sz="2400" dirty="0">
                        <a:solidFill>
                          <a:srgbClr val="000000"/>
                        </a:solidFill>
                        <a:latin typeface="+mn-lt"/>
                      </a:endParaRPr>
                    </a:p>
                  </a:txBody>
                  <a:tcPr marL="87113" marR="8711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9818061"/>
                  </a:ext>
                </a:extLst>
              </a:tr>
            </a:tbl>
          </a:graphicData>
        </a:graphic>
      </p:graphicFrame>
      <p:sp>
        <p:nvSpPr>
          <p:cNvPr id="4" name="Content Placeholder 3">
            <a:extLst>
              <a:ext uri="{FF2B5EF4-FFF2-40B4-BE49-F238E27FC236}">
                <a16:creationId xmlns:a16="http://schemas.microsoft.com/office/drawing/2014/main" id="{59D9D09E-0B6B-47A7-B9AA-B0E137481346}"/>
              </a:ext>
            </a:extLst>
          </p:cNvPr>
          <p:cNvSpPr>
            <a:spLocks noGrp="1"/>
          </p:cNvSpPr>
          <p:nvPr>
            <p:ph sz="half" idx="2"/>
          </p:nvPr>
        </p:nvSpPr>
        <p:spPr>
          <a:xfrm>
            <a:off x="476843" y="5055050"/>
            <a:ext cx="11238907" cy="1217447"/>
          </a:xfrm>
        </p:spPr>
        <p:txBody>
          <a:bodyPr/>
          <a:lstStyle/>
          <a:p>
            <a:pPr marL="365760" indent="-365760" algn="l">
              <a:buClr>
                <a:srgbClr val="000000"/>
              </a:buClr>
              <a:buFont typeface="Arial" panose="020B0604020202020204" pitchFamily="34" charset="0"/>
              <a:buChar char="•"/>
            </a:pPr>
            <a:r>
              <a:rPr lang="en-US" dirty="0"/>
              <a:t>If the pure expectations theory holds, what does the market expect will be the interest rate on one-year securities, one year from now?  Three-year securities, two years from now?</a:t>
            </a:r>
          </a:p>
        </p:txBody>
      </p:sp>
    </p:spTree>
    <p:custDataLst>
      <p:tags r:id="rId1"/>
    </p:custDataLst>
    <p:extLst>
      <p:ext uri="{BB962C8B-B14F-4D97-AF65-F5344CB8AC3E}">
        <p14:creationId xmlns:p14="http://schemas.microsoft.com/office/powerpoint/2010/main" val="1257561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One-Year Forward Rate</a:t>
            </a:r>
            <a:endParaRPr lang="en-US" noProof="0" dirty="0"/>
          </a:p>
        </p:txBody>
      </p:sp>
      <p:pic>
        <p:nvPicPr>
          <p:cNvPr id="5" name="Picture 2" descr="Timeline: One-Year Forward Rate&#10;&#10;One-year forward rate illustrated on a timeline. ">
            <a:extLst>
              <a:ext uri="{FF2B5EF4-FFF2-40B4-BE49-F238E27FC236}">
                <a16:creationId xmlns:a16="http://schemas.microsoft.com/office/drawing/2014/main" id="{D95D0850-64A3-4424-A58A-7DF370E57DDA}"/>
              </a:ext>
            </a:extLst>
          </p:cNvPr>
          <p:cNvPicPr>
            <a:picLocks noGrp="1" noChangeAspect="1"/>
          </p:cNvPicPr>
          <p:nvPr>
            <p:ph sz="half" idx="13"/>
          </p:nvPr>
        </p:nvPicPr>
        <p:blipFill rotWithShape="1">
          <a:blip r:embed="rId4"/>
          <a:srcRect l="10089" t="21631" r="11211"/>
          <a:stretch/>
        </p:blipFill>
        <p:spPr>
          <a:xfrm>
            <a:off x="3808430" y="1781212"/>
            <a:ext cx="4575140" cy="1463040"/>
          </a:xfrm>
        </p:spPr>
      </p:pic>
      <p:graphicFrame>
        <p:nvGraphicFramePr>
          <p:cNvPr id="28" name="Object 3">
            <a:extLst>
              <a:ext uri="{FF2B5EF4-FFF2-40B4-BE49-F238E27FC236}">
                <a16:creationId xmlns:a16="http://schemas.microsoft.com/office/drawing/2014/main" id="{EB98BA86-F96C-42B2-AD9F-B2F4ABF2C4E7}"/>
              </a:ext>
              <a:ext uri="{C183D7F6-B498-43B3-948B-1728B52AA6E4}">
                <adec:decorative xmlns:adec="http://schemas.microsoft.com/office/drawing/2017/decorative" val="1"/>
              </a:ext>
            </a:extLst>
          </p:cNvPr>
          <p:cNvGraphicFramePr>
            <a:graphicFrameLocks noGrp="1" noChangeAspect="1"/>
          </p:cNvGraphicFramePr>
          <p:nvPr>
            <p:ph sz="half" idx="14"/>
            <p:extLst>
              <p:ext uri="{D42A27DB-BD31-4B8C-83A1-F6EECF244321}">
                <p14:modId xmlns:p14="http://schemas.microsoft.com/office/powerpoint/2010/main" val="1689216358"/>
              </p:ext>
            </p:extLst>
          </p:nvPr>
        </p:nvGraphicFramePr>
        <p:xfrm>
          <a:off x="4591200" y="3323035"/>
          <a:ext cx="3009600" cy="1257120"/>
        </p:xfrm>
        <a:graphic>
          <a:graphicData uri="http://schemas.openxmlformats.org/presentationml/2006/ole">
            <mc:AlternateContent xmlns:mc="http://schemas.openxmlformats.org/markup-compatibility/2006">
              <mc:Choice xmlns:v="urn:schemas-microsoft-com:vml" Requires="v">
                <p:oleObj spid="_x0000_s13372" name="Equation" r:id="rId5" imgW="3009600" imgH="1257120" progId="Equation.DSMT4">
                  <p:embed/>
                </p:oleObj>
              </mc:Choice>
              <mc:Fallback>
                <p:oleObj name="Equation" r:id="rId5" imgW="3009600" imgH="1257120" progId="Equation.DSMT4">
                  <p:embed/>
                  <p:pic>
                    <p:nvPicPr>
                      <p:cNvPr id="27" name="Object 26">
                        <a:extLst>
                          <a:ext uri="{FF2B5EF4-FFF2-40B4-BE49-F238E27FC236}">
                            <a16:creationId xmlns:a16="http://schemas.microsoft.com/office/drawing/2014/main" id="{F132540B-C64A-4EA5-A82D-BA3906C972F4}"/>
                          </a:ext>
                        </a:extLst>
                      </p:cNvPr>
                      <p:cNvPicPr/>
                      <p:nvPr/>
                    </p:nvPicPr>
                    <p:blipFill>
                      <a:blip r:embed="rId6"/>
                      <a:stretch>
                        <a:fillRect/>
                      </a:stretch>
                    </p:blipFill>
                    <p:spPr>
                      <a:xfrm>
                        <a:off x="4591200" y="3323035"/>
                        <a:ext cx="3009600" cy="1257120"/>
                      </a:xfrm>
                      <a:prstGeom prst="rect">
                        <a:avLst/>
                      </a:prstGeom>
                    </p:spPr>
                  </p:pic>
                </p:oleObj>
              </mc:Fallback>
            </mc:AlternateContent>
          </a:graphicData>
        </a:graphic>
      </p:graphicFrame>
      <p:sp>
        <p:nvSpPr>
          <p:cNvPr id="30" name="Content Placeholder 4">
            <a:extLst>
              <a:ext uri="{FF2B5EF4-FFF2-40B4-BE49-F238E27FC236}">
                <a16:creationId xmlns:a16="http://schemas.microsoft.com/office/drawing/2014/main" id="{80C77691-3332-48CE-BC25-7FFFF94768D4}"/>
              </a:ext>
            </a:extLst>
          </p:cNvPr>
          <p:cNvSpPr>
            <a:spLocks noGrp="1"/>
          </p:cNvSpPr>
          <p:nvPr>
            <p:ph sz="half" idx="2"/>
          </p:nvPr>
        </p:nvSpPr>
        <p:spPr>
          <a:xfrm>
            <a:off x="476843" y="4694442"/>
            <a:ext cx="11238907" cy="1593671"/>
          </a:xfrm>
        </p:spPr>
        <p:txBody>
          <a:bodyPr/>
          <a:lstStyle/>
          <a:p>
            <a:pPr marL="365760" indent="-365760" algn="l" defTabSz="279400">
              <a:spcBef>
                <a:spcPts val="200"/>
              </a:spcBef>
              <a:spcAft>
                <a:spcPts val="200"/>
              </a:spcAft>
              <a:buClr>
                <a:srgbClr val="000000"/>
              </a:buClr>
              <a:buFont typeface="Arial" panose="020B0604020202020204" pitchFamily="34" charset="0"/>
              <a:buChar char="•"/>
              <a:tabLst>
                <a:tab pos="1193800" algn="l"/>
                <a:tab pos="2347913" algn="l"/>
              </a:tabLst>
              <a:defRPr/>
            </a:pPr>
            <a:r>
              <a:rPr lang="en-US" dirty="0">
                <a:cs typeface="Arial" charset="0"/>
              </a:rPr>
              <a:t>The pure expectations theory</a:t>
            </a:r>
            <a:r>
              <a:rPr lang="en-US" dirty="0"/>
              <a:t> says that one-year securities will yield 6.4004%, one year from now.  </a:t>
            </a:r>
          </a:p>
          <a:p>
            <a:pPr marL="365760" indent="-365760" algn="l" defTabSz="279400">
              <a:spcBef>
                <a:spcPts val="200"/>
              </a:spcBef>
              <a:spcAft>
                <a:spcPts val="200"/>
              </a:spcAft>
              <a:buClr>
                <a:srgbClr val="000000"/>
              </a:buClr>
              <a:buFont typeface="Arial" panose="020B0604020202020204" pitchFamily="34" charset="0"/>
              <a:buChar char="•"/>
              <a:tabLst>
                <a:tab pos="1193800" algn="l"/>
                <a:tab pos="2347913" algn="l"/>
              </a:tabLst>
              <a:defRPr/>
            </a:pPr>
            <a:r>
              <a:rPr lang="en-US" dirty="0"/>
              <a:t>Notice, if an arithmetic average is used, the answer is still very close. Solve: 6.2% = (6.0% + X)/2, and the result will be 6.4%.</a:t>
            </a:r>
          </a:p>
        </p:txBody>
      </p:sp>
    </p:spTree>
    <p:custDataLst>
      <p:tags r:id="rId2"/>
    </p:custDataLst>
    <p:extLst>
      <p:ext uri="{BB962C8B-B14F-4D97-AF65-F5344CB8AC3E}">
        <p14:creationId xmlns:p14="http://schemas.microsoft.com/office/powerpoint/2010/main" val="189669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Interest Rates Overview</a:t>
            </a:r>
            <a:endParaRPr lang="en-US" noProof="0" dirty="0"/>
          </a:p>
        </p:txBody>
      </p:sp>
      <p:sp>
        <p:nvSpPr>
          <p:cNvPr id="2" name="Content Placeholder 2">
            <a:extLst>
              <a:ext uri="{FF2B5EF4-FFF2-40B4-BE49-F238E27FC236}">
                <a16:creationId xmlns:a16="http://schemas.microsoft.com/office/drawing/2014/main" id="{52F985B6-CC8E-445D-AC10-A9900E3E61C3}"/>
              </a:ext>
            </a:extLst>
          </p:cNvPr>
          <p:cNvSpPr>
            <a:spLocks noGrp="1"/>
          </p:cNvSpPr>
          <p:nvPr>
            <p:ph idx="1"/>
          </p:nvPr>
        </p:nvSpPr>
        <p:spPr/>
        <p:txBody>
          <a:bodyPr/>
          <a:lstStyle/>
          <a:p>
            <a:pPr marL="365760" indent="-365760">
              <a:spcBef>
                <a:spcPts val="1200"/>
              </a:spcBef>
              <a:spcAft>
                <a:spcPts val="1200"/>
              </a:spcAft>
              <a:buClr>
                <a:srgbClr val="000000"/>
              </a:buClr>
            </a:pPr>
            <a:r>
              <a:rPr lang="en-US" dirty="0"/>
              <a:t>Cost of Money and Interest Rate Levels</a:t>
            </a:r>
          </a:p>
          <a:p>
            <a:pPr marL="365760" indent="-365760">
              <a:spcBef>
                <a:spcPts val="1200"/>
              </a:spcBef>
              <a:spcAft>
                <a:spcPts val="1200"/>
              </a:spcAft>
              <a:buClr>
                <a:srgbClr val="000000"/>
              </a:buClr>
            </a:pPr>
            <a:r>
              <a:rPr lang="en-US" dirty="0"/>
              <a:t>Determinants of Interest Rates</a:t>
            </a:r>
          </a:p>
          <a:p>
            <a:pPr marL="365760" indent="-365760">
              <a:spcBef>
                <a:spcPts val="1200"/>
              </a:spcBef>
              <a:spcAft>
                <a:spcPts val="1200"/>
              </a:spcAft>
              <a:buClr>
                <a:srgbClr val="000000"/>
              </a:buClr>
            </a:pPr>
            <a:r>
              <a:rPr lang="en-US" dirty="0"/>
              <a:t>The Term Structure and Yield Curves</a:t>
            </a:r>
          </a:p>
          <a:p>
            <a:pPr marL="365760" indent="-365760">
              <a:spcBef>
                <a:spcPts val="1200"/>
              </a:spcBef>
              <a:spcAft>
                <a:spcPts val="1200"/>
              </a:spcAft>
              <a:buClr>
                <a:srgbClr val="000000"/>
              </a:buClr>
            </a:pPr>
            <a:r>
              <a:rPr lang="en-US" dirty="0"/>
              <a:t>Using Yield Curves to Estimate Future Interest Rates</a:t>
            </a:r>
          </a:p>
        </p:txBody>
      </p:sp>
    </p:spTree>
    <p:custDataLst>
      <p:tags r:id="rId1"/>
    </p:custDataLst>
    <p:extLst>
      <p:ext uri="{BB962C8B-B14F-4D97-AF65-F5344CB8AC3E}">
        <p14:creationId xmlns:p14="http://schemas.microsoft.com/office/powerpoint/2010/main" val="49783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Three-Year Security, Two Years from Now</a:t>
            </a:r>
            <a:endParaRPr lang="en-US" noProof="0" dirty="0"/>
          </a:p>
        </p:txBody>
      </p:sp>
      <p:pic>
        <p:nvPicPr>
          <p:cNvPr id="8" name="Picture 2" descr="Timeline: Three-Year Security, Two Years from Now&#10;&#10;Three-year security, two years from now illustrated on a timeline. ">
            <a:extLst>
              <a:ext uri="{FF2B5EF4-FFF2-40B4-BE49-F238E27FC236}">
                <a16:creationId xmlns:a16="http://schemas.microsoft.com/office/drawing/2014/main" id="{4E5BBBBD-1B94-45AD-BF7A-422DDA4C8EBD}"/>
              </a:ext>
            </a:extLst>
          </p:cNvPr>
          <p:cNvPicPr>
            <a:picLocks noGrp="1" noChangeAspect="1"/>
          </p:cNvPicPr>
          <p:nvPr>
            <p:ph sz="half" idx="13"/>
          </p:nvPr>
        </p:nvPicPr>
        <p:blipFill>
          <a:blip r:embed="rId4"/>
          <a:stretch>
            <a:fillRect/>
          </a:stretch>
        </p:blipFill>
        <p:spPr>
          <a:xfrm>
            <a:off x="2236235" y="1759293"/>
            <a:ext cx="7719530" cy="2194560"/>
          </a:xfrm>
        </p:spPr>
      </p:pic>
      <p:graphicFrame>
        <p:nvGraphicFramePr>
          <p:cNvPr id="28" name="Object 3">
            <a:extLst>
              <a:ext uri="{FF2B5EF4-FFF2-40B4-BE49-F238E27FC236}">
                <a16:creationId xmlns:a16="http://schemas.microsoft.com/office/drawing/2014/main" id="{EB98BA86-F96C-42B2-AD9F-B2F4ABF2C4E7}"/>
              </a:ext>
              <a:ext uri="{C183D7F6-B498-43B3-948B-1728B52AA6E4}">
                <adec:decorative xmlns:adec="http://schemas.microsoft.com/office/drawing/2017/decorative" val="1"/>
              </a:ext>
            </a:extLst>
          </p:cNvPr>
          <p:cNvGraphicFramePr>
            <a:graphicFrameLocks noGrp="1" noChangeAspect="1"/>
          </p:cNvGraphicFramePr>
          <p:nvPr>
            <p:ph sz="half" idx="14"/>
            <p:extLst>
              <p:ext uri="{D42A27DB-BD31-4B8C-83A1-F6EECF244321}">
                <p14:modId xmlns:p14="http://schemas.microsoft.com/office/powerpoint/2010/main" val="3085861982"/>
              </p:ext>
            </p:extLst>
          </p:nvPr>
        </p:nvGraphicFramePr>
        <p:xfrm>
          <a:off x="4305360" y="3986130"/>
          <a:ext cx="3581280" cy="1295280"/>
        </p:xfrm>
        <a:graphic>
          <a:graphicData uri="http://schemas.openxmlformats.org/presentationml/2006/ole">
            <mc:AlternateContent xmlns:mc="http://schemas.openxmlformats.org/markup-compatibility/2006">
              <mc:Choice xmlns:v="urn:schemas-microsoft-com:vml" Requires="v">
                <p:oleObj spid="_x0000_s15408" name="Equation" r:id="rId5" imgW="3581280" imgH="1295280" progId="Equation.DSMT4">
                  <p:embed/>
                </p:oleObj>
              </mc:Choice>
              <mc:Fallback>
                <p:oleObj name="Equation" r:id="rId5" imgW="3581280" imgH="1295280" progId="Equation.DSMT4">
                  <p:embed/>
                  <p:pic>
                    <p:nvPicPr>
                      <p:cNvPr id="28" name="Object 3">
                        <a:extLst>
                          <a:ext uri="{FF2B5EF4-FFF2-40B4-BE49-F238E27FC236}">
                            <a16:creationId xmlns:a16="http://schemas.microsoft.com/office/drawing/2014/main" id="{EB98BA86-F96C-42B2-AD9F-B2F4ABF2C4E7}"/>
                          </a:ext>
                        </a:extLst>
                      </p:cNvPr>
                      <p:cNvPicPr/>
                      <p:nvPr/>
                    </p:nvPicPr>
                    <p:blipFill>
                      <a:blip r:embed="rId6"/>
                      <a:stretch>
                        <a:fillRect/>
                      </a:stretch>
                    </p:blipFill>
                    <p:spPr>
                      <a:xfrm>
                        <a:off x="4305360" y="3986130"/>
                        <a:ext cx="3581280" cy="1295280"/>
                      </a:xfrm>
                      <a:prstGeom prst="rect">
                        <a:avLst/>
                      </a:prstGeom>
                    </p:spPr>
                  </p:pic>
                </p:oleObj>
              </mc:Fallback>
            </mc:AlternateContent>
          </a:graphicData>
        </a:graphic>
      </p:graphicFrame>
      <p:sp>
        <p:nvSpPr>
          <p:cNvPr id="30" name="Content Placeholder 4">
            <a:extLst>
              <a:ext uri="{FF2B5EF4-FFF2-40B4-BE49-F238E27FC236}">
                <a16:creationId xmlns:a16="http://schemas.microsoft.com/office/drawing/2014/main" id="{80C77691-3332-48CE-BC25-7FFFF94768D4}"/>
              </a:ext>
            </a:extLst>
          </p:cNvPr>
          <p:cNvSpPr>
            <a:spLocks noGrp="1"/>
          </p:cNvSpPr>
          <p:nvPr>
            <p:ph sz="half" idx="2"/>
          </p:nvPr>
        </p:nvSpPr>
        <p:spPr>
          <a:xfrm>
            <a:off x="476250" y="5341561"/>
            <a:ext cx="11239500" cy="817765"/>
          </a:xfrm>
        </p:spPr>
        <p:txBody>
          <a:bodyPr/>
          <a:lstStyle/>
          <a:p>
            <a:pPr marL="365760" indent="-365760" algn="l" defTabSz="279400">
              <a:spcBef>
                <a:spcPts val="200"/>
              </a:spcBef>
              <a:spcAft>
                <a:spcPts val="200"/>
              </a:spcAft>
              <a:buClr>
                <a:srgbClr val="000000"/>
              </a:buClr>
              <a:buFont typeface="Arial" panose="020B0604020202020204" pitchFamily="34" charset="0"/>
              <a:buChar char="•"/>
              <a:tabLst>
                <a:tab pos="1193800" algn="l"/>
                <a:tab pos="2347913" algn="l"/>
              </a:tabLst>
              <a:defRPr/>
            </a:pPr>
            <a:r>
              <a:rPr lang="en-US" dirty="0"/>
              <a:t>The pure expectations theory says that three-year securities will yield 6.7005%, two years from now.</a:t>
            </a:r>
          </a:p>
        </p:txBody>
      </p:sp>
    </p:spTree>
    <p:custDataLst>
      <p:tags r:id="rId2"/>
    </p:custDataLst>
    <p:extLst>
      <p:ext uri="{BB962C8B-B14F-4D97-AF65-F5344CB8AC3E}">
        <p14:creationId xmlns:p14="http://schemas.microsoft.com/office/powerpoint/2010/main" val="3484451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Conclusions About Pure Expectations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28184"/>
            <a:ext cx="11241915" cy="3963016"/>
          </a:xfrm>
        </p:spPr>
        <p:txBody>
          <a:bodyPr/>
          <a:lstStyle/>
          <a:p>
            <a:pPr marL="365760" indent="-365760">
              <a:spcBef>
                <a:spcPts val="1200"/>
              </a:spcBef>
              <a:spcAft>
                <a:spcPts val="1200"/>
              </a:spcAft>
              <a:buClr>
                <a:srgbClr val="000000"/>
              </a:buClr>
              <a:defRPr/>
            </a:pPr>
            <a:r>
              <a:rPr lang="en-US" dirty="0"/>
              <a:t>Some would argue that the MRP ≠ 0, and hence the pure expectations theory is incorrect.</a:t>
            </a:r>
          </a:p>
          <a:p>
            <a:pPr marL="365760" indent="-365760">
              <a:spcBef>
                <a:spcPts val="1200"/>
              </a:spcBef>
              <a:spcAft>
                <a:spcPts val="1200"/>
              </a:spcAft>
              <a:buClr>
                <a:srgbClr val="000000"/>
              </a:buClr>
              <a:defRPr/>
            </a:pPr>
            <a:r>
              <a:rPr lang="en-US" dirty="0"/>
              <a:t>Most evidence supports the general view that lenders prefer S-T securities, and view L-T securities as riskier.</a:t>
            </a:r>
          </a:p>
          <a:p>
            <a:pPr marL="640080" lvl="1" indent="-320040">
              <a:spcBef>
                <a:spcPts val="1200"/>
              </a:spcBef>
              <a:spcAft>
                <a:spcPts val="1200"/>
              </a:spcAft>
              <a:buClr>
                <a:srgbClr val="000000"/>
              </a:buClr>
              <a:buFont typeface="Arial" panose="020B0604020202020204" pitchFamily="34" charset="0"/>
              <a:buChar char="•"/>
              <a:defRPr/>
            </a:pPr>
            <a:r>
              <a:rPr lang="en-US" sz="2000" dirty="0">
                <a:solidFill>
                  <a:srgbClr val="003865"/>
                </a:solidFill>
              </a:rPr>
              <a:t>Thus, investors demand a premium to persuade them to hold L-T securities (i.e., MRP &gt; 0).</a:t>
            </a:r>
          </a:p>
        </p:txBody>
      </p:sp>
    </p:spTree>
    <p:custDataLst>
      <p:tags r:id="rId1"/>
    </p:custDataLst>
    <p:extLst>
      <p:ext uri="{BB962C8B-B14F-4D97-AF65-F5344CB8AC3E}">
        <p14:creationId xmlns:p14="http://schemas.microsoft.com/office/powerpoint/2010/main" val="2811629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Macroeconomic Factors That Influence Interest Rate Levels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1981200" y="2042794"/>
            <a:ext cx="8229600" cy="731520"/>
          </a:xfrm>
          <a:solidFill>
            <a:srgbClr val="343F52"/>
          </a:solidFill>
        </p:spPr>
        <p:txBody>
          <a:bodyPr anchor="ctr"/>
          <a:lstStyle/>
          <a:p>
            <a:pPr lvl="0" algn="ctr">
              <a:buClrTx/>
              <a:buSzTx/>
              <a:buFontTx/>
              <a:buNone/>
            </a:pPr>
            <a:r>
              <a:rPr lang="en-US" sz="2800" dirty="0">
                <a:solidFill>
                  <a:schemeClr val="bg1"/>
                </a:solidFill>
                <a:effectLst>
                  <a:outerShdw blurRad="38100" dist="38100" dir="2700000" algn="tl">
                    <a:srgbClr val="000000">
                      <a:alpha val="43137"/>
                    </a:srgbClr>
                  </a:outerShdw>
                </a:effectLst>
                <a:latin typeface="+mj-lt"/>
                <a:ea typeface="Verdana" panose="020B0604030504040204" pitchFamily="34" charset="0"/>
                <a:cs typeface="Verdana" panose="020B0604030504040204" pitchFamily="34" charset="0"/>
              </a:rPr>
              <a:t>Federal reserve policy</a:t>
            </a:r>
          </a:p>
        </p:txBody>
      </p:sp>
      <p:sp>
        <p:nvSpPr>
          <p:cNvPr id="4" name="Content Placeholder 3">
            <a:extLst>
              <a:ext uri="{FF2B5EF4-FFF2-40B4-BE49-F238E27FC236}">
                <a16:creationId xmlns:a16="http://schemas.microsoft.com/office/drawing/2014/main" id="{A7627220-4096-4680-B050-F38E9C04BD59}"/>
              </a:ext>
            </a:extLst>
          </p:cNvPr>
          <p:cNvSpPr>
            <a:spLocks noGrp="1"/>
          </p:cNvSpPr>
          <p:nvPr>
            <p:ph sz="half" idx="15"/>
          </p:nvPr>
        </p:nvSpPr>
        <p:spPr>
          <a:xfrm>
            <a:off x="1981200" y="2952542"/>
            <a:ext cx="8229600" cy="731520"/>
          </a:xfrm>
          <a:solidFill>
            <a:srgbClr val="343F52"/>
          </a:solidFill>
        </p:spPr>
        <p:txBody>
          <a:bodyPr anchor="ctr"/>
          <a:lstStyle/>
          <a:p>
            <a:pPr marL="0" lvl="0" indent="0" algn="ctr">
              <a:buNone/>
              <a:defRPr/>
            </a:pPr>
            <a:r>
              <a:rPr lang="en-US" sz="2800" dirty="0">
                <a:solidFill>
                  <a:schemeClr val="bg1"/>
                </a:solidFill>
                <a:latin typeface="+mj-lt"/>
                <a:ea typeface="Verdana" panose="020B0604030504040204" pitchFamily="34" charset="0"/>
                <a:cs typeface="Verdana" panose="020B0604030504040204" pitchFamily="34" charset="0"/>
              </a:rPr>
              <a:t>Federal budget deficits or surpluses</a:t>
            </a:r>
          </a:p>
        </p:txBody>
      </p:sp>
      <p:sp>
        <p:nvSpPr>
          <p:cNvPr id="6" name="Content Placeholder 4">
            <a:extLst>
              <a:ext uri="{FF2B5EF4-FFF2-40B4-BE49-F238E27FC236}">
                <a16:creationId xmlns:a16="http://schemas.microsoft.com/office/drawing/2014/main" id="{1BE70E9F-2FDF-4332-86FB-09366B822408}"/>
              </a:ext>
            </a:extLst>
          </p:cNvPr>
          <p:cNvSpPr>
            <a:spLocks noGrp="1"/>
          </p:cNvSpPr>
          <p:nvPr>
            <p:ph sz="half" idx="17"/>
          </p:nvPr>
        </p:nvSpPr>
        <p:spPr>
          <a:xfrm>
            <a:off x="1981200" y="3871003"/>
            <a:ext cx="8229600" cy="731520"/>
          </a:xfrm>
          <a:solidFill>
            <a:srgbClr val="343F52"/>
          </a:solidFill>
        </p:spPr>
        <p:txBody>
          <a:bodyPr anchor="ctr"/>
          <a:lstStyle/>
          <a:p>
            <a:pPr marL="0" indent="0" algn="ctr">
              <a:buNone/>
            </a:pPr>
            <a:r>
              <a:rPr lang="en-US" sz="2800" dirty="0">
                <a:solidFill>
                  <a:schemeClr val="bg1"/>
                </a:solidFill>
                <a:latin typeface="+mj-lt"/>
                <a:ea typeface="Verdana" panose="020B0604030504040204" pitchFamily="34" charset="0"/>
                <a:cs typeface="Verdana" panose="020B0604030504040204" pitchFamily="34" charset="0"/>
              </a:rPr>
              <a:t>International factors</a:t>
            </a:r>
          </a:p>
        </p:txBody>
      </p:sp>
      <p:sp>
        <p:nvSpPr>
          <p:cNvPr id="8" name="Content Placeholder 5">
            <a:extLst>
              <a:ext uri="{FF2B5EF4-FFF2-40B4-BE49-F238E27FC236}">
                <a16:creationId xmlns:a16="http://schemas.microsoft.com/office/drawing/2014/main" id="{23A3AB10-D3A3-4EC7-B35B-E2EC9ED4A9E9}"/>
              </a:ext>
            </a:extLst>
          </p:cNvPr>
          <p:cNvSpPr>
            <a:spLocks noGrp="1"/>
          </p:cNvSpPr>
          <p:nvPr>
            <p:ph sz="half" idx="19"/>
          </p:nvPr>
        </p:nvSpPr>
        <p:spPr>
          <a:xfrm>
            <a:off x="1981200" y="4819389"/>
            <a:ext cx="8229600" cy="731520"/>
          </a:xfrm>
          <a:solidFill>
            <a:srgbClr val="343F52"/>
          </a:solidFill>
        </p:spPr>
        <p:txBody>
          <a:bodyPr anchor="ctr"/>
          <a:lstStyle/>
          <a:p>
            <a:pPr marL="0" lvl="0" indent="0" algn="ctr">
              <a:buNone/>
              <a:defRPr/>
            </a:pPr>
            <a:r>
              <a:rPr lang="en-US" sz="2800" dirty="0">
                <a:solidFill>
                  <a:schemeClr val="bg1"/>
                </a:solidFill>
                <a:latin typeface="+mj-lt"/>
                <a:ea typeface="Verdana" panose="020B0604030504040204" pitchFamily="34" charset="0"/>
                <a:cs typeface="Verdana" panose="020B0604030504040204" pitchFamily="34" charset="0"/>
              </a:rPr>
              <a:t>Level of business activity</a:t>
            </a:r>
          </a:p>
        </p:txBody>
      </p:sp>
    </p:spTree>
    <p:custDataLst>
      <p:tags r:id="rId1"/>
    </p:custDataLst>
    <p:extLst>
      <p:ext uri="{BB962C8B-B14F-4D97-AF65-F5344CB8AC3E}">
        <p14:creationId xmlns:p14="http://schemas.microsoft.com/office/powerpoint/2010/main" val="17077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What four factors affect the level of interest rates?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1981200" y="1825624"/>
            <a:ext cx="8229600" cy="777240"/>
          </a:xfrm>
          <a:solidFill>
            <a:srgbClr val="343F52"/>
          </a:solidFill>
        </p:spPr>
        <p:txBody>
          <a:bodyPr anchor="ctr"/>
          <a:lstStyle/>
          <a:p>
            <a:pPr marL="0" lvl="0" indent="0" algn="ctr">
              <a:buNone/>
              <a:defRPr/>
            </a:pPr>
            <a:r>
              <a:rPr lang="en-US" sz="2800" dirty="0">
                <a:solidFill>
                  <a:schemeClr val="bg1"/>
                </a:solidFill>
                <a:ea typeface="Verdana" panose="020B0604030504040204" pitchFamily="34" charset="0"/>
                <a:cs typeface="Verdana" panose="020B0604030504040204" pitchFamily="34" charset="0"/>
              </a:rPr>
              <a:t>Production opportunities</a:t>
            </a:r>
          </a:p>
        </p:txBody>
      </p:sp>
      <p:sp>
        <p:nvSpPr>
          <p:cNvPr id="4" name="Content Placeholder 3">
            <a:extLst>
              <a:ext uri="{FF2B5EF4-FFF2-40B4-BE49-F238E27FC236}">
                <a16:creationId xmlns:a16="http://schemas.microsoft.com/office/drawing/2014/main" id="{A7627220-4096-4680-B050-F38E9C04BD59}"/>
              </a:ext>
            </a:extLst>
          </p:cNvPr>
          <p:cNvSpPr>
            <a:spLocks noGrp="1"/>
          </p:cNvSpPr>
          <p:nvPr>
            <p:ph sz="half" idx="15"/>
          </p:nvPr>
        </p:nvSpPr>
        <p:spPr>
          <a:xfrm>
            <a:off x="1981200" y="2735372"/>
            <a:ext cx="8229600" cy="777240"/>
          </a:xfrm>
          <a:solidFill>
            <a:srgbClr val="343F52"/>
          </a:solidFill>
        </p:spPr>
        <p:txBody>
          <a:bodyPr anchor="ctr"/>
          <a:lstStyle/>
          <a:p>
            <a:pPr marL="0" lvl="0" indent="0" algn="ctr">
              <a:buNone/>
              <a:defRPr/>
            </a:pPr>
            <a:r>
              <a:rPr lang="en-US" sz="2800" dirty="0">
                <a:solidFill>
                  <a:schemeClr val="bg1"/>
                </a:solidFill>
                <a:ea typeface="Verdana" panose="020B0604030504040204" pitchFamily="34" charset="0"/>
                <a:cs typeface="Verdana" panose="020B0604030504040204" pitchFamily="34" charset="0"/>
              </a:rPr>
              <a:t>Time preferences for consumption</a:t>
            </a:r>
          </a:p>
        </p:txBody>
      </p:sp>
      <p:sp>
        <p:nvSpPr>
          <p:cNvPr id="6" name="Content Placeholder 4">
            <a:extLst>
              <a:ext uri="{FF2B5EF4-FFF2-40B4-BE49-F238E27FC236}">
                <a16:creationId xmlns:a16="http://schemas.microsoft.com/office/drawing/2014/main" id="{1BE70E9F-2FDF-4332-86FB-09366B822408}"/>
              </a:ext>
            </a:extLst>
          </p:cNvPr>
          <p:cNvSpPr>
            <a:spLocks noGrp="1"/>
          </p:cNvSpPr>
          <p:nvPr>
            <p:ph sz="half" idx="17"/>
          </p:nvPr>
        </p:nvSpPr>
        <p:spPr>
          <a:xfrm>
            <a:off x="1981200" y="3653833"/>
            <a:ext cx="8229600" cy="777240"/>
          </a:xfrm>
          <a:solidFill>
            <a:srgbClr val="343F52"/>
          </a:solidFill>
        </p:spPr>
        <p:txBody>
          <a:bodyPr anchor="ctr"/>
          <a:lstStyle/>
          <a:p>
            <a:pPr marL="0" indent="0" algn="ctr">
              <a:buNone/>
            </a:pPr>
            <a:r>
              <a:rPr lang="en-US" sz="2800" dirty="0">
                <a:solidFill>
                  <a:schemeClr val="bg1"/>
                </a:solidFill>
                <a:ea typeface="Verdana" panose="020B0604030504040204" pitchFamily="34" charset="0"/>
                <a:cs typeface="Verdana" panose="020B0604030504040204" pitchFamily="34" charset="0"/>
              </a:rPr>
              <a:t>Risk</a:t>
            </a:r>
          </a:p>
        </p:txBody>
      </p:sp>
      <p:sp>
        <p:nvSpPr>
          <p:cNvPr id="8" name="Content Placeholder 5">
            <a:extLst>
              <a:ext uri="{FF2B5EF4-FFF2-40B4-BE49-F238E27FC236}">
                <a16:creationId xmlns:a16="http://schemas.microsoft.com/office/drawing/2014/main" id="{23A3AB10-D3A3-4EC7-B35B-E2EC9ED4A9E9}"/>
              </a:ext>
            </a:extLst>
          </p:cNvPr>
          <p:cNvSpPr>
            <a:spLocks noGrp="1"/>
          </p:cNvSpPr>
          <p:nvPr>
            <p:ph sz="half" idx="19"/>
          </p:nvPr>
        </p:nvSpPr>
        <p:spPr>
          <a:xfrm>
            <a:off x="1981200" y="4619802"/>
            <a:ext cx="8229600" cy="777240"/>
          </a:xfrm>
          <a:solidFill>
            <a:srgbClr val="343F52"/>
          </a:solidFill>
        </p:spPr>
        <p:txBody>
          <a:bodyPr anchor="ctr"/>
          <a:lstStyle/>
          <a:p>
            <a:pPr marL="0" lvl="0" indent="0" algn="ctr">
              <a:buNone/>
              <a:defRPr/>
            </a:pPr>
            <a:r>
              <a:rPr lang="en-US" sz="2800" dirty="0">
                <a:solidFill>
                  <a:schemeClr val="bg1"/>
                </a:solidFill>
                <a:ea typeface="Verdana" panose="020B0604030504040204" pitchFamily="34" charset="0"/>
                <a:cs typeface="Verdana" panose="020B0604030504040204" pitchFamily="34" charset="0"/>
              </a:rPr>
              <a:t>Expected inflation</a:t>
            </a:r>
          </a:p>
        </p:txBody>
      </p:sp>
    </p:spTree>
    <p:custDataLst>
      <p:tags r:id="rId1"/>
    </p:custDataLst>
    <p:extLst>
      <p:ext uri="{BB962C8B-B14F-4D97-AF65-F5344CB8AC3E}">
        <p14:creationId xmlns:p14="http://schemas.microsoft.com/office/powerpoint/2010/main" val="329408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“Nominal” vs. “Real” Rates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dirty="0"/>
              <a:t>r = represents any nominal rate</a:t>
            </a:r>
          </a:p>
          <a:p>
            <a:pPr marL="365760" indent="-365760">
              <a:spcBef>
                <a:spcPts val="600"/>
              </a:spcBef>
              <a:spcAft>
                <a:spcPts val="1200"/>
              </a:spcAft>
              <a:buClr>
                <a:srgbClr val="000000"/>
              </a:buClr>
            </a:pPr>
            <a:r>
              <a:rPr lang="en-US" dirty="0"/>
              <a:t>r* = represents the “real” risk-free rate of interest. Like a T-bill rate, if there was no inflation. Typically ranges from 1% to 4% per year.</a:t>
            </a:r>
          </a:p>
          <a:p>
            <a:pPr marL="365760" indent="-365760">
              <a:spcBef>
                <a:spcPts val="600"/>
              </a:spcBef>
              <a:spcAft>
                <a:spcPts val="1200"/>
              </a:spcAft>
              <a:buClr>
                <a:srgbClr val="000000"/>
              </a:buClr>
            </a:pPr>
            <a:r>
              <a:rPr lang="en-US" dirty="0" err="1"/>
              <a:t>r</a:t>
            </a:r>
            <a:r>
              <a:rPr lang="en-US" baseline="-25000" dirty="0" err="1"/>
              <a:t>RF</a:t>
            </a:r>
            <a:r>
              <a:rPr lang="en-US" dirty="0"/>
              <a:t> = represents the rate of interest on Treasury securities.</a:t>
            </a:r>
          </a:p>
        </p:txBody>
      </p:sp>
    </p:spTree>
    <p:custDataLst>
      <p:tags r:id="rId1"/>
    </p:custDataLst>
    <p:extLst>
      <p:ext uri="{BB962C8B-B14F-4D97-AF65-F5344CB8AC3E}">
        <p14:creationId xmlns:p14="http://schemas.microsoft.com/office/powerpoint/2010/main" val="1402592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Determinants of Interest Rates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buClr>
                <a:srgbClr val="000000"/>
              </a:buClr>
              <a:tabLst>
                <a:tab pos="18288" algn="l"/>
                <a:tab pos="457200" algn="l"/>
              </a:tabLst>
            </a:pPr>
            <a:r>
              <a:rPr lang="en-US" dirty="0"/>
              <a:t>r		= r* + IP + DRP + LP + MRP</a:t>
            </a:r>
          </a:p>
          <a:p>
            <a:pPr marL="365760" indent="-365760">
              <a:buClr>
                <a:srgbClr val="000000"/>
              </a:buClr>
            </a:pPr>
            <a:r>
              <a:rPr lang="en-US" dirty="0"/>
              <a:t>r		= required return on a debt security</a:t>
            </a:r>
          </a:p>
          <a:p>
            <a:pPr marL="365760" indent="-365760">
              <a:buClr>
                <a:srgbClr val="000000"/>
              </a:buClr>
            </a:pPr>
            <a:r>
              <a:rPr lang="en-US" dirty="0"/>
              <a:t>r*		= real risk-free rate of interest</a:t>
            </a:r>
          </a:p>
          <a:p>
            <a:pPr marL="365760" indent="-365760">
              <a:buClr>
                <a:srgbClr val="000000"/>
              </a:buClr>
            </a:pPr>
            <a:r>
              <a:rPr lang="en-US" dirty="0"/>
              <a:t>IP		= inflation premium</a:t>
            </a:r>
          </a:p>
          <a:p>
            <a:pPr marL="365760" indent="-365760">
              <a:buClr>
                <a:srgbClr val="000000"/>
              </a:buClr>
              <a:tabLst>
                <a:tab pos="457200" algn="l"/>
              </a:tabLst>
            </a:pPr>
            <a:r>
              <a:rPr lang="en-US" dirty="0"/>
              <a:t>DRP	= default risk premium</a:t>
            </a:r>
          </a:p>
          <a:p>
            <a:pPr marL="365760" indent="-365760">
              <a:buClr>
                <a:srgbClr val="000000"/>
              </a:buClr>
            </a:pPr>
            <a:r>
              <a:rPr lang="en-US" dirty="0"/>
              <a:t>LP		= liquidity premium</a:t>
            </a:r>
          </a:p>
          <a:p>
            <a:pPr marL="365760" indent="-365760">
              <a:buClr>
                <a:srgbClr val="000000"/>
              </a:buClr>
            </a:pPr>
            <a:r>
              <a:rPr lang="en-US" dirty="0"/>
              <a:t>MRP	= maturity risk premium</a:t>
            </a:r>
          </a:p>
        </p:txBody>
      </p:sp>
    </p:spTree>
    <p:custDataLst>
      <p:tags r:id="rId1"/>
    </p:custDataLst>
    <p:extLst>
      <p:ext uri="{BB962C8B-B14F-4D97-AF65-F5344CB8AC3E}">
        <p14:creationId xmlns:p14="http://schemas.microsoft.com/office/powerpoint/2010/main" val="390829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Premiums Added to r* for Different Types of Debt</a:t>
            </a:r>
            <a:endParaRPr lang="en-US" noProof="0" dirty="0"/>
          </a:p>
        </p:txBody>
      </p:sp>
      <p:graphicFrame>
        <p:nvGraphicFramePr>
          <p:cNvPr id="12" name="Table 2">
            <a:extLst>
              <a:ext uri="{FF2B5EF4-FFF2-40B4-BE49-F238E27FC236}">
                <a16:creationId xmlns:a16="http://schemas.microsoft.com/office/drawing/2014/main" id="{B6A96077-2842-4A81-A9AC-979A9442C7F6}"/>
              </a:ext>
            </a:extLst>
          </p:cNvPr>
          <p:cNvGraphicFramePr>
            <a:graphicFrameLocks noGrp="1"/>
          </p:cNvGraphicFramePr>
          <p:nvPr>
            <p:ph idx="1"/>
            <p:extLst>
              <p:ext uri="{D42A27DB-BD31-4B8C-83A1-F6EECF244321}">
                <p14:modId xmlns:p14="http://schemas.microsoft.com/office/powerpoint/2010/main" val="361203115"/>
              </p:ext>
            </p:extLst>
          </p:nvPr>
        </p:nvGraphicFramePr>
        <p:xfrm>
          <a:off x="1109192" y="2099235"/>
          <a:ext cx="9973616" cy="3297015"/>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4059440766"/>
                    </a:ext>
                  </a:extLst>
                </a:gridCol>
                <a:gridCol w="1944764">
                  <a:extLst>
                    <a:ext uri="{9D8B030D-6E8A-4147-A177-3AD203B41FA5}">
                      <a16:colId xmlns:a16="http://schemas.microsoft.com/office/drawing/2014/main" val="3587089183"/>
                    </a:ext>
                  </a:extLst>
                </a:gridCol>
                <a:gridCol w="1944764">
                  <a:extLst>
                    <a:ext uri="{9D8B030D-6E8A-4147-A177-3AD203B41FA5}">
                      <a16:colId xmlns:a16="http://schemas.microsoft.com/office/drawing/2014/main" val="1407016813"/>
                    </a:ext>
                  </a:extLst>
                </a:gridCol>
                <a:gridCol w="1944764">
                  <a:extLst>
                    <a:ext uri="{9D8B030D-6E8A-4147-A177-3AD203B41FA5}">
                      <a16:colId xmlns:a16="http://schemas.microsoft.com/office/drawing/2014/main" val="1467344982"/>
                    </a:ext>
                  </a:extLst>
                </a:gridCol>
                <a:gridCol w="1944764">
                  <a:extLst>
                    <a:ext uri="{9D8B030D-6E8A-4147-A177-3AD203B41FA5}">
                      <a16:colId xmlns:a16="http://schemas.microsoft.com/office/drawing/2014/main" val="2083199028"/>
                    </a:ext>
                  </a:extLst>
                </a:gridCol>
              </a:tblGrid>
              <a:tr h="659403">
                <a:tc>
                  <a:txBody>
                    <a:bodyPr/>
                    <a:lstStyle/>
                    <a:p>
                      <a:endParaRPr lang="en-IN" sz="2400" b="0" dirty="0">
                        <a:solidFill>
                          <a:srgbClr val="000000"/>
                        </a:solidFill>
                        <a:latin typeface="+mn-lt"/>
                      </a:endParaRPr>
                    </a:p>
                  </a:txBody>
                  <a:tcPr>
                    <a:lnL w="12700" cmpd="sng">
                      <a:noFill/>
                    </a:lnL>
                    <a:lnR w="12700" cmpd="sng">
                      <a:noFill/>
                    </a:lnR>
                    <a:lnT w="12700" cmpd="sng">
                      <a:noFill/>
                    </a:lnT>
                    <a:lnB w="28575" cap="flat" cmpd="sng" algn="ctr">
                      <a:solidFill>
                        <a:srgbClr val="00386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400" b="0" dirty="0">
                          <a:solidFill>
                            <a:srgbClr val="000000"/>
                          </a:solidFill>
                          <a:latin typeface="+mn-lt"/>
                        </a:rPr>
                        <a:t>IP</a:t>
                      </a:r>
                      <a:endParaRPr lang="en-IN" sz="2400" b="0" dirty="0">
                        <a:solidFill>
                          <a:srgbClr val="000000"/>
                        </a:solidFill>
                        <a:latin typeface="+mn-lt"/>
                      </a:endParaRPr>
                    </a:p>
                  </a:txBody>
                  <a:tcPr>
                    <a:lnL w="12700" cmpd="sng">
                      <a:noFill/>
                    </a:lnL>
                    <a:lnR w="12700" cmpd="sng">
                      <a:noFill/>
                    </a:lnR>
                    <a:lnT w="12700" cmpd="sng">
                      <a:noFill/>
                    </a:lnT>
                    <a:lnB w="28575" cap="flat" cmpd="sng" algn="ctr">
                      <a:solidFill>
                        <a:srgbClr val="00386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400" b="0" dirty="0">
                          <a:solidFill>
                            <a:srgbClr val="000000"/>
                          </a:solidFill>
                          <a:latin typeface="+mn-lt"/>
                        </a:rPr>
                        <a:t>MRP</a:t>
                      </a:r>
                      <a:endParaRPr lang="en-IN" sz="2400" b="0" dirty="0">
                        <a:solidFill>
                          <a:srgbClr val="000000"/>
                        </a:solidFill>
                        <a:latin typeface="+mn-lt"/>
                      </a:endParaRPr>
                    </a:p>
                  </a:txBody>
                  <a:tcPr>
                    <a:lnL w="12700" cmpd="sng">
                      <a:noFill/>
                    </a:lnL>
                    <a:lnR w="12700" cmpd="sng">
                      <a:noFill/>
                    </a:lnR>
                    <a:lnT w="12700" cmpd="sng">
                      <a:noFill/>
                    </a:lnT>
                    <a:lnB w="28575" cap="flat" cmpd="sng" algn="ctr">
                      <a:solidFill>
                        <a:srgbClr val="00386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400" b="0" dirty="0">
                          <a:solidFill>
                            <a:srgbClr val="000000"/>
                          </a:solidFill>
                          <a:latin typeface="+mn-lt"/>
                        </a:rPr>
                        <a:t>DRP</a:t>
                      </a:r>
                      <a:endParaRPr lang="en-IN" sz="2400" b="0" dirty="0">
                        <a:solidFill>
                          <a:srgbClr val="000000"/>
                        </a:solidFill>
                        <a:latin typeface="+mn-lt"/>
                      </a:endParaRPr>
                    </a:p>
                  </a:txBody>
                  <a:tcPr>
                    <a:lnL w="12700" cmpd="sng">
                      <a:noFill/>
                    </a:lnL>
                    <a:lnR w="12700" cmpd="sng">
                      <a:noFill/>
                    </a:lnR>
                    <a:lnT w="12700" cmpd="sng">
                      <a:noFill/>
                    </a:lnT>
                    <a:lnB w="28575" cap="flat" cmpd="sng" algn="ctr">
                      <a:solidFill>
                        <a:srgbClr val="00386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400" b="0" dirty="0">
                          <a:solidFill>
                            <a:srgbClr val="000000"/>
                          </a:solidFill>
                          <a:latin typeface="+mn-lt"/>
                        </a:rPr>
                        <a:t>LP</a:t>
                      </a:r>
                      <a:endParaRPr lang="en-IN" sz="2400" b="0" dirty="0">
                        <a:solidFill>
                          <a:srgbClr val="000000"/>
                        </a:solidFill>
                        <a:latin typeface="+mn-lt"/>
                      </a:endParaRPr>
                    </a:p>
                  </a:txBody>
                  <a:tcPr>
                    <a:lnL w="12700" cmpd="sng">
                      <a:noFill/>
                    </a:lnL>
                    <a:lnR w="12700" cmpd="sng">
                      <a:noFill/>
                    </a:lnR>
                    <a:lnT w="12700" cmpd="sng">
                      <a:noFill/>
                    </a:lnT>
                    <a:lnB w="28575" cap="flat" cmpd="sng" algn="ctr">
                      <a:solidFill>
                        <a:srgbClr val="003865"/>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98721975"/>
                  </a:ext>
                </a:extLst>
              </a:tr>
              <a:tr h="65940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n-lt"/>
                          <a:cs typeface="Arial" panose="020B0604020202020204" pitchFamily="34" charset="0"/>
                        </a:rPr>
                        <a:t>S-T Treasury</a:t>
                      </a:r>
                    </a:p>
                  </a:txBody>
                  <a:tcPr>
                    <a:lnL w="12700" cmpd="sng">
                      <a:noFill/>
                    </a:lnL>
                    <a:lnR w="12700" cmpd="sng">
                      <a:noFill/>
                    </a:lnR>
                    <a:lnT w="28575" cap="flat" cmpd="sng" algn="ctr">
                      <a:solidFill>
                        <a:srgbClr val="00386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kumimoji="0" lang="en-US" sz="2400" b="0" i="0" u="none" strike="noStrike" cap="none" normalizeH="0" baseline="0" dirty="0">
                        <a:ln>
                          <a:noFill/>
                        </a:ln>
                        <a:solidFill>
                          <a:srgbClr val="000000"/>
                        </a:solidFill>
                        <a:effectLst/>
                        <a:latin typeface="+mn-lt"/>
                        <a:cs typeface="Arial" panose="020B0604020202020204" pitchFamily="34" charset="0"/>
                      </a:endParaRPr>
                    </a:p>
                  </a:txBody>
                  <a:tcPr>
                    <a:lnL w="12700" cmpd="sng">
                      <a:noFill/>
                    </a:lnL>
                    <a:lnR w="12700" cmpd="sng">
                      <a:noFill/>
                    </a:lnR>
                    <a:lnT w="28575" cap="flat" cmpd="sng" algn="ctr">
                      <a:solidFill>
                        <a:srgbClr val="00386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IN" sz="2400" b="0">
                        <a:solidFill>
                          <a:srgbClr val="000000"/>
                        </a:solidFill>
                        <a:latin typeface="+mn-lt"/>
                      </a:endParaRPr>
                    </a:p>
                  </a:txBody>
                  <a:tcPr>
                    <a:lnL w="12700" cmpd="sng">
                      <a:noFill/>
                    </a:lnL>
                    <a:lnR w="12700" cmpd="sng">
                      <a:noFill/>
                    </a:lnR>
                    <a:lnT w="28575" cap="flat" cmpd="sng" algn="ctr">
                      <a:solidFill>
                        <a:srgbClr val="00386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IN" sz="2400" b="0" dirty="0">
                        <a:solidFill>
                          <a:srgbClr val="000000"/>
                        </a:solidFill>
                        <a:latin typeface="+mn-lt"/>
                      </a:endParaRPr>
                    </a:p>
                  </a:txBody>
                  <a:tcPr>
                    <a:lnL w="12700" cmpd="sng">
                      <a:noFill/>
                    </a:lnL>
                    <a:lnR w="12700" cmpd="sng">
                      <a:noFill/>
                    </a:lnR>
                    <a:lnT w="28575" cap="flat" cmpd="sng" algn="ctr">
                      <a:solidFill>
                        <a:srgbClr val="00386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IN" sz="2400" b="0">
                        <a:solidFill>
                          <a:srgbClr val="000000"/>
                        </a:solidFill>
                        <a:latin typeface="+mn-lt"/>
                      </a:endParaRPr>
                    </a:p>
                  </a:txBody>
                  <a:tcPr>
                    <a:lnL w="12700" cmpd="sng">
                      <a:noFill/>
                    </a:lnL>
                    <a:lnR w="12700" cmpd="sng">
                      <a:noFill/>
                    </a:lnR>
                    <a:lnT w="28575" cap="flat" cmpd="sng" algn="ctr">
                      <a:solidFill>
                        <a:srgbClr val="00386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47470555"/>
                  </a:ext>
                </a:extLst>
              </a:tr>
              <a:tr h="6594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a:ln>
                            <a:noFill/>
                          </a:ln>
                          <a:solidFill>
                            <a:srgbClr val="000000"/>
                          </a:solidFill>
                          <a:effectLst/>
                          <a:latin typeface="+mn-lt"/>
                          <a:cs typeface="Arial" panose="020B0604020202020204" pitchFamily="34" charset="0"/>
                        </a:rPr>
                        <a:t>L-T Treasury</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IN" sz="2400" b="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IN" sz="2400" b="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6060826"/>
                  </a:ext>
                </a:extLst>
              </a:tr>
              <a:tr h="6594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a:ln>
                            <a:noFill/>
                          </a:ln>
                          <a:solidFill>
                            <a:srgbClr val="000000"/>
                          </a:solidFill>
                          <a:effectLst/>
                          <a:latin typeface="+mn-lt"/>
                          <a:cs typeface="Arial" panose="020B0604020202020204" pitchFamily="34" charset="0"/>
                        </a:rPr>
                        <a:t>S-T Corporate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6354814"/>
                  </a:ext>
                </a:extLst>
              </a:tr>
              <a:tr h="6594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a:ln>
                            <a:noFill/>
                          </a:ln>
                          <a:solidFill>
                            <a:srgbClr val="000000"/>
                          </a:solidFill>
                          <a:effectLst/>
                          <a:latin typeface="+mn-lt"/>
                          <a:cs typeface="Arial" panose="020B0604020202020204" pitchFamily="34" charset="0"/>
                        </a:rPr>
                        <a:t>L-T Corporate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kumimoji="0" lang="en-US" sz="2400" b="0" i="0" u="none" strike="noStrike" cap="none" normalizeH="0" baseline="0" dirty="0">
                          <a:ln>
                            <a:noFill/>
                          </a:ln>
                          <a:solidFill>
                            <a:srgbClr val="000000"/>
                          </a:solidFill>
                          <a:effectLst/>
                          <a:latin typeface="+mn-lt"/>
                          <a:cs typeface="Arial" panose="020B0604020202020204" pitchFamily="34" charset="0"/>
                          <a:sym typeface="Wingdings" pitchFamily="2" charset="2"/>
                        </a:rPr>
                        <a:t></a:t>
                      </a:r>
                      <a:endParaRPr lang="en-IN" sz="2400" b="0" dirty="0">
                        <a:solidFill>
                          <a:srgbClr val="000000"/>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58881792"/>
                  </a:ext>
                </a:extLst>
              </a:tr>
            </a:tbl>
          </a:graphicData>
        </a:graphic>
      </p:graphicFrame>
    </p:spTree>
    <p:custDataLst>
      <p:tags r:id="rId1"/>
    </p:custDataLst>
    <p:extLst>
      <p:ext uri="{BB962C8B-B14F-4D97-AF65-F5344CB8AC3E}">
        <p14:creationId xmlns:p14="http://schemas.microsoft.com/office/powerpoint/2010/main" val="117279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Yield Curve and the Term Structure of Interest Rates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18999"/>
            <a:ext cx="4559929" cy="4376467"/>
          </a:xfrm>
        </p:spPr>
        <p:txBody>
          <a:bodyPr/>
          <a:lstStyle/>
          <a:p>
            <a:pPr marL="365760" indent="-365760" algn="l">
              <a:spcBef>
                <a:spcPts val="600"/>
              </a:spcBef>
              <a:spcAft>
                <a:spcPts val="1200"/>
              </a:spcAft>
              <a:buClr>
                <a:srgbClr val="000000"/>
              </a:buClr>
              <a:buFont typeface="Arial" pitchFamily="34" charset="0"/>
              <a:buChar char="•"/>
              <a:defRPr/>
            </a:pPr>
            <a:r>
              <a:rPr lang="en-US" dirty="0"/>
              <a:t>Term structure:  relationship between interest rates (or yields) and maturities.</a:t>
            </a:r>
          </a:p>
          <a:p>
            <a:pPr marL="365760" indent="-365760" algn="l">
              <a:spcBef>
                <a:spcPts val="600"/>
              </a:spcBef>
              <a:spcAft>
                <a:spcPts val="1200"/>
              </a:spcAft>
              <a:buClr>
                <a:srgbClr val="000000"/>
              </a:buClr>
              <a:buFont typeface="Arial" pitchFamily="34" charset="0"/>
              <a:buChar char="•"/>
              <a:defRPr/>
            </a:pPr>
            <a:r>
              <a:rPr lang="en-US" dirty="0"/>
              <a:t>The yield curve is a graph of the term structure.</a:t>
            </a:r>
          </a:p>
          <a:p>
            <a:pPr marL="365760" indent="-365760" algn="l">
              <a:spcBef>
                <a:spcPts val="600"/>
              </a:spcBef>
              <a:spcAft>
                <a:spcPts val="1200"/>
              </a:spcAft>
              <a:buClr>
                <a:srgbClr val="000000"/>
              </a:buClr>
              <a:buFont typeface="Arial" pitchFamily="34" charset="0"/>
              <a:buChar char="•"/>
              <a:defRPr/>
            </a:pPr>
            <a:r>
              <a:rPr lang="en-US" dirty="0"/>
              <a:t>The March 2020 Treasury yield curve is shown at the right.</a:t>
            </a:r>
          </a:p>
        </p:txBody>
      </p:sp>
      <p:sp>
        <p:nvSpPr>
          <p:cNvPr id="14" name="Content Placeholder 3">
            <a:extLst>
              <a:ext uri="{FF2B5EF4-FFF2-40B4-BE49-F238E27FC236}">
                <a16:creationId xmlns:a16="http://schemas.microsoft.com/office/drawing/2014/main" id="{DD0EAE30-1E82-4969-A3E8-A2DE1C91554B}"/>
              </a:ext>
            </a:extLst>
          </p:cNvPr>
          <p:cNvSpPr>
            <a:spLocks noGrp="1"/>
          </p:cNvSpPr>
          <p:nvPr>
            <p:ph sz="half" idx="15"/>
          </p:nvPr>
        </p:nvSpPr>
        <p:spPr>
          <a:xfrm>
            <a:off x="5600328" y="1843660"/>
            <a:ext cx="4768316" cy="491326"/>
          </a:xfrm>
        </p:spPr>
        <p:txBody>
          <a:bodyPr/>
          <a:lstStyle/>
          <a:p>
            <a:pPr marL="0" indent="0" algn="ctr">
              <a:buNone/>
            </a:pPr>
            <a:r>
              <a:rPr lang="en-US" dirty="0">
                <a:latin typeface="+mj-lt"/>
                <a:ea typeface="Verdana" panose="020B0604030504040204" pitchFamily="34" charset="0"/>
                <a:cs typeface="Verdana" panose="020B0604030504040204" pitchFamily="34" charset="0"/>
              </a:rPr>
              <a:t>Yield Curve for March 2020</a:t>
            </a:r>
            <a:endParaRPr lang="en-US" dirty="0">
              <a:solidFill>
                <a:srgbClr val="FF0000"/>
              </a:solidFill>
              <a:latin typeface="+mj-lt"/>
              <a:ea typeface="Verdana" panose="020B0604030504040204" pitchFamily="34" charset="0"/>
              <a:cs typeface="Verdana" panose="020B0604030504040204" pitchFamily="34" charset="0"/>
            </a:endParaRPr>
          </a:p>
        </p:txBody>
      </p:sp>
      <p:pic>
        <p:nvPicPr>
          <p:cNvPr id="18" name="Picture 4" descr="A line graph that plots year to maturity on the x-axis from 0 to 30 in increments of 10 and interest rate in percent on the y-axis from 0.0 to 5.0 in increments of 0.5. Short term is between 0 and 3 years, intermediate term is between 3 and 10 years, and long term is between 10 and 30 years. The yield curve for March 2020 passes through (1, 0.1), (5, 0.4), (10, 0.55), and (30, 1.25). All data are approximate.">
            <a:extLst>
              <a:ext uri="{FF2B5EF4-FFF2-40B4-BE49-F238E27FC236}">
                <a16:creationId xmlns:a16="http://schemas.microsoft.com/office/drawing/2014/main" id="{1BB89500-60B6-47C4-B581-FB3393AD94EC}"/>
              </a:ext>
            </a:extLst>
          </p:cNvPr>
          <p:cNvPicPr>
            <a:picLocks noGrp="1" noChangeAspect="1"/>
          </p:cNvPicPr>
          <p:nvPr>
            <p:ph sz="half" idx="13"/>
          </p:nvPr>
        </p:nvPicPr>
        <p:blipFill>
          <a:blip r:embed="rId3"/>
          <a:stretch>
            <a:fillRect/>
          </a:stretch>
        </p:blipFill>
        <p:spPr>
          <a:xfrm>
            <a:off x="6114665" y="2401911"/>
            <a:ext cx="3767212" cy="3657600"/>
          </a:xfrm>
        </p:spPr>
      </p:pic>
    </p:spTree>
    <p:custDataLst>
      <p:tags r:id="rId1"/>
    </p:custDataLst>
    <p:extLst>
      <p:ext uri="{BB962C8B-B14F-4D97-AF65-F5344CB8AC3E}">
        <p14:creationId xmlns:p14="http://schemas.microsoft.com/office/powerpoint/2010/main" val="1270966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Constructing the Yield Curve: Inflation </a:t>
            </a:r>
            <a:br>
              <a:rPr lang="en-US" dirty="0"/>
            </a:br>
            <a:r>
              <a:rPr lang="en-US" dirty="0"/>
              <a:t>(1 of 2)</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843" y="1825625"/>
            <a:ext cx="11241915" cy="763029"/>
          </a:xfrm>
        </p:spPr>
        <p:txBody>
          <a:bodyPr/>
          <a:lstStyle/>
          <a:p>
            <a:pPr marL="365760" indent="-365760" algn="l">
              <a:spcBef>
                <a:spcPts val="600"/>
              </a:spcBef>
              <a:buClr>
                <a:srgbClr val="000000"/>
              </a:buClr>
              <a:buFont typeface="Arial" panose="020B0604020202020204" pitchFamily="34" charset="0"/>
              <a:buChar char="•"/>
              <a:defRPr/>
            </a:pPr>
            <a:r>
              <a:rPr lang="en-US" dirty="0"/>
              <a:t>Step 1: Find the average expected inflation rate over Years 1 to N:</a:t>
            </a:r>
          </a:p>
        </p:txBody>
      </p:sp>
      <p:graphicFrame>
        <p:nvGraphicFramePr>
          <p:cNvPr id="19" name="Object 3">
            <a:extLst>
              <a:ext uri="{FF2B5EF4-FFF2-40B4-BE49-F238E27FC236}">
                <a16:creationId xmlns:a16="http://schemas.microsoft.com/office/drawing/2014/main" id="{80065DCD-4C56-4DE6-9838-6EF180B9C748}"/>
              </a:ext>
              <a:ext uri="{C183D7F6-B498-43B3-948B-1728B52AA6E4}">
                <adec:decorative xmlns:adec="http://schemas.microsoft.com/office/drawing/2017/decorative" val="1"/>
              </a:ext>
            </a:extLst>
          </p:cNvPr>
          <p:cNvGraphicFramePr>
            <a:graphicFrameLocks noGrp="1" noChangeAspect="1"/>
          </p:cNvGraphicFramePr>
          <p:nvPr>
            <p:ph sz="half" idx="13"/>
            <p:extLst>
              <p:ext uri="{D42A27DB-BD31-4B8C-83A1-F6EECF244321}">
                <p14:modId xmlns:p14="http://schemas.microsoft.com/office/powerpoint/2010/main" val="4008721096"/>
              </p:ext>
            </p:extLst>
          </p:nvPr>
        </p:nvGraphicFramePr>
        <p:xfrm>
          <a:off x="4475163" y="3001963"/>
          <a:ext cx="3241675" cy="1928812"/>
        </p:xfrm>
        <a:graphic>
          <a:graphicData uri="http://schemas.openxmlformats.org/presentationml/2006/ole">
            <mc:AlternateContent xmlns:mc="http://schemas.openxmlformats.org/markup-compatibility/2006">
              <mc:Choice xmlns:v="urn:schemas-microsoft-com:vml" Requires="v">
                <p:oleObj spid="_x0000_s8284" name="Equation" r:id="rId4" imgW="1942920" imgH="1155600" progId="Equation.DSMT4">
                  <p:embed/>
                </p:oleObj>
              </mc:Choice>
              <mc:Fallback>
                <p:oleObj name="Equation" r:id="rId4" imgW="1942920" imgH="1155600" progId="Equation.DSMT4">
                  <p:embed/>
                  <p:pic>
                    <p:nvPicPr>
                      <p:cNvPr id="13" name="Object 12">
                        <a:extLst>
                          <a:ext uri="{FF2B5EF4-FFF2-40B4-BE49-F238E27FC236}">
                            <a16:creationId xmlns:a16="http://schemas.microsoft.com/office/drawing/2014/main" id="{2D38E988-104D-41BF-B2AB-09982AD3DA35}"/>
                          </a:ext>
                        </a:extLst>
                      </p:cNvPr>
                      <p:cNvPicPr/>
                      <p:nvPr/>
                    </p:nvPicPr>
                    <p:blipFill>
                      <a:blip r:embed="rId5"/>
                      <a:stretch>
                        <a:fillRect/>
                      </a:stretch>
                    </p:blipFill>
                    <p:spPr>
                      <a:xfrm>
                        <a:off x="4475163" y="3001963"/>
                        <a:ext cx="3241675" cy="1928812"/>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111316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Constructing the Yield Curve: Inflation </a:t>
            </a:r>
            <a:br>
              <a:rPr lang="en-US" dirty="0"/>
            </a:br>
            <a:r>
              <a:rPr lang="en-US" dirty="0"/>
              <a:t>(2 of 2)</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sz="half" idx="2"/>
          </p:nvPr>
        </p:nvSpPr>
        <p:spPr>
          <a:xfrm>
            <a:off x="476250" y="1825625"/>
            <a:ext cx="11238906" cy="785813"/>
          </a:xfrm>
        </p:spPr>
        <p:txBody>
          <a:bodyPr/>
          <a:lstStyle/>
          <a:p>
            <a:pPr marL="365760" indent="-365760" algn="l">
              <a:buClr>
                <a:srgbClr val="000000"/>
              </a:buClr>
              <a:buFont typeface="Arial" panose="020B0604020202020204" pitchFamily="34" charset="0"/>
              <a:buChar char="•"/>
            </a:pPr>
            <a:r>
              <a:rPr lang="en-US" dirty="0"/>
              <a:t>Assume inflation is expected to be 5% next year, 6% the following year, and 8% thereafter.</a:t>
            </a:r>
          </a:p>
        </p:txBody>
      </p:sp>
      <p:graphicFrame>
        <p:nvGraphicFramePr>
          <p:cNvPr id="18" name="Object 3">
            <a:extLst>
              <a:ext uri="{FF2B5EF4-FFF2-40B4-BE49-F238E27FC236}">
                <a16:creationId xmlns:a16="http://schemas.microsoft.com/office/drawing/2014/main" id="{C3413FCC-8B23-44BE-A357-C90AE9F6BD08}"/>
              </a:ext>
              <a:ext uri="{C183D7F6-B498-43B3-948B-1728B52AA6E4}">
                <adec:decorative xmlns:adec="http://schemas.microsoft.com/office/drawing/2017/decorative" val="1"/>
              </a:ext>
            </a:extLst>
          </p:cNvPr>
          <p:cNvGraphicFramePr>
            <a:graphicFrameLocks noGrp="1" noChangeAspect="1"/>
          </p:cNvGraphicFramePr>
          <p:nvPr>
            <p:ph sz="half" idx="14"/>
            <p:extLst>
              <p:ext uri="{D42A27DB-BD31-4B8C-83A1-F6EECF244321}">
                <p14:modId xmlns:p14="http://schemas.microsoft.com/office/powerpoint/2010/main" val="3216434849"/>
              </p:ext>
            </p:extLst>
          </p:nvPr>
        </p:nvGraphicFramePr>
        <p:xfrm>
          <a:off x="3702180" y="3282027"/>
          <a:ext cx="4787640" cy="1307880"/>
        </p:xfrm>
        <a:graphic>
          <a:graphicData uri="http://schemas.openxmlformats.org/presentationml/2006/ole">
            <mc:AlternateContent xmlns:mc="http://schemas.openxmlformats.org/markup-compatibility/2006">
              <mc:Choice xmlns:v="urn:schemas-microsoft-com:vml" Requires="v">
                <p:oleObj spid="_x0000_s9305" name="Equation" r:id="rId4" imgW="4787640" imgH="1307880" progId="Equation.DSMT4">
                  <p:embed/>
                </p:oleObj>
              </mc:Choice>
              <mc:Fallback>
                <p:oleObj name="Equation" r:id="rId4" imgW="4787640" imgH="1307880" progId="Equation.DSMT4">
                  <p:embed/>
                  <p:pic>
                    <p:nvPicPr>
                      <p:cNvPr id="10" name="Object 9">
                        <a:extLst>
                          <a:ext uri="{FF2B5EF4-FFF2-40B4-BE49-F238E27FC236}">
                            <a16:creationId xmlns:a16="http://schemas.microsoft.com/office/drawing/2014/main" id="{6FA71973-7CBD-42B8-8FCB-66DE4216683F}"/>
                          </a:ext>
                        </a:extLst>
                      </p:cNvPr>
                      <p:cNvPicPr/>
                      <p:nvPr/>
                    </p:nvPicPr>
                    <p:blipFill>
                      <a:blip r:embed="rId5"/>
                      <a:stretch>
                        <a:fillRect/>
                      </a:stretch>
                    </p:blipFill>
                    <p:spPr>
                      <a:xfrm>
                        <a:off x="3702180" y="3282027"/>
                        <a:ext cx="4787640" cy="1307880"/>
                      </a:xfrm>
                      <a:prstGeom prst="rect">
                        <a:avLst/>
                      </a:prstGeom>
                    </p:spPr>
                  </p:pic>
                </p:oleObj>
              </mc:Fallback>
            </mc:AlternateContent>
          </a:graphicData>
        </a:graphic>
      </p:graphicFrame>
      <p:sp>
        <p:nvSpPr>
          <p:cNvPr id="3" name="Content Placeholder 4">
            <a:extLst>
              <a:ext uri="{FF2B5EF4-FFF2-40B4-BE49-F238E27FC236}">
                <a16:creationId xmlns:a16="http://schemas.microsoft.com/office/drawing/2014/main" id="{E7574CBD-95E4-4E34-B99B-01725C18EEA8}"/>
              </a:ext>
            </a:extLst>
          </p:cNvPr>
          <p:cNvSpPr>
            <a:spLocks noGrp="1"/>
          </p:cNvSpPr>
          <p:nvPr>
            <p:ph sz="half" idx="15"/>
          </p:nvPr>
        </p:nvSpPr>
        <p:spPr>
          <a:xfrm>
            <a:off x="481136" y="5272941"/>
            <a:ext cx="11234020" cy="785813"/>
          </a:xfrm>
        </p:spPr>
        <p:txBody>
          <a:bodyPr/>
          <a:lstStyle/>
          <a:p>
            <a:pPr marL="365760" indent="-365760">
              <a:buClr>
                <a:srgbClr val="000000"/>
              </a:buClr>
            </a:pPr>
            <a:r>
              <a:rPr lang="en-US" dirty="0"/>
              <a:t>Must earn these IPs to break even vs. inflation; these IPs would permit you to earn r* (before taxes).</a:t>
            </a:r>
          </a:p>
        </p:txBody>
      </p:sp>
    </p:spTree>
    <p:custDataLst>
      <p:tags r:id="rId2"/>
    </p:custDataLst>
    <p:extLst>
      <p:ext uri="{BB962C8B-B14F-4D97-AF65-F5344CB8AC3E}">
        <p14:creationId xmlns:p14="http://schemas.microsoft.com/office/powerpoint/2010/main" val="3981346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FULL TEXT TEMPLATE MASTER" val="7pb33sBP"/>
  <p:tag name="ARTICULATE_DESIGN_ID_FULL TEXT TEMPLATE MASTER (CONT.)" val="V3Eg5WUK"/>
  <p:tag name="ARTICULATE_DESIGN_ID_OPTIMIZED TEMPLATE MASTER" val="rzwWCka7"/>
  <p:tag name="ARTICULATE_DESIGN_ID_OPTIMIZED TEMPLATE MASTER (CONT.)" val="klKJ3eZ5"/>
  <p:tag name="ARTICULATE_PROJECT_OPEN" val="0"/>
  <p:tag name="ARTICULATE_SLIDE_COUNT" val="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2.xml><?xml version="1.0" encoding="utf-8"?>
<a:theme xmlns:a="http://schemas.openxmlformats.org/drawingml/2006/main" name="1_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c1e726a-7c3b-4654-9122-87de3e28a51c">
      <UserInfo>
        <DisplayName/>
        <AccountId xsi:nil="true"/>
        <AccountType/>
      </UserInfo>
    </SharedWithUsers>
    <AdminNotes xmlns="c8ecdccd-e3b0-4392-94c4-49d90f16d1d5">
      <Value>Source document w/owner</Value>
    </AdminNotes>
    <Topic xmlns="c8ecdccd-e3b0-4392-94c4-49d90f16d1d5">
      <Value>Accessibility</Value>
      <Value>Partner Programs</Value>
    </Topic>
    <Copy xmlns="c8ecdccd-e3b0-4392-94c4-49d90f16d1d5">true</Copy>
    <MasterLocation_x0028_ifCopy_x003d_Yes_x0029_ xmlns="c8ecdccd-e3b0-4392-94c4-49d90f16d1d5">Learning</MasterLocation_x0028_ifCopy_x003d_Yes_x0029_>
    <Owner xmlns="c8ecdccd-e3b0-4392-94c4-49d90f16d1d5">Learning</Owner>
    <Admin xmlns="c8ecdccd-e3b0-4392-94c4-49d90f16d1d5">
      <UserInfo>
        <DisplayName>Tumelaire, Justin M</DisplayName>
        <AccountId>640</AccountId>
        <AccountType/>
      </UserInfo>
    </Admin>
    <PartnerProgram xmlns="c8ecdccd-e3b0-4392-94c4-49d90f16d1d5">
      <Value>HE Production</Value>
    </PartnerProgram>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A683995A7B1D46BAE4BA042997DC16" ma:contentTypeVersion="23" ma:contentTypeDescription="Create a new document." ma:contentTypeScope="" ma:versionID="8f0464880096769e34e67dae7cb02e8b">
  <xsd:schema xmlns:xsd="http://www.w3.org/2001/XMLSchema" xmlns:xs="http://www.w3.org/2001/XMLSchema" xmlns:p="http://schemas.microsoft.com/office/2006/metadata/properties" xmlns:ns2="c8ecdccd-e3b0-4392-94c4-49d90f16d1d5" xmlns:ns3="cc1e726a-7c3b-4654-9122-87de3e28a51c" targetNamespace="http://schemas.microsoft.com/office/2006/metadata/properties" ma:root="true" ma:fieldsID="5b66234319f86e7d6e6af7a0d3db614c" ns2:_="" ns3:_="">
    <xsd:import namespace="c8ecdccd-e3b0-4392-94c4-49d90f16d1d5"/>
    <xsd:import namespace="cc1e726a-7c3b-4654-9122-87de3e28a51c"/>
    <xsd:element name="properties">
      <xsd:complexType>
        <xsd:sequence>
          <xsd:element name="documentManagement">
            <xsd:complexType>
              <xsd:all>
                <xsd:element ref="ns2:Topic" minOccurs="0"/>
                <xsd:element ref="ns2:Owner" minOccurs="0"/>
                <xsd:element ref="ns2:Admin" minOccurs="0"/>
                <xsd:element ref="ns2:Copy" minOccurs="0"/>
                <xsd:element ref="ns2:MasterLocation_x0028_ifCopy_x003d_Yes_x0029_" minOccurs="0"/>
                <xsd:element ref="ns2:AdminNotes" minOccurs="0"/>
                <xsd:element ref="ns2:MediaServiceMetadata" minOccurs="0"/>
                <xsd:element ref="ns2:MediaServiceFastMetadata"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PartnerProgra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cdccd-e3b0-4392-94c4-49d90f16d1d5" elementFormDefault="qualified">
    <xsd:import namespace="http://schemas.microsoft.com/office/2006/documentManagement/types"/>
    <xsd:import namespace="http://schemas.microsoft.com/office/infopath/2007/PartnerControls"/>
    <xsd:element name="Topic" ma:index="2" nillable="true" ma:displayName="Topic" ma:default="Unassigned" ma:format="Dropdown" ma:internalName="Topic">
      <xsd:complexType>
        <xsd:complexContent>
          <xsd:extension base="dms:MultiChoice">
            <xsd:sequence>
              <xsd:element name="Value" maxOccurs="unbounded" minOccurs="0" nillable="true">
                <xsd:simpleType>
                  <xsd:restriction base="dms:Choice">
                    <xsd:enumeration value="Accessibility"/>
                    <xsd:enumeration value="Archiving"/>
                    <xsd:enumeration value="CenDoc"/>
                    <xsd:enumeration value="Content Corrections/Reprints"/>
                    <xsd:enumeration value="Content Creation"/>
                    <xsd:enumeration value="Files to Printer"/>
                    <xsd:enumeration value="Invoicing"/>
                    <xsd:enumeration value="Partner Programs"/>
                    <xsd:enumeration value="Project Management"/>
                    <xsd:enumeration value="Other"/>
                    <xsd:enumeration value="Unassigned"/>
                    <xsd:enumeration value="Source Document Only"/>
                    <xsd:enumeration value="Design"/>
                    <xsd:enumeration value="Inclusivity &amp; Diversity"/>
                  </xsd:restriction>
                </xsd:simpleType>
              </xsd:element>
            </xsd:sequence>
          </xsd:extension>
        </xsd:complexContent>
      </xsd:complexType>
    </xsd:element>
    <xsd:element name="Owner" ma:index="3" nillable="true" ma:displayName="Owner" ma:format="Dropdown" ma:internalName="Owner">
      <xsd:simpleType>
        <xsd:restriction base="dms:Choice">
          <xsd:enumeration value="Content Corrections"/>
          <xsd:enumeration value="Content Creation"/>
          <xsd:enumeration value="Content Management Services"/>
          <xsd:enumeration value="Creative Studio"/>
          <xsd:enumeration value="Digital Production"/>
          <xsd:enumeration value="Finance"/>
          <xsd:enumeration value="Learning"/>
          <xsd:enumeration value="Manufacturing"/>
          <xsd:enumeration value="NGL"/>
          <xsd:enumeration value="Strategic Sourcing"/>
        </xsd:restriction>
      </xsd:simpleType>
    </xsd:element>
    <xsd:element name="Admin" ma:index="4" nillable="true" ma:displayName="Admin" ma:list="UserInfo" ma:SharePointGroup="0" ma:internalName="Admin"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py" ma:index="5" nillable="true" ma:displayName="Copy " ma:default="0" ma:description="This is a VIP copy of a master document that is posted/available internally" ma:format="Dropdown" ma:internalName="Copy">
      <xsd:simpleType>
        <xsd:restriction base="dms:Boolean"/>
      </xsd:simpleType>
    </xsd:element>
    <xsd:element name="MasterLocation_x0028_ifCopy_x003d_Yes_x0029_" ma:index="6" nillable="true" ma:displayName="Master Location (if Copy = Yes)" ma:default="n/a" ma:description="Site/document library where master version is maintained" ma:format="Dropdown" ma:internalName="MasterLocation_x0028_ifCopy_x003d_Yes_x0029_">
      <xsd:simpleType>
        <xsd:restriction base="dms:Choice">
          <xsd:enumeration value="Catalyst / Finance"/>
          <xsd:enumeration value="Content Creation"/>
          <xsd:enumeration value="Content Management Services"/>
          <xsd:enumeration value="GPMOT"/>
          <xsd:enumeration value="Learning"/>
          <xsd:enumeration value="Strategic Sourcing"/>
          <xsd:enumeration value="VIP Documents"/>
          <xsd:enumeration value="n/a"/>
          <xsd:enumeration value="Creative Studio"/>
        </xsd:restriction>
      </xsd:simpleType>
    </xsd:element>
    <xsd:element name="AdminNotes" ma:index="7" nillable="true" ma:displayName="Admin Notes" ma:format="Dropdown" ma:internalName="AdminNotes">
      <xsd:complexType>
        <xsd:complexContent>
          <xsd:extension base="dms:MultiChoiceFillIn">
            <xsd:sequence>
              <xsd:element name="Value" maxOccurs="unbounded" minOccurs="0" nillable="true">
                <xsd:simpleType>
                  <xsd:union memberTypes="dms:Text">
                    <xsd:simpleType>
                      <xsd:restriction base="dms:Choice">
                        <xsd:enumeration value="See VIP Source Documents"/>
                        <xsd:enumeration value="E2E copy"/>
                        <xsd:enumeration value="Link to VIP copy"/>
                        <xsd:enumeration value="Same as internal version"/>
                        <xsd:enumeration value="Vendor-facing version"/>
                        <xsd:enumeration value="Source document w/owner"/>
                      </xsd:restriction>
                    </xsd:simpleType>
                  </xsd:un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PartnerProgram" ma:index="25" nillable="true" ma:displayName="Partner Program" ma:format="Dropdown" ma:internalName="PartnerProgram">
      <xsd:complexType>
        <xsd:complexContent>
          <xsd:extension base="dms:MultiChoice">
            <xsd:sequence>
              <xsd:element name="Value" maxOccurs="unbounded" minOccurs="0" nillable="true">
                <xsd:simpleType>
                  <xsd:restriction base="dms:Choice">
                    <xsd:enumeration value="HE Production"/>
                    <xsd:enumeration value="Design"/>
                    <xsd:enumeration value="Authoring"/>
                    <xsd:enumeration value="Ancillary Production"/>
                    <xsd:enumeration value="Archiving"/>
                    <xsd:enumeration value="NGL"/>
                    <xsd:enumeration value="Media"/>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1e726a-7c3b-4654-9122-87de3e28a51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9BA192-EF86-48DF-982C-2C526A268392}">
  <ds:schemaRefs>
    <ds:schemaRef ds:uri="http://schemas.microsoft.com/office/infopath/2007/PartnerControls"/>
    <ds:schemaRef ds:uri="http://purl.org/dc/elements/1.1/"/>
    <ds:schemaRef ds:uri="http://purl.org/dc/dcmitype/"/>
    <ds:schemaRef ds:uri="http://www.w3.org/XML/1998/namespace"/>
    <ds:schemaRef ds:uri="http://schemas.microsoft.com/office/2006/metadata/properties"/>
    <ds:schemaRef ds:uri="cc1e726a-7c3b-4654-9122-87de3e28a51c"/>
    <ds:schemaRef ds:uri="http://purl.org/dc/terms/"/>
    <ds:schemaRef ds:uri="http://schemas.microsoft.com/office/2006/documentManagement/types"/>
    <ds:schemaRef ds:uri="http://schemas.openxmlformats.org/package/2006/metadata/core-properties"/>
    <ds:schemaRef ds:uri="c8ecdccd-e3b0-4392-94c4-49d90f16d1d5"/>
  </ds:schemaRefs>
</ds:datastoreItem>
</file>

<file path=customXml/itemProps2.xml><?xml version="1.0" encoding="utf-8"?>
<ds:datastoreItem xmlns:ds="http://schemas.openxmlformats.org/officeDocument/2006/customXml" ds:itemID="{E32CFAA7-E308-4DCB-89CD-C84C20E90241}">
  <ds:schemaRefs>
    <ds:schemaRef ds:uri="http://schemas.microsoft.com/sharepoint/v3/contenttype/forms"/>
  </ds:schemaRefs>
</ds:datastoreItem>
</file>

<file path=customXml/itemProps3.xml><?xml version="1.0" encoding="utf-8"?>
<ds:datastoreItem xmlns:ds="http://schemas.openxmlformats.org/officeDocument/2006/customXml" ds:itemID="{AA796F67-F848-4205-8CFB-C5D320342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cdccd-e3b0-4392-94c4-49d90f16d1d5"/>
    <ds:schemaRef ds:uri="cc1e726a-7c3b-4654-9122-87de3e28a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A11y_PPT_Template_Cengage_020221</Template>
  <TotalTime>661</TotalTime>
  <Words>962</Words>
  <Application>Microsoft Office PowerPoint</Application>
  <PresentationFormat>Widescreen</PresentationFormat>
  <Paragraphs>107</Paragraphs>
  <Slides>22</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30" baseType="lpstr">
      <vt:lpstr>Arial</vt:lpstr>
      <vt:lpstr>Calibri</vt:lpstr>
      <vt:lpstr>Courier New</vt:lpstr>
      <vt:lpstr>Verdana</vt:lpstr>
      <vt:lpstr>Wingdings</vt:lpstr>
      <vt:lpstr>Optimized Template Master</vt:lpstr>
      <vt:lpstr>1_Optimized Template Master</vt:lpstr>
      <vt:lpstr>Equation</vt:lpstr>
      <vt:lpstr>Chapter 6</vt:lpstr>
      <vt:lpstr>Interest Rates Overview</vt:lpstr>
      <vt:lpstr>What four factors affect the level of interest rates?</vt:lpstr>
      <vt:lpstr>“Nominal” vs. “Real” Rates</vt:lpstr>
      <vt:lpstr>Determinants of Interest Rates</vt:lpstr>
      <vt:lpstr>Premiums Added to r* for Different Types of Debt</vt:lpstr>
      <vt:lpstr>Yield Curve and the Term Structure of Interest Rates</vt:lpstr>
      <vt:lpstr>Constructing the Yield Curve: Inflation  (1 of 2)</vt:lpstr>
      <vt:lpstr>Constructing the Yield Curve: Inflation  (2 of 2)</vt:lpstr>
      <vt:lpstr>Constructing the Yield Curve: Maturity Risk (1 of 2)</vt:lpstr>
      <vt:lpstr>Constructing the Yield Curve: Maturity Risk (2 of 2)</vt:lpstr>
      <vt:lpstr>Add the IPs and MRPs to r* to Find the Appropriate Nominal Rates</vt:lpstr>
      <vt:lpstr>Hypothetical Yield Curve</vt:lpstr>
      <vt:lpstr>Relationship Between Treasury Yield Curve and Yield Curves for Corporate Issues</vt:lpstr>
      <vt:lpstr>Illustrating the Relationship Between Corporate and Treasury Yield Curves</vt:lpstr>
      <vt:lpstr>Pure Expectations Theory</vt:lpstr>
      <vt:lpstr>Assumptions of Pure Expectations</vt:lpstr>
      <vt:lpstr>An Example: Observed Treasury Rates and Pure Expectations</vt:lpstr>
      <vt:lpstr>One-Year Forward Rate</vt:lpstr>
      <vt:lpstr>Three-Year Security, Two Years from Now</vt:lpstr>
      <vt:lpstr>Conclusions About Pure Expectations</vt:lpstr>
      <vt:lpstr>Macroeconomic Factors That Influence Interest Rate Levels</vt:lpstr>
    </vt:vector>
  </TitlesOfParts>
  <Company>Cengage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Financial Management, Sixteenth Edition</dc:title>
  <dc:subject>Chapter 6: Interest Rates</dc:subject>
  <dc:creator>Brigham &amp; Houston</dc:creator>
  <cp:lastModifiedBy>Prasanna kumar. Tripathy</cp:lastModifiedBy>
  <cp:revision>202</cp:revision>
  <cp:lastPrinted>2016-10-03T15:29:39Z</cp:lastPrinted>
  <dcterms:created xsi:type="dcterms:W3CDTF">2021-02-02T17:32:18Z</dcterms:created>
  <dcterms:modified xsi:type="dcterms:W3CDTF">2021-06-10T13:04:56Z</dcterms:modified>
  <cp:category>Accessible PPT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0x01010025A683995A7B1D46BAE4BA042997DC16</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Audience">
    <vt:lpwstr>Content Developer</vt:lpwstr>
  </property>
  <property fmtid="{D5CDD505-2E9C-101B-9397-08002B2CF9AE}" pid="9" name="Department">
    <vt:lpwstr>GPM Training</vt:lpwstr>
  </property>
  <property fmtid="{D5CDD505-2E9C-101B-9397-08002B2CF9AE}" pid="10" name="ComplianceAssetId">
    <vt:lpwstr/>
  </property>
  <property fmtid="{D5CDD505-2E9C-101B-9397-08002B2CF9AE}" pid="11" name="TemplateUrl">
    <vt:lpwstr/>
  </property>
  <property fmtid="{D5CDD505-2E9C-101B-9397-08002B2CF9AE}" pid="12" name="ArticulateGUID">
    <vt:lpwstr>DA3FD099-5DDC-49B7-BC70-6C2871AE2813</vt:lpwstr>
  </property>
  <property fmtid="{D5CDD505-2E9C-101B-9397-08002B2CF9AE}" pid="13" name="ArticulatePath">
    <vt:lpwstr>Presentation3</vt:lpwstr>
  </property>
  <property fmtid="{D5CDD505-2E9C-101B-9397-08002B2CF9AE}" pid="14" name="_SourceUrl">
    <vt:lpwstr/>
  </property>
  <property fmtid="{D5CDD505-2E9C-101B-9397-08002B2CF9AE}" pid="15" name="Status">
    <vt:lpwstr>1. In development</vt:lpwstr>
  </property>
  <property fmtid="{D5CDD505-2E9C-101B-9397-08002B2CF9AE}" pid="16" name="_SharedFileIndex">
    <vt:lpwstr/>
  </property>
</Properties>
</file>