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4"/>
    <p:sldMasterId id="2147483767" r:id="rId5"/>
  </p:sldMasterIdLst>
  <p:notesMasterIdLst>
    <p:notesMasterId r:id="rId57"/>
  </p:notesMasterIdLst>
  <p:handoutMasterIdLst>
    <p:handoutMasterId r:id="rId58"/>
  </p:handoutMasterIdLst>
  <p:sldIdLst>
    <p:sldId id="290" r:id="rId6"/>
    <p:sldId id="258" r:id="rId7"/>
    <p:sldId id="264" r:id="rId8"/>
    <p:sldId id="292" r:id="rId9"/>
    <p:sldId id="293" r:id="rId10"/>
    <p:sldId id="294" r:id="rId11"/>
    <p:sldId id="295" r:id="rId12"/>
    <p:sldId id="296"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313" r:id="rId30"/>
    <p:sldId id="314" r:id="rId31"/>
    <p:sldId id="315" r:id="rId32"/>
    <p:sldId id="340" r:id="rId33"/>
    <p:sldId id="317" r:id="rId34"/>
    <p:sldId id="318" r:id="rId35"/>
    <p:sldId id="319" r:id="rId36"/>
    <p:sldId id="320" r:id="rId37"/>
    <p:sldId id="321" r:id="rId38"/>
    <p:sldId id="322" r:id="rId39"/>
    <p:sldId id="323" r:id="rId40"/>
    <p:sldId id="324" r:id="rId41"/>
    <p:sldId id="325" r:id="rId42"/>
    <p:sldId id="326" r:id="rId43"/>
    <p:sldId id="327" r:id="rId44"/>
    <p:sldId id="328" r:id="rId45"/>
    <p:sldId id="329" r:id="rId46"/>
    <p:sldId id="330" r:id="rId47"/>
    <p:sldId id="331" r:id="rId48"/>
    <p:sldId id="332" r:id="rId49"/>
    <p:sldId id="333" r:id="rId50"/>
    <p:sldId id="334" r:id="rId51"/>
    <p:sldId id="335" r:id="rId52"/>
    <p:sldId id="336" r:id="rId53"/>
    <p:sldId id="337" r:id="rId54"/>
    <p:sldId id="338" r:id="rId55"/>
    <p:sldId id="339" r:id="rId56"/>
  </p:sldIdLst>
  <p:sldSz cx="12192000" cy="6858000"/>
  <p:notesSz cx="6858000" cy="9144000"/>
  <p:custDataLst>
    <p:tags r:id="rId59"/>
  </p:custDataLst>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ext uri="{19B8F6BF-5375-455C-9EA6-DF929625EA0E}">
        <p15:presenceInfo xmlns:p15="http://schemas.microsoft.com/office/powerpoint/2012/main" userId="S-1-5-21-4027829005-1107895287-290554039-156439" providerId="AD"/>
      </p:ext>
    </p:extLst>
  </p:cmAuthor>
  <p:cmAuthor id="2" name="N Williams" initials="NW" lastIdx="1" clrIdx="1">
    <p:extLst>
      <p:ext uri="{19B8F6BF-5375-455C-9EA6-DF929625EA0E}">
        <p15:presenceInfo xmlns:p15="http://schemas.microsoft.com/office/powerpoint/2012/main" userId="N William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3F52"/>
    <a:srgbClr val="000000"/>
    <a:srgbClr val="003865"/>
    <a:srgbClr val="343F3D"/>
    <a:srgbClr val="F2F2F2"/>
    <a:srgbClr val="0098D4"/>
    <a:srgbClr val="004A78"/>
    <a:srgbClr val="006298"/>
    <a:srgbClr val="FF6300"/>
    <a:srgbClr val="E925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95" autoAdjust="0"/>
    <p:restoredTop sz="82307" autoAdjust="0"/>
  </p:normalViewPr>
  <p:slideViewPr>
    <p:cSldViewPr snapToGrid="0" snapToObjects="1">
      <p:cViewPr varScale="1">
        <p:scale>
          <a:sx n="56" d="100"/>
          <a:sy n="56" d="100"/>
        </p:scale>
        <p:origin x="508" y="40"/>
      </p:cViewPr>
      <p:guideLst/>
    </p:cSldViewPr>
  </p:slideViewPr>
  <p:outlineViewPr>
    <p:cViewPr>
      <p:scale>
        <a:sx n="33" d="100"/>
        <a:sy n="33" d="100"/>
      </p:scale>
      <p:origin x="0" y="-3858"/>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3" d="100"/>
          <a:sy n="63" d="100"/>
        </p:scale>
        <p:origin x="2179"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gs" Target="tags/tag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28.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075504" y="8685213"/>
            <a:ext cx="646682" cy="458787"/>
          </a:xfrm>
          <a:prstGeom prst="rect">
            <a:avLst/>
          </a:prstGeom>
        </p:spPr>
        <p:txBody>
          <a:bodyPr vert="horz" lIns="91440" tIns="45720" rIns="91440" bIns="45720" rtlCol="0" anchor="b"/>
          <a:lstStyle>
            <a:lvl1pPr algn="r">
              <a:defRPr sz="1200"/>
            </a:lvl1pPr>
          </a:lstStyle>
          <a:p>
            <a:fld id="{6767803E-66EE-42CE-8DFB-98553954E472}" type="slidenum">
              <a:rPr lang="en-US" sz="1000" smtClean="0">
                <a:solidFill>
                  <a:schemeClr val="bg1">
                    <a:lumMod val="50000"/>
                  </a:schemeClr>
                </a:solidFill>
                <a:latin typeface="Arial" panose="020B0604020202020204" pitchFamily="34" charset="0"/>
                <a:cs typeface="Arial" panose="020B0604020202020204" pitchFamily="34" charset="0"/>
              </a:rPr>
              <a:t>‹#›</a:t>
            </a:fld>
            <a:endParaRPr lang="en-US" sz="1000" dirty="0">
              <a:solidFill>
                <a:schemeClr val="bg1">
                  <a:lumMod val="50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55392BA-16D5-4BCB-8BB3-D7B53B67DB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74311" y="155512"/>
            <a:ext cx="1262321" cy="2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947FD3A-2300-48D5-81E3-9406328116EE}"/>
              </a:ext>
            </a:extLst>
          </p:cNvPr>
          <p:cNvSpPr txBox="1"/>
          <p:nvPr/>
        </p:nvSpPr>
        <p:spPr>
          <a:xfrm>
            <a:off x="135896" y="8922557"/>
            <a:ext cx="6262949" cy="200055"/>
          </a:xfrm>
          <a:prstGeom prst="rect">
            <a:avLst/>
          </a:prstGeom>
          <a:noFill/>
        </p:spPr>
        <p:txBody>
          <a:bodyPr wrap="square" rtlCol="0">
            <a:spAutoFit/>
          </a:bodyPr>
          <a:lstStyle/>
          <a:p>
            <a:pPr algn="ctr"/>
            <a:r>
              <a:rPr lang="en-US" sz="700" dirty="0">
                <a:solidFill>
                  <a:schemeClr val="bg1">
                    <a:lumMod val="50000"/>
                  </a:schemeClr>
                </a:solidFill>
                <a:latin typeface="Arial" panose="020B0604020202020204" pitchFamily="34" charset="0"/>
                <a:cs typeface="Arial" panose="020B0604020202020204" pitchFamily="34" charset="0"/>
              </a:rPr>
              <a:t>©2019</a:t>
            </a:r>
            <a:r>
              <a:rPr lang="en-US" sz="700" baseline="0" dirty="0">
                <a:solidFill>
                  <a:schemeClr val="bg1">
                    <a:lumMod val="50000"/>
                  </a:schemeClr>
                </a:solidFill>
                <a:latin typeface="Arial" panose="020B0604020202020204" pitchFamily="34" charset="0"/>
                <a:cs typeface="Arial" panose="020B0604020202020204" pitchFamily="34" charset="0"/>
              </a:rPr>
              <a:t> </a:t>
            </a:r>
            <a:r>
              <a:rPr lang="en-US" sz="700" dirty="0">
                <a:solidFill>
                  <a:schemeClr val="bg1">
                    <a:lumMod val="50000"/>
                  </a:schemeClr>
                </a:solidFill>
                <a:latin typeface="Arial" panose="020B0604020202020204" pitchFamily="34" charset="0"/>
                <a:cs typeface="Arial" panose="020B0604020202020204" pitchFamily="34" charset="0"/>
              </a:rPr>
              <a:t>Cengage Learning. All Rights Reserved. May not be scanned, copied or duplicated, or posted to a publicly accessible website, in whole or in part.</a:t>
            </a:r>
          </a:p>
        </p:txBody>
      </p:sp>
    </p:spTree>
    <p:custDataLst>
      <p:tags r:id="rId2"/>
    </p:custDataLst>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630237"/>
            <a:ext cx="3778647" cy="2125489"/>
          </a:xfrm>
          <a:prstGeom prst="rect">
            <a:avLst/>
          </a:prstGeom>
          <a:noFill/>
          <a:ln w="12700">
            <a:solidFill>
              <a:schemeClr val="bg1">
                <a:lumMod val="65000"/>
              </a:schemeClr>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2993721"/>
            <a:ext cx="5486400" cy="5520042"/>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5"/>
          </p:nvPr>
        </p:nvSpPr>
        <p:spPr>
          <a:xfrm>
            <a:off x="6063017" y="8685213"/>
            <a:ext cx="684212" cy="458787"/>
          </a:xfrm>
          <a:prstGeom prst="rect">
            <a:avLst/>
          </a:prstGeom>
        </p:spPr>
        <p:txBody>
          <a:bodyPr vert="horz" lIns="91440" tIns="45720" rIns="91440" bIns="45720" rtlCol="0" anchor="b"/>
          <a:lstStyle>
            <a:lvl1pPr algn="r" eaLnBrk="1" fontAlgn="auto" hangingPunct="1">
              <a:spcBef>
                <a:spcPts val="0"/>
              </a:spcBef>
              <a:spcAft>
                <a:spcPts val="0"/>
              </a:spcAft>
              <a:defRPr sz="1000">
                <a:solidFill>
                  <a:schemeClr val="bg1">
                    <a:lumMod val="50000"/>
                  </a:schemeClr>
                </a:solidFill>
                <a:latin typeface="Arial" panose="020B0604020202020204" pitchFamily="34" charset="0"/>
                <a:cs typeface="Arial" panose="020B0604020202020204" pitchFamily="34" charset="0"/>
              </a:defRPr>
            </a:lvl1pPr>
          </a:lstStyle>
          <a:p>
            <a:pPr>
              <a:defRPr/>
            </a:pPr>
            <a:fld id="{91CAE60C-72A0-D14D-8733-C13212F694AD}" type="slidenum">
              <a:rPr lang="en-US" smtClean="0"/>
              <a:pPr>
                <a:defRPr/>
              </a:pPr>
              <a:t>‹#›</a:t>
            </a:fld>
            <a:endParaRPr lang="en-US" dirty="0"/>
          </a:p>
        </p:txBody>
      </p:sp>
      <p:pic>
        <p:nvPicPr>
          <p:cNvPr id="8" name="Picture 7">
            <a:extLst>
              <a:ext uri="{FF2B5EF4-FFF2-40B4-BE49-F238E27FC236}">
                <a16:creationId xmlns:a16="http://schemas.microsoft.com/office/drawing/2014/main" id="{A75DDB2F-32A5-4136-BC2E-0D7E0518B4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74311" y="155512"/>
            <a:ext cx="1262321" cy="2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037E5B37-4A58-4B32-B9B0-D824A69A3D97}"/>
              </a:ext>
            </a:extLst>
          </p:cNvPr>
          <p:cNvSpPr txBox="1"/>
          <p:nvPr/>
        </p:nvSpPr>
        <p:spPr>
          <a:xfrm>
            <a:off x="135896" y="8922557"/>
            <a:ext cx="6262949" cy="200055"/>
          </a:xfrm>
          <a:prstGeom prst="rect">
            <a:avLst/>
          </a:prstGeom>
          <a:noFill/>
        </p:spPr>
        <p:txBody>
          <a:bodyPr wrap="square" rtlCol="0">
            <a:spAutoFit/>
          </a:bodyPr>
          <a:lstStyle/>
          <a:p>
            <a:pPr algn="ctr"/>
            <a:r>
              <a:rPr lang="en-US" sz="700" dirty="0">
                <a:solidFill>
                  <a:schemeClr val="bg1">
                    <a:lumMod val="50000"/>
                  </a:schemeClr>
                </a:solidFill>
                <a:latin typeface="Arial" panose="020B0604020202020204" pitchFamily="34" charset="0"/>
                <a:cs typeface="Arial" panose="020B0604020202020204" pitchFamily="34" charset="0"/>
              </a:rPr>
              <a:t>©2019</a:t>
            </a:r>
            <a:r>
              <a:rPr lang="en-US" sz="700" baseline="0" dirty="0">
                <a:solidFill>
                  <a:schemeClr val="bg1">
                    <a:lumMod val="50000"/>
                  </a:schemeClr>
                </a:solidFill>
                <a:latin typeface="Arial" panose="020B0604020202020204" pitchFamily="34" charset="0"/>
                <a:cs typeface="Arial" panose="020B0604020202020204" pitchFamily="34" charset="0"/>
              </a:rPr>
              <a:t> </a:t>
            </a:r>
            <a:r>
              <a:rPr lang="en-US" sz="700" dirty="0">
                <a:solidFill>
                  <a:schemeClr val="bg1">
                    <a:lumMod val="50000"/>
                  </a:schemeClr>
                </a:solidFill>
                <a:latin typeface="Arial" panose="020B0604020202020204" pitchFamily="34" charset="0"/>
                <a:cs typeface="Arial" panose="020B0604020202020204" pitchFamily="34" charset="0"/>
              </a:rPr>
              <a:t>Cengage Learning. All Rights Reserved. May not be scanned, copied or duplicated, or posted to a publicly accessible website, in whole or in part.</a:t>
            </a:r>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225425" indent="-225425"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688975" indent="-225425"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139825" indent="-225425" algn="l" rtl="0" eaLnBrk="0" fontAlgn="base" hangingPunct="0">
      <a:spcBef>
        <a:spcPct val="30000"/>
      </a:spcBef>
      <a:spcAft>
        <a:spcPct val="0"/>
      </a:spcAft>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4pPr>
    <a:lvl5pPr marL="1603375" indent="-225425" algn="l" rtl="0" eaLnBrk="0" fontAlgn="base" hangingPunct="0">
      <a:spcBef>
        <a:spcPct val="30000"/>
      </a:spcBef>
      <a:spcAft>
        <a:spcPct val="0"/>
      </a:spcAft>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29</a:t>
            </a:fld>
            <a:endParaRPr lang="en-US" dirty="0"/>
          </a:p>
        </p:txBody>
      </p:sp>
    </p:spTree>
    <p:extLst>
      <p:ext uri="{BB962C8B-B14F-4D97-AF65-F5344CB8AC3E}">
        <p14:creationId xmlns:p14="http://schemas.microsoft.com/office/powerpoint/2010/main" val="1102020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45</a:t>
            </a:fld>
            <a:endParaRPr lang="en-US" dirty="0"/>
          </a:p>
        </p:txBody>
      </p:sp>
    </p:spTree>
    <p:extLst>
      <p:ext uri="{BB962C8B-B14F-4D97-AF65-F5344CB8AC3E}">
        <p14:creationId xmlns:p14="http://schemas.microsoft.com/office/powerpoint/2010/main" val="7369754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16.xml"/><Relationship Id="rId4" Type="http://schemas.openxmlformats.org/officeDocument/2006/relationships/image" Target="../media/image4.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17.xml"/><Relationship Id="rId4" Type="http://schemas.openxmlformats.org/officeDocument/2006/relationships/image" Target="../media/image4.emf"/></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First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6E9E33-E057-4A6F-9659-AD275C64899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93" y="-7874"/>
            <a:ext cx="12191807" cy="6865874"/>
          </a:xfrm>
          <a:prstGeom prst="rect">
            <a:avLst/>
          </a:prstGeom>
        </p:spPr>
      </p:pic>
      <p:sp>
        <p:nvSpPr>
          <p:cNvPr id="2" name="Title"/>
          <p:cNvSpPr>
            <a:spLocks noGrp="1"/>
          </p:cNvSpPr>
          <p:nvPr>
            <p:ph type="ctrTitle" hasCustomPrompt="1"/>
          </p:nvPr>
        </p:nvSpPr>
        <p:spPr>
          <a:xfrm>
            <a:off x="5646420" y="1168663"/>
            <a:ext cx="6104302" cy="2387600"/>
          </a:xfrm>
        </p:spPr>
        <p:txBody>
          <a:bodyPr anchor="b"/>
          <a:lstStyle>
            <a:lvl1pPr algn="l">
              <a:defRPr sz="4800" baseline="0">
                <a:solidFill>
                  <a:schemeClr val="bg1"/>
                </a:solidFill>
              </a:defRPr>
            </a:lvl1pPr>
          </a:lstStyle>
          <a:p>
            <a:r>
              <a:rPr lang="en-US" dirty="0"/>
              <a:t>Chapter Number</a:t>
            </a:r>
          </a:p>
        </p:txBody>
      </p:sp>
      <p:sp>
        <p:nvSpPr>
          <p:cNvPr id="3" name="Subtitle 2"/>
          <p:cNvSpPr>
            <a:spLocks noGrp="1"/>
          </p:cNvSpPr>
          <p:nvPr>
            <p:ph type="subTitle" idx="1" hasCustomPrompt="1"/>
          </p:nvPr>
        </p:nvSpPr>
        <p:spPr>
          <a:xfrm>
            <a:off x="5646420" y="3809720"/>
            <a:ext cx="6104302" cy="1424930"/>
          </a:xfrm>
          <a:noFill/>
        </p:spPr>
        <p:txBody>
          <a:bodyPr anchor="t"/>
          <a:lstStyle>
            <a:lvl1pPr marL="0" indent="0" algn="l">
              <a:lnSpc>
                <a:spcPct val="100000"/>
              </a:lnSpc>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Name</a:t>
            </a:r>
          </a:p>
        </p:txBody>
      </p:sp>
      <p:sp>
        <p:nvSpPr>
          <p:cNvPr id="12" name="Picture Placeholder 11">
            <a:extLst>
              <a:ext uri="{FF2B5EF4-FFF2-40B4-BE49-F238E27FC236}">
                <a16:creationId xmlns:a16="http://schemas.microsoft.com/office/drawing/2014/main" id="{7BF6BBBC-452C-48FA-A1E1-E851567E5383}"/>
              </a:ext>
            </a:extLst>
          </p:cNvPr>
          <p:cNvSpPr>
            <a:spLocks noGrp="1"/>
          </p:cNvSpPr>
          <p:nvPr>
            <p:ph type="pic" sz="quarter" idx="11" hasCustomPrompt="1"/>
          </p:nvPr>
        </p:nvSpPr>
        <p:spPr>
          <a:xfrm>
            <a:off x="475250" y="808037"/>
            <a:ext cx="4713288" cy="5241925"/>
          </a:xfrm>
        </p:spPr>
        <p:txBody>
          <a:bodyPr/>
          <a:lstStyle>
            <a:lvl1pPr marL="0" indent="0">
              <a:buNone/>
              <a:defRPr b="1">
                <a:solidFill>
                  <a:schemeClr val="bg1"/>
                </a:solidFill>
              </a:defRPr>
            </a:lvl1pPr>
          </a:lstStyle>
          <a:p>
            <a:r>
              <a:rPr lang="en-US" dirty="0"/>
              <a:t>Add Image Here</a:t>
            </a:r>
          </a:p>
        </p:txBody>
      </p:sp>
      <p:pic>
        <p:nvPicPr>
          <p:cNvPr id="14" name="Picture 7">
            <a:extLst>
              <a:ext uri="{FF2B5EF4-FFF2-40B4-BE49-F238E27FC236}">
                <a16:creationId xmlns:a16="http://schemas.microsoft.com/office/drawing/2014/main" id="{367956C9-0A63-4A7F-B986-4D823905D530}"/>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4860" y="6444486"/>
            <a:ext cx="1261872" cy="28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a:extLst>
              <a:ext uri="{FF2B5EF4-FFF2-40B4-BE49-F238E27FC236}">
                <a16:creationId xmlns:a16="http://schemas.microsoft.com/office/drawing/2014/main" id="{6B326DFF-C872-4426-8563-39BC58624663}"/>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100" smtClean="0">
                <a:solidFill>
                  <a:schemeClr val="bg1"/>
                </a:solidFill>
                <a:latin typeface="+mn-lt"/>
              </a:rPr>
              <a:pPr/>
              <a:t>‹#›</a:t>
            </a:fld>
            <a:endParaRPr lang="en-US" sz="1100" dirty="0">
              <a:solidFill>
                <a:schemeClr val="bg1"/>
              </a:solidFill>
              <a:latin typeface="+mn-lt"/>
            </a:endParaRPr>
          </a:p>
        </p:txBody>
      </p:sp>
      <p:sp>
        <p:nvSpPr>
          <p:cNvPr id="5" name="Copyright">
            <a:extLst>
              <a:ext uri="{FF2B5EF4-FFF2-40B4-BE49-F238E27FC236}">
                <a16:creationId xmlns:a16="http://schemas.microsoft.com/office/drawing/2014/main" id="{FA4D4A75-B7C2-490A-97DA-C93EBF6064B2}"/>
              </a:ext>
            </a:extLst>
          </p:cNvPr>
          <p:cNvSpPr>
            <a:spLocks noGrp="1"/>
          </p:cNvSpPr>
          <p:nvPr>
            <p:ph type="body" sz="quarter" idx="12" hasCustomPrompt="1"/>
          </p:nvPr>
        </p:nvSpPr>
        <p:spPr>
          <a:xfrm>
            <a:off x="2103120" y="6355754"/>
            <a:ext cx="8961120" cy="430213"/>
          </a:xfrm>
        </p:spPr>
        <p:txBody>
          <a:bodyPr/>
          <a:lstStyle>
            <a:lvl1pPr marL="0" indent="0">
              <a:buNone/>
              <a:defRPr sz="1100">
                <a:solidFill>
                  <a:schemeClr val="bg1"/>
                </a:solidFill>
              </a:defRPr>
            </a:lvl1pPr>
          </a:lstStyle>
          <a:p>
            <a:pPr lvl="0"/>
            <a:r>
              <a:rPr lang="en-US" dirty="0"/>
              <a:t>[Author Name], [Book Title], [#] Edition. © [Insert Year] Cengage. All Rights Reserved. May not be scanned, copied or duplicated, or posted to a publicly accessible website, in whole or in part.</a:t>
            </a:r>
          </a:p>
        </p:txBody>
      </p:sp>
    </p:spTree>
    <p:custDataLst>
      <p:tags r:id="rId1"/>
    </p:custDataLst>
    <p:extLst>
      <p:ext uri="{BB962C8B-B14F-4D97-AF65-F5344CB8AC3E}">
        <p14:creationId xmlns:p14="http://schemas.microsoft.com/office/powerpoint/2010/main" val="2170826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Imag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2045728"/>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2045728"/>
          </a:xfrm>
        </p:spPr>
        <p:txBody>
          <a:bodyPr/>
          <a:lstStyle>
            <a:lvl1pPr>
              <a:spcAft>
                <a:spcPts val="800"/>
              </a:spcAft>
              <a:defRPr sz="2400" b="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2</a:t>
            </a:r>
          </a:p>
        </p:txBody>
      </p:sp>
      <p:sp>
        <p:nvSpPr>
          <p:cNvPr id="6" name="Content Placeholder Bottom">
            <a:extLst>
              <a:ext uri="{FF2B5EF4-FFF2-40B4-BE49-F238E27FC236}">
                <a16:creationId xmlns:a16="http://schemas.microsoft.com/office/drawing/2014/main" id="{4003AB72-C071-4875-8D31-00FB47092143}"/>
              </a:ext>
            </a:extLst>
          </p:cNvPr>
          <p:cNvSpPr>
            <a:spLocks noGrp="1"/>
          </p:cNvSpPr>
          <p:nvPr>
            <p:ph sz="half" idx="15" hasCustomPrompt="1"/>
          </p:nvPr>
        </p:nvSpPr>
        <p:spPr>
          <a:xfrm>
            <a:off x="3624199" y="4136860"/>
            <a:ext cx="8090957" cy="2045728"/>
          </a:xfrm>
        </p:spPr>
        <p:txBody>
          <a:bodyPr/>
          <a:lstStyle>
            <a:lvl1pPr>
              <a:spcAft>
                <a:spcPts val="800"/>
              </a:spcAft>
              <a:defRPr sz="2400" b="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2728650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Imag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1217447"/>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1217450"/>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solidFill>
                  <a:srgbClr val="000000"/>
                </a:solidFill>
              </a:defRPr>
            </a:lvl3pPr>
          </a:lstStyle>
          <a:p>
            <a:pPr lvl="0"/>
            <a:r>
              <a:rPr lang="en-US" dirty="0"/>
              <a:t>First Level</a:t>
            </a:r>
          </a:p>
          <a:p>
            <a:pPr lvl="1"/>
            <a:r>
              <a:rPr lang="en-US" dirty="0"/>
              <a:t>Second level</a:t>
            </a:r>
          </a:p>
          <a:p>
            <a:pPr lvl="2"/>
            <a:r>
              <a:rPr lang="en-US" dirty="0"/>
              <a:t>Third level</a:t>
            </a:r>
          </a:p>
        </p:txBody>
      </p:sp>
      <p:sp>
        <p:nvSpPr>
          <p:cNvPr id="14" name="Image Placeholder 2">
            <a:extLst>
              <a:ext uri="{FF2B5EF4-FFF2-40B4-BE49-F238E27FC236}">
                <a16:creationId xmlns:a16="http://schemas.microsoft.com/office/drawing/2014/main" id="{329BB347-70F5-49B3-A1D7-9C05C8ED5028}"/>
              </a:ext>
            </a:extLst>
          </p:cNvPr>
          <p:cNvSpPr>
            <a:spLocks noGrp="1"/>
          </p:cNvSpPr>
          <p:nvPr>
            <p:ph sz="half" idx="14" hasCustomPrompt="1"/>
          </p:nvPr>
        </p:nvSpPr>
        <p:spPr>
          <a:xfrm>
            <a:off x="479343" y="3207219"/>
            <a:ext cx="2875957" cy="1217447"/>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2</a:t>
            </a:r>
          </a:p>
        </p:txBody>
      </p:sp>
      <p:sp>
        <p:nvSpPr>
          <p:cNvPr id="15" name="Content Placeholder Middle">
            <a:extLst>
              <a:ext uri="{FF2B5EF4-FFF2-40B4-BE49-F238E27FC236}">
                <a16:creationId xmlns:a16="http://schemas.microsoft.com/office/drawing/2014/main" id="{E344C337-1A6E-4BE6-8E9E-7076FBBEEFAC}"/>
              </a:ext>
            </a:extLst>
          </p:cNvPr>
          <p:cNvSpPr>
            <a:spLocks noGrp="1"/>
          </p:cNvSpPr>
          <p:nvPr>
            <p:ph sz="half" idx="15" hasCustomPrompt="1"/>
          </p:nvPr>
        </p:nvSpPr>
        <p:spPr>
          <a:xfrm>
            <a:off x="3626700" y="3207216"/>
            <a:ext cx="8090957" cy="1217450"/>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solidFill>
                  <a:srgbClr val="000000"/>
                </a:solidFill>
              </a:defRPr>
            </a:lvl3pPr>
          </a:lstStyle>
          <a:p>
            <a:pPr lvl="0"/>
            <a:r>
              <a:rPr lang="en-US" dirty="0"/>
              <a:t>First Level</a:t>
            </a:r>
          </a:p>
          <a:p>
            <a:pPr lvl="1"/>
            <a:r>
              <a:rPr lang="en-US" dirty="0"/>
              <a:t>Second level</a:t>
            </a:r>
          </a:p>
          <a:p>
            <a:pPr lvl="2"/>
            <a:r>
              <a:rPr lang="en-US" dirty="0"/>
              <a:t>Third level</a:t>
            </a:r>
          </a:p>
        </p:txBody>
      </p:sp>
      <p:sp>
        <p:nvSpPr>
          <p:cNvPr id="16" name="Image Placeholder 3">
            <a:extLst>
              <a:ext uri="{FF2B5EF4-FFF2-40B4-BE49-F238E27FC236}">
                <a16:creationId xmlns:a16="http://schemas.microsoft.com/office/drawing/2014/main" id="{A70ED764-0931-4273-A125-CE2D6E0F8A8D}"/>
              </a:ext>
            </a:extLst>
          </p:cNvPr>
          <p:cNvSpPr>
            <a:spLocks noGrp="1"/>
          </p:cNvSpPr>
          <p:nvPr>
            <p:ph sz="half" idx="16" hasCustomPrompt="1"/>
          </p:nvPr>
        </p:nvSpPr>
        <p:spPr>
          <a:xfrm>
            <a:off x="479343" y="4631282"/>
            <a:ext cx="2875957" cy="1217447"/>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3</a:t>
            </a:r>
          </a:p>
        </p:txBody>
      </p:sp>
      <p:sp>
        <p:nvSpPr>
          <p:cNvPr id="17" name="Content Placeholder Bottom">
            <a:extLst>
              <a:ext uri="{FF2B5EF4-FFF2-40B4-BE49-F238E27FC236}">
                <a16:creationId xmlns:a16="http://schemas.microsoft.com/office/drawing/2014/main" id="{1A924411-097F-4689-AC4D-9173B40A69F2}"/>
              </a:ext>
            </a:extLst>
          </p:cNvPr>
          <p:cNvSpPr>
            <a:spLocks noGrp="1"/>
          </p:cNvSpPr>
          <p:nvPr>
            <p:ph sz="half" idx="17" hasCustomPrompt="1"/>
          </p:nvPr>
        </p:nvSpPr>
        <p:spPr>
          <a:xfrm>
            <a:off x="3626700" y="4631279"/>
            <a:ext cx="8090957" cy="1217450"/>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solidFill>
                  <a:srgbClr val="000000"/>
                </a:solidFill>
              </a:defRPr>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95082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Image/Four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899814"/>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1</a:t>
            </a:r>
          </a:p>
        </p:txBody>
      </p:sp>
      <p:sp>
        <p:nvSpPr>
          <p:cNvPr id="9" name="Content Placeholder 1"/>
          <p:cNvSpPr>
            <a:spLocks noGrp="1"/>
          </p:cNvSpPr>
          <p:nvPr>
            <p:ph sz="half" idx="2" hasCustomPrompt="1"/>
          </p:nvPr>
        </p:nvSpPr>
        <p:spPr>
          <a:xfrm>
            <a:off x="3624200" y="1825625"/>
            <a:ext cx="8090957" cy="895515"/>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lvl3pPr>
          </a:lstStyle>
          <a:p>
            <a:pPr lvl="0"/>
            <a:r>
              <a:rPr lang="en-US" dirty="0"/>
              <a:t>First Level</a:t>
            </a:r>
          </a:p>
          <a:p>
            <a:pPr lvl="1"/>
            <a:r>
              <a:rPr lang="en-US" dirty="0"/>
              <a:t>Second level</a:t>
            </a:r>
          </a:p>
        </p:txBody>
      </p:sp>
      <p:sp>
        <p:nvSpPr>
          <p:cNvPr id="10" name="Image Placeholder 2">
            <a:extLst>
              <a:ext uri="{FF2B5EF4-FFF2-40B4-BE49-F238E27FC236}">
                <a16:creationId xmlns:a16="http://schemas.microsoft.com/office/drawing/2014/main" id="{02C25FD2-E251-4DC4-8F30-3EDA9A61D7DC}"/>
              </a:ext>
            </a:extLst>
          </p:cNvPr>
          <p:cNvSpPr>
            <a:spLocks noGrp="1"/>
          </p:cNvSpPr>
          <p:nvPr>
            <p:ph sz="half" idx="14" hasCustomPrompt="1"/>
          </p:nvPr>
        </p:nvSpPr>
        <p:spPr>
          <a:xfrm>
            <a:off x="476843" y="2941438"/>
            <a:ext cx="2875957" cy="899814"/>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2</a:t>
            </a:r>
          </a:p>
        </p:txBody>
      </p:sp>
      <p:sp>
        <p:nvSpPr>
          <p:cNvPr id="11" name="Content Placeholder 2">
            <a:extLst>
              <a:ext uri="{FF2B5EF4-FFF2-40B4-BE49-F238E27FC236}">
                <a16:creationId xmlns:a16="http://schemas.microsoft.com/office/drawing/2014/main" id="{6FFE322F-E595-4582-997C-0A06F238C8D3}"/>
              </a:ext>
            </a:extLst>
          </p:cNvPr>
          <p:cNvSpPr>
            <a:spLocks noGrp="1"/>
          </p:cNvSpPr>
          <p:nvPr>
            <p:ph sz="half" idx="15" hasCustomPrompt="1"/>
          </p:nvPr>
        </p:nvSpPr>
        <p:spPr>
          <a:xfrm>
            <a:off x="3624200" y="2941435"/>
            <a:ext cx="8090957" cy="895515"/>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lvl3pPr>
          </a:lstStyle>
          <a:p>
            <a:pPr lvl="0"/>
            <a:r>
              <a:rPr lang="en-US" dirty="0"/>
              <a:t>First Level</a:t>
            </a:r>
          </a:p>
          <a:p>
            <a:pPr lvl="1"/>
            <a:r>
              <a:rPr lang="en-US" dirty="0"/>
              <a:t>Second level</a:t>
            </a:r>
          </a:p>
        </p:txBody>
      </p:sp>
      <p:sp>
        <p:nvSpPr>
          <p:cNvPr id="12" name="Image Placeholder 3">
            <a:extLst>
              <a:ext uri="{FF2B5EF4-FFF2-40B4-BE49-F238E27FC236}">
                <a16:creationId xmlns:a16="http://schemas.microsoft.com/office/drawing/2014/main" id="{647E63CA-E745-4DE2-B25A-D398F113EFA6}"/>
              </a:ext>
            </a:extLst>
          </p:cNvPr>
          <p:cNvSpPr>
            <a:spLocks noGrp="1"/>
          </p:cNvSpPr>
          <p:nvPr>
            <p:ph sz="half" idx="16" hasCustomPrompt="1"/>
          </p:nvPr>
        </p:nvSpPr>
        <p:spPr>
          <a:xfrm>
            <a:off x="480444" y="4065961"/>
            <a:ext cx="2875957" cy="899814"/>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3</a:t>
            </a:r>
          </a:p>
        </p:txBody>
      </p:sp>
      <p:sp>
        <p:nvSpPr>
          <p:cNvPr id="13" name="Content Placeholder 3">
            <a:extLst>
              <a:ext uri="{FF2B5EF4-FFF2-40B4-BE49-F238E27FC236}">
                <a16:creationId xmlns:a16="http://schemas.microsoft.com/office/drawing/2014/main" id="{EFE66096-5B65-4DD6-9AD6-9E55675E34CD}"/>
              </a:ext>
            </a:extLst>
          </p:cNvPr>
          <p:cNvSpPr>
            <a:spLocks noGrp="1"/>
          </p:cNvSpPr>
          <p:nvPr>
            <p:ph sz="half" idx="17" hasCustomPrompt="1"/>
          </p:nvPr>
        </p:nvSpPr>
        <p:spPr>
          <a:xfrm>
            <a:off x="3627801" y="4065958"/>
            <a:ext cx="8090957" cy="895515"/>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lvl3pPr>
          </a:lstStyle>
          <a:p>
            <a:pPr lvl="0"/>
            <a:r>
              <a:rPr lang="en-US" dirty="0"/>
              <a:t>First Level</a:t>
            </a:r>
          </a:p>
          <a:p>
            <a:pPr lvl="1"/>
            <a:r>
              <a:rPr lang="en-US" dirty="0"/>
              <a:t>Second level</a:t>
            </a:r>
          </a:p>
        </p:txBody>
      </p:sp>
      <p:sp>
        <p:nvSpPr>
          <p:cNvPr id="14" name="Image Placeholder 4">
            <a:extLst>
              <a:ext uri="{FF2B5EF4-FFF2-40B4-BE49-F238E27FC236}">
                <a16:creationId xmlns:a16="http://schemas.microsoft.com/office/drawing/2014/main" id="{765390A9-B975-43C8-86E6-45E636A649C5}"/>
              </a:ext>
            </a:extLst>
          </p:cNvPr>
          <p:cNvSpPr>
            <a:spLocks noGrp="1"/>
          </p:cNvSpPr>
          <p:nvPr>
            <p:ph sz="half" idx="18" hasCustomPrompt="1"/>
          </p:nvPr>
        </p:nvSpPr>
        <p:spPr>
          <a:xfrm>
            <a:off x="480444" y="5181771"/>
            <a:ext cx="2875957" cy="899814"/>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4</a:t>
            </a:r>
          </a:p>
        </p:txBody>
      </p:sp>
      <p:sp>
        <p:nvSpPr>
          <p:cNvPr id="15" name="Content Placeholder 4">
            <a:extLst>
              <a:ext uri="{FF2B5EF4-FFF2-40B4-BE49-F238E27FC236}">
                <a16:creationId xmlns:a16="http://schemas.microsoft.com/office/drawing/2014/main" id="{04B6F74B-2775-4949-A70C-BCBBFE20C3A2}"/>
              </a:ext>
            </a:extLst>
          </p:cNvPr>
          <p:cNvSpPr>
            <a:spLocks noGrp="1"/>
          </p:cNvSpPr>
          <p:nvPr>
            <p:ph sz="half" idx="19" hasCustomPrompt="1"/>
          </p:nvPr>
        </p:nvSpPr>
        <p:spPr>
          <a:xfrm>
            <a:off x="3627801" y="5181768"/>
            <a:ext cx="8090957" cy="895515"/>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lvl3pPr>
          </a:lstStyle>
          <a:p>
            <a:pPr lvl="0"/>
            <a:r>
              <a:rPr lang="en-US" dirty="0"/>
              <a:t>First Level</a:t>
            </a:r>
          </a:p>
          <a:p>
            <a:pPr lvl="1"/>
            <a:r>
              <a:rPr lang="en-US" dirty="0"/>
              <a:t>Second level</a:t>
            </a:r>
          </a:p>
        </p:txBody>
      </p:sp>
    </p:spTree>
    <p:custDataLst>
      <p:tags r:id="rId1"/>
    </p:custDataLst>
    <p:extLst>
      <p:ext uri="{BB962C8B-B14F-4D97-AF65-F5344CB8AC3E}">
        <p14:creationId xmlns:p14="http://schemas.microsoft.com/office/powerpoint/2010/main" val="2645674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5302E-3CB5-42AD-B464-F6B07B511A7B}"/>
              </a:ext>
            </a:extLst>
          </p:cNvPr>
          <p:cNvSpPr>
            <a:spLocks noGrp="1"/>
          </p:cNvSpPr>
          <p:nvPr>
            <p:ph type="title"/>
          </p:nvPr>
        </p:nvSpPr>
        <p:spPr/>
        <p:txBody>
          <a:bodyPr/>
          <a:lstStyle/>
          <a:p>
            <a:r>
              <a:rPr lang="en-US"/>
              <a:t>Click to edit Master title style</a:t>
            </a:r>
          </a:p>
        </p:txBody>
      </p:sp>
      <p:sp>
        <p:nvSpPr>
          <p:cNvPr id="4" name="Media Placeholder 3">
            <a:extLst>
              <a:ext uri="{FF2B5EF4-FFF2-40B4-BE49-F238E27FC236}">
                <a16:creationId xmlns:a16="http://schemas.microsoft.com/office/drawing/2014/main" id="{50C3DAD5-7018-41AE-A45F-20014BF27990}"/>
              </a:ext>
            </a:extLst>
          </p:cNvPr>
          <p:cNvSpPr>
            <a:spLocks noGrp="1"/>
          </p:cNvSpPr>
          <p:nvPr>
            <p:ph type="media" sz="quarter" idx="10"/>
          </p:nvPr>
        </p:nvSpPr>
        <p:spPr>
          <a:xfrm>
            <a:off x="476250" y="2120900"/>
            <a:ext cx="6361113" cy="3683000"/>
          </a:xfrm>
        </p:spPr>
        <p:txBody>
          <a:bodyPr/>
          <a:lstStyle>
            <a:lvl1pPr marL="0" indent="0">
              <a:buNone/>
              <a:defRPr/>
            </a:lvl1pPr>
          </a:lstStyle>
          <a:p>
            <a:endParaRPr lang="en-US" dirty="0"/>
          </a:p>
        </p:txBody>
      </p:sp>
      <p:sp>
        <p:nvSpPr>
          <p:cNvPr id="9" name="Text Placeholder 8">
            <a:extLst>
              <a:ext uri="{FF2B5EF4-FFF2-40B4-BE49-F238E27FC236}">
                <a16:creationId xmlns:a16="http://schemas.microsoft.com/office/drawing/2014/main" id="{AD03E3FD-A040-4AA5-BC67-8F46FFA45485}"/>
              </a:ext>
            </a:extLst>
          </p:cNvPr>
          <p:cNvSpPr>
            <a:spLocks noGrp="1"/>
          </p:cNvSpPr>
          <p:nvPr>
            <p:ph type="body" sz="quarter" idx="11" hasCustomPrompt="1"/>
          </p:nvPr>
        </p:nvSpPr>
        <p:spPr>
          <a:xfrm>
            <a:off x="7646988" y="3962401"/>
            <a:ext cx="3922712" cy="1841500"/>
          </a:xfrm>
        </p:spPr>
        <p:txBody>
          <a:bodyPr/>
          <a:lstStyle>
            <a:lvl1pPr marL="0" indent="0">
              <a:buNone/>
              <a:defRPr sz="1800"/>
            </a:lvl1pPr>
            <a:lvl5pPr>
              <a:defRPr sz="2400" b="0">
                <a:solidFill>
                  <a:srgbClr val="000000"/>
                </a:solidFill>
              </a:defRPr>
            </a:lvl5pPr>
          </a:lstStyle>
          <a:p>
            <a:pPr lvl="0"/>
            <a:r>
              <a:rPr lang="en-US" dirty="0"/>
              <a:t>Click to add caption to accompany content. </a:t>
            </a:r>
          </a:p>
        </p:txBody>
      </p:sp>
    </p:spTree>
    <p:extLst>
      <p:ext uri="{BB962C8B-B14F-4D97-AF65-F5344CB8AC3E}">
        <p14:creationId xmlns:p14="http://schemas.microsoft.com/office/powerpoint/2010/main" val="3258069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First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6E9E33-E057-4A6F-9659-AD275C64899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93" y="-7874"/>
            <a:ext cx="12191807" cy="6865874"/>
          </a:xfrm>
          <a:prstGeom prst="rect">
            <a:avLst/>
          </a:prstGeom>
        </p:spPr>
      </p:pic>
      <p:sp>
        <p:nvSpPr>
          <p:cNvPr id="2" name="Title"/>
          <p:cNvSpPr>
            <a:spLocks noGrp="1"/>
          </p:cNvSpPr>
          <p:nvPr>
            <p:ph type="ctrTitle" hasCustomPrompt="1"/>
          </p:nvPr>
        </p:nvSpPr>
        <p:spPr>
          <a:xfrm>
            <a:off x="7079916" y="1168663"/>
            <a:ext cx="4772406" cy="1424930"/>
          </a:xfrm>
        </p:spPr>
        <p:txBody>
          <a:bodyPr anchor="b"/>
          <a:lstStyle>
            <a:lvl1pPr algn="l">
              <a:defRPr sz="4800" baseline="0">
                <a:solidFill>
                  <a:schemeClr val="bg1"/>
                </a:solidFill>
              </a:defRPr>
            </a:lvl1pPr>
          </a:lstStyle>
          <a:p>
            <a:r>
              <a:rPr lang="en-US" dirty="0"/>
              <a:t>Chapter Number</a:t>
            </a:r>
          </a:p>
        </p:txBody>
      </p:sp>
      <p:sp>
        <p:nvSpPr>
          <p:cNvPr id="3" name="Subtitle 2"/>
          <p:cNvSpPr>
            <a:spLocks noGrp="1"/>
          </p:cNvSpPr>
          <p:nvPr>
            <p:ph type="subTitle" idx="1" hasCustomPrompt="1"/>
          </p:nvPr>
        </p:nvSpPr>
        <p:spPr>
          <a:xfrm>
            <a:off x="7079916" y="3080084"/>
            <a:ext cx="4772406" cy="2154566"/>
          </a:xfrm>
          <a:noFill/>
        </p:spPr>
        <p:txBody>
          <a:bodyPr anchor="t"/>
          <a:lstStyle>
            <a:lvl1pPr marL="0" indent="0" algn="l">
              <a:lnSpc>
                <a:spcPct val="100000"/>
              </a:lnSpc>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Name</a:t>
            </a:r>
          </a:p>
        </p:txBody>
      </p:sp>
      <p:sp>
        <p:nvSpPr>
          <p:cNvPr id="12" name="Picture Placeholder 11">
            <a:extLst>
              <a:ext uri="{FF2B5EF4-FFF2-40B4-BE49-F238E27FC236}">
                <a16:creationId xmlns:a16="http://schemas.microsoft.com/office/drawing/2014/main" id="{7BF6BBBC-452C-48FA-A1E1-E851567E5383}"/>
              </a:ext>
            </a:extLst>
          </p:cNvPr>
          <p:cNvSpPr>
            <a:spLocks noGrp="1"/>
          </p:cNvSpPr>
          <p:nvPr>
            <p:ph type="pic" sz="quarter" idx="11" hasCustomPrompt="1"/>
          </p:nvPr>
        </p:nvSpPr>
        <p:spPr>
          <a:xfrm>
            <a:off x="224993" y="269023"/>
            <a:ext cx="3200400" cy="4114800"/>
          </a:xfrm>
        </p:spPr>
        <p:txBody>
          <a:bodyPr/>
          <a:lstStyle>
            <a:lvl1pPr marL="0" indent="0">
              <a:buNone/>
              <a:defRPr b="1">
                <a:solidFill>
                  <a:schemeClr val="bg1"/>
                </a:solidFill>
              </a:defRPr>
            </a:lvl1pPr>
          </a:lstStyle>
          <a:p>
            <a:r>
              <a:rPr lang="en-US" dirty="0"/>
              <a:t>Add Image Here</a:t>
            </a:r>
          </a:p>
        </p:txBody>
      </p:sp>
      <p:pic>
        <p:nvPicPr>
          <p:cNvPr id="14" name="Picture 7">
            <a:extLst>
              <a:ext uri="{FF2B5EF4-FFF2-40B4-BE49-F238E27FC236}">
                <a16:creationId xmlns:a16="http://schemas.microsoft.com/office/drawing/2014/main" id="{367956C9-0A63-4A7F-B986-4D823905D530}"/>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4860" y="6444486"/>
            <a:ext cx="1261872" cy="28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a:extLst>
              <a:ext uri="{FF2B5EF4-FFF2-40B4-BE49-F238E27FC236}">
                <a16:creationId xmlns:a16="http://schemas.microsoft.com/office/drawing/2014/main" id="{6B326DFF-C872-4426-8563-39BC58624663}"/>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100" smtClean="0">
                <a:solidFill>
                  <a:schemeClr val="bg1"/>
                </a:solidFill>
                <a:latin typeface="+mn-lt"/>
              </a:rPr>
              <a:pPr/>
              <a:t>‹#›</a:t>
            </a:fld>
            <a:endParaRPr lang="en-US" sz="1100" dirty="0">
              <a:solidFill>
                <a:schemeClr val="bg1"/>
              </a:solidFill>
              <a:latin typeface="+mn-lt"/>
            </a:endParaRPr>
          </a:p>
        </p:txBody>
      </p:sp>
      <p:sp>
        <p:nvSpPr>
          <p:cNvPr id="5" name="Copyright">
            <a:extLst>
              <a:ext uri="{FF2B5EF4-FFF2-40B4-BE49-F238E27FC236}">
                <a16:creationId xmlns:a16="http://schemas.microsoft.com/office/drawing/2014/main" id="{FA4D4A75-B7C2-490A-97DA-C93EBF6064B2}"/>
              </a:ext>
            </a:extLst>
          </p:cNvPr>
          <p:cNvSpPr>
            <a:spLocks noGrp="1"/>
          </p:cNvSpPr>
          <p:nvPr>
            <p:ph type="body" sz="quarter" idx="12" hasCustomPrompt="1"/>
          </p:nvPr>
        </p:nvSpPr>
        <p:spPr>
          <a:xfrm>
            <a:off x="2103120" y="6355754"/>
            <a:ext cx="8961120" cy="430213"/>
          </a:xfrm>
        </p:spPr>
        <p:txBody>
          <a:bodyPr/>
          <a:lstStyle>
            <a:lvl1pPr marL="0" indent="0">
              <a:buNone/>
              <a:defRPr sz="1100">
                <a:solidFill>
                  <a:schemeClr val="bg1"/>
                </a:solidFill>
              </a:defRPr>
            </a:lvl1pPr>
          </a:lstStyle>
          <a:p>
            <a:pPr lvl="0"/>
            <a:r>
              <a:rPr lang="en-US" dirty="0"/>
              <a:t>[Author Name], [Book Title], [#] Edition. © [Insert Year] Cengage. All Rights Reserved. May not be scanned, copied or duplicated, or posted to a publicly accessible website, in whole or in part.</a:t>
            </a:r>
          </a:p>
        </p:txBody>
      </p:sp>
      <p:sp>
        <p:nvSpPr>
          <p:cNvPr id="10" name="Picture Placeholder 11">
            <a:extLst>
              <a:ext uri="{FF2B5EF4-FFF2-40B4-BE49-F238E27FC236}">
                <a16:creationId xmlns:a16="http://schemas.microsoft.com/office/drawing/2014/main" id="{648444F1-05A8-40A8-A717-3165EFA217E1}"/>
              </a:ext>
            </a:extLst>
          </p:cNvPr>
          <p:cNvSpPr>
            <a:spLocks noGrp="1"/>
          </p:cNvSpPr>
          <p:nvPr>
            <p:ph type="pic" sz="quarter" idx="13" hasCustomPrompt="1"/>
          </p:nvPr>
        </p:nvSpPr>
        <p:spPr>
          <a:xfrm>
            <a:off x="3641960" y="269023"/>
            <a:ext cx="3200400" cy="4114800"/>
          </a:xfrm>
        </p:spPr>
        <p:txBody>
          <a:bodyPr/>
          <a:lstStyle>
            <a:lvl1pPr marL="0" indent="0">
              <a:buNone/>
              <a:defRPr b="1">
                <a:solidFill>
                  <a:schemeClr val="bg1"/>
                </a:solidFill>
              </a:defRPr>
            </a:lvl1pPr>
          </a:lstStyle>
          <a:p>
            <a:r>
              <a:rPr lang="en-US" dirty="0"/>
              <a:t>Add Image Here</a:t>
            </a:r>
          </a:p>
        </p:txBody>
      </p:sp>
    </p:spTree>
    <p:custDataLst>
      <p:tags r:id="rId1"/>
    </p:custDataLst>
    <p:extLst>
      <p:ext uri="{BB962C8B-B14F-4D97-AF65-F5344CB8AC3E}">
        <p14:creationId xmlns:p14="http://schemas.microsoft.com/office/powerpoint/2010/main" val="2223337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02453D6-AC12-45CC-BE0D-504F54815B6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93" y="-7874"/>
            <a:ext cx="12191807" cy="6865874"/>
          </a:xfrm>
          <a:prstGeom prst="rect">
            <a:avLst/>
          </a:prstGeom>
        </p:spPr>
      </p:pic>
      <p:sp>
        <p:nvSpPr>
          <p:cNvPr id="2" name="Title"/>
          <p:cNvSpPr>
            <a:spLocks noGrp="1"/>
          </p:cNvSpPr>
          <p:nvPr>
            <p:ph type="ctrTitle" hasCustomPrompt="1"/>
          </p:nvPr>
        </p:nvSpPr>
        <p:spPr>
          <a:xfrm>
            <a:off x="914400" y="1153123"/>
            <a:ext cx="10424160" cy="2387600"/>
          </a:xfrm>
        </p:spPr>
        <p:txBody>
          <a:bodyPr anchor="b"/>
          <a:lstStyle>
            <a:lvl1pPr algn="ctr">
              <a:defRPr sz="5400" baseline="0">
                <a:solidFill>
                  <a:schemeClr val="bg1"/>
                </a:solidFill>
              </a:defRPr>
            </a:lvl1pPr>
          </a:lstStyle>
          <a:p>
            <a:r>
              <a:rPr lang="en-US" dirty="0"/>
              <a:t>Title </a:t>
            </a:r>
          </a:p>
        </p:txBody>
      </p:sp>
      <p:sp>
        <p:nvSpPr>
          <p:cNvPr id="3" name="Subtitle 2"/>
          <p:cNvSpPr>
            <a:spLocks noGrp="1"/>
          </p:cNvSpPr>
          <p:nvPr>
            <p:ph type="subTitle" idx="1" hasCustomPrompt="1"/>
          </p:nvPr>
        </p:nvSpPr>
        <p:spPr>
          <a:xfrm>
            <a:off x="914400" y="3809720"/>
            <a:ext cx="10424160" cy="1424930"/>
          </a:xfrm>
          <a:noFill/>
        </p:spPr>
        <p:txBody>
          <a:bodyPr anchor="t"/>
          <a:lstStyle>
            <a:lvl1pPr marL="0" indent="0" algn="ctr">
              <a:lnSpc>
                <a:spcPct val="100000"/>
              </a:lnSpc>
              <a:buNone/>
              <a:defRPr sz="3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p>
        </p:txBody>
      </p:sp>
      <p:pic>
        <p:nvPicPr>
          <p:cNvPr id="14" name="Picture 7">
            <a:extLst>
              <a:ext uri="{FF2B5EF4-FFF2-40B4-BE49-F238E27FC236}">
                <a16:creationId xmlns:a16="http://schemas.microsoft.com/office/drawing/2014/main" id="{367956C9-0A63-4A7F-B986-4D823905D530}"/>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4860" y="6444486"/>
            <a:ext cx="1261872" cy="28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ide Number Placeholder 5">
            <a:extLst>
              <a:ext uri="{FF2B5EF4-FFF2-40B4-BE49-F238E27FC236}">
                <a16:creationId xmlns:a16="http://schemas.microsoft.com/office/drawing/2014/main" id="{8D6FEA2F-362B-4EAB-BFA4-233A863C0DE7}"/>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100" smtClean="0">
                <a:solidFill>
                  <a:schemeClr val="bg1"/>
                </a:solidFill>
                <a:latin typeface="+mn-lt"/>
              </a:rPr>
              <a:pPr/>
              <a:t>‹#›</a:t>
            </a:fld>
            <a:endParaRPr lang="en-US" sz="1100" dirty="0">
              <a:solidFill>
                <a:schemeClr val="bg1"/>
              </a:solidFill>
              <a:latin typeface="+mn-lt"/>
            </a:endParaRPr>
          </a:p>
        </p:txBody>
      </p:sp>
      <p:sp>
        <p:nvSpPr>
          <p:cNvPr id="8" name="Copyright">
            <a:extLst>
              <a:ext uri="{FF2B5EF4-FFF2-40B4-BE49-F238E27FC236}">
                <a16:creationId xmlns:a16="http://schemas.microsoft.com/office/drawing/2014/main" id="{0581EE69-5B12-4316-9F18-5E31FC9A3125}"/>
              </a:ext>
            </a:extLst>
          </p:cNvPr>
          <p:cNvSpPr>
            <a:spLocks noGrp="1"/>
          </p:cNvSpPr>
          <p:nvPr>
            <p:ph type="body" sz="quarter" idx="12" hasCustomPrompt="1"/>
          </p:nvPr>
        </p:nvSpPr>
        <p:spPr>
          <a:xfrm>
            <a:off x="2103120" y="6355754"/>
            <a:ext cx="8961120" cy="430213"/>
          </a:xfrm>
        </p:spPr>
        <p:txBody>
          <a:bodyPr/>
          <a:lstStyle>
            <a:lvl1pPr marL="0" indent="0">
              <a:buNone/>
              <a:defRPr sz="1100">
                <a:solidFill>
                  <a:schemeClr val="bg1"/>
                </a:solidFill>
              </a:defRPr>
            </a:lvl1pPr>
          </a:lstStyle>
          <a:p>
            <a:pPr lvl="0"/>
            <a:r>
              <a:rPr lang="en-US" dirty="0"/>
              <a:t>[Author Name], [Book Title], [#] Edition. © [Insert Year] Cengage. All Rights Reserved. May not be scanned, copied or duplicated, or posted to a publicly accessible website, in whole or in part.</a:t>
            </a:r>
          </a:p>
        </p:txBody>
      </p:sp>
    </p:spTree>
    <p:custDataLst>
      <p:tags r:id="rId1"/>
    </p:custDataLst>
    <p:extLst>
      <p:ext uri="{BB962C8B-B14F-4D97-AF65-F5344CB8AC3E}">
        <p14:creationId xmlns:p14="http://schemas.microsoft.com/office/powerpoint/2010/main" val="1416478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p:cNvSpPr>
            <a:spLocks noGrp="1"/>
          </p:cNvSpPr>
          <p:nvPr>
            <p:ph idx="1" hasCustomPrompt="1"/>
          </p:nvPr>
        </p:nvSpPr>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1704552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5" name="Content Placeholder 2">
            <a:extLst>
              <a:ext uri="{FF2B5EF4-FFF2-40B4-BE49-F238E27FC236}">
                <a16:creationId xmlns:a16="http://schemas.microsoft.com/office/drawing/2014/main" id="{E746DB13-92A9-47C2-9058-218A0E2EDCFC}"/>
              </a:ext>
            </a:extLst>
          </p:cNvPr>
          <p:cNvSpPr>
            <a:spLocks noGrp="1"/>
          </p:cNvSpPr>
          <p:nvPr>
            <p:ph idx="10"/>
          </p:nvPr>
        </p:nvSpPr>
        <p:spPr>
          <a:xfrm>
            <a:off x="476843" y="1825625"/>
            <a:ext cx="5542956" cy="492443"/>
          </a:xfrm>
          <a:solidFill>
            <a:schemeClr val="bg1"/>
          </a:solidFill>
          <a:effectLst>
            <a:outerShdw dist="12700" dir="5400000" algn="t" rotWithShape="0">
              <a:prstClr val="black"/>
            </a:outerShdw>
          </a:effectLst>
        </p:spPr>
        <p:txBody>
          <a:bodyPr wrap="square"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3" name="Content Placeholder Left"/>
          <p:cNvSpPr>
            <a:spLocks noGrp="1"/>
          </p:cNvSpPr>
          <p:nvPr>
            <p:ph sz="half" idx="1" hasCustomPrompt="1"/>
          </p:nvPr>
        </p:nvSpPr>
        <p:spPr>
          <a:xfrm>
            <a:off x="476843" y="2473693"/>
            <a:ext cx="5542957" cy="3703270"/>
          </a:xfrm>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6" name="Content Placeholder 2">
            <a:extLst>
              <a:ext uri="{FF2B5EF4-FFF2-40B4-BE49-F238E27FC236}">
                <a16:creationId xmlns:a16="http://schemas.microsoft.com/office/drawing/2014/main" id="{25D6101F-D933-4709-A0BA-1CB69D3DC64B}"/>
              </a:ext>
            </a:extLst>
          </p:cNvPr>
          <p:cNvSpPr>
            <a:spLocks noGrp="1"/>
          </p:cNvSpPr>
          <p:nvPr>
            <p:ph idx="11"/>
          </p:nvPr>
        </p:nvSpPr>
        <p:spPr>
          <a:xfrm>
            <a:off x="6172200" y="1825625"/>
            <a:ext cx="5542956" cy="492443"/>
          </a:xfrm>
          <a:solidFill>
            <a:schemeClr val="bg1"/>
          </a:solidFill>
          <a:effectLst>
            <a:outerShdw dist="12700" dir="5400000" algn="t" rotWithShape="0">
              <a:prstClr val="black"/>
            </a:outerShdw>
          </a:effectLst>
        </p:spPr>
        <p:txBody>
          <a:bodyPr wrap="square"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4" name="Content Placeholder Right"/>
          <p:cNvSpPr>
            <a:spLocks noGrp="1"/>
          </p:cNvSpPr>
          <p:nvPr>
            <p:ph sz="half" idx="2" hasCustomPrompt="1"/>
          </p:nvPr>
        </p:nvSpPr>
        <p:spPr>
          <a:xfrm>
            <a:off x="6172200" y="2473691"/>
            <a:ext cx="5542956" cy="3703271"/>
          </a:xfrm>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162733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76843" y="473246"/>
            <a:ext cx="11241915" cy="909670"/>
          </a:xfrm>
        </p:spPr>
        <p:txBody>
          <a:bodyPr/>
          <a:lstStyle>
            <a:lvl1pPr>
              <a:defRPr/>
            </a:lvl1pPr>
          </a:lstStyle>
          <a:p>
            <a:r>
              <a:rPr lang="en-US" dirty="0"/>
              <a:t>Slide Title</a:t>
            </a:r>
          </a:p>
        </p:txBody>
      </p:sp>
      <p:sp>
        <p:nvSpPr>
          <p:cNvPr id="6" name="Content Placeholder 2">
            <a:extLst>
              <a:ext uri="{FF2B5EF4-FFF2-40B4-BE49-F238E27FC236}">
                <a16:creationId xmlns:a16="http://schemas.microsoft.com/office/drawing/2014/main" id="{72EB7A33-D6FD-4ACA-9D6B-0B6FF455A81D}"/>
              </a:ext>
            </a:extLst>
          </p:cNvPr>
          <p:cNvSpPr>
            <a:spLocks noGrp="1"/>
          </p:cNvSpPr>
          <p:nvPr>
            <p:ph idx="11"/>
          </p:nvPr>
        </p:nvSpPr>
        <p:spPr>
          <a:xfrm>
            <a:off x="476844" y="1582938"/>
            <a:ext cx="3344530" cy="800219"/>
          </a:xfrm>
          <a:solidFill>
            <a:schemeClr val="bg1"/>
          </a:solidFill>
          <a:effectLst>
            <a:outerShdw dist="12700" dir="5400000" algn="t" rotWithShape="0">
              <a:prstClr val="black"/>
            </a:outerShdw>
          </a:effectLst>
        </p:spPr>
        <p:txBody>
          <a:bodyPr wrap="square"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dirty="0"/>
              <a:t>Click to edit Master text styles</a:t>
            </a:r>
          </a:p>
        </p:txBody>
      </p:sp>
      <p:sp>
        <p:nvSpPr>
          <p:cNvPr id="3" name="Content Placeholder Left"/>
          <p:cNvSpPr>
            <a:spLocks noGrp="1"/>
          </p:cNvSpPr>
          <p:nvPr>
            <p:ph sz="half" idx="1" hasCustomPrompt="1"/>
          </p:nvPr>
        </p:nvSpPr>
        <p:spPr>
          <a:xfrm>
            <a:off x="476844" y="2583180"/>
            <a:ext cx="3344530" cy="3593782"/>
          </a:xfrm>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7" name="Content Placeholder 2">
            <a:extLst>
              <a:ext uri="{FF2B5EF4-FFF2-40B4-BE49-F238E27FC236}">
                <a16:creationId xmlns:a16="http://schemas.microsoft.com/office/drawing/2014/main" id="{7FA33BDC-54C4-45B0-9977-6AD260A7B844}"/>
              </a:ext>
            </a:extLst>
          </p:cNvPr>
          <p:cNvSpPr>
            <a:spLocks noGrp="1"/>
          </p:cNvSpPr>
          <p:nvPr>
            <p:ph idx="12"/>
          </p:nvPr>
        </p:nvSpPr>
        <p:spPr>
          <a:xfrm>
            <a:off x="4423735" y="1582937"/>
            <a:ext cx="3344530" cy="800219"/>
          </a:xfrm>
          <a:solidFill>
            <a:schemeClr val="bg1"/>
          </a:solidFill>
          <a:effectLst>
            <a:outerShdw dist="12700" dir="5400000" algn="t" rotWithShape="0">
              <a:prstClr val="black"/>
            </a:outerShdw>
          </a:effectLst>
        </p:spPr>
        <p:txBody>
          <a:bodyPr wrap="square"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dirty="0"/>
              <a:t>Click to edit Master text styles</a:t>
            </a:r>
          </a:p>
        </p:txBody>
      </p:sp>
      <p:sp>
        <p:nvSpPr>
          <p:cNvPr id="5" name="Content Placeholder Middle">
            <a:extLst>
              <a:ext uri="{FF2B5EF4-FFF2-40B4-BE49-F238E27FC236}">
                <a16:creationId xmlns:a16="http://schemas.microsoft.com/office/drawing/2014/main" id="{1D13BCCE-AB68-426C-9401-BABA201385F3}"/>
              </a:ext>
            </a:extLst>
          </p:cNvPr>
          <p:cNvSpPr>
            <a:spLocks noGrp="1"/>
          </p:cNvSpPr>
          <p:nvPr>
            <p:ph sz="half" idx="10" hasCustomPrompt="1"/>
          </p:nvPr>
        </p:nvSpPr>
        <p:spPr>
          <a:xfrm>
            <a:off x="4423735" y="2583179"/>
            <a:ext cx="3344530" cy="3597195"/>
          </a:xfrm>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8" name="Content Placeholder 2">
            <a:extLst>
              <a:ext uri="{FF2B5EF4-FFF2-40B4-BE49-F238E27FC236}">
                <a16:creationId xmlns:a16="http://schemas.microsoft.com/office/drawing/2014/main" id="{9F912163-109E-42CF-B7A9-36D05095C5E3}"/>
              </a:ext>
            </a:extLst>
          </p:cNvPr>
          <p:cNvSpPr>
            <a:spLocks noGrp="1"/>
          </p:cNvSpPr>
          <p:nvPr>
            <p:ph idx="13"/>
          </p:nvPr>
        </p:nvSpPr>
        <p:spPr>
          <a:xfrm>
            <a:off x="8366760" y="1588654"/>
            <a:ext cx="3344530" cy="800219"/>
          </a:xfrm>
          <a:solidFill>
            <a:schemeClr val="bg1"/>
          </a:solidFill>
          <a:effectLst>
            <a:outerShdw dist="12700" dir="5400000" algn="t" rotWithShape="0">
              <a:prstClr val="black"/>
            </a:outerShdw>
          </a:effectLst>
        </p:spPr>
        <p:txBody>
          <a:bodyPr wrap="square"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dirty="0"/>
              <a:t>Click to edit Master text styles</a:t>
            </a:r>
          </a:p>
        </p:txBody>
      </p:sp>
      <p:sp>
        <p:nvSpPr>
          <p:cNvPr id="4" name="Content Placeholder Right"/>
          <p:cNvSpPr>
            <a:spLocks noGrp="1"/>
          </p:cNvSpPr>
          <p:nvPr>
            <p:ph sz="half" idx="2" hasCustomPrompt="1"/>
          </p:nvPr>
        </p:nvSpPr>
        <p:spPr>
          <a:xfrm>
            <a:off x="8370626" y="2579767"/>
            <a:ext cx="3344530" cy="3597195"/>
          </a:xfrm>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a:p>
            <a:pPr lvl="2"/>
            <a:endParaRPr lang="en-US" dirty="0"/>
          </a:p>
        </p:txBody>
      </p:sp>
    </p:spTree>
    <p:custDataLst>
      <p:tags r:id="rId1"/>
    </p:custDataLst>
    <p:extLst>
      <p:ext uri="{BB962C8B-B14F-4D97-AF65-F5344CB8AC3E}">
        <p14:creationId xmlns:p14="http://schemas.microsoft.com/office/powerpoint/2010/main" val="3899401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8" name="Title"/>
          <p:cNvSpPr>
            <a:spLocks noGrp="1"/>
          </p:cNvSpPr>
          <p:nvPr>
            <p:ph type="title" hasCustomPrompt="1"/>
          </p:nvPr>
        </p:nvSpPr>
        <p:spPr>
          <a:xfrm>
            <a:off x="476843" y="473245"/>
            <a:ext cx="11241915" cy="1217447"/>
          </a:xfrm>
        </p:spPr>
        <p:txBody>
          <a:bodyPr/>
          <a:lstStyle>
            <a:lvl1pPr>
              <a:defRPr/>
            </a:lvl1pPr>
          </a:lstStyle>
          <a:p>
            <a:r>
              <a:rPr lang="en-US" dirty="0"/>
              <a:t>Slide Title</a:t>
            </a:r>
          </a:p>
        </p:txBody>
      </p:sp>
      <p:sp>
        <p:nvSpPr>
          <p:cNvPr id="3" name="Subtitle"/>
          <p:cNvSpPr>
            <a:spLocks noGrp="1"/>
          </p:cNvSpPr>
          <p:nvPr>
            <p:ph sz="half" idx="1" hasCustomPrompt="1"/>
          </p:nvPr>
        </p:nvSpPr>
        <p:spPr>
          <a:xfrm>
            <a:off x="476843" y="188767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2621900"/>
          </a:xfrm>
        </p:spPr>
        <p:txBody>
          <a:bodyPr/>
          <a:lstStyle>
            <a:lvl1pPr>
              <a:spcAft>
                <a:spcPts val="800"/>
              </a:spcAft>
              <a:defRPr sz="2400" b="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10" name="Content Placeholder Bottom"/>
          <p:cNvSpPr>
            <a:spLocks noGrp="1"/>
          </p:cNvSpPr>
          <p:nvPr>
            <p:ph type="body" sz="quarter" idx="13" hasCustomPrompt="1"/>
          </p:nvPr>
        </p:nvSpPr>
        <p:spPr>
          <a:xfrm>
            <a:off x="476844" y="5395327"/>
            <a:ext cx="11241914" cy="951787"/>
          </a:xfrm>
        </p:spPr>
        <p:txBody>
          <a:bodyPr/>
          <a:lstStyle>
            <a:lvl1pPr marL="112713" indent="-112713">
              <a:defRPr sz="900" b="0">
                <a:solidFill>
                  <a:srgbClr val="000000"/>
                </a:solidFill>
              </a:defRPr>
            </a:lvl1pPr>
            <a:lvl2pPr marL="336550" indent="-112713">
              <a:defRPr sz="900" b="0">
                <a:solidFill>
                  <a:srgbClr val="000000"/>
                </a:solidFill>
              </a:defRPr>
            </a:lvl2pPr>
            <a:lvl3pPr marL="685800" indent="-168275">
              <a:defRPr sz="900" b="0">
                <a:solidFill>
                  <a:srgbClr val="000000"/>
                </a:solidFill>
              </a:defRPr>
            </a:lvl3pPr>
            <a:lvl4pPr>
              <a:defRPr sz="900" b="0"/>
            </a:lvl4pPr>
            <a:lvl5pPr>
              <a:defRPr sz="900" b="0"/>
            </a:lvl5pPr>
          </a:lstStyle>
          <a:p>
            <a:pPr lvl="0"/>
            <a:r>
              <a:rPr lang="en-US" dirty="0"/>
              <a:t>Click to edit Master text styles</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3184537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02453D6-AC12-45CC-BE0D-504F54815B6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93" y="-7874"/>
            <a:ext cx="12191807" cy="6865874"/>
          </a:xfrm>
          <a:prstGeom prst="rect">
            <a:avLst/>
          </a:prstGeom>
        </p:spPr>
      </p:pic>
      <p:sp>
        <p:nvSpPr>
          <p:cNvPr id="2" name="Title"/>
          <p:cNvSpPr>
            <a:spLocks noGrp="1"/>
          </p:cNvSpPr>
          <p:nvPr>
            <p:ph type="ctrTitle" hasCustomPrompt="1"/>
          </p:nvPr>
        </p:nvSpPr>
        <p:spPr>
          <a:xfrm>
            <a:off x="914400" y="1153123"/>
            <a:ext cx="10424160" cy="2387600"/>
          </a:xfrm>
        </p:spPr>
        <p:txBody>
          <a:bodyPr anchor="b"/>
          <a:lstStyle>
            <a:lvl1pPr algn="ctr">
              <a:defRPr sz="5400" baseline="0">
                <a:solidFill>
                  <a:schemeClr val="bg1"/>
                </a:solidFill>
              </a:defRPr>
            </a:lvl1pPr>
          </a:lstStyle>
          <a:p>
            <a:r>
              <a:rPr lang="en-US" dirty="0"/>
              <a:t>Title </a:t>
            </a:r>
          </a:p>
        </p:txBody>
      </p:sp>
      <p:sp>
        <p:nvSpPr>
          <p:cNvPr id="3" name="Subtitle 2"/>
          <p:cNvSpPr>
            <a:spLocks noGrp="1"/>
          </p:cNvSpPr>
          <p:nvPr>
            <p:ph type="subTitle" idx="1" hasCustomPrompt="1"/>
          </p:nvPr>
        </p:nvSpPr>
        <p:spPr>
          <a:xfrm>
            <a:off x="914400" y="3809720"/>
            <a:ext cx="10424160" cy="1424930"/>
          </a:xfrm>
          <a:noFill/>
        </p:spPr>
        <p:txBody>
          <a:bodyPr anchor="t"/>
          <a:lstStyle>
            <a:lvl1pPr marL="0" indent="0" algn="ctr">
              <a:lnSpc>
                <a:spcPct val="100000"/>
              </a:lnSpc>
              <a:buNone/>
              <a:defRPr sz="3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p>
        </p:txBody>
      </p:sp>
      <p:pic>
        <p:nvPicPr>
          <p:cNvPr id="14" name="Picture 7">
            <a:extLst>
              <a:ext uri="{FF2B5EF4-FFF2-40B4-BE49-F238E27FC236}">
                <a16:creationId xmlns:a16="http://schemas.microsoft.com/office/drawing/2014/main" id="{367956C9-0A63-4A7F-B986-4D823905D530}"/>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4860" y="6444486"/>
            <a:ext cx="1261872" cy="28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ide Number Placeholder 5">
            <a:extLst>
              <a:ext uri="{FF2B5EF4-FFF2-40B4-BE49-F238E27FC236}">
                <a16:creationId xmlns:a16="http://schemas.microsoft.com/office/drawing/2014/main" id="{8D6FEA2F-362B-4EAB-BFA4-233A863C0DE7}"/>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100" smtClean="0">
                <a:solidFill>
                  <a:schemeClr val="bg1"/>
                </a:solidFill>
                <a:latin typeface="+mn-lt"/>
              </a:rPr>
              <a:pPr/>
              <a:t>‹#›</a:t>
            </a:fld>
            <a:endParaRPr lang="en-US" sz="1100" dirty="0">
              <a:solidFill>
                <a:schemeClr val="bg1"/>
              </a:solidFill>
              <a:latin typeface="+mn-lt"/>
            </a:endParaRPr>
          </a:p>
        </p:txBody>
      </p:sp>
      <p:sp>
        <p:nvSpPr>
          <p:cNvPr id="8" name="Copyright">
            <a:extLst>
              <a:ext uri="{FF2B5EF4-FFF2-40B4-BE49-F238E27FC236}">
                <a16:creationId xmlns:a16="http://schemas.microsoft.com/office/drawing/2014/main" id="{0581EE69-5B12-4316-9F18-5E31FC9A3125}"/>
              </a:ext>
            </a:extLst>
          </p:cNvPr>
          <p:cNvSpPr>
            <a:spLocks noGrp="1"/>
          </p:cNvSpPr>
          <p:nvPr>
            <p:ph type="body" sz="quarter" idx="12" hasCustomPrompt="1"/>
          </p:nvPr>
        </p:nvSpPr>
        <p:spPr>
          <a:xfrm>
            <a:off x="2103120" y="6355754"/>
            <a:ext cx="8961120" cy="430213"/>
          </a:xfrm>
        </p:spPr>
        <p:txBody>
          <a:bodyPr/>
          <a:lstStyle>
            <a:lvl1pPr marL="0" indent="0">
              <a:buNone/>
              <a:defRPr sz="1100">
                <a:solidFill>
                  <a:schemeClr val="bg1"/>
                </a:solidFill>
              </a:defRPr>
            </a:lvl1pPr>
          </a:lstStyle>
          <a:p>
            <a:pPr lvl="0"/>
            <a:r>
              <a:rPr lang="en-US" dirty="0"/>
              <a:t>[Author Name], [Book Title], [#] Edition. © [Insert Year] Cengage. All Rights Reserved. May not be scanned, copied or duplicated, or posted to a publicly accessible website, in whole or in part.</a:t>
            </a:r>
          </a:p>
        </p:txBody>
      </p:sp>
    </p:spTree>
    <p:custDataLst>
      <p:tags r:id="rId1"/>
    </p:custDataLst>
    <p:extLst>
      <p:ext uri="{BB962C8B-B14F-4D97-AF65-F5344CB8AC3E}">
        <p14:creationId xmlns:p14="http://schemas.microsoft.com/office/powerpoint/2010/main" val="8035536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Subtitle/Images">
    <p:spTree>
      <p:nvGrpSpPr>
        <p:cNvPr id="1" name=""/>
        <p:cNvGrpSpPr/>
        <p:nvPr/>
      </p:nvGrpSpPr>
      <p:grpSpPr>
        <a:xfrm>
          <a:off x="0" y="0"/>
          <a:ext cx="0" cy="0"/>
          <a:chOff x="0" y="0"/>
          <a:chExt cx="0" cy="0"/>
        </a:xfrm>
      </p:grpSpPr>
      <p:sp>
        <p:nvSpPr>
          <p:cNvPr id="8" name="Title"/>
          <p:cNvSpPr>
            <a:spLocks noGrp="1"/>
          </p:cNvSpPr>
          <p:nvPr>
            <p:ph type="title" hasCustomPrompt="1"/>
          </p:nvPr>
        </p:nvSpPr>
        <p:spPr>
          <a:xfrm>
            <a:off x="476843" y="368315"/>
            <a:ext cx="11241915" cy="1217447"/>
          </a:xfrm>
        </p:spPr>
        <p:txBody>
          <a:bodyPr/>
          <a:lstStyle>
            <a:lvl1pPr>
              <a:defRPr/>
            </a:lvl1pPr>
          </a:lstStyle>
          <a:p>
            <a:r>
              <a:rPr lang="en-US" dirty="0"/>
              <a:t>Slide Title</a:t>
            </a:r>
          </a:p>
        </p:txBody>
      </p:sp>
      <p:sp>
        <p:nvSpPr>
          <p:cNvPr id="3" name="Subtitle"/>
          <p:cNvSpPr>
            <a:spLocks noGrp="1"/>
          </p:cNvSpPr>
          <p:nvPr>
            <p:ph sz="half" idx="1" hasCustomPrompt="1"/>
          </p:nvPr>
        </p:nvSpPr>
        <p:spPr>
          <a:xfrm>
            <a:off x="476843" y="185769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1505492"/>
          </a:xfrm>
        </p:spPr>
        <p:txBody>
          <a:bodyPr/>
          <a:lstStyle>
            <a:lvl1pPr>
              <a:spcAft>
                <a:spcPts val="800"/>
              </a:spcAft>
              <a:defRPr sz="2400" b="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stStyle>
          <a:p>
            <a:pPr lvl="0"/>
            <a:r>
              <a:rPr lang="en-US" dirty="0"/>
              <a:t>First Level</a:t>
            </a:r>
          </a:p>
          <a:p>
            <a:pPr lvl="1"/>
            <a:r>
              <a:rPr lang="en-US" dirty="0"/>
              <a:t>Second level</a:t>
            </a:r>
          </a:p>
          <a:p>
            <a:pPr lvl="2"/>
            <a:r>
              <a:rPr lang="en-US" dirty="0"/>
              <a:t>Third level</a:t>
            </a:r>
          </a:p>
        </p:txBody>
      </p:sp>
      <p:sp>
        <p:nvSpPr>
          <p:cNvPr id="6" name="Content Placeholder 1">
            <a:extLst>
              <a:ext uri="{FF2B5EF4-FFF2-40B4-BE49-F238E27FC236}">
                <a16:creationId xmlns:a16="http://schemas.microsoft.com/office/drawing/2014/main" id="{B7E0CC24-A3CA-45F3-BF2B-B8EB09000563}"/>
              </a:ext>
            </a:extLst>
          </p:cNvPr>
          <p:cNvSpPr>
            <a:spLocks noGrp="1"/>
          </p:cNvSpPr>
          <p:nvPr>
            <p:ph idx="10" hasCustomPrompt="1"/>
          </p:nvPr>
        </p:nvSpPr>
        <p:spPr>
          <a:xfrm>
            <a:off x="476844" y="4310385"/>
            <a:ext cx="2563240" cy="2024480"/>
          </a:xfrm>
        </p:spPr>
        <p:txBody>
          <a:bodyPr/>
          <a:lstStyle>
            <a:lvl1pPr marL="0" indent="0" algn="ctr">
              <a:buNone/>
              <a:defRPr>
                <a:solidFill>
                  <a:srgbClr val="000000"/>
                </a:solidFill>
              </a:defRPr>
            </a:lvl1pPr>
          </a:lstStyle>
          <a:p>
            <a:pPr lvl="0"/>
            <a:r>
              <a:rPr lang="en-US" dirty="0"/>
              <a:t>Insert here 1</a:t>
            </a:r>
          </a:p>
        </p:txBody>
      </p:sp>
      <p:sp>
        <p:nvSpPr>
          <p:cNvPr id="7" name="Content Placeholder 2">
            <a:extLst>
              <a:ext uri="{FF2B5EF4-FFF2-40B4-BE49-F238E27FC236}">
                <a16:creationId xmlns:a16="http://schemas.microsoft.com/office/drawing/2014/main" id="{0065DFA3-2F0A-45C7-8124-3D672EB9205A}"/>
              </a:ext>
            </a:extLst>
          </p:cNvPr>
          <p:cNvSpPr>
            <a:spLocks noGrp="1"/>
          </p:cNvSpPr>
          <p:nvPr>
            <p:ph idx="11" hasCustomPrompt="1"/>
          </p:nvPr>
        </p:nvSpPr>
        <p:spPr>
          <a:xfrm>
            <a:off x="3382488" y="4310385"/>
            <a:ext cx="2563240" cy="2024480"/>
          </a:xfrm>
        </p:spPr>
        <p:txBody>
          <a:bodyPr/>
          <a:lstStyle>
            <a:lvl1pPr marL="0" indent="0" algn="ctr">
              <a:buNone/>
              <a:defRPr>
                <a:solidFill>
                  <a:srgbClr val="000000"/>
                </a:solidFill>
              </a:defRPr>
            </a:lvl1pPr>
          </a:lstStyle>
          <a:p>
            <a:pPr lvl="0"/>
            <a:r>
              <a:rPr lang="en-US" dirty="0"/>
              <a:t>Insert here 2</a:t>
            </a:r>
          </a:p>
        </p:txBody>
      </p:sp>
      <p:sp>
        <p:nvSpPr>
          <p:cNvPr id="9" name="Content Placeholder 3">
            <a:extLst>
              <a:ext uri="{FF2B5EF4-FFF2-40B4-BE49-F238E27FC236}">
                <a16:creationId xmlns:a16="http://schemas.microsoft.com/office/drawing/2014/main" id="{5EAAA4B2-2F70-4899-9014-89954C200D50}"/>
              </a:ext>
            </a:extLst>
          </p:cNvPr>
          <p:cNvSpPr>
            <a:spLocks noGrp="1"/>
          </p:cNvSpPr>
          <p:nvPr>
            <p:ph idx="13" hasCustomPrompt="1"/>
          </p:nvPr>
        </p:nvSpPr>
        <p:spPr>
          <a:xfrm>
            <a:off x="6281896" y="4319291"/>
            <a:ext cx="2563240" cy="2024480"/>
          </a:xfrm>
        </p:spPr>
        <p:txBody>
          <a:bodyPr/>
          <a:lstStyle>
            <a:lvl1pPr marL="0" indent="0" algn="ctr">
              <a:buNone/>
              <a:defRPr>
                <a:solidFill>
                  <a:srgbClr val="000000"/>
                </a:solidFill>
              </a:defRPr>
            </a:lvl1pPr>
          </a:lstStyle>
          <a:p>
            <a:pPr lvl="0"/>
            <a:r>
              <a:rPr lang="en-US" dirty="0"/>
              <a:t>Insert here 3</a:t>
            </a:r>
          </a:p>
        </p:txBody>
      </p:sp>
      <p:sp>
        <p:nvSpPr>
          <p:cNvPr id="11" name="Content Placeholder 4">
            <a:extLst>
              <a:ext uri="{FF2B5EF4-FFF2-40B4-BE49-F238E27FC236}">
                <a16:creationId xmlns:a16="http://schemas.microsoft.com/office/drawing/2014/main" id="{138B1A98-C967-4B94-B1F7-E158393317F4}"/>
              </a:ext>
            </a:extLst>
          </p:cNvPr>
          <p:cNvSpPr>
            <a:spLocks noGrp="1"/>
          </p:cNvSpPr>
          <p:nvPr>
            <p:ph idx="15" hasCustomPrompt="1"/>
          </p:nvPr>
        </p:nvSpPr>
        <p:spPr>
          <a:xfrm>
            <a:off x="9151916" y="4319291"/>
            <a:ext cx="2563240" cy="2024480"/>
          </a:xfrm>
        </p:spPr>
        <p:txBody>
          <a:bodyPr/>
          <a:lstStyle>
            <a:lvl1pPr marL="0" indent="0" algn="ctr">
              <a:buNone/>
              <a:defRPr>
                <a:solidFill>
                  <a:srgbClr val="000000"/>
                </a:solidFill>
              </a:defRPr>
            </a:lvl1pPr>
          </a:lstStyle>
          <a:p>
            <a:pPr lvl="0"/>
            <a:r>
              <a:rPr lang="en-US" dirty="0"/>
              <a:t>Insert here 4</a:t>
            </a:r>
          </a:p>
        </p:txBody>
      </p:sp>
    </p:spTree>
    <p:custDataLst>
      <p:tags r:id="rId1"/>
    </p:custDataLst>
    <p:extLst>
      <p:ext uri="{BB962C8B-B14F-4D97-AF65-F5344CB8AC3E}">
        <p14:creationId xmlns:p14="http://schemas.microsoft.com/office/powerpoint/2010/main" val="1799165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ulti Image/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1"/>
          <p:cNvSpPr>
            <a:spLocks noGrp="1"/>
          </p:cNvSpPr>
          <p:nvPr>
            <p:ph idx="1" hasCustomPrompt="1"/>
          </p:nvPr>
        </p:nvSpPr>
        <p:spPr>
          <a:xfrm>
            <a:off x="476844" y="1944375"/>
            <a:ext cx="2563240" cy="2024480"/>
          </a:xfrm>
        </p:spPr>
        <p:txBody>
          <a:bodyPr/>
          <a:lstStyle>
            <a:lvl1pPr marL="0" indent="0" algn="ctr">
              <a:buNone/>
              <a:defRPr>
                <a:solidFill>
                  <a:srgbClr val="000000"/>
                </a:solidFill>
              </a:defRPr>
            </a:lvl1pPr>
          </a:lstStyle>
          <a:p>
            <a:pPr lvl="0"/>
            <a:r>
              <a:rPr lang="en-US" dirty="0"/>
              <a:t>Insert here 1</a:t>
            </a:r>
          </a:p>
        </p:txBody>
      </p:sp>
      <p:sp>
        <p:nvSpPr>
          <p:cNvPr id="15" name="Content Placeholder 2">
            <a:extLst>
              <a:ext uri="{FF2B5EF4-FFF2-40B4-BE49-F238E27FC236}">
                <a16:creationId xmlns:a16="http://schemas.microsoft.com/office/drawing/2014/main" id="{A951D41C-52EA-4F3C-BC8E-A9309F4EB627}"/>
              </a:ext>
            </a:extLst>
          </p:cNvPr>
          <p:cNvSpPr>
            <a:spLocks noGrp="1"/>
          </p:cNvSpPr>
          <p:nvPr>
            <p:ph idx="11" hasCustomPrompt="1"/>
          </p:nvPr>
        </p:nvSpPr>
        <p:spPr>
          <a:xfrm>
            <a:off x="3382488" y="1944375"/>
            <a:ext cx="2563240" cy="2024480"/>
          </a:xfrm>
        </p:spPr>
        <p:txBody>
          <a:bodyPr/>
          <a:lstStyle>
            <a:lvl1pPr marL="0" indent="0" algn="ctr">
              <a:buNone/>
              <a:defRPr>
                <a:solidFill>
                  <a:srgbClr val="000000"/>
                </a:solidFill>
              </a:defRPr>
            </a:lvl1pPr>
          </a:lstStyle>
          <a:p>
            <a:pPr lvl="0"/>
            <a:r>
              <a:rPr lang="en-US" dirty="0"/>
              <a:t>Insert here 2</a:t>
            </a:r>
          </a:p>
        </p:txBody>
      </p:sp>
      <p:sp>
        <p:nvSpPr>
          <p:cNvPr id="17" name="Content Placeholder 3">
            <a:extLst>
              <a:ext uri="{FF2B5EF4-FFF2-40B4-BE49-F238E27FC236}">
                <a16:creationId xmlns:a16="http://schemas.microsoft.com/office/drawing/2014/main" id="{1CD2ACDE-E8DF-4B19-9DBB-017510EECF31}"/>
              </a:ext>
            </a:extLst>
          </p:cNvPr>
          <p:cNvSpPr>
            <a:spLocks noGrp="1"/>
          </p:cNvSpPr>
          <p:nvPr>
            <p:ph idx="13" hasCustomPrompt="1"/>
          </p:nvPr>
        </p:nvSpPr>
        <p:spPr>
          <a:xfrm>
            <a:off x="6281896" y="1953281"/>
            <a:ext cx="2563240" cy="2024480"/>
          </a:xfrm>
        </p:spPr>
        <p:txBody>
          <a:bodyPr/>
          <a:lstStyle>
            <a:lvl1pPr marL="0" indent="0" algn="ctr">
              <a:buNone/>
              <a:defRPr>
                <a:solidFill>
                  <a:srgbClr val="000000"/>
                </a:solidFill>
              </a:defRPr>
            </a:lvl1pPr>
          </a:lstStyle>
          <a:p>
            <a:pPr lvl="0"/>
            <a:r>
              <a:rPr lang="en-US" dirty="0"/>
              <a:t>Insert here 3</a:t>
            </a:r>
          </a:p>
        </p:txBody>
      </p:sp>
      <p:sp>
        <p:nvSpPr>
          <p:cNvPr id="19" name="Content Placeholder 4">
            <a:extLst>
              <a:ext uri="{FF2B5EF4-FFF2-40B4-BE49-F238E27FC236}">
                <a16:creationId xmlns:a16="http://schemas.microsoft.com/office/drawing/2014/main" id="{F18F8C24-8F67-4A0C-8E2F-54E8026EAD00}"/>
              </a:ext>
            </a:extLst>
          </p:cNvPr>
          <p:cNvSpPr>
            <a:spLocks noGrp="1"/>
          </p:cNvSpPr>
          <p:nvPr>
            <p:ph idx="15" hasCustomPrompt="1"/>
          </p:nvPr>
        </p:nvSpPr>
        <p:spPr>
          <a:xfrm>
            <a:off x="9151916" y="1953281"/>
            <a:ext cx="2563240" cy="2024480"/>
          </a:xfrm>
        </p:spPr>
        <p:txBody>
          <a:bodyPr/>
          <a:lstStyle>
            <a:lvl1pPr marL="0" indent="0" algn="ctr">
              <a:buNone/>
              <a:defRPr>
                <a:solidFill>
                  <a:srgbClr val="000000"/>
                </a:solidFill>
              </a:defRPr>
            </a:lvl1pPr>
          </a:lstStyle>
          <a:p>
            <a:pPr lvl="0"/>
            <a:r>
              <a:rPr lang="en-US" dirty="0"/>
              <a:t>Insert here 4</a:t>
            </a:r>
          </a:p>
        </p:txBody>
      </p:sp>
      <p:sp>
        <p:nvSpPr>
          <p:cNvPr id="9" name="Content Placeholder 5">
            <a:extLst>
              <a:ext uri="{FF2B5EF4-FFF2-40B4-BE49-F238E27FC236}">
                <a16:creationId xmlns:a16="http://schemas.microsoft.com/office/drawing/2014/main" id="{1950DDEC-E898-4F6D-A7F2-930A23B3C11F}"/>
              </a:ext>
            </a:extLst>
          </p:cNvPr>
          <p:cNvSpPr>
            <a:spLocks noGrp="1"/>
          </p:cNvSpPr>
          <p:nvPr>
            <p:ph idx="10" hasCustomPrompt="1"/>
          </p:nvPr>
        </p:nvSpPr>
        <p:spPr>
          <a:xfrm>
            <a:off x="476843" y="4128059"/>
            <a:ext cx="2563241" cy="2024480"/>
          </a:xfrm>
        </p:spPr>
        <p:txBody>
          <a:bodyPr/>
          <a:lstStyle>
            <a:lvl1pPr marL="0" indent="0" algn="ctr">
              <a:buNone/>
              <a:defRPr>
                <a:solidFill>
                  <a:srgbClr val="000000"/>
                </a:solidFill>
              </a:defRPr>
            </a:lvl1pPr>
          </a:lstStyle>
          <a:p>
            <a:pPr lvl="0"/>
            <a:r>
              <a:rPr lang="en-US" dirty="0"/>
              <a:t>Insert here 5</a:t>
            </a:r>
          </a:p>
        </p:txBody>
      </p:sp>
      <p:sp>
        <p:nvSpPr>
          <p:cNvPr id="16" name="Content Placeholder 6">
            <a:extLst>
              <a:ext uri="{FF2B5EF4-FFF2-40B4-BE49-F238E27FC236}">
                <a16:creationId xmlns:a16="http://schemas.microsoft.com/office/drawing/2014/main" id="{B7548D5A-3DFF-4FF5-A587-74246B76C1A7}"/>
              </a:ext>
            </a:extLst>
          </p:cNvPr>
          <p:cNvSpPr>
            <a:spLocks noGrp="1"/>
          </p:cNvSpPr>
          <p:nvPr>
            <p:ph idx="12" hasCustomPrompt="1"/>
          </p:nvPr>
        </p:nvSpPr>
        <p:spPr>
          <a:xfrm>
            <a:off x="3382487" y="4128059"/>
            <a:ext cx="2563241" cy="2024480"/>
          </a:xfrm>
        </p:spPr>
        <p:txBody>
          <a:bodyPr/>
          <a:lstStyle>
            <a:lvl1pPr marL="0" indent="0" algn="ctr">
              <a:buNone/>
              <a:defRPr>
                <a:solidFill>
                  <a:srgbClr val="000000"/>
                </a:solidFill>
              </a:defRPr>
            </a:lvl1pPr>
          </a:lstStyle>
          <a:p>
            <a:pPr lvl="0"/>
            <a:r>
              <a:rPr lang="en-US" dirty="0"/>
              <a:t>Insert here 6</a:t>
            </a:r>
          </a:p>
        </p:txBody>
      </p:sp>
      <p:sp>
        <p:nvSpPr>
          <p:cNvPr id="18" name="Content Placeholder 7">
            <a:extLst>
              <a:ext uri="{FF2B5EF4-FFF2-40B4-BE49-F238E27FC236}">
                <a16:creationId xmlns:a16="http://schemas.microsoft.com/office/drawing/2014/main" id="{A24E382A-7ED1-49CB-8053-85276CAEB9B2}"/>
              </a:ext>
            </a:extLst>
          </p:cNvPr>
          <p:cNvSpPr>
            <a:spLocks noGrp="1"/>
          </p:cNvSpPr>
          <p:nvPr>
            <p:ph idx="14" hasCustomPrompt="1"/>
          </p:nvPr>
        </p:nvSpPr>
        <p:spPr>
          <a:xfrm>
            <a:off x="6281895" y="4136965"/>
            <a:ext cx="2563241" cy="2024480"/>
          </a:xfrm>
        </p:spPr>
        <p:txBody>
          <a:bodyPr/>
          <a:lstStyle>
            <a:lvl1pPr marL="0" indent="0" algn="ctr">
              <a:buNone/>
              <a:defRPr>
                <a:solidFill>
                  <a:srgbClr val="000000"/>
                </a:solidFill>
              </a:defRPr>
            </a:lvl1pPr>
          </a:lstStyle>
          <a:p>
            <a:pPr lvl="0"/>
            <a:r>
              <a:rPr lang="en-US" dirty="0"/>
              <a:t>Insert here 7</a:t>
            </a:r>
          </a:p>
        </p:txBody>
      </p:sp>
      <p:sp>
        <p:nvSpPr>
          <p:cNvPr id="20" name="Content Placeholder 8">
            <a:extLst>
              <a:ext uri="{FF2B5EF4-FFF2-40B4-BE49-F238E27FC236}">
                <a16:creationId xmlns:a16="http://schemas.microsoft.com/office/drawing/2014/main" id="{AC6187B3-59CD-4356-83E5-962B5ACC4AEB}"/>
              </a:ext>
            </a:extLst>
          </p:cNvPr>
          <p:cNvSpPr>
            <a:spLocks noGrp="1"/>
          </p:cNvSpPr>
          <p:nvPr>
            <p:ph idx="16" hasCustomPrompt="1"/>
          </p:nvPr>
        </p:nvSpPr>
        <p:spPr>
          <a:xfrm>
            <a:off x="9151915" y="4136965"/>
            <a:ext cx="2563241" cy="2024480"/>
          </a:xfrm>
        </p:spPr>
        <p:txBody>
          <a:bodyPr/>
          <a:lstStyle>
            <a:lvl1pPr marL="0" indent="0" algn="ctr">
              <a:buNone/>
              <a:defRPr>
                <a:solidFill>
                  <a:srgbClr val="000000"/>
                </a:solidFill>
              </a:defRPr>
            </a:lvl1pPr>
          </a:lstStyle>
          <a:p>
            <a:pPr lvl="0"/>
            <a:r>
              <a:rPr lang="en-US" dirty="0"/>
              <a:t>Insert here 8</a:t>
            </a:r>
          </a:p>
        </p:txBody>
      </p:sp>
    </p:spTree>
    <p:custDataLst>
      <p:tags r:id="rId1"/>
    </p:custDataLst>
    <p:extLst>
      <p:ext uri="{BB962C8B-B14F-4D97-AF65-F5344CB8AC3E}">
        <p14:creationId xmlns:p14="http://schemas.microsoft.com/office/powerpoint/2010/main" val="931476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Image/On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2045728"/>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1</a:t>
            </a:r>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2</a:t>
            </a:r>
          </a:p>
        </p:txBody>
      </p:sp>
      <p:sp>
        <p:nvSpPr>
          <p:cNvPr id="9" name="Content Placeholder"/>
          <p:cNvSpPr>
            <a:spLocks noGrp="1"/>
          </p:cNvSpPr>
          <p:nvPr>
            <p:ph sz="half" idx="2" hasCustomPrompt="1"/>
          </p:nvPr>
        </p:nvSpPr>
        <p:spPr>
          <a:xfrm>
            <a:off x="3624200" y="1825625"/>
            <a:ext cx="8090957" cy="4351338"/>
          </a:xfrm>
        </p:spPr>
        <p:txBody>
          <a:bodyPr/>
          <a:lstStyle>
            <a:lvl1pPr>
              <a:spcAft>
                <a:spcPts val="800"/>
              </a:spcAft>
              <a:defRPr sz="2400" b="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6737291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Imag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2045728"/>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2045728"/>
          </a:xfrm>
        </p:spPr>
        <p:txBody>
          <a:bodyPr/>
          <a:lstStyle>
            <a:lvl1pPr>
              <a:spcAft>
                <a:spcPts val="800"/>
              </a:spcAft>
              <a:defRPr sz="2400" b="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2</a:t>
            </a:r>
          </a:p>
        </p:txBody>
      </p:sp>
      <p:sp>
        <p:nvSpPr>
          <p:cNvPr id="6" name="Content Placeholder Bottom">
            <a:extLst>
              <a:ext uri="{FF2B5EF4-FFF2-40B4-BE49-F238E27FC236}">
                <a16:creationId xmlns:a16="http://schemas.microsoft.com/office/drawing/2014/main" id="{4003AB72-C071-4875-8D31-00FB47092143}"/>
              </a:ext>
            </a:extLst>
          </p:cNvPr>
          <p:cNvSpPr>
            <a:spLocks noGrp="1"/>
          </p:cNvSpPr>
          <p:nvPr>
            <p:ph sz="half" idx="15" hasCustomPrompt="1"/>
          </p:nvPr>
        </p:nvSpPr>
        <p:spPr>
          <a:xfrm>
            <a:off x="3624199" y="4136860"/>
            <a:ext cx="8090957" cy="2045728"/>
          </a:xfrm>
        </p:spPr>
        <p:txBody>
          <a:bodyPr/>
          <a:lstStyle>
            <a:lvl1pPr>
              <a:spcAft>
                <a:spcPts val="800"/>
              </a:spcAft>
              <a:defRPr sz="2400" b="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247740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Imag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1217447"/>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1217450"/>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solidFill>
                  <a:srgbClr val="000000"/>
                </a:solidFill>
              </a:defRPr>
            </a:lvl3pPr>
          </a:lstStyle>
          <a:p>
            <a:pPr lvl="0"/>
            <a:r>
              <a:rPr lang="en-US" dirty="0"/>
              <a:t>First Level</a:t>
            </a:r>
          </a:p>
          <a:p>
            <a:pPr lvl="1"/>
            <a:r>
              <a:rPr lang="en-US" dirty="0"/>
              <a:t>Second level</a:t>
            </a:r>
          </a:p>
          <a:p>
            <a:pPr lvl="2"/>
            <a:r>
              <a:rPr lang="en-US" dirty="0"/>
              <a:t>Third level</a:t>
            </a:r>
          </a:p>
        </p:txBody>
      </p:sp>
      <p:sp>
        <p:nvSpPr>
          <p:cNvPr id="14" name="Image Placeholder 2">
            <a:extLst>
              <a:ext uri="{FF2B5EF4-FFF2-40B4-BE49-F238E27FC236}">
                <a16:creationId xmlns:a16="http://schemas.microsoft.com/office/drawing/2014/main" id="{329BB347-70F5-49B3-A1D7-9C05C8ED5028}"/>
              </a:ext>
            </a:extLst>
          </p:cNvPr>
          <p:cNvSpPr>
            <a:spLocks noGrp="1"/>
          </p:cNvSpPr>
          <p:nvPr>
            <p:ph sz="half" idx="14" hasCustomPrompt="1"/>
          </p:nvPr>
        </p:nvSpPr>
        <p:spPr>
          <a:xfrm>
            <a:off x="479343" y="3207219"/>
            <a:ext cx="2875957" cy="1217447"/>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2</a:t>
            </a:r>
          </a:p>
        </p:txBody>
      </p:sp>
      <p:sp>
        <p:nvSpPr>
          <p:cNvPr id="15" name="Content Placeholder Middle">
            <a:extLst>
              <a:ext uri="{FF2B5EF4-FFF2-40B4-BE49-F238E27FC236}">
                <a16:creationId xmlns:a16="http://schemas.microsoft.com/office/drawing/2014/main" id="{E344C337-1A6E-4BE6-8E9E-7076FBBEEFAC}"/>
              </a:ext>
            </a:extLst>
          </p:cNvPr>
          <p:cNvSpPr>
            <a:spLocks noGrp="1"/>
          </p:cNvSpPr>
          <p:nvPr>
            <p:ph sz="half" idx="15" hasCustomPrompt="1"/>
          </p:nvPr>
        </p:nvSpPr>
        <p:spPr>
          <a:xfrm>
            <a:off x="3626700" y="3207216"/>
            <a:ext cx="8090957" cy="1217450"/>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solidFill>
                  <a:srgbClr val="000000"/>
                </a:solidFill>
              </a:defRPr>
            </a:lvl3pPr>
          </a:lstStyle>
          <a:p>
            <a:pPr lvl="0"/>
            <a:r>
              <a:rPr lang="en-US" dirty="0"/>
              <a:t>First Level</a:t>
            </a:r>
          </a:p>
          <a:p>
            <a:pPr lvl="1"/>
            <a:r>
              <a:rPr lang="en-US" dirty="0"/>
              <a:t>Second level</a:t>
            </a:r>
          </a:p>
          <a:p>
            <a:pPr lvl="2"/>
            <a:r>
              <a:rPr lang="en-US" dirty="0"/>
              <a:t>Third level</a:t>
            </a:r>
          </a:p>
        </p:txBody>
      </p:sp>
      <p:sp>
        <p:nvSpPr>
          <p:cNvPr id="16" name="Image Placeholder 3">
            <a:extLst>
              <a:ext uri="{FF2B5EF4-FFF2-40B4-BE49-F238E27FC236}">
                <a16:creationId xmlns:a16="http://schemas.microsoft.com/office/drawing/2014/main" id="{A70ED764-0931-4273-A125-CE2D6E0F8A8D}"/>
              </a:ext>
            </a:extLst>
          </p:cNvPr>
          <p:cNvSpPr>
            <a:spLocks noGrp="1"/>
          </p:cNvSpPr>
          <p:nvPr>
            <p:ph sz="half" idx="16" hasCustomPrompt="1"/>
          </p:nvPr>
        </p:nvSpPr>
        <p:spPr>
          <a:xfrm>
            <a:off x="479343" y="4631282"/>
            <a:ext cx="2875957" cy="1217447"/>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3</a:t>
            </a:r>
          </a:p>
        </p:txBody>
      </p:sp>
      <p:sp>
        <p:nvSpPr>
          <p:cNvPr id="17" name="Content Placeholder Bottom">
            <a:extLst>
              <a:ext uri="{FF2B5EF4-FFF2-40B4-BE49-F238E27FC236}">
                <a16:creationId xmlns:a16="http://schemas.microsoft.com/office/drawing/2014/main" id="{1A924411-097F-4689-AC4D-9173B40A69F2}"/>
              </a:ext>
            </a:extLst>
          </p:cNvPr>
          <p:cNvSpPr>
            <a:spLocks noGrp="1"/>
          </p:cNvSpPr>
          <p:nvPr>
            <p:ph sz="half" idx="17" hasCustomPrompt="1"/>
          </p:nvPr>
        </p:nvSpPr>
        <p:spPr>
          <a:xfrm>
            <a:off x="3626700" y="4631279"/>
            <a:ext cx="8090957" cy="1217450"/>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solidFill>
                  <a:srgbClr val="000000"/>
                </a:solidFill>
              </a:defRPr>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36639189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Image/Four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899814"/>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1</a:t>
            </a:r>
          </a:p>
        </p:txBody>
      </p:sp>
      <p:sp>
        <p:nvSpPr>
          <p:cNvPr id="9" name="Content Placeholder 1"/>
          <p:cNvSpPr>
            <a:spLocks noGrp="1"/>
          </p:cNvSpPr>
          <p:nvPr>
            <p:ph sz="half" idx="2" hasCustomPrompt="1"/>
          </p:nvPr>
        </p:nvSpPr>
        <p:spPr>
          <a:xfrm>
            <a:off x="3624200" y="1825625"/>
            <a:ext cx="8090957" cy="895515"/>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lvl3pPr>
          </a:lstStyle>
          <a:p>
            <a:pPr lvl="0"/>
            <a:r>
              <a:rPr lang="en-US" dirty="0"/>
              <a:t>First Level</a:t>
            </a:r>
          </a:p>
          <a:p>
            <a:pPr lvl="1"/>
            <a:r>
              <a:rPr lang="en-US" dirty="0"/>
              <a:t>Second level</a:t>
            </a:r>
          </a:p>
        </p:txBody>
      </p:sp>
      <p:sp>
        <p:nvSpPr>
          <p:cNvPr id="10" name="Image Placeholder 2">
            <a:extLst>
              <a:ext uri="{FF2B5EF4-FFF2-40B4-BE49-F238E27FC236}">
                <a16:creationId xmlns:a16="http://schemas.microsoft.com/office/drawing/2014/main" id="{02C25FD2-E251-4DC4-8F30-3EDA9A61D7DC}"/>
              </a:ext>
            </a:extLst>
          </p:cNvPr>
          <p:cNvSpPr>
            <a:spLocks noGrp="1"/>
          </p:cNvSpPr>
          <p:nvPr>
            <p:ph sz="half" idx="14" hasCustomPrompt="1"/>
          </p:nvPr>
        </p:nvSpPr>
        <p:spPr>
          <a:xfrm>
            <a:off x="476843" y="2941438"/>
            <a:ext cx="2875957" cy="899814"/>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2</a:t>
            </a:r>
          </a:p>
        </p:txBody>
      </p:sp>
      <p:sp>
        <p:nvSpPr>
          <p:cNvPr id="11" name="Content Placeholder 2">
            <a:extLst>
              <a:ext uri="{FF2B5EF4-FFF2-40B4-BE49-F238E27FC236}">
                <a16:creationId xmlns:a16="http://schemas.microsoft.com/office/drawing/2014/main" id="{6FFE322F-E595-4582-997C-0A06F238C8D3}"/>
              </a:ext>
            </a:extLst>
          </p:cNvPr>
          <p:cNvSpPr>
            <a:spLocks noGrp="1"/>
          </p:cNvSpPr>
          <p:nvPr>
            <p:ph sz="half" idx="15" hasCustomPrompt="1"/>
          </p:nvPr>
        </p:nvSpPr>
        <p:spPr>
          <a:xfrm>
            <a:off x="3624200" y="2941435"/>
            <a:ext cx="8090957" cy="895515"/>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lvl3pPr>
          </a:lstStyle>
          <a:p>
            <a:pPr lvl="0"/>
            <a:r>
              <a:rPr lang="en-US" dirty="0"/>
              <a:t>First Level</a:t>
            </a:r>
          </a:p>
          <a:p>
            <a:pPr lvl="1"/>
            <a:r>
              <a:rPr lang="en-US" dirty="0"/>
              <a:t>Second level</a:t>
            </a:r>
          </a:p>
        </p:txBody>
      </p:sp>
      <p:sp>
        <p:nvSpPr>
          <p:cNvPr id="12" name="Image Placeholder 3">
            <a:extLst>
              <a:ext uri="{FF2B5EF4-FFF2-40B4-BE49-F238E27FC236}">
                <a16:creationId xmlns:a16="http://schemas.microsoft.com/office/drawing/2014/main" id="{647E63CA-E745-4DE2-B25A-D398F113EFA6}"/>
              </a:ext>
            </a:extLst>
          </p:cNvPr>
          <p:cNvSpPr>
            <a:spLocks noGrp="1"/>
          </p:cNvSpPr>
          <p:nvPr>
            <p:ph sz="half" idx="16" hasCustomPrompt="1"/>
          </p:nvPr>
        </p:nvSpPr>
        <p:spPr>
          <a:xfrm>
            <a:off x="480444" y="4065961"/>
            <a:ext cx="2875957" cy="899814"/>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3</a:t>
            </a:r>
          </a:p>
        </p:txBody>
      </p:sp>
      <p:sp>
        <p:nvSpPr>
          <p:cNvPr id="13" name="Content Placeholder 3">
            <a:extLst>
              <a:ext uri="{FF2B5EF4-FFF2-40B4-BE49-F238E27FC236}">
                <a16:creationId xmlns:a16="http://schemas.microsoft.com/office/drawing/2014/main" id="{EFE66096-5B65-4DD6-9AD6-9E55675E34CD}"/>
              </a:ext>
            </a:extLst>
          </p:cNvPr>
          <p:cNvSpPr>
            <a:spLocks noGrp="1"/>
          </p:cNvSpPr>
          <p:nvPr>
            <p:ph sz="half" idx="17" hasCustomPrompt="1"/>
          </p:nvPr>
        </p:nvSpPr>
        <p:spPr>
          <a:xfrm>
            <a:off x="3627801" y="4065958"/>
            <a:ext cx="8090957" cy="895515"/>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lvl3pPr>
          </a:lstStyle>
          <a:p>
            <a:pPr lvl="0"/>
            <a:r>
              <a:rPr lang="en-US" dirty="0"/>
              <a:t>First Level</a:t>
            </a:r>
          </a:p>
          <a:p>
            <a:pPr lvl="1"/>
            <a:r>
              <a:rPr lang="en-US" dirty="0"/>
              <a:t>Second level</a:t>
            </a:r>
          </a:p>
        </p:txBody>
      </p:sp>
      <p:sp>
        <p:nvSpPr>
          <p:cNvPr id="14" name="Image Placeholder 4">
            <a:extLst>
              <a:ext uri="{FF2B5EF4-FFF2-40B4-BE49-F238E27FC236}">
                <a16:creationId xmlns:a16="http://schemas.microsoft.com/office/drawing/2014/main" id="{765390A9-B975-43C8-86E6-45E636A649C5}"/>
              </a:ext>
            </a:extLst>
          </p:cNvPr>
          <p:cNvSpPr>
            <a:spLocks noGrp="1"/>
          </p:cNvSpPr>
          <p:nvPr>
            <p:ph sz="half" idx="18" hasCustomPrompt="1"/>
          </p:nvPr>
        </p:nvSpPr>
        <p:spPr>
          <a:xfrm>
            <a:off x="480444" y="5181771"/>
            <a:ext cx="2875957" cy="899814"/>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4</a:t>
            </a:r>
          </a:p>
        </p:txBody>
      </p:sp>
      <p:sp>
        <p:nvSpPr>
          <p:cNvPr id="15" name="Content Placeholder 4">
            <a:extLst>
              <a:ext uri="{FF2B5EF4-FFF2-40B4-BE49-F238E27FC236}">
                <a16:creationId xmlns:a16="http://schemas.microsoft.com/office/drawing/2014/main" id="{04B6F74B-2775-4949-A70C-BCBBFE20C3A2}"/>
              </a:ext>
            </a:extLst>
          </p:cNvPr>
          <p:cNvSpPr>
            <a:spLocks noGrp="1"/>
          </p:cNvSpPr>
          <p:nvPr>
            <p:ph sz="half" idx="19" hasCustomPrompt="1"/>
          </p:nvPr>
        </p:nvSpPr>
        <p:spPr>
          <a:xfrm>
            <a:off x="3627801" y="5181768"/>
            <a:ext cx="8090957" cy="895515"/>
          </a:xfrm>
        </p:spPr>
        <p:txBody>
          <a:bodyPr/>
          <a:lstStyle>
            <a:lvl1pPr>
              <a:spcAft>
                <a:spcPts val="800"/>
              </a:spcAft>
              <a:defRPr sz="1800" b="0">
                <a:solidFill>
                  <a:srgbClr val="000000"/>
                </a:solidFill>
              </a:defRPr>
            </a:lvl1pPr>
            <a:lvl2pPr>
              <a:spcAft>
                <a:spcPts val="800"/>
              </a:spcAft>
              <a:defRPr sz="1800" b="0">
                <a:solidFill>
                  <a:srgbClr val="000000"/>
                </a:solidFill>
              </a:defRPr>
            </a:lvl2pPr>
            <a:lvl3pPr>
              <a:spcAft>
                <a:spcPts val="800"/>
              </a:spcAft>
              <a:defRPr sz="1800" b="0"/>
            </a:lvl3pPr>
          </a:lstStyle>
          <a:p>
            <a:pPr lvl="0"/>
            <a:r>
              <a:rPr lang="en-US" dirty="0"/>
              <a:t>First Level</a:t>
            </a:r>
          </a:p>
          <a:p>
            <a:pPr lvl="1"/>
            <a:r>
              <a:rPr lang="en-US" dirty="0"/>
              <a:t>Second level</a:t>
            </a:r>
          </a:p>
        </p:txBody>
      </p:sp>
    </p:spTree>
    <p:custDataLst>
      <p:tags r:id="rId1"/>
    </p:custDataLst>
    <p:extLst>
      <p:ext uri="{BB962C8B-B14F-4D97-AF65-F5344CB8AC3E}">
        <p14:creationId xmlns:p14="http://schemas.microsoft.com/office/powerpoint/2010/main" val="21955568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o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5302E-3CB5-42AD-B464-F6B07B511A7B}"/>
              </a:ext>
            </a:extLst>
          </p:cNvPr>
          <p:cNvSpPr>
            <a:spLocks noGrp="1"/>
          </p:cNvSpPr>
          <p:nvPr>
            <p:ph type="title"/>
          </p:nvPr>
        </p:nvSpPr>
        <p:spPr/>
        <p:txBody>
          <a:bodyPr/>
          <a:lstStyle/>
          <a:p>
            <a:r>
              <a:rPr lang="en-US"/>
              <a:t>Click to edit Master title style</a:t>
            </a:r>
          </a:p>
        </p:txBody>
      </p:sp>
      <p:sp>
        <p:nvSpPr>
          <p:cNvPr id="4" name="Media Placeholder 3">
            <a:extLst>
              <a:ext uri="{FF2B5EF4-FFF2-40B4-BE49-F238E27FC236}">
                <a16:creationId xmlns:a16="http://schemas.microsoft.com/office/drawing/2014/main" id="{50C3DAD5-7018-41AE-A45F-20014BF27990}"/>
              </a:ext>
            </a:extLst>
          </p:cNvPr>
          <p:cNvSpPr>
            <a:spLocks noGrp="1"/>
          </p:cNvSpPr>
          <p:nvPr>
            <p:ph type="media" sz="quarter" idx="10"/>
          </p:nvPr>
        </p:nvSpPr>
        <p:spPr>
          <a:xfrm>
            <a:off x="476250" y="2120900"/>
            <a:ext cx="6361113" cy="3683000"/>
          </a:xfrm>
        </p:spPr>
        <p:txBody>
          <a:bodyPr/>
          <a:lstStyle>
            <a:lvl1pPr marL="0" indent="0">
              <a:buNone/>
              <a:defRPr/>
            </a:lvl1pPr>
          </a:lstStyle>
          <a:p>
            <a:endParaRPr lang="en-US" dirty="0"/>
          </a:p>
        </p:txBody>
      </p:sp>
      <p:sp>
        <p:nvSpPr>
          <p:cNvPr id="9" name="Text Placeholder 8">
            <a:extLst>
              <a:ext uri="{FF2B5EF4-FFF2-40B4-BE49-F238E27FC236}">
                <a16:creationId xmlns:a16="http://schemas.microsoft.com/office/drawing/2014/main" id="{AD03E3FD-A040-4AA5-BC67-8F46FFA45485}"/>
              </a:ext>
            </a:extLst>
          </p:cNvPr>
          <p:cNvSpPr>
            <a:spLocks noGrp="1"/>
          </p:cNvSpPr>
          <p:nvPr>
            <p:ph type="body" sz="quarter" idx="11" hasCustomPrompt="1"/>
          </p:nvPr>
        </p:nvSpPr>
        <p:spPr>
          <a:xfrm>
            <a:off x="7646988" y="3962401"/>
            <a:ext cx="3922712" cy="1841500"/>
          </a:xfrm>
        </p:spPr>
        <p:txBody>
          <a:bodyPr/>
          <a:lstStyle>
            <a:lvl1pPr marL="0" indent="0">
              <a:buNone/>
              <a:defRPr sz="1800"/>
            </a:lvl1pPr>
            <a:lvl5pPr>
              <a:defRPr sz="2400" b="0">
                <a:solidFill>
                  <a:srgbClr val="000000"/>
                </a:solidFill>
              </a:defRPr>
            </a:lvl5pPr>
          </a:lstStyle>
          <a:p>
            <a:pPr lvl="0"/>
            <a:r>
              <a:rPr lang="en-US" dirty="0"/>
              <a:t>Click to add caption to accompany content. </a:t>
            </a:r>
          </a:p>
        </p:txBody>
      </p:sp>
    </p:spTree>
    <p:extLst>
      <p:ext uri="{BB962C8B-B14F-4D97-AF65-F5344CB8AC3E}">
        <p14:creationId xmlns:p14="http://schemas.microsoft.com/office/powerpoint/2010/main" val="2754562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p:cNvSpPr>
            <a:spLocks noGrp="1"/>
          </p:cNvSpPr>
          <p:nvPr>
            <p:ph idx="1" hasCustomPrompt="1"/>
          </p:nvPr>
        </p:nvSpPr>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3066196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5" name="Content Placeholder 2">
            <a:extLst>
              <a:ext uri="{FF2B5EF4-FFF2-40B4-BE49-F238E27FC236}">
                <a16:creationId xmlns:a16="http://schemas.microsoft.com/office/drawing/2014/main" id="{E746DB13-92A9-47C2-9058-218A0E2EDCFC}"/>
              </a:ext>
            </a:extLst>
          </p:cNvPr>
          <p:cNvSpPr>
            <a:spLocks noGrp="1"/>
          </p:cNvSpPr>
          <p:nvPr>
            <p:ph idx="10"/>
          </p:nvPr>
        </p:nvSpPr>
        <p:spPr>
          <a:xfrm>
            <a:off x="476843" y="1825625"/>
            <a:ext cx="5542956" cy="492443"/>
          </a:xfrm>
          <a:solidFill>
            <a:schemeClr val="bg1"/>
          </a:solidFill>
          <a:ln>
            <a:noFill/>
          </a:ln>
          <a:effectLst>
            <a:outerShdw dist="12700" dir="5400000" algn="t" rotWithShape="0">
              <a:prstClr val="black"/>
            </a:outerShdw>
          </a:effectLst>
        </p:spPr>
        <p:txBody>
          <a:bodyPr wrap="square"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3" name="Content Placeholder Left"/>
          <p:cNvSpPr>
            <a:spLocks noGrp="1"/>
          </p:cNvSpPr>
          <p:nvPr>
            <p:ph sz="half" idx="1" hasCustomPrompt="1"/>
          </p:nvPr>
        </p:nvSpPr>
        <p:spPr>
          <a:xfrm>
            <a:off x="476843" y="2473693"/>
            <a:ext cx="5542957" cy="3703270"/>
          </a:xfrm>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6" name="Content Placeholder 2">
            <a:extLst>
              <a:ext uri="{FF2B5EF4-FFF2-40B4-BE49-F238E27FC236}">
                <a16:creationId xmlns:a16="http://schemas.microsoft.com/office/drawing/2014/main" id="{25D6101F-D933-4709-A0BA-1CB69D3DC64B}"/>
              </a:ext>
            </a:extLst>
          </p:cNvPr>
          <p:cNvSpPr>
            <a:spLocks noGrp="1"/>
          </p:cNvSpPr>
          <p:nvPr>
            <p:ph idx="11"/>
          </p:nvPr>
        </p:nvSpPr>
        <p:spPr>
          <a:xfrm>
            <a:off x="6172200" y="1825625"/>
            <a:ext cx="5542956" cy="492443"/>
          </a:xfrm>
          <a:solidFill>
            <a:schemeClr val="bg1"/>
          </a:solidFill>
          <a:ln>
            <a:noFill/>
          </a:ln>
          <a:effectLst>
            <a:outerShdw dist="12700" dir="5400000" algn="t" rotWithShape="0">
              <a:prstClr val="black"/>
            </a:outerShdw>
          </a:effectLst>
        </p:spPr>
        <p:txBody>
          <a:bodyPr wrap="square"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4" name="Content Placeholder Right"/>
          <p:cNvSpPr>
            <a:spLocks noGrp="1"/>
          </p:cNvSpPr>
          <p:nvPr>
            <p:ph sz="half" idx="2" hasCustomPrompt="1"/>
          </p:nvPr>
        </p:nvSpPr>
        <p:spPr>
          <a:xfrm>
            <a:off x="6172200" y="2473691"/>
            <a:ext cx="5542956" cy="3703271"/>
          </a:xfrm>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834274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76843" y="473246"/>
            <a:ext cx="11241915" cy="909670"/>
          </a:xfrm>
        </p:spPr>
        <p:txBody>
          <a:bodyPr/>
          <a:lstStyle>
            <a:lvl1pPr>
              <a:defRPr/>
            </a:lvl1pPr>
          </a:lstStyle>
          <a:p>
            <a:r>
              <a:rPr lang="en-US" dirty="0"/>
              <a:t>Slide Title</a:t>
            </a:r>
          </a:p>
        </p:txBody>
      </p:sp>
      <p:sp>
        <p:nvSpPr>
          <p:cNvPr id="6" name="Content Placeholder 2">
            <a:extLst>
              <a:ext uri="{FF2B5EF4-FFF2-40B4-BE49-F238E27FC236}">
                <a16:creationId xmlns:a16="http://schemas.microsoft.com/office/drawing/2014/main" id="{72EB7A33-D6FD-4ACA-9D6B-0B6FF455A81D}"/>
              </a:ext>
            </a:extLst>
          </p:cNvPr>
          <p:cNvSpPr>
            <a:spLocks noGrp="1"/>
          </p:cNvSpPr>
          <p:nvPr>
            <p:ph idx="11"/>
          </p:nvPr>
        </p:nvSpPr>
        <p:spPr>
          <a:xfrm>
            <a:off x="476844" y="1582938"/>
            <a:ext cx="3344530" cy="800219"/>
          </a:xfrm>
          <a:solidFill>
            <a:schemeClr val="bg1"/>
          </a:solidFill>
          <a:effectLst>
            <a:outerShdw dist="12700" dir="5400000" algn="t" rotWithShape="0">
              <a:prstClr val="black"/>
            </a:outerShdw>
          </a:effectLst>
        </p:spPr>
        <p:txBody>
          <a:bodyPr wrap="square"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dirty="0"/>
              <a:t>Click to edit Master text styles</a:t>
            </a:r>
          </a:p>
        </p:txBody>
      </p:sp>
      <p:sp>
        <p:nvSpPr>
          <p:cNvPr id="3" name="Content Placeholder Left"/>
          <p:cNvSpPr>
            <a:spLocks noGrp="1"/>
          </p:cNvSpPr>
          <p:nvPr>
            <p:ph sz="half" idx="1" hasCustomPrompt="1"/>
          </p:nvPr>
        </p:nvSpPr>
        <p:spPr>
          <a:xfrm>
            <a:off x="476844" y="2583180"/>
            <a:ext cx="3344530" cy="3593782"/>
          </a:xfrm>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7" name="Content Placeholder 2">
            <a:extLst>
              <a:ext uri="{FF2B5EF4-FFF2-40B4-BE49-F238E27FC236}">
                <a16:creationId xmlns:a16="http://schemas.microsoft.com/office/drawing/2014/main" id="{7FA33BDC-54C4-45B0-9977-6AD260A7B844}"/>
              </a:ext>
            </a:extLst>
          </p:cNvPr>
          <p:cNvSpPr>
            <a:spLocks noGrp="1"/>
          </p:cNvSpPr>
          <p:nvPr>
            <p:ph idx="12"/>
          </p:nvPr>
        </p:nvSpPr>
        <p:spPr>
          <a:xfrm>
            <a:off x="4423735" y="1582937"/>
            <a:ext cx="3344530" cy="800219"/>
          </a:xfrm>
          <a:solidFill>
            <a:schemeClr val="bg1"/>
          </a:solidFill>
          <a:effectLst>
            <a:outerShdw dist="12700" dir="5400000" algn="t" rotWithShape="0">
              <a:prstClr val="black"/>
            </a:outerShdw>
          </a:effectLst>
        </p:spPr>
        <p:txBody>
          <a:bodyPr wrap="square"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dirty="0"/>
              <a:t>Click to edit Master text styles</a:t>
            </a:r>
          </a:p>
        </p:txBody>
      </p:sp>
      <p:sp>
        <p:nvSpPr>
          <p:cNvPr id="5" name="Content Placeholder Middle">
            <a:extLst>
              <a:ext uri="{FF2B5EF4-FFF2-40B4-BE49-F238E27FC236}">
                <a16:creationId xmlns:a16="http://schemas.microsoft.com/office/drawing/2014/main" id="{1D13BCCE-AB68-426C-9401-BABA201385F3}"/>
              </a:ext>
            </a:extLst>
          </p:cNvPr>
          <p:cNvSpPr>
            <a:spLocks noGrp="1"/>
          </p:cNvSpPr>
          <p:nvPr>
            <p:ph sz="half" idx="10" hasCustomPrompt="1"/>
          </p:nvPr>
        </p:nvSpPr>
        <p:spPr>
          <a:xfrm>
            <a:off x="4423735" y="2583179"/>
            <a:ext cx="3344530" cy="3597195"/>
          </a:xfrm>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8" name="Content Placeholder 2">
            <a:extLst>
              <a:ext uri="{FF2B5EF4-FFF2-40B4-BE49-F238E27FC236}">
                <a16:creationId xmlns:a16="http://schemas.microsoft.com/office/drawing/2014/main" id="{9F912163-109E-42CF-B7A9-36D05095C5E3}"/>
              </a:ext>
            </a:extLst>
          </p:cNvPr>
          <p:cNvSpPr>
            <a:spLocks noGrp="1"/>
          </p:cNvSpPr>
          <p:nvPr>
            <p:ph idx="13"/>
          </p:nvPr>
        </p:nvSpPr>
        <p:spPr>
          <a:xfrm>
            <a:off x="8366760" y="1588654"/>
            <a:ext cx="3344530" cy="800219"/>
          </a:xfrm>
          <a:solidFill>
            <a:schemeClr val="bg1"/>
          </a:solidFill>
          <a:effectLst>
            <a:outerShdw dist="12700" dir="5400000" algn="t" rotWithShape="0">
              <a:prstClr val="black"/>
            </a:outerShdw>
          </a:effectLst>
        </p:spPr>
        <p:txBody>
          <a:bodyPr wrap="square"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dirty="0"/>
              <a:t>Click to edit Master text styles</a:t>
            </a:r>
          </a:p>
        </p:txBody>
      </p:sp>
      <p:sp>
        <p:nvSpPr>
          <p:cNvPr id="4" name="Content Placeholder Right"/>
          <p:cNvSpPr>
            <a:spLocks noGrp="1"/>
          </p:cNvSpPr>
          <p:nvPr>
            <p:ph sz="half" idx="2" hasCustomPrompt="1"/>
          </p:nvPr>
        </p:nvSpPr>
        <p:spPr>
          <a:xfrm>
            <a:off x="8370626" y="2579767"/>
            <a:ext cx="3344530" cy="3597195"/>
          </a:xfrm>
        </p:spPr>
        <p:txBody>
          <a:bodyPr/>
          <a:lstStyle>
            <a:lvl1pPr>
              <a:spcAft>
                <a:spcPts val="800"/>
              </a:spcAft>
              <a:defRPr sz="240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a:p>
            <a:pPr lvl="2"/>
            <a:endParaRPr lang="en-US" dirty="0"/>
          </a:p>
        </p:txBody>
      </p:sp>
    </p:spTree>
    <p:custDataLst>
      <p:tags r:id="rId1"/>
    </p:custDataLst>
    <p:extLst>
      <p:ext uri="{BB962C8B-B14F-4D97-AF65-F5344CB8AC3E}">
        <p14:creationId xmlns:p14="http://schemas.microsoft.com/office/powerpoint/2010/main" val="1489189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8" name="Title"/>
          <p:cNvSpPr>
            <a:spLocks noGrp="1"/>
          </p:cNvSpPr>
          <p:nvPr>
            <p:ph type="title" hasCustomPrompt="1"/>
          </p:nvPr>
        </p:nvSpPr>
        <p:spPr>
          <a:xfrm>
            <a:off x="476843" y="473245"/>
            <a:ext cx="11241915" cy="1217447"/>
          </a:xfrm>
        </p:spPr>
        <p:txBody>
          <a:bodyPr/>
          <a:lstStyle>
            <a:lvl1pPr>
              <a:defRPr/>
            </a:lvl1pPr>
          </a:lstStyle>
          <a:p>
            <a:r>
              <a:rPr lang="en-US" dirty="0"/>
              <a:t>Slide Title</a:t>
            </a:r>
          </a:p>
        </p:txBody>
      </p:sp>
      <p:sp>
        <p:nvSpPr>
          <p:cNvPr id="3" name="Subtitle"/>
          <p:cNvSpPr>
            <a:spLocks noGrp="1"/>
          </p:cNvSpPr>
          <p:nvPr>
            <p:ph sz="half" idx="1" hasCustomPrompt="1"/>
          </p:nvPr>
        </p:nvSpPr>
        <p:spPr>
          <a:xfrm>
            <a:off x="476843" y="188767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2621900"/>
          </a:xfrm>
        </p:spPr>
        <p:txBody>
          <a:bodyPr/>
          <a:lstStyle>
            <a:lvl1pPr>
              <a:spcAft>
                <a:spcPts val="800"/>
              </a:spcAft>
              <a:defRPr sz="2400" b="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10" name="Content Placeholder Bottom"/>
          <p:cNvSpPr>
            <a:spLocks noGrp="1"/>
          </p:cNvSpPr>
          <p:nvPr>
            <p:ph type="body" sz="quarter" idx="13" hasCustomPrompt="1"/>
          </p:nvPr>
        </p:nvSpPr>
        <p:spPr>
          <a:xfrm>
            <a:off x="476844" y="5395327"/>
            <a:ext cx="11241914" cy="951787"/>
          </a:xfrm>
        </p:spPr>
        <p:txBody>
          <a:bodyPr/>
          <a:lstStyle>
            <a:lvl1pPr marL="112713" indent="-112713">
              <a:defRPr sz="900" b="0">
                <a:solidFill>
                  <a:srgbClr val="000000"/>
                </a:solidFill>
              </a:defRPr>
            </a:lvl1pPr>
            <a:lvl2pPr marL="336550" indent="-112713">
              <a:defRPr sz="900" b="0">
                <a:solidFill>
                  <a:srgbClr val="000000"/>
                </a:solidFill>
              </a:defRPr>
            </a:lvl2pPr>
            <a:lvl3pPr marL="685800" indent="-168275">
              <a:defRPr sz="900" b="0">
                <a:solidFill>
                  <a:srgbClr val="000000"/>
                </a:solidFill>
              </a:defRPr>
            </a:lvl3pPr>
            <a:lvl4pPr>
              <a:defRPr sz="900" b="0"/>
            </a:lvl4pPr>
            <a:lvl5pPr>
              <a:defRPr sz="900" b="0"/>
            </a:lvl5pPr>
          </a:lstStyle>
          <a:p>
            <a:pPr lvl="0"/>
            <a:r>
              <a:rPr lang="en-US" dirty="0"/>
              <a:t>Click to edit Master text styles</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2380733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Subtitle/Images">
    <p:spTree>
      <p:nvGrpSpPr>
        <p:cNvPr id="1" name=""/>
        <p:cNvGrpSpPr/>
        <p:nvPr/>
      </p:nvGrpSpPr>
      <p:grpSpPr>
        <a:xfrm>
          <a:off x="0" y="0"/>
          <a:ext cx="0" cy="0"/>
          <a:chOff x="0" y="0"/>
          <a:chExt cx="0" cy="0"/>
        </a:xfrm>
      </p:grpSpPr>
      <p:sp>
        <p:nvSpPr>
          <p:cNvPr id="8" name="Title"/>
          <p:cNvSpPr>
            <a:spLocks noGrp="1"/>
          </p:cNvSpPr>
          <p:nvPr>
            <p:ph type="title" hasCustomPrompt="1"/>
          </p:nvPr>
        </p:nvSpPr>
        <p:spPr>
          <a:xfrm>
            <a:off x="476843" y="368315"/>
            <a:ext cx="11241915" cy="1217447"/>
          </a:xfrm>
        </p:spPr>
        <p:txBody>
          <a:bodyPr/>
          <a:lstStyle>
            <a:lvl1pPr>
              <a:defRPr/>
            </a:lvl1pPr>
          </a:lstStyle>
          <a:p>
            <a:r>
              <a:rPr lang="en-US" dirty="0"/>
              <a:t>Slide Title</a:t>
            </a:r>
          </a:p>
        </p:txBody>
      </p:sp>
      <p:sp>
        <p:nvSpPr>
          <p:cNvPr id="3" name="Subtitle"/>
          <p:cNvSpPr>
            <a:spLocks noGrp="1"/>
          </p:cNvSpPr>
          <p:nvPr>
            <p:ph sz="half" idx="1" hasCustomPrompt="1"/>
          </p:nvPr>
        </p:nvSpPr>
        <p:spPr>
          <a:xfrm>
            <a:off x="476843" y="185769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1505492"/>
          </a:xfrm>
        </p:spPr>
        <p:txBody>
          <a:bodyPr/>
          <a:lstStyle>
            <a:lvl1pPr>
              <a:spcAft>
                <a:spcPts val="800"/>
              </a:spcAft>
              <a:defRPr sz="2400" b="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stStyle>
          <a:p>
            <a:pPr lvl="0"/>
            <a:r>
              <a:rPr lang="en-US" dirty="0"/>
              <a:t>First Level</a:t>
            </a:r>
          </a:p>
          <a:p>
            <a:pPr lvl="1"/>
            <a:r>
              <a:rPr lang="en-US" dirty="0"/>
              <a:t>Second level</a:t>
            </a:r>
          </a:p>
          <a:p>
            <a:pPr lvl="2"/>
            <a:r>
              <a:rPr lang="en-US" dirty="0"/>
              <a:t>Third level</a:t>
            </a:r>
          </a:p>
        </p:txBody>
      </p:sp>
      <p:sp>
        <p:nvSpPr>
          <p:cNvPr id="6" name="Content Placeholder 1">
            <a:extLst>
              <a:ext uri="{FF2B5EF4-FFF2-40B4-BE49-F238E27FC236}">
                <a16:creationId xmlns:a16="http://schemas.microsoft.com/office/drawing/2014/main" id="{B7E0CC24-A3CA-45F3-BF2B-B8EB09000563}"/>
              </a:ext>
            </a:extLst>
          </p:cNvPr>
          <p:cNvSpPr>
            <a:spLocks noGrp="1"/>
          </p:cNvSpPr>
          <p:nvPr>
            <p:ph idx="10" hasCustomPrompt="1"/>
          </p:nvPr>
        </p:nvSpPr>
        <p:spPr>
          <a:xfrm>
            <a:off x="476844" y="4310385"/>
            <a:ext cx="2563240" cy="2024480"/>
          </a:xfrm>
        </p:spPr>
        <p:txBody>
          <a:bodyPr/>
          <a:lstStyle>
            <a:lvl1pPr marL="0" indent="0" algn="ctr">
              <a:buNone/>
              <a:defRPr>
                <a:solidFill>
                  <a:srgbClr val="000000"/>
                </a:solidFill>
              </a:defRPr>
            </a:lvl1pPr>
          </a:lstStyle>
          <a:p>
            <a:pPr lvl="0"/>
            <a:r>
              <a:rPr lang="en-US" dirty="0"/>
              <a:t>Insert here 1</a:t>
            </a:r>
          </a:p>
        </p:txBody>
      </p:sp>
      <p:sp>
        <p:nvSpPr>
          <p:cNvPr id="7" name="Content Placeholder 2">
            <a:extLst>
              <a:ext uri="{FF2B5EF4-FFF2-40B4-BE49-F238E27FC236}">
                <a16:creationId xmlns:a16="http://schemas.microsoft.com/office/drawing/2014/main" id="{0065DFA3-2F0A-45C7-8124-3D672EB9205A}"/>
              </a:ext>
            </a:extLst>
          </p:cNvPr>
          <p:cNvSpPr>
            <a:spLocks noGrp="1"/>
          </p:cNvSpPr>
          <p:nvPr>
            <p:ph idx="11" hasCustomPrompt="1"/>
          </p:nvPr>
        </p:nvSpPr>
        <p:spPr>
          <a:xfrm>
            <a:off x="3382488" y="4310385"/>
            <a:ext cx="2563240" cy="2024480"/>
          </a:xfrm>
        </p:spPr>
        <p:txBody>
          <a:bodyPr/>
          <a:lstStyle>
            <a:lvl1pPr marL="0" indent="0" algn="ctr">
              <a:buNone/>
              <a:defRPr>
                <a:solidFill>
                  <a:srgbClr val="000000"/>
                </a:solidFill>
              </a:defRPr>
            </a:lvl1pPr>
          </a:lstStyle>
          <a:p>
            <a:pPr lvl="0"/>
            <a:r>
              <a:rPr lang="en-US" dirty="0"/>
              <a:t>Insert here 2</a:t>
            </a:r>
          </a:p>
        </p:txBody>
      </p:sp>
      <p:sp>
        <p:nvSpPr>
          <p:cNvPr id="9" name="Content Placeholder 3">
            <a:extLst>
              <a:ext uri="{FF2B5EF4-FFF2-40B4-BE49-F238E27FC236}">
                <a16:creationId xmlns:a16="http://schemas.microsoft.com/office/drawing/2014/main" id="{5EAAA4B2-2F70-4899-9014-89954C200D50}"/>
              </a:ext>
            </a:extLst>
          </p:cNvPr>
          <p:cNvSpPr>
            <a:spLocks noGrp="1"/>
          </p:cNvSpPr>
          <p:nvPr>
            <p:ph idx="13" hasCustomPrompt="1"/>
          </p:nvPr>
        </p:nvSpPr>
        <p:spPr>
          <a:xfrm>
            <a:off x="6281896" y="4319291"/>
            <a:ext cx="2563240" cy="2024480"/>
          </a:xfrm>
        </p:spPr>
        <p:txBody>
          <a:bodyPr/>
          <a:lstStyle>
            <a:lvl1pPr marL="0" indent="0" algn="ctr">
              <a:buNone/>
              <a:defRPr>
                <a:solidFill>
                  <a:srgbClr val="000000"/>
                </a:solidFill>
              </a:defRPr>
            </a:lvl1pPr>
          </a:lstStyle>
          <a:p>
            <a:pPr lvl="0"/>
            <a:r>
              <a:rPr lang="en-US" dirty="0"/>
              <a:t>Insert here 3</a:t>
            </a:r>
          </a:p>
        </p:txBody>
      </p:sp>
      <p:sp>
        <p:nvSpPr>
          <p:cNvPr id="11" name="Content Placeholder 4">
            <a:extLst>
              <a:ext uri="{FF2B5EF4-FFF2-40B4-BE49-F238E27FC236}">
                <a16:creationId xmlns:a16="http://schemas.microsoft.com/office/drawing/2014/main" id="{138B1A98-C967-4B94-B1F7-E158393317F4}"/>
              </a:ext>
            </a:extLst>
          </p:cNvPr>
          <p:cNvSpPr>
            <a:spLocks noGrp="1"/>
          </p:cNvSpPr>
          <p:nvPr>
            <p:ph idx="15" hasCustomPrompt="1"/>
          </p:nvPr>
        </p:nvSpPr>
        <p:spPr>
          <a:xfrm>
            <a:off x="9151916" y="4319291"/>
            <a:ext cx="2563240" cy="2024480"/>
          </a:xfrm>
        </p:spPr>
        <p:txBody>
          <a:bodyPr/>
          <a:lstStyle>
            <a:lvl1pPr marL="0" indent="0" algn="ctr">
              <a:buNone/>
              <a:defRPr>
                <a:solidFill>
                  <a:srgbClr val="000000"/>
                </a:solidFill>
              </a:defRPr>
            </a:lvl1pPr>
          </a:lstStyle>
          <a:p>
            <a:pPr lvl="0"/>
            <a:r>
              <a:rPr lang="en-US" dirty="0"/>
              <a:t>Insert here 4</a:t>
            </a:r>
          </a:p>
        </p:txBody>
      </p:sp>
    </p:spTree>
    <p:custDataLst>
      <p:tags r:id="rId1"/>
    </p:custDataLst>
    <p:extLst>
      <p:ext uri="{BB962C8B-B14F-4D97-AF65-F5344CB8AC3E}">
        <p14:creationId xmlns:p14="http://schemas.microsoft.com/office/powerpoint/2010/main" val="3888260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ulti Image/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1"/>
          <p:cNvSpPr>
            <a:spLocks noGrp="1"/>
          </p:cNvSpPr>
          <p:nvPr>
            <p:ph idx="1" hasCustomPrompt="1"/>
          </p:nvPr>
        </p:nvSpPr>
        <p:spPr>
          <a:xfrm>
            <a:off x="476844" y="1944375"/>
            <a:ext cx="2563240" cy="2024480"/>
          </a:xfrm>
        </p:spPr>
        <p:txBody>
          <a:bodyPr/>
          <a:lstStyle>
            <a:lvl1pPr marL="0" indent="0" algn="ctr">
              <a:buNone/>
              <a:defRPr>
                <a:solidFill>
                  <a:srgbClr val="000000"/>
                </a:solidFill>
              </a:defRPr>
            </a:lvl1pPr>
          </a:lstStyle>
          <a:p>
            <a:pPr lvl="0"/>
            <a:r>
              <a:rPr lang="en-US" dirty="0"/>
              <a:t>Insert here 1</a:t>
            </a:r>
          </a:p>
        </p:txBody>
      </p:sp>
      <p:sp>
        <p:nvSpPr>
          <p:cNvPr id="15" name="Content Placeholder 2">
            <a:extLst>
              <a:ext uri="{FF2B5EF4-FFF2-40B4-BE49-F238E27FC236}">
                <a16:creationId xmlns:a16="http://schemas.microsoft.com/office/drawing/2014/main" id="{A951D41C-52EA-4F3C-BC8E-A9309F4EB627}"/>
              </a:ext>
            </a:extLst>
          </p:cNvPr>
          <p:cNvSpPr>
            <a:spLocks noGrp="1"/>
          </p:cNvSpPr>
          <p:nvPr>
            <p:ph idx="11" hasCustomPrompt="1"/>
          </p:nvPr>
        </p:nvSpPr>
        <p:spPr>
          <a:xfrm>
            <a:off x="3382488" y="1944375"/>
            <a:ext cx="2563240" cy="2024480"/>
          </a:xfrm>
        </p:spPr>
        <p:txBody>
          <a:bodyPr/>
          <a:lstStyle>
            <a:lvl1pPr marL="0" indent="0" algn="ctr">
              <a:buNone/>
              <a:defRPr>
                <a:solidFill>
                  <a:srgbClr val="000000"/>
                </a:solidFill>
              </a:defRPr>
            </a:lvl1pPr>
          </a:lstStyle>
          <a:p>
            <a:pPr lvl="0"/>
            <a:r>
              <a:rPr lang="en-US" dirty="0"/>
              <a:t>Insert here 2</a:t>
            </a:r>
          </a:p>
        </p:txBody>
      </p:sp>
      <p:sp>
        <p:nvSpPr>
          <p:cNvPr id="17" name="Content Placeholder 3">
            <a:extLst>
              <a:ext uri="{FF2B5EF4-FFF2-40B4-BE49-F238E27FC236}">
                <a16:creationId xmlns:a16="http://schemas.microsoft.com/office/drawing/2014/main" id="{1CD2ACDE-E8DF-4B19-9DBB-017510EECF31}"/>
              </a:ext>
            </a:extLst>
          </p:cNvPr>
          <p:cNvSpPr>
            <a:spLocks noGrp="1"/>
          </p:cNvSpPr>
          <p:nvPr>
            <p:ph idx="13" hasCustomPrompt="1"/>
          </p:nvPr>
        </p:nvSpPr>
        <p:spPr>
          <a:xfrm>
            <a:off x="6281896" y="1953281"/>
            <a:ext cx="2563240" cy="2024480"/>
          </a:xfrm>
        </p:spPr>
        <p:txBody>
          <a:bodyPr/>
          <a:lstStyle>
            <a:lvl1pPr marL="0" indent="0" algn="ctr">
              <a:buNone/>
              <a:defRPr>
                <a:solidFill>
                  <a:srgbClr val="000000"/>
                </a:solidFill>
              </a:defRPr>
            </a:lvl1pPr>
          </a:lstStyle>
          <a:p>
            <a:pPr lvl="0"/>
            <a:r>
              <a:rPr lang="en-US" dirty="0"/>
              <a:t>Insert here 3</a:t>
            </a:r>
          </a:p>
        </p:txBody>
      </p:sp>
      <p:sp>
        <p:nvSpPr>
          <p:cNvPr id="19" name="Content Placeholder 4">
            <a:extLst>
              <a:ext uri="{FF2B5EF4-FFF2-40B4-BE49-F238E27FC236}">
                <a16:creationId xmlns:a16="http://schemas.microsoft.com/office/drawing/2014/main" id="{F18F8C24-8F67-4A0C-8E2F-54E8026EAD00}"/>
              </a:ext>
            </a:extLst>
          </p:cNvPr>
          <p:cNvSpPr>
            <a:spLocks noGrp="1"/>
          </p:cNvSpPr>
          <p:nvPr>
            <p:ph idx="15" hasCustomPrompt="1"/>
          </p:nvPr>
        </p:nvSpPr>
        <p:spPr>
          <a:xfrm>
            <a:off x="9151916" y="1953281"/>
            <a:ext cx="2563240" cy="2024480"/>
          </a:xfrm>
        </p:spPr>
        <p:txBody>
          <a:bodyPr/>
          <a:lstStyle>
            <a:lvl1pPr marL="0" indent="0" algn="ctr">
              <a:buNone/>
              <a:defRPr>
                <a:solidFill>
                  <a:srgbClr val="000000"/>
                </a:solidFill>
              </a:defRPr>
            </a:lvl1pPr>
          </a:lstStyle>
          <a:p>
            <a:pPr lvl="0"/>
            <a:r>
              <a:rPr lang="en-US" dirty="0"/>
              <a:t>Insert here 4</a:t>
            </a:r>
          </a:p>
        </p:txBody>
      </p:sp>
      <p:sp>
        <p:nvSpPr>
          <p:cNvPr id="9" name="Content Placeholder 5">
            <a:extLst>
              <a:ext uri="{FF2B5EF4-FFF2-40B4-BE49-F238E27FC236}">
                <a16:creationId xmlns:a16="http://schemas.microsoft.com/office/drawing/2014/main" id="{1950DDEC-E898-4F6D-A7F2-930A23B3C11F}"/>
              </a:ext>
            </a:extLst>
          </p:cNvPr>
          <p:cNvSpPr>
            <a:spLocks noGrp="1"/>
          </p:cNvSpPr>
          <p:nvPr>
            <p:ph idx="10" hasCustomPrompt="1"/>
          </p:nvPr>
        </p:nvSpPr>
        <p:spPr>
          <a:xfrm>
            <a:off x="476843" y="4128059"/>
            <a:ext cx="2563241" cy="2024480"/>
          </a:xfrm>
        </p:spPr>
        <p:txBody>
          <a:bodyPr/>
          <a:lstStyle>
            <a:lvl1pPr marL="0" indent="0" algn="ctr">
              <a:buNone/>
              <a:defRPr>
                <a:solidFill>
                  <a:srgbClr val="000000"/>
                </a:solidFill>
              </a:defRPr>
            </a:lvl1pPr>
          </a:lstStyle>
          <a:p>
            <a:pPr lvl="0"/>
            <a:r>
              <a:rPr lang="en-US" dirty="0"/>
              <a:t>Insert here 5</a:t>
            </a:r>
          </a:p>
        </p:txBody>
      </p:sp>
      <p:sp>
        <p:nvSpPr>
          <p:cNvPr id="16" name="Content Placeholder 6">
            <a:extLst>
              <a:ext uri="{FF2B5EF4-FFF2-40B4-BE49-F238E27FC236}">
                <a16:creationId xmlns:a16="http://schemas.microsoft.com/office/drawing/2014/main" id="{B7548D5A-3DFF-4FF5-A587-74246B76C1A7}"/>
              </a:ext>
            </a:extLst>
          </p:cNvPr>
          <p:cNvSpPr>
            <a:spLocks noGrp="1"/>
          </p:cNvSpPr>
          <p:nvPr>
            <p:ph idx="12" hasCustomPrompt="1"/>
          </p:nvPr>
        </p:nvSpPr>
        <p:spPr>
          <a:xfrm>
            <a:off x="3382487" y="4128059"/>
            <a:ext cx="2563241" cy="2024480"/>
          </a:xfrm>
        </p:spPr>
        <p:txBody>
          <a:bodyPr/>
          <a:lstStyle>
            <a:lvl1pPr marL="0" indent="0" algn="ctr">
              <a:buNone/>
              <a:defRPr>
                <a:solidFill>
                  <a:srgbClr val="000000"/>
                </a:solidFill>
              </a:defRPr>
            </a:lvl1pPr>
          </a:lstStyle>
          <a:p>
            <a:pPr lvl="0"/>
            <a:r>
              <a:rPr lang="en-US" dirty="0"/>
              <a:t>Insert here 6</a:t>
            </a:r>
          </a:p>
        </p:txBody>
      </p:sp>
      <p:sp>
        <p:nvSpPr>
          <p:cNvPr id="18" name="Content Placeholder 7">
            <a:extLst>
              <a:ext uri="{FF2B5EF4-FFF2-40B4-BE49-F238E27FC236}">
                <a16:creationId xmlns:a16="http://schemas.microsoft.com/office/drawing/2014/main" id="{A24E382A-7ED1-49CB-8053-85276CAEB9B2}"/>
              </a:ext>
            </a:extLst>
          </p:cNvPr>
          <p:cNvSpPr>
            <a:spLocks noGrp="1"/>
          </p:cNvSpPr>
          <p:nvPr>
            <p:ph idx="14" hasCustomPrompt="1"/>
          </p:nvPr>
        </p:nvSpPr>
        <p:spPr>
          <a:xfrm>
            <a:off x="6281895" y="4136965"/>
            <a:ext cx="2563241" cy="2024480"/>
          </a:xfrm>
        </p:spPr>
        <p:txBody>
          <a:bodyPr/>
          <a:lstStyle>
            <a:lvl1pPr marL="0" indent="0" algn="ctr">
              <a:buNone/>
              <a:defRPr>
                <a:solidFill>
                  <a:srgbClr val="000000"/>
                </a:solidFill>
              </a:defRPr>
            </a:lvl1pPr>
          </a:lstStyle>
          <a:p>
            <a:pPr lvl="0"/>
            <a:r>
              <a:rPr lang="en-US" dirty="0"/>
              <a:t>Insert here 7</a:t>
            </a:r>
          </a:p>
        </p:txBody>
      </p:sp>
      <p:sp>
        <p:nvSpPr>
          <p:cNvPr id="20" name="Content Placeholder 8">
            <a:extLst>
              <a:ext uri="{FF2B5EF4-FFF2-40B4-BE49-F238E27FC236}">
                <a16:creationId xmlns:a16="http://schemas.microsoft.com/office/drawing/2014/main" id="{AC6187B3-59CD-4356-83E5-962B5ACC4AEB}"/>
              </a:ext>
            </a:extLst>
          </p:cNvPr>
          <p:cNvSpPr>
            <a:spLocks noGrp="1"/>
          </p:cNvSpPr>
          <p:nvPr>
            <p:ph idx="16" hasCustomPrompt="1"/>
          </p:nvPr>
        </p:nvSpPr>
        <p:spPr>
          <a:xfrm>
            <a:off x="9151915" y="4136965"/>
            <a:ext cx="2563241" cy="2024480"/>
          </a:xfrm>
        </p:spPr>
        <p:txBody>
          <a:bodyPr/>
          <a:lstStyle>
            <a:lvl1pPr marL="0" indent="0" algn="ctr">
              <a:buNone/>
              <a:defRPr>
                <a:solidFill>
                  <a:srgbClr val="000000"/>
                </a:solidFill>
              </a:defRPr>
            </a:lvl1pPr>
          </a:lstStyle>
          <a:p>
            <a:pPr lvl="0"/>
            <a:r>
              <a:rPr lang="en-US" dirty="0"/>
              <a:t>Insert here 8</a:t>
            </a:r>
          </a:p>
        </p:txBody>
      </p:sp>
    </p:spTree>
    <p:custDataLst>
      <p:tags r:id="rId1"/>
    </p:custDataLst>
    <p:extLst>
      <p:ext uri="{BB962C8B-B14F-4D97-AF65-F5344CB8AC3E}">
        <p14:creationId xmlns:p14="http://schemas.microsoft.com/office/powerpoint/2010/main" val="295870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Image/On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2045728"/>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1</a:t>
            </a:r>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solidFill>
                  <a:srgbClr val="000000"/>
                </a:solidFill>
              </a:defRPr>
            </a:lvl1pPr>
            <a:lvl2pPr marL="457200" indent="0">
              <a:buNone/>
              <a:defRPr/>
            </a:lvl2pPr>
            <a:lvl3pPr marL="914400" indent="0">
              <a:buNone/>
              <a:defRPr/>
            </a:lvl3pPr>
          </a:lstStyle>
          <a:p>
            <a:pPr lvl="0"/>
            <a:r>
              <a:rPr lang="en-US" dirty="0"/>
              <a:t>Image 2</a:t>
            </a:r>
          </a:p>
        </p:txBody>
      </p:sp>
      <p:sp>
        <p:nvSpPr>
          <p:cNvPr id="9" name="Content Placeholder"/>
          <p:cNvSpPr>
            <a:spLocks noGrp="1"/>
          </p:cNvSpPr>
          <p:nvPr>
            <p:ph sz="half" idx="2" hasCustomPrompt="1"/>
          </p:nvPr>
        </p:nvSpPr>
        <p:spPr>
          <a:xfrm>
            <a:off x="3624200" y="1825625"/>
            <a:ext cx="8090957" cy="4351338"/>
          </a:xfrm>
        </p:spPr>
        <p:txBody>
          <a:bodyPr/>
          <a:lstStyle>
            <a:lvl1pPr>
              <a:spcAft>
                <a:spcPts val="800"/>
              </a:spcAft>
              <a:defRPr sz="2400" b="0">
                <a:solidFill>
                  <a:srgbClr val="000000"/>
                </a:solidFill>
              </a:defRPr>
            </a:lvl1pPr>
            <a:lvl2pPr>
              <a:spcAft>
                <a:spcPts val="800"/>
              </a:spcAft>
              <a:defRPr sz="2400" b="0">
                <a:solidFill>
                  <a:srgbClr val="000000"/>
                </a:solidFill>
              </a:defRPr>
            </a:lvl2pPr>
            <a:lvl3pPr>
              <a:spcAft>
                <a:spcPts val="800"/>
              </a:spcAft>
              <a:defRPr sz="2400" b="0">
                <a:solidFill>
                  <a:srgbClr val="000000"/>
                </a:solidFill>
              </a:defRPr>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solidFill>
                  <a:srgbClr val="000000"/>
                </a:solidFill>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2288072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ags" Target="../tags/tag15.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F3CEB08-7511-4ACD-A0D7-6D08EF1B42A9}"/>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100" smtClean="0">
                <a:solidFill>
                  <a:schemeClr val="bg2">
                    <a:lumMod val="10000"/>
                  </a:schemeClr>
                </a:solidFill>
                <a:latin typeface="+mn-lt"/>
              </a:rPr>
              <a:pPr/>
              <a:t>‹#›</a:t>
            </a:fld>
            <a:endParaRPr lang="en-US" sz="1100" dirty="0">
              <a:solidFill>
                <a:schemeClr val="bg2">
                  <a:lumMod val="10000"/>
                </a:schemeClr>
              </a:solidFill>
              <a:latin typeface="+mn-lt"/>
            </a:endParaRPr>
          </a:p>
        </p:txBody>
      </p:sp>
      <p:sp>
        <p:nvSpPr>
          <p:cNvPr id="2" name="Title Placeholde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dirty="0"/>
              <a:t>Slide Title</a:t>
            </a:r>
            <a:br>
              <a:rPr lang="en-US" dirty="0"/>
            </a:br>
            <a:endParaRPr lang="en-US" dirty="0"/>
          </a:p>
        </p:txBody>
      </p:sp>
      <p:sp>
        <p:nvSpPr>
          <p:cNvPr id="3" name="Text Placeholder 2"/>
          <p:cNvSpPr>
            <a:spLocks noGrp="1"/>
          </p:cNvSpPr>
          <p:nvPr>
            <p:ph type="body" idx="1"/>
          </p:nvPr>
        </p:nvSpPr>
        <p:spPr>
          <a:xfrm>
            <a:off x="476843" y="1825625"/>
            <a:ext cx="11241915" cy="4351338"/>
          </a:xfrm>
          <a:prstGeom prst="rect">
            <a:avLst/>
          </a:prstGeom>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a:p>
            <a:pPr lvl="3"/>
            <a:r>
              <a:rPr lang="en-US" dirty="0"/>
              <a:t>Fourth Level</a:t>
            </a:r>
          </a:p>
        </p:txBody>
      </p:sp>
      <p:pic>
        <p:nvPicPr>
          <p:cNvPr id="5" name="Logo">
            <a:extLst>
              <a:ext uri="{FF2B5EF4-FFF2-40B4-BE49-F238E27FC236}">
                <a16:creationId xmlns:a16="http://schemas.microsoft.com/office/drawing/2014/main" id="{7D9DE7A7-3324-4B9D-A406-42B62C5A8F9E}"/>
              </a:ex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22286" y="6444088"/>
            <a:ext cx="1262321" cy="2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pyright">
            <a:extLst>
              <a:ext uri="{FF2B5EF4-FFF2-40B4-BE49-F238E27FC236}">
                <a16:creationId xmlns:a16="http://schemas.microsoft.com/office/drawing/2014/main" id="{0E6636BF-D3CC-4DFC-A057-41CF18719446}"/>
              </a:ext>
              <a:ext uri="{C183D7F6-B498-43B3-948B-1728B52AA6E4}">
                <adec:decorative xmlns:adec="http://schemas.microsoft.com/office/drawing/2017/decorative" val="1"/>
              </a:ext>
            </a:extLst>
          </p:cNvPr>
          <p:cNvSpPr txBox="1"/>
          <p:nvPr userDrawn="1"/>
        </p:nvSpPr>
        <p:spPr>
          <a:xfrm>
            <a:off x="2103120" y="6355080"/>
            <a:ext cx="8961120" cy="430887"/>
          </a:xfrm>
          <a:prstGeom prst="rect">
            <a:avLst/>
          </a:prstGeom>
          <a:noFill/>
        </p:spPr>
        <p:txBody>
          <a:bodyPr wrap="square" rtlCol="0">
            <a:spAutoFit/>
          </a:bodyPr>
          <a:lstStyle/>
          <a:p>
            <a:r>
              <a:rPr lang="en-GB" sz="1100" dirty="0">
                <a:solidFill>
                  <a:schemeClr val="accent1"/>
                </a:solidFill>
                <a:latin typeface="+mn-lt"/>
              </a:rPr>
              <a:t>Brigham &amp; Houston, </a:t>
            </a:r>
            <a:r>
              <a:rPr lang="en-GB" sz="1100" i="1" dirty="0">
                <a:solidFill>
                  <a:schemeClr val="accent1"/>
                </a:solidFill>
                <a:latin typeface="+mn-lt"/>
              </a:rPr>
              <a:t>Fundamentals of Financial Management</a:t>
            </a:r>
            <a:r>
              <a:rPr lang="en-GB" sz="1100" dirty="0">
                <a:solidFill>
                  <a:schemeClr val="accent1"/>
                </a:solidFill>
                <a:latin typeface="+mn-lt"/>
              </a:rPr>
              <a:t>, Sixteenth Edition. © 2022 Cengage. All Rights Reserved. May not be scanned, copied or duplicated, or posted to a publicly accessible website, in whole or in part.</a:t>
            </a:r>
          </a:p>
        </p:txBody>
      </p:sp>
      <p:pic>
        <p:nvPicPr>
          <p:cNvPr id="4" name="Picture 3">
            <a:extLst>
              <a:ext uri="{FF2B5EF4-FFF2-40B4-BE49-F238E27FC236}">
                <a16:creationId xmlns:a16="http://schemas.microsoft.com/office/drawing/2014/main" id="{2E3D966D-1F94-4871-BA35-6917ACDE89EC}"/>
              </a:ext>
            </a:extLst>
          </p:cNvPr>
          <p:cNvPicPr>
            <a:picLocks noChangeAspect="1"/>
          </p:cNvPicPr>
          <p:nvPr userDrawn="1"/>
        </p:nvPicPr>
        <p:blipFill>
          <a:blip r:embed="rId17"/>
          <a:stretch>
            <a:fillRect/>
          </a:stretch>
        </p:blipFill>
        <p:spPr>
          <a:xfrm>
            <a:off x="0" y="3299185"/>
            <a:ext cx="12192000" cy="259630"/>
          </a:xfrm>
          <a:prstGeom prst="rect">
            <a:avLst/>
          </a:prstGeom>
        </p:spPr>
      </p:pic>
    </p:spTree>
    <p:custDataLst>
      <p:tags r:id="rId15"/>
    </p:custDataLst>
    <p:extLst>
      <p:ext uri="{BB962C8B-B14F-4D97-AF65-F5344CB8AC3E}">
        <p14:creationId xmlns:p14="http://schemas.microsoft.com/office/powerpoint/2010/main" val="682046013"/>
      </p:ext>
    </p:extLst>
  </p:cSld>
  <p:clrMap bg1="lt1" tx1="dk1" bg2="lt2" tx2="dk2" accent1="accent1" accent2="accent2" accent3="accent3" accent4="accent4" accent5="accent5" accent6="accent6" hlink="hlink" folHlink="folHlink"/>
  <p:sldLayoutIdLst>
    <p:sldLayoutId id="2147483765" r:id="rId1"/>
    <p:sldLayoutId id="2147483763" r:id="rId2"/>
    <p:sldLayoutId id="2147483753" r:id="rId3"/>
    <p:sldLayoutId id="2147483728" r:id="rId4"/>
    <p:sldLayoutId id="2147483736" r:id="rId5"/>
    <p:sldLayoutId id="2147483729" r:id="rId6"/>
    <p:sldLayoutId id="2147483760" r:id="rId7"/>
    <p:sldLayoutId id="2147483730" r:id="rId8"/>
    <p:sldLayoutId id="2147483732" r:id="rId9"/>
    <p:sldLayoutId id="2147483761" r:id="rId10"/>
    <p:sldLayoutId id="2147483737" r:id="rId11"/>
    <p:sldLayoutId id="2147483762" r:id="rId12"/>
    <p:sldLayoutId id="2147483766" r:id="rId13"/>
  </p:sldLayoutIdLst>
  <p:hf hdr="0" ftr="0" dt="0"/>
  <p:txStyles>
    <p:title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800"/>
        </a:spcAft>
        <a:buClr>
          <a:schemeClr val="accent1"/>
        </a:buClr>
        <a:buFont typeface="Arial" panose="020B0604020202020204" pitchFamily="34" charset="0"/>
        <a:buChar char="•"/>
        <a:defRPr sz="2400" b="0" kern="1200">
          <a:solidFill>
            <a:srgbClr val="000000"/>
          </a:solidFill>
          <a:latin typeface="+mn-lt"/>
          <a:ea typeface="+mn-ea"/>
          <a:cs typeface="+mn-cs"/>
        </a:defRPr>
      </a:lvl1pPr>
      <a:lvl2pPr marL="685800" indent="-228600" algn="l" defTabSz="914400" rtl="0" eaLnBrk="1" latinLnBrk="0" hangingPunct="1">
        <a:lnSpc>
          <a:spcPct val="100000"/>
        </a:lnSpc>
        <a:spcBef>
          <a:spcPts val="500"/>
        </a:spcBef>
        <a:spcAft>
          <a:spcPts val="800"/>
        </a:spcAft>
        <a:buClr>
          <a:schemeClr val="accent1"/>
        </a:buClr>
        <a:buFont typeface="Arial" panose="020B0604020202020204" pitchFamily="34" charset="0"/>
        <a:buChar char="−"/>
        <a:defRPr sz="2400" b="0" kern="1200">
          <a:solidFill>
            <a:srgbClr val="000000"/>
          </a:solidFill>
          <a:latin typeface="+mn-lt"/>
          <a:ea typeface="+mn-ea"/>
          <a:cs typeface="+mn-cs"/>
        </a:defRPr>
      </a:lvl2pPr>
      <a:lvl3pPr marL="1143000" indent="-228600" algn="l" defTabSz="914400" rtl="0" eaLnBrk="1" latinLnBrk="0" hangingPunct="1">
        <a:lnSpc>
          <a:spcPct val="100000"/>
        </a:lnSpc>
        <a:spcBef>
          <a:spcPts val="500"/>
        </a:spcBef>
        <a:spcAft>
          <a:spcPts val="800"/>
        </a:spcAft>
        <a:buClr>
          <a:schemeClr val="accent1"/>
        </a:buClr>
        <a:buSzPct val="80000"/>
        <a:buFont typeface="Wingdings" panose="05000000000000000000" pitchFamily="2" charset="2"/>
        <a:buChar char="§"/>
        <a:defRPr sz="2400" b="0" kern="1200">
          <a:solidFill>
            <a:srgbClr val="000000"/>
          </a:solidFill>
          <a:latin typeface="+mn-lt"/>
          <a:ea typeface="+mn-ea"/>
          <a:cs typeface="+mn-cs"/>
        </a:defRPr>
      </a:lvl3pPr>
      <a:lvl4pPr marL="1714500" indent="-342900" algn="l" defTabSz="914400" rtl="0" eaLnBrk="1" latinLnBrk="0" hangingPunct="1">
        <a:lnSpc>
          <a:spcPct val="90000"/>
        </a:lnSpc>
        <a:spcBef>
          <a:spcPts val="500"/>
        </a:spcBef>
        <a:buSzPct val="100000"/>
        <a:buFont typeface="Arial" panose="020B0604020202020204" pitchFamily="34" charset="0"/>
        <a:buChar char="•"/>
        <a:defRPr sz="2400" b="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F3CEB08-7511-4ACD-A0D7-6D08EF1B42A9}"/>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100" smtClean="0">
                <a:solidFill>
                  <a:schemeClr val="bg2">
                    <a:lumMod val="10000"/>
                  </a:schemeClr>
                </a:solidFill>
                <a:latin typeface="+mn-lt"/>
              </a:rPr>
              <a:pPr/>
              <a:t>‹#›</a:t>
            </a:fld>
            <a:endParaRPr lang="en-US" sz="1100" dirty="0">
              <a:solidFill>
                <a:schemeClr val="bg2">
                  <a:lumMod val="10000"/>
                </a:schemeClr>
              </a:solidFill>
              <a:latin typeface="+mn-lt"/>
            </a:endParaRPr>
          </a:p>
        </p:txBody>
      </p:sp>
      <p:sp>
        <p:nvSpPr>
          <p:cNvPr id="2" name="Title Placeholde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dirty="0"/>
              <a:t>Slide Title</a:t>
            </a:r>
            <a:br>
              <a:rPr lang="en-US" dirty="0"/>
            </a:br>
            <a:endParaRPr lang="en-US" dirty="0"/>
          </a:p>
        </p:txBody>
      </p:sp>
      <p:sp>
        <p:nvSpPr>
          <p:cNvPr id="3" name="Text Placeholder 2"/>
          <p:cNvSpPr>
            <a:spLocks noGrp="1"/>
          </p:cNvSpPr>
          <p:nvPr>
            <p:ph type="body" idx="1"/>
          </p:nvPr>
        </p:nvSpPr>
        <p:spPr>
          <a:xfrm>
            <a:off x="476843" y="1825625"/>
            <a:ext cx="11241915" cy="4351338"/>
          </a:xfrm>
          <a:prstGeom prst="rect">
            <a:avLst/>
          </a:prstGeom>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a:p>
            <a:pPr lvl="3"/>
            <a:r>
              <a:rPr lang="en-US" dirty="0"/>
              <a:t>Fourth Level</a:t>
            </a:r>
          </a:p>
        </p:txBody>
      </p:sp>
      <p:pic>
        <p:nvPicPr>
          <p:cNvPr id="5" name="Logo">
            <a:extLst>
              <a:ext uri="{FF2B5EF4-FFF2-40B4-BE49-F238E27FC236}">
                <a16:creationId xmlns:a16="http://schemas.microsoft.com/office/drawing/2014/main" id="{7D9DE7A7-3324-4B9D-A406-42B62C5A8F9E}"/>
              </a:ex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22286" y="6444088"/>
            <a:ext cx="1262321" cy="2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pyright">
            <a:extLst>
              <a:ext uri="{FF2B5EF4-FFF2-40B4-BE49-F238E27FC236}">
                <a16:creationId xmlns:a16="http://schemas.microsoft.com/office/drawing/2014/main" id="{0E6636BF-D3CC-4DFC-A057-41CF18719446}"/>
              </a:ext>
              <a:ext uri="{C183D7F6-B498-43B3-948B-1728B52AA6E4}">
                <adec:decorative xmlns:adec="http://schemas.microsoft.com/office/drawing/2017/decorative" val="1"/>
              </a:ext>
            </a:extLst>
          </p:cNvPr>
          <p:cNvSpPr txBox="1"/>
          <p:nvPr userDrawn="1"/>
        </p:nvSpPr>
        <p:spPr>
          <a:xfrm>
            <a:off x="2103120" y="6355080"/>
            <a:ext cx="8961120" cy="430887"/>
          </a:xfrm>
          <a:prstGeom prst="rect">
            <a:avLst/>
          </a:prstGeom>
          <a:noFill/>
        </p:spPr>
        <p:txBody>
          <a:bodyPr wrap="square" rtlCol="0">
            <a:spAutoFit/>
          </a:bodyPr>
          <a:lstStyle/>
          <a:p>
            <a:r>
              <a:rPr lang="en-US" sz="1100" dirty="0">
                <a:solidFill>
                  <a:schemeClr val="accent1"/>
                </a:solidFill>
                <a:latin typeface="+mn-lt"/>
              </a:rPr>
              <a:t>Brigham &amp; Houston, </a:t>
            </a:r>
            <a:r>
              <a:rPr lang="en-US" sz="1100" i="1" dirty="0">
                <a:solidFill>
                  <a:schemeClr val="accent1"/>
                </a:solidFill>
                <a:latin typeface="+mn-lt"/>
              </a:rPr>
              <a:t>Fundamentals of Financial Management</a:t>
            </a:r>
            <a:r>
              <a:rPr lang="en-US" sz="1100" dirty="0">
                <a:solidFill>
                  <a:schemeClr val="accent1"/>
                </a:solidFill>
                <a:latin typeface="+mn-lt"/>
              </a:rPr>
              <a:t>, Sixteenth Edition. © 2022 Cengage. All Rights Reserved. May not be scanned, copied or duplicated, or posted to a publicly accessible website, in whole or in part.</a:t>
            </a:r>
          </a:p>
        </p:txBody>
      </p:sp>
    </p:spTree>
    <p:custDataLst>
      <p:tags r:id="rId15"/>
    </p:custDataLst>
    <p:extLst>
      <p:ext uri="{BB962C8B-B14F-4D97-AF65-F5344CB8AC3E}">
        <p14:creationId xmlns:p14="http://schemas.microsoft.com/office/powerpoint/2010/main" val="275888109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Lst>
  <p:hf hdr="0" ftr="0" dt="0"/>
  <p:txStyles>
    <p:title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800"/>
        </a:spcAft>
        <a:buClr>
          <a:schemeClr val="accent1"/>
        </a:buClr>
        <a:buFont typeface="Arial" panose="020B0604020202020204" pitchFamily="34" charset="0"/>
        <a:buChar char="•"/>
        <a:defRPr sz="2400" b="0" kern="1200">
          <a:solidFill>
            <a:srgbClr val="000000"/>
          </a:solidFill>
          <a:latin typeface="+mn-lt"/>
          <a:ea typeface="+mn-ea"/>
          <a:cs typeface="+mn-cs"/>
        </a:defRPr>
      </a:lvl1pPr>
      <a:lvl2pPr marL="685800" indent="-228600" algn="l" defTabSz="914400" rtl="0" eaLnBrk="1" latinLnBrk="0" hangingPunct="1">
        <a:lnSpc>
          <a:spcPct val="100000"/>
        </a:lnSpc>
        <a:spcBef>
          <a:spcPts val="500"/>
        </a:spcBef>
        <a:spcAft>
          <a:spcPts val="800"/>
        </a:spcAft>
        <a:buClr>
          <a:schemeClr val="accent1"/>
        </a:buClr>
        <a:buFont typeface="Arial" panose="020B0604020202020204" pitchFamily="34" charset="0"/>
        <a:buChar char="−"/>
        <a:defRPr sz="2400" b="0" kern="1200">
          <a:solidFill>
            <a:srgbClr val="000000"/>
          </a:solidFill>
          <a:latin typeface="+mn-lt"/>
          <a:ea typeface="+mn-ea"/>
          <a:cs typeface="+mn-cs"/>
        </a:defRPr>
      </a:lvl2pPr>
      <a:lvl3pPr marL="1143000" indent="-228600" algn="l" defTabSz="914400" rtl="0" eaLnBrk="1" latinLnBrk="0" hangingPunct="1">
        <a:lnSpc>
          <a:spcPct val="100000"/>
        </a:lnSpc>
        <a:spcBef>
          <a:spcPts val="500"/>
        </a:spcBef>
        <a:spcAft>
          <a:spcPts val="800"/>
        </a:spcAft>
        <a:buClr>
          <a:schemeClr val="accent1"/>
        </a:buClr>
        <a:buSzPct val="80000"/>
        <a:buFont typeface="Wingdings" panose="05000000000000000000" pitchFamily="2" charset="2"/>
        <a:buChar char="§"/>
        <a:defRPr sz="2400" b="0" kern="1200">
          <a:solidFill>
            <a:srgbClr val="000000"/>
          </a:solidFill>
          <a:latin typeface="+mn-lt"/>
          <a:ea typeface="+mn-ea"/>
          <a:cs typeface="+mn-cs"/>
        </a:defRPr>
      </a:lvl3pPr>
      <a:lvl4pPr marL="1714500" indent="-342900" algn="l" defTabSz="914400" rtl="0" eaLnBrk="1" latinLnBrk="0" hangingPunct="1">
        <a:lnSpc>
          <a:spcPct val="90000"/>
        </a:lnSpc>
        <a:spcBef>
          <a:spcPts val="500"/>
        </a:spcBef>
        <a:buSzPct val="100000"/>
        <a:buFont typeface="Arial" panose="020B0604020202020204" pitchFamily="34" charset="0"/>
        <a:buChar char="•"/>
        <a:defRPr sz="2400" b="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9.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vmlDrawing" Target="../drawings/vmlDrawing3.vml"/><Relationship Id="rId4" Type="http://schemas.openxmlformats.org/officeDocument/2006/relationships/image" Target="../media/image10.wmf"/></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12.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13.wmf"/></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15.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image" Target="../media/image16.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image" Target="../media/image17.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24.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28.wmf"/><Relationship Id="rId5" Type="http://schemas.openxmlformats.org/officeDocument/2006/relationships/oleObject" Target="../embeddings/oleObject11.bin"/><Relationship Id="rId4" Type="http://schemas.openxmlformats.org/officeDocument/2006/relationships/image" Target="../media/image27.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29.wmf"/><Relationship Id="rId4" Type="http://schemas.openxmlformats.org/officeDocument/2006/relationships/oleObject" Target="../embeddings/oleObject12.bin"/></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image" Target="../media/image31.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33.wmf"/><Relationship Id="rId5" Type="http://schemas.openxmlformats.org/officeDocument/2006/relationships/oleObject" Target="../embeddings/oleObject15.bin"/><Relationship Id="rId4" Type="http://schemas.openxmlformats.org/officeDocument/2006/relationships/image" Target="../media/image32.wmf"/></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43E06-9408-4115-B26E-902F4A09B422}"/>
              </a:ext>
            </a:extLst>
          </p:cNvPr>
          <p:cNvSpPr>
            <a:spLocks noGrp="1"/>
          </p:cNvSpPr>
          <p:nvPr>
            <p:ph type="ctrTitle"/>
          </p:nvPr>
        </p:nvSpPr>
        <p:spPr/>
        <p:txBody>
          <a:bodyPr/>
          <a:lstStyle/>
          <a:p>
            <a:r>
              <a:rPr lang="en-US" dirty="0"/>
              <a:t>Chapter 8</a:t>
            </a:r>
            <a:endParaRPr lang="en-IN" dirty="0"/>
          </a:p>
        </p:txBody>
      </p:sp>
      <p:sp>
        <p:nvSpPr>
          <p:cNvPr id="3" name="Subtitle 2">
            <a:extLst>
              <a:ext uri="{FF2B5EF4-FFF2-40B4-BE49-F238E27FC236}">
                <a16:creationId xmlns:a16="http://schemas.microsoft.com/office/drawing/2014/main" id="{7108450C-4596-467D-B140-A6F839E5FCCF}"/>
              </a:ext>
            </a:extLst>
          </p:cNvPr>
          <p:cNvSpPr>
            <a:spLocks noGrp="1"/>
          </p:cNvSpPr>
          <p:nvPr>
            <p:ph type="subTitle" idx="1"/>
          </p:nvPr>
        </p:nvSpPr>
        <p:spPr/>
        <p:txBody>
          <a:bodyPr/>
          <a:lstStyle/>
          <a:p>
            <a:r>
              <a:rPr lang="en-US" b="1" dirty="0"/>
              <a:t>Risk and Rates of Return</a:t>
            </a:r>
          </a:p>
        </p:txBody>
      </p:sp>
      <p:pic>
        <p:nvPicPr>
          <p:cNvPr id="7" name="Picture 3">
            <a:extLst>
              <a:ext uri="{FF2B5EF4-FFF2-40B4-BE49-F238E27FC236}">
                <a16:creationId xmlns:a16="http://schemas.microsoft.com/office/drawing/2014/main" id="{A0BABB19-D4DC-455F-9832-C3067CEACEC7}"/>
              </a:ext>
              <a:ext uri="{C183D7F6-B498-43B3-948B-1728B52AA6E4}">
                <adec:decorative xmlns:adec="http://schemas.microsoft.com/office/drawing/2017/decorative" val="1"/>
              </a:ext>
            </a:extLst>
          </p:cNvPr>
          <p:cNvPicPr>
            <a:picLocks noGrp="1" noChangeAspect="1"/>
          </p:cNvPicPr>
          <p:nvPr>
            <p:ph type="pic" sz="quarter" idx="11"/>
          </p:nvPr>
        </p:nvPicPr>
        <p:blipFill>
          <a:blip r:embed="rId2"/>
          <a:stretch>
            <a:fillRect/>
          </a:stretch>
        </p:blipFill>
        <p:spPr>
          <a:xfrm>
            <a:off x="182017" y="268287"/>
            <a:ext cx="3341341" cy="4114800"/>
          </a:xfrm>
          <a:prstGeom prst="rect">
            <a:avLst/>
          </a:prstGeom>
        </p:spPr>
      </p:pic>
      <p:pic>
        <p:nvPicPr>
          <p:cNvPr id="8" name="Picture 4">
            <a:extLst>
              <a:ext uri="{FF2B5EF4-FFF2-40B4-BE49-F238E27FC236}">
                <a16:creationId xmlns:a16="http://schemas.microsoft.com/office/drawing/2014/main" id="{4267FECB-9676-44F6-B0C3-216136ADED5F}"/>
              </a:ext>
              <a:ext uri="{C183D7F6-B498-43B3-948B-1728B52AA6E4}">
                <adec:decorative xmlns:adec="http://schemas.microsoft.com/office/drawing/2017/decorative" val="1"/>
              </a:ext>
            </a:extLst>
          </p:cNvPr>
          <p:cNvPicPr>
            <a:picLocks noGrp="1" noChangeAspect="1"/>
          </p:cNvPicPr>
          <p:nvPr>
            <p:ph type="pic" sz="quarter" idx="13"/>
          </p:nvPr>
        </p:nvPicPr>
        <p:blipFill>
          <a:blip r:embed="rId3"/>
          <a:stretch>
            <a:fillRect/>
          </a:stretch>
        </p:blipFill>
        <p:spPr>
          <a:xfrm>
            <a:off x="3615252" y="268287"/>
            <a:ext cx="3275597" cy="4114800"/>
          </a:xfrm>
          <a:prstGeom prst="rect">
            <a:avLst/>
          </a:prstGeom>
        </p:spPr>
      </p:pic>
      <p:sp>
        <p:nvSpPr>
          <p:cNvPr id="5" name="Text Placeholder 5">
            <a:extLst>
              <a:ext uri="{FF2B5EF4-FFF2-40B4-BE49-F238E27FC236}">
                <a16:creationId xmlns:a16="http://schemas.microsoft.com/office/drawing/2014/main" id="{16AD9E21-F401-4365-8D18-49A68173CEA1}"/>
              </a:ext>
            </a:extLst>
          </p:cNvPr>
          <p:cNvSpPr>
            <a:spLocks noGrp="1"/>
          </p:cNvSpPr>
          <p:nvPr>
            <p:ph type="body" sz="quarter" idx="12"/>
          </p:nvPr>
        </p:nvSpPr>
        <p:spPr/>
        <p:txBody>
          <a:bodyPr/>
          <a:lstStyle/>
          <a:p>
            <a:r>
              <a:rPr lang="en-US" dirty="0"/>
              <a:t>Brigham &amp; Houston, </a:t>
            </a:r>
            <a:r>
              <a:rPr lang="en-US" i="1" dirty="0"/>
              <a:t>Fundamentals of Financial Management</a:t>
            </a:r>
            <a:r>
              <a:rPr lang="en-US" dirty="0"/>
              <a:t>, Sixteenth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781335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AE36E-F77B-4DB6-9EBE-E252A411EFFC}"/>
              </a:ext>
            </a:extLst>
          </p:cNvPr>
          <p:cNvSpPr>
            <a:spLocks noGrp="1"/>
          </p:cNvSpPr>
          <p:nvPr>
            <p:ph type="title"/>
          </p:nvPr>
        </p:nvSpPr>
        <p:spPr/>
        <p:txBody>
          <a:bodyPr/>
          <a:lstStyle/>
          <a:p>
            <a:r>
              <a:rPr lang="en-IN" dirty="0"/>
              <a:t>Summary of Expected Returns</a:t>
            </a:r>
          </a:p>
        </p:txBody>
      </p:sp>
      <p:graphicFrame>
        <p:nvGraphicFramePr>
          <p:cNvPr id="9" name="Table 2">
            <a:extLst>
              <a:ext uri="{FF2B5EF4-FFF2-40B4-BE49-F238E27FC236}">
                <a16:creationId xmlns:a16="http://schemas.microsoft.com/office/drawing/2014/main" id="{4B6DFEEA-6977-4309-B3ED-574D5D7A7FB9}"/>
              </a:ext>
            </a:extLst>
          </p:cNvPr>
          <p:cNvGraphicFramePr>
            <a:graphicFrameLocks noGrp="1"/>
          </p:cNvGraphicFramePr>
          <p:nvPr>
            <p:ph sz="half" idx="2"/>
            <p:extLst>
              <p:ext uri="{D42A27DB-BD31-4B8C-83A1-F6EECF244321}">
                <p14:modId xmlns:p14="http://schemas.microsoft.com/office/powerpoint/2010/main" val="3661462017"/>
              </p:ext>
            </p:extLst>
          </p:nvPr>
        </p:nvGraphicFramePr>
        <p:xfrm>
          <a:off x="476843" y="1857694"/>
          <a:ext cx="6181534" cy="2743200"/>
        </p:xfrm>
        <a:graphic>
          <a:graphicData uri="http://schemas.openxmlformats.org/drawingml/2006/table">
            <a:tbl>
              <a:tblPr firstRow="1" bandRow="1">
                <a:tableStyleId>{5C22544A-7EE6-4342-B048-85BDC9FD1C3A}</a:tableStyleId>
              </a:tblPr>
              <a:tblGrid>
                <a:gridCol w="3090767">
                  <a:extLst>
                    <a:ext uri="{9D8B030D-6E8A-4147-A177-3AD203B41FA5}">
                      <a16:colId xmlns:a16="http://schemas.microsoft.com/office/drawing/2014/main" val="1346604690"/>
                    </a:ext>
                  </a:extLst>
                </a:gridCol>
                <a:gridCol w="3090767">
                  <a:extLst>
                    <a:ext uri="{9D8B030D-6E8A-4147-A177-3AD203B41FA5}">
                      <a16:colId xmlns:a16="http://schemas.microsoft.com/office/drawing/2014/main" val="372005584"/>
                    </a:ext>
                  </a:extLst>
                </a:gridCol>
              </a:tblGrid>
              <a:tr h="370840">
                <a:tc>
                  <a:txBody>
                    <a:bodyPr/>
                    <a:lstStyle/>
                    <a:p>
                      <a:endParaRPr lang="en-IN" sz="2400" dirty="0">
                        <a:solidFill>
                          <a:srgbClr val="000000"/>
                        </a:solidFill>
                      </a:endParaRPr>
                    </a:p>
                  </a:txBody>
                  <a:tcPr>
                    <a:noFill/>
                  </a:tcPr>
                </a:tc>
                <a:tc>
                  <a:txBody>
                    <a:bodyPr/>
                    <a:lstStyle/>
                    <a:p>
                      <a:r>
                        <a:rPr lang="en-US" sz="2400" u="sng" dirty="0">
                          <a:solidFill>
                            <a:srgbClr val="000000"/>
                          </a:solidFill>
                        </a:rPr>
                        <a:t>Expected Return</a:t>
                      </a:r>
                      <a:endParaRPr lang="en-IN" sz="2400" dirty="0">
                        <a:solidFill>
                          <a:srgbClr val="000000"/>
                        </a:solidFill>
                      </a:endParaRPr>
                    </a:p>
                  </a:txBody>
                  <a:tcPr>
                    <a:noFill/>
                  </a:tcPr>
                </a:tc>
                <a:extLst>
                  <a:ext uri="{0D108BD9-81ED-4DB2-BD59-A6C34878D82A}">
                    <a16:rowId xmlns:a16="http://schemas.microsoft.com/office/drawing/2014/main" val="2910272788"/>
                  </a:ext>
                </a:extLst>
              </a:tr>
              <a:tr h="370840">
                <a:tc>
                  <a:txBody>
                    <a:bodyPr/>
                    <a:lstStyle/>
                    <a:p>
                      <a:pPr algn="l"/>
                      <a:r>
                        <a:rPr lang="en-US" sz="2400" dirty="0">
                          <a:solidFill>
                            <a:srgbClr val="000000"/>
                          </a:solidFill>
                        </a:rPr>
                        <a:t>High Tech</a:t>
                      </a:r>
                      <a:endParaRPr lang="en-IN" sz="2400" dirty="0">
                        <a:solidFill>
                          <a:srgbClr val="000000"/>
                        </a:solidFill>
                      </a:endParaRPr>
                    </a:p>
                  </a:txBody>
                  <a:tcPr>
                    <a:noFill/>
                  </a:tcPr>
                </a:tc>
                <a:tc>
                  <a:txBody>
                    <a:bodyPr/>
                    <a:lstStyle/>
                    <a:p>
                      <a:pPr algn="ctr"/>
                      <a:r>
                        <a:rPr lang="en-US" sz="2400" dirty="0">
                          <a:solidFill>
                            <a:srgbClr val="000000"/>
                          </a:solidFill>
                        </a:rPr>
                        <a:t> 9.9%</a:t>
                      </a:r>
                      <a:endParaRPr lang="en-IN" sz="2400" dirty="0">
                        <a:solidFill>
                          <a:srgbClr val="000000"/>
                        </a:solidFill>
                      </a:endParaRPr>
                    </a:p>
                  </a:txBody>
                  <a:tcPr>
                    <a:noFill/>
                  </a:tcPr>
                </a:tc>
                <a:extLst>
                  <a:ext uri="{0D108BD9-81ED-4DB2-BD59-A6C34878D82A}">
                    <a16:rowId xmlns:a16="http://schemas.microsoft.com/office/drawing/2014/main" val="2848952365"/>
                  </a:ext>
                </a:extLst>
              </a:tr>
              <a:tr h="370840">
                <a:tc>
                  <a:txBody>
                    <a:bodyPr/>
                    <a:lstStyle/>
                    <a:p>
                      <a:r>
                        <a:rPr lang="en-US" sz="2400" dirty="0">
                          <a:solidFill>
                            <a:srgbClr val="000000"/>
                          </a:solidFill>
                        </a:rPr>
                        <a:t>Market</a:t>
                      </a:r>
                      <a:endParaRPr lang="en-IN" sz="2400" dirty="0">
                        <a:solidFill>
                          <a:srgbClr val="000000"/>
                        </a:solidFill>
                      </a:endParaRPr>
                    </a:p>
                  </a:txBody>
                  <a:tcPr>
                    <a:noFill/>
                  </a:tcPr>
                </a:tc>
                <a:tc>
                  <a:txBody>
                    <a:bodyPr/>
                    <a:lstStyle/>
                    <a:p>
                      <a:pPr algn="ctr"/>
                      <a:r>
                        <a:rPr lang="en-US" sz="2400" dirty="0">
                          <a:solidFill>
                            <a:srgbClr val="000000"/>
                          </a:solidFill>
                        </a:rPr>
                        <a:t>8.0%</a:t>
                      </a:r>
                      <a:endParaRPr lang="en-IN" sz="2400" dirty="0">
                        <a:solidFill>
                          <a:srgbClr val="000000"/>
                        </a:solidFill>
                      </a:endParaRPr>
                    </a:p>
                  </a:txBody>
                  <a:tcPr>
                    <a:noFill/>
                  </a:tcPr>
                </a:tc>
                <a:extLst>
                  <a:ext uri="{0D108BD9-81ED-4DB2-BD59-A6C34878D82A}">
                    <a16:rowId xmlns:a16="http://schemas.microsoft.com/office/drawing/2014/main" val="160131479"/>
                  </a:ext>
                </a:extLst>
              </a:tr>
              <a:tr h="370840">
                <a:tc>
                  <a:txBody>
                    <a:bodyPr/>
                    <a:lstStyle/>
                    <a:p>
                      <a:r>
                        <a:rPr lang="en-US" sz="2400" dirty="0">
                          <a:solidFill>
                            <a:srgbClr val="000000"/>
                          </a:solidFill>
                        </a:rPr>
                        <a:t>US Rubber</a:t>
                      </a:r>
                      <a:endParaRPr lang="en-IN" sz="2400" dirty="0">
                        <a:solidFill>
                          <a:srgbClr val="000000"/>
                        </a:solidFill>
                      </a:endParaRPr>
                    </a:p>
                  </a:txBody>
                  <a:tcPr>
                    <a:noFill/>
                  </a:tcPr>
                </a:tc>
                <a:tc>
                  <a:txBody>
                    <a:bodyPr/>
                    <a:lstStyle/>
                    <a:p>
                      <a:pPr algn="ctr"/>
                      <a:r>
                        <a:rPr lang="en-US" sz="2400" dirty="0">
                          <a:solidFill>
                            <a:srgbClr val="000000"/>
                          </a:solidFill>
                        </a:rPr>
                        <a:t>7.3%</a:t>
                      </a:r>
                      <a:endParaRPr lang="en-IN" sz="2400" dirty="0">
                        <a:solidFill>
                          <a:srgbClr val="000000"/>
                        </a:solidFill>
                      </a:endParaRPr>
                    </a:p>
                  </a:txBody>
                  <a:tcPr>
                    <a:noFill/>
                  </a:tcPr>
                </a:tc>
                <a:extLst>
                  <a:ext uri="{0D108BD9-81ED-4DB2-BD59-A6C34878D82A}">
                    <a16:rowId xmlns:a16="http://schemas.microsoft.com/office/drawing/2014/main" val="3717958120"/>
                  </a:ext>
                </a:extLst>
              </a:tr>
              <a:tr h="370840">
                <a:tc>
                  <a:txBody>
                    <a:bodyPr/>
                    <a:lstStyle/>
                    <a:p>
                      <a:r>
                        <a:rPr lang="en-US" sz="2400" dirty="0">
                          <a:solidFill>
                            <a:srgbClr val="000000"/>
                          </a:solidFill>
                        </a:rPr>
                        <a:t>T-bills</a:t>
                      </a:r>
                      <a:endParaRPr lang="en-IN" sz="2400" dirty="0">
                        <a:solidFill>
                          <a:srgbClr val="000000"/>
                        </a:solidFill>
                      </a:endParaRPr>
                    </a:p>
                  </a:txBody>
                  <a:tcPr>
                    <a:noFill/>
                  </a:tcPr>
                </a:tc>
                <a:tc>
                  <a:txBody>
                    <a:bodyPr/>
                    <a:lstStyle/>
                    <a:p>
                      <a:pPr algn="ctr"/>
                      <a:r>
                        <a:rPr lang="en-US" sz="2400" dirty="0">
                          <a:solidFill>
                            <a:srgbClr val="000000"/>
                          </a:solidFill>
                        </a:rPr>
                        <a:t>3.0%</a:t>
                      </a:r>
                      <a:endParaRPr lang="en-IN" sz="2400" dirty="0">
                        <a:solidFill>
                          <a:srgbClr val="000000"/>
                        </a:solidFill>
                      </a:endParaRPr>
                    </a:p>
                  </a:txBody>
                  <a:tcPr>
                    <a:noFill/>
                  </a:tcPr>
                </a:tc>
                <a:extLst>
                  <a:ext uri="{0D108BD9-81ED-4DB2-BD59-A6C34878D82A}">
                    <a16:rowId xmlns:a16="http://schemas.microsoft.com/office/drawing/2014/main" val="885501124"/>
                  </a:ext>
                </a:extLst>
              </a:tr>
              <a:tr h="370840">
                <a:tc>
                  <a:txBody>
                    <a:bodyPr/>
                    <a:lstStyle/>
                    <a:p>
                      <a:r>
                        <a:rPr lang="en-US" sz="2400" dirty="0">
                          <a:solidFill>
                            <a:srgbClr val="000000"/>
                          </a:solidFill>
                        </a:rPr>
                        <a:t>Collections</a:t>
                      </a:r>
                      <a:endParaRPr lang="en-IN" sz="2400" dirty="0">
                        <a:solidFill>
                          <a:srgbClr val="000000"/>
                        </a:solidFill>
                      </a:endParaRPr>
                    </a:p>
                  </a:txBody>
                  <a:tcPr>
                    <a:noFill/>
                  </a:tcPr>
                </a:tc>
                <a:tc>
                  <a:txBody>
                    <a:bodyPr/>
                    <a:lstStyle/>
                    <a:p>
                      <a:pPr algn="ctr"/>
                      <a:r>
                        <a:rPr lang="en-US" sz="2400" dirty="0">
                          <a:solidFill>
                            <a:srgbClr val="000000"/>
                          </a:solidFill>
                        </a:rPr>
                        <a:t>1.2%</a:t>
                      </a:r>
                      <a:endParaRPr lang="en-IN" sz="2400" dirty="0">
                        <a:solidFill>
                          <a:srgbClr val="000000"/>
                        </a:solidFill>
                      </a:endParaRPr>
                    </a:p>
                  </a:txBody>
                  <a:tcPr>
                    <a:noFill/>
                  </a:tcPr>
                </a:tc>
                <a:extLst>
                  <a:ext uri="{0D108BD9-81ED-4DB2-BD59-A6C34878D82A}">
                    <a16:rowId xmlns:a16="http://schemas.microsoft.com/office/drawing/2014/main" val="4100846215"/>
                  </a:ext>
                </a:extLst>
              </a:tr>
            </a:tbl>
          </a:graphicData>
        </a:graphic>
      </p:graphicFrame>
      <p:sp>
        <p:nvSpPr>
          <p:cNvPr id="3" name="Content Placeholder 3">
            <a:extLst>
              <a:ext uri="{FF2B5EF4-FFF2-40B4-BE49-F238E27FC236}">
                <a16:creationId xmlns:a16="http://schemas.microsoft.com/office/drawing/2014/main" id="{D7C88CC2-5466-4393-B128-41DAF40EC026}"/>
              </a:ext>
            </a:extLst>
          </p:cNvPr>
          <p:cNvSpPr>
            <a:spLocks noGrp="1"/>
          </p:cNvSpPr>
          <p:nvPr>
            <p:ph sz="half" idx="1"/>
          </p:nvPr>
        </p:nvSpPr>
        <p:spPr>
          <a:xfrm>
            <a:off x="476843" y="4691046"/>
            <a:ext cx="11241915" cy="1503693"/>
          </a:xfrm>
        </p:spPr>
        <p:txBody>
          <a:bodyPr/>
          <a:lstStyle/>
          <a:p>
            <a:pPr marL="365760" indent="-365760">
              <a:buClr>
                <a:srgbClr val="000000"/>
              </a:buClr>
              <a:buFont typeface="Arial" panose="020B0604020202020204" pitchFamily="34" charset="0"/>
              <a:buChar char="•"/>
              <a:defRPr/>
            </a:pPr>
            <a:r>
              <a:rPr lang="en-US" sz="2400" b="0" dirty="0"/>
              <a:t>High Tech has the highest expected return, and appears to be the best investment alternative, but is it really? </a:t>
            </a:r>
          </a:p>
          <a:p>
            <a:pPr marL="365760" indent="-365760">
              <a:buClr>
                <a:srgbClr val="000000"/>
              </a:buClr>
              <a:buFont typeface="Arial" panose="020B0604020202020204" pitchFamily="34" charset="0"/>
              <a:buChar char="•"/>
              <a:defRPr/>
            </a:pPr>
            <a:r>
              <a:rPr lang="en-US" sz="2400" b="0" dirty="0"/>
              <a:t>Have we failed to account for risk?</a:t>
            </a:r>
            <a:endParaRPr lang="en-IN" sz="2400" b="0" dirty="0"/>
          </a:p>
        </p:txBody>
      </p:sp>
    </p:spTree>
    <p:extLst>
      <p:ext uri="{BB962C8B-B14F-4D97-AF65-F5344CB8AC3E}">
        <p14:creationId xmlns:p14="http://schemas.microsoft.com/office/powerpoint/2010/main" val="3020805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9AFF6-E7DF-4B5C-A310-4315F34F1DB0}"/>
              </a:ext>
            </a:extLst>
          </p:cNvPr>
          <p:cNvSpPr>
            <a:spLocks noGrp="1"/>
          </p:cNvSpPr>
          <p:nvPr>
            <p:ph type="title"/>
          </p:nvPr>
        </p:nvSpPr>
        <p:spPr/>
        <p:txBody>
          <a:bodyPr/>
          <a:lstStyle/>
          <a:p>
            <a:r>
              <a:rPr lang="en-IN" dirty="0"/>
              <a:t>Calculating Standard Deviation</a:t>
            </a:r>
          </a:p>
        </p:txBody>
      </p:sp>
      <p:graphicFrame>
        <p:nvGraphicFramePr>
          <p:cNvPr id="4" name="Object 2" descr="Formula for calculating the standard deviation." title="Standard Deviation ">
            <a:extLst>
              <a:ext uri="{FF2B5EF4-FFF2-40B4-BE49-F238E27FC236}">
                <a16:creationId xmlns:a16="http://schemas.microsoft.com/office/drawing/2014/main" id="{CC0E5A1A-6C4F-4197-9F17-CA255FFE6E51}"/>
              </a:ext>
            </a:extLst>
          </p:cNvPr>
          <p:cNvGraphicFramePr>
            <a:graphicFrameLocks noGrp="1" noChangeAspect="1"/>
          </p:cNvGraphicFramePr>
          <p:nvPr>
            <p:ph idx="1"/>
            <p:extLst>
              <p:ext uri="{D42A27DB-BD31-4B8C-83A1-F6EECF244321}">
                <p14:modId xmlns:p14="http://schemas.microsoft.com/office/powerpoint/2010/main" val="3783083522"/>
              </p:ext>
            </p:extLst>
          </p:nvPr>
        </p:nvGraphicFramePr>
        <p:xfrm>
          <a:off x="3962400" y="1795463"/>
          <a:ext cx="4267200" cy="3416300"/>
        </p:xfrm>
        <a:graphic>
          <a:graphicData uri="http://schemas.openxmlformats.org/presentationml/2006/ole">
            <mc:AlternateContent xmlns:mc="http://schemas.openxmlformats.org/markup-compatibility/2006">
              <mc:Choice xmlns:v="urn:schemas-microsoft-com:vml" Requires="v">
                <p:oleObj spid="_x0000_s2126" name="Equation" r:id="rId3" imgW="3124080" imgH="2501640" progId="Equation.DSMT4">
                  <p:embed/>
                </p:oleObj>
              </mc:Choice>
              <mc:Fallback>
                <p:oleObj name="Equation" r:id="rId3" imgW="3124080" imgH="2501640" progId="Equation.DSMT4">
                  <p:embed/>
                  <p:pic>
                    <p:nvPicPr>
                      <p:cNvPr id="4" name="Object 58" descr="Formula for calculating the standard deviation." title="Standard Deviation "/>
                      <p:cNvPicPr>
                        <a:picLocks noChangeAspect="1" noChangeArrowheads="1"/>
                      </p:cNvPicPr>
                      <p:nvPr/>
                    </p:nvPicPr>
                    <p:blipFill>
                      <a:blip r:embed="rId4"/>
                      <a:srcRect/>
                      <a:stretch>
                        <a:fillRect/>
                      </a:stretch>
                    </p:blipFill>
                    <p:spPr bwMode="auto">
                      <a:xfrm>
                        <a:off x="3962400" y="1795463"/>
                        <a:ext cx="4267200" cy="3416300"/>
                      </a:xfrm>
                      <a:prstGeom prst="rect">
                        <a:avLst/>
                      </a:prstGeom>
                      <a:noFill/>
                    </p:spPr>
                  </p:pic>
                </p:oleObj>
              </mc:Fallback>
            </mc:AlternateContent>
          </a:graphicData>
        </a:graphic>
      </p:graphicFrame>
    </p:spTree>
    <p:extLst>
      <p:ext uri="{BB962C8B-B14F-4D97-AF65-F5344CB8AC3E}">
        <p14:creationId xmlns:p14="http://schemas.microsoft.com/office/powerpoint/2010/main" val="1169901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61462-3BD3-4A68-AD21-7CE027E778D1}"/>
              </a:ext>
            </a:extLst>
          </p:cNvPr>
          <p:cNvSpPr>
            <a:spLocks noGrp="1"/>
          </p:cNvSpPr>
          <p:nvPr>
            <p:ph type="title"/>
          </p:nvPr>
        </p:nvSpPr>
        <p:spPr/>
        <p:txBody>
          <a:bodyPr/>
          <a:lstStyle/>
          <a:p>
            <a:r>
              <a:rPr lang="en-GB" dirty="0"/>
              <a:t>Standard Deviation for Each Investment</a:t>
            </a:r>
            <a:endParaRPr lang="en-IN" dirty="0"/>
          </a:p>
        </p:txBody>
      </p:sp>
      <p:graphicFrame>
        <p:nvGraphicFramePr>
          <p:cNvPr id="9" name="Object 2" descr="Formula worked out to calculate the standard deviation of T-bills." title="Standard Deviation for T-bills">
            <a:extLst>
              <a:ext uri="{FF2B5EF4-FFF2-40B4-BE49-F238E27FC236}">
                <a16:creationId xmlns:a16="http://schemas.microsoft.com/office/drawing/2014/main" id="{B7F180ED-1BFE-41CD-9A8C-0B4374976F51}"/>
              </a:ext>
            </a:extLst>
          </p:cNvPr>
          <p:cNvGraphicFramePr>
            <a:graphicFrameLocks noGrp="1" noChangeAspect="1"/>
          </p:cNvGraphicFramePr>
          <p:nvPr>
            <p:ph sz="half" idx="1"/>
            <p:extLst>
              <p:ext uri="{D42A27DB-BD31-4B8C-83A1-F6EECF244321}">
                <p14:modId xmlns:p14="http://schemas.microsoft.com/office/powerpoint/2010/main" val="3925291255"/>
              </p:ext>
            </p:extLst>
          </p:nvPr>
        </p:nvGraphicFramePr>
        <p:xfrm>
          <a:off x="3060840" y="1420813"/>
          <a:ext cx="6070320" cy="3543120"/>
        </p:xfrm>
        <a:graphic>
          <a:graphicData uri="http://schemas.openxmlformats.org/presentationml/2006/ole">
            <mc:AlternateContent xmlns:mc="http://schemas.openxmlformats.org/markup-compatibility/2006">
              <mc:Choice xmlns:v="urn:schemas-microsoft-com:vml" Requires="v">
                <p:oleObj spid="_x0000_s3146" name="Equation" r:id="rId3" imgW="6070320" imgH="3543120" progId="Equation.DSMT4">
                  <p:embed/>
                </p:oleObj>
              </mc:Choice>
              <mc:Fallback>
                <p:oleObj name="Equation" r:id="rId3" imgW="6070320" imgH="3543120" progId="Equation.DSMT4">
                  <p:embed/>
                  <p:pic>
                    <p:nvPicPr>
                      <p:cNvPr id="4" name="Object 58" descr="Formula worked out to calculate the standard deviation of T-bills." title="Standard Deviation for T-bills"/>
                      <p:cNvPicPr>
                        <a:picLocks noChangeAspect="1" noChangeArrowheads="1"/>
                      </p:cNvPicPr>
                      <p:nvPr/>
                    </p:nvPicPr>
                    <p:blipFill>
                      <a:blip r:embed="rId4"/>
                      <a:srcRect/>
                      <a:stretch>
                        <a:fillRect/>
                      </a:stretch>
                    </p:blipFill>
                    <p:spPr bwMode="auto">
                      <a:xfrm>
                        <a:off x="3060840" y="1420813"/>
                        <a:ext cx="6070320" cy="35431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Table 3">
            <a:extLst>
              <a:ext uri="{FF2B5EF4-FFF2-40B4-BE49-F238E27FC236}">
                <a16:creationId xmlns:a16="http://schemas.microsoft.com/office/drawing/2014/main" id="{22403B22-C474-4F54-8C6B-E2A3897D57C1}"/>
              </a:ext>
            </a:extLst>
          </p:cNvPr>
          <p:cNvGraphicFramePr>
            <a:graphicFrameLocks noGrp="1"/>
          </p:cNvGraphicFramePr>
          <p:nvPr>
            <p:ph sz="half" idx="10"/>
            <p:extLst>
              <p:ext uri="{D42A27DB-BD31-4B8C-83A1-F6EECF244321}">
                <p14:modId xmlns:p14="http://schemas.microsoft.com/office/powerpoint/2010/main" val="3078875489"/>
              </p:ext>
            </p:extLst>
          </p:nvPr>
        </p:nvGraphicFramePr>
        <p:xfrm>
          <a:off x="3524519" y="4985424"/>
          <a:ext cx="5142962" cy="1209314"/>
        </p:xfrm>
        <a:graphic>
          <a:graphicData uri="http://schemas.openxmlformats.org/drawingml/2006/table">
            <a:tbl>
              <a:tblPr firstRow="1" bandRow="1">
                <a:tableStyleId>{5C22544A-7EE6-4342-B048-85BDC9FD1C3A}</a:tableStyleId>
              </a:tblPr>
              <a:tblGrid>
                <a:gridCol w="2571481">
                  <a:extLst>
                    <a:ext uri="{9D8B030D-6E8A-4147-A177-3AD203B41FA5}">
                      <a16:colId xmlns:a16="http://schemas.microsoft.com/office/drawing/2014/main" val="2477880552"/>
                    </a:ext>
                  </a:extLst>
                </a:gridCol>
                <a:gridCol w="2571481">
                  <a:extLst>
                    <a:ext uri="{9D8B030D-6E8A-4147-A177-3AD203B41FA5}">
                      <a16:colId xmlns:a16="http://schemas.microsoft.com/office/drawing/2014/main" val="3793757537"/>
                    </a:ext>
                  </a:extLst>
                </a:gridCol>
              </a:tblGrid>
              <a:tr h="6046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400" b="0" dirty="0">
                          <a:solidFill>
                            <a:srgbClr val="1F497D"/>
                          </a:solidFill>
                          <a:latin typeface="Arial" panose="020B0604020202020204" pitchFamily="34" charset="0"/>
                          <a:cs typeface="Arial" panose="020B0604020202020204" pitchFamily="34" charset="0"/>
                        </a:rPr>
                        <a:t>σ</a:t>
                      </a:r>
                      <a:r>
                        <a:rPr lang="en-US" sz="2400" b="0" baseline="-25000" dirty="0">
                          <a:solidFill>
                            <a:srgbClr val="1F497D"/>
                          </a:solidFill>
                          <a:latin typeface="Arial" panose="020B0604020202020204" pitchFamily="34" charset="0"/>
                          <a:cs typeface="Arial" panose="020B0604020202020204" pitchFamily="34" charset="0"/>
                        </a:rPr>
                        <a:t>HT</a:t>
                      </a:r>
                      <a:r>
                        <a:rPr lang="en-US" sz="2400" b="0" dirty="0">
                          <a:solidFill>
                            <a:srgbClr val="1F497D"/>
                          </a:solidFill>
                          <a:latin typeface="Arial" panose="020B0604020202020204" pitchFamily="34" charset="0"/>
                          <a:cs typeface="Arial" panose="020B0604020202020204" pitchFamily="34" charset="0"/>
                        </a:rPr>
                        <a:t> = 20%</a:t>
                      </a:r>
                      <a:endParaRPr lang="el-GR" sz="2400" b="0" dirty="0">
                        <a:solidFill>
                          <a:srgbClr val="1F497D"/>
                        </a:solidFill>
                        <a:latin typeface="Arial" panose="020B0604020202020204" pitchFamily="34" charset="0"/>
                        <a:cs typeface="Arial" panose="020B0604020202020204" pitchFamily="34" charset="0"/>
                      </a:endParaRPr>
                    </a:p>
                  </a:txBody>
                  <a:tcP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l-GR" sz="2400" b="0" dirty="0">
                          <a:solidFill>
                            <a:srgbClr val="1F497D"/>
                          </a:solidFill>
                          <a:latin typeface="Arial" panose="020B0604020202020204" pitchFamily="34" charset="0"/>
                          <a:cs typeface="Arial" panose="020B0604020202020204" pitchFamily="34" charset="0"/>
                        </a:rPr>
                        <a:t>σ</a:t>
                      </a:r>
                      <a:r>
                        <a:rPr lang="en-US" sz="2400" b="0" baseline="-25000" dirty="0">
                          <a:solidFill>
                            <a:srgbClr val="1F497D"/>
                          </a:solidFill>
                          <a:latin typeface="Arial" panose="020B0604020202020204" pitchFamily="34" charset="0"/>
                          <a:cs typeface="Arial" panose="020B0604020202020204" pitchFamily="34" charset="0"/>
                        </a:rPr>
                        <a:t>Coll</a:t>
                      </a:r>
                      <a:r>
                        <a:rPr lang="en-US" sz="2400" b="0" dirty="0">
                          <a:solidFill>
                            <a:srgbClr val="1F497D"/>
                          </a:solidFill>
                          <a:latin typeface="Arial" panose="020B0604020202020204" pitchFamily="34" charset="0"/>
                          <a:cs typeface="Arial" panose="020B0604020202020204" pitchFamily="34" charset="0"/>
                        </a:rPr>
                        <a:t> = 11.2%</a:t>
                      </a:r>
                      <a:endParaRPr lang="el-GR" sz="2400" b="0" dirty="0">
                        <a:solidFill>
                          <a:srgbClr val="1F497D"/>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947043816"/>
                  </a:ext>
                </a:extLst>
              </a:tr>
              <a:tr h="6046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400" b="0" dirty="0">
                          <a:solidFill>
                            <a:srgbClr val="1F497D"/>
                          </a:solidFill>
                          <a:latin typeface="Arial" panose="020B0604020202020204" pitchFamily="34" charset="0"/>
                          <a:cs typeface="Arial" panose="020B0604020202020204" pitchFamily="34" charset="0"/>
                        </a:rPr>
                        <a:t>σ</a:t>
                      </a:r>
                      <a:r>
                        <a:rPr lang="en-US" sz="2400" b="0" baseline="-25000" dirty="0">
                          <a:solidFill>
                            <a:srgbClr val="1F497D"/>
                          </a:solidFill>
                          <a:latin typeface="Arial" panose="020B0604020202020204" pitchFamily="34" charset="0"/>
                          <a:cs typeface="Arial" panose="020B0604020202020204" pitchFamily="34" charset="0"/>
                        </a:rPr>
                        <a:t>M</a:t>
                      </a:r>
                      <a:r>
                        <a:rPr lang="en-US" sz="2400" b="0" dirty="0">
                          <a:solidFill>
                            <a:srgbClr val="1F497D"/>
                          </a:solidFill>
                          <a:latin typeface="Arial" panose="020B0604020202020204" pitchFamily="34" charset="0"/>
                          <a:cs typeface="Arial" panose="020B0604020202020204" pitchFamily="34" charset="0"/>
                        </a:rPr>
                        <a:t> = 15.2%</a:t>
                      </a:r>
                      <a:endParaRPr lang="el-GR" sz="2400" b="0" dirty="0">
                        <a:solidFill>
                          <a:srgbClr val="1F497D"/>
                        </a:solidFill>
                        <a:latin typeface="Arial" panose="020B0604020202020204" pitchFamily="34" charset="0"/>
                        <a:cs typeface="Arial" panose="020B0604020202020204" pitchFamily="34" charset="0"/>
                      </a:endParaRPr>
                    </a:p>
                  </a:txBody>
                  <a:tcP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l-GR" sz="2400" b="0" dirty="0">
                          <a:solidFill>
                            <a:srgbClr val="1F497D"/>
                          </a:solidFill>
                          <a:latin typeface="Arial" panose="020B0604020202020204" pitchFamily="34" charset="0"/>
                          <a:cs typeface="Arial" panose="020B0604020202020204" pitchFamily="34" charset="0"/>
                        </a:rPr>
                        <a:t>σ</a:t>
                      </a:r>
                      <a:r>
                        <a:rPr lang="en-US" sz="2400" b="0" baseline="-25000" dirty="0">
                          <a:solidFill>
                            <a:srgbClr val="1F497D"/>
                          </a:solidFill>
                          <a:latin typeface="Arial" panose="020B0604020202020204" pitchFamily="34" charset="0"/>
                          <a:cs typeface="Arial" panose="020B0604020202020204" pitchFamily="34" charset="0"/>
                        </a:rPr>
                        <a:t>USR</a:t>
                      </a:r>
                      <a:r>
                        <a:rPr lang="en-US" sz="2400" b="0" dirty="0">
                          <a:solidFill>
                            <a:srgbClr val="1F497D"/>
                          </a:solidFill>
                          <a:latin typeface="Arial" panose="020B0604020202020204" pitchFamily="34" charset="0"/>
                          <a:cs typeface="Arial" panose="020B0604020202020204" pitchFamily="34" charset="0"/>
                        </a:rPr>
                        <a:t> = 18.8%</a:t>
                      </a:r>
                      <a:endParaRPr lang="el-GR" sz="2400" b="0" dirty="0">
                        <a:solidFill>
                          <a:srgbClr val="1F497D"/>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95317807"/>
                  </a:ext>
                </a:extLst>
              </a:tr>
            </a:tbl>
          </a:graphicData>
        </a:graphic>
      </p:graphicFrame>
    </p:spTree>
    <p:extLst>
      <p:ext uri="{BB962C8B-B14F-4D97-AF65-F5344CB8AC3E}">
        <p14:creationId xmlns:p14="http://schemas.microsoft.com/office/powerpoint/2010/main" val="1552913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B65F9-51D3-4BA2-8148-8C94725A58E7}"/>
              </a:ext>
            </a:extLst>
          </p:cNvPr>
          <p:cNvSpPr>
            <a:spLocks noGrp="1"/>
          </p:cNvSpPr>
          <p:nvPr>
            <p:ph type="title"/>
          </p:nvPr>
        </p:nvSpPr>
        <p:spPr/>
        <p:txBody>
          <a:bodyPr/>
          <a:lstStyle/>
          <a:p>
            <a:r>
              <a:rPr lang="en-IN" dirty="0"/>
              <a:t>Comparing Standard Deviations</a:t>
            </a:r>
          </a:p>
        </p:txBody>
      </p:sp>
      <p:pic>
        <p:nvPicPr>
          <p:cNvPr id="7" name="Picture 2" descr="Comparing Standard Deviations&#10;&#10;Graph comparing the standard deviations for T-bills, US Rubber, and High Tech, with rate of return on the x-axis and probability on the y-axis.">
            <a:extLst>
              <a:ext uri="{FF2B5EF4-FFF2-40B4-BE49-F238E27FC236}">
                <a16:creationId xmlns:a16="http://schemas.microsoft.com/office/drawing/2014/main" id="{DF1B8014-12C6-4629-87B5-DE0D1E26A135}"/>
              </a:ext>
            </a:extLst>
          </p:cNvPr>
          <p:cNvPicPr>
            <a:picLocks noGrp="1" noChangeAspect="1"/>
          </p:cNvPicPr>
          <p:nvPr>
            <p:ph sz="half" idx="2"/>
          </p:nvPr>
        </p:nvPicPr>
        <p:blipFill>
          <a:blip r:embed="rId2"/>
          <a:stretch>
            <a:fillRect/>
          </a:stretch>
        </p:blipFill>
        <p:spPr>
          <a:xfrm>
            <a:off x="1524000" y="1576845"/>
            <a:ext cx="9144000" cy="4632959"/>
          </a:xfrm>
        </p:spPr>
      </p:pic>
    </p:spTree>
    <p:extLst>
      <p:ext uri="{BB962C8B-B14F-4D97-AF65-F5344CB8AC3E}">
        <p14:creationId xmlns:p14="http://schemas.microsoft.com/office/powerpoint/2010/main" val="4255181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3C8E5-5EDD-4028-AC00-2CCDD8B4D042}"/>
              </a:ext>
            </a:extLst>
          </p:cNvPr>
          <p:cNvSpPr>
            <a:spLocks noGrp="1"/>
          </p:cNvSpPr>
          <p:nvPr>
            <p:ph type="title"/>
          </p:nvPr>
        </p:nvSpPr>
        <p:spPr/>
        <p:txBody>
          <a:bodyPr/>
          <a:lstStyle/>
          <a:p>
            <a:r>
              <a:rPr lang="en-GB" dirty="0"/>
              <a:t>Comments on Standard Deviation as a Measure of Risk</a:t>
            </a:r>
            <a:endParaRPr lang="en-IN" dirty="0"/>
          </a:p>
        </p:txBody>
      </p:sp>
      <p:sp>
        <p:nvSpPr>
          <p:cNvPr id="3" name="Content Placeholder 2">
            <a:extLst>
              <a:ext uri="{FF2B5EF4-FFF2-40B4-BE49-F238E27FC236}">
                <a16:creationId xmlns:a16="http://schemas.microsoft.com/office/drawing/2014/main" id="{14FFA648-F012-4BF9-B64C-EB7602A1D396}"/>
              </a:ext>
            </a:extLst>
          </p:cNvPr>
          <p:cNvSpPr>
            <a:spLocks noGrp="1"/>
          </p:cNvSpPr>
          <p:nvPr>
            <p:ph idx="1"/>
          </p:nvPr>
        </p:nvSpPr>
        <p:spPr/>
        <p:txBody>
          <a:bodyPr/>
          <a:lstStyle/>
          <a:p>
            <a:pPr marL="365760" indent="-365760">
              <a:spcBef>
                <a:spcPts val="1200"/>
              </a:spcBef>
              <a:spcAft>
                <a:spcPts val="1200"/>
              </a:spcAft>
              <a:buClr>
                <a:srgbClr val="000000"/>
              </a:buClr>
            </a:pPr>
            <a:r>
              <a:rPr lang="en-US" dirty="0"/>
              <a:t>Standard deviation (</a:t>
            </a:r>
            <a:r>
              <a:rPr lang="el-GR" dirty="0"/>
              <a:t>σ</a:t>
            </a:r>
            <a:r>
              <a:rPr lang="en-US" baseline="-25000" dirty="0" err="1"/>
              <a:t>i</a:t>
            </a:r>
            <a:r>
              <a:rPr lang="en-US" dirty="0"/>
              <a:t>) measures total, or stand-alone, risk.</a:t>
            </a:r>
          </a:p>
          <a:p>
            <a:pPr marL="365760" indent="-365760">
              <a:spcBef>
                <a:spcPts val="1200"/>
              </a:spcBef>
              <a:spcAft>
                <a:spcPts val="1200"/>
              </a:spcAft>
              <a:buClr>
                <a:srgbClr val="000000"/>
              </a:buClr>
            </a:pPr>
            <a:r>
              <a:rPr lang="en-US" dirty="0"/>
              <a:t>The larger </a:t>
            </a:r>
            <a:r>
              <a:rPr lang="el-GR" dirty="0"/>
              <a:t>σ</a:t>
            </a:r>
            <a:r>
              <a:rPr lang="en-US" baseline="-25000" dirty="0" err="1"/>
              <a:t>i</a:t>
            </a:r>
            <a:r>
              <a:rPr lang="en-US" dirty="0"/>
              <a:t> is, the lower the probability that actual returns will be close to expected returns.</a:t>
            </a:r>
          </a:p>
          <a:p>
            <a:pPr marL="365760" indent="-365760">
              <a:spcBef>
                <a:spcPts val="1200"/>
              </a:spcBef>
              <a:spcAft>
                <a:spcPts val="1200"/>
              </a:spcAft>
              <a:buClr>
                <a:srgbClr val="000000"/>
              </a:buClr>
            </a:pPr>
            <a:r>
              <a:rPr lang="en-US" dirty="0"/>
              <a:t>Larger </a:t>
            </a:r>
            <a:r>
              <a:rPr lang="el-GR" dirty="0"/>
              <a:t>σ</a:t>
            </a:r>
            <a:r>
              <a:rPr lang="en-US" baseline="-25000" dirty="0" err="1"/>
              <a:t>i</a:t>
            </a:r>
            <a:r>
              <a:rPr lang="en-US" dirty="0"/>
              <a:t> is associated with a wider probability distribution of returns.</a:t>
            </a:r>
          </a:p>
        </p:txBody>
      </p:sp>
    </p:spTree>
    <p:extLst>
      <p:ext uri="{BB962C8B-B14F-4D97-AF65-F5344CB8AC3E}">
        <p14:creationId xmlns:p14="http://schemas.microsoft.com/office/powerpoint/2010/main" val="1953586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4EA5-C981-4E02-9E30-ACFB163C08A2}"/>
              </a:ext>
            </a:extLst>
          </p:cNvPr>
          <p:cNvSpPr>
            <a:spLocks noGrp="1"/>
          </p:cNvSpPr>
          <p:nvPr>
            <p:ph type="title"/>
          </p:nvPr>
        </p:nvSpPr>
        <p:spPr/>
        <p:txBody>
          <a:bodyPr/>
          <a:lstStyle/>
          <a:p>
            <a:r>
              <a:rPr lang="en-IN" dirty="0"/>
              <a:t>Comparing Risk and Return</a:t>
            </a:r>
          </a:p>
        </p:txBody>
      </p:sp>
      <p:graphicFrame>
        <p:nvGraphicFramePr>
          <p:cNvPr id="6" name="Table 2">
            <a:extLst>
              <a:ext uri="{FF2B5EF4-FFF2-40B4-BE49-F238E27FC236}">
                <a16:creationId xmlns:a16="http://schemas.microsoft.com/office/drawing/2014/main" id="{72D1494B-AC15-4F4C-85BD-9133E4E572D1}"/>
              </a:ext>
            </a:extLst>
          </p:cNvPr>
          <p:cNvGraphicFramePr>
            <a:graphicFrameLocks noGrp="1"/>
          </p:cNvGraphicFramePr>
          <p:nvPr>
            <p:ph sz="half" idx="1"/>
            <p:extLst>
              <p:ext uri="{D42A27DB-BD31-4B8C-83A1-F6EECF244321}">
                <p14:modId xmlns:p14="http://schemas.microsoft.com/office/powerpoint/2010/main" val="1608809929"/>
              </p:ext>
            </p:extLst>
          </p:nvPr>
        </p:nvGraphicFramePr>
        <p:xfrm>
          <a:off x="2078776" y="1887538"/>
          <a:ext cx="8034448" cy="2743200"/>
        </p:xfrm>
        <a:graphic>
          <a:graphicData uri="http://schemas.openxmlformats.org/drawingml/2006/table">
            <a:tbl>
              <a:tblPr firstRow="1" bandRow="1">
                <a:tableStyleId>{5C22544A-7EE6-4342-B048-85BDC9FD1C3A}</a:tableStyleId>
              </a:tblPr>
              <a:tblGrid>
                <a:gridCol w="2417024">
                  <a:extLst>
                    <a:ext uri="{9D8B030D-6E8A-4147-A177-3AD203B41FA5}">
                      <a16:colId xmlns:a16="http://schemas.microsoft.com/office/drawing/2014/main" val="3670987006"/>
                    </a:ext>
                  </a:extLst>
                </a:gridCol>
                <a:gridCol w="3200400">
                  <a:extLst>
                    <a:ext uri="{9D8B030D-6E8A-4147-A177-3AD203B41FA5}">
                      <a16:colId xmlns:a16="http://schemas.microsoft.com/office/drawing/2014/main" val="1994639880"/>
                    </a:ext>
                  </a:extLst>
                </a:gridCol>
                <a:gridCol w="2417024">
                  <a:extLst>
                    <a:ext uri="{9D8B030D-6E8A-4147-A177-3AD203B41FA5}">
                      <a16:colId xmlns:a16="http://schemas.microsoft.com/office/drawing/2014/main" val="178055990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mj-lt"/>
                          <a:ea typeface="Verdana" panose="020B0604030504040204" pitchFamily="34" charset="0"/>
                          <a:cs typeface="Verdana" panose="020B0604030504040204" pitchFamily="34" charset="0"/>
                        </a:rPr>
                        <a:t>Security</a:t>
                      </a:r>
                    </a:p>
                  </a:txBody>
                  <a:tcPr>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mj-lt"/>
                          <a:ea typeface="Verdana" panose="020B0604030504040204" pitchFamily="34" charset="0"/>
                          <a:cs typeface="Verdana" panose="020B0604030504040204" pitchFamily="34" charset="0"/>
                        </a:rPr>
                        <a:t>Expected Return,</a:t>
                      </a:r>
                    </a:p>
                  </a:txBody>
                  <a:tcPr>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mj-lt"/>
                          <a:ea typeface="Verdana" panose="020B0604030504040204" pitchFamily="34" charset="0"/>
                          <a:cs typeface="Verdana" panose="020B0604030504040204" pitchFamily="34" charset="0"/>
                        </a:rPr>
                        <a:t>Risk,</a:t>
                      </a:r>
                      <a:r>
                        <a:rPr lang="en-US" sz="2400" dirty="0">
                          <a:solidFill>
                            <a:srgbClr val="000000"/>
                          </a:solidFill>
                          <a:latin typeface="+mj-lt"/>
                          <a:ea typeface="Verdana" panose="020B0604030504040204" pitchFamily="34" charset="0"/>
                          <a:cs typeface="Verdana" panose="020B0604030504040204" pitchFamily="34" charset="0"/>
                          <a:sym typeface="Symbol" panose="05050102010706020507" pitchFamily="18" charset="2"/>
                        </a:rPr>
                        <a:t> </a:t>
                      </a:r>
                      <a:endParaRPr lang="en-US" sz="2400" dirty="0">
                        <a:solidFill>
                          <a:srgbClr val="000000"/>
                        </a:solidFill>
                        <a:latin typeface="+mj-lt"/>
                        <a:ea typeface="Verdana" panose="020B0604030504040204" pitchFamily="34" charset="0"/>
                        <a:cs typeface="Verdana" panose="020B0604030504040204" pitchFamily="34" charset="0"/>
                      </a:endParaRPr>
                    </a:p>
                  </a:txBody>
                  <a:tcPr>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70920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mj-lt"/>
                          <a:ea typeface="Verdana" panose="020B0604030504040204" pitchFamily="34" charset="0"/>
                          <a:cs typeface="Verdana" panose="020B0604030504040204" pitchFamily="34" charset="0"/>
                        </a:rPr>
                        <a:t>T</a:t>
                      </a:r>
                      <a:r>
                        <a:rPr lang="en-IN" sz="2400" dirty="0">
                          <a:solidFill>
                            <a:srgbClr val="000000"/>
                          </a:solidFill>
                          <a:latin typeface="+mj-lt"/>
                          <a:ea typeface="Verdana" panose="020B0604030504040204" pitchFamily="34" charset="0"/>
                          <a:cs typeface="Verdana" panose="020B0604030504040204" pitchFamily="34" charset="0"/>
                        </a:rPr>
                        <a:t>-</a:t>
                      </a:r>
                      <a:r>
                        <a:rPr lang="en-US" sz="2400" dirty="0">
                          <a:solidFill>
                            <a:srgbClr val="000000"/>
                          </a:solidFill>
                          <a:latin typeface="+mj-lt"/>
                          <a:ea typeface="Verdana" panose="020B0604030504040204" pitchFamily="34" charset="0"/>
                          <a:cs typeface="Verdana" panose="020B0604030504040204" pitchFamily="34" charset="0"/>
                        </a:rPr>
                        <a:t>bills</a:t>
                      </a:r>
                    </a:p>
                  </a:txBody>
                  <a:tcPr>
                    <a:lnT w="12700" cap="flat" cmpd="sng" algn="ctr">
                      <a:solidFill>
                        <a:srgbClr val="000000"/>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mj-lt"/>
                          <a:ea typeface="Verdana" panose="020B0604030504040204" pitchFamily="34" charset="0"/>
                          <a:cs typeface="Verdana" panose="020B0604030504040204" pitchFamily="34" charset="0"/>
                        </a:rPr>
                        <a:t>3.0%</a:t>
                      </a:r>
                    </a:p>
                  </a:txBody>
                  <a:tcPr>
                    <a:lnT w="12700" cap="flat" cmpd="sng" algn="ctr">
                      <a:solidFill>
                        <a:srgbClr val="000000"/>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mj-lt"/>
                          <a:ea typeface="Verdana" panose="020B0604030504040204" pitchFamily="34" charset="0"/>
                          <a:cs typeface="Verdana" panose="020B0604030504040204" pitchFamily="34" charset="0"/>
                        </a:rPr>
                        <a:t>0.0%</a:t>
                      </a:r>
                    </a:p>
                  </a:txBody>
                  <a:tcPr>
                    <a:lnT w="12700" cap="flat" cmpd="sng" algn="ctr">
                      <a:solidFill>
                        <a:srgbClr val="000000"/>
                      </a:solidFill>
                      <a:prstDash val="solid"/>
                      <a:round/>
                      <a:headEnd type="none" w="med" len="med"/>
                      <a:tailEnd type="none" w="med" len="med"/>
                    </a:lnT>
                    <a:noFill/>
                  </a:tcPr>
                </a:tc>
                <a:extLst>
                  <a:ext uri="{0D108BD9-81ED-4DB2-BD59-A6C34878D82A}">
                    <a16:rowId xmlns:a16="http://schemas.microsoft.com/office/drawing/2014/main" val="30963146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mj-lt"/>
                          <a:ea typeface="Verdana" panose="020B0604030504040204" pitchFamily="34" charset="0"/>
                          <a:cs typeface="Verdana" panose="020B0604030504040204" pitchFamily="34" charset="0"/>
                        </a:rPr>
                        <a:t>High Tech</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mj-lt"/>
                          <a:ea typeface="Verdana" panose="020B0604030504040204" pitchFamily="34" charset="0"/>
                          <a:cs typeface="Verdana" panose="020B0604030504040204" pitchFamily="34" charset="0"/>
                        </a:rPr>
                        <a:t>9.9</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mj-lt"/>
                          <a:ea typeface="Verdana" panose="020B0604030504040204" pitchFamily="34" charset="0"/>
                          <a:cs typeface="Verdana" panose="020B0604030504040204" pitchFamily="34" charset="0"/>
                        </a:rPr>
                        <a:t>20.0</a:t>
                      </a:r>
                    </a:p>
                  </a:txBody>
                  <a:tcPr>
                    <a:noFill/>
                  </a:tcPr>
                </a:tc>
                <a:extLst>
                  <a:ext uri="{0D108BD9-81ED-4DB2-BD59-A6C34878D82A}">
                    <a16:rowId xmlns:a16="http://schemas.microsoft.com/office/drawing/2014/main" val="6642912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mj-lt"/>
                          <a:ea typeface="Verdana" panose="020B0604030504040204" pitchFamily="34" charset="0"/>
                          <a:cs typeface="Verdana" panose="020B0604030504040204" pitchFamily="34" charset="0"/>
                        </a:rPr>
                        <a:t>Collections*</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mj-lt"/>
                          <a:ea typeface="Verdana" panose="020B0604030504040204" pitchFamily="34" charset="0"/>
                          <a:cs typeface="Verdana" panose="020B0604030504040204" pitchFamily="34" charset="0"/>
                        </a:rPr>
                        <a:t>1.2</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mj-lt"/>
                          <a:ea typeface="Verdana" panose="020B0604030504040204" pitchFamily="34" charset="0"/>
                          <a:cs typeface="Verdana" panose="020B0604030504040204" pitchFamily="34" charset="0"/>
                        </a:rPr>
                        <a:t>11.2</a:t>
                      </a:r>
                    </a:p>
                  </a:txBody>
                  <a:tcPr>
                    <a:noFill/>
                  </a:tcPr>
                </a:tc>
                <a:extLst>
                  <a:ext uri="{0D108BD9-81ED-4DB2-BD59-A6C34878D82A}">
                    <a16:rowId xmlns:a16="http://schemas.microsoft.com/office/drawing/2014/main" val="115427718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mj-lt"/>
                          <a:ea typeface="Verdana" panose="020B0604030504040204" pitchFamily="34" charset="0"/>
                          <a:cs typeface="Verdana" panose="020B0604030504040204" pitchFamily="34" charset="0"/>
                        </a:rPr>
                        <a:t>US Rubber*</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mj-lt"/>
                          <a:ea typeface="Verdana" panose="020B0604030504040204" pitchFamily="34" charset="0"/>
                          <a:cs typeface="Verdana" panose="020B0604030504040204" pitchFamily="34" charset="0"/>
                        </a:rPr>
                        <a:t>7.3</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mj-lt"/>
                          <a:ea typeface="Verdana" panose="020B0604030504040204" pitchFamily="34" charset="0"/>
                          <a:cs typeface="Verdana" panose="020B0604030504040204" pitchFamily="34" charset="0"/>
                        </a:rPr>
                        <a:t>18.8</a:t>
                      </a:r>
                    </a:p>
                  </a:txBody>
                  <a:tcPr>
                    <a:noFill/>
                  </a:tcPr>
                </a:tc>
                <a:extLst>
                  <a:ext uri="{0D108BD9-81ED-4DB2-BD59-A6C34878D82A}">
                    <a16:rowId xmlns:a16="http://schemas.microsoft.com/office/drawing/2014/main" val="3749612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mj-lt"/>
                          <a:ea typeface="Verdana" panose="020B0604030504040204" pitchFamily="34" charset="0"/>
                          <a:cs typeface="Verdana" panose="020B0604030504040204" pitchFamily="34" charset="0"/>
                        </a:rPr>
                        <a:t>Market</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mj-lt"/>
                          <a:ea typeface="Verdana" panose="020B0604030504040204" pitchFamily="34" charset="0"/>
                          <a:cs typeface="Verdana" panose="020B0604030504040204" pitchFamily="34" charset="0"/>
                        </a:rPr>
                        <a:t>8.0</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000000"/>
                          </a:solidFill>
                          <a:latin typeface="+mj-lt"/>
                        </a:rPr>
                        <a:t>1</a:t>
                      </a:r>
                      <a:r>
                        <a:rPr lang="en-US" sz="2400" dirty="0">
                          <a:solidFill>
                            <a:srgbClr val="000000"/>
                          </a:solidFill>
                          <a:latin typeface="+mj-lt"/>
                          <a:ea typeface="Verdana" panose="020B0604030504040204" pitchFamily="34" charset="0"/>
                          <a:cs typeface="Verdana" panose="020B0604030504040204" pitchFamily="34" charset="0"/>
                        </a:rPr>
                        <a:t>5.2</a:t>
                      </a:r>
                    </a:p>
                  </a:txBody>
                  <a:tcPr>
                    <a:noFill/>
                  </a:tcPr>
                </a:tc>
                <a:extLst>
                  <a:ext uri="{0D108BD9-81ED-4DB2-BD59-A6C34878D82A}">
                    <a16:rowId xmlns:a16="http://schemas.microsoft.com/office/drawing/2014/main" val="687129227"/>
                  </a:ext>
                </a:extLst>
              </a:tr>
            </a:tbl>
          </a:graphicData>
        </a:graphic>
      </p:graphicFrame>
      <p:graphicFrame>
        <p:nvGraphicFramePr>
          <p:cNvPr id="9" name="Object 3">
            <a:extLst>
              <a:ext uri="{FF2B5EF4-FFF2-40B4-BE49-F238E27FC236}">
                <a16:creationId xmlns:a16="http://schemas.microsoft.com/office/drawing/2014/main" id="{14623B81-BC3C-4C49-918E-4F3D47FAD26A}"/>
              </a:ext>
              <a:ext uri="{C183D7F6-B498-43B3-948B-1728B52AA6E4}">
                <adec:decorative xmlns:adec="http://schemas.microsoft.com/office/drawing/2017/decorative" val="1"/>
              </a:ext>
            </a:extLst>
          </p:cNvPr>
          <p:cNvGraphicFramePr>
            <a:graphicFrameLocks noGrp="1" noChangeAspect="1"/>
          </p:cNvGraphicFramePr>
          <p:nvPr>
            <p:ph sz="half" idx="2"/>
            <p:extLst>
              <p:ext uri="{D42A27DB-BD31-4B8C-83A1-F6EECF244321}">
                <p14:modId xmlns:p14="http://schemas.microsoft.com/office/powerpoint/2010/main" val="806012650"/>
              </p:ext>
            </p:extLst>
          </p:nvPr>
        </p:nvGraphicFramePr>
        <p:xfrm>
          <a:off x="7404053" y="1993900"/>
          <a:ext cx="177800" cy="279400"/>
        </p:xfrm>
        <a:graphic>
          <a:graphicData uri="http://schemas.openxmlformats.org/presentationml/2006/ole">
            <mc:AlternateContent xmlns:mc="http://schemas.openxmlformats.org/markup-compatibility/2006">
              <mc:Choice xmlns:v="urn:schemas-microsoft-com:vml" Requires="v">
                <p:oleObj spid="_x0000_s4167" name="Equation" r:id="rId3" imgW="177480" imgH="279360" progId="Equation.DSMT4">
                  <p:embed/>
                </p:oleObj>
              </mc:Choice>
              <mc:Fallback>
                <p:oleObj name="Equation" r:id="rId3" imgW="177480" imgH="279360" progId="Equation.DSMT4">
                  <p:embed/>
                  <p:pic>
                    <p:nvPicPr>
                      <p:cNvPr id="6" name="Object 4"/>
                      <p:cNvPicPr>
                        <a:picLocks noChangeAspect="1" noChangeArrowheads="1"/>
                      </p:cNvPicPr>
                      <p:nvPr/>
                    </p:nvPicPr>
                    <p:blipFill>
                      <a:blip r:embed="rId4"/>
                      <a:srcRect/>
                      <a:stretch>
                        <a:fillRect/>
                      </a:stretch>
                    </p:blipFill>
                    <p:spPr bwMode="auto">
                      <a:xfrm>
                        <a:off x="7404053" y="1993900"/>
                        <a:ext cx="1778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4">
            <a:extLst>
              <a:ext uri="{FF2B5EF4-FFF2-40B4-BE49-F238E27FC236}">
                <a16:creationId xmlns:a16="http://schemas.microsoft.com/office/drawing/2014/main" id="{CAC7BC47-84F3-45A6-8F27-80B446A81B29}"/>
              </a:ext>
            </a:extLst>
          </p:cNvPr>
          <p:cNvSpPr>
            <a:spLocks noGrp="1"/>
          </p:cNvSpPr>
          <p:nvPr>
            <p:ph type="body" sz="quarter" idx="13"/>
          </p:nvPr>
        </p:nvSpPr>
        <p:spPr>
          <a:xfrm>
            <a:off x="2138218" y="4776069"/>
            <a:ext cx="3154998" cy="400166"/>
          </a:xfrm>
        </p:spPr>
        <p:txBody>
          <a:bodyPr/>
          <a:lstStyle/>
          <a:p>
            <a:pPr marL="0" indent="0">
              <a:buNone/>
            </a:pPr>
            <a:r>
              <a:rPr lang="en-US" sz="2400" dirty="0">
                <a:latin typeface="+mj-lt"/>
                <a:ea typeface="Verdana" panose="020B0604030504040204" pitchFamily="34" charset="0"/>
                <a:cs typeface="Verdana" panose="020B0604030504040204" pitchFamily="34" charset="0"/>
              </a:rPr>
              <a:t>*Seems out of place.</a:t>
            </a:r>
            <a:endParaRPr lang="en-US" sz="2000" dirty="0">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35347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50526-2C7F-4B3D-BC99-04E44A15E90E}"/>
              </a:ext>
            </a:extLst>
          </p:cNvPr>
          <p:cNvSpPr>
            <a:spLocks noGrp="1"/>
          </p:cNvSpPr>
          <p:nvPr>
            <p:ph type="title"/>
          </p:nvPr>
        </p:nvSpPr>
        <p:spPr/>
        <p:txBody>
          <a:bodyPr/>
          <a:lstStyle/>
          <a:p>
            <a:r>
              <a:rPr lang="en-IN" dirty="0"/>
              <a:t>Coefficient of Variation (CV)</a:t>
            </a:r>
          </a:p>
        </p:txBody>
      </p:sp>
      <p:sp>
        <p:nvSpPr>
          <p:cNvPr id="3" name="Content Placeholder 2">
            <a:extLst>
              <a:ext uri="{FF2B5EF4-FFF2-40B4-BE49-F238E27FC236}">
                <a16:creationId xmlns:a16="http://schemas.microsoft.com/office/drawing/2014/main" id="{D9909F52-AFD4-4A53-88B5-21D95424C083}"/>
              </a:ext>
            </a:extLst>
          </p:cNvPr>
          <p:cNvSpPr>
            <a:spLocks noGrp="1"/>
          </p:cNvSpPr>
          <p:nvPr>
            <p:ph sz="half" idx="1"/>
          </p:nvPr>
        </p:nvSpPr>
        <p:spPr>
          <a:xfrm>
            <a:off x="476843" y="1887674"/>
            <a:ext cx="11241915" cy="1010072"/>
          </a:xfrm>
        </p:spPr>
        <p:txBody>
          <a:bodyPr/>
          <a:lstStyle/>
          <a:p>
            <a:pPr marL="365760" indent="-365760">
              <a:buClr>
                <a:srgbClr val="000000"/>
              </a:buClr>
              <a:buFont typeface="Arial" panose="020B0604020202020204" pitchFamily="34" charset="0"/>
              <a:buChar char="•"/>
            </a:pPr>
            <a:r>
              <a:rPr lang="en-US" sz="2400" b="0" dirty="0"/>
              <a:t>A standardized measure of dispersion about the expected value, that shows the risk per unit of return.</a:t>
            </a:r>
          </a:p>
        </p:txBody>
      </p:sp>
      <p:graphicFrame>
        <p:nvGraphicFramePr>
          <p:cNvPr id="6" name="Object 3" descr="Coefficient of Variation (CV) Formula &#10;&#10;Formula for calculating the coefficient of variation (CV).">
            <a:extLst>
              <a:ext uri="{FF2B5EF4-FFF2-40B4-BE49-F238E27FC236}">
                <a16:creationId xmlns:a16="http://schemas.microsoft.com/office/drawing/2014/main" id="{F36B4224-FB2A-4F18-9D35-7EF09C3D5817}"/>
              </a:ext>
            </a:extLst>
          </p:cNvPr>
          <p:cNvGraphicFramePr>
            <a:graphicFrameLocks noGrp="1" noChangeAspect="1"/>
          </p:cNvGraphicFramePr>
          <p:nvPr>
            <p:ph sz="half" idx="2"/>
            <p:extLst>
              <p:ext uri="{D42A27DB-BD31-4B8C-83A1-F6EECF244321}">
                <p14:modId xmlns:p14="http://schemas.microsoft.com/office/powerpoint/2010/main" val="1199395153"/>
              </p:ext>
            </p:extLst>
          </p:nvPr>
        </p:nvGraphicFramePr>
        <p:xfrm>
          <a:off x="3461837" y="3246942"/>
          <a:ext cx="5268326" cy="1043566"/>
        </p:xfrm>
        <a:graphic>
          <a:graphicData uri="http://schemas.openxmlformats.org/presentationml/2006/ole">
            <mc:AlternateContent xmlns:mc="http://schemas.openxmlformats.org/markup-compatibility/2006">
              <mc:Choice xmlns:v="urn:schemas-microsoft-com:vml" Requires="v">
                <p:oleObj spid="_x0000_s5188" name="Equation" r:id="rId3" imgW="3974760" imgH="787320" progId="Equation.DSMT4">
                  <p:embed/>
                </p:oleObj>
              </mc:Choice>
              <mc:Fallback>
                <p:oleObj name="Equation" r:id="rId3" imgW="3974760" imgH="787320" progId="Equation.DSMT4">
                  <p:embed/>
                  <p:pic>
                    <p:nvPicPr>
                      <p:cNvPr id="4" name="Object 4" descr="Formula for calcuating the coefficient of variation (CV)." title="Coefficient of Variation (CV) Formula "/>
                      <p:cNvPicPr>
                        <a:picLocks noChangeAspect="1" noChangeArrowheads="1"/>
                      </p:cNvPicPr>
                      <p:nvPr/>
                    </p:nvPicPr>
                    <p:blipFill>
                      <a:blip r:embed="rId4"/>
                      <a:srcRect/>
                      <a:stretch>
                        <a:fillRect/>
                      </a:stretch>
                    </p:blipFill>
                    <p:spPr bwMode="auto">
                      <a:xfrm>
                        <a:off x="3461837" y="3246942"/>
                        <a:ext cx="5268326" cy="1043566"/>
                      </a:xfrm>
                      <a:prstGeom prst="rect">
                        <a:avLst/>
                      </a:prstGeom>
                      <a:noFill/>
                    </p:spPr>
                  </p:pic>
                </p:oleObj>
              </mc:Fallback>
            </mc:AlternateContent>
          </a:graphicData>
        </a:graphic>
      </p:graphicFrame>
    </p:spTree>
    <p:extLst>
      <p:ext uri="{BB962C8B-B14F-4D97-AF65-F5344CB8AC3E}">
        <p14:creationId xmlns:p14="http://schemas.microsoft.com/office/powerpoint/2010/main" val="3089778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0BD0C-CFFF-4872-98D5-FB5692198C81}"/>
              </a:ext>
            </a:extLst>
          </p:cNvPr>
          <p:cNvSpPr>
            <a:spLocks noGrp="1"/>
          </p:cNvSpPr>
          <p:nvPr>
            <p:ph type="title"/>
          </p:nvPr>
        </p:nvSpPr>
        <p:spPr/>
        <p:txBody>
          <a:bodyPr/>
          <a:lstStyle/>
          <a:p>
            <a:r>
              <a:rPr lang="en-GB" dirty="0"/>
              <a:t>Illustrating the CV as a Measure of Relative Risk</a:t>
            </a:r>
            <a:endParaRPr lang="en-IN" dirty="0"/>
          </a:p>
        </p:txBody>
      </p:sp>
      <p:pic>
        <p:nvPicPr>
          <p:cNvPr id="7" name="Picture 2" descr="A distribution graph that plots rate of return in percent on the x-axis and probability on the y-axis. The graph shows two similar distribution curves, A and B. The peak of curve A is at a lower rate of return and the peak of curve B is at a higher rate of return.">
            <a:extLst>
              <a:ext uri="{FF2B5EF4-FFF2-40B4-BE49-F238E27FC236}">
                <a16:creationId xmlns:a16="http://schemas.microsoft.com/office/drawing/2014/main" id="{4A326781-9DE8-4DEE-AEF6-1B91159F8C28}"/>
              </a:ext>
            </a:extLst>
          </p:cNvPr>
          <p:cNvPicPr>
            <a:picLocks noGrp="1" noChangeAspect="1"/>
          </p:cNvPicPr>
          <p:nvPr>
            <p:ph sz="half" idx="2"/>
          </p:nvPr>
        </p:nvPicPr>
        <p:blipFill>
          <a:blip r:embed="rId2"/>
          <a:stretch>
            <a:fillRect/>
          </a:stretch>
        </p:blipFill>
        <p:spPr>
          <a:xfrm>
            <a:off x="1742424" y="1742069"/>
            <a:ext cx="8710327" cy="3488500"/>
          </a:xfrm>
        </p:spPr>
      </p:pic>
      <p:sp>
        <p:nvSpPr>
          <p:cNvPr id="3" name="Content Placeholder 3">
            <a:extLst>
              <a:ext uri="{FF2B5EF4-FFF2-40B4-BE49-F238E27FC236}">
                <a16:creationId xmlns:a16="http://schemas.microsoft.com/office/drawing/2014/main" id="{09D4886C-CA95-4DAF-9DD1-EB6B510DE1CF}"/>
              </a:ext>
            </a:extLst>
          </p:cNvPr>
          <p:cNvSpPr>
            <a:spLocks noGrp="1"/>
          </p:cNvSpPr>
          <p:nvPr>
            <p:ph sz="half" idx="1"/>
          </p:nvPr>
        </p:nvSpPr>
        <p:spPr>
          <a:xfrm>
            <a:off x="476843" y="5313458"/>
            <a:ext cx="11241915" cy="881284"/>
          </a:xfrm>
        </p:spPr>
        <p:txBody>
          <a:bodyPr/>
          <a:lstStyle/>
          <a:p>
            <a:r>
              <a:rPr lang="el-GR" sz="2400" b="0" dirty="0"/>
              <a:t>σ</a:t>
            </a:r>
            <a:r>
              <a:rPr lang="en-US" sz="2400" b="0" baseline="-25000" dirty="0"/>
              <a:t>A</a:t>
            </a:r>
            <a:r>
              <a:rPr lang="en-US" sz="2400" b="0" dirty="0"/>
              <a:t> = </a:t>
            </a:r>
            <a:r>
              <a:rPr lang="el-GR" sz="2400" b="0" dirty="0"/>
              <a:t>σ</a:t>
            </a:r>
            <a:r>
              <a:rPr lang="en-US" sz="2400" b="0" baseline="-25000" dirty="0"/>
              <a:t>B </a:t>
            </a:r>
            <a:r>
              <a:rPr lang="en-US" sz="2400" b="0" dirty="0"/>
              <a:t>, but A is riskier because of a larger probability of losses. In other words, the same amount of risk (as measured by </a:t>
            </a:r>
            <a:r>
              <a:rPr lang="el-GR" sz="2400" b="0" dirty="0"/>
              <a:t>σ</a:t>
            </a:r>
            <a:r>
              <a:rPr lang="en-US" sz="2400" b="0" dirty="0"/>
              <a:t>) for smaller returns.</a:t>
            </a:r>
            <a:endParaRPr lang="el-GR" sz="2400" b="0" dirty="0"/>
          </a:p>
        </p:txBody>
      </p:sp>
    </p:spTree>
    <p:extLst>
      <p:ext uri="{BB962C8B-B14F-4D97-AF65-F5344CB8AC3E}">
        <p14:creationId xmlns:p14="http://schemas.microsoft.com/office/powerpoint/2010/main" val="4032450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F88F3-2EB4-468C-A541-DB36436C2C02}"/>
              </a:ext>
            </a:extLst>
          </p:cNvPr>
          <p:cNvSpPr>
            <a:spLocks noGrp="1"/>
          </p:cNvSpPr>
          <p:nvPr>
            <p:ph type="title"/>
          </p:nvPr>
        </p:nvSpPr>
        <p:spPr/>
        <p:txBody>
          <a:bodyPr/>
          <a:lstStyle/>
          <a:p>
            <a:r>
              <a:rPr lang="en-GB" sz="3200" dirty="0"/>
              <a:t>Risk Rankings by Coefficient of Variation</a:t>
            </a:r>
            <a:endParaRPr lang="en-IN" sz="3200" dirty="0"/>
          </a:p>
        </p:txBody>
      </p:sp>
      <p:sp>
        <p:nvSpPr>
          <p:cNvPr id="3" name="Content Placeholder 2">
            <a:extLst>
              <a:ext uri="{FF2B5EF4-FFF2-40B4-BE49-F238E27FC236}">
                <a16:creationId xmlns:a16="http://schemas.microsoft.com/office/drawing/2014/main" id="{64A62207-C8BC-49F5-B158-4B3B7A3D59D8}"/>
              </a:ext>
            </a:extLst>
          </p:cNvPr>
          <p:cNvSpPr>
            <a:spLocks noGrp="1"/>
          </p:cNvSpPr>
          <p:nvPr>
            <p:ph sz="half" idx="1"/>
          </p:nvPr>
        </p:nvSpPr>
        <p:spPr>
          <a:xfrm>
            <a:off x="476843" y="1887674"/>
            <a:ext cx="11241915" cy="4281306"/>
          </a:xfrm>
        </p:spPr>
        <p:txBody>
          <a:bodyPr/>
          <a:lstStyle/>
          <a:p>
            <a:pPr>
              <a:spcBef>
                <a:spcPts val="300"/>
              </a:spcBef>
              <a:spcAft>
                <a:spcPts val="600"/>
              </a:spcAft>
              <a:tabLst>
                <a:tab pos="3886200" algn="l"/>
                <a:tab pos="4171950" algn="ctr"/>
                <a:tab pos="4457700" algn="r"/>
              </a:tabLst>
              <a:defRPr/>
            </a:pPr>
            <a:r>
              <a:rPr lang="en-US" sz="2400" b="0" dirty="0"/>
              <a:t>	</a:t>
            </a:r>
            <a:r>
              <a:rPr lang="en-US" sz="2400" b="0" u="sng" dirty="0"/>
              <a:t>	CV	</a:t>
            </a:r>
          </a:p>
          <a:p>
            <a:pPr>
              <a:spcBef>
                <a:spcPts val="300"/>
              </a:spcBef>
              <a:spcAft>
                <a:spcPts val="600"/>
              </a:spcAft>
              <a:tabLst>
                <a:tab pos="4114800" algn="dec"/>
              </a:tabLst>
              <a:defRPr/>
            </a:pPr>
            <a:r>
              <a:rPr lang="en-US" sz="2400" b="0" dirty="0"/>
              <a:t>T-bills	  0.0</a:t>
            </a:r>
          </a:p>
          <a:p>
            <a:pPr>
              <a:spcBef>
                <a:spcPts val="300"/>
              </a:spcBef>
              <a:spcAft>
                <a:spcPts val="600"/>
              </a:spcAft>
              <a:tabLst>
                <a:tab pos="4114800" algn="dec"/>
              </a:tabLst>
              <a:defRPr/>
            </a:pPr>
            <a:r>
              <a:rPr lang="en-US" sz="2400" b="0" dirty="0"/>
              <a:t>Market	  1.9</a:t>
            </a:r>
          </a:p>
          <a:p>
            <a:pPr>
              <a:spcBef>
                <a:spcPts val="300"/>
              </a:spcBef>
              <a:spcAft>
                <a:spcPts val="600"/>
              </a:spcAft>
              <a:tabLst>
                <a:tab pos="4114800" algn="dec"/>
              </a:tabLst>
              <a:defRPr/>
            </a:pPr>
            <a:r>
              <a:rPr lang="en-US" sz="2400" b="0" dirty="0"/>
              <a:t>High Tech	  2.0</a:t>
            </a:r>
          </a:p>
          <a:p>
            <a:pPr>
              <a:spcBef>
                <a:spcPts val="300"/>
              </a:spcBef>
              <a:spcAft>
                <a:spcPts val="600"/>
              </a:spcAft>
              <a:tabLst>
                <a:tab pos="4114800" algn="dec"/>
              </a:tabLst>
              <a:defRPr/>
            </a:pPr>
            <a:r>
              <a:rPr lang="en-US" sz="2400" b="0" dirty="0"/>
              <a:t>US Rubber	  2.6</a:t>
            </a:r>
          </a:p>
          <a:p>
            <a:pPr>
              <a:spcBef>
                <a:spcPts val="300"/>
              </a:spcBef>
              <a:spcAft>
                <a:spcPts val="600"/>
              </a:spcAft>
              <a:tabLst>
                <a:tab pos="4114800" algn="dec"/>
              </a:tabLst>
              <a:defRPr/>
            </a:pPr>
            <a:r>
              <a:rPr lang="en-US" sz="2400" b="0" dirty="0"/>
              <a:t>Collections	 9.8</a:t>
            </a:r>
          </a:p>
          <a:p>
            <a:pPr marL="365760" indent="-365760">
              <a:spcBef>
                <a:spcPts val="300"/>
              </a:spcBef>
              <a:spcAft>
                <a:spcPts val="600"/>
              </a:spcAft>
              <a:buClr>
                <a:srgbClr val="000000"/>
              </a:buClr>
              <a:buFont typeface="Arial" panose="020B0604020202020204" pitchFamily="34" charset="0"/>
              <a:buChar char="•"/>
              <a:defRPr/>
            </a:pPr>
            <a:r>
              <a:rPr lang="en-US" sz="2400" b="0" dirty="0"/>
              <a:t>Collections has the highest degree of risk per unit of return.</a:t>
            </a:r>
          </a:p>
          <a:p>
            <a:pPr marL="365760" indent="-365760">
              <a:spcBef>
                <a:spcPts val="300"/>
              </a:spcBef>
              <a:spcAft>
                <a:spcPts val="600"/>
              </a:spcAft>
              <a:buClr>
                <a:srgbClr val="000000"/>
              </a:buClr>
              <a:buFont typeface="Arial" panose="020B0604020202020204" pitchFamily="34" charset="0"/>
              <a:buChar char="•"/>
              <a:defRPr/>
            </a:pPr>
            <a:r>
              <a:rPr lang="en-US" sz="2400" b="0" dirty="0"/>
              <a:t>High Tech, despite having the highest standard deviation of returns, has a relatively average CV.</a:t>
            </a:r>
          </a:p>
        </p:txBody>
      </p:sp>
    </p:spTree>
    <p:extLst>
      <p:ext uri="{BB962C8B-B14F-4D97-AF65-F5344CB8AC3E}">
        <p14:creationId xmlns:p14="http://schemas.microsoft.com/office/powerpoint/2010/main" val="1716638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F88F3-2EB4-468C-A541-DB36436C2C02}"/>
              </a:ext>
            </a:extLst>
          </p:cNvPr>
          <p:cNvSpPr>
            <a:spLocks noGrp="1"/>
          </p:cNvSpPr>
          <p:nvPr>
            <p:ph type="title"/>
          </p:nvPr>
        </p:nvSpPr>
        <p:spPr/>
        <p:txBody>
          <a:bodyPr/>
          <a:lstStyle/>
          <a:p>
            <a:r>
              <a:rPr lang="en-GB" sz="3200" dirty="0"/>
              <a:t>Sharpe Ratio</a:t>
            </a:r>
            <a:endParaRPr lang="en-IN" sz="3200" dirty="0"/>
          </a:p>
        </p:txBody>
      </p:sp>
      <p:sp>
        <p:nvSpPr>
          <p:cNvPr id="3" name="Content Placeholder 2">
            <a:extLst>
              <a:ext uri="{FF2B5EF4-FFF2-40B4-BE49-F238E27FC236}">
                <a16:creationId xmlns:a16="http://schemas.microsoft.com/office/drawing/2014/main" id="{64A62207-C8BC-49F5-B158-4B3B7A3D59D8}"/>
              </a:ext>
            </a:extLst>
          </p:cNvPr>
          <p:cNvSpPr>
            <a:spLocks noGrp="1"/>
          </p:cNvSpPr>
          <p:nvPr>
            <p:ph sz="half" idx="1"/>
          </p:nvPr>
        </p:nvSpPr>
        <p:spPr>
          <a:xfrm>
            <a:off x="476843" y="1887674"/>
            <a:ext cx="11241915" cy="4281306"/>
          </a:xfrm>
        </p:spPr>
        <p:txBody>
          <a:bodyPr/>
          <a:lstStyle/>
          <a:p>
            <a:pPr marL="365760" indent="-365760">
              <a:spcBef>
                <a:spcPts val="600"/>
              </a:spcBef>
              <a:spcAft>
                <a:spcPts val="600"/>
              </a:spcAft>
              <a:buClr>
                <a:srgbClr val="000000"/>
              </a:buClr>
              <a:buFont typeface="Arial" panose="020B0604020202020204" pitchFamily="34" charset="0"/>
              <a:buChar char="•"/>
            </a:pPr>
            <a:r>
              <a:rPr lang="en-US" sz="2000" b="0" dirty="0"/>
              <a:t>The Sharpe ratio is an alternative measure of stand-alone risk. It looks at excess return relative to risk.</a:t>
            </a:r>
          </a:p>
          <a:p>
            <a:pPr marL="640080" lvl="1" indent="-320040">
              <a:spcBef>
                <a:spcPts val="600"/>
              </a:spcBef>
              <a:spcAft>
                <a:spcPts val="600"/>
              </a:spcAft>
              <a:buClr>
                <a:srgbClr val="000000"/>
              </a:buClr>
              <a:buFont typeface="Arial" panose="020B0604020202020204" pitchFamily="34" charset="0"/>
              <a:buChar char="•"/>
            </a:pPr>
            <a:r>
              <a:rPr lang="en-US" sz="1800" dirty="0"/>
              <a:t>High Tech’s Sharpe ratio = (9.9% - 3%)/20.0% = 0.345</a:t>
            </a:r>
          </a:p>
          <a:p>
            <a:pPr marL="640080" lvl="1" indent="-320040">
              <a:spcBef>
                <a:spcPts val="600"/>
              </a:spcBef>
              <a:spcAft>
                <a:spcPts val="600"/>
              </a:spcAft>
              <a:buClr>
                <a:srgbClr val="000000"/>
              </a:buClr>
              <a:buFont typeface="Arial" panose="020B0604020202020204" pitchFamily="34" charset="0"/>
              <a:buChar char="•"/>
            </a:pPr>
            <a:r>
              <a:rPr lang="en-US" sz="1800" dirty="0"/>
              <a:t>U.S. Rubber’s Sharpe ratio = (7.3% - 3%)/18.8% = 0.229</a:t>
            </a:r>
          </a:p>
          <a:p>
            <a:pPr marL="640080" lvl="1" indent="-320040">
              <a:spcBef>
                <a:spcPts val="600"/>
              </a:spcBef>
              <a:spcAft>
                <a:spcPts val="600"/>
              </a:spcAft>
              <a:buClr>
                <a:srgbClr val="000000"/>
              </a:buClr>
              <a:buFont typeface="Arial" panose="020B0604020202020204" pitchFamily="34" charset="0"/>
              <a:buChar char="•"/>
            </a:pPr>
            <a:r>
              <a:rPr lang="en-US" sz="1800" dirty="0"/>
              <a:t>Market Portfolio’s Sharpe ratio = (8% - 3%)/15.2% = 0.329</a:t>
            </a:r>
          </a:p>
          <a:p>
            <a:pPr marL="640080" lvl="1" indent="-320040">
              <a:spcBef>
                <a:spcPts val="600"/>
              </a:spcBef>
              <a:spcAft>
                <a:spcPts val="600"/>
              </a:spcAft>
              <a:buClr>
                <a:srgbClr val="000000"/>
              </a:buClr>
              <a:buFont typeface="Arial" panose="020B0604020202020204" pitchFamily="34" charset="0"/>
              <a:buChar char="•"/>
            </a:pPr>
            <a:r>
              <a:rPr lang="en-US" sz="1800" dirty="0"/>
              <a:t>Collections’ Sharpe ratio = (1.2% - 3%)/11.2% = -0.161</a:t>
            </a:r>
          </a:p>
          <a:p>
            <a:pPr marL="640080" lvl="1" indent="-320040">
              <a:spcBef>
                <a:spcPts val="600"/>
              </a:spcBef>
              <a:spcAft>
                <a:spcPts val="600"/>
              </a:spcAft>
              <a:buClr>
                <a:srgbClr val="000000"/>
              </a:buClr>
              <a:buFont typeface="Arial" panose="020B0604020202020204" pitchFamily="34" charset="0"/>
              <a:buChar char="•"/>
            </a:pPr>
            <a:r>
              <a:rPr lang="en-US" sz="1800" dirty="0"/>
              <a:t>T-Bills’ Sharpe ratio = 0.</a:t>
            </a:r>
          </a:p>
          <a:p>
            <a:pPr marL="365760" indent="-365760">
              <a:spcBef>
                <a:spcPts val="600"/>
              </a:spcBef>
              <a:spcAft>
                <a:spcPts val="600"/>
              </a:spcAft>
              <a:buClr>
                <a:srgbClr val="000000"/>
              </a:buClr>
              <a:buFont typeface="Arial" panose="020B0604020202020204" pitchFamily="34" charset="0"/>
              <a:buChar char="•"/>
            </a:pPr>
            <a:r>
              <a:rPr lang="en-US" sz="2000" b="0" dirty="0"/>
              <a:t>Excess return is asset’s return minus the risk-free rate.</a:t>
            </a:r>
          </a:p>
          <a:p>
            <a:pPr marL="365760" indent="-365760">
              <a:spcBef>
                <a:spcPts val="600"/>
              </a:spcBef>
              <a:spcAft>
                <a:spcPts val="600"/>
              </a:spcAft>
              <a:buClr>
                <a:srgbClr val="000000"/>
              </a:buClr>
              <a:buFont typeface="Arial" panose="020B0604020202020204" pitchFamily="34" charset="0"/>
              <a:buChar char="•"/>
            </a:pPr>
            <a:r>
              <a:rPr lang="en-US" sz="2000" b="0" dirty="0"/>
              <a:t>Risk is measured as the standard deviation of the asset’s return.</a:t>
            </a:r>
          </a:p>
          <a:p>
            <a:pPr marL="365760" indent="-365760">
              <a:spcBef>
                <a:spcPts val="600"/>
              </a:spcBef>
              <a:spcAft>
                <a:spcPts val="600"/>
              </a:spcAft>
              <a:buClr>
                <a:srgbClr val="000000"/>
              </a:buClr>
              <a:buFont typeface="Arial" panose="020B0604020202020204" pitchFamily="34" charset="0"/>
              <a:buChar char="•"/>
            </a:pPr>
            <a:r>
              <a:rPr lang="en-US" sz="2000" b="0" dirty="0"/>
              <a:t>A risk-free asset will have a Sharpe ratio = 0.</a:t>
            </a:r>
          </a:p>
        </p:txBody>
      </p:sp>
    </p:spTree>
    <p:extLst>
      <p:ext uri="{BB962C8B-B14F-4D97-AF65-F5344CB8AC3E}">
        <p14:creationId xmlns:p14="http://schemas.microsoft.com/office/powerpoint/2010/main" val="2387528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Overview</a:t>
            </a:r>
            <a:endParaRPr lang="en-US"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idx="1"/>
          </p:nvPr>
        </p:nvSpPr>
        <p:spPr/>
        <p:txBody>
          <a:bodyPr/>
          <a:lstStyle/>
          <a:p>
            <a:pPr marL="365760" indent="-365760">
              <a:buClr>
                <a:srgbClr val="000000"/>
              </a:buClr>
            </a:pPr>
            <a:r>
              <a:rPr lang="en-US" dirty="0"/>
              <a:t>Stand Alone Risk</a:t>
            </a:r>
          </a:p>
          <a:p>
            <a:pPr marL="365760" indent="-365760">
              <a:buClr>
                <a:srgbClr val="000000"/>
              </a:buClr>
            </a:pPr>
            <a:r>
              <a:rPr lang="en-US" dirty="0"/>
              <a:t>Portfolio Risk</a:t>
            </a:r>
          </a:p>
          <a:p>
            <a:pPr marL="365760" indent="-365760">
              <a:buClr>
                <a:srgbClr val="000000"/>
              </a:buClr>
            </a:pPr>
            <a:r>
              <a:rPr lang="en-US" dirty="0"/>
              <a:t>Risk and Return: CAPM/SML</a:t>
            </a:r>
          </a:p>
        </p:txBody>
      </p:sp>
    </p:spTree>
    <p:custDataLst>
      <p:tags r:id="rId1"/>
    </p:custDataLst>
    <p:extLst>
      <p:ext uri="{BB962C8B-B14F-4D97-AF65-F5344CB8AC3E}">
        <p14:creationId xmlns:p14="http://schemas.microsoft.com/office/powerpoint/2010/main" val="497835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0766B-1961-4FEA-AF1B-033754509D2C}"/>
              </a:ext>
            </a:extLst>
          </p:cNvPr>
          <p:cNvSpPr>
            <a:spLocks noGrp="1"/>
          </p:cNvSpPr>
          <p:nvPr>
            <p:ph type="title"/>
          </p:nvPr>
        </p:nvSpPr>
        <p:spPr/>
        <p:txBody>
          <a:bodyPr/>
          <a:lstStyle/>
          <a:p>
            <a:r>
              <a:rPr lang="en-IN" dirty="0"/>
              <a:t>Investor Attitude Towards Risk</a:t>
            </a:r>
          </a:p>
        </p:txBody>
      </p:sp>
      <p:sp>
        <p:nvSpPr>
          <p:cNvPr id="3" name="Content Placeholder 2">
            <a:extLst>
              <a:ext uri="{FF2B5EF4-FFF2-40B4-BE49-F238E27FC236}">
                <a16:creationId xmlns:a16="http://schemas.microsoft.com/office/drawing/2014/main" id="{DD2C81E0-2E58-4662-A1A0-B44C80E014AB}"/>
              </a:ext>
            </a:extLst>
          </p:cNvPr>
          <p:cNvSpPr>
            <a:spLocks noGrp="1"/>
          </p:cNvSpPr>
          <p:nvPr>
            <p:ph sz="half" idx="1"/>
          </p:nvPr>
        </p:nvSpPr>
        <p:spPr>
          <a:xfrm>
            <a:off x="2420536" y="1887674"/>
            <a:ext cx="7354530" cy="1396439"/>
          </a:xfrm>
          <a:solidFill>
            <a:srgbClr val="343F52"/>
          </a:solidFill>
        </p:spPr>
        <p:txBody>
          <a:bodyPr anchor="ctr"/>
          <a:lstStyle/>
          <a:p>
            <a:pPr algn="ctr"/>
            <a:r>
              <a:rPr lang="en-US" sz="2400" b="0" dirty="0">
                <a:solidFill>
                  <a:schemeClr val="bg1"/>
                </a:solidFill>
                <a:latin typeface="+mj-lt"/>
                <a:ea typeface="Verdana" panose="020B0604030504040204" pitchFamily="34" charset="0"/>
                <a:cs typeface="Verdana" panose="020B0604030504040204" pitchFamily="34" charset="0"/>
              </a:rPr>
              <a:t>Risk </a:t>
            </a:r>
            <a:r>
              <a:rPr lang="en-US" sz="2400" b="0" i="1" dirty="0">
                <a:solidFill>
                  <a:schemeClr val="bg1"/>
                </a:solidFill>
                <a:latin typeface="+mj-lt"/>
                <a:ea typeface="Verdana" panose="020B0604030504040204" pitchFamily="34" charset="0"/>
                <a:cs typeface="Verdana" panose="020B0604030504040204" pitchFamily="34" charset="0"/>
              </a:rPr>
              <a:t>premium</a:t>
            </a:r>
            <a:r>
              <a:rPr lang="en-US" sz="2400" b="0" dirty="0">
                <a:solidFill>
                  <a:schemeClr val="bg1"/>
                </a:solidFill>
                <a:latin typeface="+mj-lt"/>
                <a:ea typeface="Verdana" panose="020B0604030504040204" pitchFamily="34" charset="0"/>
                <a:cs typeface="Verdana" panose="020B0604030504040204" pitchFamily="34" charset="0"/>
              </a:rPr>
              <a:t>: the difference between the return on a risky asset and a riskless asset, which serves as compensation for investors to hold riskier securities.</a:t>
            </a:r>
          </a:p>
        </p:txBody>
      </p:sp>
      <p:sp>
        <p:nvSpPr>
          <p:cNvPr id="4" name="Content Placeholder 3">
            <a:extLst>
              <a:ext uri="{FF2B5EF4-FFF2-40B4-BE49-F238E27FC236}">
                <a16:creationId xmlns:a16="http://schemas.microsoft.com/office/drawing/2014/main" id="{C8F19A26-BD07-419C-AC53-868E52F76060}"/>
              </a:ext>
            </a:extLst>
          </p:cNvPr>
          <p:cNvSpPr>
            <a:spLocks noGrp="1"/>
          </p:cNvSpPr>
          <p:nvPr>
            <p:ph sz="half" idx="2"/>
          </p:nvPr>
        </p:nvSpPr>
        <p:spPr>
          <a:xfrm>
            <a:off x="2420536" y="3504103"/>
            <a:ext cx="7354530" cy="1396439"/>
          </a:xfrm>
          <a:solidFill>
            <a:srgbClr val="343F52"/>
          </a:solidFill>
        </p:spPr>
        <p:txBody>
          <a:bodyPr anchor="ctr"/>
          <a:lstStyle/>
          <a:p>
            <a:pPr marL="0" indent="0" algn="ctr">
              <a:buNone/>
            </a:pPr>
            <a:r>
              <a:rPr lang="en-US" dirty="0">
                <a:solidFill>
                  <a:schemeClr val="bg1"/>
                </a:solidFill>
                <a:latin typeface="+mj-lt"/>
                <a:ea typeface="Verdana" panose="020B0604030504040204" pitchFamily="34" charset="0"/>
                <a:cs typeface="Verdana" panose="020B0604030504040204" pitchFamily="34" charset="0"/>
              </a:rPr>
              <a:t>Risk </a:t>
            </a:r>
            <a:r>
              <a:rPr lang="en-US" i="1" dirty="0">
                <a:solidFill>
                  <a:schemeClr val="bg1"/>
                </a:solidFill>
                <a:latin typeface="+mj-lt"/>
                <a:ea typeface="Verdana" panose="020B0604030504040204" pitchFamily="34" charset="0"/>
                <a:cs typeface="Verdana" panose="020B0604030504040204" pitchFamily="34" charset="0"/>
              </a:rPr>
              <a:t>aversion</a:t>
            </a:r>
            <a:r>
              <a:rPr lang="en-US" dirty="0">
                <a:solidFill>
                  <a:schemeClr val="bg1"/>
                </a:solidFill>
                <a:latin typeface="+mj-lt"/>
                <a:ea typeface="Verdana" panose="020B0604030504040204" pitchFamily="34" charset="0"/>
                <a:cs typeface="Verdana" panose="020B0604030504040204" pitchFamily="34" charset="0"/>
              </a:rPr>
              <a:t>: assumes investors dislike risk and require higher rates of return to encourage them to hold riskier securities.</a:t>
            </a:r>
          </a:p>
        </p:txBody>
      </p:sp>
    </p:spTree>
    <p:extLst>
      <p:ext uri="{BB962C8B-B14F-4D97-AF65-F5344CB8AC3E}">
        <p14:creationId xmlns:p14="http://schemas.microsoft.com/office/powerpoint/2010/main" val="1906046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F88F3-2EB4-468C-A541-DB36436C2C02}"/>
              </a:ext>
            </a:extLst>
          </p:cNvPr>
          <p:cNvSpPr>
            <a:spLocks noGrp="1"/>
          </p:cNvSpPr>
          <p:nvPr>
            <p:ph type="title"/>
          </p:nvPr>
        </p:nvSpPr>
        <p:spPr/>
        <p:txBody>
          <a:bodyPr/>
          <a:lstStyle/>
          <a:p>
            <a:r>
              <a:rPr lang="en-GB" sz="3200" dirty="0"/>
              <a:t>Portfolio Construction:  Risk and Return</a:t>
            </a:r>
            <a:endParaRPr lang="en-IN" sz="3200" dirty="0"/>
          </a:p>
        </p:txBody>
      </p:sp>
      <p:sp>
        <p:nvSpPr>
          <p:cNvPr id="3" name="Content Placeholder 2">
            <a:extLst>
              <a:ext uri="{FF2B5EF4-FFF2-40B4-BE49-F238E27FC236}">
                <a16:creationId xmlns:a16="http://schemas.microsoft.com/office/drawing/2014/main" id="{64A62207-C8BC-49F5-B158-4B3B7A3D59D8}"/>
              </a:ext>
            </a:extLst>
          </p:cNvPr>
          <p:cNvSpPr>
            <a:spLocks noGrp="1"/>
          </p:cNvSpPr>
          <p:nvPr>
            <p:ph sz="half" idx="1"/>
          </p:nvPr>
        </p:nvSpPr>
        <p:spPr>
          <a:xfrm>
            <a:off x="476843" y="1887674"/>
            <a:ext cx="11241915" cy="4281306"/>
          </a:xfrm>
        </p:spPr>
        <p:txBody>
          <a:bodyPr/>
          <a:lstStyle/>
          <a:p>
            <a:pPr marL="365760" indent="-365760">
              <a:spcBef>
                <a:spcPts val="1200"/>
              </a:spcBef>
              <a:spcAft>
                <a:spcPts val="1200"/>
              </a:spcAft>
              <a:buClr>
                <a:srgbClr val="000000"/>
              </a:buClr>
              <a:buFont typeface="Arial" panose="020B0604020202020204" pitchFamily="34" charset="0"/>
              <a:buChar char="•"/>
              <a:defRPr/>
            </a:pPr>
            <a:r>
              <a:rPr lang="en-US" sz="2400" b="0" dirty="0"/>
              <a:t>Assume a two-stock portfolio is created with $50,000 invested in both High Tech and Collections. </a:t>
            </a:r>
          </a:p>
          <a:p>
            <a:pPr marL="365760" indent="-365760">
              <a:spcBef>
                <a:spcPts val="1200"/>
              </a:spcBef>
              <a:spcAft>
                <a:spcPts val="1200"/>
              </a:spcAft>
              <a:buClr>
                <a:srgbClr val="000000"/>
              </a:buClr>
              <a:buFont typeface="Arial" panose="020B0604020202020204" pitchFamily="34" charset="0"/>
              <a:buChar char="•"/>
              <a:defRPr/>
            </a:pPr>
            <a:r>
              <a:rPr lang="en-US" sz="2400" b="0" dirty="0"/>
              <a:t>A portfolio’s expected return is a weighted average of the returns of the portfolio’s component assets.</a:t>
            </a:r>
          </a:p>
          <a:p>
            <a:pPr marL="365760" indent="-365760">
              <a:spcBef>
                <a:spcPts val="1200"/>
              </a:spcBef>
              <a:spcAft>
                <a:spcPts val="1200"/>
              </a:spcAft>
              <a:buClr>
                <a:srgbClr val="000000"/>
              </a:buClr>
              <a:buFont typeface="Arial" panose="020B0604020202020204" pitchFamily="34" charset="0"/>
              <a:buChar char="•"/>
              <a:defRPr/>
            </a:pPr>
            <a:r>
              <a:rPr lang="en-US" sz="2400" b="0" dirty="0"/>
              <a:t>Standard deviation is a little more tricky and requires that a new probability distribution for the portfolio returns be constructed.</a:t>
            </a:r>
          </a:p>
        </p:txBody>
      </p:sp>
    </p:spTree>
    <p:extLst>
      <p:ext uri="{BB962C8B-B14F-4D97-AF65-F5344CB8AC3E}">
        <p14:creationId xmlns:p14="http://schemas.microsoft.com/office/powerpoint/2010/main" val="63215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4F8F7-8498-4337-9CB2-DE583F515E66}"/>
              </a:ext>
            </a:extLst>
          </p:cNvPr>
          <p:cNvSpPr>
            <a:spLocks noGrp="1"/>
          </p:cNvSpPr>
          <p:nvPr>
            <p:ph type="title"/>
          </p:nvPr>
        </p:nvSpPr>
        <p:spPr/>
        <p:txBody>
          <a:bodyPr/>
          <a:lstStyle/>
          <a:p>
            <a:r>
              <a:rPr lang="en-IN" dirty="0"/>
              <a:t>Calculating Portfolio Expected Return</a:t>
            </a:r>
          </a:p>
        </p:txBody>
      </p:sp>
      <p:graphicFrame>
        <p:nvGraphicFramePr>
          <p:cNvPr id="6" name="Object 2" descr="Formula used for calculating the portfolio expected return." title="Portfolio Expected Return Formula ">
            <a:extLst>
              <a:ext uri="{FF2B5EF4-FFF2-40B4-BE49-F238E27FC236}">
                <a16:creationId xmlns:a16="http://schemas.microsoft.com/office/drawing/2014/main" id="{984A7B23-1782-4E76-9A4D-D668ED19E198}"/>
              </a:ext>
            </a:extLst>
          </p:cNvPr>
          <p:cNvGraphicFramePr>
            <a:graphicFrameLocks noGrp="1" noChangeAspect="1"/>
          </p:cNvGraphicFramePr>
          <p:nvPr>
            <p:ph sz="half" idx="2"/>
            <p:extLst>
              <p:ext uri="{D42A27DB-BD31-4B8C-83A1-F6EECF244321}">
                <p14:modId xmlns:p14="http://schemas.microsoft.com/office/powerpoint/2010/main" val="1544961326"/>
              </p:ext>
            </p:extLst>
          </p:nvPr>
        </p:nvGraphicFramePr>
        <p:xfrm>
          <a:off x="2984500" y="1728788"/>
          <a:ext cx="6223000" cy="3403600"/>
        </p:xfrm>
        <a:graphic>
          <a:graphicData uri="http://schemas.openxmlformats.org/presentationml/2006/ole">
            <mc:AlternateContent xmlns:mc="http://schemas.openxmlformats.org/markup-compatibility/2006">
              <mc:Choice xmlns:v="urn:schemas-microsoft-com:vml" Requires="v">
                <p:oleObj spid="_x0000_s6205" name="Equation" r:id="rId3" imgW="4457520" imgH="2438280" progId="Equation.DSMT4">
                  <p:embed/>
                </p:oleObj>
              </mc:Choice>
              <mc:Fallback>
                <p:oleObj name="Equation" r:id="rId3" imgW="4457520" imgH="2438280" progId="Equation.DSMT4">
                  <p:embed/>
                  <p:pic>
                    <p:nvPicPr>
                      <p:cNvPr id="4" name="Object 4" descr="Formula used for calculating the portfolio expected return." title="Portfolio Expected Return Formula "/>
                      <p:cNvPicPr>
                        <a:picLocks noChangeAspect="1" noChangeArrowheads="1"/>
                      </p:cNvPicPr>
                      <p:nvPr/>
                    </p:nvPicPr>
                    <p:blipFill>
                      <a:blip r:embed="rId4"/>
                      <a:srcRect/>
                      <a:stretch>
                        <a:fillRect/>
                      </a:stretch>
                    </p:blipFill>
                    <p:spPr bwMode="auto">
                      <a:xfrm>
                        <a:off x="2984500" y="1728788"/>
                        <a:ext cx="6223000" cy="3403600"/>
                      </a:xfrm>
                      <a:prstGeom prst="rect">
                        <a:avLst/>
                      </a:prstGeom>
                      <a:noFill/>
                    </p:spPr>
                  </p:pic>
                </p:oleObj>
              </mc:Fallback>
            </mc:AlternateContent>
          </a:graphicData>
        </a:graphic>
      </p:graphicFrame>
    </p:spTree>
    <p:extLst>
      <p:ext uri="{BB962C8B-B14F-4D97-AF65-F5344CB8AC3E}">
        <p14:creationId xmlns:p14="http://schemas.microsoft.com/office/powerpoint/2010/main" val="1466895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1E01E-5313-49DF-880F-2634DB472825}"/>
              </a:ext>
            </a:extLst>
          </p:cNvPr>
          <p:cNvSpPr>
            <a:spLocks noGrp="1"/>
          </p:cNvSpPr>
          <p:nvPr>
            <p:ph type="title"/>
          </p:nvPr>
        </p:nvSpPr>
        <p:spPr/>
        <p:txBody>
          <a:bodyPr/>
          <a:lstStyle/>
          <a:p>
            <a:r>
              <a:rPr lang="en-GB" dirty="0"/>
              <a:t>An Alternative Method for Determining Portfolio Expected Return</a:t>
            </a:r>
            <a:endParaRPr lang="en-IN" dirty="0"/>
          </a:p>
        </p:txBody>
      </p:sp>
      <p:graphicFrame>
        <p:nvGraphicFramePr>
          <p:cNvPr id="6" name="Table 2">
            <a:extLst>
              <a:ext uri="{FF2B5EF4-FFF2-40B4-BE49-F238E27FC236}">
                <a16:creationId xmlns:a16="http://schemas.microsoft.com/office/drawing/2014/main" id="{31960859-0030-4FFB-B8F2-483B6498168D}"/>
              </a:ext>
            </a:extLst>
          </p:cNvPr>
          <p:cNvGraphicFramePr>
            <a:graphicFrameLocks noGrp="1"/>
          </p:cNvGraphicFramePr>
          <p:nvPr>
            <p:ph sz="half" idx="1"/>
            <p:extLst>
              <p:ext uri="{D42A27DB-BD31-4B8C-83A1-F6EECF244321}">
                <p14:modId xmlns:p14="http://schemas.microsoft.com/office/powerpoint/2010/main" val="1518091853"/>
              </p:ext>
            </p:extLst>
          </p:nvPr>
        </p:nvGraphicFramePr>
        <p:xfrm>
          <a:off x="1341120" y="1887538"/>
          <a:ext cx="9509760" cy="3583501"/>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1211343835"/>
                    </a:ext>
                  </a:extLst>
                </a:gridCol>
                <a:gridCol w="1645920">
                  <a:extLst>
                    <a:ext uri="{9D8B030D-6E8A-4147-A177-3AD203B41FA5}">
                      <a16:colId xmlns:a16="http://schemas.microsoft.com/office/drawing/2014/main" val="2154729975"/>
                    </a:ext>
                  </a:extLst>
                </a:gridCol>
                <a:gridCol w="1737360">
                  <a:extLst>
                    <a:ext uri="{9D8B030D-6E8A-4147-A177-3AD203B41FA5}">
                      <a16:colId xmlns:a16="http://schemas.microsoft.com/office/drawing/2014/main" val="3426617852"/>
                    </a:ext>
                  </a:extLst>
                </a:gridCol>
                <a:gridCol w="2011680">
                  <a:extLst>
                    <a:ext uri="{9D8B030D-6E8A-4147-A177-3AD203B41FA5}">
                      <a16:colId xmlns:a16="http://schemas.microsoft.com/office/drawing/2014/main" val="1893494810"/>
                    </a:ext>
                  </a:extLst>
                </a:gridCol>
                <a:gridCol w="2011680">
                  <a:extLst>
                    <a:ext uri="{9D8B030D-6E8A-4147-A177-3AD203B41FA5}">
                      <a16:colId xmlns:a16="http://schemas.microsoft.com/office/drawing/2014/main" val="567436536"/>
                    </a:ext>
                  </a:extLst>
                </a:gridCol>
              </a:tblGrid>
              <a:tr h="561751">
                <a:tc>
                  <a:txBody>
                    <a:bodyPr/>
                    <a:lstStyle/>
                    <a:p>
                      <a:r>
                        <a:rPr lang="en-IN" sz="2000" b="1" i="0" u="none" strike="noStrike" kern="1200" baseline="0" dirty="0">
                          <a:solidFill>
                            <a:srgbClr val="000000"/>
                          </a:solidFill>
                          <a:latin typeface="+mn-lt"/>
                          <a:ea typeface="+mn-ea"/>
                          <a:cs typeface="+mn-cs"/>
                        </a:rPr>
                        <a:t>Economy</a:t>
                      </a:r>
                      <a:endParaRPr lang="en-IN" sz="2000" dirty="0">
                        <a:solidFill>
                          <a:srgbClr val="000000"/>
                        </a:solidFill>
                      </a:endParaRPr>
                    </a:p>
                  </a:txBody>
                  <a:tcPr anchor="b">
                    <a:lnB w="28575" cap="flat" cmpd="sng" algn="ctr">
                      <a:solidFill>
                        <a:srgbClr val="000000"/>
                      </a:solidFill>
                      <a:prstDash val="solid"/>
                      <a:round/>
                      <a:headEnd type="none" w="med" len="med"/>
                      <a:tailEnd type="none" w="med" len="med"/>
                    </a:lnB>
                    <a:noFill/>
                  </a:tcPr>
                </a:tc>
                <a:tc>
                  <a:txBody>
                    <a:bodyPr/>
                    <a:lstStyle/>
                    <a:p>
                      <a:pPr algn="ctr"/>
                      <a:r>
                        <a:rPr lang="en-IN" sz="2000" b="1" i="0" u="none" strike="noStrike" kern="1200" baseline="0" dirty="0">
                          <a:solidFill>
                            <a:srgbClr val="000000"/>
                          </a:solidFill>
                          <a:latin typeface="+mn-lt"/>
                          <a:ea typeface="+mn-ea"/>
                          <a:cs typeface="+mn-cs"/>
                        </a:rPr>
                        <a:t>Probability</a:t>
                      </a:r>
                      <a:endParaRPr lang="en-IN" sz="2000" dirty="0">
                        <a:solidFill>
                          <a:srgbClr val="000000"/>
                        </a:solidFill>
                      </a:endParaRPr>
                    </a:p>
                  </a:txBody>
                  <a:tcPr anchor="b">
                    <a:lnB w="28575" cap="flat" cmpd="sng" algn="ctr">
                      <a:solidFill>
                        <a:srgbClr val="000000"/>
                      </a:solidFill>
                      <a:prstDash val="solid"/>
                      <a:round/>
                      <a:headEnd type="none" w="med" len="med"/>
                      <a:tailEnd type="none" w="med" len="med"/>
                    </a:lnB>
                    <a:noFill/>
                  </a:tcPr>
                </a:tc>
                <a:tc>
                  <a:txBody>
                    <a:bodyPr/>
                    <a:lstStyle/>
                    <a:p>
                      <a:pPr algn="ctr"/>
                      <a:r>
                        <a:rPr lang="en-IN" sz="2000" b="1" i="0" u="none" strike="noStrike" kern="1200" baseline="0" dirty="0">
                          <a:solidFill>
                            <a:srgbClr val="000000"/>
                          </a:solidFill>
                          <a:latin typeface="+mn-lt"/>
                          <a:ea typeface="+mn-ea"/>
                          <a:cs typeface="+mn-cs"/>
                        </a:rPr>
                        <a:t>High Tech</a:t>
                      </a:r>
                      <a:endParaRPr lang="en-IN" sz="2000" dirty="0">
                        <a:solidFill>
                          <a:srgbClr val="000000"/>
                        </a:solidFill>
                      </a:endParaRPr>
                    </a:p>
                  </a:txBody>
                  <a:tcPr anchor="b">
                    <a:lnB w="28575" cap="flat" cmpd="sng" algn="ctr">
                      <a:solidFill>
                        <a:srgbClr val="000000"/>
                      </a:solidFill>
                      <a:prstDash val="solid"/>
                      <a:round/>
                      <a:headEnd type="none" w="med" len="med"/>
                      <a:tailEnd type="none" w="med" len="med"/>
                    </a:lnB>
                    <a:noFill/>
                  </a:tcPr>
                </a:tc>
                <a:tc>
                  <a:txBody>
                    <a:bodyPr/>
                    <a:lstStyle/>
                    <a:p>
                      <a:pPr algn="ctr"/>
                      <a:r>
                        <a:rPr lang="en-IN" sz="2000" b="1" i="0" u="none" strike="noStrike" kern="1200" baseline="0" dirty="0">
                          <a:solidFill>
                            <a:srgbClr val="000000"/>
                          </a:solidFill>
                          <a:latin typeface="+mn-lt"/>
                          <a:ea typeface="+mn-ea"/>
                          <a:cs typeface="+mn-cs"/>
                        </a:rPr>
                        <a:t>Collections</a:t>
                      </a:r>
                      <a:endParaRPr lang="en-IN" sz="2000" dirty="0">
                        <a:solidFill>
                          <a:srgbClr val="000000"/>
                        </a:solidFill>
                      </a:endParaRPr>
                    </a:p>
                  </a:txBody>
                  <a:tcPr anchor="b">
                    <a:lnB w="28575" cap="flat" cmpd="sng" algn="ctr">
                      <a:solidFill>
                        <a:srgbClr val="000000"/>
                      </a:solidFill>
                      <a:prstDash val="solid"/>
                      <a:round/>
                      <a:headEnd type="none" w="med" len="med"/>
                      <a:tailEnd type="none" w="med" len="med"/>
                    </a:lnB>
                    <a:noFill/>
                  </a:tcPr>
                </a:tc>
                <a:tc>
                  <a:txBody>
                    <a:bodyPr/>
                    <a:lstStyle/>
                    <a:p>
                      <a:pPr algn="ctr"/>
                      <a:r>
                        <a:rPr lang="en-IN" sz="2000" b="1" i="0" u="none" strike="noStrike" kern="1200" baseline="0" dirty="0">
                          <a:solidFill>
                            <a:srgbClr val="000000"/>
                          </a:solidFill>
                          <a:latin typeface="+mn-lt"/>
                          <a:ea typeface="+mn-ea"/>
                          <a:cs typeface="+mn-cs"/>
                        </a:rPr>
                        <a:t>Portfolio</a:t>
                      </a:r>
                      <a:endParaRPr lang="en-IN" sz="2000" dirty="0">
                        <a:solidFill>
                          <a:srgbClr val="000000"/>
                        </a:solidFill>
                      </a:endParaRPr>
                    </a:p>
                  </a:txBody>
                  <a:tcPr anchor="b">
                    <a:lnB w="2857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3140514"/>
                  </a:ext>
                </a:extLst>
              </a:tr>
              <a:tr h="604350">
                <a:tc>
                  <a:txBody>
                    <a:bodyPr/>
                    <a:lstStyle/>
                    <a:p>
                      <a:r>
                        <a:rPr lang="en-IN" sz="2000" b="0" i="0" u="none" strike="noStrike" kern="1200" baseline="0" dirty="0">
                          <a:solidFill>
                            <a:srgbClr val="000000"/>
                          </a:solidFill>
                          <a:latin typeface="+mn-lt"/>
                          <a:ea typeface="+mn-ea"/>
                          <a:cs typeface="+mn-cs"/>
                        </a:rPr>
                        <a:t>Recession</a:t>
                      </a:r>
                      <a:endParaRPr lang="en-IN" sz="2000" dirty="0">
                        <a:solidFill>
                          <a:srgbClr val="000000"/>
                        </a:solidFill>
                      </a:endParaRPr>
                    </a:p>
                  </a:txBody>
                  <a:tcPr>
                    <a:lnT w="28575" cap="flat" cmpd="sng" algn="ctr">
                      <a:solidFill>
                        <a:srgbClr val="000000"/>
                      </a:solidFill>
                      <a:prstDash val="solid"/>
                      <a:round/>
                      <a:headEnd type="none" w="med" len="med"/>
                      <a:tailEnd type="none" w="med" len="med"/>
                    </a:lnT>
                    <a:noFill/>
                  </a:tcPr>
                </a:tc>
                <a:tc>
                  <a:txBody>
                    <a:bodyPr/>
                    <a:lstStyle/>
                    <a:p>
                      <a:pPr algn="ctr"/>
                      <a:r>
                        <a:rPr lang="en-IN" sz="2000" b="0" i="0" u="none" strike="noStrike" kern="1200" baseline="0" dirty="0">
                          <a:solidFill>
                            <a:srgbClr val="000000"/>
                          </a:solidFill>
                          <a:latin typeface="+mn-lt"/>
                          <a:ea typeface="+mn-ea"/>
                          <a:cs typeface="+mn-cs"/>
                        </a:rPr>
                        <a:t>0.1</a:t>
                      </a:r>
                      <a:endParaRPr lang="en-IN" sz="2000" dirty="0">
                        <a:solidFill>
                          <a:srgbClr val="000000"/>
                        </a:solidFill>
                      </a:endParaRPr>
                    </a:p>
                  </a:txBody>
                  <a:tcPr>
                    <a:lnT w="28575" cap="flat" cmpd="sng" algn="ctr">
                      <a:solidFill>
                        <a:srgbClr val="000000"/>
                      </a:solidFill>
                      <a:prstDash val="solid"/>
                      <a:round/>
                      <a:headEnd type="none" w="med" len="med"/>
                      <a:tailEnd type="none" w="med" len="med"/>
                    </a:lnT>
                    <a:noFill/>
                  </a:tcPr>
                </a:tc>
                <a:tc>
                  <a:txBody>
                    <a:bodyPr/>
                    <a:lstStyle/>
                    <a:p>
                      <a:pPr algn="ctr"/>
                      <a:r>
                        <a:rPr lang="en-IN" sz="2000" b="0" i="0" u="none" strike="noStrike" kern="1200" baseline="0" dirty="0">
                          <a:solidFill>
                            <a:srgbClr val="000000"/>
                          </a:solidFill>
                          <a:latin typeface="+mn-lt"/>
                          <a:ea typeface="+mn-ea"/>
                          <a:cs typeface="+mn-cs"/>
                        </a:rPr>
                        <a:t>−29.5%</a:t>
                      </a:r>
                      <a:endParaRPr lang="en-IN" sz="2000" dirty="0">
                        <a:solidFill>
                          <a:srgbClr val="000000"/>
                        </a:solidFill>
                      </a:endParaRPr>
                    </a:p>
                  </a:txBody>
                  <a:tcPr>
                    <a:lnT w="28575" cap="flat" cmpd="sng" algn="ctr">
                      <a:solidFill>
                        <a:srgbClr val="000000"/>
                      </a:solidFill>
                      <a:prstDash val="solid"/>
                      <a:round/>
                      <a:headEnd type="none" w="med" len="med"/>
                      <a:tailEnd type="none" w="med" len="med"/>
                    </a:lnT>
                    <a:noFill/>
                  </a:tcPr>
                </a:tc>
                <a:tc>
                  <a:txBody>
                    <a:bodyPr/>
                    <a:lstStyle/>
                    <a:p>
                      <a:pPr algn="ctr"/>
                      <a:r>
                        <a:rPr lang="en-IN" sz="2000" b="0" i="0" u="none" strike="noStrike" kern="1200" baseline="0" dirty="0">
                          <a:solidFill>
                            <a:srgbClr val="000000"/>
                          </a:solidFill>
                          <a:latin typeface="+mn-lt"/>
                          <a:ea typeface="+mn-ea"/>
                          <a:cs typeface="+mn-cs"/>
                        </a:rPr>
                        <a:t>24.5%</a:t>
                      </a:r>
                      <a:endParaRPr lang="en-IN" sz="2000" dirty="0">
                        <a:solidFill>
                          <a:srgbClr val="000000"/>
                        </a:solidFill>
                      </a:endParaRPr>
                    </a:p>
                  </a:txBody>
                  <a:tcPr>
                    <a:lnT w="28575" cap="flat" cmpd="sng" algn="ctr">
                      <a:solidFill>
                        <a:srgbClr val="000000"/>
                      </a:solidFill>
                      <a:prstDash val="solid"/>
                      <a:round/>
                      <a:headEnd type="none" w="med" len="med"/>
                      <a:tailEnd type="none" w="med" len="med"/>
                    </a:lnT>
                    <a:noFill/>
                  </a:tcPr>
                </a:tc>
                <a:tc>
                  <a:txBody>
                    <a:bodyPr/>
                    <a:lstStyle/>
                    <a:p>
                      <a:pPr algn="ctr"/>
                      <a:r>
                        <a:rPr lang="en-IN" sz="2000" b="0" i="0" u="none" strike="noStrike" kern="1200" baseline="0" dirty="0">
                          <a:solidFill>
                            <a:srgbClr val="000000"/>
                          </a:solidFill>
                          <a:latin typeface="+mn-lt"/>
                          <a:ea typeface="+mn-ea"/>
                          <a:cs typeface="+mn-cs"/>
                        </a:rPr>
                        <a:t>−2.5%</a:t>
                      </a:r>
                      <a:endParaRPr lang="en-IN" sz="2000" dirty="0">
                        <a:solidFill>
                          <a:srgbClr val="000000"/>
                        </a:solidFill>
                      </a:endParaRPr>
                    </a:p>
                  </a:txBody>
                  <a:tcPr>
                    <a:lnT w="28575" cap="flat" cmpd="sng" algn="ctr">
                      <a:solidFill>
                        <a:srgbClr val="000000"/>
                      </a:solidFill>
                      <a:prstDash val="solid"/>
                      <a:round/>
                      <a:headEnd type="none" w="med" len="med"/>
                      <a:tailEnd type="none" w="med" len="med"/>
                    </a:lnT>
                    <a:noFill/>
                  </a:tcPr>
                </a:tc>
                <a:extLst>
                  <a:ext uri="{0D108BD9-81ED-4DB2-BD59-A6C34878D82A}">
                    <a16:rowId xmlns:a16="http://schemas.microsoft.com/office/drawing/2014/main" val="3155414280"/>
                  </a:ext>
                </a:extLst>
              </a:tr>
              <a:tr h="604350">
                <a:tc>
                  <a:txBody>
                    <a:bodyPr/>
                    <a:lstStyle/>
                    <a:p>
                      <a:r>
                        <a:rPr lang="en-IN" sz="2000" b="0" i="0" u="none" strike="noStrike" kern="1200" baseline="0" dirty="0">
                          <a:solidFill>
                            <a:srgbClr val="000000"/>
                          </a:solidFill>
                          <a:latin typeface="+mn-lt"/>
                          <a:ea typeface="+mn-ea"/>
                          <a:cs typeface="+mn-cs"/>
                        </a:rPr>
                        <a:t>Below average</a:t>
                      </a:r>
                      <a:endParaRPr lang="en-IN" sz="2000" dirty="0">
                        <a:solidFill>
                          <a:srgbClr val="000000"/>
                        </a:solidFill>
                      </a:endParaRPr>
                    </a:p>
                  </a:txBody>
                  <a:tcPr>
                    <a:noFill/>
                  </a:tcPr>
                </a:tc>
                <a:tc>
                  <a:txBody>
                    <a:bodyPr/>
                    <a:lstStyle/>
                    <a:p>
                      <a:pPr algn="ctr"/>
                      <a:r>
                        <a:rPr lang="en-IN" sz="2000" b="0" i="0" u="none" strike="noStrike" kern="1200" baseline="0" dirty="0">
                          <a:solidFill>
                            <a:srgbClr val="000000"/>
                          </a:solidFill>
                          <a:latin typeface="+mn-lt"/>
                          <a:ea typeface="+mn-ea"/>
                          <a:cs typeface="+mn-cs"/>
                        </a:rPr>
                        <a:t>0.2</a:t>
                      </a:r>
                      <a:endParaRPr lang="en-IN" sz="2000" dirty="0">
                        <a:solidFill>
                          <a:srgbClr val="000000"/>
                        </a:solidFill>
                      </a:endParaRPr>
                    </a:p>
                  </a:txBody>
                  <a:tcPr>
                    <a:noFill/>
                  </a:tcPr>
                </a:tc>
                <a:tc>
                  <a:txBody>
                    <a:bodyPr/>
                    <a:lstStyle/>
                    <a:p>
                      <a:pPr algn="ctr"/>
                      <a:r>
                        <a:rPr lang="en-IN" sz="2000" b="0" i="0" u="none" strike="noStrike" kern="1200" baseline="0" dirty="0">
                          <a:solidFill>
                            <a:srgbClr val="000000"/>
                          </a:solidFill>
                          <a:latin typeface="+mn-lt"/>
                          <a:ea typeface="+mn-ea"/>
                          <a:cs typeface="+mn-cs"/>
                        </a:rPr>
                        <a:t>−9.5%</a:t>
                      </a:r>
                      <a:endParaRPr lang="en-IN" sz="2000" dirty="0">
                        <a:solidFill>
                          <a:srgbClr val="000000"/>
                        </a:solidFill>
                      </a:endParaRPr>
                    </a:p>
                  </a:txBody>
                  <a:tcPr>
                    <a:noFill/>
                  </a:tcPr>
                </a:tc>
                <a:tc>
                  <a:txBody>
                    <a:bodyPr/>
                    <a:lstStyle/>
                    <a:p>
                      <a:pPr algn="ctr"/>
                      <a:r>
                        <a:rPr lang="en-IN" sz="2000" b="0" i="0" u="none" strike="noStrike" kern="1200" baseline="0" dirty="0">
                          <a:solidFill>
                            <a:srgbClr val="000000"/>
                          </a:solidFill>
                          <a:latin typeface="+mn-lt"/>
                          <a:ea typeface="+mn-ea"/>
                          <a:cs typeface="+mn-cs"/>
                        </a:rPr>
                        <a:t>10.5%</a:t>
                      </a:r>
                      <a:endParaRPr lang="en-IN" sz="2000" dirty="0">
                        <a:solidFill>
                          <a:srgbClr val="000000"/>
                        </a:solidFill>
                      </a:endParaRPr>
                    </a:p>
                  </a:txBody>
                  <a:tcPr>
                    <a:noFill/>
                  </a:tcPr>
                </a:tc>
                <a:tc>
                  <a:txBody>
                    <a:bodyPr/>
                    <a:lstStyle/>
                    <a:p>
                      <a:pPr algn="ctr"/>
                      <a:r>
                        <a:rPr lang="en-IN" sz="2000" b="0" i="0" u="none" strike="noStrike" kern="1200" baseline="0" dirty="0">
                          <a:solidFill>
                            <a:srgbClr val="000000"/>
                          </a:solidFill>
                          <a:latin typeface="+mn-lt"/>
                          <a:ea typeface="+mn-ea"/>
                          <a:cs typeface="+mn-cs"/>
                        </a:rPr>
                        <a:t>0.5%</a:t>
                      </a:r>
                      <a:endParaRPr lang="en-IN" sz="2000" dirty="0">
                        <a:solidFill>
                          <a:srgbClr val="000000"/>
                        </a:solidFill>
                      </a:endParaRPr>
                    </a:p>
                  </a:txBody>
                  <a:tcPr>
                    <a:noFill/>
                  </a:tcPr>
                </a:tc>
                <a:extLst>
                  <a:ext uri="{0D108BD9-81ED-4DB2-BD59-A6C34878D82A}">
                    <a16:rowId xmlns:a16="http://schemas.microsoft.com/office/drawing/2014/main" val="986870232"/>
                  </a:ext>
                </a:extLst>
              </a:tr>
              <a:tr h="604350">
                <a:tc>
                  <a:txBody>
                    <a:bodyPr/>
                    <a:lstStyle/>
                    <a:p>
                      <a:r>
                        <a:rPr lang="en-IN" sz="2000" b="0" i="0" u="none" strike="noStrike" kern="1200" baseline="0" dirty="0">
                          <a:solidFill>
                            <a:srgbClr val="000000"/>
                          </a:solidFill>
                          <a:latin typeface="+mn-lt"/>
                          <a:ea typeface="+mn-ea"/>
                          <a:cs typeface="+mn-cs"/>
                        </a:rPr>
                        <a:t>Average</a:t>
                      </a:r>
                      <a:endParaRPr lang="en-IN" sz="2000" dirty="0">
                        <a:solidFill>
                          <a:srgbClr val="000000"/>
                        </a:solidFill>
                      </a:endParaRPr>
                    </a:p>
                  </a:txBody>
                  <a:tcPr>
                    <a:noFill/>
                  </a:tcPr>
                </a:tc>
                <a:tc>
                  <a:txBody>
                    <a:bodyPr/>
                    <a:lstStyle/>
                    <a:p>
                      <a:pPr algn="ctr"/>
                      <a:r>
                        <a:rPr lang="en-IN" sz="2000" b="0" i="0" u="none" strike="noStrike" kern="1200" baseline="0" dirty="0">
                          <a:solidFill>
                            <a:srgbClr val="000000"/>
                          </a:solidFill>
                          <a:latin typeface="+mn-lt"/>
                          <a:ea typeface="+mn-ea"/>
                          <a:cs typeface="+mn-cs"/>
                        </a:rPr>
                        <a:t>0.4</a:t>
                      </a:r>
                      <a:endParaRPr lang="en-IN" sz="2000" dirty="0">
                        <a:solidFill>
                          <a:srgbClr val="000000"/>
                        </a:solidFill>
                      </a:endParaRPr>
                    </a:p>
                  </a:txBody>
                  <a:tcPr>
                    <a:noFill/>
                  </a:tcPr>
                </a:tc>
                <a:tc>
                  <a:txBody>
                    <a:bodyPr/>
                    <a:lstStyle/>
                    <a:p>
                      <a:pPr algn="ctr"/>
                      <a:r>
                        <a:rPr lang="en-IN" sz="2000" b="0" i="0" u="none" strike="noStrike" kern="1200" baseline="0" dirty="0">
                          <a:solidFill>
                            <a:srgbClr val="000000"/>
                          </a:solidFill>
                          <a:latin typeface="+mn-lt"/>
                          <a:ea typeface="+mn-ea"/>
                          <a:cs typeface="+mn-cs"/>
                        </a:rPr>
                        <a:t>12.5%</a:t>
                      </a:r>
                      <a:endParaRPr lang="en-IN" sz="2000" dirty="0">
                        <a:solidFill>
                          <a:srgbClr val="000000"/>
                        </a:solidFill>
                      </a:endParaRPr>
                    </a:p>
                  </a:txBody>
                  <a:tcPr>
                    <a:noFill/>
                  </a:tcPr>
                </a:tc>
                <a:tc>
                  <a:txBody>
                    <a:bodyPr/>
                    <a:lstStyle/>
                    <a:p>
                      <a:pPr algn="ctr"/>
                      <a:r>
                        <a:rPr lang="en-IN" sz="2000" b="0" i="0" u="none" strike="noStrike" kern="1200" baseline="0" dirty="0">
                          <a:solidFill>
                            <a:srgbClr val="000000"/>
                          </a:solidFill>
                          <a:latin typeface="+mn-lt"/>
                          <a:ea typeface="+mn-ea"/>
                          <a:cs typeface="+mn-cs"/>
                        </a:rPr>
                        <a:t>−1.0%</a:t>
                      </a:r>
                      <a:endParaRPr lang="en-IN" sz="2000" dirty="0">
                        <a:solidFill>
                          <a:srgbClr val="000000"/>
                        </a:solidFill>
                      </a:endParaRPr>
                    </a:p>
                  </a:txBody>
                  <a:tcPr>
                    <a:noFill/>
                  </a:tcPr>
                </a:tc>
                <a:tc>
                  <a:txBody>
                    <a:bodyPr/>
                    <a:lstStyle/>
                    <a:p>
                      <a:pPr algn="ctr"/>
                      <a:r>
                        <a:rPr lang="en-IN" sz="2000" dirty="0">
                          <a:solidFill>
                            <a:srgbClr val="000000"/>
                          </a:solidFill>
                        </a:rPr>
                        <a:t>5.8</a:t>
                      </a:r>
                      <a:r>
                        <a:rPr lang="en-IN" sz="2000" b="0" i="0" u="none" strike="noStrike" kern="1200" baseline="0" dirty="0">
                          <a:solidFill>
                            <a:srgbClr val="000000"/>
                          </a:solidFill>
                          <a:latin typeface="+mn-lt"/>
                          <a:ea typeface="+mn-ea"/>
                          <a:cs typeface="+mn-cs"/>
                        </a:rPr>
                        <a:t>%</a:t>
                      </a:r>
                      <a:endParaRPr lang="en-IN" sz="2000" dirty="0">
                        <a:solidFill>
                          <a:srgbClr val="000000"/>
                        </a:solidFill>
                      </a:endParaRPr>
                    </a:p>
                  </a:txBody>
                  <a:tcPr>
                    <a:noFill/>
                  </a:tcPr>
                </a:tc>
                <a:extLst>
                  <a:ext uri="{0D108BD9-81ED-4DB2-BD59-A6C34878D82A}">
                    <a16:rowId xmlns:a16="http://schemas.microsoft.com/office/drawing/2014/main" val="389986156"/>
                  </a:ext>
                </a:extLst>
              </a:tr>
              <a:tr h="604350">
                <a:tc>
                  <a:txBody>
                    <a:bodyPr/>
                    <a:lstStyle/>
                    <a:p>
                      <a:r>
                        <a:rPr lang="en-IN" sz="2000" b="0" i="0" u="none" strike="noStrike" kern="1200" baseline="0" dirty="0">
                          <a:solidFill>
                            <a:srgbClr val="000000"/>
                          </a:solidFill>
                          <a:latin typeface="+mn-lt"/>
                          <a:ea typeface="+mn-ea"/>
                          <a:cs typeface="+mn-cs"/>
                        </a:rPr>
                        <a:t>Above average</a:t>
                      </a:r>
                      <a:endParaRPr lang="en-IN" sz="2000" dirty="0">
                        <a:solidFill>
                          <a:srgbClr val="000000"/>
                        </a:solidFill>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000" b="0" i="0" u="none" strike="noStrike" kern="1200" baseline="0" dirty="0">
                          <a:solidFill>
                            <a:srgbClr val="000000"/>
                          </a:solidFill>
                          <a:latin typeface="+mn-lt"/>
                          <a:ea typeface="+mn-ea"/>
                          <a:cs typeface="+mn-cs"/>
                        </a:rPr>
                        <a:t>0.2</a:t>
                      </a:r>
                      <a:endParaRPr lang="en-IN" sz="2000" u="none" dirty="0">
                        <a:solidFill>
                          <a:srgbClr val="000000"/>
                        </a:solidFill>
                      </a:endParaRPr>
                    </a:p>
                  </a:txBody>
                  <a:tcPr>
                    <a:noFill/>
                  </a:tcPr>
                </a:tc>
                <a:tc>
                  <a:txBody>
                    <a:bodyPr/>
                    <a:lstStyle/>
                    <a:p>
                      <a:pPr algn="ctr"/>
                      <a:r>
                        <a:rPr lang="en-IN" sz="2000" b="0" i="0" u="none" strike="noStrike" kern="1200" baseline="0" dirty="0">
                          <a:solidFill>
                            <a:srgbClr val="000000"/>
                          </a:solidFill>
                          <a:latin typeface="+mn-lt"/>
                          <a:ea typeface="+mn-ea"/>
                          <a:cs typeface="+mn-cs"/>
                        </a:rPr>
                        <a:t>27.5%</a:t>
                      </a:r>
                      <a:endParaRPr lang="en-IN" sz="2000" u="none" dirty="0">
                        <a:solidFill>
                          <a:srgbClr val="000000"/>
                        </a:solidFill>
                      </a:endParaRPr>
                    </a:p>
                  </a:txBody>
                  <a:tcPr>
                    <a:noFill/>
                  </a:tcPr>
                </a:tc>
                <a:tc>
                  <a:txBody>
                    <a:bodyPr/>
                    <a:lstStyle/>
                    <a:p>
                      <a:pPr algn="ctr"/>
                      <a:r>
                        <a:rPr lang="en-IN" sz="2000" b="0" i="0" u="none" strike="noStrike" kern="1200" baseline="0" dirty="0">
                          <a:solidFill>
                            <a:srgbClr val="000000"/>
                          </a:solidFill>
                          <a:latin typeface="+mn-lt"/>
                          <a:ea typeface="+mn-ea"/>
                          <a:cs typeface="+mn-cs"/>
                        </a:rPr>
                        <a:t>−5.0%</a:t>
                      </a:r>
                      <a:endParaRPr lang="en-IN" sz="2000" u="none" dirty="0">
                        <a:solidFill>
                          <a:srgbClr val="000000"/>
                        </a:solidFill>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000" b="0" i="0" u="none" strike="noStrike" kern="1200" baseline="0" dirty="0">
                          <a:solidFill>
                            <a:srgbClr val="000000"/>
                          </a:solidFill>
                          <a:latin typeface="+mn-lt"/>
                          <a:ea typeface="+mn-ea"/>
                          <a:cs typeface="+mn-cs"/>
                        </a:rPr>
                        <a:t>11.3%</a:t>
                      </a:r>
                      <a:endParaRPr lang="en-IN" sz="2000" u="none" dirty="0">
                        <a:solidFill>
                          <a:srgbClr val="000000"/>
                        </a:solidFill>
                      </a:endParaRPr>
                    </a:p>
                  </a:txBody>
                  <a:tcPr>
                    <a:noFill/>
                  </a:tcPr>
                </a:tc>
                <a:extLst>
                  <a:ext uri="{0D108BD9-81ED-4DB2-BD59-A6C34878D82A}">
                    <a16:rowId xmlns:a16="http://schemas.microsoft.com/office/drawing/2014/main" val="4192972361"/>
                  </a:ext>
                </a:extLst>
              </a:tr>
              <a:tr h="604350">
                <a:tc>
                  <a:txBody>
                    <a:bodyPr/>
                    <a:lstStyle/>
                    <a:p>
                      <a:r>
                        <a:rPr lang="en-IN" sz="2000" b="0" i="0" u="none" strike="noStrike" kern="1200" baseline="0" dirty="0">
                          <a:solidFill>
                            <a:srgbClr val="000000"/>
                          </a:solidFill>
                          <a:latin typeface="+mn-lt"/>
                          <a:ea typeface="+mn-ea"/>
                          <a:cs typeface="+mn-cs"/>
                        </a:rPr>
                        <a:t>Boom</a:t>
                      </a:r>
                      <a:endParaRPr lang="en-IN" sz="2000" dirty="0">
                        <a:solidFill>
                          <a:srgbClr val="000000"/>
                        </a:solidFill>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000" b="0" i="0" u="none" strike="noStrike" kern="1200" baseline="0" dirty="0">
                          <a:solidFill>
                            <a:srgbClr val="000000"/>
                          </a:solidFill>
                          <a:latin typeface="+mn-lt"/>
                          <a:ea typeface="+mn-ea"/>
                          <a:cs typeface="+mn-cs"/>
                        </a:rPr>
                        <a:t>0.1</a:t>
                      </a:r>
                      <a:endParaRPr lang="en-IN" sz="2000" u="none" dirty="0">
                        <a:solidFill>
                          <a:srgbClr val="000000"/>
                        </a:solidFill>
                      </a:endParaRPr>
                    </a:p>
                  </a:txBody>
                  <a:tcPr>
                    <a:noFill/>
                  </a:tcPr>
                </a:tc>
                <a:tc>
                  <a:txBody>
                    <a:bodyPr/>
                    <a:lstStyle/>
                    <a:p>
                      <a:pPr algn="ctr"/>
                      <a:r>
                        <a:rPr lang="en-IN" sz="2000" b="0" i="0" u="none" strike="noStrike" kern="1200" baseline="0" dirty="0">
                          <a:solidFill>
                            <a:srgbClr val="000000"/>
                          </a:solidFill>
                          <a:latin typeface="+mn-lt"/>
                          <a:ea typeface="+mn-ea"/>
                          <a:cs typeface="+mn-cs"/>
                        </a:rPr>
                        <a:t>42.5%</a:t>
                      </a:r>
                      <a:endParaRPr lang="en-IN" sz="2000" u="none" dirty="0">
                        <a:solidFill>
                          <a:srgbClr val="000000"/>
                        </a:solidFill>
                      </a:endParaRPr>
                    </a:p>
                  </a:txBody>
                  <a:tcPr>
                    <a:noFill/>
                  </a:tcPr>
                </a:tc>
                <a:tc>
                  <a:txBody>
                    <a:bodyPr/>
                    <a:lstStyle/>
                    <a:p>
                      <a:pPr algn="ctr"/>
                      <a:r>
                        <a:rPr lang="en-IN" sz="2000" b="0" i="0" u="none" strike="noStrike" kern="1200" baseline="0" dirty="0">
                          <a:solidFill>
                            <a:srgbClr val="000000"/>
                          </a:solidFill>
                          <a:latin typeface="+mn-lt"/>
                          <a:ea typeface="+mn-ea"/>
                          <a:cs typeface="+mn-cs"/>
                        </a:rPr>
                        <a:t>−20.0%</a:t>
                      </a:r>
                      <a:endParaRPr lang="en-IN" sz="2000" u="none" dirty="0">
                        <a:solidFill>
                          <a:srgbClr val="000000"/>
                        </a:solidFill>
                      </a:endParaRPr>
                    </a:p>
                  </a:txBody>
                  <a:tcPr>
                    <a:noFill/>
                  </a:tcPr>
                </a:tc>
                <a:tc>
                  <a:txBody>
                    <a:bodyPr/>
                    <a:lstStyle/>
                    <a:p>
                      <a:pPr algn="ctr"/>
                      <a:r>
                        <a:rPr lang="en-IN" sz="2000" b="0" i="0" u="none" strike="noStrike" kern="1200" baseline="0" dirty="0">
                          <a:solidFill>
                            <a:srgbClr val="000000"/>
                          </a:solidFill>
                          <a:latin typeface="+mn-lt"/>
                          <a:ea typeface="+mn-ea"/>
                          <a:cs typeface="+mn-cs"/>
                        </a:rPr>
                        <a:t>11.3%</a:t>
                      </a:r>
                      <a:endParaRPr lang="en-IN" sz="2000" u="none" dirty="0">
                        <a:solidFill>
                          <a:srgbClr val="000000"/>
                        </a:solidFill>
                      </a:endParaRPr>
                    </a:p>
                  </a:txBody>
                  <a:tcPr>
                    <a:noFill/>
                  </a:tcPr>
                </a:tc>
                <a:extLst>
                  <a:ext uri="{0D108BD9-81ED-4DB2-BD59-A6C34878D82A}">
                    <a16:rowId xmlns:a16="http://schemas.microsoft.com/office/drawing/2014/main" val="2462461639"/>
                  </a:ext>
                </a:extLst>
              </a:tr>
            </a:tbl>
          </a:graphicData>
        </a:graphic>
      </p:graphicFrame>
      <p:graphicFrame>
        <p:nvGraphicFramePr>
          <p:cNvPr id="7" name="Object 3" descr="Formula contains numbers from the table above to demonstrate an alternative method for calculating Portfolio Expected Return." title="Calculating the Portfolio Expected Return ">
            <a:extLst>
              <a:ext uri="{FF2B5EF4-FFF2-40B4-BE49-F238E27FC236}">
                <a16:creationId xmlns:a16="http://schemas.microsoft.com/office/drawing/2014/main" id="{8B6DA645-DCEB-484A-889C-DB6421E66121}"/>
              </a:ext>
            </a:extLst>
          </p:cNvPr>
          <p:cNvGraphicFramePr>
            <a:graphicFrameLocks noGrp="1" noChangeAspect="1"/>
          </p:cNvGraphicFramePr>
          <p:nvPr>
            <p:ph sz="half" idx="2"/>
            <p:extLst>
              <p:ext uri="{D42A27DB-BD31-4B8C-83A1-F6EECF244321}">
                <p14:modId xmlns:p14="http://schemas.microsoft.com/office/powerpoint/2010/main" val="876603045"/>
              </p:ext>
            </p:extLst>
          </p:nvPr>
        </p:nvGraphicFramePr>
        <p:xfrm>
          <a:off x="2860675" y="5384800"/>
          <a:ext cx="6469063" cy="823913"/>
        </p:xfrm>
        <a:graphic>
          <a:graphicData uri="http://schemas.openxmlformats.org/presentationml/2006/ole">
            <mc:AlternateContent xmlns:mc="http://schemas.openxmlformats.org/markup-compatibility/2006">
              <mc:Choice xmlns:v="urn:schemas-microsoft-com:vml" Requires="v">
                <p:oleObj spid="_x0000_s7227" name="Equation" r:id="rId3" imgW="4686120" imgH="596880" progId="Equation.DSMT4">
                  <p:embed/>
                </p:oleObj>
              </mc:Choice>
              <mc:Fallback>
                <p:oleObj name="Equation" r:id="rId3" imgW="4686120" imgH="596880" progId="Equation.DSMT4">
                  <p:embed/>
                  <p:pic>
                    <p:nvPicPr>
                      <p:cNvPr id="5" name="Object 75" descr="Formula contains numbers from the table above to demonstrate an alternative method for calculating Portfolio Expected Return." title="Calculating the Portfolio Expected Return "/>
                      <p:cNvPicPr>
                        <a:picLocks noChangeAspect="1" noChangeArrowheads="1"/>
                      </p:cNvPicPr>
                      <p:nvPr/>
                    </p:nvPicPr>
                    <p:blipFill>
                      <a:blip r:embed="rId4"/>
                      <a:srcRect/>
                      <a:stretch>
                        <a:fillRect/>
                      </a:stretch>
                    </p:blipFill>
                    <p:spPr bwMode="auto">
                      <a:xfrm>
                        <a:off x="2860675" y="5384800"/>
                        <a:ext cx="6469063" cy="823913"/>
                      </a:xfrm>
                      <a:prstGeom prst="rect">
                        <a:avLst/>
                      </a:prstGeom>
                      <a:noFill/>
                    </p:spPr>
                  </p:pic>
                </p:oleObj>
              </mc:Fallback>
            </mc:AlternateContent>
          </a:graphicData>
        </a:graphic>
      </p:graphicFrame>
    </p:spTree>
    <p:extLst>
      <p:ext uri="{BB962C8B-B14F-4D97-AF65-F5344CB8AC3E}">
        <p14:creationId xmlns:p14="http://schemas.microsoft.com/office/powerpoint/2010/main" val="80678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31B38-7962-4279-9067-229E20EBD9DA}"/>
              </a:ext>
            </a:extLst>
          </p:cNvPr>
          <p:cNvSpPr>
            <a:spLocks noGrp="1"/>
          </p:cNvSpPr>
          <p:nvPr>
            <p:ph type="title"/>
          </p:nvPr>
        </p:nvSpPr>
        <p:spPr/>
        <p:txBody>
          <a:bodyPr/>
          <a:lstStyle/>
          <a:p>
            <a:r>
              <a:rPr lang="en-GB" dirty="0"/>
              <a:t>Calculating Portfolio Standard Deviation,</a:t>
            </a:r>
            <a:br>
              <a:rPr lang="en-GB" dirty="0"/>
            </a:br>
            <a:r>
              <a:rPr lang="en-GB" dirty="0"/>
              <a:t>CV, and Sharpe Ratio</a:t>
            </a:r>
            <a:endParaRPr lang="en-IN" dirty="0"/>
          </a:p>
        </p:txBody>
      </p:sp>
      <p:graphicFrame>
        <p:nvGraphicFramePr>
          <p:cNvPr id="6" name="Object 2">
            <a:extLst>
              <a:ext uri="{FF2B5EF4-FFF2-40B4-BE49-F238E27FC236}">
                <a16:creationId xmlns:a16="http://schemas.microsoft.com/office/drawing/2014/main" id="{590A257F-4642-46B9-B67C-9BD8366A6476}"/>
              </a:ext>
              <a:ext uri="{C183D7F6-B498-43B3-948B-1728B52AA6E4}">
                <adec:decorative xmlns:adec="http://schemas.microsoft.com/office/drawing/2017/decorative" val="1"/>
              </a:ext>
            </a:extLst>
          </p:cNvPr>
          <p:cNvGraphicFramePr>
            <a:graphicFrameLocks noGrp="1" noChangeAspect="1"/>
          </p:cNvGraphicFramePr>
          <p:nvPr>
            <p:ph sz="half" idx="2"/>
            <p:extLst>
              <p:ext uri="{D42A27DB-BD31-4B8C-83A1-F6EECF244321}">
                <p14:modId xmlns:p14="http://schemas.microsoft.com/office/powerpoint/2010/main" val="2337357810"/>
              </p:ext>
            </p:extLst>
          </p:nvPr>
        </p:nvGraphicFramePr>
        <p:xfrm>
          <a:off x="4100902" y="1796098"/>
          <a:ext cx="4013056" cy="3749040"/>
        </p:xfrm>
        <a:graphic>
          <a:graphicData uri="http://schemas.openxmlformats.org/presentationml/2006/ole">
            <mc:AlternateContent xmlns:mc="http://schemas.openxmlformats.org/markup-compatibility/2006">
              <mc:Choice xmlns:v="urn:schemas-microsoft-com:vml" Requires="v">
                <p:oleObj spid="_x0000_s8251" name="Equation" r:id="rId3" imgW="3860640" imgH="3606480" progId="Equation.DSMT4">
                  <p:embed/>
                </p:oleObj>
              </mc:Choice>
              <mc:Fallback>
                <p:oleObj name="Equation" r:id="rId3" imgW="3860640" imgH="3606480" progId="Equation.DSMT4">
                  <p:embed/>
                  <p:pic>
                    <p:nvPicPr>
                      <p:cNvPr id="5" name="Object 4">
                        <a:extLst>
                          <a:ext uri="{FF2B5EF4-FFF2-40B4-BE49-F238E27FC236}">
                            <a16:creationId xmlns:a16="http://schemas.microsoft.com/office/drawing/2014/main" id="{9B0BC2C9-1BC8-44E7-9DF2-8F237897F25A}"/>
                          </a:ext>
                        </a:extLst>
                      </p:cNvPr>
                      <p:cNvPicPr>
                        <a:picLocks noChangeAspect="1" noChangeArrowheads="1"/>
                      </p:cNvPicPr>
                      <p:nvPr/>
                    </p:nvPicPr>
                    <p:blipFill>
                      <a:blip r:embed="rId4"/>
                      <a:srcRect/>
                      <a:stretch>
                        <a:fillRect/>
                      </a:stretch>
                    </p:blipFill>
                    <p:spPr bwMode="auto">
                      <a:xfrm>
                        <a:off x="4100902" y="1796098"/>
                        <a:ext cx="4013056" cy="37490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ontent Placeholder 3">
            <a:extLst>
              <a:ext uri="{FF2B5EF4-FFF2-40B4-BE49-F238E27FC236}">
                <a16:creationId xmlns:a16="http://schemas.microsoft.com/office/drawing/2014/main" id="{7E212327-2B3A-4313-A4A6-956BC0809D5C}"/>
              </a:ext>
            </a:extLst>
          </p:cNvPr>
          <p:cNvSpPr>
            <a:spLocks noGrp="1"/>
          </p:cNvSpPr>
          <p:nvPr>
            <p:ph sz="half" idx="1"/>
          </p:nvPr>
        </p:nvSpPr>
        <p:spPr>
          <a:xfrm>
            <a:off x="3670479" y="5610595"/>
            <a:ext cx="4623515" cy="691143"/>
          </a:xfrm>
        </p:spPr>
        <p:txBody>
          <a:bodyPr/>
          <a:lstStyle/>
          <a:p>
            <a:pPr lvl="0" eaLnBrk="0" fontAlgn="base" hangingPunct="0">
              <a:spcBef>
                <a:spcPct val="0"/>
              </a:spcBef>
              <a:spcAft>
                <a:spcPct val="0"/>
              </a:spcAft>
              <a:buClrTx/>
              <a:tabLst>
                <a:tab pos="1485900" algn="l"/>
                <a:tab pos="2000250" algn="l"/>
              </a:tabLst>
            </a:pPr>
            <a:r>
              <a:rPr lang="en-US" altLang="en-US" sz="2000" b="0" dirty="0">
                <a:latin typeface="+mj-lt"/>
                <a:ea typeface="Calibri" panose="020F0502020204030204" pitchFamily="34" charset="0"/>
                <a:cs typeface="Times New Roman" panose="02020603050405020304" pitchFamily="18" charset="0"/>
              </a:rPr>
              <a:t>Sharpe ratio = (5.5% − 3%)/4.6%</a:t>
            </a:r>
            <a:endParaRPr lang="en-US" altLang="en-US" sz="2000" b="0" dirty="0">
              <a:latin typeface="+mj-lt"/>
            </a:endParaRPr>
          </a:p>
          <a:p>
            <a:pPr lvl="0" eaLnBrk="0" fontAlgn="base" hangingPunct="0">
              <a:spcBef>
                <a:spcPct val="0"/>
              </a:spcBef>
              <a:spcAft>
                <a:spcPct val="0"/>
              </a:spcAft>
              <a:buClrTx/>
              <a:tabLst>
                <a:tab pos="1485900" algn="l"/>
                <a:tab pos="2000250" algn="l"/>
              </a:tabLst>
            </a:pPr>
            <a:r>
              <a:rPr lang="en-US" altLang="en-US" sz="2000" b="0" dirty="0">
                <a:latin typeface="+mj-lt"/>
                <a:ea typeface="Calibri" panose="020F0502020204030204" pitchFamily="34" charset="0"/>
                <a:cs typeface="Times New Roman" panose="02020603050405020304" pitchFamily="18" charset="0"/>
              </a:rPr>
              <a:t>                 	= 0.543</a:t>
            </a:r>
            <a:endParaRPr lang="en-US" altLang="en-US" sz="2000" b="0" dirty="0">
              <a:latin typeface="+mj-lt"/>
            </a:endParaRPr>
          </a:p>
        </p:txBody>
      </p:sp>
    </p:spTree>
    <p:extLst>
      <p:ext uri="{BB962C8B-B14F-4D97-AF65-F5344CB8AC3E}">
        <p14:creationId xmlns:p14="http://schemas.microsoft.com/office/powerpoint/2010/main" val="1067120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F88F3-2EB4-468C-A541-DB36436C2C02}"/>
              </a:ext>
            </a:extLst>
          </p:cNvPr>
          <p:cNvSpPr>
            <a:spLocks noGrp="1"/>
          </p:cNvSpPr>
          <p:nvPr>
            <p:ph type="title"/>
          </p:nvPr>
        </p:nvSpPr>
        <p:spPr/>
        <p:txBody>
          <a:bodyPr/>
          <a:lstStyle/>
          <a:p>
            <a:r>
              <a:rPr lang="en-GB" sz="3200" dirty="0"/>
              <a:t>Comments on Portfolio Risk Measures</a:t>
            </a:r>
            <a:endParaRPr lang="en-IN" sz="3200" dirty="0"/>
          </a:p>
        </p:txBody>
      </p:sp>
      <p:sp>
        <p:nvSpPr>
          <p:cNvPr id="3" name="Content Placeholder 2">
            <a:extLst>
              <a:ext uri="{FF2B5EF4-FFF2-40B4-BE49-F238E27FC236}">
                <a16:creationId xmlns:a16="http://schemas.microsoft.com/office/drawing/2014/main" id="{64A62207-C8BC-49F5-B158-4B3B7A3D59D8}"/>
              </a:ext>
            </a:extLst>
          </p:cNvPr>
          <p:cNvSpPr>
            <a:spLocks noGrp="1"/>
          </p:cNvSpPr>
          <p:nvPr>
            <p:ph sz="half" idx="1"/>
          </p:nvPr>
        </p:nvSpPr>
        <p:spPr>
          <a:xfrm>
            <a:off x="476843" y="1887674"/>
            <a:ext cx="11241915" cy="4281306"/>
          </a:xfrm>
        </p:spPr>
        <p:txBody>
          <a:bodyPr/>
          <a:lstStyle/>
          <a:p>
            <a:pPr marL="365760" indent="-365760">
              <a:spcBef>
                <a:spcPts val="1200"/>
              </a:spcBef>
              <a:spcAft>
                <a:spcPts val="1200"/>
              </a:spcAft>
              <a:buClr>
                <a:srgbClr val="000000"/>
              </a:buClr>
              <a:buFont typeface="Arial" panose="020B0604020202020204" pitchFamily="34" charset="0"/>
              <a:buChar char="•"/>
            </a:pPr>
            <a:r>
              <a:rPr lang="en-US" sz="2400" b="0" dirty="0" err="1"/>
              <a:t>σ</a:t>
            </a:r>
            <a:r>
              <a:rPr lang="en-US" sz="2400" b="0" baseline="-25000" dirty="0" err="1"/>
              <a:t>p</a:t>
            </a:r>
            <a:r>
              <a:rPr lang="en-US" sz="2400" b="0" dirty="0"/>
              <a:t> = 4.6% is much lower than the </a:t>
            </a:r>
            <a:r>
              <a:rPr lang="en-US" sz="2400" b="0" dirty="0" err="1"/>
              <a:t>σ</a:t>
            </a:r>
            <a:r>
              <a:rPr lang="en-US" sz="2400" b="0" baseline="-25000" dirty="0" err="1"/>
              <a:t>i</a:t>
            </a:r>
            <a:r>
              <a:rPr lang="en-US" sz="2400" b="0" dirty="0"/>
              <a:t> of either stock (</a:t>
            </a:r>
            <a:r>
              <a:rPr lang="en-US" sz="2400" b="0" dirty="0" err="1"/>
              <a:t>σ</a:t>
            </a:r>
            <a:r>
              <a:rPr lang="en-US" sz="2400" b="0" baseline="-25000" dirty="0" err="1"/>
              <a:t>HT</a:t>
            </a:r>
            <a:r>
              <a:rPr lang="en-US" sz="2400" b="0" dirty="0"/>
              <a:t> = 20.0%; </a:t>
            </a:r>
            <a:r>
              <a:rPr lang="en-US" sz="2400" b="0" dirty="0" err="1"/>
              <a:t>σ</a:t>
            </a:r>
            <a:r>
              <a:rPr lang="en-US" sz="2400" b="0" baseline="-25000" dirty="0" err="1"/>
              <a:t>Coll</a:t>
            </a:r>
            <a:r>
              <a:rPr lang="en-US" sz="2400" b="0" dirty="0"/>
              <a:t> = 11.2%).</a:t>
            </a:r>
          </a:p>
          <a:p>
            <a:pPr marL="365760" indent="-365760">
              <a:spcBef>
                <a:spcPts val="1200"/>
              </a:spcBef>
              <a:spcAft>
                <a:spcPts val="1200"/>
              </a:spcAft>
              <a:buClr>
                <a:srgbClr val="000000"/>
              </a:buClr>
              <a:buFont typeface="Arial" panose="020B0604020202020204" pitchFamily="34" charset="0"/>
              <a:buChar char="•"/>
            </a:pPr>
            <a:r>
              <a:rPr lang="en-US" sz="2400" b="0" dirty="0" err="1"/>
              <a:t>σ</a:t>
            </a:r>
            <a:r>
              <a:rPr lang="en-US" sz="2400" b="0" baseline="-25000" dirty="0" err="1"/>
              <a:t>p</a:t>
            </a:r>
            <a:r>
              <a:rPr lang="en-US" sz="2400" b="0" dirty="0"/>
              <a:t> = 4.6% is lower than the weighted average of High Tech and Collections’ σ (15.6%).</a:t>
            </a:r>
          </a:p>
          <a:p>
            <a:pPr marL="365760" indent="-365760">
              <a:spcBef>
                <a:spcPts val="1200"/>
              </a:spcBef>
              <a:spcAft>
                <a:spcPts val="1200"/>
              </a:spcAft>
              <a:buClr>
                <a:srgbClr val="000000"/>
              </a:buClr>
              <a:buFont typeface="Arial" panose="020B0604020202020204" pitchFamily="34" charset="0"/>
              <a:buChar char="•"/>
            </a:pPr>
            <a:r>
              <a:rPr lang="en-US" sz="2400" b="0" dirty="0"/>
              <a:t>Therefore, the portfolio provides the average return of component stocks, but lower than the average risk.</a:t>
            </a:r>
          </a:p>
          <a:p>
            <a:pPr marL="365760" indent="-365760">
              <a:spcBef>
                <a:spcPts val="1200"/>
              </a:spcBef>
              <a:spcAft>
                <a:spcPts val="1200"/>
              </a:spcAft>
              <a:buClr>
                <a:srgbClr val="000000"/>
              </a:buClr>
              <a:buFont typeface="Arial" panose="020B0604020202020204" pitchFamily="34" charset="0"/>
              <a:buChar char="•"/>
            </a:pPr>
            <a:r>
              <a:rPr lang="en-US" sz="2400" b="0" dirty="0"/>
              <a:t>Why? Negative correlation between stocks.</a:t>
            </a:r>
          </a:p>
        </p:txBody>
      </p:sp>
    </p:spTree>
    <p:extLst>
      <p:ext uri="{BB962C8B-B14F-4D97-AF65-F5344CB8AC3E}">
        <p14:creationId xmlns:p14="http://schemas.microsoft.com/office/powerpoint/2010/main" val="2298808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F88F3-2EB4-468C-A541-DB36436C2C02}"/>
              </a:ext>
            </a:extLst>
          </p:cNvPr>
          <p:cNvSpPr>
            <a:spLocks noGrp="1"/>
          </p:cNvSpPr>
          <p:nvPr>
            <p:ph type="title"/>
          </p:nvPr>
        </p:nvSpPr>
        <p:spPr/>
        <p:txBody>
          <a:bodyPr/>
          <a:lstStyle/>
          <a:p>
            <a:r>
              <a:rPr lang="en-GB" sz="3200" dirty="0"/>
              <a:t>General Comments About Risk</a:t>
            </a:r>
            <a:endParaRPr lang="en-IN" sz="3200" dirty="0"/>
          </a:p>
        </p:txBody>
      </p:sp>
      <p:sp>
        <p:nvSpPr>
          <p:cNvPr id="3" name="Content Placeholder 2">
            <a:extLst>
              <a:ext uri="{FF2B5EF4-FFF2-40B4-BE49-F238E27FC236}">
                <a16:creationId xmlns:a16="http://schemas.microsoft.com/office/drawing/2014/main" id="{64A62207-C8BC-49F5-B158-4B3B7A3D59D8}"/>
              </a:ext>
            </a:extLst>
          </p:cNvPr>
          <p:cNvSpPr>
            <a:spLocks noGrp="1"/>
          </p:cNvSpPr>
          <p:nvPr>
            <p:ph sz="half" idx="1"/>
          </p:nvPr>
        </p:nvSpPr>
        <p:spPr>
          <a:xfrm>
            <a:off x="476843" y="1887674"/>
            <a:ext cx="11241915" cy="4281306"/>
          </a:xfrm>
        </p:spPr>
        <p:txBody>
          <a:bodyPr/>
          <a:lstStyle/>
          <a:p>
            <a:pPr marL="342900" indent="-342900">
              <a:spcAft>
                <a:spcPts val="1800"/>
              </a:spcAft>
              <a:buClr>
                <a:srgbClr val="000000"/>
              </a:buClr>
              <a:buFont typeface="Arial" panose="020B0604020202020204" pitchFamily="34" charset="0"/>
              <a:buChar char="•"/>
            </a:pPr>
            <a:r>
              <a:rPr lang="en-US" sz="2400" b="0" dirty="0"/>
              <a:t>σ ~35% for an average stock.</a:t>
            </a:r>
          </a:p>
          <a:p>
            <a:pPr marL="342900" indent="-342900">
              <a:spcAft>
                <a:spcPts val="1800"/>
              </a:spcAft>
              <a:buClr>
                <a:srgbClr val="000000"/>
              </a:buClr>
              <a:buFont typeface="Arial" panose="020B0604020202020204" pitchFamily="34" charset="0"/>
              <a:buChar char="•"/>
            </a:pPr>
            <a:r>
              <a:rPr lang="en-US" sz="2400" b="0" dirty="0"/>
              <a:t>Most stocks are positively (though not perfectly) correlated with the market (i.e., ρ between 0 and 1).</a:t>
            </a:r>
          </a:p>
          <a:p>
            <a:pPr marL="365760" indent="-365760">
              <a:spcBef>
                <a:spcPts val="1200"/>
              </a:spcBef>
              <a:spcAft>
                <a:spcPts val="1200"/>
              </a:spcAft>
              <a:buClr>
                <a:srgbClr val="000000"/>
              </a:buClr>
              <a:buFont typeface="Arial" panose="020B0604020202020204" pitchFamily="34" charset="0"/>
              <a:buChar char="•"/>
            </a:pPr>
            <a:r>
              <a:rPr lang="en-US" sz="2400" b="0" dirty="0"/>
              <a:t>Combining stocks in a portfolio generally lowers risk. </a:t>
            </a:r>
          </a:p>
        </p:txBody>
      </p:sp>
    </p:spTree>
    <p:extLst>
      <p:ext uri="{BB962C8B-B14F-4D97-AF65-F5344CB8AC3E}">
        <p14:creationId xmlns:p14="http://schemas.microsoft.com/office/powerpoint/2010/main" val="3015750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88A21-1B35-47DF-B704-BAA87F17AEC5}"/>
              </a:ext>
            </a:extLst>
          </p:cNvPr>
          <p:cNvSpPr>
            <a:spLocks noGrp="1"/>
          </p:cNvSpPr>
          <p:nvPr>
            <p:ph type="title"/>
          </p:nvPr>
        </p:nvSpPr>
        <p:spPr/>
        <p:txBody>
          <a:bodyPr/>
          <a:lstStyle/>
          <a:p>
            <a:r>
              <a:rPr lang="en-GB" dirty="0"/>
              <a:t>Returns Distribution for Two Perfectly Negatively Correlated Stocks (ρ = -1.0)</a:t>
            </a:r>
            <a:endParaRPr lang="en-IN" dirty="0"/>
          </a:p>
        </p:txBody>
      </p:sp>
      <p:pic>
        <p:nvPicPr>
          <p:cNvPr id="4" name="Picture 2" descr="A screenshot shows an Excel spreadsheet with a table and its corresponding line graph, a distribution curve, and an arrow graph. In the line graph, the horizontal axis ranges from 2017 to 2021 in increments of 1 and the vertical axis is labeled rate of return, ranging from negative 15% to 30% in increments of 15. The graph shows the returns of stock W and M and the portfolio WM. The corresponding data table shows four columns: Year, stock W, stock M, and portfolio WM. The row entries in spreadsheet rows 132 to 136 are as follows. Row 1: 2017, 40%, negative 10%, 15%. Row 2: 2018, negative 10%, 40%, 15%. Row 3: 40%, negative 10%, 15%. Row 4: 2020, negative 10%, 40%, 15%. Row 5: 2021, 15%, 15%, 15%. Row 6: Average return -, 15.00%, 15.00%, 15.00% = AVERAGE(D132:D136). Sigma =, 25.00%, 25.00%, 0.00%, =STDEV(D132:D136). Correlation coefficient = negative 1.00 =CORREL(B132:B136,C142:C136). The distribution curve is titled, stocks W and M, held separately. The horizontal axis is labeled rate of return in percent and lists negative 10%, 15%, and 40%. A curve starts from (negative 10%, 0), peaks at 15%, and ends at (40%, 0). The arrow graph is titled, Portfolio WM. The horizontal axis is labeled rate of return in percent and lists negative 10%, 15%, and 40%. An arrow points upward from 15%.">
            <a:extLst>
              <a:ext uri="{FF2B5EF4-FFF2-40B4-BE49-F238E27FC236}">
                <a16:creationId xmlns:a16="http://schemas.microsoft.com/office/drawing/2014/main" id="{907D4F11-201F-4739-90CE-B87EC6BE3C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5428" y="1825625"/>
            <a:ext cx="9844318" cy="4351338"/>
          </a:xfrm>
          <a:prstGeom prst="rect">
            <a:avLst/>
          </a:prstGeom>
        </p:spPr>
      </p:pic>
    </p:spTree>
    <p:extLst>
      <p:ext uri="{BB962C8B-B14F-4D97-AF65-F5344CB8AC3E}">
        <p14:creationId xmlns:p14="http://schemas.microsoft.com/office/powerpoint/2010/main" val="603923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6414A-EADC-446C-8380-71E88047754D}"/>
              </a:ext>
            </a:extLst>
          </p:cNvPr>
          <p:cNvSpPr>
            <a:spLocks noGrp="1"/>
          </p:cNvSpPr>
          <p:nvPr>
            <p:ph type="title"/>
          </p:nvPr>
        </p:nvSpPr>
        <p:spPr/>
        <p:txBody>
          <a:bodyPr/>
          <a:lstStyle/>
          <a:p>
            <a:r>
              <a:rPr lang="en-GB" dirty="0"/>
              <a:t>Returns Distribution for Two Perfectly Positively Correlated Stocks (ρ = 1.0)</a:t>
            </a:r>
            <a:endParaRPr lang="en-IN" dirty="0"/>
          </a:p>
        </p:txBody>
      </p:sp>
      <p:pic>
        <p:nvPicPr>
          <p:cNvPr id="12" name="Picture 2" descr="Returns Distribution for Two Perfectly Positively Correlated Stocks (ρ = 1.0)&#10;&#10;Graphs illustrating Stock M returns distribution for two perfectly positively correlated stocks (p = 1.0).">
            <a:extLst>
              <a:ext uri="{FF2B5EF4-FFF2-40B4-BE49-F238E27FC236}">
                <a16:creationId xmlns:a16="http://schemas.microsoft.com/office/drawing/2014/main" id="{70E3B8F5-1CAA-4262-B4E5-34C7F339AF27}"/>
              </a:ext>
            </a:extLst>
          </p:cNvPr>
          <p:cNvPicPr>
            <a:picLocks noGrp="1" noChangeAspect="1"/>
          </p:cNvPicPr>
          <p:nvPr>
            <p:ph sz="half" idx="1"/>
          </p:nvPr>
        </p:nvPicPr>
        <p:blipFill>
          <a:blip r:embed="rId2"/>
          <a:stretch>
            <a:fillRect/>
          </a:stretch>
        </p:blipFill>
        <p:spPr>
          <a:xfrm>
            <a:off x="645368" y="2016025"/>
            <a:ext cx="3489226" cy="4226906"/>
          </a:xfrm>
        </p:spPr>
      </p:pic>
      <p:pic>
        <p:nvPicPr>
          <p:cNvPr id="14" name="Picture 3" descr="Returns Distribution for Two Perfectly Positively Correlated Stocks (ρ = 1.0)&#10;&#10;Graphs illustrating Stock M' returns distribution for two perfectly positively correlated stocks (p = 1.0).">
            <a:extLst>
              <a:ext uri="{FF2B5EF4-FFF2-40B4-BE49-F238E27FC236}">
                <a16:creationId xmlns:a16="http://schemas.microsoft.com/office/drawing/2014/main" id="{44E3A9CA-7299-4982-B983-A706322642A8}"/>
              </a:ext>
            </a:extLst>
          </p:cNvPr>
          <p:cNvPicPr>
            <a:picLocks noGrp="1" noChangeAspect="1"/>
          </p:cNvPicPr>
          <p:nvPr>
            <p:ph sz="half" idx="10"/>
          </p:nvPr>
        </p:nvPicPr>
        <p:blipFill>
          <a:blip r:embed="rId3"/>
          <a:stretch>
            <a:fillRect/>
          </a:stretch>
        </p:blipFill>
        <p:spPr>
          <a:xfrm>
            <a:off x="4515101" y="2001014"/>
            <a:ext cx="3304807" cy="4249036"/>
          </a:xfrm>
        </p:spPr>
      </p:pic>
      <p:pic>
        <p:nvPicPr>
          <p:cNvPr id="16" name="Picture 4" descr="Returns Distribution for Two Perfectly Positively Correlated Stocks (ρ = 1.0)&#10;&#10;Graphs illustrating Portfolio MM' returns distribution for two perfectly positively correlated stocks (p = 1.0).">
            <a:extLst>
              <a:ext uri="{FF2B5EF4-FFF2-40B4-BE49-F238E27FC236}">
                <a16:creationId xmlns:a16="http://schemas.microsoft.com/office/drawing/2014/main" id="{AA73E3E9-C5A0-4C90-820B-E297DEFCED61}"/>
              </a:ext>
            </a:extLst>
          </p:cNvPr>
          <p:cNvPicPr>
            <a:picLocks noGrp="1" noChangeAspect="1"/>
          </p:cNvPicPr>
          <p:nvPr>
            <p:ph sz="half" idx="2"/>
          </p:nvPr>
        </p:nvPicPr>
        <p:blipFill>
          <a:blip r:embed="rId4"/>
          <a:stretch>
            <a:fillRect/>
          </a:stretch>
        </p:blipFill>
        <p:spPr>
          <a:xfrm>
            <a:off x="8200415" y="1986774"/>
            <a:ext cx="3304807" cy="4271167"/>
          </a:xfrm>
        </p:spPr>
      </p:pic>
    </p:spTree>
    <p:extLst>
      <p:ext uri="{BB962C8B-B14F-4D97-AF65-F5344CB8AC3E}">
        <p14:creationId xmlns:p14="http://schemas.microsoft.com/office/powerpoint/2010/main" val="2185803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88A21-1B35-47DF-B704-BAA87F17AEC5}"/>
              </a:ext>
            </a:extLst>
          </p:cNvPr>
          <p:cNvSpPr>
            <a:spLocks noGrp="1"/>
          </p:cNvSpPr>
          <p:nvPr>
            <p:ph type="title"/>
          </p:nvPr>
        </p:nvSpPr>
        <p:spPr/>
        <p:txBody>
          <a:bodyPr/>
          <a:lstStyle/>
          <a:p>
            <a:r>
              <a:rPr lang="en-GB" dirty="0"/>
              <a:t>Partial Correlation, </a:t>
            </a:r>
            <a:r>
              <a:rPr lang="el-GR" dirty="0"/>
              <a:t>ρ = +0.35</a:t>
            </a:r>
            <a:endParaRPr lang="en-IN" dirty="0"/>
          </a:p>
        </p:txBody>
      </p:sp>
      <p:pic>
        <p:nvPicPr>
          <p:cNvPr id="6" name="Picture 2" descr="A screenshot shows an Excel spreadsheet with a table and its corresponding line graph and two distribution curves. In the line graph, the horizontal axis ranges from 2017 to 2021 in increments of 1 and the vertical axis is labeled rate of return, ranging from negative 15% to 30% in increments of 15. The graph shows the returns of stock W and M and the portfolio WM. The corresponding data table shows four columns: Year, stock W, stock M, and portfolio WM. The row entries in spreadsheet rows 161 to 165 are as follows. Row 1: 2017, 40%, 40%, 40.0%. Row 2: 2018, negative 10%, 15%, 2.5%. Row 3: 35%, negative 5%, 15.0%. Row 4: 2020, negative 5%, negative 10%, negative 7.5%. Row 5: 2021, 15%, 35%, 25%. Row 6: Average return -, 15.00%, 15.00%, 15.00% = AVERAGE(D161:D165). Sigma =, 22.64%, 22.64%, 18.62%, =STDEV(D161:D165). Correlation coefficient = 0.35 =CORREL(B161:B165,C161:C165). The first distribution curve is titled, stocks W and M, held separately. The horizontal axis is labeled rate of return in percent and lists negative 10%, 15%, and 40%. A curve starts from (negative 10%, 0), peaks at 15%, and ends at (40%, 0). The second distribution curve is titled, Portfolio WM. The horizontal axis is labeled rate of return in percent and lists negative 10%, 15%, and 40%. A curve peaks at 15%.">
            <a:extLst>
              <a:ext uri="{FF2B5EF4-FFF2-40B4-BE49-F238E27FC236}">
                <a16:creationId xmlns:a16="http://schemas.microsoft.com/office/drawing/2014/main" id="{164FD5D4-4AEA-491B-881B-BCC6D42695C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610366"/>
            <a:ext cx="11430000" cy="4535023"/>
          </a:xfrm>
          <a:prstGeom prst="rect">
            <a:avLst/>
          </a:prstGeom>
        </p:spPr>
      </p:pic>
    </p:spTree>
    <p:extLst>
      <p:ext uri="{BB962C8B-B14F-4D97-AF65-F5344CB8AC3E}">
        <p14:creationId xmlns:p14="http://schemas.microsoft.com/office/powerpoint/2010/main" val="3010395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EB640D7-0C9E-48B9-8555-49960DBA19BC}"/>
              </a:ext>
            </a:extLst>
          </p:cNvPr>
          <p:cNvSpPr>
            <a:spLocks noGrp="1"/>
          </p:cNvSpPr>
          <p:nvPr>
            <p:ph type="title"/>
          </p:nvPr>
        </p:nvSpPr>
        <p:spPr/>
        <p:txBody>
          <a:bodyPr/>
          <a:lstStyle/>
          <a:p>
            <a:r>
              <a:rPr lang="en-US" dirty="0"/>
              <a:t>What is investment risk?</a:t>
            </a:r>
            <a:endParaRPr lang="en-US" noProof="0" dirty="0"/>
          </a:p>
        </p:txBody>
      </p:sp>
      <p:sp>
        <p:nvSpPr>
          <p:cNvPr id="17" name="Content Placeholder 2">
            <a:extLst>
              <a:ext uri="{FF2B5EF4-FFF2-40B4-BE49-F238E27FC236}">
                <a16:creationId xmlns:a16="http://schemas.microsoft.com/office/drawing/2014/main" id="{07596D73-B5CE-494B-9292-DE6847A7D053}"/>
              </a:ext>
            </a:extLst>
          </p:cNvPr>
          <p:cNvSpPr>
            <a:spLocks noGrp="1"/>
          </p:cNvSpPr>
          <p:nvPr>
            <p:ph idx="1"/>
          </p:nvPr>
        </p:nvSpPr>
        <p:spPr>
          <a:xfrm>
            <a:off x="476843" y="1825625"/>
            <a:ext cx="11241915" cy="4351338"/>
          </a:xfrm>
        </p:spPr>
        <p:txBody>
          <a:bodyPr/>
          <a:lstStyle/>
          <a:p>
            <a:pPr marL="365760" indent="-365760">
              <a:buClrTx/>
            </a:pPr>
            <a:r>
              <a:rPr lang="en-US" dirty="0"/>
              <a:t>Two types of investment risk</a:t>
            </a:r>
          </a:p>
          <a:p>
            <a:pPr marL="640080" lvl="1" indent="-320040">
              <a:buClr>
                <a:srgbClr val="000000"/>
              </a:buClr>
              <a:buFont typeface="Arial" panose="020B0604020202020204" pitchFamily="34" charset="0"/>
              <a:buChar char="•"/>
            </a:pPr>
            <a:r>
              <a:rPr lang="en-US" sz="2000" dirty="0">
                <a:solidFill>
                  <a:srgbClr val="003865"/>
                </a:solidFill>
              </a:rPr>
              <a:t>Stand-alone risk</a:t>
            </a:r>
          </a:p>
          <a:p>
            <a:pPr marL="640080" lvl="1" indent="-320040">
              <a:buClr>
                <a:srgbClr val="000000"/>
              </a:buClr>
              <a:buFont typeface="Arial" panose="020B0604020202020204" pitchFamily="34" charset="0"/>
              <a:buChar char="•"/>
            </a:pPr>
            <a:r>
              <a:rPr lang="en-US" sz="2000" dirty="0">
                <a:solidFill>
                  <a:srgbClr val="003865"/>
                </a:solidFill>
              </a:rPr>
              <a:t>Portfolio risk </a:t>
            </a:r>
          </a:p>
          <a:p>
            <a:pPr marL="365760" indent="-365760">
              <a:buClrTx/>
            </a:pPr>
            <a:r>
              <a:rPr lang="en-US" dirty="0"/>
              <a:t>Investment risk is related to the probability of earning a low or negative actual return.</a:t>
            </a:r>
          </a:p>
          <a:p>
            <a:pPr marL="365760" indent="-365760">
              <a:buClrTx/>
            </a:pPr>
            <a:r>
              <a:rPr lang="en-US" dirty="0"/>
              <a:t>The greater the chance of lower than expected, or negative returns, the riskier the investment.</a:t>
            </a:r>
          </a:p>
        </p:txBody>
      </p:sp>
    </p:spTree>
    <p:custDataLst>
      <p:tags r:id="rId1"/>
    </p:custDataLst>
    <p:extLst>
      <p:ext uri="{BB962C8B-B14F-4D97-AF65-F5344CB8AC3E}">
        <p14:creationId xmlns:p14="http://schemas.microsoft.com/office/powerpoint/2010/main" val="14025926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F88F3-2EB4-468C-A541-DB36436C2C02}"/>
              </a:ext>
            </a:extLst>
          </p:cNvPr>
          <p:cNvSpPr>
            <a:spLocks noGrp="1"/>
          </p:cNvSpPr>
          <p:nvPr>
            <p:ph type="title"/>
          </p:nvPr>
        </p:nvSpPr>
        <p:spPr/>
        <p:txBody>
          <a:bodyPr/>
          <a:lstStyle/>
          <a:p>
            <a:r>
              <a:rPr lang="en-GB" sz="3200" dirty="0"/>
              <a:t>Creating a Portfolio: Beginning with One Stock and Adding Randomly Selected Stocks to Portfolio</a:t>
            </a:r>
            <a:endParaRPr lang="en-IN" sz="3200" dirty="0"/>
          </a:p>
        </p:txBody>
      </p:sp>
      <p:sp>
        <p:nvSpPr>
          <p:cNvPr id="3" name="Content Placeholder 2">
            <a:extLst>
              <a:ext uri="{FF2B5EF4-FFF2-40B4-BE49-F238E27FC236}">
                <a16:creationId xmlns:a16="http://schemas.microsoft.com/office/drawing/2014/main" id="{64A62207-C8BC-49F5-B158-4B3B7A3D59D8}"/>
              </a:ext>
            </a:extLst>
          </p:cNvPr>
          <p:cNvSpPr>
            <a:spLocks noGrp="1"/>
          </p:cNvSpPr>
          <p:nvPr>
            <p:ph sz="half" idx="1"/>
          </p:nvPr>
        </p:nvSpPr>
        <p:spPr>
          <a:xfrm>
            <a:off x="476843" y="1887674"/>
            <a:ext cx="11241915" cy="4281306"/>
          </a:xfrm>
        </p:spPr>
        <p:txBody>
          <a:bodyPr/>
          <a:lstStyle/>
          <a:p>
            <a:pPr marL="342900" indent="-342900">
              <a:buFont typeface="Arial" panose="020B0604020202020204" pitchFamily="34" charset="0"/>
              <a:buChar char="•"/>
            </a:pPr>
            <a:r>
              <a:rPr lang="el-GR" sz="2400" b="0" dirty="0">
                <a:latin typeface="+mj-lt"/>
              </a:rPr>
              <a:t>σ</a:t>
            </a:r>
            <a:r>
              <a:rPr lang="en-US" sz="2400" b="0" baseline="-25000" dirty="0">
                <a:latin typeface="+mj-lt"/>
              </a:rPr>
              <a:t>p</a:t>
            </a:r>
            <a:r>
              <a:rPr lang="en-US" sz="2400" b="0" dirty="0">
                <a:latin typeface="+mj-lt"/>
              </a:rPr>
              <a:t> decreases as stocks are added, because they would not be perfectly correlated with the existing portfolio.</a:t>
            </a:r>
          </a:p>
          <a:p>
            <a:pPr marL="342900" indent="-342900">
              <a:buFont typeface="Arial" panose="020B0604020202020204" pitchFamily="34" charset="0"/>
              <a:buChar char="•"/>
            </a:pPr>
            <a:r>
              <a:rPr lang="en-US" sz="2400" b="0" dirty="0">
                <a:latin typeface="+mj-lt"/>
              </a:rPr>
              <a:t>Expected return of the portfolio would remain relatively constant.</a:t>
            </a:r>
          </a:p>
          <a:p>
            <a:pPr marL="342900" indent="-342900">
              <a:buFont typeface="Arial" panose="020B0604020202020204" pitchFamily="34" charset="0"/>
              <a:buChar char="•"/>
            </a:pPr>
            <a:r>
              <a:rPr lang="en-US" sz="2400" b="0" dirty="0">
                <a:latin typeface="+mj-lt"/>
              </a:rPr>
              <a:t>Eventually the diversification benefits of adding more stocks dissipates (after about 40 stocks), and for large stock portfolios, </a:t>
            </a:r>
            <a:r>
              <a:rPr lang="el-GR" sz="2400" b="0" dirty="0">
                <a:latin typeface="+mj-lt"/>
              </a:rPr>
              <a:t>σ</a:t>
            </a:r>
            <a:r>
              <a:rPr lang="en-US" sz="2400" b="0" baseline="-25000" dirty="0">
                <a:latin typeface="+mj-lt"/>
              </a:rPr>
              <a:t>p</a:t>
            </a:r>
            <a:r>
              <a:rPr lang="en-US" sz="2400" b="0" dirty="0">
                <a:latin typeface="+mj-lt"/>
              </a:rPr>
              <a:t> tends to converge to </a:t>
            </a:r>
            <a:r>
              <a:rPr lang="en-US" sz="2400" b="0" dirty="0">
                <a:latin typeface="+mj-lt"/>
                <a:sym typeface="Symbol" panose="05050102010706020507" pitchFamily="18" charset="2"/>
              </a:rPr>
              <a:t></a:t>
            </a:r>
            <a:r>
              <a:rPr lang="en-US" sz="2400" b="0" dirty="0">
                <a:latin typeface="+mj-lt"/>
              </a:rPr>
              <a:t> 20%.</a:t>
            </a:r>
          </a:p>
        </p:txBody>
      </p:sp>
    </p:spTree>
    <p:extLst>
      <p:ext uri="{BB962C8B-B14F-4D97-AF65-F5344CB8AC3E}">
        <p14:creationId xmlns:p14="http://schemas.microsoft.com/office/powerpoint/2010/main" val="1801817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88A21-1B35-47DF-B704-BAA87F17AEC5}"/>
              </a:ext>
            </a:extLst>
          </p:cNvPr>
          <p:cNvSpPr>
            <a:spLocks noGrp="1"/>
          </p:cNvSpPr>
          <p:nvPr>
            <p:ph type="title"/>
          </p:nvPr>
        </p:nvSpPr>
        <p:spPr/>
        <p:txBody>
          <a:bodyPr/>
          <a:lstStyle/>
          <a:p>
            <a:r>
              <a:rPr lang="en-GB" dirty="0"/>
              <a:t>Illustrating Diversification Effects of a </a:t>
            </a:r>
            <a:br>
              <a:rPr lang="en-GB" dirty="0"/>
            </a:br>
            <a:r>
              <a:rPr lang="en-GB" dirty="0"/>
              <a:t>Stock Portfolio</a:t>
            </a:r>
            <a:endParaRPr lang="en-IN" dirty="0"/>
          </a:p>
        </p:txBody>
      </p:sp>
      <p:pic>
        <p:nvPicPr>
          <p:cNvPr id="7" name="Picture 2" descr="An illustration shows the effects of portfolio size on risk for a portfolio of randomly selected stocks. In the illustration, a graph is shown with &quot;Number of stocks in the portfolio&quot; on the horizontal axis in the range 1 to 2000 plus, in increments of 10, with a break from 40 to 2000 and &quot;Portfolio Risk, sigma subscript p&quot; on the vertical axis, with values in the range 0 to 35, in increments of 5. From the point 20.4 marked as sigma subscript M on the vertical axis, a straight dashed line parallel to the horizontal axis is drawn across the graph. Above the dashed line, a curve starts from 35 in the vertical axis, slopes down and moves parallel to the vertical axis above the dashed line, from the point 40 in the horizontal axis. The curve has three points approximately at (1, 35), (2, 28), and (4, 26). The curve is labeled &quot;Portfolio's Risk, sigma subscript p.&quot; From approximately 12 in the horizontal axis, a line is extended vertically through the dashed line to the curve. Left side of the line till the curve is marked as &quot;Portfolio's Total Risk: Declines as Stocks Are Added.&quot; Right side of the line till the dashed line is marked as &quot;Portfolio's Market Risk: Remains Constant.&quot; Right side of the line above the graph to the curve is marked as &quot;Portfolio's Diversifiable Risk: Could Be Reduced by Adding More Stocks.&quot; The dashed line is marked as &quot;Minimum Attainable Risk in a Portfolio of Average Stocks.&quot;">
            <a:extLst>
              <a:ext uri="{FF2B5EF4-FFF2-40B4-BE49-F238E27FC236}">
                <a16:creationId xmlns:a16="http://schemas.microsoft.com/office/drawing/2014/main" id="{E8036819-077D-4B05-B9A2-E5874FDAA428}"/>
              </a:ext>
            </a:extLst>
          </p:cNvPr>
          <p:cNvPicPr>
            <a:picLocks noGrp="1" noChangeAspect="1"/>
          </p:cNvPicPr>
          <p:nvPr>
            <p:ph idx="1"/>
          </p:nvPr>
        </p:nvPicPr>
        <p:blipFill rotWithShape="1">
          <a:blip r:embed="rId2"/>
          <a:srcRect l="3542" r="2708"/>
          <a:stretch/>
        </p:blipFill>
        <p:spPr>
          <a:xfrm>
            <a:off x="3971924" y="1742592"/>
            <a:ext cx="4286251" cy="4509977"/>
          </a:xfrm>
          <a:prstGeom prst="rect">
            <a:avLst/>
          </a:prstGeom>
        </p:spPr>
      </p:pic>
    </p:spTree>
    <p:extLst>
      <p:ext uri="{BB962C8B-B14F-4D97-AF65-F5344CB8AC3E}">
        <p14:creationId xmlns:p14="http://schemas.microsoft.com/office/powerpoint/2010/main" val="1075122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944B9-B10A-4C60-80A2-7CDC3E1287B0}"/>
              </a:ext>
            </a:extLst>
          </p:cNvPr>
          <p:cNvSpPr>
            <a:spLocks noGrp="1"/>
          </p:cNvSpPr>
          <p:nvPr>
            <p:ph type="title"/>
          </p:nvPr>
        </p:nvSpPr>
        <p:spPr/>
        <p:txBody>
          <a:bodyPr/>
          <a:lstStyle/>
          <a:p>
            <a:r>
              <a:rPr lang="en-GB" dirty="0"/>
              <a:t>Breaking Down Sources of Risk</a:t>
            </a:r>
            <a:endParaRPr lang="en-IN" dirty="0"/>
          </a:p>
        </p:txBody>
      </p:sp>
      <p:sp>
        <p:nvSpPr>
          <p:cNvPr id="3" name="Content Placeholder 2">
            <a:extLst>
              <a:ext uri="{FF2B5EF4-FFF2-40B4-BE49-F238E27FC236}">
                <a16:creationId xmlns:a16="http://schemas.microsoft.com/office/drawing/2014/main" id="{1CFE140F-C091-44E2-A64F-91BC8CD70E06}"/>
              </a:ext>
            </a:extLst>
          </p:cNvPr>
          <p:cNvSpPr>
            <a:spLocks noGrp="1"/>
          </p:cNvSpPr>
          <p:nvPr>
            <p:ph sz="half" idx="1"/>
          </p:nvPr>
        </p:nvSpPr>
        <p:spPr>
          <a:xfrm>
            <a:off x="1920031" y="1887674"/>
            <a:ext cx="8355540" cy="855526"/>
          </a:xfrm>
          <a:solidFill>
            <a:srgbClr val="343F52"/>
          </a:solidFill>
        </p:spPr>
        <p:txBody>
          <a:bodyPr anchor="ctr"/>
          <a:lstStyle/>
          <a:p>
            <a:pPr algn="ctr"/>
            <a:r>
              <a:rPr lang="en-US" b="0" dirty="0">
                <a:solidFill>
                  <a:schemeClr val="bg1"/>
                </a:solidFill>
                <a:latin typeface="+mj-lt"/>
                <a:ea typeface="Verdana" panose="020B0604030504040204" pitchFamily="34" charset="0"/>
                <a:cs typeface="Verdana" panose="020B0604030504040204" pitchFamily="34" charset="0"/>
              </a:rPr>
              <a:t>Stand-alone risk = Market risk + Diversifiable risk</a:t>
            </a:r>
          </a:p>
        </p:txBody>
      </p:sp>
      <p:sp>
        <p:nvSpPr>
          <p:cNvPr id="4" name="Content Placeholder 3">
            <a:extLst>
              <a:ext uri="{FF2B5EF4-FFF2-40B4-BE49-F238E27FC236}">
                <a16:creationId xmlns:a16="http://schemas.microsoft.com/office/drawing/2014/main" id="{23132F3A-4877-4ACD-B461-B02DF8168BAC}"/>
              </a:ext>
            </a:extLst>
          </p:cNvPr>
          <p:cNvSpPr>
            <a:spLocks noGrp="1"/>
          </p:cNvSpPr>
          <p:nvPr>
            <p:ph sz="half" idx="2"/>
          </p:nvPr>
        </p:nvSpPr>
        <p:spPr>
          <a:xfrm>
            <a:off x="476843" y="3274788"/>
            <a:ext cx="11241915" cy="1983012"/>
          </a:xfrm>
        </p:spPr>
        <p:txBody>
          <a:bodyPr/>
          <a:lstStyle/>
          <a:p>
            <a:pPr marL="365760" indent="-365760">
              <a:spcBef>
                <a:spcPts val="1200"/>
              </a:spcBef>
              <a:spcAft>
                <a:spcPts val="1200"/>
              </a:spcAft>
              <a:buClr>
                <a:srgbClr val="000000"/>
              </a:buClr>
            </a:pPr>
            <a:r>
              <a:rPr lang="en-US" dirty="0"/>
              <a:t>Market risk: portion of a security’s stand-alone risk that cannot be eliminated through diversification. Measured by beta.</a:t>
            </a:r>
          </a:p>
          <a:p>
            <a:pPr marL="365760" indent="-365760">
              <a:spcBef>
                <a:spcPts val="1200"/>
              </a:spcBef>
              <a:spcAft>
                <a:spcPts val="1200"/>
              </a:spcAft>
              <a:buClr>
                <a:srgbClr val="000000"/>
              </a:buClr>
            </a:pPr>
            <a:r>
              <a:rPr lang="en-US" dirty="0"/>
              <a:t>Diversifiable risk: portion of a security’s stand-alone risk that can be eliminated through proper diversification.</a:t>
            </a:r>
          </a:p>
        </p:txBody>
      </p:sp>
    </p:spTree>
    <p:extLst>
      <p:ext uri="{BB962C8B-B14F-4D97-AF65-F5344CB8AC3E}">
        <p14:creationId xmlns:p14="http://schemas.microsoft.com/office/powerpoint/2010/main" val="3677009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F88F3-2EB4-468C-A541-DB36436C2C02}"/>
              </a:ext>
            </a:extLst>
          </p:cNvPr>
          <p:cNvSpPr>
            <a:spLocks noGrp="1"/>
          </p:cNvSpPr>
          <p:nvPr>
            <p:ph type="title"/>
          </p:nvPr>
        </p:nvSpPr>
        <p:spPr/>
        <p:txBody>
          <a:bodyPr/>
          <a:lstStyle/>
          <a:p>
            <a:r>
              <a:rPr lang="en-GB" sz="3200" dirty="0"/>
              <a:t>Failure to Diversify</a:t>
            </a:r>
            <a:endParaRPr lang="en-IN" sz="3200" dirty="0"/>
          </a:p>
        </p:txBody>
      </p:sp>
      <p:sp>
        <p:nvSpPr>
          <p:cNvPr id="3" name="Content Placeholder 2">
            <a:extLst>
              <a:ext uri="{FF2B5EF4-FFF2-40B4-BE49-F238E27FC236}">
                <a16:creationId xmlns:a16="http://schemas.microsoft.com/office/drawing/2014/main" id="{64A62207-C8BC-49F5-B158-4B3B7A3D59D8}"/>
              </a:ext>
            </a:extLst>
          </p:cNvPr>
          <p:cNvSpPr>
            <a:spLocks noGrp="1"/>
          </p:cNvSpPr>
          <p:nvPr>
            <p:ph sz="half" idx="1"/>
          </p:nvPr>
        </p:nvSpPr>
        <p:spPr>
          <a:xfrm>
            <a:off x="476843" y="1887674"/>
            <a:ext cx="11241915" cy="4281306"/>
          </a:xfrm>
        </p:spPr>
        <p:txBody>
          <a:bodyPr/>
          <a:lstStyle/>
          <a:p>
            <a:pPr>
              <a:spcBef>
                <a:spcPts val="600"/>
              </a:spcBef>
              <a:spcAft>
                <a:spcPts val="1200"/>
              </a:spcAft>
              <a:defRPr/>
            </a:pPr>
            <a:r>
              <a:rPr lang="en-US" sz="2400" b="0" dirty="0"/>
              <a:t>If an investor chooses to hold a one-stock portfolio (doesn’t diversify), would the investor be compensated for the extra risk they bear?</a:t>
            </a:r>
          </a:p>
          <a:p>
            <a:pPr marL="365760" lvl="1" indent="-365760">
              <a:spcBef>
                <a:spcPts val="600"/>
              </a:spcBef>
              <a:spcAft>
                <a:spcPts val="1200"/>
              </a:spcAft>
              <a:buClr>
                <a:srgbClr val="000000"/>
              </a:buClr>
              <a:buFont typeface="Arial" panose="020B0604020202020204" pitchFamily="34" charset="0"/>
              <a:buChar char="•"/>
              <a:defRPr/>
            </a:pPr>
            <a:r>
              <a:rPr lang="en-US" sz="2000" dirty="0"/>
              <a:t>NO!</a:t>
            </a:r>
          </a:p>
          <a:p>
            <a:pPr marL="365760" lvl="1" indent="-365760">
              <a:spcBef>
                <a:spcPts val="600"/>
              </a:spcBef>
              <a:spcAft>
                <a:spcPts val="1200"/>
              </a:spcAft>
              <a:buClr>
                <a:srgbClr val="000000"/>
              </a:buClr>
              <a:buFont typeface="Arial" panose="020B0604020202020204" pitchFamily="34" charset="0"/>
              <a:buChar char="•"/>
              <a:defRPr/>
            </a:pPr>
            <a:r>
              <a:rPr lang="en-US" sz="2000" dirty="0"/>
              <a:t>Stand-alone risk is not important to a well-diversified investor.</a:t>
            </a:r>
          </a:p>
          <a:p>
            <a:pPr marL="365760" lvl="1" indent="-365760">
              <a:spcBef>
                <a:spcPts val="600"/>
              </a:spcBef>
              <a:spcAft>
                <a:spcPts val="1200"/>
              </a:spcAft>
              <a:buClr>
                <a:srgbClr val="000000"/>
              </a:buClr>
              <a:buFont typeface="Arial" panose="020B0604020202020204" pitchFamily="34" charset="0"/>
              <a:buChar char="•"/>
              <a:defRPr/>
            </a:pPr>
            <a:r>
              <a:rPr lang="en-US" sz="2000" dirty="0"/>
              <a:t>Rational, risk-averse investors are concerned with </a:t>
            </a:r>
            <a:r>
              <a:rPr lang="el-GR" sz="2000" dirty="0"/>
              <a:t>σ</a:t>
            </a:r>
            <a:r>
              <a:rPr lang="en-US" sz="2000" baseline="-25000" dirty="0"/>
              <a:t>p</a:t>
            </a:r>
            <a:r>
              <a:rPr lang="en-US" sz="2000" dirty="0"/>
              <a:t>, which is based upon market risk.</a:t>
            </a:r>
          </a:p>
          <a:p>
            <a:pPr marL="365760" lvl="1" indent="-365760">
              <a:spcBef>
                <a:spcPts val="600"/>
              </a:spcBef>
              <a:spcAft>
                <a:spcPts val="1200"/>
              </a:spcAft>
              <a:buClr>
                <a:srgbClr val="000000"/>
              </a:buClr>
              <a:buFont typeface="Arial" panose="020B0604020202020204" pitchFamily="34" charset="0"/>
              <a:buChar char="•"/>
              <a:defRPr/>
            </a:pPr>
            <a:r>
              <a:rPr lang="en-US" sz="2000" dirty="0"/>
              <a:t>There can be only one price (the market return) for a given security.</a:t>
            </a:r>
          </a:p>
          <a:p>
            <a:pPr marL="365760" lvl="1" indent="-365760">
              <a:spcBef>
                <a:spcPts val="600"/>
              </a:spcBef>
              <a:spcAft>
                <a:spcPts val="1200"/>
              </a:spcAft>
              <a:buClr>
                <a:srgbClr val="000000"/>
              </a:buClr>
              <a:buFont typeface="Arial" panose="020B0604020202020204" pitchFamily="34" charset="0"/>
              <a:buChar char="•"/>
              <a:defRPr/>
            </a:pPr>
            <a:r>
              <a:rPr lang="en-US" sz="2000" dirty="0"/>
              <a:t>No compensation should be earned for holding unnecessary, diversifiable risk.</a:t>
            </a:r>
            <a:endParaRPr lang="en-US" sz="2400" dirty="0"/>
          </a:p>
        </p:txBody>
      </p:sp>
    </p:spTree>
    <p:extLst>
      <p:ext uri="{BB962C8B-B14F-4D97-AF65-F5344CB8AC3E}">
        <p14:creationId xmlns:p14="http://schemas.microsoft.com/office/powerpoint/2010/main" val="274963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ACD22-78E1-44A9-99DB-036CA46A7E79}"/>
              </a:ext>
            </a:extLst>
          </p:cNvPr>
          <p:cNvSpPr>
            <a:spLocks noGrp="1"/>
          </p:cNvSpPr>
          <p:nvPr>
            <p:ph type="title"/>
          </p:nvPr>
        </p:nvSpPr>
        <p:spPr/>
        <p:txBody>
          <a:bodyPr/>
          <a:lstStyle/>
          <a:p>
            <a:r>
              <a:rPr lang="en-IN" dirty="0"/>
              <a:t>Capital Asset Pricing Model (CAPM)</a:t>
            </a:r>
          </a:p>
        </p:txBody>
      </p:sp>
      <p:sp>
        <p:nvSpPr>
          <p:cNvPr id="3" name="Content Placeholder 2">
            <a:extLst>
              <a:ext uri="{FF2B5EF4-FFF2-40B4-BE49-F238E27FC236}">
                <a16:creationId xmlns:a16="http://schemas.microsoft.com/office/drawing/2014/main" id="{0B2E0796-F16D-4294-9ED9-16E826F152EB}"/>
              </a:ext>
            </a:extLst>
          </p:cNvPr>
          <p:cNvSpPr>
            <a:spLocks noGrp="1"/>
          </p:cNvSpPr>
          <p:nvPr>
            <p:ph sz="half" idx="1"/>
          </p:nvPr>
        </p:nvSpPr>
        <p:spPr>
          <a:xfrm>
            <a:off x="476843" y="1857694"/>
            <a:ext cx="11241915" cy="1217447"/>
          </a:xfrm>
        </p:spPr>
        <p:txBody>
          <a:bodyPr/>
          <a:lstStyle/>
          <a:p>
            <a:pPr marL="365760" indent="-365760">
              <a:buClr>
                <a:srgbClr val="000000"/>
              </a:buClr>
              <a:buFont typeface="Arial" panose="020B0604020202020204" pitchFamily="34" charset="0"/>
              <a:buChar char="•"/>
            </a:pPr>
            <a:r>
              <a:rPr lang="en-US" sz="2400" b="0" dirty="0"/>
              <a:t>Model linking risk and required returns. CAPM suggests that there is a Security Market Line (SML) that states that a stock’s required return equals the risk-free return plus a risk premium that reflects the stock’s risk after diversification.</a:t>
            </a:r>
            <a:endParaRPr lang="en-IN" sz="2400" b="0" dirty="0"/>
          </a:p>
        </p:txBody>
      </p:sp>
      <p:graphicFrame>
        <p:nvGraphicFramePr>
          <p:cNvPr id="10" name="Object 3">
            <a:extLst>
              <a:ext uri="{FF2B5EF4-FFF2-40B4-BE49-F238E27FC236}">
                <a16:creationId xmlns:a16="http://schemas.microsoft.com/office/drawing/2014/main" id="{499106D9-683F-482F-8870-BE9A58EDFB6A}"/>
              </a:ext>
              <a:ext uri="{C183D7F6-B498-43B3-948B-1728B52AA6E4}">
                <adec:decorative xmlns:adec="http://schemas.microsoft.com/office/drawing/2017/decorative" val="1"/>
              </a:ext>
            </a:extLst>
          </p:cNvPr>
          <p:cNvGraphicFramePr>
            <a:graphicFrameLocks noGrp="1" noChangeAspect="1"/>
          </p:cNvGraphicFramePr>
          <p:nvPr>
            <p:ph idx="10"/>
            <p:extLst>
              <p:ext uri="{D42A27DB-BD31-4B8C-83A1-F6EECF244321}">
                <p14:modId xmlns:p14="http://schemas.microsoft.com/office/powerpoint/2010/main" val="1834252877"/>
              </p:ext>
            </p:extLst>
          </p:nvPr>
        </p:nvGraphicFramePr>
        <p:xfrm>
          <a:off x="4155937" y="3265805"/>
          <a:ext cx="3880126" cy="608966"/>
        </p:xfrm>
        <a:graphic>
          <a:graphicData uri="http://schemas.openxmlformats.org/presentationml/2006/ole">
            <mc:AlternateContent xmlns:mc="http://schemas.openxmlformats.org/markup-compatibility/2006">
              <mc:Choice xmlns:v="urn:schemas-microsoft-com:vml" Requires="v">
                <p:oleObj spid="_x0000_s9264" name="Equation" r:id="rId3" imgW="2425680" imgH="380880" progId="Equation.DSMT4">
                  <p:embed/>
                </p:oleObj>
              </mc:Choice>
              <mc:Fallback>
                <p:oleObj name="Equation" r:id="rId3" imgW="2425680" imgH="380880" progId="Equation.DSMT4">
                  <p:embed/>
                  <p:pic>
                    <p:nvPicPr>
                      <p:cNvPr id="6" name="Table 2">
                        <a:extLst>
                          <a:ext uri="{FF2B5EF4-FFF2-40B4-BE49-F238E27FC236}">
                            <a16:creationId xmlns:a16="http://schemas.microsoft.com/office/drawing/2014/main" id="{590A257F-4642-46B9-B67C-9BD8366A6476}"/>
                          </a:ext>
                        </a:extLst>
                      </p:cNvPr>
                      <p:cNvPicPr>
                        <a:picLocks noChangeAspect="1" noChangeArrowheads="1"/>
                      </p:cNvPicPr>
                      <p:nvPr/>
                    </p:nvPicPr>
                    <p:blipFill>
                      <a:blip r:embed="rId4"/>
                      <a:srcRect/>
                      <a:stretch>
                        <a:fillRect/>
                      </a:stretch>
                    </p:blipFill>
                    <p:spPr bwMode="auto">
                      <a:xfrm>
                        <a:off x="4155937" y="3265805"/>
                        <a:ext cx="3880126" cy="608966"/>
                      </a:xfrm>
                      <a:prstGeom prst="rect">
                        <a:avLst/>
                      </a:prstGeom>
                      <a:noFill/>
                      <a:extLst/>
                    </p:spPr>
                  </p:pic>
                </p:oleObj>
              </mc:Fallback>
            </mc:AlternateContent>
          </a:graphicData>
        </a:graphic>
      </p:graphicFrame>
      <p:sp>
        <p:nvSpPr>
          <p:cNvPr id="4" name="Content Placeholder 4">
            <a:extLst>
              <a:ext uri="{FF2B5EF4-FFF2-40B4-BE49-F238E27FC236}">
                <a16:creationId xmlns:a16="http://schemas.microsoft.com/office/drawing/2014/main" id="{3ED819D6-F0DE-4B11-8DCC-D11B6BB26A82}"/>
              </a:ext>
            </a:extLst>
          </p:cNvPr>
          <p:cNvSpPr>
            <a:spLocks noGrp="1"/>
          </p:cNvSpPr>
          <p:nvPr>
            <p:ph sz="half" idx="2"/>
          </p:nvPr>
        </p:nvSpPr>
        <p:spPr>
          <a:xfrm>
            <a:off x="476843" y="4063999"/>
            <a:ext cx="11241915" cy="863601"/>
          </a:xfrm>
        </p:spPr>
        <p:txBody>
          <a:bodyPr/>
          <a:lstStyle/>
          <a:p>
            <a:pPr marL="365760" indent="-365760">
              <a:buClr>
                <a:srgbClr val="000000"/>
              </a:buClr>
            </a:pPr>
            <a:r>
              <a:rPr lang="en-US" dirty="0"/>
              <a:t>Primary conclusion: The relevant riskiness of a stock is its contribution to the riskiness of a well-diversified portfolio.</a:t>
            </a:r>
            <a:endParaRPr lang="en-IN" dirty="0"/>
          </a:p>
        </p:txBody>
      </p:sp>
    </p:spTree>
    <p:extLst>
      <p:ext uri="{BB962C8B-B14F-4D97-AF65-F5344CB8AC3E}">
        <p14:creationId xmlns:p14="http://schemas.microsoft.com/office/powerpoint/2010/main" val="7386784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F88F3-2EB4-468C-A541-DB36436C2C02}"/>
              </a:ext>
            </a:extLst>
          </p:cNvPr>
          <p:cNvSpPr>
            <a:spLocks noGrp="1"/>
          </p:cNvSpPr>
          <p:nvPr>
            <p:ph type="title"/>
          </p:nvPr>
        </p:nvSpPr>
        <p:spPr/>
        <p:txBody>
          <a:bodyPr/>
          <a:lstStyle/>
          <a:p>
            <a:r>
              <a:rPr lang="en-GB" sz="3200" dirty="0"/>
              <a:t>Beta</a:t>
            </a:r>
            <a:endParaRPr lang="en-IN" sz="3200" dirty="0"/>
          </a:p>
        </p:txBody>
      </p:sp>
      <p:sp>
        <p:nvSpPr>
          <p:cNvPr id="3" name="Content Placeholder 2">
            <a:extLst>
              <a:ext uri="{FF2B5EF4-FFF2-40B4-BE49-F238E27FC236}">
                <a16:creationId xmlns:a16="http://schemas.microsoft.com/office/drawing/2014/main" id="{64A62207-C8BC-49F5-B158-4B3B7A3D59D8}"/>
              </a:ext>
            </a:extLst>
          </p:cNvPr>
          <p:cNvSpPr>
            <a:spLocks noGrp="1"/>
          </p:cNvSpPr>
          <p:nvPr>
            <p:ph sz="half" idx="1"/>
          </p:nvPr>
        </p:nvSpPr>
        <p:spPr>
          <a:xfrm>
            <a:off x="476843" y="1887674"/>
            <a:ext cx="11241915" cy="4281306"/>
          </a:xfrm>
        </p:spPr>
        <p:txBody>
          <a:bodyPr/>
          <a:lstStyle/>
          <a:p>
            <a:pPr marL="365760" indent="-365760">
              <a:spcBef>
                <a:spcPts val="1200"/>
              </a:spcBef>
              <a:spcAft>
                <a:spcPts val="1200"/>
              </a:spcAft>
              <a:buClr>
                <a:srgbClr val="000000"/>
              </a:buClr>
              <a:buFont typeface="Arial" panose="020B0604020202020204" pitchFamily="34" charset="0"/>
              <a:buChar char="•"/>
              <a:defRPr/>
            </a:pPr>
            <a:r>
              <a:rPr lang="en-US" sz="2400" b="0" dirty="0"/>
              <a:t>Measures a stock’s market risk, and shows a stock’s volatility relative to the market.</a:t>
            </a:r>
          </a:p>
          <a:p>
            <a:pPr marL="365760" indent="-365760">
              <a:spcBef>
                <a:spcPts val="1200"/>
              </a:spcBef>
              <a:spcAft>
                <a:spcPts val="1200"/>
              </a:spcAft>
              <a:buClr>
                <a:srgbClr val="000000"/>
              </a:buClr>
              <a:buFont typeface="Arial" panose="020B0604020202020204" pitchFamily="34" charset="0"/>
              <a:buChar char="•"/>
              <a:defRPr/>
            </a:pPr>
            <a:r>
              <a:rPr lang="en-US" sz="2400" b="0" dirty="0"/>
              <a:t>Indicates how risky a stock is if the stock is held in a well-diversified portfolio.</a:t>
            </a:r>
          </a:p>
        </p:txBody>
      </p:sp>
    </p:spTree>
    <p:extLst>
      <p:ext uri="{BB962C8B-B14F-4D97-AF65-F5344CB8AC3E}">
        <p14:creationId xmlns:p14="http://schemas.microsoft.com/office/powerpoint/2010/main" val="29398873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F88F3-2EB4-468C-A541-DB36436C2C02}"/>
              </a:ext>
            </a:extLst>
          </p:cNvPr>
          <p:cNvSpPr>
            <a:spLocks noGrp="1"/>
          </p:cNvSpPr>
          <p:nvPr>
            <p:ph type="title"/>
          </p:nvPr>
        </p:nvSpPr>
        <p:spPr/>
        <p:txBody>
          <a:bodyPr/>
          <a:lstStyle/>
          <a:p>
            <a:r>
              <a:rPr lang="en-GB" sz="3200" dirty="0"/>
              <a:t>Comments on Beta</a:t>
            </a:r>
            <a:endParaRPr lang="en-IN" sz="3200" dirty="0"/>
          </a:p>
        </p:txBody>
      </p:sp>
      <p:sp>
        <p:nvSpPr>
          <p:cNvPr id="3" name="Content Placeholder 2">
            <a:extLst>
              <a:ext uri="{FF2B5EF4-FFF2-40B4-BE49-F238E27FC236}">
                <a16:creationId xmlns:a16="http://schemas.microsoft.com/office/drawing/2014/main" id="{64A62207-C8BC-49F5-B158-4B3B7A3D59D8}"/>
              </a:ext>
            </a:extLst>
          </p:cNvPr>
          <p:cNvSpPr>
            <a:spLocks noGrp="1"/>
          </p:cNvSpPr>
          <p:nvPr>
            <p:ph sz="half" idx="1"/>
          </p:nvPr>
        </p:nvSpPr>
        <p:spPr>
          <a:xfrm>
            <a:off x="476843" y="1887674"/>
            <a:ext cx="11241915" cy="4281306"/>
          </a:xfrm>
        </p:spPr>
        <p:txBody>
          <a:bodyPr/>
          <a:lstStyle/>
          <a:p>
            <a:pPr marL="365760" indent="-365760">
              <a:spcBef>
                <a:spcPts val="1200"/>
              </a:spcBef>
              <a:spcAft>
                <a:spcPts val="1200"/>
              </a:spcAft>
              <a:buClr>
                <a:srgbClr val="000000"/>
              </a:buClr>
              <a:buFont typeface="Arial" panose="020B0604020202020204" pitchFamily="34" charset="0"/>
              <a:buChar char="•"/>
            </a:pPr>
            <a:r>
              <a:rPr lang="en-US" sz="2400" b="0" dirty="0"/>
              <a:t>If beta = 1.0, the security is just as risky as the average stock.</a:t>
            </a:r>
          </a:p>
          <a:p>
            <a:pPr marL="365760" indent="-365760">
              <a:spcBef>
                <a:spcPts val="1200"/>
              </a:spcBef>
              <a:spcAft>
                <a:spcPts val="1200"/>
              </a:spcAft>
              <a:buClr>
                <a:srgbClr val="000000"/>
              </a:buClr>
              <a:buFont typeface="Arial" panose="020B0604020202020204" pitchFamily="34" charset="0"/>
              <a:buChar char="•"/>
            </a:pPr>
            <a:r>
              <a:rPr lang="en-US" sz="2400" b="0" dirty="0"/>
              <a:t>If beta &gt; 1.0, the security is riskier than average.</a:t>
            </a:r>
          </a:p>
          <a:p>
            <a:pPr marL="365760" indent="-365760">
              <a:spcBef>
                <a:spcPts val="1200"/>
              </a:spcBef>
              <a:spcAft>
                <a:spcPts val="1200"/>
              </a:spcAft>
              <a:buClr>
                <a:srgbClr val="000000"/>
              </a:buClr>
              <a:buFont typeface="Arial" panose="020B0604020202020204" pitchFamily="34" charset="0"/>
              <a:buChar char="•"/>
            </a:pPr>
            <a:r>
              <a:rPr lang="en-US" sz="2400" b="0" dirty="0"/>
              <a:t>If beta &lt; 1.0, the security is less risky than average.</a:t>
            </a:r>
          </a:p>
          <a:p>
            <a:pPr marL="365760" indent="-365760">
              <a:spcBef>
                <a:spcPts val="1200"/>
              </a:spcBef>
              <a:spcAft>
                <a:spcPts val="1200"/>
              </a:spcAft>
              <a:buClr>
                <a:srgbClr val="000000"/>
              </a:buClr>
              <a:buFont typeface="Arial" panose="020B0604020202020204" pitchFamily="34" charset="0"/>
              <a:buChar char="•"/>
            </a:pPr>
            <a:r>
              <a:rPr lang="en-US" sz="2400" b="0" dirty="0"/>
              <a:t>Most stocks have betas in the range of 0.5 to 1.5.</a:t>
            </a:r>
          </a:p>
        </p:txBody>
      </p:sp>
    </p:spTree>
    <p:extLst>
      <p:ext uri="{BB962C8B-B14F-4D97-AF65-F5344CB8AC3E}">
        <p14:creationId xmlns:p14="http://schemas.microsoft.com/office/powerpoint/2010/main" val="32779154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F88F3-2EB4-468C-A541-DB36436C2C02}"/>
              </a:ext>
            </a:extLst>
          </p:cNvPr>
          <p:cNvSpPr>
            <a:spLocks noGrp="1"/>
          </p:cNvSpPr>
          <p:nvPr>
            <p:ph type="title"/>
          </p:nvPr>
        </p:nvSpPr>
        <p:spPr/>
        <p:txBody>
          <a:bodyPr/>
          <a:lstStyle/>
          <a:p>
            <a:r>
              <a:rPr lang="en-GB" sz="3200" dirty="0"/>
              <a:t>Can the beta of a security be negative?</a:t>
            </a:r>
            <a:endParaRPr lang="en-IN" sz="3200" dirty="0"/>
          </a:p>
        </p:txBody>
      </p:sp>
      <p:sp>
        <p:nvSpPr>
          <p:cNvPr id="3" name="Content Placeholder 2">
            <a:extLst>
              <a:ext uri="{FF2B5EF4-FFF2-40B4-BE49-F238E27FC236}">
                <a16:creationId xmlns:a16="http://schemas.microsoft.com/office/drawing/2014/main" id="{64A62207-C8BC-49F5-B158-4B3B7A3D59D8}"/>
              </a:ext>
            </a:extLst>
          </p:cNvPr>
          <p:cNvSpPr>
            <a:spLocks noGrp="1"/>
          </p:cNvSpPr>
          <p:nvPr>
            <p:ph sz="half" idx="1"/>
          </p:nvPr>
        </p:nvSpPr>
        <p:spPr>
          <a:xfrm>
            <a:off x="476843" y="1887674"/>
            <a:ext cx="11241915" cy="4281306"/>
          </a:xfrm>
        </p:spPr>
        <p:txBody>
          <a:bodyPr/>
          <a:lstStyle/>
          <a:p>
            <a:pPr marL="365760" indent="-365760">
              <a:spcBef>
                <a:spcPts val="1200"/>
              </a:spcBef>
              <a:spcAft>
                <a:spcPts val="1200"/>
              </a:spcAft>
              <a:buClr>
                <a:srgbClr val="000000"/>
              </a:buClr>
              <a:buFont typeface="Arial" panose="020B0604020202020204" pitchFamily="34" charset="0"/>
              <a:buChar char="•"/>
              <a:defRPr/>
            </a:pPr>
            <a:r>
              <a:rPr lang="en-US" sz="2400" b="0" dirty="0"/>
              <a:t>Yes, if the correlation between Stock </a:t>
            </a:r>
            <a:r>
              <a:rPr lang="en-US" sz="2400" b="0" dirty="0" err="1"/>
              <a:t>i</a:t>
            </a:r>
            <a:r>
              <a:rPr lang="en-US" sz="2400" b="0" dirty="0"/>
              <a:t> and the market is negative (i.e., </a:t>
            </a:r>
            <a:r>
              <a:rPr lang="el-GR" sz="2400" b="0" dirty="0"/>
              <a:t>ρ</a:t>
            </a:r>
            <a:r>
              <a:rPr lang="en-US" sz="2400" b="0" baseline="-25000" dirty="0" err="1"/>
              <a:t>i,m</a:t>
            </a:r>
            <a:r>
              <a:rPr lang="en-US" sz="2400" b="0" dirty="0"/>
              <a:t> &lt; 0).</a:t>
            </a:r>
          </a:p>
          <a:p>
            <a:pPr marL="365760" indent="-365760">
              <a:spcBef>
                <a:spcPts val="1200"/>
              </a:spcBef>
              <a:spcAft>
                <a:spcPts val="1200"/>
              </a:spcAft>
              <a:buClr>
                <a:srgbClr val="000000"/>
              </a:buClr>
              <a:buFont typeface="Arial" panose="020B0604020202020204" pitchFamily="34" charset="0"/>
              <a:buChar char="•"/>
              <a:defRPr/>
            </a:pPr>
            <a:r>
              <a:rPr lang="en-US" sz="2400" b="0" dirty="0"/>
              <a:t>If the correlation is negative, the regression line would slope downward, and the beta would be negative.</a:t>
            </a:r>
          </a:p>
          <a:p>
            <a:pPr marL="365760" indent="-365760">
              <a:spcBef>
                <a:spcPts val="1200"/>
              </a:spcBef>
              <a:spcAft>
                <a:spcPts val="1200"/>
              </a:spcAft>
              <a:buClr>
                <a:srgbClr val="000000"/>
              </a:buClr>
              <a:buFont typeface="Arial" panose="020B0604020202020204" pitchFamily="34" charset="0"/>
              <a:buChar char="•"/>
              <a:defRPr/>
            </a:pPr>
            <a:r>
              <a:rPr lang="en-US" sz="2400" b="0" dirty="0"/>
              <a:t>However, a negative beta is highly unlikely.</a:t>
            </a:r>
            <a:endParaRPr lang="el-GR" sz="2400" b="0" dirty="0"/>
          </a:p>
        </p:txBody>
      </p:sp>
    </p:spTree>
    <p:extLst>
      <p:ext uri="{BB962C8B-B14F-4D97-AF65-F5344CB8AC3E}">
        <p14:creationId xmlns:p14="http://schemas.microsoft.com/office/powerpoint/2010/main" val="6489274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F88F3-2EB4-468C-A541-DB36436C2C02}"/>
              </a:ext>
            </a:extLst>
          </p:cNvPr>
          <p:cNvSpPr>
            <a:spLocks noGrp="1"/>
          </p:cNvSpPr>
          <p:nvPr>
            <p:ph type="title"/>
          </p:nvPr>
        </p:nvSpPr>
        <p:spPr/>
        <p:txBody>
          <a:bodyPr/>
          <a:lstStyle/>
          <a:p>
            <a:r>
              <a:rPr lang="en-GB" sz="3200" dirty="0"/>
              <a:t>Calculating Betas</a:t>
            </a:r>
            <a:endParaRPr lang="en-IN" sz="3200" dirty="0"/>
          </a:p>
        </p:txBody>
      </p:sp>
      <p:sp>
        <p:nvSpPr>
          <p:cNvPr id="3" name="Content Placeholder 2">
            <a:extLst>
              <a:ext uri="{FF2B5EF4-FFF2-40B4-BE49-F238E27FC236}">
                <a16:creationId xmlns:a16="http://schemas.microsoft.com/office/drawing/2014/main" id="{64A62207-C8BC-49F5-B158-4B3B7A3D59D8}"/>
              </a:ext>
            </a:extLst>
          </p:cNvPr>
          <p:cNvSpPr>
            <a:spLocks noGrp="1"/>
          </p:cNvSpPr>
          <p:nvPr>
            <p:ph sz="half" idx="1"/>
          </p:nvPr>
        </p:nvSpPr>
        <p:spPr>
          <a:xfrm>
            <a:off x="476843" y="1887674"/>
            <a:ext cx="11241915" cy="4281306"/>
          </a:xfrm>
        </p:spPr>
        <p:txBody>
          <a:bodyPr/>
          <a:lstStyle/>
          <a:p>
            <a:pPr marL="342900" indent="-342900">
              <a:spcBef>
                <a:spcPts val="1200"/>
              </a:spcBef>
              <a:spcAft>
                <a:spcPts val="1200"/>
              </a:spcAft>
              <a:buClr>
                <a:srgbClr val="000000"/>
              </a:buClr>
              <a:buFont typeface="Arial" panose="020B0604020202020204" pitchFamily="34" charset="0"/>
              <a:buChar char="•"/>
              <a:defRPr/>
            </a:pPr>
            <a:r>
              <a:rPr lang="en-US" sz="2400" b="0" dirty="0"/>
              <a:t>Well-diversified investors are primarily concerned with how a stock is expected to move relative to the market in the future.</a:t>
            </a:r>
          </a:p>
          <a:p>
            <a:pPr marL="342900" indent="-342900">
              <a:spcBef>
                <a:spcPts val="1200"/>
              </a:spcBef>
              <a:spcAft>
                <a:spcPts val="1200"/>
              </a:spcAft>
              <a:buClr>
                <a:srgbClr val="000000"/>
              </a:buClr>
              <a:buFont typeface="Arial" panose="020B0604020202020204" pitchFamily="34" charset="0"/>
              <a:buChar char="•"/>
              <a:defRPr/>
            </a:pPr>
            <a:r>
              <a:rPr lang="en-US" sz="2400" b="0" dirty="0"/>
              <a:t>Without a crystal ball to predict the future, analysts are forced to rely on historical data.  A typical approach to estimate beta is to run a regression of the security’s past returns against the past returns of the market.</a:t>
            </a:r>
          </a:p>
          <a:p>
            <a:pPr marL="342900" indent="-342900">
              <a:spcBef>
                <a:spcPts val="1200"/>
              </a:spcBef>
              <a:spcAft>
                <a:spcPts val="1200"/>
              </a:spcAft>
              <a:buClr>
                <a:srgbClr val="000000"/>
              </a:buClr>
              <a:buFont typeface="Arial" panose="020B0604020202020204" pitchFamily="34" charset="0"/>
              <a:buChar char="•"/>
              <a:defRPr/>
            </a:pPr>
            <a:r>
              <a:rPr lang="en-US" sz="2400" b="0" dirty="0"/>
              <a:t>The slope of the regression line is defined as the beta coefficient for the security. </a:t>
            </a:r>
          </a:p>
        </p:txBody>
      </p:sp>
    </p:spTree>
    <p:extLst>
      <p:ext uri="{BB962C8B-B14F-4D97-AF65-F5344CB8AC3E}">
        <p14:creationId xmlns:p14="http://schemas.microsoft.com/office/powerpoint/2010/main" val="17250419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88A21-1B35-47DF-B704-BAA87F17AEC5}"/>
              </a:ext>
            </a:extLst>
          </p:cNvPr>
          <p:cNvSpPr>
            <a:spLocks noGrp="1"/>
          </p:cNvSpPr>
          <p:nvPr>
            <p:ph type="title"/>
          </p:nvPr>
        </p:nvSpPr>
        <p:spPr/>
        <p:txBody>
          <a:bodyPr/>
          <a:lstStyle/>
          <a:p>
            <a:r>
              <a:rPr lang="en-GB" dirty="0"/>
              <a:t>Illustrating the Calculation of Beta</a:t>
            </a:r>
            <a:endParaRPr lang="en-IN" dirty="0"/>
          </a:p>
        </p:txBody>
      </p:sp>
      <p:pic>
        <p:nvPicPr>
          <p:cNvPr id="7" name="Picture 2" descr="Calculating Beta&#10;&#10;Graph and table illustrating the calculation of Beta.">
            <a:extLst>
              <a:ext uri="{FF2B5EF4-FFF2-40B4-BE49-F238E27FC236}">
                <a16:creationId xmlns:a16="http://schemas.microsoft.com/office/drawing/2014/main" id="{E8036819-077D-4B05-B9A2-E5874FDAA428}"/>
              </a:ext>
            </a:extLst>
          </p:cNvPr>
          <p:cNvPicPr>
            <a:picLocks noGrp="1" noChangeAspect="1"/>
          </p:cNvPicPr>
          <p:nvPr>
            <p:ph idx="1"/>
          </p:nvPr>
        </p:nvPicPr>
        <p:blipFill rotWithShape="1">
          <a:blip r:embed="rId2"/>
          <a:srcRect l="3178" t="4425" b="6861"/>
          <a:stretch/>
        </p:blipFill>
        <p:spPr>
          <a:xfrm>
            <a:off x="2164080" y="1426783"/>
            <a:ext cx="7863840" cy="4647117"/>
          </a:xfrm>
          <a:prstGeom prst="rect">
            <a:avLst/>
          </a:prstGeom>
        </p:spPr>
      </p:pic>
    </p:spTree>
    <p:extLst>
      <p:ext uri="{BB962C8B-B14F-4D97-AF65-F5344CB8AC3E}">
        <p14:creationId xmlns:p14="http://schemas.microsoft.com/office/powerpoint/2010/main" val="1554183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B8140-A0CD-4C4F-9EBF-DC77FACB065C}"/>
              </a:ext>
            </a:extLst>
          </p:cNvPr>
          <p:cNvSpPr>
            <a:spLocks noGrp="1"/>
          </p:cNvSpPr>
          <p:nvPr>
            <p:ph type="title"/>
          </p:nvPr>
        </p:nvSpPr>
        <p:spPr/>
        <p:txBody>
          <a:bodyPr/>
          <a:lstStyle/>
          <a:p>
            <a:r>
              <a:rPr lang="en-IN" dirty="0"/>
              <a:t>Probability Distributions</a:t>
            </a:r>
          </a:p>
        </p:txBody>
      </p:sp>
      <p:sp>
        <p:nvSpPr>
          <p:cNvPr id="3" name="Content Placeholder 2">
            <a:extLst>
              <a:ext uri="{FF2B5EF4-FFF2-40B4-BE49-F238E27FC236}">
                <a16:creationId xmlns:a16="http://schemas.microsoft.com/office/drawing/2014/main" id="{BBD813A1-2454-4632-8498-ACEE23A58C6E}"/>
              </a:ext>
            </a:extLst>
          </p:cNvPr>
          <p:cNvSpPr>
            <a:spLocks noGrp="1"/>
          </p:cNvSpPr>
          <p:nvPr>
            <p:ph sz="half" idx="1"/>
          </p:nvPr>
        </p:nvSpPr>
        <p:spPr>
          <a:xfrm>
            <a:off x="476843" y="1887674"/>
            <a:ext cx="11241915" cy="1022951"/>
          </a:xfrm>
        </p:spPr>
        <p:txBody>
          <a:bodyPr/>
          <a:lstStyle/>
          <a:p>
            <a:pPr marL="342900" indent="-342900">
              <a:buClr>
                <a:srgbClr val="000000"/>
              </a:buClr>
              <a:buFont typeface="Arial" panose="020B0604020202020204" pitchFamily="34" charset="0"/>
              <a:buChar char="•"/>
            </a:pPr>
            <a:r>
              <a:rPr lang="en-US" sz="2400" b="0" dirty="0"/>
              <a:t>A listing of all possible outcomes, and the probability of each occurrence.</a:t>
            </a:r>
          </a:p>
          <a:p>
            <a:pPr marL="342900" indent="-342900">
              <a:buClr>
                <a:srgbClr val="000000"/>
              </a:buClr>
              <a:buFont typeface="Arial" panose="020B0604020202020204" pitchFamily="34" charset="0"/>
              <a:buChar char="•"/>
            </a:pPr>
            <a:r>
              <a:rPr lang="en-US" sz="2400" b="0" dirty="0"/>
              <a:t>Can be shown graphically.</a:t>
            </a:r>
          </a:p>
        </p:txBody>
      </p:sp>
      <p:pic>
        <p:nvPicPr>
          <p:cNvPr id="6" name="Picture 3" descr="Probability Distributions &#10;&#10;Graph illustrating rate of returns with possible outcomes and probability of each occurrence.">
            <a:extLst>
              <a:ext uri="{FF2B5EF4-FFF2-40B4-BE49-F238E27FC236}">
                <a16:creationId xmlns:a16="http://schemas.microsoft.com/office/drawing/2014/main" id="{BD0BF12E-45A9-43F5-B920-A727FDDC316D}"/>
              </a:ext>
            </a:extLst>
          </p:cNvPr>
          <p:cNvPicPr>
            <a:picLocks noGrp="1" noChangeAspect="1"/>
          </p:cNvPicPr>
          <p:nvPr>
            <p:ph sz="half" idx="2"/>
          </p:nvPr>
        </p:nvPicPr>
        <p:blipFill>
          <a:blip r:embed="rId2"/>
          <a:stretch>
            <a:fillRect/>
          </a:stretch>
        </p:blipFill>
        <p:spPr>
          <a:xfrm>
            <a:off x="2262653" y="3072615"/>
            <a:ext cx="7666695" cy="3171364"/>
          </a:xfrm>
        </p:spPr>
      </p:pic>
    </p:spTree>
    <p:extLst>
      <p:ext uri="{BB962C8B-B14F-4D97-AF65-F5344CB8AC3E}">
        <p14:creationId xmlns:p14="http://schemas.microsoft.com/office/powerpoint/2010/main" val="7770572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88A21-1B35-47DF-B704-BAA87F17AEC5}"/>
              </a:ext>
            </a:extLst>
          </p:cNvPr>
          <p:cNvSpPr>
            <a:spLocks noGrp="1"/>
          </p:cNvSpPr>
          <p:nvPr>
            <p:ph type="title"/>
          </p:nvPr>
        </p:nvSpPr>
        <p:spPr/>
        <p:txBody>
          <a:bodyPr/>
          <a:lstStyle/>
          <a:p>
            <a:r>
              <a:rPr lang="en-GB" dirty="0"/>
              <a:t>Beta Coefficients for High Tech, Collections, </a:t>
            </a:r>
            <a:br>
              <a:rPr lang="en-GB" dirty="0"/>
            </a:br>
            <a:r>
              <a:rPr lang="en-GB" dirty="0"/>
              <a:t>and T-Bills</a:t>
            </a:r>
            <a:endParaRPr lang="en-IN" dirty="0"/>
          </a:p>
        </p:txBody>
      </p:sp>
      <p:pic>
        <p:nvPicPr>
          <p:cNvPr id="7" name="Picture 2" descr="Beta Coefficients &#10;&#10;Graph illustrating the Beta Coefficients for high tech, collections, and t-bills.">
            <a:extLst>
              <a:ext uri="{FF2B5EF4-FFF2-40B4-BE49-F238E27FC236}">
                <a16:creationId xmlns:a16="http://schemas.microsoft.com/office/drawing/2014/main" id="{E8036819-077D-4B05-B9A2-E5874FDAA428}"/>
              </a:ext>
            </a:extLst>
          </p:cNvPr>
          <p:cNvPicPr>
            <a:picLocks noGrp="1" noChangeAspect="1"/>
          </p:cNvPicPr>
          <p:nvPr>
            <p:ph idx="1"/>
          </p:nvPr>
        </p:nvPicPr>
        <p:blipFill>
          <a:blip r:embed="rId2"/>
          <a:stretch>
            <a:fillRect/>
          </a:stretch>
        </p:blipFill>
        <p:spPr>
          <a:xfrm>
            <a:off x="2438400" y="1680784"/>
            <a:ext cx="7315200" cy="4552221"/>
          </a:xfrm>
          <a:prstGeom prst="rect">
            <a:avLst/>
          </a:prstGeom>
        </p:spPr>
      </p:pic>
    </p:spTree>
    <p:extLst>
      <p:ext uri="{BB962C8B-B14F-4D97-AF65-F5344CB8AC3E}">
        <p14:creationId xmlns:p14="http://schemas.microsoft.com/office/powerpoint/2010/main" val="817623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04AEC-E6E1-4146-8299-E565ACA21F39}"/>
              </a:ext>
            </a:extLst>
          </p:cNvPr>
          <p:cNvSpPr>
            <a:spLocks noGrp="1"/>
          </p:cNvSpPr>
          <p:nvPr>
            <p:ph type="title"/>
          </p:nvPr>
        </p:nvSpPr>
        <p:spPr/>
        <p:txBody>
          <a:bodyPr/>
          <a:lstStyle/>
          <a:p>
            <a:r>
              <a:rPr lang="en-GB" dirty="0"/>
              <a:t>Comparing Expected Returns and Beta Coefficients</a:t>
            </a:r>
            <a:endParaRPr lang="en-IN" dirty="0"/>
          </a:p>
        </p:txBody>
      </p:sp>
      <p:graphicFrame>
        <p:nvGraphicFramePr>
          <p:cNvPr id="6" name="Table 2">
            <a:extLst>
              <a:ext uri="{FF2B5EF4-FFF2-40B4-BE49-F238E27FC236}">
                <a16:creationId xmlns:a16="http://schemas.microsoft.com/office/drawing/2014/main" id="{1A1F44F4-509F-4A8B-9BB7-F89A8A409966}"/>
              </a:ext>
            </a:extLst>
          </p:cNvPr>
          <p:cNvGraphicFramePr>
            <a:graphicFrameLocks noGrp="1"/>
          </p:cNvGraphicFramePr>
          <p:nvPr>
            <p:ph sz="half" idx="1"/>
            <p:extLst>
              <p:ext uri="{D42A27DB-BD31-4B8C-83A1-F6EECF244321}">
                <p14:modId xmlns:p14="http://schemas.microsoft.com/office/powerpoint/2010/main" val="3991655716"/>
              </p:ext>
            </p:extLst>
          </p:nvPr>
        </p:nvGraphicFramePr>
        <p:xfrm>
          <a:off x="476843" y="1887538"/>
          <a:ext cx="7680960" cy="2743200"/>
        </p:xfrm>
        <a:graphic>
          <a:graphicData uri="http://schemas.openxmlformats.org/drawingml/2006/table">
            <a:tbl>
              <a:tblPr firstRow="1" bandRow="1">
                <a:tableStyleId>{5C22544A-7EE6-4342-B048-85BDC9FD1C3A}</a:tableStyleId>
              </a:tblPr>
              <a:tblGrid>
                <a:gridCol w="2377440">
                  <a:extLst>
                    <a:ext uri="{9D8B030D-6E8A-4147-A177-3AD203B41FA5}">
                      <a16:colId xmlns:a16="http://schemas.microsoft.com/office/drawing/2014/main" val="910462092"/>
                    </a:ext>
                  </a:extLst>
                </a:gridCol>
                <a:gridCol w="2560320">
                  <a:extLst>
                    <a:ext uri="{9D8B030D-6E8A-4147-A177-3AD203B41FA5}">
                      <a16:colId xmlns:a16="http://schemas.microsoft.com/office/drawing/2014/main" val="471770416"/>
                    </a:ext>
                  </a:extLst>
                </a:gridCol>
                <a:gridCol w="2743200">
                  <a:extLst>
                    <a:ext uri="{9D8B030D-6E8A-4147-A177-3AD203B41FA5}">
                      <a16:colId xmlns:a16="http://schemas.microsoft.com/office/drawing/2014/main" val="4017218305"/>
                    </a:ext>
                  </a:extLst>
                </a:gridCol>
              </a:tblGrid>
              <a:tr h="370840">
                <a:tc>
                  <a:txBody>
                    <a:bodyPr/>
                    <a:lstStyle/>
                    <a:p>
                      <a:r>
                        <a:rPr kumimoji="0" lang="en-US" sz="24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Security</a:t>
                      </a:r>
                      <a:endParaRPr lang="en-IN" sz="2400" dirty="0">
                        <a:solidFill>
                          <a:srgbClr val="000000"/>
                        </a:solidFill>
                      </a:endParaRPr>
                    </a:p>
                  </a:txBody>
                  <a:tcPr>
                    <a:noFill/>
                  </a:tcPr>
                </a:tc>
                <a:tc>
                  <a:txBody>
                    <a:bodyPr/>
                    <a:lstStyle/>
                    <a:p>
                      <a:pPr algn="ct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4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Expected Return</a:t>
                      </a:r>
                      <a:endParaRPr lang="en-IN" sz="2400" dirty="0">
                        <a:solidFill>
                          <a:srgbClr val="000000"/>
                        </a:solidFill>
                      </a:endParaRPr>
                    </a:p>
                  </a:txBody>
                  <a:tcPr>
                    <a:noFill/>
                  </a:tcPr>
                </a:tc>
                <a:tc>
                  <a:txBody>
                    <a:bodyPr/>
                    <a:lstStyle/>
                    <a:p>
                      <a:pPr algn="ct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4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Beta</a:t>
                      </a:r>
                      <a:endParaRPr lang="en-IN" sz="2400" dirty="0">
                        <a:solidFill>
                          <a:srgbClr val="000000"/>
                        </a:solidFill>
                      </a:endParaRPr>
                    </a:p>
                  </a:txBody>
                  <a:tcPr>
                    <a:noFill/>
                  </a:tcPr>
                </a:tc>
                <a:extLst>
                  <a:ext uri="{0D108BD9-81ED-4DB2-BD59-A6C34878D82A}">
                    <a16:rowId xmlns:a16="http://schemas.microsoft.com/office/drawing/2014/main" val="3101582184"/>
                  </a:ext>
                </a:extLst>
              </a:tr>
              <a:tr h="370840">
                <a:tc>
                  <a:txBody>
                    <a:bodyPr/>
                    <a:lstStyle/>
                    <a:p>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High Tech</a:t>
                      </a:r>
                      <a:endParaRPr lang="en-IN" sz="2400" dirty="0">
                        <a:solidFill>
                          <a:srgbClr val="000000"/>
                        </a:solidFill>
                      </a:endParaRPr>
                    </a:p>
                  </a:txBody>
                  <a:tcPr>
                    <a:noFill/>
                  </a:tcPr>
                </a:tc>
                <a:tc>
                  <a:txBody>
                    <a:bodyPr/>
                    <a:lstStyle/>
                    <a:p>
                      <a:pPr algn="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9.9%</a:t>
                      </a:r>
                      <a:endParaRPr lang="en-IN" sz="2400" dirty="0">
                        <a:solidFill>
                          <a:srgbClr val="000000"/>
                        </a:solidFill>
                      </a:endParaRPr>
                    </a:p>
                  </a:txBody>
                  <a:tcPr marR="640080">
                    <a:noFill/>
                  </a:tcPr>
                </a:tc>
                <a:tc>
                  <a:txBody>
                    <a:bodyPr/>
                    <a:lstStyle/>
                    <a:p>
                      <a:pPr algn="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1.31</a:t>
                      </a:r>
                      <a:endParaRPr lang="en-IN" sz="2400" dirty="0">
                        <a:solidFill>
                          <a:srgbClr val="000000"/>
                        </a:solidFill>
                      </a:endParaRPr>
                    </a:p>
                  </a:txBody>
                  <a:tcPr marR="1005840">
                    <a:noFill/>
                  </a:tcPr>
                </a:tc>
                <a:extLst>
                  <a:ext uri="{0D108BD9-81ED-4DB2-BD59-A6C34878D82A}">
                    <a16:rowId xmlns:a16="http://schemas.microsoft.com/office/drawing/2014/main" val="2222159775"/>
                  </a:ext>
                </a:extLst>
              </a:tr>
              <a:tr h="370840">
                <a:tc>
                  <a:txBody>
                    <a:bodyPr/>
                    <a:lstStyle/>
                    <a:p>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Market</a:t>
                      </a:r>
                      <a:endParaRPr lang="en-IN" sz="2400" dirty="0">
                        <a:solidFill>
                          <a:srgbClr val="000000"/>
                        </a:solidFill>
                      </a:endParaRPr>
                    </a:p>
                  </a:txBody>
                  <a:tcPr>
                    <a:noFill/>
                  </a:tcPr>
                </a:tc>
                <a:tc>
                  <a:txBody>
                    <a:bodyPr/>
                    <a:lstStyle/>
                    <a:p>
                      <a:pPr algn="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8.0</a:t>
                      </a:r>
                      <a:endParaRPr lang="en-IN" sz="2400" dirty="0">
                        <a:solidFill>
                          <a:srgbClr val="000000"/>
                        </a:solidFill>
                      </a:endParaRPr>
                    </a:p>
                  </a:txBody>
                  <a:tcPr marR="822960">
                    <a:noFill/>
                  </a:tcPr>
                </a:tc>
                <a:tc>
                  <a:txBody>
                    <a:bodyPr/>
                    <a:lstStyle/>
                    <a:p>
                      <a:pPr algn="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1.00</a:t>
                      </a:r>
                      <a:endParaRPr lang="en-IN" sz="2400" dirty="0">
                        <a:solidFill>
                          <a:srgbClr val="000000"/>
                        </a:solidFill>
                      </a:endParaRPr>
                    </a:p>
                  </a:txBody>
                  <a:tcPr marR="1005840">
                    <a:noFill/>
                  </a:tcPr>
                </a:tc>
                <a:extLst>
                  <a:ext uri="{0D108BD9-81ED-4DB2-BD59-A6C34878D82A}">
                    <a16:rowId xmlns:a16="http://schemas.microsoft.com/office/drawing/2014/main" val="1405607942"/>
                  </a:ext>
                </a:extLst>
              </a:tr>
              <a:tr h="370840">
                <a:tc>
                  <a:txBody>
                    <a:bodyPr/>
                    <a:lstStyle/>
                    <a:p>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US Rubber</a:t>
                      </a:r>
                      <a:endParaRPr lang="en-IN" sz="2400" dirty="0">
                        <a:solidFill>
                          <a:srgbClr val="000000"/>
                        </a:solidFill>
                      </a:endParaRPr>
                    </a:p>
                  </a:txBody>
                  <a:tcPr>
                    <a:noFill/>
                  </a:tcPr>
                </a:tc>
                <a:tc>
                  <a:txBody>
                    <a:bodyPr/>
                    <a:lstStyle/>
                    <a:p>
                      <a:pPr algn="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7.3</a:t>
                      </a:r>
                      <a:endParaRPr lang="en-IN" sz="2400" dirty="0">
                        <a:solidFill>
                          <a:srgbClr val="000000"/>
                        </a:solidFill>
                      </a:endParaRPr>
                    </a:p>
                  </a:txBody>
                  <a:tcPr marR="822960">
                    <a:noFill/>
                  </a:tcPr>
                </a:tc>
                <a:tc>
                  <a:txBody>
                    <a:bodyPr/>
                    <a:lstStyle/>
                    <a:p>
                      <a:pPr algn="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0.88</a:t>
                      </a:r>
                      <a:endParaRPr lang="en-IN" sz="2400" dirty="0">
                        <a:solidFill>
                          <a:srgbClr val="000000"/>
                        </a:solidFill>
                      </a:endParaRPr>
                    </a:p>
                  </a:txBody>
                  <a:tcPr marR="1005840">
                    <a:noFill/>
                  </a:tcPr>
                </a:tc>
                <a:extLst>
                  <a:ext uri="{0D108BD9-81ED-4DB2-BD59-A6C34878D82A}">
                    <a16:rowId xmlns:a16="http://schemas.microsoft.com/office/drawing/2014/main" val="4179199240"/>
                  </a:ext>
                </a:extLst>
              </a:tr>
              <a:tr h="370840">
                <a:tc>
                  <a:txBody>
                    <a:bodyPr/>
                    <a:lstStyle/>
                    <a:p>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T-Bills</a:t>
                      </a:r>
                      <a:endParaRPr lang="en-IN" sz="2400" dirty="0">
                        <a:solidFill>
                          <a:srgbClr val="000000"/>
                        </a:solidFill>
                      </a:endParaRPr>
                    </a:p>
                  </a:txBody>
                  <a:tcPr>
                    <a:noFill/>
                  </a:tcPr>
                </a:tc>
                <a:tc>
                  <a:txBody>
                    <a:bodyPr/>
                    <a:lstStyle/>
                    <a:p>
                      <a:pPr algn="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3.0</a:t>
                      </a:r>
                      <a:endParaRPr lang="en-IN" sz="2400" dirty="0">
                        <a:solidFill>
                          <a:srgbClr val="000000"/>
                        </a:solidFill>
                      </a:endParaRPr>
                    </a:p>
                  </a:txBody>
                  <a:tcPr marR="822960">
                    <a:noFill/>
                  </a:tcPr>
                </a:tc>
                <a:tc>
                  <a:txBody>
                    <a:bodyPr/>
                    <a:lstStyle/>
                    <a:p>
                      <a:pPr algn="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0.00</a:t>
                      </a:r>
                      <a:endParaRPr lang="en-IN" sz="2400" dirty="0">
                        <a:solidFill>
                          <a:srgbClr val="000000"/>
                        </a:solidFill>
                      </a:endParaRPr>
                    </a:p>
                  </a:txBody>
                  <a:tcPr marR="1005840">
                    <a:noFill/>
                  </a:tcPr>
                </a:tc>
                <a:extLst>
                  <a:ext uri="{0D108BD9-81ED-4DB2-BD59-A6C34878D82A}">
                    <a16:rowId xmlns:a16="http://schemas.microsoft.com/office/drawing/2014/main" val="3165813918"/>
                  </a:ext>
                </a:extLst>
              </a:tr>
              <a:tr h="370840">
                <a:tc>
                  <a:txBody>
                    <a:bodyPr/>
                    <a:lstStyle/>
                    <a:p>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Collections</a:t>
                      </a:r>
                      <a:endParaRPr lang="en-IN" sz="2400" dirty="0">
                        <a:solidFill>
                          <a:srgbClr val="000000"/>
                        </a:solidFill>
                      </a:endParaRPr>
                    </a:p>
                  </a:txBody>
                  <a:tcPr>
                    <a:noFill/>
                  </a:tcPr>
                </a:tc>
                <a:tc>
                  <a:txBody>
                    <a:bodyPr/>
                    <a:lstStyle/>
                    <a:p>
                      <a:pPr algn="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1.2</a:t>
                      </a:r>
                      <a:endParaRPr lang="en-IN" sz="2400" dirty="0">
                        <a:solidFill>
                          <a:srgbClr val="000000"/>
                        </a:solidFill>
                      </a:endParaRPr>
                    </a:p>
                  </a:txBody>
                  <a:tcPr marR="822960">
                    <a:noFill/>
                  </a:tcPr>
                </a:tc>
                <a:tc>
                  <a:txBody>
                    <a:bodyPr/>
                    <a:lstStyle/>
                    <a:p>
                      <a:pPr algn="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−0.50</a:t>
                      </a:r>
                      <a:endParaRPr lang="en-IN" sz="2400" dirty="0">
                        <a:solidFill>
                          <a:srgbClr val="000000"/>
                        </a:solidFill>
                      </a:endParaRPr>
                    </a:p>
                  </a:txBody>
                  <a:tcPr marR="1005840">
                    <a:noFill/>
                  </a:tcPr>
                </a:tc>
                <a:extLst>
                  <a:ext uri="{0D108BD9-81ED-4DB2-BD59-A6C34878D82A}">
                    <a16:rowId xmlns:a16="http://schemas.microsoft.com/office/drawing/2014/main" val="3210433336"/>
                  </a:ext>
                </a:extLst>
              </a:tr>
            </a:tbl>
          </a:graphicData>
        </a:graphic>
      </p:graphicFrame>
      <p:sp>
        <p:nvSpPr>
          <p:cNvPr id="4" name="Content Placeholder 3">
            <a:extLst>
              <a:ext uri="{FF2B5EF4-FFF2-40B4-BE49-F238E27FC236}">
                <a16:creationId xmlns:a16="http://schemas.microsoft.com/office/drawing/2014/main" id="{306087B5-4C24-447F-9F88-B5D55A0CCF73}"/>
              </a:ext>
            </a:extLst>
          </p:cNvPr>
          <p:cNvSpPr>
            <a:spLocks noGrp="1"/>
          </p:cNvSpPr>
          <p:nvPr>
            <p:ph sz="half" idx="2"/>
          </p:nvPr>
        </p:nvSpPr>
        <p:spPr>
          <a:xfrm>
            <a:off x="476843" y="4851400"/>
            <a:ext cx="11241915" cy="562688"/>
          </a:xfrm>
        </p:spPr>
        <p:txBody>
          <a:bodyPr/>
          <a:lstStyle/>
          <a:p>
            <a:pPr marL="0" indent="0">
              <a:buNone/>
            </a:pPr>
            <a:r>
              <a:rPr lang="en-US" dirty="0">
                <a:latin typeface="Arial" panose="020B0604020202020204" pitchFamily="34" charset="0"/>
                <a:cs typeface="Arial" panose="020B0604020202020204" pitchFamily="34" charset="0"/>
              </a:rPr>
              <a:t>Riskier securities have higher returns, so the rank order is OK.</a:t>
            </a:r>
          </a:p>
        </p:txBody>
      </p:sp>
    </p:spTree>
    <p:extLst>
      <p:ext uri="{BB962C8B-B14F-4D97-AF65-F5344CB8AC3E}">
        <p14:creationId xmlns:p14="http://schemas.microsoft.com/office/powerpoint/2010/main" val="25209955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7E321-5646-4624-A741-CAD9FA0FCA37}"/>
              </a:ext>
            </a:extLst>
          </p:cNvPr>
          <p:cNvSpPr>
            <a:spLocks noGrp="1"/>
          </p:cNvSpPr>
          <p:nvPr>
            <p:ph type="title"/>
          </p:nvPr>
        </p:nvSpPr>
        <p:spPr/>
        <p:txBody>
          <a:bodyPr/>
          <a:lstStyle/>
          <a:p>
            <a:r>
              <a:rPr lang="en-GB" dirty="0"/>
              <a:t>The Security Market Line (SML):  Calculating Required Rates of Return</a:t>
            </a:r>
            <a:endParaRPr lang="en-IN" dirty="0"/>
          </a:p>
        </p:txBody>
      </p:sp>
      <p:graphicFrame>
        <p:nvGraphicFramePr>
          <p:cNvPr id="9" name="Object 2">
            <a:extLst>
              <a:ext uri="{FF2B5EF4-FFF2-40B4-BE49-F238E27FC236}">
                <a16:creationId xmlns:a16="http://schemas.microsoft.com/office/drawing/2014/main" id="{CB829A38-CBCD-4FBB-B0F0-5C900053F581}"/>
              </a:ext>
              <a:ext uri="{C183D7F6-B498-43B3-948B-1728B52AA6E4}">
                <adec:decorative xmlns:adec="http://schemas.microsoft.com/office/drawing/2017/decorative" val="1"/>
              </a:ext>
            </a:extLst>
          </p:cNvPr>
          <p:cNvGraphicFramePr>
            <a:graphicFrameLocks noGrp="1" noChangeAspect="1"/>
          </p:cNvGraphicFramePr>
          <p:nvPr>
            <p:ph sz="half" idx="1"/>
            <p:extLst>
              <p:ext uri="{D42A27DB-BD31-4B8C-83A1-F6EECF244321}">
                <p14:modId xmlns:p14="http://schemas.microsoft.com/office/powerpoint/2010/main" val="1014503685"/>
              </p:ext>
            </p:extLst>
          </p:nvPr>
        </p:nvGraphicFramePr>
        <p:xfrm>
          <a:off x="1701799" y="2012950"/>
          <a:ext cx="4001845" cy="1097280"/>
        </p:xfrm>
        <a:graphic>
          <a:graphicData uri="http://schemas.openxmlformats.org/presentationml/2006/ole">
            <mc:AlternateContent xmlns:mc="http://schemas.openxmlformats.org/markup-compatibility/2006">
              <mc:Choice xmlns:v="urn:schemas-microsoft-com:vml" Requires="v">
                <p:oleObj spid="_x0000_s10317" name="Equation" r:id="rId3" imgW="3149280" imgH="863280" progId="Equation.DSMT4">
                  <p:embed/>
                </p:oleObj>
              </mc:Choice>
              <mc:Fallback>
                <p:oleObj name="Equation" r:id="rId3" imgW="3149280" imgH="863280" progId="Equation.DSMT4">
                  <p:embed/>
                  <p:pic>
                    <p:nvPicPr>
                      <p:cNvPr id="10" name="Table 2">
                        <a:extLst>
                          <a:ext uri="{FF2B5EF4-FFF2-40B4-BE49-F238E27FC236}">
                            <a16:creationId xmlns:a16="http://schemas.microsoft.com/office/drawing/2014/main" id="{499106D9-683F-482F-8870-BE9A58EDFB6A}"/>
                          </a:ext>
                        </a:extLst>
                      </p:cNvPr>
                      <p:cNvPicPr>
                        <a:picLocks noChangeAspect="1" noChangeArrowheads="1"/>
                      </p:cNvPicPr>
                      <p:nvPr/>
                    </p:nvPicPr>
                    <p:blipFill>
                      <a:blip r:embed="rId4"/>
                      <a:srcRect/>
                      <a:stretch>
                        <a:fillRect/>
                      </a:stretch>
                    </p:blipFill>
                    <p:spPr bwMode="auto">
                      <a:xfrm>
                        <a:off x="1701799" y="2012950"/>
                        <a:ext cx="4001845" cy="10972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ontent Placeholder 3">
            <a:extLst>
              <a:ext uri="{FF2B5EF4-FFF2-40B4-BE49-F238E27FC236}">
                <a16:creationId xmlns:a16="http://schemas.microsoft.com/office/drawing/2014/main" id="{6B528746-4EF8-4880-9166-C1FDDF584FD0}"/>
              </a:ext>
            </a:extLst>
          </p:cNvPr>
          <p:cNvSpPr>
            <a:spLocks noGrp="1"/>
          </p:cNvSpPr>
          <p:nvPr>
            <p:ph sz="half" idx="2"/>
          </p:nvPr>
        </p:nvSpPr>
        <p:spPr>
          <a:xfrm>
            <a:off x="476843" y="3303904"/>
            <a:ext cx="11241915" cy="525164"/>
          </a:xfrm>
        </p:spPr>
        <p:txBody>
          <a:bodyPr/>
          <a:lstStyle/>
          <a:p>
            <a:pPr marL="365760" indent="-365760">
              <a:buClr>
                <a:srgbClr val="000000"/>
              </a:buClr>
            </a:pPr>
            <a:r>
              <a:rPr lang="en-US" dirty="0">
                <a:latin typeface="Arial" panose="020B0604020202020204" pitchFamily="34" charset="0"/>
                <a:cs typeface="Arial" panose="020B0604020202020204" pitchFamily="34" charset="0"/>
              </a:rPr>
              <a:t>Assume the yield curve is flat and that </a:t>
            </a:r>
            <a:r>
              <a:rPr lang="en-US" dirty="0" err="1">
                <a:latin typeface="Arial" panose="020B0604020202020204" pitchFamily="34" charset="0"/>
                <a:cs typeface="Arial" panose="020B0604020202020204" pitchFamily="34" charset="0"/>
              </a:rPr>
              <a:t>r</a:t>
            </a:r>
            <a:r>
              <a:rPr lang="en-US" baseline="-25000" dirty="0" err="1">
                <a:latin typeface="Arial" panose="020B0604020202020204" pitchFamily="34" charset="0"/>
                <a:cs typeface="Arial" panose="020B0604020202020204" pitchFamily="34" charset="0"/>
              </a:rPr>
              <a:t>RF</a:t>
            </a:r>
            <a:r>
              <a:rPr lang="en-US" baseline="-250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3.0% and</a:t>
            </a:r>
            <a:endParaRPr lang="en-IN" dirty="0"/>
          </a:p>
        </p:txBody>
      </p:sp>
      <p:graphicFrame>
        <p:nvGraphicFramePr>
          <p:cNvPr id="10" name="Object 4">
            <a:extLst>
              <a:ext uri="{FF2B5EF4-FFF2-40B4-BE49-F238E27FC236}">
                <a16:creationId xmlns:a16="http://schemas.microsoft.com/office/drawing/2014/main" id="{BB83D3C9-CD0D-4A66-AACC-70CC70D29263}"/>
              </a:ext>
              <a:ext uri="{C183D7F6-B498-43B3-948B-1728B52AA6E4}">
                <adec:decorative xmlns:adec="http://schemas.microsoft.com/office/drawing/2017/decorative" val="1"/>
              </a:ext>
            </a:extLst>
          </p:cNvPr>
          <p:cNvGraphicFramePr>
            <a:graphicFrameLocks noGrp="1" noChangeAspect="1"/>
          </p:cNvGraphicFramePr>
          <p:nvPr>
            <p:ph idx="10"/>
            <p:extLst>
              <p:ext uri="{D42A27DB-BD31-4B8C-83A1-F6EECF244321}">
                <p14:modId xmlns:p14="http://schemas.microsoft.com/office/powerpoint/2010/main" val="3729865575"/>
              </p:ext>
            </p:extLst>
          </p:nvPr>
        </p:nvGraphicFramePr>
        <p:xfrm>
          <a:off x="1301749" y="3944938"/>
          <a:ext cx="5792784" cy="457200"/>
        </p:xfrm>
        <a:graphic>
          <a:graphicData uri="http://schemas.openxmlformats.org/presentationml/2006/ole">
            <mc:AlternateContent xmlns:mc="http://schemas.openxmlformats.org/markup-compatibility/2006">
              <mc:Choice xmlns:v="urn:schemas-microsoft-com:vml" Requires="v">
                <p:oleObj spid="_x0000_s10318" name="Equation" r:id="rId5" imgW="4825800" imgH="380880" progId="Equation.DSMT4">
                  <p:embed/>
                </p:oleObj>
              </mc:Choice>
              <mc:Fallback>
                <p:oleObj name="Equation" r:id="rId5" imgW="4825800" imgH="380880" progId="Equation.DSMT4">
                  <p:embed/>
                  <p:pic>
                    <p:nvPicPr>
                      <p:cNvPr id="9" name="Table 2">
                        <a:extLst>
                          <a:ext uri="{FF2B5EF4-FFF2-40B4-BE49-F238E27FC236}">
                            <a16:creationId xmlns:a16="http://schemas.microsoft.com/office/drawing/2014/main" id="{CB829A38-CBCD-4FBB-B0F0-5C900053F581}"/>
                          </a:ext>
                        </a:extLst>
                      </p:cNvPr>
                      <p:cNvPicPr>
                        <a:picLocks noChangeAspect="1" noChangeArrowheads="1"/>
                      </p:cNvPicPr>
                      <p:nvPr/>
                    </p:nvPicPr>
                    <p:blipFill>
                      <a:blip r:embed="rId6"/>
                      <a:srcRect/>
                      <a:stretch>
                        <a:fillRect/>
                      </a:stretch>
                    </p:blipFill>
                    <p:spPr bwMode="auto">
                      <a:xfrm>
                        <a:off x="1301749" y="3944938"/>
                        <a:ext cx="5792784" cy="457200"/>
                      </a:xfrm>
                      <a:prstGeom prst="rect">
                        <a:avLst/>
                      </a:prstGeom>
                      <a:noFill/>
                      <a:extLst/>
                    </p:spPr>
                  </p:pic>
                </p:oleObj>
              </mc:Fallback>
            </mc:AlternateContent>
          </a:graphicData>
        </a:graphic>
      </p:graphicFrame>
    </p:spTree>
    <p:extLst>
      <p:ext uri="{BB962C8B-B14F-4D97-AF65-F5344CB8AC3E}">
        <p14:creationId xmlns:p14="http://schemas.microsoft.com/office/powerpoint/2010/main" val="7521660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F88F3-2EB4-468C-A541-DB36436C2C02}"/>
              </a:ext>
            </a:extLst>
          </p:cNvPr>
          <p:cNvSpPr>
            <a:spLocks noGrp="1"/>
          </p:cNvSpPr>
          <p:nvPr>
            <p:ph type="title"/>
          </p:nvPr>
        </p:nvSpPr>
        <p:spPr/>
        <p:txBody>
          <a:bodyPr/>
          <a:lstStyle/>
          <a:p>
            <a:r>
              <a:rPr lang="en-GB" sz="3200" dirty="0"/>
              <a:t>What is the market risk premium?</a:t>
            </a:r>
            <a:endParaRPr lang="en-IN" sz="3200" dirty="0"/>
          </a:p>
        </p:txBody>
      </p:sp>
      <p:sp>
        <p:nvSpPr>
          <p:cNvPr id="3" name="Content Placeholder 2">
            <a:extLst>
              <a:ext uri="{FF2B5EF4-FFF2-40B4-BE49-F238E27FC236}">
                <a16:creationId xmlns:a16="http://schemas.microsoft.com/office/drawing/2014/main" id="{64A62207-C8BC-49F5-B158-4B3B7A3D59D8}"/>
              </a:ext>
            </a:extLst>
          </p:cNvPr>
          <p:cNvSpPr>
            <a:spLocks noGrp="1"/>
          </p:cNvSpPr>
          <p:nvPr>
            <p:ph sz="half" idx="1"/>
          </p:nvPr>
        </p:nvSpPr>
        <p:spPr>
          <a:xfrm>
            <a:off x="476843" y="1887674"/>
            <a:ext cx="11241915" cy="4281306"/>
          </a:xfrm>
        </p:spPr>
        <p:txBody>
          <a:bodyPr/>
          <a:lstStyle/>
          <a:p>
            <a:pPr marL="365760" indent="-365760">
              <a:spcBef>
                <a:spcPts val="1200"/>
              </a:spcBef>
              <a:spcAft>
                <a:spcPts val="1200"/>
              </a:spcAft>
              <a:buClr>
                <a:srgbClr val="000000"/>
              </a:buClr>
              <a:buFont typeface="Arial" panose="020B0604020202020204" pitchFamily="34" charset="0"/>
              <a:buChar char="•"/>
            </a:pPr>
            <a:r>
              <a:rPr lang="en-US" sz="2400" b="0" dirty="0"/>
              <a:t>Additional return over the risk-free rate needed to compensate investors for assuming an average amount of risk.</a:t>
            </a:r>
          </a:p>
          <a:p>
            <a:pPr marL="365760" indent="-365760">
              <a:spcBef>
                <a:spcPts val="1200"/>
              </a:spcBef>
              <a:spcAft>
                <a:spcPts val="1200"/>
              </a:spcAft>
              <a:buClr>
                <a:srgbClr val="000000"/>
              </a:buClr>
              <a:buFont typeface="Arial" panose="020B0604020202020204" pitchFamily="34" charset="0"/>
              <a:buChar char="•"/>
            </a:pPr>
            <a:r>
              <a:rPr lang="en-US" sz="2400" b="0" dirty="0"/>
              <a:t>Its size depends on the perceived risk of the stock market and investors’ degree of risk aversion.</a:t>
            </a:r>
          </a:p>
          <a:p>
            <a:pPr marL="365760" indent="-365760">
              <a:spcBef>
                <a:spcPts val="1200"/>
              </a:spcBef>
              <a:spcAft>
                <a:spcPts val="1200"/>
              </a:spcAft>
              <a:buClr>
                <a:srgbClr val="000000"/>
              </a:buClr>
              <a:buFont typeface="Arial" panose="020B0604020202020204" pitchFamily="34" charset="0"/>
              <a:buChar char="•"/>
            </a:pPr>
            <a:r>
              <a:rPr lang="en-US" sz="2400" b="0" dirty="0"/>
              <a:t>Varies from year to year, but most estimates suggest that it ranges between 4% and 8% per year.</a:t>
            </a:r>
          </a:p>
        </p:txBody>
      </p:sp>
    </p:spTree>
    <p:extLst>
      <p:ext uri="{BB962C8B-B14F-4D97-AF65-F5344CB8AC3E}">
        <p14:creationId xmlns:p14="http://schemas.microsoft.com/office/powerpoint/2010/main" val="9908170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14889-0AC6-4938-B581-81A7DBA8D47E}"/>
              </a:ext>
            </a:extLst>
          </p:cNvPr>
          <p:cNvSpPr>
            <a:spLocks noGrp="1"/>
          </p:cNvSpPr>
          <p:nvPr>
            <p:ph type="title"/>
          </p:nvPr>
        </p:nvSpPr>
        <p:spPr/>
        <p:txBody>
          <a:bodyPr/>
          <a:lstStyle/>
          <a:p>
            <a:r>
              <a:rPr lang="en-GB" dirty="0"/>
              <a:t>Calculating Required Rates of Return</a:t>
            </a:r>
            <a:endParaRPr lang="en-IN" dirty="0"/>
          </a:p>
        </p:txBody>
      </p:sp>
      <p:graphicFrame>
        <p:nvGraphicFramePr>
          <p:cNvPr id="6" name="Table 2">
            <a:extLst>
              <a:ext uri="{FF2B5EF4-FFF2-40B4-BE49-F238E27FC236}">
                <a16:creationId xmlns:a16="http://schemas.microsoft.com/office/drawing/2014/main" id="{1C0407FB-B1D5-4726-A74F-EDCF63CD81FB}"/>
              </a:ext>
            </a:extLst>
          </p:cNvPr>
          <p:cNvGraphicFramePr>
            <a:graphicFrameLocks noGrp="1"/>
          </p:cNvGraphicFramePr>
          <p:nvPr>
            <p:ph sz="half" idx="1"/>
            <p:extLst>
              <p:ext uri="{D42A27DB-BD31-4B8C-83A1-F6EECF244321}">
                <p14:modId xmlns:p14="http://schemas.microsoft.com/office/powerpoint/2010/main" val="1760976451"/>
              </p:ext>
            </p:extLst>
          </p:nvPr>
        </p:nvGraphicFramePr>
        <p:xfrm>
          <a:off x="2438400" y="1887538"/>
          <a:ext cx="7315200" cy="3306762"/>
        </p:xfrm>
        <a:graphic>
          <a:graphicData uri="http://schemas.openxmlformats.org/drawingml/2006/table">
            <a:tbl>
              <a:tblPr firstRow="1" bandRow="1">
                <a:tableStyleId>{5C22544A-7EE6-4342-B048-85BDC9FD1C3A}</a:tableStyleId>
              </a:tblPr>
              <a:tblGrid>
                <a:gridCol w="1188720">
                  <a:extLst>
                    <a:ext uri="{9D8B030D-6E8A-4147-A177-3AD203B41FA5}">
                      <a16:colId xmlns:a16="http://schemas.microsoft.com/office/drawing/2014/main" val="4272224829"/>
                    </a:ext>
                  </a:extLst>
                </a:gridCol>
                <a:gridCol w="731520">
                  <a:extLst>
                    <a:ext uri="{9D8B030D-6E8A-4147-A177-3AD203B41FA5}">
                      <a16:colId xmlns:a16="http://schemas.microsoft.com/office/drawing/2014/main" val="3748242585"/>
                    </a:ext>
                  </a:extLst>
                </a:gridCol>
                <a:gridCol w="3200400">
                  <a:extLst>
                    <a:ext uri="{9D8B030D-6E8A-4147-A177-3AD203B41FA5}">
                      <a16:colId xmlns:a16="http://schemas.microsoft.com/office/drawing/2014/main" val="882360681"/>
                    </a:ext>
                  </a:extLst>
                </a:gridCol>
                <a:gridCol w="731520">
                  <a:extLst>
                    <a:ext uri="{9D8B030D-6E8A-4147-A177-3AD203B41FA5}">
                      <a16:colId xmlns:a16="http://schemas.microsoft.com/office/drawing/2014/main" val="1818080219"/>
                    </a:ext>
                  </a:extLst>
                </a:gridCol>
                <a:gridCol w="1463040">
                  <a:extLst>
                    <a:ext uri="{9D8B030D-6E8A-4147-A177-3AD203B41FA5}">
                      <a16:colId xmlns:a16="http://schemas.microsoft.com/office/drawing/2014/main" val="2014856048"/>
                    </a:ext>
                  </a:extLst>
                </a:gridCol>
              </a:tblGrid>
              <a:tr h="551127">
                <a:tc>
                  <a:txBody>
                    <a:bodyPr/>
                    <a:lstStyle/>
                    <a:p>
                      <a:r>
                        <a:rPr lang="en-GB" sz="2400" b="0" dirty="0" err="1">
                          <a:solidFill>
                            <a:srgbClr val="000000"/>
                          </a:solidFill>
                          <a:latin typeface="+mj-lt"/>
                        </a:rPr>
                        <a:t>r</a:t>
                      </a:r>
                      <a:r>
                        <a:rPr lang="en-GB" sz="2400" b="0" baseline="-25000" dirty="0" err="1">
                          <a:solidFill>
                            <a:srgbClr val="000000"/>
                          </a:solidFill>
                          <a:latin typeface="+mj-lt"/>
                        </a:rPr>
                        <a:t>HT</a:t>
                      </a:r>
                      <a:endParaRPr lang="en-IN" sz="2400" b="0" baseline="-25000" dirty="0">
                        <a:solidFill>
                          <a:srgbClr val="000000"/>
                        </a:solidFill>
                        <a:latin typeface="+mj-lt"/>
                      </a:endParaRPr>
                    </a:p>
                  </a:txBody>
                  <a:tcPr>
                    <a:noFill/>
                  </a:tcPr>
                </a:tc>
                <a:tc>
                  <a:txBody>
                    <a:bodyPr/>
                    <a:lstStyle/>
                    <a:p>
                      <a:r>
                        <a:rPr lang="en-GB" sz="2400" b="0" dirty="0">
                          <a:solidFill>
                            <a:srgbClr val="000000"/>
                          </a:solidFill>
                          <a:latin typeface="+mj-lt"/>
                        </a:rPr>
                        <a:t>=</a:t>
                      </a:r>
                      <a:endParaRPr lang="en-IN" sz="2400" b="0" dirty="0">
                        <a:solidFill>
                          <a:srgbClr val="000000"/>
                        </a:solidFill>
                        <a:latin typeface="+mj-lt"/>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b="0" dirty="0">
                          <a:solidFill>
                            <a:srgbClr val="000000"/>
                          </a:solidFill>
                          <a:latin typeface="+mj-lt"/>
                          <a:ea typeface="Verdana" panose="020B0604030504040204" pitchFamily="34" charset="0"/>
                          <a:cs typeface="Verdana" panose="020B0604030504040204" pitchFamily="34" charset="0"/>
                        </a:rPr>
                        <a:t>3.0% + (5.0%)(1.31)</a:t>
                      </a:r>
                    </a:p>
                  </a:txBody>
                  <a:tcPr>
                    <a:noFill/>
                  </a:tcPr>
                </a:tc>
                <a:tc>
                  <a:txBody>
                    <a:bodyPr/>
                    <a:lstStyle/>
                    <a:p>
                      <a:endParaRPr lang="en-IN" sz="2400" b="0" dirty="0">
                        <a:solidFill>
                          <a:srgbClr val="000000"/>
                        </a:solidFill>
                        <a:latin typeface="+mj-lt"/>
                      </a:endParaRPr>
                    </a:p>
                  </a:txBody>
                  <a:tcPr>
                    <a:noFill/>
                  </a:tcPr>
                </a:tc>
                <a:tc>
                  <a:txBody>
                    <a:bodyPr/>
                    <a:lstStyle/>
                    <a:p>
                      <a:endParaRPr lang="en-IN" sz="2400" b="0">
                        <a:solidFill>
                          <a:srgbClr val="000000"/>
                        </a:solidFill>
                        <a:latin typeface="+mj-lt"/>
                      </a:endParaRPr>
                    </a:p>
                  </a:txBody>
                  <a:tcPr>
                    <a:noFill/>
                  </a:tcPr>
                </a:tc>
                <a:extLst>
                  <a:ext uri="{0D108BD9-81ED-4DB2-BD59-A6C34878D82A}">
                    <a16:rowId xmlns:a16="http://schemas.microsoft.com/office/drawing/2014/main" val="2340354946"/>
                  </a:ext>
                </a:extLst>
              </a:tr>
              <a:tr h="551127">
                <a:tc>
                  <a:txBody>
                    <a:bodyPr/>
                    <a:lstStyle/>
                    <a:p>
                      <a:r>
                        <a:rPr lang="en-GB" sz="2400" b="0" dirty="0" err="1">
                          <a:solidFill>
                            <a:srgbClr val="000000"/>
                          </a:solidFill>
                          <a:latin typeface="+mj-lt"/>
                        </a:rPr>
                        <a:t>r</a:t>
                      </a:r>
                      <a:r>
                        <a:rPr lang="en-GB" sz="2400" b="0" baseline="-25000" dirty="0" err="1">
                          <a:solidFill>
                            <a:srgbClr val="000000"/>
                          </a:solidFill>
                          <a:latin typeface="+mj-lt"/>
                        </a:rPr>
                        <a:t>M</a:t>
                      </a:r>
                      <a:endParaRPr lang="en-IN" sz="2400" b="0" baseline="-25000" dirty="0">
                        <a:solidFill>
                          <a:srgbClr val="000000"/>
                        </a:solidFill>
                        <a:latin typeface="+mj-lt"/>
                      </a:endParaRPr>
                    </a:p>
                  </a:txBody>
                  <a:tcPr>
                    <a:noFill/>
                  </a:tcPr>
                </a:tc>
                <a:tc>
                  <a:txBody>
                    <a:bodyPr/>
                    <a:lstStyle/>
                    <a:p>
                      <a:r>
                        <a:rPr lang="en-GB" sz="2400" b="0" dirty="0">
                          <a:solidFill>
                            <a:srgbClr val="000000"/>
                          </a:solidFill>
                          <a:latin typeface="+mj-lt"/>
                        </a:rPr>
                        <a:t>=</a:t>
                      </a:r>
                      <a:endParaRPr lang="en-IN" sz="2400" b="0" dirty="0">
                        <a:solidFill>
                          <a:srgbClr val="000000"/>
                        </a:solidFill>
                        <a:latin typeface="+mj-lt"/>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b="0" dirty="0">
                          <a:solidFill>
                            <a:srgbClr val="000000"/>
                          </a:solidFill>
                          <a:latin typeface="+mj-lt"/>
                          <a:ea typeface="Verdana" panose="020B0604030504040204" pitchFamily="34" charset="0"/>
                          <a:cs typeface="Verdana" panose="020B0604030504040204" pitchFamily="34" charset="0"/>
                        </a:rPr>
                        <a:t>3.0% + 6.55%</a:t>
                      </a:r>
                    </a:p>
                  </a:txBody>
                  <a:tcPr>
                    <a:noFill/>
                  </a:tcPr>
                </a:tc>
                <a:tc>
                  <a:txBody>
                    <a:bodyPr/>
                    <a:lstStyle/>
                    <a:p>
                      <a:r>
                        <a:rPr lang="en-GB" sz="2400" b="0" dirty="0">
                          <a:solidFill>
                            <a:srgbClr val="000000"/>
                          </a:solidFill>
                          <a:latin typeface="+mj-lt"/>
                        </a:rPr>
                        <a:t>=</a:t>
                      </a:r>
                      <a:endParaRPr lang="en-IN" sz="2400" b="0" dirty="0">
                        <a:solidFill>
                          <a:srgbClr val="000000"/>
                        </a:solidFill>
                        <a:latin typeface="+mj-lt"/>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b="0" dirty="0">
                          <a:solidFill>
                            <a:srgbClr val="000000"/>
                          </a:solidFill>
                          <a:latin typeface="+mj-lt"/>
                          <a:ea typeface="Verdana" panose="020B0604030504040204" pitchFamily="34" charset="0"/>
                          <a:cs typeface="Verdana" panose="020B0604030504040204" pitchFamily="34" charset="0"/>
                        </a:rPr>
                        <a:t>9.55%</a:t>
                      </a:r>
                    </a:p>
                  </a:txBody>
                  <a:tcPr>
                    <a:noFill/>
                  </a:tcPr>
                </a:tc>
                <a:extLst>
                  <a:ext uri="{0D108BD9-81ED-4DB2-BD59-A6C34878D82A}">
                    <a16:rowId xmlns:a16="http://schemas.microsoft.com/office/drawing/2014/main" val="3027128107"/>
                  </a:ext>
                </a:extLst>
              </a:tr>
              <a:tr h="551127">
                <a:tc>
                  <a:txBody>
                    <a:bodyPr/>
                    <a:lstStyle/>
                    <a:p>
                      <a:pPr algn="l"/>
                      <a:r>
                        <a:rPr lang="en-GB" sz="2400" b="0" dirty="0" err="1">
                          <a:solidFill>
                            <a:srgbClr val="000000"/>
                          </a:solidFill>
                          <a:latin typeface="+mj-lt"/>
                        </a:rPr>
                        <a:t>r</a:t>
                      </a:r>
                      <a:r>
                        <a:rPr lang="en-GB" sz="2400" b="0" baseline="-25000" dirty="0" err="1">
                          <a:solidFill>
                            <a:srgbClr val="000000"/>
                          </a:solidFill>
                          <a:latin typeface="+mj-lt"/>
                        </a:rPr>
                        <a:t>USR</a:t>
                      </a:r>
                      <a:endParaRPr lang="en-IN" sz="2400" b="0" baseline="-25000" dirty="0">
                        <a:solidFill>
                          <a:srgbClr val="000000"/>
                        </a:solidFill>
                        <a:latin typeface="+mj-lt"/>
                      </a:endParaRPr>
                    </a:p>
                  </a:txBody>
                  <a:tcPr>
                    <a:noFill/>
                  </a:tcPr>
                </a:tc>
                <a:tc>
                  <a:txBody>
                    <a:bodyPr/>
                    <a:lstStyle/>
                    <a:p>
                      <a:r>
                        <a:rPr lang="en-GB" sz="2400" b="0" dirty="0">
                          <a:solidFill>
                            <a:srgbClr val="000000"/>
                          </a:solidFill>
                          <a:latin typeface="+mj-lt"/>
                        </a:rPr>
                        <a:t>=</a:t>
                      </a:r>
                      <a:endParaRPr lang="en-IN" sz="2400" b="0" dirty="0">
                        <a:solidFill>
                          <a:srgbClr val="000000"/>
                        </a:solidFill>
                        <a:latin typeface="+mj-lt"/>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b="0" dirty="0">
                          <a:solidFill>
                            <a:srgbClr val="000000"/>
                          </a:solidFill>
                          <a:latin typeface="+mj-lt"/>
                          <a:ea typeface="Verdana" panose="020B0604030504040204" pitchFamily="34" charset="0"/>
                          <a:cs typeface="Verdana" panose="020B0604030504040204" pitchFamily="34" charset="0"/>
                        </a:rPr>
                        <a:t>3.0% + (5.0%)(1.00)</a:t>
                      </a:r>
                    </a:p>
                  </a:txBody>
                  <a:tcPr>
                    <a:noFill/>
                  </a:tcPr>
                </a:tc>
                <a:tc>
                  <a:txBody>
                    <a:bodyPr/>
                    <a:lstStyle/>
                    <a:p>
                      <a:r>
                        <a:rPr lang="en-GB" sz="2400" b="0" dirty="0">
                          <a:solidFill>
                            <a:srgbClr val="000000"/>
                          </a:solidFill>
                          <a:latin typeface="+mj-lt"/>
                        </a:rPr>
                        <a:t>=</a:t>
                      </a:r>
                      <a:endParaRPr lang="en-IN" sz="2400" b="0" dirty="0">
                        <a:solidFill>
                          <a:srgbClr val="000000"/>
                        </a:solidFill>
                        <a:latin typeface="+mj-lt"/>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b="0" dirty="0">
                          <a:solidFill>
                            <a:srgbClr val="000000"/>
                          </a:solidFill>
                          <a:latin typeface="+mj-lt"/>
                          <a:ea typeface="Verdana" panose="020B0604030504040204" pitchFamily="34" charset="0"/>
                          <a:cs typeface="Verdana" panose="020B0604030504040204" pitchFamily="34" charset="0"/>
                        </a:rPr>
                        <a:t>8.00%</a:t>
                      </a:r>
                    </a:p>
                  </a:txBody>
                  <a:tcPr>
                    <a:noFill/>
                  </a:tcPr>
                </a:tc>
                <a:extLst>
                  <a:ext uri="{0D108BD9-81ED-4DB2-BD59-A6C34878D82A}">
                    <a16:rowId xmlns:a16="http://schemas.microsoft.com/office/drawing/2014/main" val="4142431107"/>
                  </a:ext>
                </a:extLst>
              </a:tr>
              <a:tr h="551127">
                <a:tc>
                  <a:txBody>
                    <a:bodyPr/>
                    <a:lstStyle/>
                    <a:p>
                      <a:pPr algn="l"/>
                      <a:r>
                        <a:rPr lang="en-GB" sz="2400" b="0" dirty="0" err="1">
                          <a:solidFill>
                            <a:srgbClr val="000000"/>
                          </a:solidFill>
                          <a:latin typeface="+mj-lt"/>
                        </a:rPr>
                        <a:t>r</a:t>
                      </a:r>
                      <a:r>
                        <a:rPr lang="en-GB" sz="2400" b="0" baseline="-25000" dirty="0" err="1">
                          <a:solidFill>
                            <a:srgbClr val="000000"/>
                          </a:solidFill>
                          <a:latin typeface="+mj-lt"/>
                        </a:rPr>
                        <a:t>T</a:t>
                      </a:r>
                      <a:r>
                        <a:rPr lang="en-GB" sz="2400" b="0" baseline="-25000" dirty="0">
                          <a:solidFill>
                            <a:srgbClr val="000000"/>
                          </a:solidFill>
                          <a:latin typeface="+mj-lt"/>
                        </a:rPr>
                        <a:t>-bill</a:t>
                      </a:r>
                      <a:endParaRPr lang="en-IN" sz="2400" b="0" baseline="-25000" dirty="0">
                        <a:solidFill>
                          <a:srgbClr val="000000"/>
                        </a:solidFill>
                        <a:latin typeface="+mj-lt"/>
                      </a:endParaRPr>
                    </a:p>
                  </a:txBody>
                  <a:tcPr>
                    <a:noFill/>
                  </a:tcPr>
                </a:tc>
                <a:tc>
                  <a:txBody>
                    <a:bodyPr/>
                    <a:lstStyle/>
                    <a:p>
                      <a:r>
                        <a:rPr lang="en-GB" sz="2400" b="0" dirty="0">
                          <a:solidFill>
                            <a:srgbClr val="000000"/>
                          </a:solidFill>
                          <a:latin typeface="+mj-lt"/>
                        </a:rPr>
                        <a:t>=</a:t>
                      </a:r>
                      <a:endParaRPr lang="en-IN" sz="2400" b="0" dirty="0">
                        <a:solidFill>
                          <a:srgbClr val="000000"/>
                        </a:solidFill>
                        <a:latin typeface="+mj-lt"/>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b="0" dirty="0">
                          <a:solidFill>
                            <a:srgbClr val="000000"/>
                          </a:solidFill>
                          <a:latin typeface="+mj-lt"/>
                          <a:ea typeface="Verdana" panose="020B0604030504040204" pitchFamily="34" charset="0"/>
                          <a:cs typeface="Verdana" panose="020B0604030504040204" pitchFamily="34" charset="0"/>
                        </a:rPr>
                        <a:t>3.0% + (5.0%)(0.88)</a:t>
                      </a:r>
                    </a:p>
                  </a:txBody>
                  <a:tcPr>
                    <a:noFill/>
                  </a:tcPr>
                </a:tc>
                <a:tc>
                  <a:txBody>
                    <a:bodyPr/>
                    <a:lstStyle/>
                    <a:p>
                      <a:r>
                        <a:rPr lang="en-GB" sz="2400" b="0" dirty="0">
                          <a:solidFill>
                            <a:srgbClr val="000000"/>
                          </a:solidFill>
                          <a:latin typeface="+mj-lt"/>
                        </a:rPr>
                        <a:t>=</a:t>
                      </a:r>
                      <a:endParaRPr lang="en-IN" sz="2400" b="0" dirty="0">
                        <a:solidFill>
                          <a:srgbClr val="000000"/>
                        </a:solidFill>
                        <a:latin typeface="+mj-lt"/>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b="0" dirty="0">
                          <a:solidFill>
                            <a:srgbClr val="000000"/>
                          </a:solidFill>
                          <a:latin typeface="+mj-lt"/>
                          <a:ea typeface="Verdana" panose="020B0604030504040204" pitchFamily="34" charset="0"/>
                          <a:cs typeface="Verdana" panose="020B0604030504040204" pitchFamily="34" charset="0"/>
                        </a:rPr>
                        <a:t>7.40%</a:t>
                      </a:r>
                    </a:p>
                  </a:txBody>
                  <a:tcPr>
                    <a:noFill/>
                  </a:tcPr>
                </a:tc>
                <a:extLst>
                  <a:ext uri="{0D108BD9-81ED-4DB2-BD59-A6C34878D82A}">
                    <a16:rowId xmlns:a16="http://schemas.microsoft.com/office/drawing/2014/main" val="2514457399"/>
                  </a:ext>
                </a:extLst>
              </a:tr>
              <a:tr h="551127">
                <a:tc>
                  <a:txBody>
                    <a:bodyPr/>
                    <a:lstStyle/>
                    <a:p>
                      <a:endParaRPr lang="en-IN" sz="2400" b="0" dirty="0">
                        <a:solidFill>
                          <a:srgbClr val="000000"/>
                        </a:solidFill>
                        <a:latin typeface="+mj-lt"/>
                      </a:endParaRPr>
                    </a:p>
                  </a:txBody>
                  <a:tcPr>
                    <a:noFill/>
                  </a:tcPr>
                </a:tc>
                <a:tc>
                  <a:txBody>
                    <a:bodyPr/>
                    <a:lstStyle/>
                    <a:p>
                      <a:r>
                        <a:rPr lang="en-GB" sz="2400" b="0" dirty="0">
                          <a:solidFill>
                            <a:srgbClr val="000000"/>
                          </a:solidFill>
                          <a:latin typeface="+mj-lt"/>
                        </a:rPr>
                        <a:t>=</a:t>
                      </a:r>
                      <a:endParaRPr lang="en-IN" sz="2400" b="0" dirty="0">
                        <a:solidFill>
                          <a:srgbClr val="000000"/>
                        </a:solidFill>
                        <a:latin typeface="+mj-lt"/>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b="0" dirty="0">
                          <a:solidFill>
                            <a:srgbClr val="000000"/>
                          </a:solidFill>
                          <a:latin typeface="+mj-lt"/>
                          <a:ea typeface="Verdana" panose="020B0604030504040204" pitchFamily="34" charset="0"/>
                          <a:cs typeface="Verdana" panose="020B0604030504040204" pitchFamily="34" charset="0"/>
                        </a:rPr>
                        <a:t>3.0% + (5.0)(0.00)</a:t>
                      </a:r>
                    </a:p>
                  </a:txBody>
                  <a:tcPr>
                    <a:noFill/>
                  </a:tcPr>
                </a:tc>
                <a:tc>
                  <a:txBody>
                    <a:bodyPr/>
                    <a:lstStyle/>
                    <a:p>
                      <a:r>
                        <a:rPr lang="en-GB" sz="2400" b="0" dirty="0">
                          <a:solidFill>
                            <a:srgbClr val="000000"/>
                          </a:solidFill>
                          <a:latin typeface="+mj-lt"/>
                        </a:rPr>
                        <a:t>=</a:t>
                      </a:r>
                      <a:endParaRPr lang="en-IN" sz="2400" b="0" dirty="0">
                        <a:solidFill>
                          <a:srgbClr val="000000"/>
                        </a:solidFill>
                        <a:latin typeface="+mj-lt"/>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b="0" dirty="0">
                          <a:solidFill>
                            <a:srgbClr val="000000"/>
                          </a:solidFill>
                          <a:latin typeface="+mj-lt"/>
                          <a:ea typeface="Verdana" panose="020B0604030504040204" pitchFamily="34" charset="0"/>
                          <a:cs typeface="Verdana" panose="020B0604030504040204" pitchFamily="34" charset="0"/>
                        </a:rPr>
                        <a:t>3.00%</a:t>
                      </a:r>
                    </a:p>
                  </a:txBody>
                  <a:tcPr>
                    <a:noFill/>
                  </a:tcPr>
                </a:tc>
                <a:extLst>
                  <a:ext uri="{0D108BD9-81ED-4DB2-BD59-A6C34878D82A}">
                    <a16:rowId xmlns:a16="http://schemas.microsoft.com/office/drawing/2014/main" val="719721636"/>
                  </a:ext>
                </a:extLst>
              </a:tr>
              <a:tr h="551127">
                <a:tc>
                  <a:txBody>
                    <a:bodyPr/>
                    <a:lstStyle/>
                    <a:p>
                      <a:pPr algn="l"/>
                      <a:r>
                        <a:rPr lang="en-GB" sz="2400" b="0" dirty="0" err="1">
                          <a:solidFill>
                            <a:srgbClr val="000000"/>
                          </a:solidFill>
                          <a:latin typeface="+mj-lt"/>
                        </a:rPr>
                        <a:t>r</a:t>
                      </a:r>
                      <a:r>
                        <a:rPr lang="en-GB" sz="2400" b="0" baseline="-25000" dirty="0" err="1">
                          <a:solidFill>
                            <a:srgbClr val="000000"/>
                          </a:solidFill>
                          <a:latin typeface="+mj-lt"/>
                        </a:rPr>
                        <a:t>Coll</a:t>
                      </a:r>
                      <a:endParaRPr lang="en-IN" sz="2400" b="0" baseline="-25000" dirty="0">
                        <a:solidFill>
                          <a:srgbClr val="000000"/>
                        </a:solidFill>
                        <a:latin typeface="+mj-lt"/>
                      </a:endParaRPr>
                    </a:p>
                  </a:txBody>
                  <a:tcPr>
                    <a:noFill/>
                  </a:tcPr>
                </a:tc>
                <a:tc>
                  <a:txBody>
                    <a:bodyPr/>
                    <a:lstStyle/>
                    <a:p>
                      <a:r>
                        <a:rPr lang="en-GB" sz="2400" b="0" dirty="0">
                          <a:solidFill>
                            <a:srgbClr val="000000"/>
                          </a:solidFill>
                          <a:latin typeface="+mj-lt"/>
                        </a:rPr>
                        <a:t>=</a:t>
                      </a:r>
                      <a:endParaRPr lang="en-IN" sz="2400" b="0" dirty="0">
                        <a:solidFill>
                          <a:srgbClr val="000000"/>
                        </a:solidFill>
                        <a:latin typeface="+mj-lt"/>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b="0" dirty="0">
                          <a:solidFill>
                            <a:srgbClr val="000000"/>
                          </a:solidFill>
                          <a:latin typeface="+mj-lt"/>
                          <a:ea typeface="Verdana" panose="020B0604030504040204" pitchFamily="34" charset="0"/>
                          <a:cs typeface="Verdana" panose="020B0604030504040204" pitchFamily="34" charset="0"/>
                        </a:rPr>
                        <a:t>3.0% + (5.0%)(−0.50)</a:t>
                      </a:r>
                    </a:p>
                  </a:txBody>
                  <a:tcPr>
                    <a:noFill/>
                  </a:tcPr>
                </a:tc>
                <a:tc>
                  <a:txBody>
                    <a:bodyPr/>
                    <a:lstStyle/>
                    <a:p>
                      <a:r>
                        <a:rPr lang="en-GB" sz="2400" b="0" dirty="0">
                          <a:solidFill>
                            <a:srgbClr val="000000"/>
                          </a:solidFill>
                          <a:latin typeface="+mj-lt"/>
                        </a:rPr>
                        <a:t>=</a:t>
                      </a:r>
                      <a:endParaRPr lang="en-IN" sz="2400" b="0" dirty="0">
                        <a:solidFill>
                          <a:srgbClr val="000000"/>
                        </a:solidFill>
                        <a:latin typeface="+mj-lt"/>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b="0" dirty="0">
                          <a:solidFill>
                            <a:srgbClr val="000000"/>
                          </a:solidFill>
                          <a:latin typeface="+mj-lt"/>
                          <a:ea typeface="Verdana" panose="020B0604030504040204" pitchFamily="34" charset="0"/>
                          <a:cs typeface="Verdana" panose="020B0604030504040204" pitchFamily="34" charset="0"/>
                        </a:rPr>
                        <a:t>0.50%</a:t>
                      </a:r>
                    </a:p>
                  </a:txBody>
                  <a:tcPr>
                    <a:noFill/>
                  </a:tcPr>
                </a:tc>
                <a:extLst>
                  <a:ext uri="{0D108BD9-81ED-4DB2-BD59-A6C34878D82A}">
                    <a16:rowId xmlns:a16="http://schemas.microsoft.com/office/drawing/2014/main" val="1094915754"/>
                  </a:ext>
                </a:extLst>
              </a:tr>
            </a:tbl>
          </a:graphicData>
        </a:graphic>
      </p:graphicFrame>
    </p:spTree>
    <p:extLst>
      <p:ext uri="{BB962C8B-B14F-4D97-AF65-F5344CB8AC3E}">
        <p14:creationId xmlns:p14="http://schemas.microsoft.com/office/powerpoint/2010/main" val="21955092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14889-0AC6-4938-B581-81A7DBA8D47E}"/>
              </a:ext>
            </a:extLst>
          </p:cNvPr>
          <p:cNvSpPr>
            <a:spLocks noGrp="1"/>
          </p:cNvSpPr>
          <p:nvPr>
            <p:ph type="title"/>
          </p:nvPr>
        </p:nvSpPr>
        <p:spPr/>
        <p:txBody>
          <a:bodyPr/>
          <a:lstStyle/>
          <a:p>
            <a:r>
              <a:rPr lang="en-GB" dirty="0"/>
              <a:t>Expected vs. Required Returns</a:t>
            </a:r>
            <a:endParaRPr lang="en-IN" dirty="0"/>
          </a:p>
        </p:txBody>
      </p:sp>
      <p:graphicFrame>
        <p:nvGraphicFramePr>
          <p:cNvPr id="6" name="Table 2">
            <a:extLst>
              <a:ext uri="{FF2B5EF4-FFF2-40B4-BE49-F238E27FC236}">
                <a16:creationId xmlns:a16="http://schemas.microsoft.com/office/drawing/2014/main" id="{1C0407FB-B1D5-4726-A74F-EDCF63CD81FB}"/>
              </a:ext>
            </a:extLst>
          </p:cNvPr>
          <p:cNvGraphicFramePr>
            <a:graphicFrameLocks noGrp="1"/>
          </p:cNvGraphicFramePr>
          <p:nvPr>
            <p:ph sz="half" idx="1"/>
            <p:extLst>
              <p:ext uri="{D42A27DB-BD31-4B8C-83A1-F6EECF244321}">
                <p14:modId xmlns:p14="http://schemas.microsoft.com/office/powerpoint/2010/main" val="4256532098"/>
              </p:ext>
            </p:extLst>
          </p:nvPr>
        </p:nvGraphicFramePr>
        <p:xfrm>
          <a:off x="1782619" y="1887538"/>
          <a:ext cx="8626763" cy="3332160"/>
        </p:xfrm>
        <a:graphic>
          <a:graphicData uri="http://schemas.openxmlformats.org/drawingml/2006/table">
            <a:tbl>
              <a:tblPr firstRow="1" bandRow="1">
                <a:tableStyleId>{5C22544A-7EE6-4342-B048-85BDC9FD1C3A}</a:tableStyleId>
              </a:tblPr>
              <a:tblGrid>
                <a:gridCol w="2283668">
                  <a:extLst>
                    <a:ext uri="{9D8B030D-6E8A-4147-A177-3AD203B41FA5}">
                      <a16:colId xmlns:a16="http://schemas.microsoft.com/office/drawing/2014/main" val="4272224829"/>
                    </a:ext>
                  </a:extLst>
                </a:gridCol>
                <a:gridCol w="1405335">
                  <a:extLst>
                    <a:ext uri="{9D8B030D-6E8A-4147-A177-3AD203B41FA5}">
                      <a16:colId xmlns:a16="http://schemas.microsoft.com/office/drawing/2014/main" val="3748242585"/>
                    </a:ext>
                  </a:extLst>
                </a:gridCol>
                <a:gridCol w="2011680">
                  <a:extLst>
                    <a:ext uri="{9D8B030D-6E8A-4147-A177-3AD203B41FA5}">
                      <a16:colId xmlns:a16="http://schemas.microsoft.com/office/drawing/2014/main" val="882360681"/>
                    </a:ext>
                  </a:extLst>
                </a:gridCol>
                <a:gridCol w="2926080">
                  <a:extLst>
                    <a:ext uri="{9D8B030D-6E8A-4147-A177-3AD203B41FA5}">
                      <a16:colId xmlns:a16="http://schemas.microsoft.com/office/drawing/2014/main" val="1818080219"/>
                    </a:ext>
                  </a:extLst>
                </a:gridCol>
              </a:tblGrid>
              <a:tr h="555360">
                <a:tc>
                  <a:txBody>
                    <a:bodyPr/>
                    <a:lstStyle/>
                    <a:p>
                      <a:endParaRPr lang="en-IN" sz="2400" b="0" baseline="-25000" dirty="0">
                        <a:solidFill>
                          <a:srgbClr val="000000"/>
                        </a:solidFill>
                        <a:latin typeface="+mj-lt"/>
                      </a:endParaRPr>
                    </a:p>
                  </a:txBody>
                  <a:tcPr marL="140778" marR="140778">
                    <a:lnB w="38100" cap="flat" cmpd="sng" algn="ctr">
                      <a:solidFill>
                        <a:schemeClr val="tx1"/>
                      </a:solidFill>
                      <a:prstDash val="solid"/>
                      <a:round/>
                      <a:headEnd type="none" w="med" len="med"/>
                      <a:tailEnd type="none" w="med" len="med"/>
                    </a:lnB>
                    <a:noFill/>
                  </a:tcPr>
                </a:tc>
                <a:tc>
                  <a:txBody>
                    <a:bodyPr/>
                    <a:lstStyle/>
                    <a:p>
                      <a:endParaRPr lang="en-IN" sz="2400" b="0" dirty="0">
                        <a:solidFill>
                          <a:srgbClr val="000000"/>
                        </a:solidFill>
                        <a:latin typeface="+mj-lt"/>
                      </a:endParaRPr>
                    </a:p>
                  </a:txBody>
                  <a:tcPr marL="140778" marR="140778">
                    <a:lnB w="381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rgbClr val="000000"/>
                          </a:solidFill>
                          <a:latin typeface="+mj-lt"/>
                          <a:ea typeface="Verdana" panose="020B0604030504040204" pitchFamily="34" charset="0"/>
                          <a:cs typeface="Verdana" panose="020B0604030504040204" pitchFamily="34" charset="0"/>
                        </a:rPr>
                        <a:t>r</a:t>
                      </a:r>
                    </a:p>
                  </a:txBody>
                  <a:tcPr marL="140778" marR="140778">
                    <a:lnB w="38100" cap="flat" cmpd="sng" algn="ctr">
                      <a:solidFill>
                        <a:schemeClr val="tx1"/>
                      </a:solidFill>
                      <a:prstDash val="solid"/>
                      <a:round/>
                      <a:headEnd type="none" w="med" len="med"/>
                      <a:tailEnd type="none" w="med" len="med"/>
                    </a:lnB>
                    <a:noFill/>
                  </a:tcPr>
                </a:tc>
                <a:tc>
                  <a:txBody>
                    <a:bodyPr/>
                    <a:lstStyle/>
                    <a:p>
                      <a:endParaRPr lang="en-IN" sz="2400" b="0" dirty="0">
                        <a:solidFill>
                          <a:srgbClr val="000000"/>
                        </a:solidFill>
                        <a:latin typeface="+mj-lt"/>
                      </a:endParaRPr>
                    </a:p>
                  </a:txBody>
                  <a:tcPr marL="140778" marR="140778">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0354946"/>
                  </a:ext>
                </a:extLst>
              </a:tr>
              <a:tr h="555360">
                <a:tc>
                  <a:txBody>
                    <a:bodyPr/>
                    <a:lstStyle/>
                    <a:p>
                      <a:r>
                        <a:rPr lang="en-US" sz="2400" b="0" dirty="0">
                          <a:solidFill>
                            <a:srgbClr val="000000"/>
                          </a:solidFill>
                          <a:latin typeface="+mj-lt"/>
                          <a:ea typeface="Verdana" panose="020B0604030504040204" pitchFamily="34" charset="0"/>
                          <a:cs typeface="Verdana" panose="020B0604030504040204" pitchFamily="34" charset="0"/>
                        </a:rPr>
                        <a:t>High Tech</a:t>
                      </a:r>
                    </a:p>
                  </a:txBody>
                  <a:tcPr marL="140778" marR="140778">
                    <a:lnT w="38100" cap="flat" cmpd="sng" algn="ctr">
                      <a:solidFill>
                        <a:schemeClr val="tx1"/>
                      </a:solidFill>
                      <a:prstDash val="solid"/>
                      <a:round/>
                      <a:headEnd type="none" w="med" len="med"/>
                      <a:tailEnd type="none" w="med" len="med"/>
                    </a:lnT>
                    <a:noFill/>
                  </a:tcPr>
                </a:tc>
                <a:tc>
                  <a:txBody>
                    <a:bodyPr/>
                    <a:lstStyle/>
                    <a:p>
                      <a:r>
                        <a:rPr lang="en-US" sz="2400" b="0" dirty="0">
                          <a:solidFill>
                            <a:srgbClr val="000000"/>
                          </a:solidFill>
                          <a:latin typeface="+mj-lt"/>
                          <a:ea typeface="Verdana" panose="020B0604030504040204" pitchFamily="34" charset="0"/>
                          <a:cs typeface="Verdana" panose="020B0604030504040204" pitchFamily="34" charset="0"/>
                        </a:rPr>
                        <a:t>9.9%</a:t>
                      </a:r>
                      <a:endParaRPr lang="en-IN" sz="2400" b="0" dirty="0">
                        <a:solidFill>
                          <a:srgbClr val="000000"/>
                        </a:solidFill>
                        <a:latin typeface="+mj-lt"/>
                      </a:endParaRPr>
                    </a:p>
                  </a:txBody>
                  <a:tcPr marL="365760" marR="140778">
                    <a:lnT w="38100" cap="flat" cmpd="sng" algn="ctr">
                      <a:solidFill>
                        <a:schemeClr val="tx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rgbClr val="000000"/>
                          </a:solidFill>
                          <a:latin typeface="+mj-lt"/>
                          <a:ea typeface="Verdana" panose="020B0604030504040204" pitchFamily="34" charset="0"/>
                          <a:cs typeface="Verdana" panose="020B0604030504040204" pitchFamily="34" charset="0"/>
                        </a:rPr>
                        <a:t>9.55%</a:t>
                      </a:r>
                    </a:p>
                  </a:txBody>
                  <a:tcPr marL="140778" marR="140778">
                    <a:lnT w="38100" cap="flat" cmpd="sng" algn="ctr">
                      <a:solidFill>
                        <a:schemeClr val="tx1"/>
                      </a:solidFill>
                      <a:prstDash val="solid"/>
                      <a:round/>
                      <a:headEnd type="none" w="med" len="med"/>
                      <a:tailEnd type="none" w="med" len="med"/>
                    </a:lnT>
                    <a:noFill/>
                  </a:tcPr>
                </a:tc>
                <a:tc>
                  <a:txBody>
                    <a:bodyPr/>
                    <a:lstStyle/>
                    <a:p>
                      <a:r>
                        <a:rPr lang="en-US" sz="2400" b="0" dirty="0">
                          <a:solidFill>
                            <a:srgbClr val="000000"/>
                          </a:solidFill>
                          <a:latin typeface="+mj-lt"/>
                          <a:ea typeface="Verdana" panose="020B0604030504040204" pitchFamily="34" charset="0"/>
                          <a:cs typeface="Verdana" panose="020B0604030504040204" pitchFamily="34" charset="0"/>
                        </a:rPr>
                        <a:t>Undervalued</a:t>
                      </a:r>
                    </a:p>
                  </a:txBody>
                  <a:tcPr marL="140778" marR="140778">
                    <a:lnT w="381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027128107"/>
                  </a:ext>
                </a:extLst>
              </a:tr>
              <a:tr h="555360">
                <a:tc>
                  <a:txBody>
                    <a:bodyPr/>
                    <a:lstStyle/>
                    <a:p>
                      <a:r>
                        <a:rPr lang="en-US" sz="2400" b="0" dirty="0">
                          <a:solidFill>
                            <a:srgbClr val="000000"/>
                          </a:solidFill>
                          <a:latin typeface="+mj-lt"/>
                          <a:ea typeface="Verdana" panose="020B0604030504040204" pitchFamily="34" charset="0"/>
                          <a:cs typeface="Verdana" panose="020B0604030504040204" pitchFamily="34" charset="0"/>
                        </a:rPr>
                        <a:t>Market</a:t>
                      </a:r>
                    </a:p>
                  </a:txBody>
                  <a:tcPr marL="140778" marR="140778">
                    <a:noFill/>
                  </a:tcPr>
                </a:tc>
                <a:tc>
                  <a:txBody>
                    <a:bodyPr/>
                    <a:lstStyle/>
                    <a:p>
                      <a:r>
                        <a:rPr lang="en-US" sz="2400" b="0" dirty="0">
                          <a:solidFill>
                            <a:srgbClr val="000000"/>
                          </a:solidFill>
                          <a:latin typeface="+mj-lt"/>
                          <a:ea typeface="Verdana" panose="020B0604030504040204" pitchFamily="34" charset="0"/>
                          <a:cs typeface="Verdana" panose="020B0604030504040204" pitchFamily="34" charset="0"/>
                        </a:rPr>
                        <a:t>8.0</a:t>
                      </a:r>
                      <a:endParaRPr lang="en-IN" sz="2400" b="0" dirty="0">
                        <a:solidFill>
                          <a:srgbClr val="000000"/>
                        </a:solidFill>
                        <a:latin typeface="+mj-lt"/>
                      </a:endParaRPr>
                    </a:p>
                  </a:txBody>
                  <a:tcPr marL="365760" marR="140778">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rgbClr val="000000"/>
                          </a:solidFill>
                          <a:latin typeface="+mj-lt"/>
                          <a:ea typeface="Verdana" panose="020B0604030504040204" pitchFamily="34" charset="0"/>
                          <a:cs typeface="Verdana" panose="020B0604030504040204" pitchFamily="34" charset="0"/>
                        </a:rPr>
                        <a:t>8.00</a:t>
                      </a:r>
                    </a:p>
                  </a:txBody>
                  <a:tcPr marL="140778" marR="140778">
                    <a:noFill/>
                  </a:tcPr>
                </a:tc>
                <a:tc>
                  <a:txBody>
                    <a:bodyPr/>
                    <a:lstStyle/>
                    <a:p>
                      <a:r>
                        <a:rPr lang="en-US" sz="2400" b="0" dirty="0">
                          <a:solidFill>
                            <a:srgbClr val="000000"/>
                          </a:solidFill>
                          <a:latin typeface="+mj-lt"/>
                          <a:ea typeface="Verdana" panose="020B0604030504040204" pitchFamily="34" charset="0"/>
                          <a:cs typeface="Verdana" panose="020B0604030504040204" pitchFamily="34" charset="0"/>
                        </a:rPr>
                        <a:t>Fairly valued</a:t>
                      </a:r>
                      <a:endParaRPr lang="en-IN" sz="2400" b="0" dirty="0">
                        <a:solidFill>
                          <a:srgbClr val="000000"/>
                        </a:solidFill>
                        <a:latin typeface="+mj-lt"/>
                      </a:endParaRPr>
                    </a:p>
                  </a:txBody>
                  <a:tcPr marL="140778" marR="140778">
                    <a:noFill/>
                  </a:tcPr>
                </a:tc>
                <a:extLst>
                  <a:ext uri="{0D108BD9-81ED-4DB2-BD59-A6C34878D82A}">
                    <a16:rowId xmlns:a16="http://schemas.microsoft.com/office/drawing/2014/main" val="4142431107"/>
                  </a:ext>
                </a:extLst>
              </a:tr>
              <a:tr h="555360">
                <a:tc>
                  <a:txBody>
                    <a:bodyPr/>
                    <a:lstStyle/>
                    <a:p>
                      <a:r>
                        <a:rPr lang="en-US" sz="2400" b="0" dirty="0">
                          <a:solidFill>
                            <a:srgbClr val="000000"/>
                          </a:solidFill>
                          <a:latin typeface="+mj-lt"/>
                          <a:ea typeface="Verdana" panose="020B0604030504040204" pitchFamily="34" charset="0"/>
                          <a:cs typeface="Verdana" panose="020B0604030504040204" pitchFamily="34" charset="0"/>
                        </a:rPr>
                        <a:t>US Rubber</a:t>
                      </a:r>
                    </a:p>
                  </a:txBody>
                  <a:tcPr marL="140778" marR="140778">
                    <a:noFill/>
                  </a:tcPr>
                </a:tc>
                <a:tc>
                  <a:txBody>
                    <a:bodyPr/>
                    <a:lstStyle/>
                    <a:p>
                      <a:r>
                        <a:rPr lang="en-US" sz="2400" b="0" dirty="0">
                          <a:solidFill>
                            <a:srgbClr val="000000"/>
                          </a:solidFill>
                          <a:latin typeface="+mj-lt"/>
                          <a:ea typeface="Verdana" panose="020B0604030504040204" pitchFamily="34" charset="0"/>
                          <a:cs typeface="Verdana" panose="020B0604030504040204" pitchFamily="34" charset="0"/>
                        </a:rPr>
                        <a:t>7.3</a:t>
                      </a:r>
                      <a:endParaRPr lang="en-IN" sz="2400" b="0" dirty="0">
                        <a:solidFill>
                          <a:srgbClr val="000000"/>
                        </a:solidFill>
                        <a:latin typeface="+mj-lt"/>
                      </a:endParaRPr>
                    </a:p>
                  </a:txBody>
                  <a:tcPr marL="365760" marR="140778">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rgbClr val="000000"/>
                          </a:solidFill>
                          <a:latin typeface="+mj-lt"/>
                          <a:ea typeface="Verdana" panose="020B0604030504040204" pitchFamily="34" charset="0"/>
                          <a:cs typeface="Verdana" panose="020B0604030504040204" pitchFamily="34" charset="0"/>
                        </a:rPr>
                        <a:t>7.40</a:t>
                      </a:r>
                    </a:p>
                  </a:txBody>
                  <a:tcPr marL="140778" marR="140778">
                    <a:noFill/>
                  </a:tcPr>
                </a:tc>
                <a:tc>
                  <a:txBody>
                    <a:bodyPr/>
                    <a:lstStyle/>
                    <a:p>
                      <a:r>
                        <a:rPr lang="en-US" sz="2400" b="0" dirty="0">
                          <a:solidFill>
                            <a:srgbClr val="000000"/>
                          </a:solidFill>
                          <a:latin typeface="+mj-lt"/>
                          <a:ea typeface="Verdana" panose="020B0604030504040204" pitchFamily="34" charset="0"/>
                          <a:cs typeface="Verdana" panose="020B0604030504040204" pitchFamily="34" charset="0"/>
                        </a:rPr>
                        <a:t>Overvalued</a:t>
                      </a:r>
                      <a:endParaRPr lang="en-IN" sz="2400" b="0" dirty="0">
                        <a:solidFill>
                          <a:srgbClr val="000000"/>
                        </a:solidFill>
                        <a:latin typeface="+mj-lt"/>
                      </a:endParaRPr>
                    </a:p>
                  </a:txBody>
                  <a:tcPr marL="140778" marR="140778">
                    <a:noFill/>
                  </a:tcPr>
                </a:tc>
                <a:extLst>
                  <a:ext uri="{0D108BD9-81ED-4DB2-BD59-A6C34878D82A}">
                    <a16:rowId xmlns:a16="http://schemas.microsoft.com/office/drawing/2014/main" val="2514457399"/>
                  </a:ext>
                </a:extLst>
              </a:tr>
              <a:tr h="5553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rgbClr val="000000"/>
                          </a:solidFill>
                          <a:latin typeface="+mj-lt"/>
                          <a:ea typeface="Verdana" panose="020B0604030504040204" pitchFamily="34" charset="0"/>
                          <a:cs typeface="Verdana" panose="020B0604030504040204" pitchFamily="34" charset="0"/>
                        </a:rPr>
                        <a:t>T-bills</a:t>
                      </a:r>
                    </a:p>
                  </a:txBody>
                  <a:tcPr marL="140778" marR="140778">
                    <a:noFill/>
                  </a:tcPr>
                </a:tc>
                <a:tc>
                  <a:txBody>
                    <a:bodyPr/>
                    <a:lstStyle/>
                    <a:p>
                      <a:pPr>
                        <a:tabLst>
                          <a:tab pos="400050" algn="dec"/>
                        </a:tabLst>
                      </a:pPr>
                      <a:r>
                        <a:rPr lang="en-US" sz="2300" b="0" dirty="0">
                          <a:solidFill>
                            <a:srgbClr val="000000"/>
                          </a:solidFill>
                          <a:latin typeface="+mj-lt"/>
                          <a:ea typeface="Verdana" panose="020B0604030504040204" pitchFamily="34" charset="0"/>
                          <a:cs typeface="Verdana" panose="020B0604030504040204" pitchFamily="34" charset="0"/>
                        </a:rPr>
                        <a:t>3.0</a:t>
                      </a:r>
                    </a:p>
                  </a:txBody>
                  <a:tcPr marL="36576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rgbClr val="000000"/>
                          </a:solidFill>
                          <a:latin typeface="+mj-lt"/>
                          <a:ea typeface="Verdana" panose="020B0604030504040204" pitchFamily="34" charset="0"/>
                          <a:cs typeface="Verdana" panose="020B0604030504040204" pitchFamily="34" charset="0"/>
                        </a:rPr>
                        <a:t>3.00</a:t>
                      </a:r>
                    </a:p>
                  </a:txBody>
                  <a:tcPr marL="140778" marR="140778">
                    <a:noFill/>
                  </a:tcPr>
                </a:tc>
                <a:tc>
                  <a:txBody>
                    <a:bodyPr/>
                    <a:lstStyle/>
                    <a:p>
                      <a:r>
                        <a:rPr lang="en-US" sz="2400" b="0" dirty="0">
                          <a:solidFill>
                            <a:srgbClr val="000000"/>
                          </a:solidFill>
                          <a:latin typeface="+mj-lt"/>
                          <a:ea typeface="Verdana" panose="020B0604030504040204" pitchFamily="34" charset="0"/>
                          <a:cs typeface="Verdana" panose="020B0604030504040204" pitchFamily="34" charset="0"/>
                        </a:rPr>
                        <a:t>Fairly valued</a:t>
                      </a:r>
                    </a:p>
                  </a:txBody>
                  <a:tcPr marL="140778" marR="140778">
                    <a:noFill/>
                  </a:tcPr>
                </a:tc>
                <a:extLst>
                  <a:ext uri="{0D108BD9-81ED-4DB2-BD59-A6C34878D82A}">
                    <a16:rowId xmlns:a16="http://schemas.microsoft.com/office/drawing/2014/main" val="719721636"/>
                  </a:ext>
                </a:extLst>
              </a:tr>
              <a:tr h="555360">
                <a:tc>
                  <a:txBody>
                    <a:bodyPr/>
                    <a:lstStyle/>
                    <a:p>
                      <a:r>
                        <a:rPr lang="en-US" sz="2400" b="0" dirty="0">
                          <a:solidFill>
                            <a:srgbClr val="000000"/>
                          </a:solidFill>
                          <a:latin typeface="+mj-lt"/>
                          <a:ea typeface="Verdana" panose="020B0604030504040204" pitchFamily="34" charset="0"/>
                          <a:cs typeface="Verdana" panose="020B0604030504040204" pitchFamily="34" charset="0"/>
                        </a:rPr>
                        <a:t>Collections</a:t>
                      </a:r>
                    </a:p>
                  </a:txBody>
                  <a:tcPr marL="140778" marR="140778">
                    <a:noFill/>
                  </a:tcPr>
                </a:tc>
                <a:tc>
                  <a:txBody>
                    <a:bodyPr/>
                    <a:lstStyle/>
                    <a:p>
                      <a:pPr>
                        <a:tabLst>
                          <a:tab pos="400050" algn="dec"/>
                        </a:tabLst>
                      </a:pPr>
                      <a:r>
                        <a:rPr lang="en-US" sz="2300" b="0" dirty="0">
                          <a:solidFill>
                            <a:srgbClr val="000000"/>
                          </a:solidFill>
                          <a:latin typeface="+mj-lt"/>
                          <a:ea typeface="Verdana" panose="020B0604030504040204" pitchFamily="34" charset="0"/>
                          <a:cs typeface="Verdana" panose="020B0604030504040204" pitchFamily="34" charset="0"/>
                        </a:rPr>
                        <a:t>1.2</a:t>
                      </a:r>
                    </a:p>
                  </a:txBody>
                  <a:tcPr marL="36576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rgbClr val="000000"/>
                          </a:solidFill>
                          <a:latin typeface="+mj-lt"/>
                          <a:ea typeface="Verdana" panose="020B0604030504040204" pitchFamily="34" charset="0"/>
                          <a:cs typeface="Verdana" panose="020B0604030504040204" pitchFamily="34" charset="0"/>
                        </a:rPr>
                        <a:t>0.50</a:t>
                      </a:r>
                    </a:p>
                  </a:txBody>
                  <a:tcPr marL="140778" marR="140778">
                    <a:noFill/>
                  </a:tcPr>
                </a:tc>
                <a:tc>
                  <a:txBody>
                    <a:bodyPr/>
                    <a:lstStyle/>
                    <a:p>
                      <a:r>
                        <a:rPr lang="en-US" sz="2400" b="0" dirty="0">
                          <a:solidFill>
                            <a:srgbClr val="000000"/>
                          </a:solidFill>
                          <a:latin typeface="+mj-lt"/>
                          <a:ea typeface="Verdana" panose="020B0604030504040204" pitchFamily="34" charset="0"/>
                          <a:cs typeface="Verdana" panose="020B0604030504040204" pitchFamily="34" charset="0"/>
                        </a:rPr>
                        <a:t>Undervalued</a:t>
                      </a:r>
                      <a:endParaRPr lang="en-IN" sz="2400" b="0" dirty="0">
                        <a:solidFill>
                          <a:srgbClr val="000000"/>
                        </a:solidFill>
                        <a:latin typeface="+mj-lt"/>
                      </a:endParaRPr>
                    </a:p>
                  </a:txBody>
                  <a:tcPr marL="140778" marR="140778">
                    <a:noFill/>
                  </a:tcPr>
                </a:tc>
                <a:extLst>
                  <a:ext uri="{0D108BD9-81ED-4DB2-BD59-A6C34878D82A}">
                    <a16:rowId xmlns:a16="http://schemas.microsoft.com/office/drawing/2014/main" val="1094915754"/>
                  </a:ext>
                </a:extLst>
              </a:tr>
            </a:tbl>
          </a:graphicData>
        </a:graphic>
      </p:graphicFrame>
      <p:graphicFrame>
        <p:nvGraphicFramePr>
          <p:cNvPr id="7" name="Object 3">
            <a:extLst>
              <a:ext uri="{FF2B5EF4-FFF2-40B4-BE49-F238E27FC236}">
                <a16:creationId xmlns:a16="http://schemas.microsoft.com/office/drawing/2014/main" id="{B23B7D77-C67A-483E-B848-58C4B843E981}"/>
              </a:ext>
              <a:ext uri="{C183D7F6-B498-43B3-948B-1728B52AA6E4}">
                <adec:decorative xmlns:adec="http://schemas.microsoft.com/office/drawing/2017/decorative" val="1"/>
              </a:ext>
            </a:extLst>
          </p:cNvPr>
          <p:cNvGraphicFramePr>
            <a:graphicFrameLocks noGrp="1" noChangeAspect="1"/>
          </p:cNvGraphicFramePr>
          <p:nvPr>
            <p:ph sz="half" idx="2"/>
            <p:extLst>
              <p:ext uri="{D42A27DB-BD31-4B8C-83A1-F6EECF244321}">
                <p14:modId xmlns:p14="http://schemas.microsoft.com/office/powerpoint/2010/main" val="2371885836"/>
              </p:ext>
            </p:extLst>
          </p:nvPr>
        </p:nvGraphicFramePr>
        <p:xfrm>
          <a:off x="4591049" y="1957388"/>
          <a:ext cx="152280" cy="291960"/>
        </p:xfrm>
        <a:graphic>
          <a:graphicData uri="http://schemas.openxmlformats.org/presentationml/2006/ole">
            <mc:AlternateContent xmlns:mc="http://schemas.openxmlformats.org/markup-compatibility/2006">
              <mc:Choice xmlns:v="urn:schemas-microsoft-com:vml" Requires="v">
                <p:oleObj spid="_x0000_s11299" name="Equation" r:id="rId4" imgW="152280" imgH="291960" progId="Equation.DSMT4">
                  <p:embed/>
                </p:oleObj>
              </mc:Choice>
              <mc:Fallback>
                <p:oleObj name="Equation" r:id="rId4" imgW="152280" imgH="291960" progId="Equation.DSMT4">
                  <p:embed/>
                  <p:pic>
                    <p:nvPicPr>
                      <p:cNvPr id="6" name="Object 4">
                        <a:extLst>
                          <a:ext uri="{FF2B5EF4-FFF2-40B4-BE49-F238E27FC236}">
                            <a16:creationId xmlns:a16="http://schemas.microsoft.com/office/drawing/2014/main" id="{E5EF65E2-31EC-48EB-B19E-DBF6083E69C4}"/>
                          </a:ext>
                        </a:extLst>
                      </p:cNvPr>
                      <p:cNvPicPr>
                        <a:picLocks noChangeAspect="1" noChangeArrowheads="1"/>
                      </p:cNvPicPr>
                      <p:nvPr/>
                    </p:nvPicPr>
                    <p:blipFill>
                      <a:blip r:embed="rId5"/>
                      <a:srcRect/>
                      <a:stretch>
                        <a:fillRect/>
                      </a:stretch>
                    </p:blipFill>
                    <p:spPr bwMode="auto">
                      <a:xfrm>
                        <a:off x="4591049" y="1957388"/>
                        <a:ext cx="152280" cy="2919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673916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88A21-1B35-47DF-B704-BAA87F17AEC5}"/>
              </a:ext>
            </a:extLst>
          </p:cNvPr>
          <p:cNvSpPr>
            <a:spLocks noGrp="1"/>
          </p:cNvSpPr>
          <p:nvPr>
            <p:ph type="title"/>
          </p:nvPr>
        </p:nvSpPr>
        <p:spPr/>
        <p:txBody>
          <a:bodyPr/>
          <a:lstStyle/>
          <a:p>
            <a:r>
              <a:rPr lang="en-GB" dirty="0"/>
              <a:t>Illustrating the Security Market Line</a:t>
            </a:r>
            <a:endParaRPr lang="en-IN" dirty="0"/>
          </a:p>
        </p:txBody>
      </p:sp>
      <p:pic>
        <p:nvPicPr>
          <p:cNvPr id="7" name="Picture 2" descr="Security Market Line (SML)&#10;&#10;Illustration of the Security Market Line &#10;(SML) on a line graph.">
            <a:extLst>
              <a:ext uri="{FF2B5EF4-FFF2-40B4-BE49-F238E27FC236}">
                <a16:creationId xmlns:a16="http://schemas.microsoft.com/office/drawing/2014/main" id="{E8036819-077D-4B05-B9A2-E5874FDAA428}"/>
              </a:ext>
            </a:extLst>
          </p:cNvPr>
          <p:cNvPicPr>
            <a:picLocks noGrp="1" noChangeAspect="1"/>
          </p:cNvPicPr>
          <p:nvPr>
            <p:ph idx="1"/>
          </p:nvPr>
        </p:nvPicPr>
        <p:blipFill>
          <a:blip r:embed="rId2"/>
          <a:stretch>
            <a:fillRect/>
          </a:stretch>
        </p:blipFill>
        <p:spPr>
          <a:xfrm>
            <a:off x="2916742" y="1528383"/>
            <a:ext cx="6404235" cy="4647117"/>
          </a:xfrm>
          <a:prstGeom prst="rect">
            <a:avLst/>
          </a:prstGeom>
        </p:spPr>
      </p:pic>
    </p:spTree>
    <p:extLst>
      <p:ext uri="{BB962C8B-B14F-4D97-AF65-F5344CB8AC3E}">
        <p14:creationId xmlns:p14="http://schemas.microsoft.com/office/powerpoint/2010/main" val="1968179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F36C2-0EB1-47DD-B72D-5561EC1F067A}"/>
              </a:ext>
            </a:extLst>
          </p:cNvPr>
          <p:cNvSpPr>
            <a:spLocks noGrp="1"/>
          </p:cNvSpPr>
          <p:nvPr>
            <p:ph type="title"/>
          </p:nvPr>
        </p:nvSpPr>
        <p:spPr/>
        <p:txBody>
          <a:bodyPr/>
          <a:lstStyle/>
          <a:p>
            <a:r>
              <a:rPr lang="en-GB" dirty="0"/>
              <a:t>An Example: Equally-Weighted Two-Stock Portfolio</a:t>
            </a:r>
            <a:endParaRPr lang="en-IN" dirty="0"/>
          </a:p>
        </p:txBody>
      </p:sp>
      <p:sp>
        <p:nvSpPr>
          <p:cNvPr id="3" name="Content Placeholder 2">
            <a:extLst>
              <a:ext uri="{FF2B5EF4-FFF2-40B4-BE49-F238E27FC236}">
                <a16:creationId xmlns:a16="http://schemas.microsoft.com/office/drawing/2014/main" id="{437EC596-9CD5-405A-9BD7-95CD48CA1D9F}"/>
              </a:ext>
            </a:extLst>
          </p:cNvPr>
          <p:cNvSpPr>
            <a:spLocks noGrp="1"/>
          </p:cNvSpPr>
          <p:nvPr>
            <p:ph sz="half" idx="1"/>
          </p:nvPr>
        </p:nvSpPr>
        <p:spPr>
          <a:xfrm>
            <a:off x="476843" y="1887674"/>
            <a:ext cx="11241915" cy="2023926"/>
          </a:xfrm>
        </p:spPr>
        <p:txBody>
          <a:bodyPr/>
          <a:lstStyle/>
          <a:p>
            <a:pPr marL="365760" indent="-365760">
              <a:buClr>
                <a:srgbClr val="000000"/>
              </a:buClr>
              <a:buFont typeface="Arial" panose="020B0604020202020204" pitchFamily="34" charset="0"/>
              <a:buChar char="•"/>
            </a:pPr>
            <a:r>
              <a:rPr lang="en-US" b="0" dirty="0"/>
              <a:t>Create a portfolio with 50% invested in High Tech and 50% invested in Collections.</a:t>
            </a:r>
          </a:p>
          <a:p>
            <a:pPr marL="365760" indent="-365760">
              <a:buClr>
                <a:srgbClr val="000000"/>
              </a:buClr>
              <a:buFont typeface="Arial" panose="020B0604020202020204" pitchFamily="34" charset="0"/>
              <a:buChar char="•"/>
            </a:pPr>
            <a:r>
              <a:rPr lang="en-US" b="0" dirty="0"/>
              <a:t>The beta of a portfolio is the weighted average of each of the stock’s betas.</a:t>
            </a:r>
          </a:p>
        </p:txBody>
      </p:sp>
      <p:graphicFrame>
        <p:nvGraphicFramePr>
          <p:cNvPr id="6" name="Object 3">
            <a:extLst>
              <a:ext uri="{FF2B5EF4-FFF2-40B4-BE49-F238E27FC236}">
                <a16:creationId xmlns:a16="http://schemas.microsoft.com/office/drawing/2014/main" id="{D6E602B9-6592-4A24-B453-336C6E408C99}"/>
              </a:ext>
              <a:ext uri="{C183D7F6-B498-43B3-948B-1728B52AA6E4}">
                <adec:decorative xmlns:adec="http://schemas.microsoft.com/office/drawing/2017/decorative" val="1"/>
              </a:ext>
            </a:extLst>
          </p:cNvPr>
          <p:cNvGraphicFramePr>
            <a:graphicFrameLocks noGrp="1" noChangeAspect="1"/>
          </p:cNvGraphicFramePr>
          <p:nvPr>
            <p:ph sz="half" idx="2"/>
            <p:extLst>
              <p:ext uri="{D42A27DB-BD31-4B8C-83A1-F6EECF244321}">
                <p14:modId xmlns:p14="http://schemas.microsoft.com/office/powerpoint/2010/main" val="3665368134"/>
              </p:ext>
            </p:extLst>
          </p:nvPr>
        </p:nvGraphicFramePr>
        <p:xfrm>
          <a:off x="4279980" y="4319638"/>
          <a:ext cx="3632040" cy="1384200"/>
        </p:xfrm>
        <a:graphic>
          <a:graphicData uri="http://schemas.openxmlformats.org/presentationml/2006/ole">
            <mc:AlternateContent xmlns:mc="http://schemas.openxmlformats.org/markup-compatibility/2006">
              <mc:Choice xmlns:v="urn:schemas-microsoft-com:vml" Requires="v">
                <p:oleObj spid="_x0000_s12318" name="Equation" r:id="rId3" imgW="3632040" imgH="1384200" progId="Equation.DSMT4">
                  <p:embed/>
                </p:oleObj>
              </mc:Choice>
              <mc:Fallback>
                <p:oleObj name="Equation" r:id="rId3" imgW="3632040" imgH="1384200" progId="Equation.DSMT4">
                  <p:embed/>
                  <p:pic>
                    <p:nvPicPr>
                      <p:cNvPr id="10" name="Table 2">
                        <a:extLst>
                          <a:ext uri="{FF2B5EF4-FFF2-40B4-BE49-F238E27FC236}">
                            <a16:creationId xmlns:a16="http://schemas.microsoft.com/office/drawing/2014/main" id="{BB83D3C9-CD0D-4A66-AACC-70CC70D29263}"/>
                          </a:ext>
                        </a:extLst>
                      </p:cNvPr>
                      <p:cNvPicPr>
                        <a:picLocks noChangeAspect="1" noChangeArrowheads="1"/>
                      </p:cNvPicPr>
                      <p:nvPr/>
                    </p:nvPicPr>
                    <p:blipFill>
                      <a:blip r:embed="rId4"/>
                      <a:srcRect/>
                      <a:stretch>
                        <a:fillRect/>
                      </a:stretch>
                    </p:blipFill>
                    <p:spPr bwMode="auto">
                      <a:xfrm>
                        <a:off x="4279980" y="4319638"/>
                        <a:ext cx="3632040" cy="13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775131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942CC-4647-4C47-9533-20AFFAB88B73}"/>
              </a:ext>
            </a:extLst>
          </p:cNvPr>
          <p:cNvSpPr>
            <a:spLocks noGrp="1"/>
          </p:cNvSpPr>
          <p:nvPr>
            <p:ph type="title"/>
          </p:nvPr>
        </p:nvSpPr>
        <p:spPr/>
        <p:txBody>
          <a:bodyPr/>
          <a:lstStyle/>
          <a:p>
            <a:r>
              <a:rPr lang="en-IN" dirty="0"/>
              <a:t>Calculating Portfolio Required Returns</a:t>
            </a:r>
          </a:p>
        </p:txBody>
      </p:sp>
      <p:sp>
        <p:nvSpPr>
          <p:cNvPr id="3" name="Content Placeholder 2">
            <a:extLst>
              <a:ext uri="{FF2B5EF4-FFF2-40B4-BE49-F238E27FC236}">
                <a16:creationId xmlns:a16="http://schemas.microsoft.com/office/drawing/2014/main" id="{0D27F454-E937-4EA1-8492-123115E51647}"/>
              </a:ext>
            </a:extLst>
          </p:cNvPr>
          <p:cNvSpPr>
            <a:spLocks noGrp="1"/>
          </p:cNvSpPr>
          <p:nvPr>
            <p:ph sz="half" idx="1"/>
          </p:nvPr>
        </p:nvSpPr>
        <p:spPr>
          <a:xfrm>
            <a:off x="476843" y="1857694"/>
            <a:ext cx="11241915" cy="820194"/>
          </a:xfrm>
        </p:spPr>
        <p:txBody>
          <a:bodyPr/>
          <a:lstStyle/>
          <a:p>
            <a:pPr marL="365760" indent="-365760">
              <a:buClr>
                <a:srgbClr val="000000"/>
              </a:buClr>
              <a:buFont typeface="Arial" panose="020B0604020202020204" pitchFamily="34" charset="0"/>
              <a:buChar char="•"/>
            </a:pPr>
            <a:r>
              <a:rPr lang="en-US" sz="2400" b="0" dirty="0"/>
              <a:t>The required return of a portfolio is the weighted average of each of the stock’s required returns.</a:t>
            </a:r>
          </a:p>
        </p:txBody>
      </p:sp>
      <p:graphicFrame>
        <p:nvGraphicFramePr>
          <p:cNvPr id="9" name="Object 3">
            <a:extLst>
              <a:ext uri="{FF2B5EF4-FFF2-40B4-BE49-F238E27FC236}">
                <a16:creationId xmlns:a16="http://schemas.microsoft.com/office/drawing/2014/main" id="{62599699-B729-45F6-9B4B-CCCD833D7AD7}"/>
              </a:ext>
              <a:ext uri="{C183D7F6-B498-43B3-948B-1728B52AA6E4}">
                <adec:decorative xmlns:adec="http://schemas.microsoft.com/office/drawing/2017/decorative" val="1"/>
              </a:ext>
            </a:extLst>
          </p:cNvPr>
          <p:cNvGraphicFramePr>
            <a:graphicFrameLocks noGrp="1" noChangeAspect="1"/>
          </p:cNvGraphicFramePr>
          <p:nvPr>
            <p:ph idx="10"/>
            <p:extLst>
              <p:ext uri="{D42A27DB-BD31-4B8C-83A1-F6EECF244321}">
                <p14:modId xmlns:p14="http://schemas.microsoft.com/office/powerpoint/2010/main" val="297427601"/>
              </p:ext>
            </p:extLst>
          </p:nvPr>
        </p:nvGraphicFramePr>
        <p:xfrm>
          <a:off x="3741102" y="2553241"/>
          <a:ext cx="4127400" cy="1384200"/>
        </p:xfrm>
        <a:graphic>
          <a:graphicData uri="http://schemas.openxmlformats.org/presentationml/2006/ole">
            <mc:AlternateContent xmlns:mc="http://schemas.openxmlformats.org/markup-compatibility/2006">
              <mc:Choice xmlns:v="urn:schemas-microsoft-com:vml" Requires="v">
                <p:oleObj spid="_x0000_s13360" name="Equation" r:id="rId3" imgW="4127400" imgH="1384200" progId="Equation.DSMT4">
                  <p:embed/>
                </p:oleObj>
              </mc:Choice>
              <mc:Fallback>
                <p:oleObj name="Equation" r:id="rId3" imgW="4127400" imgH="1384200" progId="Equation.DSMT4">
                  <p:embed/>
                  <p:pic>
                    <p:nvPicPr>
                      <p:cNvPr id="6" name="Object 3">
                        <a:extLst>
                          <a:ext uri="{FF2B5EF4-FFF2-40B4-BE49-F238E27FC236}">
                            <a16:creationId xmlns:a16="http://schemas.microsoft.com/office/drawing/2014/main" id="{D6E602B9-6592-4A24-B453-336C6E408C99}"/>
                          </a:ext>
                        </a:extLst>
                      </p:cNvPr>
                      <p:cNvPicPr>
                        <a:picLocks noChangeAspect="1" noChangeArrowheads="1"/>
                      </p:cNvPicPr>
                      <p:nvPr/>
                    </p:nvPicPr>
                    <p:blipFill>
                      <a:blip r:embed="rId4"/>
                      <a:srcRect/>
                      <a:stretch>
                        <a:fillRect/>
                      </a:stretch>
                    </p:blipFill>
                    <p:spPr bwMode="auto">
                      <a:xfrm>
                        <a:off x="3741102" y="2553241"/>
                        <a:ext cx="4127400" cy="13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ontent Placeholder 4">
            <a:extLst>
              <a:ext uri="{FF2B5EF4-FFF2-40B4-BE49-F238E27FC236}">
                <a16:creationId xmlns:a16="http://schemas.microsoft.com/office/drawing/2014/main" id="{86BE3730-5535-4F6B-A906-242B4C6FAAD5}"/>
              </a:ext>
            </a:extLst>
          </p:cNvPr>
          <p:cNvSpPr>
            <a:spLocks noGrp="1"/>
          </p:cNvSpPr>
          <p:nvPr>
            <p:ph sz="half" idx="2"/>
          </p:nvPr>
        </p:nvSpPr>
        <p:spPr>
          <a:xfrm>
            <a:off x="476843" y="4041922"/>
            <a:ext cx="11241915" cy="820195"/>
          </a:xfrm>
        </p:spPr>
        <p:txBody>
          <a:bodyPr/>
          <a:lstStyle/>
          <a:p>
            <a:pPr marL="365760" indent="-365760">
              <a:buClr>
                <a:srgbClr val="000000"/>
              </a:buClr>
            </a:pPr>
            <a:r>
              <a:rPr lang="en-US" dirty="0"/>
              <a:t>Or, using the portfolio’s beta, CAPM can be used to solve for the portfolio’s required return.</a:t>
            </a:r>
          </a:p>
        </p:txBody>
      </p:sp>
      <p:graphicFrame>
        <p:nvGraphicFramePr>
          <p:cNvPr id="10" name="Object 5">
            <a:extLst>
              <a:ext uri="{FF2B5EF4-FFF2-40B4-BE49-F238E27FC236}">
                <a16:creationId xmlns:a16="http://schemas.microsoft.com/office/drawing/2014/main" id="{B1F35CA7-EC43-461C-873E-71B94BF40B84}"/>
              </a:ext>
              <a:ext uri="{C183D7F6-B498-43B3-948B-1728B52AA6E4}">
                <adec:decorative xmlns:adec="http://schemas.microsoft.com/office/drawing/2017/decorative" val="1"/>
              </a:ext>
            </a:extLst>
          </p:cNvPr>
          <p:cNvGraphicFramePr>
            <a:graphicFrameLocks noGrp="1" noChangeAspect="1"/>
          </p:cNvGraphicFramePr>
          <p:nvPr>
            <p:ph idx="11"/>
            <p:extLst>
              <p:ext uri="{D42A27DB-BD31-4B8C-83A1-F6EECF244321}">
                <p14:modId xmlns:p14="http://schemas.microsoft.com/office/powerpoint/2010/main" val="3428093472"/>
              </p:ext>
            </p:extLst>
          </p:nvPr>
        </p:nvGraphicFramePr>
        <p:xfrm>
          <a:off x="3741102" y="4632988"/>
          <a:ext cx="3738880" cy="1463040"/>
        </p:xfrm>
        <a:graphic>
          <a:graphicData uri="http://schemas.openxmlformats.org/presentationml/2006/ole">
            <mc:AlternateContent xmlns:mc="http://schemas.openxmlformats.org/markup-compatibility/2006">
              <mc:Choice xmlns:v="urn:schemas-microsoft-com:vml" Requires="v">
                <p:oleObj spid="_x0000_s13361" name="Equation" r:id="rId5" imgW="3504960" imgH="1371600" progId="Equation.DSMT4">
                  <p:embed/>
                </p:oleObj>
              </mc:Choice>
              <mc:Fallback>
                <p:oleObj name="Equation" r:id="rId5" imgW="3504960" imgH="1371600" progId="Equation.DSMT4">
                  <p:embed/>
                  <p:pic>
                    <p:nvPicPr>
                      <p:cNvPr id="9" name="Object 3">
                        <a:extLst>
                          <a:ext uri="{FF2B5EF4-FFF2-40B4-BE49-F238E27FC236}">
                            <a16:creationId xmlns:a16="http://schemas.microsoft.com/office/drawing/2014/main" id="{62599699-B729-45F6-9B4B-CCCD833D7AD7}"/>
                          </a:ext>
                        </a:extLst>
                      </p:cNvPr>
                      <p:cNvPicPr>
                        <a:picLocks noChangeAspect="1" noChangeArrowheads="1"/>
                      </p:cNvPicPr>
                      <p:nvPr/>
                    </p:nvPicPr>
                    <p:blipFill>
                      <a:blip r:embed="rId6"/>
                      <a:srcRect/>
                      <a:stretch>
                        <a:fillRect/>
                      </a:stretch>
                    </p:blipFill>
                    <p:spPr bwMode="auto">
                      <a:xfrm>
                        <a:off x="3741102" y="4632988"/>
                        <a:ext cx="3738880" cy="14630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764105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01720-C054-4578-A940-120EC4CFA00F}"/>
              </a:ext>
            </a:extLst>
          </p:cNvPr>
          <p:cNvSpPr>
            <a:spLocks noGrp="1"/>
          </p:cNvSpPr>
          <p:nvPr>
            <p:ph type="title"/>
          </p:nvPr>
        </p:nvSpPr>
        <p:spPr/>
        <p:txBody>
          <a:bodyPr/>
          <a:lstStyle/>
          <a:p>
            <a:r>
              <a:rPr lang="en-GB" dirty="0"/>
              <a:t>Factors That Change the SML (1 of 2)</a:t>
            </a:r>
            <a:endParaRPr lang="en-IN" dirty="0"/>
          </a:p>
        </p:txBody>
      </p:sp>
      <p:sp>
        <p:nvSpPr>
          <p:cNvPr id="3" name="Content Placeholder 2">
            <a:extLst>
              <a:ext uri="{FF2B5EF4-FFF2-40B4-BE49-F238E27FC236}">
                <a16:creationId xmlns:a16="http://schemas.microsoft.com/office/drawing/2014/main" id="{CCEF6616-0B1E-4D60-B809-A18159324605}"/>
              </a:ext>
            </a:extLst>
          </p:cNvPr>
          <p:cNvSpPr>
            <a:spLocks noGrp="1"/>
          </p:cNvSpPr>
          <p:nvPr>
            <p:ph sz="half" idx="1"/>
          </p:nvPr>
        </p:nvSpPr>
        <p:spPr>
          <a:xfrm>
            <a:off x="476843" y="1887674"/>
            <a:ext cx="11241915" cy="969826"/>
          </a:xfrm>
        </p:spPr>
        <p:txBody>
          <a:bodyPr/>
          <a:lstStyle/>
          <a:p>
            <a:pPr marL="365760" indent="-365760">
              <a:buClr>
                <a:srgbClr val="000000"/>
              </a:buClr>
              <a:buFont typeface="Arial" panose="020B0604020202020204" pitchFamily="34" charset="0"/>
              <a:buChar char="•"/>
            </a:pPr>
            <a:r>
              <a:rPr lang="en-US" sz="2400" b="0" dirty="0"/>
              <a:t>If investors raise inflation expectations by 3%, what would happen to the SML?</a:t>
            </a:r>
          </a:p>
        </p:txBody>
      </p:sp>
      <p:pic>
        <p:nvPicPr>
          <p:cNvPr id="7" name="Picture 3" descr="An illustration shows the Shift in the SML caused by an increase in expected inflation, in the form of a graph with two lines. The horizontal axis is labeled &quot;Risk, b subscript i&quot; and has values in the range 0 to 2.0, in increments of 0.5. The vertical axis is labeled &quot;Required Rate of Return in percentage&quot; and has five values plotted. From the point r subscript RF1 equals 3 in the vertical axis, a straight line labeled &quot;SML subscript 1 equals 3 percent plus 5 percent (b subscript i)&quot; is shown at an upward slope ending above 2.0 in the horizontal axis. From the point r subscript RF2 equals 5 in the vertical axis, a straight line labeled &quot;SML subscript 2 equals 5 percent plus 5 percent (b subscript i)&quot; is shown at an upward slope ending above 2.0 in the horizontal axis. The area between the horizontal axis and the point r asterisk equals 1 in the vertical axis is labeled &quot;Real Risk-Free Rate of Return, r asterisk.&quot; The area between this point and the point RF1 equals 3 in the vertical axis is labeled &quot;Original IP equals 2 percent.&quot; The area between the point RF1 equals 3 and the point RF2 equals 5 in the vertical axis is labeled &quot;Increase in Anticipated Inflation, delta IP equals 2 percent.&quot; Horizontal dashed lines are drawn from points r subscript A2 equals r subscript M2 equals 10 and r subscript A1 equals r subscript M1 equals 8 from the vertical axis, which meets the vertical dashed line drawn from the point 1.0 in the horizontal axis.">
            <a:extLst>
              <a:ext uri="{FF2B5EF4-FFF2-40B4-BE49-F238E27FC236}">
                <a16:creationId xmlns:a16="http://schemas.microsoft.com/office/drawing/2014/main" id="{C2682702-CAF1-4983-8381-3D7A183D7779}"/>
              </a:ext>
            </a:extLst>
          </p:cNvPr>
          <p:cNvPicPr>
            <a:picLocks noGrp="1" noChangeAspect="1"/>
          </p:cNvPicPr>
          <p:nvPr>
            <p:ph sz="half" idx="2"/>
          </p:nvPr>
        </p:nvPicPr>
        <p:blipFill>
          <a:blip r:embed="rId2"/>
          <a:stretch>
            <a:fillRect/>
          </a:stretch>
        </p:blipFill>
        <p:spPr>
          <a:xfrm>
            <a:off x="2804160" y="2923610"/>
            <a:ext cx="6583680" cy="3331630"/>
          </a:xfrm>
        </p:spPr>
      </p:pic>
    </p:spTree>
    <p:extLst>
      <p:ext uri="{BB962C8B-B14F-4D97-AF65-F5344CB8AC3E}">
        <p14:creationId xmlns:p14="http://schemas.microsoft.com/office/powerpoint/2010/main" val="3143172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9A142-2800-424E-BB88-47D01DD40415}"/>
              </a:ext>
            </a:extLst>
          </p:cNvPr>
          <p:cNvSpPr>
            <a:spLocks noGrp="1"/>
          </p:cNvSpPr>
          <p:nvPr>
            <p:ph type="title"/>
          </p:nvPr>
        </p:nvSpPr>
        <p:spPr/>
        <p:txBody>
          <a:bodyPr/>
          <a:lstStyle/>
          <a:p>
            <a:r>
              <a:rPr lang="en-IN" dirty="0"/>
              <a:t>Selected Realized Returns, 1926-2019</a:t>
            </a:r>
          </a:p>
        </p:txBody>
      </p:sp>
      <p:graphicFrame>
        <p:nvGraphicFramePr>
          <p:cNvPr id="6" name="Table 2">
            <a:extLst>
              <a:ext uri="{FF2B5EF4-FFF2-40B4-BE49-F238E27FC236}">
                <a16:creationId xmlns:a16="http://schemas.microsoft.com/office/drawing/2014/main" id="{52BBC4EC-1103-467D-A46E-45AD25DF998E}"/>
              </a:ext>
            </a:extLst>
          </p:cNvPr>
          <p:cNvGraphicFramePr>
            <a:graphicFrameLocks noGrp="1"/>
          </p:cNvGraphicFramePr>
          <p:nvPr>
            <p:ph sz="half" idx="2"/>
            <p:extLst>
              <p:ext uri="{D42A27DB-BD31-4B8C-83A1-F6EECF244321}">
                <p14:modId xmlns:p14="http://schemas.microsoft.com/office/powerpoint/2010/main" val="2484936675"/>
              </p:ext>
            </p:extLst>
          </p:nvPr>
        </p:nvGraphicFramePr>
        <p:xfrm>
          <a:off x="883920" y="1802349"/>
          <a:ext cx="10424160" cy="3515360"/>
        </p:xfrm>
        <a:graphic>
          <a:graphicData uri="http://schemas.openxmlformats.org/drawingml/2006/table">
            <a:tbl>
              <a:tblPr firstRow="1" bandRow="1">
                <a:tableStyleId>{5C22544A-7EE6-4342-B048-85BDC9FD1C3A}</a:tableStyleId>
              </a:tblPr>
              <a:tblGrid>
                <a:gridCol w="4754880">
                  <a:extLst>
                    <a:ext uri="{9D8B030D-6E8A-4147-A177-3AD203B41FA5}">
                      <a16:colId xmlns:a16="http://schemas.microsoft.com/office/drawing/2014/main" val="2908008929"/>
                    </a:ext>
                  </a:extLst>
                </a:gridCol>
                <a:gridCol w="2834640">
                  <a:extLst>
                    <a:ext uri="{9D8B030D-6E8A-4147-A177-3AD203B41FA5}">
                      <a16:colId xmlns:a16="http://schemas.microsoft.com/office/drawing/2014/main" val="3841246848"/>
                    </a:ext>
                  </a:extLst>
                </a:gridCol>
                <a:gridCol w="2834640">
                  <a:extLst>
                    <a:ext uri="{9D8B030D-6E8A-4147-A177-3AD203B41FA5}">
                      <a16:colId xmlns:a16="http://schemas.microsoft.com/office/drawing/2014/main" val="4146866109"/>
                    </a:ext>
                  </a:extLst>
                </a:gridCol>
              </a:tblGrid>
              <a:tr h="548640">
                <a:tc>
                  <a:txBody>
                    <a:bodyPr/>
                    <a:lstStyle/>
                    <a:p>
                      <a:endParaRPr lang="en-IN" dirty="0">
                        <a:solidFill>
                          <a:srgbClr val="000000"/>
                        </a:solidFill>
                      </a:endParaRPr>
                    </a:p>
                  </a:txBody>
                  <a:tcPr anchor="b">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IN" sz="1800" b="1" i="0" u="none" strike="noStrike" kern="1200" baseline="0" dirty="0">
                          <a:solidFill>
                            <a:srgbClr val="000000"/>
                          </a:solidFill>
                          <a:latin typeface="+mn-lt"/>
                          <a:ea typeface="+mn-ea"/>
                          <a:cs typeface="+mn-cs"/>
                        </a:rPr>
                        <a:t>Average Return</a:t>
                      </a:r>
                      <a:endParaRPr lang="en-IN" dirty="0">
                        <a:solidFill>
                          <a:srgbClr val="000000"/>
                        </a:solidFill>
                      </a:endParaRPr>
                    </a:p>
                  </a:txBody>
                  <a:tcPr anchor="b">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IN" sz="1800" b="1" i="0" u="none" strike="noStrike" kern="1200" baseline="0" dirty="0">
                          <a:solidFill>
                            <a:srgbClr val="000000"/>
                          </a:solidFill>
                          <a:latin typeface="+mn-lt"/>
                          <a:ea typeface="+mn-ea"/>
                          <a:cs typeface="+mn-cs"/>
                        </a:rPr>
                        <a:t>Standard Deviation</a:t>
                      </a:r>
                      <a:endParaRPr lang="en-IN" dirty="0">
                        <a:solidFill>
                          <a:srgbClr val="000000"/>
                        </a:solidFill>
                      </a:endParaRPr>
                    </a:p>
                  </a:txBody>
                  <a:tcPr anchor="b">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6684053"/>
                  </a:ext>
                </a:extLst>
              </a:tr>
              <a:tr h="370840">
                <a:tc>
                  <a:txBody>
                    <a:bodyPr/>
                    <a:lstStyle/>
                    <a:p>
                      <a:r>
                        <a:rPr lang="en-IN" sz="1800" b="0" i="0" u="none" strike="noStrike" kern="1200" baseline="0" dirty="0">
                          <a:solidFill>
                            <a:srgbClr val="000000"/>
                          </a:solidFill>
                          <a:latin typeface="+mn-lt"/>
                          <a:ea typeface="+mn-ea"/>
                          <a:cs typeface="+mn-cs"/>
                        </a:rPr>
                        <a:t>Small-cap stocks</a:t>
                      </a:r>
                      <a:endParaRPr lang="en-IN" dirty="0">
                        <a:solidFill>
                          <a:srgbClr val="000000"/>
                        </a:solidFill>
                      </a:endParaRPr>
                    </a:p>
                  </a:txBody>
                  <a:tcPr>
                    <a:lnT w="12700" cap="flat" cmpd="sng" algn="ctr">
                      <a:solidFill>
                        <a:srgbClr val="000000"/>
                      </a:solidFill>
                      <a:prstDash val="solid"/>
                      <a:round/>
                      <a:headEnd type="none" w="med" len="med"/>
                      <a:tailEnd type="none" w="med" len="med"/>
                    </a:lnT>
                    <a:noFill/>
                  </a:tcPr>
                </a:tc>
                <a:tc>
                  <a:txBody>
                    <a:bodyPr/>
                    <a:lstStyle/>
                    <a:p>
                      <a:pPr algn="ctr"/>
                      <a:r>
                        <a:rPr lang="en-IN" sz="1800" b="0" i="0" u="none" strike="noStrike" kern="1200" baseline="0" dirty="0">
                          <a:solidFill>
                            <a:srgbClr val="000000"/>
                          </a:solidFill>
                          <a:latin typeface="+mn-lt"/>
                          <a:ea typeface="+mn-ea"/>
                          <a:cs typeface="+mn-cs"/>
                        </a:rPr>
                        <a:t>16.3%</a:t>
                      </a:r>
                      <a:endParaRPr lang="en-IN" dirty="0">
                        <a:solidFill>
                          <a:srgbClr val="000000"/>
                        </a:solidFill>
                      </a:endParaRPr>
                    </a:p>
                  </a:txBody>
                  <a:tcPr>
                    <a:lnT w="12700" cap="flat" cmpd="sng" algn="ctr">
                      <a:solidFill>
                        <a:srgbClr val="000000"/>
                      </a:solidFill>
                      <a:prstDash val="solid"/>
                      <a:round/>
                      <a:headEnd type="none" w="med" len="med"/>
                      <a:tailEnd type="none" w="med" len="med"/>
                    </a:lnT>
                    <a:noFill/>
                  </a:tcPr>
                </a:tc>
                <a:tc>
                  <a:txBody>
                    <a:bodyPr/>
                    <a:lstStyle/>
                    <a:p>
                      <a:pPr algn="ctr"/>
                      <a:r>
                        <a:rPr lang="en-IN" sz="1800" b="0" i="0" u="none" strike="noStrike" kern="1200" baseline="0" dirty="0">
                          <a:solidFill>
                            <a:srgbClr val="000000"/>
                          </a:solidFill>
                          <a:latin typeface="+mn-lt"/>
                          <a:ea typeface="+mn-ea"/>
                          <a:cs typeface="+mn-cs"/>
                        </a:rPr>
                        <a:t>31.5%</a:t>
                      </a:r>
                      <a:endParaRPr lang="en-IN" dirty="0">
                        <a:solidFill>
                          <a:srgbClr val="000000"/>
                        </a:solidFill>
                      </a:endParaRPr>
                    </a:p>
                  </a:txBody>
                  <a:tcPr>
                    <a:lnT w="12700" cap="flat" cmpd="sng" algn="ctr">
                      <a:solidFill>
                        <a:srgbClr val="000000"/>
                      </a:solidFill>
                      <a:prstDash val="solid"/>
                      <a:round/>
                      <a:headEnd type="none" w="med" len="med"/>
                      <a:tailEnd type="none" w="med" len="med"/>
                    </a:lnT>
                    <a:noFill/>
                  </a:tcPr>
                </a:tc>
                <a:extLst>
                  <a:ext uri="{0D108BD9-81ED-4DB2-BD59-A6C34878D82A}">
                    <a16:rowId xmlns:a16="http://schemas.microsoft.com/office/drawing/2014/main" val="3126311965"/>
                  </a:ext>
                </a:extLst>
              </a:tr>
              <a:tr h="370840">
                <a:tc>
                  <a:txBody>
                    <a:bodyPr/>
                    <a:lstStyle/>
                    <a:p>
                      <a:r>
                        <a:rPr lang="en-IN" sz="1800" b="0" i="0" u="none" strike="noStrike" kern="1200" baseline="0" dirty="0">
                          <a:solidFill>
                            <a:srgbClr val="000000"/>
                          </a:solidFill>
                          <a:latin typeface="+mn-lt"/>
                          <a:ea typeface="+mn-ea"/>
                          <a:cs typeface="+mn-cs"/>
                        </a:rPr>
                        <a:t>Large-cap stocks</a:t>
                      </a:r>
                      <a:endParaRPr lang="en-IN"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12.1</a:t>
                      </a:r>
                      <a:endParaRPr lang="en-IN"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19.8</a:t>
                      </a:r>
                      <a:endParaRPr lang="en-IN" dirty="0">
                        <a:solidFill>
                          <a:srgbClr val="000000"/>
                        </a:solidFill>
                      </a:endParaRPr>
                    </a:p>
                  </a:txBody>
                  <a:tcPr>
                    <a:noFill/>
                  </a:tcPr>
                </a:tc>
                <a:extLst>
                  <a:ext uri="{0D108BD9-81ED-4DB2-BD59-A6C34878D82A}">
                    <a16:rowId xmlns:a16="http://schemas.microsoft.com/office/drawing/2014/main" val="3774987703"/>
                  </a:ext>
                </a:extLst>
              </a:tr>
              <a:tr h="370840">
                <a:tc>
                  <a:txBody>
                    <a:bodyPr/>
                    <a:lstStyle/>
                    <a:p>
                      <a:r>
                        <a:rPr lang="en-IN" sz="1800" b="0" i="0" u="none" strike="noStrike" kern="1200" baseline="0" dirty="0">
                          <a:solidFill>
                            <a:srgbClr val="000000"/>
                          </a:solidFill>
                          <a:latin typeface="+mn-lt"/>
                          <a:ea typeface="+mn-ea"/>
                          <a:cs typeface="+mn-cs"/>
                        </a:rPr>
                        <a:t>Long-term corporate bonds</a:t>
                      </a:r>
                      <a:endParaRPr lang="en-IN"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6.4</a:t>
                      </a:r>
                      <a:endParaRPr lang="en-IN"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8.5</a:t>
                      </a:r>
                      <a:endParaRPr lang="en-IN" dirty="0">
                        <a:solidFill>
                          <a:srgbClr val="000000"/>
                        </a:solidFill>
                      </a:endParaRPr>
                    </a:p>
                  </a:txBody>
                  <a:tcPr>
                    <a:noFill/>
                  </a:tcPr>
                </a:tc>
                <a:extLst>
                  <a:ext uri="{0D108BD9-81ED-4DB2-BD59-A6C34878D82A}">
                    <a16:rowId xmlns:a16="http://schemas.microsoft.com/office/drawing/2014/main" val="3341110905"/>
                  </a:ext>
                </a:extLst>
              </a:tr>
              <a:tr h="370840">
                <a:tc>
                  <a:txBody>
                    <a:bodyPr/>
                    <a:lstStyle/>
                    <a:p>
                      <a:r>
                        <a:rPr lang="en-IN" sz="1800" b="0" i="0" u="none" strike="noStrike" kern="1200" baseline="0" dirty="0">
                          <a:solidFill>
                            <a:srgbClr val="000000"/>
                          </a:solidFill>
                          <a:latin typeface="+mn-lt"/>
                          <a:ea typeface="+mn-ea"/>
                          <a:cs typeface="+mn-cs"/>
                        </a:rPr>
                        <a:t>Long-term government bonds</a:t>
                      </a:r>
                      <a:endParaRPr lang="en-IN"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6.0</a:t>
                      </a:r>
                      <a:endParaRPr lang="en-IN"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9.8</a:t>
                      </a:r>
                      <a:endParaRPr lang="en-IN" dirty="0">
                        <a:solidFill>
                          <a:srgbClr val="000000"/>
                        </a:solidFill>
                      </a:endParaRPr>
                    </a:p>
                  </a:txBody>
                  <a:tcPr>
                    <a:noFill/>
                  </a:tcPr>
                </a:tc>
                <a:extLst>
                  <a:ext uri="{0D108BD9-81ED-4DB2-BD59-A6C34878D82A}">
                    <a16:rowId xmlns:a16="http://schemas.microsoft.com/office/drawing/2014/main" val="3529749145"/>
                  </a:ext>
                </a:extLst>
              </a:tr>
              <a:tr h="370840">
                <a:tc>
                  <a:txBody>
                    <a:bodyPr/>
                    <a:lstStyle/>
                    <a:p>
                      <a:r>
                        <a:rPr lang="en-IN" sz="1800" b="0" i="0" u="none" strike="noStrike" kern="1200" baseline="0" dirty="0">
                          <a:solidFill>
                            <a:srgbClr val="000000"/>
                          </a:solidFill>
                          <a:latin typeface="+mn-lt"/>
                          <a:ea typeface="+mn-ea"/>
                          <a:cs typeface="+mn-cs"/>
                        </a:rPr>
                        <a:t>U.S. Treasury bills</a:t>
                      </a:r>
                      <a:endParaRPr lang="en-IN"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3.4</a:t>
                      </a:r>
                      <a:endParaRPr lang="en-IN"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3.1</a:t>
                      </a:r>
                      <a:endParaRPr lang="en-IN" dirty="0">
                        <a:solidFill>
                          <a:srgbClr val="000000"/>
                        </a:solidFill>
                      </a:endParaRPr>
                    </a:p>
                  </a:txBody>
                  <a:tcPr>
                    <a:noFill/>
                  </a:tcPr>
                </a:tc>
                <a:extLst>
                  <a:ext uri="{0D108BD9-81ED-4DB2-BD59-A6C34878D82A}">
                    <a16:rowId xmlns:a16="http://schemas.microsoft.com/office/drawing/2014/main" val="1607856194"/>
                  </a:ext>
                </a:extLst>
              </a:tr>
              <a:tr h="370840">
                <a:tc>
                  <a:txBody>
                    <a:bodyPr/>
                    <a:lstStyle/>
                    <a:p>
                      <a:r>
                        <a:rPr lang="en-IN" sz="1800" b="0" i="0" u="none" strike="noStrike" kern="1200" baseline="0" dirty="0">
                          <a:solidFill>
                            <a:srgbClr val="000000"/>
                          </a:solidFill>
                          <a:latin typeface="+mn-lt"/>
                          <a:ea typeface="+mn-ea"/>
                          <a:cs typeface="+mn-cs"/>
                        </a:rPr>
                        <a:t>Portfolios:</a:t>
                      </a:r>
                      <a:endParaRPr lang="en-IN" dirty="0">
                        <a:solidFill>
                          <a:srgbClr val="000000"/>
                        </a:solidFill>
                      </a:endParaRPr>
                    </a:p>
                  </a:txBody>
                  <a:tcPr>
                    <a:noFill/>
                  </a:tcPr>
                </a:tc>
                <a:tc>
                  <a:txBody>
                    <a:bodyPr/>
                    <a:lstStyle/>
                    <a:p>
                      <a:pPr algn="ctr"/>
                      <a:endParaRPr lang="en-IN" dirty="0">
                        <a:solidFill>
                          <a:srgbClr val="000000"/>
                        </a:solidFill>
                      </a:endParaRPr>
                    </a:p>
                  </a:txBody>
                  <a:tcPr>
                    <a:noFill/>
                  </a:tcPr>
                </a:tc>
                <a:tc>
                  <a:txBody>
                    <a:bodyPr/>
                    <a:lstStyle/>
                    <a:p>
                      <a:pPr algn="ctr"/>
                      <a:endParaRPr lang="en-IN" dirty="0">
                        <a:solidFill>
                          <a:srgbClr val="000000"/>
                        </a:solidFill>
                      </a:endParaRPr>
                    </a:p>
                  </a:txBody>
                  <a:tcPr>
                    <a:noFill/>
                  </a:tcPr>
                </a:tc>
                <a:extLst>
                  <a:ext uri="{0D108BD9-81ED-4DB2-BD59-A6C34878D82A}">
                    <a16:rowId xmlns:a16="http://schemas.microsoft.com/office/drawing/2014/main" val="3731408185"/>
                  </a:ext>
                </a:extLst>
              </a:tr>
              <a:tr h="370840">
                <a:tc>
                  <a:txBody>
                    <a:bodyPr/>
                    <a:lstStyle/>
                    <a:p>
                      <a:r>
                        <a:rPr lang="en-IN" sz="1800" b="0" i="0" u="none" strike="noStrike" kern="1200" baseline="0" dirty="0">
                          <a:solidFill>
                            <a:srgbClr val="000000"/>
                          </a:solidFill>
                          <a:latin typeface="+mn-lt"/>
                          <a:ea typeface="+mn-ea"/>
                          <a:cs typeface="+mn-cs"/>
                        </a:rPr>
                        <a:t>90% stocks/10% bonds</a:t>
                      </a:r>
                      <a:endParaRPr lang="en-IN"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11.4%</a:t>
                      </a:r>
                      <a:endParaRPr lang="en-IN"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17.8%</a:t>
                      </a:r>
                      <a:endParaRPr lang="en-IN" dirty="0">
                        <a:solidFill>
                          <a:srgbClr val="000000"/>
                        </a:solidFill>
                      </a:endParaRPr>
                    </a:p>
                  </a:txBody>
                  <a:tcPr>
                    <a:noFill/>
                  </a:tcPr>
                </a:tc>
                <a:extLst>
                  <a:ext uri="{0D108BD9-81ED-4DB2-BD59-A6C34878D82A}">
                    <a16:rowId xmlns:a16="http://schemas.microsoft.com/office/drawing/2014/main" val="2879159528"/>
                  </a:ext>
                </a:extLst>
              </a:tr>
              <a:tr h="370840">
                <a:tc>
                  <a:txBody>
                    <a:bodyPr/>
                    <a:lstStyle/>
                    <a:p>
                      <a:r>
                        <a:rPr lang="en-IN" sz="1800" b="0" i="0" u="none" strike="noStrike" kern="1200" baseline="0" dirty="0">
                          <a:solidFill>
                            <a:srgbClr val="000000"/>
                          </a:solidFill>
                          <a:latin typeface="+mn-lt"/>
                          <a:ea typeface="+mn-ea"/>
                          <a:cs typeface="+mn-cs"/>
                        </a:rPr>
                        <a:t>70% stocks/30% bonds</a:t>
                      </a:r>
                      <a:endParaRPr lang="en-IN" dirty="0">
                        <a:solidFill>
                          <a:srgbClr val="000000"/>
                        </a:solidFill>
                      </a:endParaRPr>
                    </a:p>
                  </a:txBody>
                  <a:tcPr>
                    <a:lnB w="12700" cap="flat" cmpd="sng" algn="ctr">
                      <a:solidFill>
                        <a:srgbClr val="000000"/>
                      </a:solidFill>
                      <a:prstDash val="solid"/>
                      <a:round/>
                      <a:headEnd type="none" w="med" len="med"/>
                      <a:tailEnd type="none" w="med" len="med"/>
                    </a:lnB>
                    <a:noFill/>
                  </a:tcPr>
                </a:tc>
                <a:tc>
                  <a:txBody>
                    <a:bodyPr/>
                    <a:lstStyle/>
                    <a:p>
                      <a:pPr algn="ctr"/>
                      <a:r>
                        <a:rPr lang="en-IN" sz="1800" b="0" i="0" u="none" strike="noStrike" kern="1200" baseline="0" dirty="0">
                          <a:solidFill>
                            <a:srgbClr val="000000"/>
                          </a:solidFill>
                          <a:latin typeface="+mn-lt"/>
                          <a:ea typeface="+mn-ea"/>
                          <a:cs typeface="+mn-cs"/>
                        </a:rPr>
                        <a:t>10.2</a:t>
                      </a:r>
                      <a:endParaRPr lang="en-IN" dirty="0">
                        <a:solidFill>
                          <a:srgbClr val="000000"/>
                        </a:solidFill>
                      </a:endParaRPr>
                    </a:p>
                  </a:txBody>
                  <a:tcPr>
                    <a:lnB w="12700" cap="flat" cmpd="sng" algn="ctr">
                      <a:solidFill>
                        <a:srgbClr val="000000"/>
                      </a:solidFill>
                      <a:prstDash val="solid"/>
                      <a:round/>
                      <a:headEnd type="none" w="med" len="med"/>
                      <a:tailEnd type="none" w="med" len="med"/>
                    </a:lnB>
                    <a:noFill/>
                  </a:tcPr>
                </a:tc>
                <a:tc>
                  <a:txBody>
                    <a:bodyPr/>
                    <a:lstStyle/>
                    <a:p>
                      <a:pPr algn="ctr"/>
                      <a:r>
                        <a:rPr lang="en-IN" sz="1800" b="0" i="0" u="none" strike="noStrike" kern="1200" baseline="0" dirty="0">
                          <a:solidFill>
                            <a:srgbClr val="000000"/>
                          </a:solidFill>
                          <a:latin typeface="+mn-lt"/>
                          <a:ea typeface="+mn-ea"/>
                          <a:cs typeface="+mn-cs"/>
                        </a:rPr>
                        <a:t>14.1</a:t>
                      </a:r>
                      <a:endParaRPr lang="en-IN" dirty="0">
                        <a:solidFill>
                          <a:srgbClr val="000000"/>
                        </a:solidFill>
                      </a:endParaRPr>
                    </a:p>
                  </a:txBody>
                  <a:tcPr>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918290"/>
                  </a:ext>
                </a:extLst>
              </a:tr>
            </a:tbl>
          </a:graphicData>
        </a:graphic>
      </p:graphicFrame>
      <p:sp>
        <p:nvSpPr>
          <p:cNvPr id="5" name="Text Placeholder 3">
            <a:extLst>
              <a:ext uri="{FF2B5EF4-FFF2-40B4-BE49-F238E27FC236}">
                <a16:creationId xmlns:a16="http://schemas.microsoft.com/office/drawing/2014/main" id="{72784746-5B31-42F5-B083-5DB19C00B444}"/>
              </a:ext>
            </a:extLst>
          </p:cNvPr>
          <p:cNvSpPr>
            <a:spLocks noGrp="1"/>
          </p:cNvSpPr>
          <p:nvPr>
            <p:ph type="body" sz="quarter" idx="13"/>
          </p:nvPr>
        </p:nvSpPr>
        <p:spPr>
          <a:xfrm>
            <a:off x="476844" y="5409126"/>
            <a:ext cx="11241914" cy="242528"/>
          </a:xfrm>
        </p:spPr>
        <p:txBody>
          <a:bodyPr/>
          <a:lstStyle/>
          <a:p>
            <a:pPr marL="0" indent="0" algn="ctr">
              <a:buNone/>
            </a:pPr>
            <a:r>
              <a:rPr lang="en-GB" dirty="0"/>
              <a:t>Source: Based on Roger G. Ibbotson, </a:t>
            </a:r>
            <a:r>
              <a:rPr lang="en-GB" i="1" dirty="0"/>
              <a:t>Stocks, Bonds, Bills, and Inflation: 2020 Yearbook </a:t>
            </a:r>
            <a:r>
              <a:rPr lang="en-GB" dirty="0"/>
              <a:t>(Chicago, IL: Duff &amp; Phelps, 2020), pp. 2–6, 2–23.</a:t>
            </a:r>
            <a:endParaRPr lang="en-IN" dirty="0"/>
          </a:p>
        </p:txBody>
      </p:sp>
    </p:spTree>
    <p:extLst>
      <p:ext uri="{BB962C8B-B14F-4D97-AF65-F5344CB8AC3E}">
        <p14:creationId xmlns:p14="http://schemas.microsoft.com/office/powerpoint/2010/main" val="19718026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01720-C054-4578-A940-120EC4CFA00F}"/>
              </a:ext>
            </a:extLst>
          </p:cNvPr>
          <p:cNvSpPr>
            <a:spLocks noGrp="1"/>
          </p:cNvSpPr>
          <p:nvPr>
            <p:ph type="title"/>
          </p:nvPr>
        </p:nvSpPr>
        <p:spPr/>
        <p:txBody>
          <a:bodyPr/>
          <a:lstStyle/>
          <a:p>
            <a:r>
              <a:rPr lang="en-GB" dirty="0"/>
              <a:t>Factors That Change the SML (2 of 2)</a:t>
            </a:r>
            <a:endParaRPr lang="en-IN" dirty="0"/>
          </a:p>
        </p:txBody>
      </p:sp>
      <p:sp>
        <p:nvSpPr>
          <p:cNvPr id="3" name="Content Placeholder 2">
            <a:extLst>
              <a:ext uri="{FF2B5EF4-FFF2-40B4-BE49-F238E27FC236}">
                <a16:creationId xmlns:a16="http://schemas.microsoft.com/office/drawing/2014/main" id="{CCEF6616-0B1E-4D60-B809-A18159324605}"/>
              </a:ext>
            </a:extLst>
          </p:cNvPr>
          <p:cNvSpPr>
            <a:spLocks noGrp="1"/>
          </p:cNvSpPr>
          <p:nvPr>
            <p:ph sz="half" idx="1"/>
          </p:nvPr>
        </p:nvSpPr>
        <p:spPr>
          <a:xfrm>
            <a:off x="476843" y="1887674"/>
            <a:ext cx="11241915" cy="969826"/>
          </a:xfrm>
        </p:spPr>
        <p:txBody>
          <a:bodyPr/>
          <a:lstStyle/>
          <a:p>
            <a:pPr marL="365760" indent="-365760">
              <a:buClr>
                <a:srgbClr val="000000"/>
              </a:buClr>
              <a:buFont typeface="Arial" panose="020B0604020202020204" pitchFamily="34" charset="0"/>
              <a:buChar char="•"/>
            </a:pPr>
            <a:r>
              <a:rPr lang="en-US" sz="2400" b="0" dirty="0"/>
              <a:t>If investors’ risk aversion increased, causing the market risk premium to increase by 3%, what would happen to the SML?</a:t>
            </a:r>
          </a:p>
        </p:txBody>
      </p:sp>
      <p:pic>
        <p:nvPicPr>
          <p:cNvPr id="7" name="Picture 3" descr="An illustration shows a graph to depict the Shift in the SML Caused by Increased Risk Aversion. In the graph, the horizontal axis is labeled Risk, b subscript I and has values in the range 0 to 2.0, in increments of 0.5. The vertical axis is labeled Required Rate of Return in percentage, and has values in the range 0 to 14.25, with multiple values in between. From points 0.5, 1.0, and 2.0 in the horizontal axis, vertical dashed lines extend, which meet the horizontal dashed lines extended from different points in the vertical axis. From the point r subscript RF equals 3 in the vertical axis, a straight line labeled &quot;SML subscript 1 equals 3 percent plus 5 percent (b subscript i)&quot; is shown at an upward slope ending above 2.0 in the horizontal axis. From the same point, another line labeled &quot;SML subscript 2 equals 5 percent plus 5 percent (b subscript i)&quot; is shown at an upward slope ending above 2.0 in the horizontal axis. Horizontal dashed lines are drawn from the points r subscript L1 equals 5.50 and r subscript L2 equals 6.75 to meet the first line and second line respectively, at the point of intersection of the vertical dashed line drawn from the point 0.5 in the horizontal axis. From the point r subscript RF equals 3 in the vertical axis, a horizontal dashed line is drawn across the width of the graph, parallel to the horizontal axis. A horizontal dashed line is drawn from r subscript A1 equals r subscript M1 equals 8 to the first line, which meets the vertical dashed line extended from the point 1.0 in the horizontal axis. The area between tis point and the point of intersection of r subscript RF equals 3 and 1.0 is labeled as &quot;Original Market Risk Premium, r subscript M1 minus r subscript RF equals 5 percent.&quot; A horizontal dashed line is drawn from r subscript A2 equals r subscript M2 equals 10.50 to the second line, which meets the vertical dashed line extended from the point 1.0 in the horizontal axis. The area between tis point and the point of intersection of r subscript RF equals 3 and 1.0 is labeled as &quot;New Market Risk Premium, r subscript M2 minus r subscript RF equals RP subscript M2 equals RP subscript A2 equals 7.5 percent.&quot; A horizontal dashed line is drawn from 14.25 to the second line, which meets the vertical dashed line extended from the point 1.5 in the horizontal axis.">
            <a:extLst>
              <a:ext uri="{FF2B5EF4-FFF2-40B4-BE49-F238E27FC236}">
                <a16:creationId xmlns:a16="http://schemas.microsoft.com/office/drawing/2014/main" id="{C2682702-CAF1-4983-8381-3D7A183D7779}"/>
              </a:ext>
            </a:extLst>
          </p:cNvPr>
          <p:cNvPicPr>
            <a:picLocks noGrp="1" noChangeAspect="1"/>
          </p:cNvPicPr>
          <p:nvPr>
            <p:ph sz="half" idx="2"/>
          </p:nvPr>
        </p:nvPicPr>
        <p:blipFill>
          <a:blip r:embed="rId2"/>
          <a:stretch>
            <a:fillRect/>
          </a:stretch>
        </p:blipFill>
        <p:spPr>
          <a:xfrm>
            <a:off x="2804160" y="2926263"/>
            <a:ext cx="6583680" cy="3326323"/>
          </a:xfrm>
        </p:spPr>
      </p:pic>
    </p:spTree>
    <p:extLst>
      <p:ext uri="{BB962C8B-B14F-4D97-AF65-F5344CB8AC3E}">
        <p14:creationId xmlns:p14="http://schemas.microsoft.com/office/powerpoint/2010/main" val="30102993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5D679-AE04-412D-9D7C-C8E99A30D2E5}"/>
              </a:ext>
            </a:extLst>
          </p:cNvPr>
          <p:cNvSpPr>
            <a:spLocks noGrp="1"/>
          </p:cNvSpPr>
          <p:nvPr>
            <p:ph type="title"/>
          </p:nvPr>
        </p:nvSpPr>
        <p:spPr/>
        <p:txBody>
          <a:bodyPr/>
          <a:lstStyle/>
          <a:p>
            <a:r>
              <a:rPr lang="en-IN" dirty="0"/>
              <a:t>Verifying the CAPM Empirically</a:t>
            </a:r>
          </a:p>
        </p:txBody>
      </p:sp>
      <p:sp>
        <p:nvSpPr>
          <p:cNvPr id="4" name="Content Placeholder 2">
            <a:extLst>
              <a:ext uri="{FF2B5EF4-FFF2-40B4-BE49-F238E27FC236}">
                <a16:creationId xmlns:a16="http://schemas.microsoft.com/office/drawing/2014/main" id="{6237B1D0-868B-4661-BD51-83A922FCC55A}"/>
              </a:ext>
            </a:extLst>
          </p:cNvPr>
          <p:cNvSpPr>
            <a:spLocks noGrp="1"/>
          </p:cNvSpPr>
          <p:nvPr>
            <p:ph sz="half" idx="2"/>
          </p:nvPr>
        </p:nvSpPr>
        <p:spPr>
          <a:xfrm>
            <a:off x="2050522" y="1825625"/>
            <a:ext cx="8090957" cy="1217450"/>
          </a:xfrm>
          <a:solidFill>
            <a:srgbClr val="343F52"/>
          </a:solidFill>
        </p:spPr>
        <p:txBody>
          <a:bodyPr anchor="ctr"/>
          <a:lstStyle/>
          <a:p>
            <a:pPr marL="0" indent="0" algn="ctr">
              <a:buNone/>
            </a:pPr>
            <a:r>
              <a:rPr lang="en-US" sz="2400" dirty="0">
                <a:solidFill>
                  <a:schemeClr val="bg1"/>
                </a:solidFill>
                <a:latin typeface="+mj-lt"/>
                <a:ea typeface="Verdana" panose="020B0604030504040204" pitchFamily="34" charset="0"/>
                <a:cs typeface="Verdana" panose="020B0604030504040204" pitchFamily="34" charset="0"/>
              </a:rPr>
              <a:t>The CAPM has not been verified completely.</a:t>
            </a:r>
          </a:p>
        </p:txBody>
      </p:sp>
      <p:sp>
        <p:nvSpPr>
          <p:cNvPr id="6" name="Content Placeholder 3">
            <a:extLst>
              <a:ext uri="{FF2B5EF4-FFF2-40B4-BE49-F238E27FC236}">
                <a16:creationId xmlns:a16="http://schemas.microsoft.com/office/drawing/2014/main" id="{8C64B704-68DD-4E53-8747-A1985909770D}"/>
              </a:ext>
            </a:extLst>
          </p:cNvPr>
          <p:cNvSpPr>
            <a:spLocks noGrp="1"/>
          </p:cNvSpPr>
          <p:nvPr>
            <p:ph sz="half" idx="15"/>
          </p:nvPr>
        </p:nvSpPr>
        <p:spPr>
          <a:xfrm>
            <a:off x="2050522" y="3285602"/>
            <a:ext cx="8090957" cy="1217450"/>
          </a:xfrm>
          <a:solidFill>
            <a:srgbClr val="343F52"/>
          </a:solidFill>
        </p:spPr>
        <p:txBody>
          <a:bodyPr anchor="ctr"/>
          <a:lstStyle/>
          <a:p>
            <a:pPr marL="0" indent="0" algn="ctr">
              <a:buNone/>
            </a:pPr>
            <a:r>
              <a:rPr lang="en-US" sz="2400" dirty="0">
                <a:solidFill>
                  <a:schemeClr val="bg1"/>
                </a:solidFill>
                <a:latin typeface="+mj-lt"/>
                <a:ea typeface="Verdana" panose="020B0604030504040204" pitchFamily="34" charset="0"/>
                <a:cs typeface="Verdana" panose="020B0604030504040204" pitchFamily="34" charset="0"/>
              </a:rPr>
              <a:t>Statistical tests have problems that make verification almost impossible.</a:t>
            </a:r>
          </a:p>
        </p:txBody>
      </p:sp>
      <p:sp>
        <p:nvSpPr>
          <p:cNvPr id="8" name="Content Placeholder 4">
            <a:extLst>
              <a:ext uri="{FF2B5EF4-FFF2-40B4-BE49-F238E27FC236}">
                <a16:creationId xmlns:a16="http://schemas.microsoft.com/office/drawing/2014/main" id="{51E3297D-43F1-471F-9AE4-6F5742AB1795}"/>
              </a:ext>
            </a:extLst>
          </p:cNvPr>
          <p:cNvSpPr>
            <a:spLocks noGrp="1"/>
          </p:cNvSpPr>
          <p:nvPr>
            <p:ph sz="half" idx="17"/>
          </p:nvPr>
        </p:nvSpPr>
        <p:spPr>
          <a:xfrm>
            <a:off x="2050522" y="4745579"/>
            <a:ext cx="8090957" cy="1217450"/>
          </a:xfrm>
          <a:solidFill>
            <a:srgbClr val="343F52"/>
          </a:solidFill>
        </p:spPr>
        <p:txBody>
          <a:bodyPr anchor="ctr"/>
          <a:lstStyle/>
          <a:p>
            <a:pPr marL="0" indent="0" algn="ctr">
              <a:buNone/>
            </a:pPr>
            <a:r>
              <a:rPr lang="en-US" sz="2400" dirty="0">
                <a:solidFill>
                  <a:schemeClr val="bg1"/>
                </a:solidFill>
                <a:latin typeface="+mj-lt"/>
                <a:ea typeface="Verdana" panose="020B0604030504040204" pitchFamily="34" charset="0"/>
                <a:cs typeface="Verdana" panose="020B0604030504040204" pitchFamily="34" charset="0"/>
              </a:rPr>
              <a:t>Some argue that there are additional risk factors, other than the market risk premium.</a:t>
            </a:r>
          </a:p>
        </p:txBody>
      </p:sp>
    </p:spTree>
    <p:extLst>
      <p:ext uri="{BB962C8B-B14F-4D97-AF65-F5344CB8AC3E}">
        <p14:creationId xmlns:p14="http://schemas.microsoft.com/office/powerpoint/2010/main" val="2168833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ABCB0-CE1B-4D14-AEFD-914A1E16D9C1}"/>
              </a:ext>
            </a:extLst>
          </p:cNvPr>
          <p:cNvSpPr>
            <a:spLocks noGrp="1"/>
          </p:cNvSpPr>
          <p:nvPr>
            <p:ph type="title"/>
          </p:nvPr>
        </p:nvSpPr>
        <p:spPr/>
        <p:txBody>
          <a:bodyPr/>
          <a:lstStyle/>
          <a:p>
            <a:r>
              <a:rPr lang="en-IN" dirty="0"/>
              <a:t>Hypothetical Investment Alternatives</a:t>
            </a:r>
          </a:p>
        </p:txBody>
      </p:sp>
      <p:graphicFrame>
        <p:nvGraphicFramePr>
          <p:cNvPr id="4" name="Table 2">
            <a:extLst>
              <a:ext uri="{FF2B5EF4-FFF2-40B4-BE49-F238E27FC236}">
                <a16:creationId xmlns:a16="http://schemas.microsoft.com/office/drawing/2014/main" id="{EE7500A3-EFFF-473E-A050-A42997154C0F}"/>
              </a:ext>
            </a:extLst>
          </p:cNvPr>
          <p:cNvGraphicFramePr>
            <a:graphicFrameLocks noGrp="1"/>
          </p:cNvGraphicFramePr>
          <p:nvPr>
            <p:ph idx="1"/>
            <p:extLst>
              <p:ext uri="{D42A27DB-BD31-4B8C-83A1-F6EECF244321}">
                <p14:modId xmlns:p14="http://schemas.microsoft.com/office/powerpoint/2010/main" val="1542420947"/>
              </p:ext>
            </p:extLst>
          </p:nvPr>
        </p:nvGraphicFramePr>
        <p:xfrm>
          <a:off x="858112" y="1825624"/>
          <a:ext cx="10475776" cy="3583501"/>
        </p:xfrm>
        <a:graphic>
          <a:graphicData uri="http://schemas.openxmlformats.org/drawingml/2006/table">
            <a:tbl>
              <a:tblPr firstRow="1" bandRow="1">
                <a:tableStyleId>{5C22544A-7EE6-4342-B048-85BDC9FD1C3A}</a:tableStyleId>
              </a:tblPr>
              <a:tblGrid>
                <a:gridCol w="1737360">
                  <a:extLst>
                    <a:ext uri="{9D8B030D-6E8A-4147-A177-3AD203B41FA5}">
                      <a16:colId xmlns:a16="http://schemas.microsoft.com/office/drawing/2014/main" val="1211343835"/>
                    </a:ext>
                  </a:extLst>
                </a:gridCol>
                <a:gridCol w="1371600">
                  <a:extLst>
                    <a:ext uri="{9D8B030D-6E8A-4147-A177-3AD203B41FA5}">
                      <a16:colId xmlns:a16="http://schemas.microsoft.com/office/drawing/2014/main" val="2154729975"/>
                    </a:ext>
                  </a:extLst>
                </a:gridCol>
                <a:gridCol w="914400">
                  <a:extLst>
                    <a:ext uri="{9D8B030D-6E8A-4147-A177-3AD203B41FA5}">
                      <a16:colId xmlns:a16="http://schemas.microsoft.com/office/drawing/2014/main" val="1783424063"/>
                    </a:ext>
                  </a:extLst>
                </a:gridCol>
                <a:gridCol w="1280160">
                  <a:extLst>
                    <a:ext uri="{9D8B030D-6E8A-4147-A177-3AD203B41FA5}">
                      <a16:colId xmlns:a16="http://schemas.microsoft.com/office/drawing/2014/main" val="3426617852"/>
                    </a:ext>
                  </a:extLst>
                </a:gridCol>
                <a:gridCol w="1554480">
                  <a:extLst>
                    <a:ext uri="{9D8B030D-6E8A-4147-A177-3AD203B41FA5}">
                      <a16:colId xmlns:a16="http://schemas.microsoft.com/office/drawing/2014/main" val="1893494810"/>
                    </a:ext>
                  </a:extLst>
                </a:gridCol>
                <a:gridCol w="1606096">
                  <a:extLst>
                    <a:ext uri="{9D8B030D-6E8A-4147-A177-3AD203B41FA5}">
                      <a16:colId xmlns:a16="http://schemas.microsoft.com/office/drawing/2014/main" val="565758223"/>
                    </a:ext>
                  </a:extLst>
                </a:gridCol>
                <a:gridCol w="2011680">
                  <a:extLst>
                    <a:ext uri="{9D8B030D-6E8A-4147-A177-3AD203B41FA5}">
                      <a16:colId xmlns:a16="http://schemas.microsoft.com/office/drawing/2014/main" val="567436536"/>
                    </a:ext>
                  </a:extLst>
                </a:gridCol>
              </a:tblGrid>
              <a:tr h="561751">
                <a:tc>
                  <a:txBody>
                    <a:bodyPr/>
                    <a:lstStyle/>
                    <a:p>
                      <a:r>
                        <a:rPr lang="en-IN" sz="1800" b="1" i="0" u="none" strike="noStrike" kern="1200" baseline="0" dirty="0">
                          <a:solidFill>
                            <a:srgbClr val="000000"/>
                          </a:solidFill>
                          <a:latin typeface="+mn-lt"/>
                          <a:ea typeface="+mn-ea"/>
                          <a:cs typeface="+mn-cs"/>
                        </a:rPr>
                        <a:t>Economy</a:t>
                      </a:r>
                      <a:endParaRPr lang="en-IN" dirty="0">
                        <a:solidFill>
                          <a:srgbClr val="000000"/>
                        </a:solidFill>
                      </a:endParaRPr>
                    </a:p>
                  </a:txBody>
                  <a:tcPr anchor="b">
                    <a:lnB w="28575" cap="flat" cmpd="sng" algn="ctr">
                      <a:solidFill>
                        <a:srgbClr val="000000"/>
                      </a:solidFill>
                      <a:prstDash val="solid"/>
                      <a:round/>
                      <a:headEnd type="none" w="med" len="med"/>
                      <a:tailEnd type="none" w="med" len="med"/>
                    </a:lnB>
                    <a:noFill/>
                  </a:tcPr>
                </a:tc>
                <a:tc>
                  <a:txBody>
                    <a:bodyPr/>
                    <a:lstStyle/>
                    <a:p>
                      <a:pPr algn="ctr"/>
                      <a:r>
                        <a:rPr lang="en-IN" sz="1800" b="1" i="0" u="none" strike="noStrike" kern="1200" baseline="0" dirty="0">
                          <a:solidFill>
                            <a:srgbClr val="000000"/>
                          </a:solidFill>
                          <a:latin typeface="+mn-lt"/>
                          <a:ea typeface="+mn-ea"/>
                          <a:cs typeface="+mn-cs"/>
                        </a:rPr>
                        <a:t>Probability</a:t>
                      </a:r>
                      <a:endParaRPr lang="en-IN" dirty="0">
                        <a:solidFill>
                          <a:srgbClr val="000000"/>
                        </a:solidFill>
                      </a:endParaRPr>
                    </a:p>
                  </a:txBody>
                  <a:tcPr anchor="b">
                    <a:lnB w="28575" cap="flat" cmpd="sng" algn="ctr">
                      <a:solidFill>
                        <a:srgbClr val="000000"/>
                      </a:solidFill>
                      <a:prstDash val="solid"/>
                      <a:round/>
                      <a:headEnd type="none" w="med" len="med"/>
                      <a:tailEnd type="none" w="med" len="med"/>
                    </a:lnB>
                    <a:noFill/>
                  </a:tcPr>
                </a:tc>
                <a:tc>
                  <a:txBody>
                    <a:bodyPr/>
                    <a:lstStyle/>
                    <a:p>
                      <a:pPr algn="ctr"/>
                      <a:r>
                        <a:rPr lang="en-IN" sz="1800" b="1" i="0" u="none" strike="noStrike" kern="1200" baseline="0" dirty="0">
                          <a:solidFill>
                            <a:srgbClr val="000000"/>
                          </a:solidFill>
                          <a:latin typeface="+mn-lt"/>
                          <a:ea typeface="+mn-ea"/>
                          <a:cs typeface="+mn-cs"/>
                        </a:rPr>
                        <a:t>T-Bills</a:t>
                      </a:r>
                      <a:endParaRPr lang="en-IN" dirty="0">
                        <a:solidFill>
                          <a:srgbClr val="000000"/>
                        </a:solidFill>
                      </a:endParaRPr>
                    </a:p>
                  </a:txBody>
                  <a:tcPr anchor="b">
                    <a:lnB w="28575" cap="flat" cmpd="sng" algn="ctr">
                      <a:solidFill>
                        <a:srgbClr val="000000"/>
                      </a:solidFill>
                      <a:prstDash val="solid"/>
                      <a:round/>
                      <a:headEnd type="none" w="med" len="med"/>
                      <a:tailEnd type="none" w="med" len="med"/>
                    </a:lnB>
                    <a:noFill/>
                  </a:tcPr>
                </a:tc>
                <a:tc>
                  <a:txBody>
                    <a:bodyPr/>
                    <a:lstStyle/>
                    <a:p>
                      <a:pPr algn="ctr"/>
                      <a:r>
                        <a:rPr lang="en-IN" sz="1800" b="1" i="0" u="none" strike="noStrike" kern="1200" baseline="0" dirty="0">
                          <a:solidFill>
                            <a:srgbClr val="000000"/>
                          </a:solidFill>
                          <a:latin typeface="+mn-lt"/>
                          <a:ea typeface="+mn-ea"/>
                          <a:cs typeface="+mn-cs"/>
                        </a:rPr>
                        <a:t>High Tech</a:t>
                      </a:r>
                      <a:endParaRPr lang="en-IN" dirty="0">
                        <a:solidFill>
                          <a:srgbClr val="000000"/>
                        </a:solidFill>
                      </a:endParaRPr>
                    </a:p>
                  </a:txBody>
                  <a:tcPr anchor="b">
                    <a:lnB w="28575" cap="flat" cmpd="sng" algn="ctr">
                      <a:solidFill>
                        <a:srgbClr val="000000"/>
                      </a:solidFill>
                      <a:prstDash val="solid"/>
                      <a:round/>
                      <a:headEnd type="none" w="med" len="med"/>
                      <a:tailEnd type="none" w="med" len="med"/>
                    </a:lnB>
                    <a:noFill/>
                  </a:tcPr>
                </a:tc>
                <a:tc>
                  <a:txBody>
                    <a:bodyPr/>
                    <a:lstStyle/>
                    <a:p>
                      <a:pPr algn="ctr"/>
                      <a:r>
                        <a:rPr lang="en-IN" sz="1800" b="1" i="0" u="none" strike="noStrike" kern="1200" baseline="0" dirty="0">
                          <a:solidFill>
                            <a:srgbClr val="000000"/>
                          </a:solidFill>
                          <a:latin typeface="+mn-lt"/>
                          <a:ea typeface="+mn-ea"/>
                          <a:cs typeface="+mn-cs"/>
                        </a:rPr>
                        <a:t>Collections</a:t>
                      </a:r>
                      <a:endParaRPr lang="en-IN" dirty="0">
                        <a:solidFill>
                          <a:srgbClr val="000000"/>
                        </a:solidFill>
                      </a:endParaRPr>
                    </a:p>
                  </a:txBody>
                  <a:tcPr anchor="b">
                    <a:lnB w="28575" cap="flat" cmpd="sng" algn="ctr">
                      <a:solidFill>
                        <a:srgbClr val="000000"/>
                      </a:solidFill>
                      <a:prstDash val="solid"/>
                      <a:round/>
                      <a:headEnd type="none" w="med" len="med"/>
                      <a:tailEnd type="none" w="med" len="med"/>
                    </a:lnB>
                    <a:noFill/>
                  </a:tcPr>
                </a:tc>
                <a:tc>
                  <a:txBody>
                    <a:bodyPr/>
                    <a:lstStyle/>
                    <a:p>
                      <a:pPr algn="ctr"/>
                      <a:r>
                        <a:rPr lang="en-IN" sz="1800" b="1" i="0" u="none" strike="noStrike" kern="1200" baseline="0" dirty="0">
                          <a:solidFill>
                            <a:srgbClr val="000000"/>
                          </a:solidFill>
                          <a:latin typeface="+mn-lt"/>
                          <a:ea typeface="+mn-ea"/>
                          <a:cs typeface="+mn-cs"/>
                        </a:rPr>
                        <a:t>U.S. Rubber</a:t>
                      </a:r>
                      <a:endParaRPr lang="en-IN" dirty="0">
                        <a:solidFill>
                          <a:srgbClr val="000000"/>
                        </a:solidFill>
                      </a:endParaRPr>
                    </a:p>
                  </a:txBody>
                  <a:tcPr anchor="b">
                    <a:lnB w="28575" cap="flat" cmpd="sng" algn="ctr">
                      <a:solidFill>
                        <a:srgbClr val="000000"/>
                      </a:solidFill>
                      <a:prstDash val="solid"/>
                      <a:round/>
                      <a:headEnd type="none" w="med" len="med"/>
                      <a:tailEnd type="none" w="med" len="med"/>
                    </a:lnB>
                    <a:noFill/>
                  </a:tcPr>
                </a:tc>
                <a:tc>
                  <a:txBody>
                    <a:bodyPr/>
                    <a:lstStyle/>
                    <a:p>
                      <a:pPr algn="ctr"/>
                      <a:r>
                        <a:rPr lang="en-IN" sz="1800" b="1" i="0" u="none" strike="noStrike" kern="1200" baseline="0" dirty="0">
                          <a:solidFill>
                            <a:srgbClr val="000000"/>
                          </a:solidFill>
                          <a:latin typeface="+mn-lt"/>
                          <a:ea typeface="+mn-ea"/>
                          <a:cs typeface="+mn-cs"/>
                        </a:rPr>
                        <a:t>Market Portfolio</a:t>
                      </a:r>
                      <a:endParaRPr lang="en-IN" dirty="0">
                        <a:solidFill>
                          <a:srgbClr val="000000"/>
                        </a:solidFill>
                      </a:endParaRPr>
                    </a:p>
                  </a:txBody>
                  <a:tcPr anchor="b">
                    <a:lnB w="2857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3140514"/>
                  </a:ext>
                </a:extLst>
              </a:tr>
              <a:tr h="604350">
                <a:tc>
                  <a:txBody>
                    <a:bodyPr/>
                    <a:lstStyle/>
                    <a:p>
                      <a:r>
                        <a:rPr lang="en-IN" sz="1800" b="0" i="0" u="none" strike="noStrike" kern="1200" baseline="0" dirty="0">
                          <a:solidFill>
                            <a:srgbClr val="000000"/>
                          </a:solidFill>
                          <a:latin typeface="+mn-lt"/>
                          <a:ea typeface="+mn-ea"/>
                          <a:cs typeface="+mn-cs"/>
                        </a:rPr>
                        <a:t>Recession</a:t>
                      </a:r>
                      <a:endParaRPr lang="en-IN" dirty="0">
                        <a:solidFill>
                          <a:srgbClr val="000000"/>
                        </a:solidFill>
                      </a:endParaRPr>
                    </a:p>
                  </a:txBody>
                  <a:tcPr>
                    <a:lnT w="28575" cap="flat" cmpd="sng" algn="ctr">
                      <a:solidFill>
                        <a:srgbClr val="000000"/>
                      </a:solidFill>
                      <a:prstDash val="solid"/>
                      <a:round/>
                      <a:headEnd type="none" w="med" len="med"/>
                      <a:tailEnd type="none" w="med" len="med"/>
                    </a:lnT>
                    <a:noFill/>
                  </a:tcPr>
                </a:tc>
                <a:tc>
                  <a:txBody>
                    <a:bodyPr/>
                    <a:lstStyle/>
                    <a:p>
                      <a:pPr algn="ctr"/>
                      <a:r>
                        <a:rPr lang="en-IN" sz="1800" b="0" i="0" u="none" strike="noStrike" kern="1200" baseline="0" dirty="0">
                          <a:solidFill>
                            <a:srgbClr val="000000"/>
                          </a:solidFill>
                          <a:latin typeface="+mn-lt"/>
                          <a:ea typeface="+mn-ea"/>
                          <a:cs typeface="+mn-cs"/>
                        </a:rPr>
                        <a:t>0.1</a:t>
                      </a:r>
                      <a:endParaRPr lang="en-IN" dirty="0">
                        <a:solidFill>
                          <a:srgbClr val="000000"/>
                        </a:solidFill>
                      </a:endParaRPr>
                    </a:p>
                  </a:txBody>
                  <a:tcPr>
                    <a:lnT w="28575" cap="flat" cmpd="sng" algn="ctr">
                      <a:solidFill>
                        <a:srgbClr val="000000"/>
                      </a:solidFill>
                      <a:prstDash val="solid"/>
                      <a:round/>
                      <a:headEnd type="none" w="med" len="med"/>
                      <a:tailEnd type="none" w="med" len="med"/>
                    </a:lnT>
                    <a:noFill/>
                  </a:tcPr>
                </a:tc>
                <a:tc>
                  <a:txBody>
                    <a:bodyPr/>
                    <a:lstStyle/>
                    <a:p>
                      <a:pPr algn="ctr"/>
                      <a:r>
                        <a:rPr lang="en-IN" sz="1800" b="0" i="0" u="none" strike="noStrike" kern="1200" baseline="0" dirty="0">
                          <a:solidFill>
                            <a:srgbClr val="000000"/>
                          </a:solidFill>
                          <a:latin typeface="+mn-lt"/>
                          <a:ea typeface="+mn-ea"/>
                          <a:cs typeface="+mn-cs"/>
                        </a:rPr>
                        <a:t>3.0%</a:t>
                      </a:r>
                      <a:endParaRPr lang="en-IN" dirty="0">
                        <a:solidFill>
                          <a:srgbClr val="000000"/>
                        </a:solidFill>
                      </a:endParaRPr>
                    </a:p>
                  </a:txBody>
                  <a:tcPr>
                    <a:lnT w="28575" cap="flat" cmpd="sng" algn="ctr">
                      <a:solidFill>
                        <a:srgbClr val="000000"/>
                      </a:solidFill>
                      <a:prstDash val="solid"/>
                      <a:round/>
                      <a:headEnd type="none" w="med" len="med"/>
                      <a:tailEnd type="none" w="med" len="med"/>
                    </a:lnT>
                    <a:noFill/>
                  </a:tcPr>
                </a:tc>
                <a:tc>
                  <a:txBody>
                    <a:bodyPr/>
                    <a:lstStyle/>
                    <a:p>
                      <a:pPr algn="ctr"/>
                      <a:r>
                        <a:rPr lang="en-IN" sz="1800" b="0" i="0" u="none" strike="noStrike" kern="1200" baseline="0" dirty="0">
                          <a:solidFill>
                            <a:srgbClr val="000000"/>
                          </a:solidFill>
                          <a:latin typeface="+mn-lt"/>
                          <a:ea typeface="+mn-ea"/>
                          <a:cs typeface="+mn-cs"/>
                        </a:rPr>
                        <a:t>−29.5%</a:t>
                      </a:r>
                      <a:endParaRPr lang="en-IN" dirty="0">
                        <a:solidFill>
                          <a:srgbClr val="000000"/>
                        </a:solidFill>
                      </a:endParaRPr>
                    </a:p>
                  </a:txBody>
                  <a:tcPr>
                    <a:lnT w="28575" cap="flat" cmpd="sng" algn="ctr">
                      <a:solidFill>
                        <a:srgbClr val="000000"/>
                      </a:solidFill>
                      <a:prstDash val="solid"/>
                      <a:round/>
                      <a:headEnd type="none" w="med" len="med"/>
                      <a:tailEnd type="none" w="med" len="med"/>
                    </a:lnT>
                    <a:noFill/>
                  </a:tcPr>
                </a:tc>
                <a:tc>
                  <a:txBody>
                    <a:bodyPr/>
                    <a:lstStyle/>
                    <a:p>
                      <a:pPr algn="ctr"/>
                      <a:r>
                        <a:rPr lang="en-IN" sz="1800" b="0" i="0" u="none" strike="noStrike" kern="1200" baseline="0" dirty="0">
                          <a:solidFill>
                            <a:srgbClr val="000000"/>
                          </a:solidFill>
                          <a:latin typeface="+mn-lt"/>
                          <a:ea typeface="+mn-ea"/>
                          <a:cs typeface="+mn-cs"/>
                        </a:rPr>
                        <a:t>24.5%</a:t>
                      </a:r>
                      <a:endParaRPr lang="en-IN" dirty="0">
                        <a:solidFill>
                          <a:srgbClr val="000000"/>
                        </a:solidFill>
                      </a:endParaRPr>
                    </a:p>
                  </a:txBody>
                  <a:tcPr>
                    <a:lnT w="28575" cap="flat" cmpd="sng" algn="ctr">
                      <a:solidFill>
                        <a:srgbClr val="000000"/>
                      </a:solidFill>
                      <a:prstDash val="solid"/>
                      <a:round/>
                      <a:headEnd type="none" w="med" len="med"/>
                      <a:tailEnd type="none" w="med" len="med"/>
                    </a:lnT>
                    <a:noFill/>
                  </a:tcPr>
                </a:tc>
                <a:tc>
                  <a:txBody>
                    <a:bodyPr/>
                    <a:lstStyle/>
                    <a:p>
                      <a:pPr algn="ctr"/>
                      <a:r>
                        <a:rPr lang="en-IN" sz="1800" b="0" i="0" u="none" strike="noStrike" kern="1200" baseline="0" dirty="0">
                          <a:solidFill>
                            <a:srgbClr val="000000"/>
                          </a:solidFill>
                          <a:latin typeface="+mn-lt"/>
                          <a:ea typeface="+mn-ea"/>
                          <a:cs typeface="+mn-cs"/>
                        </a:rPr>
                        <a:t>3.5%</a:t>
                      </a:r>
                      <a:endParaRPr lang="en-IN" baseline="30000" dirty="0">
                        <a:solidFill>
                          <a:srgbClr val="000000"/>
                        </a:solidFill>
                      </a:endParaRPr>
                    </a:p>
                  </a:txBody>
                  <a:tcPr>
                    <a:lnT w="28575" cap="flat" cmpd="sng" algn="ctr">
                      <a:solidFill>
                        <a:srgbClr val="000000"/>
                      </a:solidFill>
                      <a:prstDash val="solid"/>
                      <a:round/>
                      <a:headEnd type="none" w="med" len="med"/>
                      <a:tailEnd type="none" w="med" len="med"/>
                    </a:lnT>
                    <a:noFill/>
                  </a:tcPr>
                </a:tc>
                <a:tc>
                  <a:txBody>
                    <a:bodyPr/>
                    <a:lstStyle/>
                    <a:p>
                      <a:pPr algn="ctr"/>
                      <a:r>
                        <a:rPr lang="en-IN" sz="1800" b="0" i="0" u="none" strike="noStrike" kern="1200" baseline="0" dirty="0">
                          <a:solidFill>
                            <a:srgbClr val="000000"/>
                          </a:solidFill>
                          <a:latin typeface="+mn-lt"/>
                          <a:ea typeface="+mn-ea"/>
                          <a:cs typeface="+mn-cs"/>
                        </a:rPr>
                        <a:t>−19.5%</a:t>
                      </a:r>
                      <a:endParaRPr lang="en-IN" dirty="0">
                        <a:solidFill>
                          <a:srgbClr val="000000"/>
                        </a:solidFill>
                      </a:endParaRPr>
                    </a:p>
                  </a:txBody>
                  <a:tcPr>
                    <a:lnT w="28575" cap="flat" cmpd="sng" algn="ctr">
                      <a:solidFill>
                        <a:srgbClr val="000000"/>
                      </a:solidFill>
                      <a:prstDash val="solid"/>
                      <a:round/>
                      <a:headEnd type="none" w="med" len="med"/>
                      <a:tailEnd type="none" w="med" len="med"/>
                    </a:lnT>
                    <a:noFill/>
                  </a:tcPr>
                </a:tc>
                <a:extLst>
                  <a:ext uri="{0D108BD9-81ED-4DB2-BD59-A6C34878D82A}">
                    <a16:rowId xmlns:a16="http://schemas.microsoft.com/office/drawing/2014/main" val="3155414280"/>
                  </a:ext>
                </a:extLst>
              </a:tr>
              <a:tr h="604350">
                <a:tc>
                  <a:txBody>
                    <a:bodyPr/>
                    <a:lstStyle/>
                    <a:p>
                      <a:r>
                        <a:rPr lang="en-IN" sz="1800" b="0" i="0" u="none" strike="noStrike" kern="1200" baseline="0" dirty="0">
                          <a:solidFill>
                            <a:srgbClr val="000000"/>
                          </a:solidFill>
                          <a:latin typeface="+mn-lt"/>
                          <a:ea typeface="+mn-ea"/>
                          <a:cs typeface="+mn-cs"/>
                        </a:rPr>
                        <a:t>Below average</a:t>
                      </a:r>
                      <a:endParaRPr lang="en-IN"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0.2</a:t>
                      </a:r>
                      <a:endParaRPr lang="en-IN"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3.0%</a:t>
                      </a:r>
                      <a:endParaRPr lang="en-IN"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−9.5%</a:t>
                      </a:r>
                      <a:endParaRPr lang="en-IN"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10.5%</a:t>
                      </a:r>
                      <a:endParaRPr lang="en-IN"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−16.5%</a:t>
                      </a:r>
                      <a:endParaRPr lang="en-IN"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−5.5%</a:t>
                      </a:r>
                      <a:endParaRPr lang="en-IN" dirty="0">
                        <a:solidFill>
                          <a:srgbClr val="000000"/>
                        </a:solidFill>
                      </a:endParaRPr>
                    </a:p>
                  </a:txBody>
                  <a:tcPr>
                    <a:noFill/>
                  </a:tcPr>
                </a:tc>
                <a:extLst>
                  <a:ext uri="{0D108BD9-81ED-4DB2-BD59-A6C34878D82A}">
                    <a16:rowId xmlns:a16="http://schemas.microsoft.com/office/drawing/2014/main" val="986870232"/>
                  </a:ext>
                </a:extLst>
              </a:tr>
              <a:tr h="604350">
                <a:tc>
                  <a:txBody>
                    <a:bodyPr/>
                    <a:lstStyle/>
                    <a:p>
                      <a:r>
                        <a:rPr lang="en-IN" sz="1800" b="0" i="0" u="none" strike="noStrike" kern="1200" baseline="0" dirty="0">
                          <a:solidFill>
                            <a:srgbClr val="000000"/>
                          </a:solidFill>
                          <a:latin typeface="+mn-lt"/>
                          <a:ea typeface="+mn-ea"/>
                          <a:cs typeface="+mn-cs"/>
                        </a:rPr>
                        <a:t>Average</a:t>
                      </a:r>
                      <a:endParaRPr lang="en-IN"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0.4</a:t>
                      </a:r>
                      <a:endParaRPr lang="en-IN"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3.0%</a:t>
                      </a:r>
                      <a:endParaRPr lang="en-IN"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12.5%</a:t>
                      </a:r>
                      <a:endParaRPr lang="en-IN"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−1.0%</a:t>
                      </a:r>
                      <a:endParaRPr lang="en-IN"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0.5%</a:t>
                      </a:r>
                      <a:endParaRPr lang="en-IN"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7.5%</a:t>
                      </a:r>
                      <a:endParaRPr lang="en-IN" dirty="0">
                        <a:solidFill>
                          <a:srgbClr val="000000"/>
                        </a:solidFill>
                      </a:endParaRPr>
                    </a:p>
                  </a:txBody>
                  <a:tcPr>
                    <a:noFill/>
                  </a:tcPr>
                </a:tc>
                <a:extLst>
                  <a:ext uri="{0D108BD9-81ED-4DB2-BD59-A6C34878D82A}">
                    <a16:rowId xmlns:a16="http://schemas.microsoft.com/office/drawing/2014/main" val="389986156"/>
                  </a:ext>
                </a:extLst>
              </a:tr>
              <a:tr h="604350">
                <a:tc>
                  <a:txBody>
                    <a:bodyPr/>
                    <a:lstStyle/>
                    <a:p>
                      <a:r>
                        <a:rPr lang="en-IN" sz="1800" b="0" i="0" u="none" strike="noStrike" kern="1200" baseline="0" dirty="0">
                          <a:solidFill>
                            <a:srgbClr val="000000"/>
                          </a:solidFill>
                          <a:latin typeface="+mn-lt"/>
                          <a:ea typeface="+mn-ea"/>
                          <a:cs typeface="+mn-cs"/>
                        </a:rPr>
                        <a:t>Above average</a:t>
                      </a:r>
                      <a:endParaRPr lang="en-IN" dirty="0">
                        <a:solidFill>
                          <a:srgbClr val="000000"/>
                        </a:solidFill>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rgbClr val="000000"/>
                          </a:solidFill>
                          <a:latin typeface="+mn-lt"/>
                          <a:ea typeface="+mn-ea"/>
                          <a:cs typeface="+mn-cs"/>
                        </a:rPr>
                        <a:t>0.2</a:t>
                      </a:r>
                      <a:endParaRPr lang="en-IN"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3.0%</a:t>
                      </a:r>
                      <a:endParaRPr lang="en-IN"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27.5%</a:t>
                      </a:r>
                      <a:endParaRPr lang="en-IN"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−5.0%</a:t>
                      </a:r>
                      <a:endParaRPr lang="en-IN"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38.5%</a:t>
                      </a:r>
                      <a:endParaRPr lang="en-IN"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22.5%</a:t>
                      </a:r>
                      <a:endParaRPr lang="en-IN" dirty="0">
                        <a:solidFill>
                          <a:srgbClr val="000000"/>
                        </a:solidFill>
                      </a:endParaRPr>
                    </a:p>
                  </a:txBody>
                  <a:tcPr>
                    <a:noFill/>
                  </a:tcPr>
                </a:tc>
                <a:extLst>
                  <a:ext uri="{0D108BD9-81ED-4DB2-BD59-A6C34878D82A}">
                    <a16:rowId xmlns:a16="http://schemas.microsoft.com/office/drawing/2014/main" val="4192972361"/>
                  </a:ext>
                </a:extLst>
              </a:tr>
              <a:tr h="604350">
                <a:tc>
                  <a:txBody>
                    <a:bodyPr/>
                    <a:lstStyle/>
                    <a:p>
                      <a:r>
                        <a:rPr lang="en-IN" sz="1800" b="0" i="0" u="none" strike="noStrike" kern="1200" baseline="0" dirty="0">
                          <a:solidFill>
                            <a:srgbClr val="000000"/>
                          </a:solidFill>
                          <a:latin typeface="+mn-lt"/>
                          <a:ea typeface="+mn-ea"/>
                          <a:cs typeface="+mn-cs"/>
                        </a:rPr>
                        <a:t>Boom</a:t>
                      </a:r>
                      <a:endParaRPr lang="en-IN" dirty="0">
                        <a:solidFill>
                          <a:srgbClr val="000000"/>
                        </a:solidFill>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a:solidFill>
                            <a:srgbClr val="000000"/>
                          </a:solidFill>
                          <a:latin typeface="+mn-lt"/>
                          <a:ea typeface="+mn-ea"/>
                          <a:cs typeface="+mn-cs"/>
                        </a:rPr>
                        <a:t>0.1</a:t>
                      </a:r>
                      <a:endParaRPr lang="en-IN"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3.0%</a:t>
                      </a:r>
                      <a:endParaRPr lang="en-IN" u="none"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42.5%</a:t>
                      </a:r>
                      <a:endParaRPr lang="en-IN" u="none"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−20.0%</a:t>
                      </a:r>
                      <a:endParaRPr lang="en-IN" u="none"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23.5%</a:t>
                      </a:r>
                      <a:endParaRPr lang="en-IN" u="none" dirty="0">
                        <a:solidFill>
                          <a:srgbClr val="000000"/>
                        </a:solidFill>
                      </a:endParaRPr>
                    </a:p>
                  </a:txBody>
                  <a:tcPr>
                    <a:noFill/>
                  </a:tcPr>
                </a:tc>
                <a:tc>
                  <a:txBody>
                    <a:bodyPr/>
                    <a:lstStyle/>
                    <a:p>
                      <a:pPr algn="ctr"/>
                      <a:r>
                        <a:rPr lang="en-IN" sz="1800" b="0" i="0" u="none" strike="noStrike" kern="1200" baseline="0" dirty="0">
                          <a:solidFill>
                            <a:srgbClr val="000000"/>
                          </a:solidFill>
                          <a:latin typeface="+mn-lt"/>
                          <a:ea typeface="+mn-ea"/>
                          <a:cs typeface="+mn-cs"/>
                        </a:rPr>
                        <a:t>35.5%</a:t>
                      </a:r>
                      <a:endParaRPr lang="en-IN" u="none" dirty="0">
                        <a:solidFill>
                          <a:srgbClr val="000000"/>
                        </a:solidFill>
                      </a:endParaRPr>
                    </a:p>
                  </a:txBody>
                  <a:tcPr>
                    <a:noFill/>
                  </a:tcPr>
                </a:tc>
                <a:extLst>
                  <a:ext uri="{0D108BD9-81ED-4DB2-BD59-A6C34878D82A}">
                    <a16:rowId xmlns:a16="http://schemas.microsoft.com/office/drawing/2014/main" val="2462461639"/>
                  </a:ext>
                </a:extLst>
              </a:tr>
            </a:tbl>
          </a:graphicData>
        </a:graphic>
      </p:graphicFrame>
    </p:spTree>
    <p:extLst>
      <p:ext uri="{BB962C8B-B14F-4D97-AF65-F5344CB8AC3E}">
        <p14:creationId xmlns:p14="http://schemas.microsoft.com/office/powerpoint/2010/main" val="2375750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F88F3-2EB4-468C-A541-DB36436C2C02}"/>
              </a:ext>
            </a:extLst>
          </p:cNvPr>
          <p:cNvSpPr>
            <a:spLocks noGrp="1"/>
          </p:cNvSpPr>
          <p:nvPr>
            <p:ph type="title"/>
          </p:nvPr>
        </p:nvSpPr>
        <p:spPr/>
        <p:txBody>
          <a:bodyPr/>
          <a:lstStyle/>
          <a:p>
            <a:r>
              <a:rPr lang="en-GB" sz="3200" dirty="0"/>
              <a:t>Why is the T-bill return independent of the economy? Do T-bills promise a completely risk-free return?</a:t>
            </a:r>
            <a:endParaRPr lang="en-IN" sz="3200" dirty="0"/>
          </a:p>
        </p:txBody>
      </p:sp>
      <p:sp>
        <p:nvSpPr>
          <p:cNvPr id="3" name="Content Placeholder 2">
            <a:extLst>
              <a:ext uri="{FF2B5EF4-FFF2-40B4-BE49-F238E27FC236}">
                <a16:creationId xmlns:a16="http://schemas.microsoft.com/office/drawing/2014/main" id="{64A62207-C8BC-49F5-B158-4B3B7A3D59D8}"/>
              </a:ext>
            </a:extLst>
          </p:cNvPr>
          <p:cNvSpPr>
            <a:spLocks noGrp="1"/>
          </p:cNvSpPr>
          <p:nvPr>
            <p:ph sz="half" idx="1"/>
          </p:nvPr>
        </p:nvSpPr>
        <p:spPr>
          <a:xfrm>
            <a:off x="476843" y="1887674"/>
            <a:ext cx="11241915" cy="3688878"/>
          </a:xfrm>
        </p:spPr>
        <p:txBody>
          <a:bodyPr/>
          <a:lstStyle/>
          <a:p>
            <a:pPr marL="365760" indent="-365760">
              <a:spcAft>
                <a:spcPts val="1800"/>
              </a:spcAft>
              <a:buClr>
                <a:srgbClr val="000000"/>
              </a:buClr>
              <a:buFont typeface="Arial" panose="020B0604020202020204" pitchFamily="34" charset="0"/>
              <a:buChar char="•"/>
            </a:pPr>
            <a:r>
              <a:rPr lang="en-US" sz="2400" b="0" dirty="0"/>
              <a:t>T-bills will return the promised 3.0%, regardless of the economy.</a:t>
            </a:r>
          </a:p>
          <a:p>
            <a:pPr marL="365760" indent="-365760">
              <a:spcAft>
                <a:spcPts val="1800"/>
              </a:spcAft>
              <a:buClr>
                <a:srgbClr val="000000"/>
              </a:buClr>
              <a:buFont typeface="Arial" panose="020B0604020202020204" pitchFamily="34" charset="0"/>
              <a:buChar char="•"/>
            </a:pPr>
            <a:r>
              <a:rPr lang="en-US" sz="2400" b="0" dirty="0"/>
              <a:t>No, T-bills do not provide a completely risk-free return, as they are still exposed to inflation.  Although, very little unexpected inflation is likely to occur over such a short period of time.</a:t>
            </a:r>
          </a:p>
          <a:p>
            <a:pPr marL="365760" indent="-365760">
              <a:spcAft>
                <a:spcPts val="1800"/>
              </a:spcAft>
              <a:buClr>
                <a:srgbClr val="000000"/>
              </a:buClr>
              <a:buFont typeface="Arial" panose="020B0604020202020204" pitchFamily="34" charset="0"/>
              <a:buChar char="•"/>
            </a:pPr>
            <a:r>
              <a:rPr lang="en-US" sz="2400" b="0" dirty="0"/>
              <a:t>T-bills are also risky in terms of reinvestment risk.</a:t>
            </a:r>
          </a:p>
          <a:p>
            <a:pPr marL="365760" indent="-365760">
              <a:spcAft>
                <a:spcPts val="1800"/>
              </a:spcAft>
              <a:buClr>
                <a:srgbClr val="000000"/>
              </a:buClr>
              <a:buFont typeface="Arial" panose="020B0604020202020204" pitchFamily="34" charset="0"/>
              <a:buChar char="•"/>
            </a:pPr>
            <a:r>
              <a:rPr lang="en-US" sz="2400" b="0" dirty="0"/>
              <a:t>T-bills are risk-free in the default sense of the word.</a:t>
            </a:r>
          </a:p>
        </p:txBody>
      </p:sp>
    </p:spTree>
    <p:extLst>
      <p:ext uri="{BB962C8B-B14F-4D97-AF65-F5344CB8AC3E}">
        <p14:creationId xmlns:p14="http://schemas.microsoft.com/office/powerpoint/2010/main" val="3909683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F88F3-2EB4-468C-A541-DB36436C2C02}"/>
              </a:ext>
            </a:extLst>
          </p:cNvPr>
          <p:cNvSpPr>
            <a:spLocks noGrp="1"/>
          </p:cNvSpPr>
          <p:nvPr>
            <p:ph type="title"/>
          </p:nvPr>
        </p:nvSpPr>
        <p:spPr/>
        <p:txBody>
          <a:bodyPr/>
          <a:lstStyle/>
          <a:p>
            <a:r>
              <a:rPr lang="en-GB" sz="3200" dirty="0"/>
              <a:t>How do the returns of High Tech and Collections behave in relation to the market?</a:t>
            </a:r>
            <a:endParaRPr lang="en-IN" sz="3200" dirty="0"/>
          </a:p>
        </p:txBody>
      </p:sp>
      <p:sp>
        <p:nvSpPr>
          <p:cNvPr id="3" name="Content Placeholder 2">
            <a:extLst>
              <a:ext uri="{FF2B5EF4-FFF2-40B4-BE49-F238E27FC236}">
                <a16:creationId xmlns:a16="http://schemas.microsoft.com/office/drawing/2014/main" id="{64A62207-C8BC-49F5-B158-4B3B7A3D59D8}"/>
              </a:ext>
            </a:extLst>
          </p:cNvPr>
          <p:cNvSpPr>
            <a:spLocks noGrp="1"/>
          </p:cNvSpPr>
          <p:nvPr>
            <p:ph sz="half" idx="1"/>
          </p:nvPr>
        </p:nvSpPr>
        <p:spPr>
          <a:xfrm>
            <a:off x="476843" y="1887674"/>
            <a:ext cx="11241915" cy="3688878"/>
          </a:xfrm>
        </p:spPr>
        <p:txBody>
          <a:bodyPr/>
          <a:lstStyle/>
          <a:p>
            <a:pPr marL="365760" indent="-365760">
              <a:spcAft>
                <a:spcPts val="1800"/>
              </a:spcAft>
              <a:buClr>
                <a:srgbClr val="000000"/>
              </a:buClr>
              <a:buFont typeface="Arial" panose="020B0604020202020204" pitchFamily="34" charset="0"/>
              <a:buChar char="•"/>
            </a:pPr>
            <a:r>
              <a:rPr lang="en-US" sz="2400" b="0" dirty="0"/>
              <a:t>High Tech: Moves with the economy, and has a positive correlation. This is typical.</a:t>
            </a:r>
          </a:p>
          <a:p>
            <a:pPr marL="365760" indent="-365760">
              <a:spcAft>
                <a:spcPts val="1800"/>
              </a:spcAft>
              <a:buClr>
                <a:srgbClr val="000000"/>
              </a:buClr>
              <a:buFont typeface="Arial" panose="020B0604020202020204" pitchFamily="34" charset="0"/>
              <a:buChar char="•"/>
            </a:pPr>
            <a:r>
              <a:rPr lang="en-US" sz="2400" b="0" dirty="0"/>
              <a:t>Collections: Is countercyclical with the economy, and has a negative correlation. This is unusual.</a:t>
            </a:r>
          </a:p>
        </p:txBody>
      </p:sp>
    </p:spTree>
    <p:extLst>
      <p:ext uri="{BB962C8B-B14F-4D97-AF65-F5344CB8AC3E}">
        <p14:creationId xmlns:p14="http://schemas.microsoft.com/office/powerpoint/2010/main" val="2275915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1CCCE-8854-443F-84C1-D797DA9F6413}"/>
              </a:ext>
            </a:extLst>
          </p:cNvPr>
          <p:cNvSpPr>
            <a:spLocks noGrp="1"/>
          </p:cNvSpPr>
          <p:nvPr>
            <p:ph type="title"/>
          </p:nvPr>
        </p:nvSpPr>
        <p:spPr/>
        <p:txBody>
          <a:bodyPr/>
          <a:lstStyle/>
          <a:p>
            <a:r>
              <a:rPr lang="en-IN" dirty="0"/>
              <a:t>Calculating the Expected Return</a:t>
            </a:r>
          </a:p>
        </p:txBody>
      </p:sp>
      <p:graphicFrame>
        <p:nvGraphicFramePr>
          <p:cNvPr id="6" name="Object 2" descr="Formula worked out to demonstrate how to calculate the expected rate of return." title="Expected Return">
            <a:extLst>
              <a:ext uri="{FF2B5EF4-FFF2-40B4-BE49-F238E27FC236}">
                <a16:creationId xmlns:a16="http://schemas.microsoft.com/office/drawing/2014/main" id="{60809628-D9E6-4A6B-A5EB-36A9449DAFA5}"/>
              </a:ext>
            </a:extLst>
          </p:cNvPr>
          <p:cNvGraphicFramePr>
            <a:graphicFrameLocks noGrp="1" noChangeAspect="1"/>
          </p:cNvGraphicFramePr>
          <p:nvPr>
            <p:ph sz="half" idx="1"/>
            <p:extLst>
              <p:ext uri="{D42A27DB-BD31-4B8C-83A1-F6EECF244321}">
                <p14:modId xmlns:p14="http://schemas.microsoft.com/office/powerpoint/2010/main" val="793012881"/>
              </p:ext>
            </p:extLst>
          </p:nvPr>
        </p:nvGraphicFramePr>
        <p:xfrm>
          <a:off x="2921000" y="1752600"/>
          <a:ext cx="6350000" cy="3505200"/>
        </p:xfrm>
        <a:graphic>
          <a:graphicData uri="http://schemas.openxmlformats.org/presentationml/2006/ole">
            <mc:AlternateContent xmlns:mc="http://schemas.openxmlformats.org/markup-compatibility/2006">
              <mc:Choice xmlns:v="urn:schemas-microsoft-com:vml" Requires="v">
                <p:oleObj spid="_x0000_s1107" name="Equation" r:id="rId3" imgW="6349680" imgH="3504960" progId="Equation.DSMT4">
                  <p:embed/>
                </p:oleObj>
              </mc:Choice>
              <mc:Fallback>
                <p:oleObj name="Equation" r:id="rId3" imgW="6349680" imgH="3504960" progId="Equation.DSMT4">
                  <p:embed/>
                  <p:pic>
                    <p:nvPicPr>
                      <p:cNvPr id="4" name="Object 4" descr="Formula worked out to demonstrate how to calculate the expected rate of return." title="Expected Return"/>
                      <p:cNvPicPr>
                        <a:picLocks noChangeAspect="1" noChangeArrowheads="1"/>
                      </p:cNvPicPr>
                      <p:nvPr/>
                    </p:nvPicPr>
                    <p:blipFill>
                      <a:blip r:embed="rId4"/>
                      <a:srcRect/>
                      <a:stretch>
                        <a:fillRect/>
                      </a:stretch>
                    </p:blipFill>
                    <p:spPr bwMode="auto">
                      <a:xfrm>
                        <a:off x="2921000" y="1752600"/>
                        <a:ext cx="6350000" cy="350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369061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FULL TEXT TEMPLATE MASTER" val="7pb33sBP"/>
  <p:tag name="ARTICULATE_DESIGN_ID_FULL TEXT TEMPLATE MASTER (CONT.)" val="V3Eg5WUK"/>
  <p:tag name="ARTICULATE_DESIGN_ID_OPTIMIZED TEMPLATE MASTER" val="rzwWCka7"/>
  <p:tag name="ARTICULATE_DESIGN_ID_OPTIMIZED TEMPLATE MASTER (CONT.)" val="klKJ3eZ5"/>
  <p:tag name="ARTICULATE_PROJECT_OPEN" val="0"/>
  <p:tag name="ARTICULATE_SLIDE_COUNT" val="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ptimized Template Master">
  <a:themeElements>
    <a:clrScheme name="Cengage">
      <a:dk1>
        <a:srgbClr val="53565A"/>
      </a:dk1>
      <a:lt1>
        <a:srgbClr val="FFFFFF"/>
      </a:lt1>
      <a:dk2>
        <a:srgbClr val="003865"/>
      </a:dk2>
      <a:lt2>
        <a:srgbClr val="E7E6E6"/>
      </a:lt2>
      <a:accent1>
        <a:srgbClr val="003865"/>
      </a:accent1>
      <a:accent2>
        <a:srgbClr val="0085CA"/>
      </a:accent2>
      <a:accent3>
        <a:srgbClr val="E0004D"/>
      </a:accent3>
      <a:accent4>
        <a:srgbClr val="FC4C02"/>
      </a:accent4>
      <a:accent5>
        <a:srgbClr val="F2A900"/>
      </a:accent5>
      <a:accent6>
        <a:srgbClr val="92278F"/>
      </a:accent6>
      <a:hlink>
        <a:srgbClr val="0563C1"/>
      </a:hlink>
      <a:folHlink>
        <a:srgbClr val="9227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11y_PPT_Template_Cengage_020221.pptx" id="{62A8FB47-AEAE-448A-A9EC-2B57E950A883}" vid="{DA52BCA4-C454-45F1-8147-C38687C75014}"/>
    </a:ext>
  </a:extLst>
</a:theme>
</file>

<file path=ppt/theme/theme2.xml><?xml version="1.0" encoding="utf-8"?>
<a:theme xmlns:a="http://schemas.openxmlformats.org/drawingml/2006/main" name="1_Optimized Template Master">
  <a:themeElements>
    <a:clrScheme name="Cengage">
      <a:dk1>
        <a:srgbClr val="53565A"/>
      </a:dk1>
      <a:lt1>
        <a:srgbClr val="FFFFFF"/>
      </a:lt1>
      <a:dk2>
        <a:srgbClr val="003865"/>
      </a:dk2>
      <a:lt2>
        <a:srgbClr val="E7E6E6"/>
      </a:lt2>
      <a:accent1>
        <a:srgbClr val="003865"/>
      </a:accent1>
      <a:accent2>
        <a:srgbClr val="0085CA"/>
      </a:accent2>
      <a:accent3>
        <a:srgbClr val="E0004D"/>
      </a:accent3>
      <a:accent4>
        <a:srgbClr val="FC4C02"/>
      </a:accent4>
      <a:accent5>
        <a:srgbClr val="F2A900"/>
      </a:accent5>
      <a:accent6>
        <a:srgbClr val="92278F"/>
      </a:accent6>
      <a:hlink>
        <a:srgbClr val="0563C1"/>
      </a:hlink>
      <a:folHlink>
        <a:srgbClr val="9227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11y_PPT_Template_Cengage_020221.pptx" id="{62A8FB47-AEAE-448A-A9EC-2B57E950A883}" vid="{DA52BCA4-C454-45F1-8147-C38687C7501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c1e726a-7c3b-4654-9122-87de3e28a51c">
      <UserInfo>
        <DisplayName/>
        <AccountId xsi:nil="true"/>
        <AccountType/>
      </UserInfo>
    </SharedWithUsers>
    <AdminNotes xmlns="c8ecdccd-e3b0-4392-94c4-49d90f16d1d5">
      <Value>Source document w/owner</Value>
    </AdminNotes>
    <Topic xmlns="c8ecdccd-e3b0-4392-94c4-49d90f16d1d5">
      <Value>Accessibility</Value>
      <Value>Partner Programs</Value>
    </Topic>
    <Copy xmlns="c8ecdccd-e3b0-4392-94c4-49d90f16d1d5">true</Copy>
    <MasterLocation_x0028_ifCopy_x003d_Yes_x0029_ xmlns="c8ecdccd-e3b0-4392-94c4-49d90f16d1d5">Learning</MasterLocation_x0028_ifCopy_x003d_Yes_x0029_>
    <Owner xmlns="c8ecdccd-e3b0-4392-94c4-49d90f16d1d5">Learning</Owner>
    <Admin xmlns="c8ecdccd-e3b0-4392-94c4-49d90f16d1d5">
      <UserInfo>
        <DisplayName>Tumelaire, Justin M</DisplayName>
        <AccountId>640</AccountId>
        <AccountType/>
      </UserInfo>
    </Admin>
    <PartnerProgram xmlns="c8ecdccd-e3b0-4392-94c4-49d90f16d1d5">
      <Value>HE Production</Value>
    </PartnerProgram>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5A683995A7B1D46BAE4BA042997DC16" ma:contentTypeVersion="23" ma:contentTypeDescription="Create a new document." ma:contentTypeScope="" ma:versionID="8f0464880096769e34e67dae7cb02e8b">
  <xsd:schema xmlns:xsd="http://www.w3.org/2001/XMLSchema" xmlns:xs="http://www.w3.org/2001/XMLSchema" xmlns:p="http://schemas.microsoft.com/office/2006/metadata/properties" xmlns:ns2="c8ecdccd-e3b0-4392-94c4-49d90f16d1d5" xmlns:ns3="cc1e726a-7c3b-4654-9122-87de3e28a51c" targetNamespace="http://schemas.microsoft.com/office/2006/metadata/properties" ma:root="true" ma:fieldsID="5b66234319f86e7d6e6af7a0d3db614c" ns2:_="" ns3:_="">
    <xsd:import namespace="c8ecdccd-e3b0-4392-94c4-49d90f16d1d5"/>
    <xsd:import namespace="cc1e726a-7c3b-4654-9122-87de3e28a51c"/>
    <xsd:element name="properties">
      <xsd:complexType>
        <xsd:sequence>
          <xsd:element name="documentManagement">
            <xsd:complexType>
              <xsd:all>
                <xsd:element ref="ns2:Topic" minOccurs="0"/>
                <xsd:element ref="ns2:Owner" minOccurs="0"/>
                <xsd:element ref="ns2:Admin" minOccurs="0"/>
                <xsd:element ref="ns2:Copy" minOccurs="0"/>
                <xsd:element ref="ns2:MasterLocation_x0028_ifCopy_x003d_Yes_x0029_" minOccurs="0"/>
                <xsd:element ref="ns2:AdminNotes" minOccurs="0"/>
                <xsd:element ref="ns2:MediaServiceMetadata" minOccurs="0"/>
                <xsd:element ref="ns2:MediaServiceFastMetadata" minOccurs="0"/>
                <xsd:element ref="ns2:MediaServiceAutoTags"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PartnerProgram"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ecdccd-e3b0-4392-94c4-49d90f16d1d5" elementFormDefault="qualified">
    <xsd:import namespace="http://schemas.microsoft.com/office/2006/documentManagement/types"/>
    <xsd:import namespace="http://schemas.microsoft.com/office/infopath/2007/PartnerControls"/>
    <xsd:element name="Topic" ma:index="2" nillable="true" ma:displayName="Topic" ma:default="Unassigned" ma:format="Dropdown" ma:internalName="Topic">
      <xsd:complexType>
        <xsd:complexContent>
          <xsd:extension base="dms:MultiChoice">
            <xsd:sequence>
              <xsd:element name="Value" maxOccurs="unbounded" minOccurs="0" nillable="true">
                <xsd:simpleType>
                  <xsd:restriction base="dms:Choice">
                    <xsd:enumeration value="Accessibility"/>
                    <xsd:enumeration value="Archiving"/>
                    <xsd:enumeration value="CenDoc"/>
                    <xsd:enumeration value="Content Corrections/Reprints"/>
                    <xsd:enumeration value="Content Creation"/>
                    <xsd:enumeration value="Files to Printer"/>
                    <xsd:enumeration value="Invoicing"/>
                    <xsd:enumeration value="Partner Programs"/>
                    <xsd:enumeration value="Project Management"/>
                    <xsd:enumeration value="Other"/>
                    <xsd:enumeration value="Unassigned"/>
                    <xsd:enumeration value="Source Document Only"/>
                    <xsd:enumeration value="Design"/>
                    <xsd:enumeration value="Inclusivity &amp; Diversity"/>
                  </xsd:restriction>
                </xsd:simpleType>
              </xsd:element>
            </xsd:sequence>
          </xsd:extension>
        </xsd:complexContent>
      </xsd:complexType>
    </xsd:element>
    <xsd:element name="Owner" ma:index="3" nillable="true" ma:displayName="Owner" ma:format="Dropdown" ma:internalName="Owner">
      <xsd:simpleType>
        <xsd:restriction base="dms:Choice">
          <xsd:enumeration value="Content Corrections"/>
          <xsd:enumeration value="Content Creation"/>
          <xsd:enumeration value="Content Management Services"/>
          <xsd:enumeration value="Creative Studio"/>
          <xsd:enumeration value="Digital Production"/>
          <xsd:enumeration value="Finance"/>
          <xsd:enumeration value="Learning"/>
          <xsd:enumeration value="Manufacturing"/>
          <xsd:enumeration value="NGL"/>
          <xsd:enumeration value="Strategic Sourcing"/>
        </xsd:restriction>
      </xsd:simpleType>
    </xsd:element>
    <xsd:element name="Admin" ma:index="4" nillable="true" ma:displayName="Admin" ma:list="UserInfo" ma:SharePointGroup="0" ma:internalName="Admin"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py" ma:index="5" nillable="true" ma:displayName="Copy " ma:default="0" ma:description="This is a VIP copy of a master document that is posted/available internally" ma:format="Dropdown" ma:internalName="Copy">
      <xsd:simpleType>
        <xsd:restriction base="dms:Boolean"/>
      </xsd:simpleType>
    </xsd:element>
    <xsd:element name="MasterLocation_x0028_ifCopy_x003d_Yes_x0029_" ma:index="6" nillable="true" ma:displayName="Master Location (if Copy = Yes)" ma:default="n/a" ma:description="Site/document library where master version is maintained" ma:format="Dropdown" ma:internalName="MasterLocation_x0028_ifCopy_x003d_Yes_x0029_">
      <xsd:simpleType>
        <xsd:restriction base="dms:Choice">
          <xsd:enumeration value="Catalyst / Finance"/>
          <xsd:enumeration value="Content Creation"/>
          <xsd:enumeration value="Content Management Services"/>
          <xsd:enumeration value="GPMOT"/>
          <xsd:enumeration value="Learning"/>
          <xsd:enumeration value="Strategic Sourcing"/>
          <xsd:enumeration value="VIP Documents"/>
          <xsd:enumeration value="n/a"/>
          <xsd:enumeration value="Creative Studio"/>
        </xsd:restriction>
      </xsd:simpleType>
    </xsd:element>
    <xsd:element name="AdminNotes" ma:index="7" nillable="true" ma:displayName="Admin Notes" ma:format="Dropdown" ma:internalName="AdminNotes">
      <xsd:complexType>
        <xsd:complexContent>
          <xsd:extension base="dms:MultiChoiceFillIn">
            <xsd:sequence>
              <xsd:element name="Value" maxOccurs="unbounded" minOccurs="0" nillable="true">
                <xsd:simpleType>
                  <xsd:union memberTypes="dms:Text">
                    <xsd:simpleType>
                      <xsd:restriction base="dms:Choice">
                        <xsd:enumeration value="See VIP Source Documents"/>
                        <xsd:enumeration value="E2E copy"/>
                        <xsd:enumeration value="Link to VIP copy"/>
                        <xsd:enumeration value="Same as internal version"/>
                        <xsd:enumeration value="Vendor-facing version"/>
                        <xsd:enumeration value="Source document w/owner"/>
                      </xsd:restriction>
                    </xsd:simpleType>
                  </xsd:union>
                </xsd:simpleType>
              </xsd:element>
            </xsd:sequence>
          </xsd:extension>
        </xsd:complexContent>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PartnerProgram" ma:index="25" nillable="true" ma:displayName="Partner Program" ma:format="Dropdown" ma:internalName="PartnerProgram">
      <xsd:complexType>
        <xsd:complexContent>
          <xsd:extension base="dms:MultiChoice">
            <xsd:sequence>
              <xsd:element name="Value" maxOccurs="unbounded" minOccurs="0" nillable="true">
                <xsd:simpleType>
                  <xsd:restriction base="dms:Choice">
                    <xsd:enumeration value="HE Production"/>
                    <xsd:enumeration value="Design"/>
                    <xsd:enumeration value="Authoring"/>
                    <xsd:enumeration value="Ancillary Production"/>
                    <xsd:enumeration value="Archiving"/>
                    <xsd:enumeration value="NGL"/>
                    <xsd:enumeration value="Media"/>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c1e726a-7c3b-4654-9122-87de3e28a51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9BA192-EF86-48DF-982C-2C526A268392}">
  <ds:schemaRefs>
    <ds:schemaRef ds:uri="http://schemas.microsoft.com/office/2006/metadata/properties"/>
    <ds:schemaRef ds:uri="http://purl.org/dc/elements/1.1/"/>
    <ds:schemaRef ds:uri="cc1e726a-7c3b-4654-9122-87de3e28a51c"/>
    <ds:schemaRef ds:uri="c8ecdccd-e3b0-4392-94c4-49d90f16d1d5"/>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AA796F67-F848-4205-8CFB-C5D3203424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ecdccd-e3b0-4392-94c4-49d90f16d1d5"/>
    <ds:schemaRef ds:uri="cc1e726a-7c3b-4654-9122-87de3e28a5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2CFAA7-E308-4DCB-89CD-C84C20E902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A11y_PPT_Template_Cengage_020221</Template>
  <TotalTime>834</TotalTime>
  <Words>2222</Words>
  <Application>Microsoft Office PowerPoint</Application>
  <PresentationFormat>Widescreen</PresentationFormat>
  <Paragraphs>346</Paragraphs>
  <Slides>51</Slides>
  <Notes>2</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51</vt:i4>
      </vt:variant>
    </vt:vector>
  </HeadingPairs>
  <TitlesOfParts>
    <vt:vector size="61" baseType="lpstr">
      <vt:lpstr>Arial</vt:lpstr>
      <vt:lpstr>Calibri</vt:lpstr>
      <vt:lpstr>Courier New</vt:lpstr>
      <vt:lpstr>Symbol</vt:lpstr>
      <vt:lpstr>Times New Roman</vt:lpstr>
      <vt:lpstr>Verdana</vt:lpstr>
      <vt:lpstr>Wingdings</vt:lpstr>
      <vt:lpstr>Optimized Template Master</vt:lpstr>
      <vt:lpstr>1_Optimized Template Master</vt:lpstr>
      <vt:lpstr>Equation</vt:lpstr>
      <vt:lpstr>Chapter 8</vt:lpstr>
      <vt:lpstr>Overview</vt:lpstr>
      <vt:lpstr>What is investment risk?</vt:lpstr>
      <vt:lpstr>Probability Distributions</vt:lpstr>
      <vt:lpstr>Selected Realized Returns, 1926-2019</vt:lpstr>
      <vt:lpstr>Hypothetical Investment Alternatives</vt:lpstr>
      <vt:lpstr>Why is the T-bill return independent of the economy? Do T-bills promise a completely risk-free return?</vt:lpstr>
      <vt:lpstr>How do the returns of High Tech and Collections behave in relation to the market?</vt:lpstr>
      <vt:lpstr>Calculating the Expected Return</vt:lpstr>
      <vt:lpstr>Summary of Expected Returns</vt:lpstr>
      <vt:lpstr>Calculating Standard Deviation</vt:lpstr>
      <vt:lpstr>Standard Deviation for Each Investment</vt:lpstr>
      <vt:lpstr>Comparing Standard Deviations</vt:lpstr>
      <vt:lpstr>Comments on Standard Deviation as a Measure of Risk</vt:lpstr>
      <vt:lpstr>Comparing Risk and Return</vt:lpstr>
      <vt:lpstr>Coefficient of Variation (CV)</vt:lpstr>
      <vt:lpstr>Illustrating the CV as a Measure of Relative Risk</vt:lpstr>
      <vt:lpstr>Risk Rankings by Coefficient of Variation</vt:lpstr>
      <vt:lpstr>Sharpe Ratio</vt:lpstr>
      <vt:lpstr>Investor Attitude Towards Risk</vt:lpstr>
      <vt:lpstr>Portfolio Construction:  Risk and Return</vt:lpstr>
      <vt:lpstr>Calculating Portfolio Expected Return</vt:lpstr>
      <vt:lpstr>An Alternative Method for Determining Portfolio Expected Return</vt:lpstr>
      <vt:lpstr>Calculating Portfolio Standard Deviation, CV, and Sharpe Ratio</vt:lpstr>
      <vt:lpstr>Comments on Portfolio Risk Measures</vt:lpstr>
      <vt:lpstr>General Comments About Risk</vt:lpstr>
      <vt:lpstr>Returns Distribution for Two Perfectly Negatively Correlated Stocks (ρ = -1.0)</vt:lpstr>
      <vt:lpstr>Returns Distribution for Two Perfectly Positively Correlated Stocks (ρ = 1.0)</vt:lpstr>
      <vt:lpstr>Partial Correlation, ρ = +0.35</vt:lpstr>
      <vt:lpstr>Creating a Portfolio: Beginning with One Stock and Adding Randomly Selected Stocks to Portfolio</vt:lpstr>
      <vt:lpstr>Illustrating Diversification Effects of a  Stock Portfolio</vt:lpstr>
      <vt:lpstr>Breaking Down Sources of Risk</vt:lpstr>
      <vt:lpstr>Failure to Diversify</vt:lpstr>
      <vt:lpstr>Capital Asset Pricing Model (CAPM)</vt:lpstr>
      <vt:lpstr>Beta</vt:lpstr>
      <vt:lpstr>Comments on Beta</vt:lpstr>
      <vt:lpstr>Can the beta of a security be negative?</vt:lpstr>
      <vt:lpstr>Calculating Betas</vt:lpstr>
      <vt:lpstr>Illustrating the Calculation of Beta</vt:lpstr>
      <vt:lpstr>Beta Coefficients for High Tech, Collections,  and T-Bills</vt:lpstr>
      <vt:lpstr>Comparing Expected Returns and Beta Coefficients</vt:lpstr>
      <vt:lpstr>The Security Market Line (SML):  Calculating Required Rates of Return</vt:lpstr>
      <vt:lpstr>What is the market risk premium?</vt:lpstr>
      <vt:lpstr>Calculating Required Rates of Return</vt:lpstr>
      <vt:lpstr>Expected vs. Required Returns</vt:lpstr>
      <vt:lpstr>Illustrating the Security Market Line</vt:lpstr>
      <vt:lpstr>An Example: Equally-Weighted Two-Stock Portfolio</vt:lpstr>
      <vt:lpstr>Calculating Portfolio Required Returns</vt:lpstr>
      <vt:lpstr>Factors That Change the SML (1 of 2)</vt:lpstr>
      <vt:lpstr>Factors That Change the SML (2 of 2)</vt:lpstr>
      <vt:lpstr>Verifying the CAPM Empirically</vt:lpstr>
    </vt:vector>
  </TitlesOfParts>
  <Company>Cengage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Financial Management, Sixteenth Edition</dc:title>
  <dc:subject>Chapter 1: An Overview of Financial Management</dc:subject>
  <dc:creator>Brigham &amp; Houston</dc:creator>
  <cp:lastModifiedBy>Prasanna kumar. Tripathy</cp:lastModifiedBy>
  <cp:revision>143</cp:revision>
  <cp:lastPrinted>2016-10-03T15:29:39Z</cp:lastPrinted>
  <dcterms:created xsi:type="dcterms:W3CDTF">2021-02-02T17:32:18Z</dcterms:created>
  <dcterms:modified xsi:type="dcterms:W3CDTF">2021-06-10T13:21:08Z</dcterms:modified>
  <cp:category>Accessible PPT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0x01010025A683995A7B1D46BAE4BA042997DC16</vt:lpwstr>
  </property>
  <property fmtid="{D5CDD505-2E9C-101B-9397-08002B2CF9AE}" pid="3" name="Order">
    <vt:r8>112600</vt:r8>
  </property>
  <property fmtid="{D5CDD505-2E9C-101B-9397-08002B2CF9AE}" pid="4" name="Category">
    <vt:lpwstr>Accessibility</vt:lpwstr>
  </property>
  <property fmtid="{D5CDD505-2E9C-101B-9397-08002B2CF9AE}" pid="5" name="xd_Signature">
    <vt:bool>false</vt:bool>
  </property>
  <property fmtid="{D5CDD505-2E9C-101B-9397-08002B2CF9AE}" pid="6" name="xd_ProgID">
    <vt:lpwstr/>
  </property>
  <property fmtid="{D5CDD505-2E9C-101B-9397-08002B2CF9AE}" pid="7" name="Document Type">
    <vt:lpwstr>Template</vt:lpwstr>
  </property>
  <property fmtid="{D5CDD505-2E9C-101B-9397-08002B2CF9AE}" pid="8" name="Audience">
    <vt:lpwstr>Content Developer</vt:lpwstr>
  </property>
  <property fmtid="{D5CDD505-2E9C-101B-9397-08002B2CF9AE}" pid="9" name="Department">
    <vt:lpwstr>GPM Training</vt:lpwstr>
  </property>
  <property fmtid="{D5CDD505-2E9C-101B-9397-08002B2CF9AE}" pid="10" name="ComplianceAssetId">
    <vt:lpwstr/>
  </property>
  <property fmtid="{D5CDD505-2E9C-101B-9397-08002B2CF9AE}" pid="11" name="TemplateUrl">
    <vt:lpwstr/>
  </property>
  <property fmtid="{D5CDD505-2E9C-101B-9397-08002B2CF9AE}" pid="12" name="ArticulateGUID">
    <vt:lpwstr>DA3FD099-5DDC-49B7-BC70-6C2871AE2813</vt:lpwstr>
  </property>
  <property fmtid="{D5CDD505-2E9C-101B-9397-08002B2CF9AE}" pid="13" name="ArticulatePath">
    <vt:lpwstr>Presentation3</vt:lpwstr>
  </property>
  <property fmtid="{D5CDD505-2E9C-101B-9397-08002B2CF9AE}" pid="14" name="_SourceUrl">
    <vt:lpwstr/>
  </property>
  <property fmtid="{D5CDD505-2E9C-101B-9397-08002B2CF9AE}" pid="15" name="Status">
    <vt:lpwstr>1. In development</vt:lpwstr>
  </property>
  <property fmtid="{D5CDD505-2E9C-101B-9397-08002B2CF9AE}" pid="16" name="_SharedFileIndex">
    <vt:lpwstr/>
  </property>
</Properties>
</file>