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4"/>
  </p:sldMasterIdLst>
  <p:notesMasterIdLst>
    <p:notesMasterId r:id="rId35"/>
  </p:notesMasterIdLst>
  <p:handoutMasterIdLst>
    <p:handoutMasterId r:id="rId36"/>
  </p:handoutMasterIdLst>
  <p:sldIdLst>
    <p:sldId id="257" r:id="rId5"/>
    <p:sldId id="258" r:id="rId6"/>
    <p:sldId id="261" r:id="rId7"/>
    <p:sldId id="290" r:id="rId8"/>
    <p:sldId id="316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17" r:id="rId25"/>
    <p:sldId id="354" r:id="rId26"/>
    <p:sldId id="264" r:id="rId27"/>
    <p:sldId id="355" r:id="rId28"/>
    <p:sldId id="356" r:id="rId29"/>
    <p:sldId id="357" r:id="rId30"/>
    <p:sldId id="358" r:id="rId31"/>
    <p:sldId id="359" r:id="rId32"/>
    <p:sldId id="360" r:id="rId33"/>
    <p:sldId id="361" r:id="rId34"/>
  </p:sldIdLst>
  <p:sldSz cx="12192000" cy="6858000"/>
  <p:notesSz cx="6858000" cy="9144000"/>
  <p:custDataLst>
    <p:tags r:id="rId3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ola, Courtney A" initials="TCA" lastIdx="1" clrIdx="0">
    <p:extLst>
      <p:ext uri="{19B8F6BF-5375-455C-9EA6-DF929625EA0E}">
        <p15:presenceInfo xmlns:p15="http://schemas.microsoft.com/office/powerpoint/2012/main" userId="S-1-5-21-4027829005-1107895287-290554039-156439" providerId="AD"/>
      </p:ext>
    </p:extLst>
  </p:cmAuthor>
  <p:cmAuthor id="2" name="N Williams" initials="NW" lastIdx="1" clrIdx="1">
    <p:extLst>
      <p:ext uri="{19B8F6BF-5375-455C-9EA6-DF929625EA0E}">
        <p15:presenceInfo xmlns:p15="http://schemas.microsoft.com/office/powerpoint/2012/main" userId="N William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F52"/>
    <a:srgbClr val="003865"/>
    <a:srgbClr val="000000"/>
    <a:srgbClr val="F2F2F2"/>
    <a:srgbClr val="B9BCC1"/>
    <a:srgbClr val="BABDC1"/>
    <a:srgbClr val="343F3D"/>
    <a:srgbClr val="0098D4"/>
    <a:srgbClr val="004A78"/>
    <a:srgbClr val="0062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0" autoAdjust="0"/>
    <p:restoredTop sz="82370" autoAdjust="0"/>
  </p:normalViewPr>
  <p:slideViewPr>
    <p:cSldViewPr snapToGrid="0" snapToObjects="1">
      <p:cViewPr varScale="1">
        <p:scale>
          <a:sx n="56" d="100"/>
          <a:sy n="56" d="100"/>
        </p:scale>
        <p:origin x="532" y="40"/>
      </p:cViewPr>
      <p:guideLst/>
    </p:cSldViewPr>
  </p:slideViewPr>
  <p:outlineViewPr>
    <p:cViewPr>
      <p:scale>
        <a:sx n="33" d="100"/>
        <a:sy n="33" d="100"/>
      </p:scale>
      <p:origin x="0" y="-8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60"/>
    </p:cViewPr>
  </p:sorterViewPr>
  <p:notesViewPr>
    <p:cSldViewPr snapToGrid="0" snapToObjects="1">
      <p:cViewPr varScale="1">
        <p:scale>
          <a:sx n="63" d="100"/>
          <a:sy n="63" d="100"/>
        </p:scale>
        <p:origin x="2179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gs" Target="tags/tag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15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75504" y="8685213"/>
            <a:ext cx="646682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803E-66EE-42CE-8DFB-98553954E472}" type="slidenum">
              <a:rPr lang="en-US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392BA-16D5-4BCB-8BB3-D7B53B67D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311" y="155512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47FD3A-2300-48D5-81E3-9406328116EE}"/>
              </a:ext>
            </a:extLst>
          </p:cNvPr>
          <p:cNvSpPr txBox="1"/>
          <p:nvPr/>
        </p:nvSpPr>
        <p:spPr>
          <a:xfrm>
            <a:off x="135896" y="8922557"/>
            <a:ext cx="62629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©2019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Cengage Learning. All Rights Reserved. May not be scanned, copied or duplicated, or posted to a publicly accessible website, in whole or in part.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762102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30237"/>
            <a:ext cx="3778647" cy="2125489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2993721"/>
            <a:ext cx="5486400" cy="552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63017" y="8685213"/>
            <a:ext cx="684212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1CAE60C-72A0-D14D-8733-C13212F694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DDB2F-32A5-4136-BC2E-0D7E0518B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311" y="155512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37E5B37-4A58-4B32-B9B0-D824A69A3D97}"/>
              </a:ext>
            </a:extLst>
          </p:cNvPr>
          <p:cNvSpPr txBox="1"/>
          <p:nvPr/>
        </p:nvSpPr>
        <p:spPr>
          <a:xfrm>
            <a:off x="135896" y="8922557"/>
            <a:ext cx="62629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©2019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25425" indent="-2254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8975" indent="-2254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139825" indent="-225425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03375" indent="-225425" algn="l" rtl="0" eaLnBrk="0" fontAlgn="base" hangingPunct="0">
      <a:spcBef>
        <a:spcPct val="30000"/>
      </a:spcBef>
      <a:spcAft>
        <a:spcPct val="0"/>
      </a:spcAft>
      <a:buFont typeface="Courier New" panose="02070309020205020404" pitchFamily="49" charset="0"/>
      <a:buChar char="o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3778250" cy="2125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CAE60C-72A0-D14D-8733-C13212F694A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86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First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6E9E33-E057-4A6F-9659-AD275C64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5646420" y="1168663"/>
            <a:ext cx="6104302" cy="2387600"/>
          </a:xfrm>
        </p:spPr>
        <p:txBody>
          <a:bodyPr anchor="b"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46420" y="3809720"/>
            <a:ext cx="6104302" cy="1424930"/>
          </a:xfrm>
          <a:noFill/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Chapter Name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BF6BBBC-452C-48FA-A1E1-E851567E53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5250" y="808037"/>
            <a:ext cx="4713288" cy="52419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 Here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B326DFF-C872-4426-8563-39BC58624663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opyright">
            <a:extLst>
              <a:ext uri="{FF2B5EF4-FFF2-40B4-BE49-F238E27FC236}">
                <a16:creationId xmlns:a16="http://schemas.microsoft.com/office/drawing/2014/main" id="{FA4D4A75-B7C2-490A-97DA-C93EBF6064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82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6" name="Content Placeholder Bottom">
            <a:extLst>
              <a:ext uri="{FF2B5EF4-FFF2-40B4-BE49-F238E27FC236}">
                <a16:creationId xmlns:a16="http://schemas.microsoft.com/office/drawing/2014/main" id="{4003AB72-C071-4875-8D31-00FB4709214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199" y="4136860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865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Image Placeholder 2">
            <a:extLst>
              <a:ext uri="{FF2B5EF4-FFF2-40B4-BE49-F238E27FC236}">
                <a16:creationId xmlns:a16="http://schemas.microsoft.com/office/drawing/2014/main" id="{329BB347-70F5-49B3-A1D7-9C05C8ED5028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9343" y="3207219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5" name="Content Placeholder Middle">
            <a:extLst>
              <a:ext uri="{FF2B5EF4-FFF2-40B4-BE49-F238E27FC236}">
                <a16:creationId xmlns:a16="http://schemas.microsoft.com/office/drawing/2014/main" id="{E344C337-1A6E-4BE6-8E9E-7076FBBEEFA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6700" y="3207216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Image Placeholder 3">
            <a:extLst>
              <a:ext uri="{FF2B5EF4-FFF2-40B4-BE49-F238E27FC236}">
                <a16:creationId xmlns:a16="http://schemas.microsoft.com/office/drawing/2014/main" id="{A70ED764-0931-4273-A125-CE2D6E0F8A8D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9343" y="4631282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7" name="Content Placeholder Bottom">
            <a:extLst>
              <a:ext uri="{FF2B5EF4-FFF2-40B4-BE49-F238E27FC236}">
                <a16:creationId xmlns:a16="http://schemas.microsoft.com/office/drawing/2014/main" id="{1A924411-097F-4689-AC4D-9173B40A69F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6700" y="4631279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082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/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Image Placeholder 2">
            <a:extLst>
              <a:ext uri="{FF2B5EF4-FFF2-40B4-BE49-F238E27FC236}">
                <a16:creationId xmlns:a16="http://schemas.microsoft.com/office/drawing/2014/main" id="{02C25FD2-E251-4DC4-8F30-3EDA9A61D7D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294143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FFE322F-E595-4582-997C-0A06F238C8D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200" y="294143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Image Placeholder 3">
            <a:extLst>
              <a:ext uri="{FF2B5EF4-FFF2-40B4-BE49-F238E27FC236}">
                <a16:creationId xmlns:a16="http://schemas.microsoft.com/office/drawing/2014/main" id="{647E63CA-E745-4DE2-B25A-D398F113EFA6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80444" y="406596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FE66096-5B65-4DD6-9AD6-9E55675E34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7801" y="406595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Image Placeholder 4">
            <a:extLst>
              <a:ext uri="{FF2B5EF4-FFF2-40B4-BE49-F238E27FC236}">
                <a16:creationId xmlns:a16="http://schemas.microsoft.com/office/drawing/2014/main" id="{765390A9-B975-43C8-86E6-45E636A649C5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80444" y="518177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4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04B6F74B-2775-4949-A70C-BCBBFE20C3A2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627801" y="518176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5674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302E-3CB5-42AD-B464-F6B07B51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0C3DAD5-7018-41AE-A45F-20014BF27990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76250" y="2120900"/>
            <a:ext cx="6361113" cy="368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03E3FD-A040-4AA5-BC67-8F46FFA454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46988" y="3962401"/>
            <a:ext cx="3922712" cy="1841500"/>
          </a:xfrm>
        </p:spPr>
        <p:txBody>
          <a:bodyPr/>
          <a:lstStyle>
            <a:lvl1pPr marL="0" indent="0">
              <a:buNone/>
              <a:defRPr sz="1800"/>
            </a:lvl1pPr>
            <a:lvl5pPr>
              <a:defRPr sz="24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add caption to accompany content. </a:t>
            </a:r>
          </a:p>
        </p:txBody>
      </p:sp>
    </p:spTree>
    <p:extLst>
      <p:ext uri="{BB962C8B-B14F-4D97-AF65-F5344CB8AC3E}">
        <p14:creationId xmlns:p14="http://schemas.microsoft.com/office/powerpoint/2010/main" val="325806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02453D6-AC12-45CC-BE0D-504F54815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914400" y="1153123"/>
            <a:ext cx="10424160" cy="2387600"/>
          </a:xfrm>
        </p:spPr>
        <p:txBody>
          <a:bodyPr anchor="b"/>
          <a:lstStyle>
            <a:lvl1pPr algn="ctr"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09720"/>
            <a:ext cx="10424160" cy="1424930"/>
          </a:xfrm>
          <a:noFill/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6FEA2F-362B-4EAB-BFA4-233A863C0DE7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pyright">
            <a:extLst>
              <a:ext uri="{FF2B5EF4-FFF2-40B4-BE49-F238E27FC236}">
                <a16:creationId xmlns:a16="http://schemas.microsoft.com/office/drawing/2014/main" id="{0581EE69-5B12-4316-9F18-5E31FC9A31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355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619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46DB13-92A9-47C2-9058-218A0E2EDCF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843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3" y="2473693"/>
            <a:ext cx="5542957" cy="3703270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D6101F-D933-4709-A0BA-1CB69D3DC64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72200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6172200" y="2473691"/>
            <a:ext cx="5542956" cy="3703271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427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6"/>
            <a:ext cx="11241915" cy="90967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EB7A33-D6FD-4ACA-9D6B-0B6FF455A81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76844" y="1582938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4" y="2583180"/>
            <a:ext cx="3344530" cy="3593782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A33BDC-54C4-45B0-9977-6AD260A7B8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423735" y="1582937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Middle">
            <a:extLst>
              <a:ext uri="{FF2B5EF4-FFF2-40B4-BE49-F238E27FC236}">
                <a16:creationId xmlns:a16="http://schemas.microsoft.com/office/drawing/2014/main" id="{1D13BCCE-AB68-426C-9401-BABA201385F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423735" y="2583179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F912163-109E-42CF-B7A9-36D05095C5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66760" y="1588654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8370626" y="2579767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918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8767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2621900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10" name="Content Placeholder Bottom"/>
          <p:cNvSpPr>
            <a:spLocks noGrp="1"/>
          </p:cNvSpPr>
          <p:nvPr>
            <p:ph type="body" sz="quarter" idx="13" hasCustomPrompt="1"/>
          </p:nvPr>
        </p:nvSpPr>
        <p:spPr>
          <a:xfrm>
            <a:off x="476844" y="5395327"/>
            <a:ext cx="11241914" cy="951787"/>
          </a:xfrm>
        </p:spPr>
        <p:txBody>
          <a:bodyPr/>
          <a:lstStyle>
            <a:lvl1pPr marL="112713" indent="-112713">
              <a:defRPr sz="900" b="0">
                <a:solidFill>
                  <a:srgbClr val="000000"/>
                </a:solidFill>
              </a:defRPr>
            </a:lvl1pPr>
            <a:lvl2pPr marL="336550" indent="-112713">
              <a:defRPr sz="900" b="0">
                <a:solidFill>
                  <a:srgbClr val="000000"/>
                </a:solidFill>
              </a:defRPr>
            </a:lvl2pPr>
            <a:lvl3pPr marL="685800" indent="-168275">
              <a:defRPr sz="900" b="0">
                <a:solidFill>
                  <a:srgbClr val="000000"/>
                </a:solidFill>
              </a:defRPr>
            </a:lvl3pPr>
            <a:lvl4pPr>
              <a:defRPr sz="900" b="0"/>
            </a:lvl4pPr>
            <a:lvl5pPr>
              <a:defRPr sz="9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73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36831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5769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1505492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7E0CC24-A3CA-45F3-BF2B-B8EB0900056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4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065DFA3-2F0A-45C7-8124-3D672EB9205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EAAA4B2-2F70-4899-9014-89954C200D50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38B1A98-C967-4B94-B1F7-E158393317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826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6844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951D41C-52EA-4F3C-BC8E-A9309F4EB62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1CD2ACDE-E8DF-4B19-9DBB-017510EECF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F18F8C24-8F67-4A0C-8E2F-54E8026EAD00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1950DDEC-E898-4F6D-A7F2-930A23B3C11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3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5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B7548D5A-3DFF-4FF5-A587-74246B76C1A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382487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6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A24E382A-7ED1-49CB-8053-85276CAEB9B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8189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7</a:t>
            </a: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AC6187B3-59CD-4356-83E5-962B5ACC4AEB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15191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87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9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435133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8072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3CEB08-7511-4ACD-A0D7-6D08EF1B42A9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476843" y="473245"/>
            <a:ext cx="11241915" cy="12174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43" y="1825625"/>
            <a:ext cx="11241915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7D9DE7A7-3324-4B9D-A406-42B62C5A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86" y="6444088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pyright">
            <a:extLst>
              <a:ext uri="{FF2B5EF4-FFF2-40B4-BE49-F238E27FC236}">
                <a16:creationId xmlns:a16="http://schemas.microsoft.com/office/drawing/2014/main" id="{0E6636BF-D3CC-4DFC-A057-41CF18719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03120" y="6355080"/>
            <a:ext cx="8961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/>
                </a:solidFill>
                <a:latin typeface="+mn-lt"/>
              </a:rPr>
              <a:t>Brigham &amp; Houston, </a:t>
            </a:r>
            <a:r>
              <a:rPr lang="en-US" sz="1100" i="1" dirty="0">
                <a:solidFill>
                  <a:schemeClr val="accent1"/>
                </a:solidFill>
                <a:latin typeface="+mn-lt"/>
              </a:rPr>
              <a:t>Fundamentals of Financial Management</a:t>
            </a:r>
            <a:r>
              <a:rPr lang="en-US" sz="1100" dirty="0">
                <a:solidFill>
                  <a:schemeClr val="accent1"/>
                </a:solidFill>
                <a:latin typeface="+mn-lt"/>
              </a:rPr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custDataLst>
      <p:tags r:id="rId15"/>
    </p:custDataLst>
    <p:extLst>
      <p:ext uri="{BB962C8B-B14F-4D97-AF65-F5344CB8AC3E}">
        <p14:creationId xmlns:p14="http://schemas.microsoft.com/office/powerpoint/2010/main" val="68204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3" r:id="rId2"/>
    <p:sldLayoutId id="2147483753" r:id="rId3"/>
    <p:sldLayoutId id="2147483728" r:id="rId4"/>
    <p:sldLayoutId id="2147483736" r:id="rId5"/>
    <p:sldLayoutId id="2147483729" r:id="rId6"/>
    <p:sldLayoutId id="2147483760" r:id="rId7"/>
    <p:sldLayoutId id="2147483730" r:id="rId8"/>
    <p:sldLayoutId id="2147483732" r:id="rId9"/>
    <p:sldLayoutId id="2147483761" r:id="rId10"/>
    <p:sldLayoutId id="2147483737" r:id="rId11"/>
    <p:sldLayoutId id="2147483762" r:id="rId12"/>
    <p:sldLayoutId id="2147483766" r:id="rId1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−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2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30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3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3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3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11.wmf"/><Relationship Id="rId2" Type="http://schemas.openxmlformats.org/officeDocument/2006/relationships/tags" Target="../tags/tag35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4C8DF-AE7F-4188-B6A6-1ED5AEEDCC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Chapter 19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BF534DD-7D92-4D2F-90B8-4B872CAEFD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Derivatives and Risk Management</a:t>
            </a:r>
            <a:endParaRPr lang="en-US" b="1" noProof="0" dirty="0"/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C82D6485-AC35-4BEF-B56C-254B3964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4"/>
          <a:stretch>
            <a:fillRect/>
          </a:stretch>
        </p:blipFill>
        <p:spPr>
          <a:xfrm>
            <a:off x="314643" y="250892"/>
            <a:ext cx="4603625" cy="5669280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196A42BC-BBB7-4666-AC7E-0C0DCDE43A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noProof="0" dirty="0"/>
              <a:t>Brigham &amp; Houston, </a:t>
            </a:r>
            <a:r>
              <a:rPr lang="en-US" i="1" noProof="0" dirty="0"/>
              <a:t>Fundamentals of Financial Management</a:t>
            </a:r>
            <a:r>
              <a:rPr lang="en-US" noProof="0" dirty="0"/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3288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Option Exercise Value and Option Premium</a:t>
            </a:r>
            <a:endParaRPr lang="en-US" noProof="0" dirty="0"/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941022C-997D-43CC-BEEB-B68246BA9388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539609187"/>
              </p:ext>
            </p:extLst>
          </p:nvPr>
        </p:nvGraphicFramePr>
        <p:xfrm>
          <a:off x="2346960" y="1944688"/>
          <a:ext cx="7498080" cy="4000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616">
                  <a:extLst>
                    <a:ext uri="{9D8B030D-6E8A-4147-A177-3AD203B41FA5}">
                      <a16:colId xmlns:a16="http://schemas.microsoft.com/office/drawing/2014/main" val="2969989185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3807775409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2596411463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2681361058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2732161516"/>
                    </a:ext>
                  </a:extLst>
                </a:gridCol>
              </a:tblGrid>
              <a:tr h="7527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Stock Price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Strike Price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Exercise Value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Option Price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Option Premium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130332"/>
                  </a:ext>
                </a:extLst>
              </a:tr>
              <a:tr h="529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$25.00</a:t>
                      </a:r>
                    </a:p>
                  </a:txBody>
                  <a:tcPr marL="0" marR="18288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$25.00</a:t>
                      </a:r>
                    </a:p>
                  </a:txBody>
                  <a:tcPr marL="0" marR="18288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$0.00</a:t>
                      </a:r>
                    </a:p>
                  </a:txBody>
                  <a:tcPr marL="182880" marR="18288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$3.00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$3.00</a:t>
                      </a:r>
                    </a:p>
                  </a:txBody>
                  <a:tcPr marL="0" marR="18288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146863"/>
                  </a:ext>
                </a:extLst>
              </a:tr>
              <a:tr h="529545"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25.00</a:t>
                      </a:r>
                    </a:p>
                  </a:txBody>
                  <a:tcPr marL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82880" marR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7.50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27432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314523"/>
                  </a:ext>
                </a:extLst>
              </a:tr>
              <a:tr h="529545"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12.00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14578"/>
                  </a:ext>
                </a:extLst>
              </a:tr>
              <a:tr h="529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40.00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16.50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1.50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144608"/>
                  </a:ext>
                </a:extLst>
              </a:tr>
              <a:tr h="529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45.00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20.00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21.00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1.00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756604"/>
                  </a:ext>
                </a:extLst>
              </a:tr>
              <a:tr h="529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50.00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25.00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25.50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0.50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81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96125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the option premium change as the stock price increases?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The premium of the option price over the exercise value declines as the stock price increases.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This is due to the declining degree of leverage provided by options as the underlying stock price increases, and the greater loss potential of options at higher option prices.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4896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Premium Diagram</a:t>
            </a:r>
            <a:endParaRPr lang="en-US" noProof="0" dirty="0"/>
          </a:p>
        </p:txBody>
      </p:sp>
      <p:pic>
        <p:nvPicPr>
          <p:cNvPr id="7" name="Picture 2" descr="Call Premium Diagram&#10;&#10;Diagram used to illustrate a call premium, with stock price on the x-axis and option value on the y-axis.">
            <a:extLst>
              <a:ext uri="{FF2B5EF4-FFF2-40B4-BE49-F238E27FC236}">
                <a16:creationId xmlns:a16="http://schemas.microsoft.com/office/drawing/2014/main" id="{014506FF-8F35-4C9B-9A64-C4CD1616CDBE}"/>
              </a:ext>
            </a:extLst>
          </p:cNvPr>
          <p:cNvPicPr>
            <a:picLocks noGrp="1" noChangeAspect="1"/>
          </p:cNvPicPr>
          <p:nvPr>
            <p:ph sz="half" idx="13"/>
          </p:nvPr>
        </p:nvPicPr>
        <p:blipFill>
          <a:blip r:embed="rId3"/>
          <a:stretch>
            <a:fillRect/>
          </a:stretch>
        </p:blipFill>
        <p:spPr>
          <a:xfrm>
            <a:off x="1792223" y="1566122"/>
            <a:ext cx="8607554" cy="411480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3387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assumptions of the Black-Scholes Option Pricing Model?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defRPr/>
            </a:pPr>
            <a:r>
              <a:rPr lang="en-US" dirty="0"/>
              <a:t>The stock underlying the call option pays no dividends during the call option’s life.</a:t>
            </a:r>
          </a:p>
          <a:p>
            <a:pPr marL="365760" indent="-365760"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defRPr/>
            </a:pPr>
            <a:r>
              <a:rPr lang="en-US" dirty="0"/>
              <a:t>There are no transactions costs for the sale/purchase of either the stock or the option.</a:t>
            </a:r>
          </a:p>
          <a:p>
            <a:pPr marL="365760" indent="-365760"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defRPr/>
            </a:pPr>
            <a:r>
              <a:rPr lang="en-US" dirty="0"/>
              <a:t>Unlimited borrowing and lending at the short-term, risk-free rate (</a:t>
            </a:r>
            <a:r>
              <a:rPr lang="en-US" dirty="0" err="1"/>
              <a:t>r</a:t>
            </a:r>
            <a:r>
              <a:rPr lang="en-US" baseline="-25000" dirty="0" err="1"/>
              <a:t>RF</a:t>
            </a:r>
            <a:r>
              <a:rPr lang="en-US" dirty="0"/>
              <a:t>), which is known and constant.</a:t>
            </a:r>
          </a:p>
          <a:p>
            <a:pPr marL="365760" indent="-365760"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defRPr/>
            </a:pPr>
            <a:r>
              <a:rPr lang="en-US" dirty="0"/>
              <a:t>No penalty for short selling and sellers receive immediately full cash proceeds at today’s price.</a:t>
            </a:r>
          </a:p>
          <a:p>
            <a:pPr marL="365760" indent="-365760"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defRPr/>
            </a:pPr>
            <a:r>
              <a:rPr lang="en-US" dirty="0"/>
              <a:t>Option can only be exercised on its expiration date.</a:t>
            </a:r>
          </a:p>
          <a:p>
            <a:pPr marL="365760" indent="-365760"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defRPr/>
            </a:pPr>
            <a:r>
              <a:rPr lang="en-US" dirty="0"/>
              <a:t>Security trading takes place in continuous time, and stock prices move randomly in continuous time.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0568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Black-Scholes Option Pricing Model</a:t>
            </a:r>
            <a:endParaRPr lang="en-US" noProof="0" dirty="0"/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2AEC8D43-358F-4AD1-8952-6379B7F28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601637438"/>
              </p:ext>
            </p:extLst>
          </p:nvPr>
        </p:nvGraphicFramePr>
        <p:xfrm>
          <a:off x="3191057" y="2231708"/>
          <a:ext cx="5809886" cy="3474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4" imgW="3949560" imgH="2361960" progId="Equation.DSMT4">
                  <p:embed/>
                </p:oleObj>
              </mc:Choice>
              <mc:Fallback>
                <p:oleObj name="Equation" r:id="rId4" imgW="3949560" imgH="2361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19EFAD9-02CE-4805-B5CA-3F188C0F53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91057" y="2231708"/>
                        <a:ext cx="5809886" cy="3474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087114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the B-S OPM to Find the Option Value of a Call Option</a:t>
            </a:r>
            <a:endParaRPr lang="en-US" noProof="0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04D0B63-2E8D-416A-80ED-D9BA42E6C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114" y="1825625"/>
            <a:ext cx="11226042" cy="627182"/>
          </a:xfrm>
        </p:spPr>
        <p:txBody>
          <a:bodyPr/>
          <a:lstStyle/>
          <a:p>
            <a:pPr marL="365760" indent="-365760">
              <a:buClr>
                <a:srgbClr val="000000"/>
              </a:buClr>
            </a:pPr>
            <a:r>
              <a:rPr lang="en-US" dirty="0"/>
              <a:t>P = $27, X = $25, </a:t>
            </a:r>
            <a:r>
              <a:rPr lang="en-US" dirty="0" err="1"/>
              <a:t>r</a:t>
            </a:r>
            <a:r>
              <a:rPr lang="en-US" baseline="-25000" dirty="0" err="1"/>
              <a:t>RF</a:t>
            </a:r>
            <a:r>
              <a:rPr lang="en-US" dirty="0"/>
              <a:t> = 6%, t = 0.5 years, and </a:t>
            </a:r>
            <a:r>
              <a:rPr lang="el-GR" dirty="0"/>
              <a:t>σ</a:t>
            </a:r>
            <a:r>
              <a:rPr lang="en-US" baseline="30000" dirty="0"/>
              <a:t>2</a:t>
            </a:r>
            <a:r>
              <a:rPr lang="en-US" dirty="0"/>
              <a:t> = 0.11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42D1AC67-4DBB-45A8-8A15-E57D04310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642362971"/>
              </p:ext>
            </p:extLst>
          </p:nvPr>
        </p:nvGraphicFramePr>
        <p:xfrm>
          <a:off x="2959140" y="2619253"/>
          <a:ext cx="6273720" cy="1726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4" imgW="6273720" imgH="1726920" progId="Equation.DSMT4">
                  <p:embed/>
                </p:oleObj>
              </mc:Choice>
              <mc:Fallback>
                <p:oleObj name="Equation" r:id="rId4" imgW="6273720" imgH="17269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5E98FFA-1E04-4314-86BC-543B14BCA7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59140" y="2619253"/>
                        <a:ext cx="6273720" cy="1726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AB9D9967-F2C5-4271-A872-888140CB279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89114" y="4572578"/>
            <a:ext cx="11226042" cy="1581480"/>
          </a:xfrm>
        </p:spPr>
        <p:txBody>
          <a:bodyPr/>
          <a:lstStyle/>
          <a:p>
            <a:pPr marL="365760" indent="-365760">
              <a:spcBef>
                <a:spcPts val="600"/>
              </a:spcBef>
              <a:buClr>
                <a:srgbClr val="000000"/>
              </a:buClr>
              <a:defRPr/>
            </a:pPr>
            <a:r>
              <a:rPr lang="en-US" dirty="0"/>
              <a:t>From Appendix C in the textbook</a:t>
            </a:r>
          </a:p>
          <a:p>
            <a:pPr marL="365760" indent="-365760">
              <a:spcBef>
                <a:spcPts val="600"/>
              </a:spcBef>
              <a:buClr>
                <a:srgbClr val="000000"/>
              </a:buClr>
              <a:defRPr/>
            </a:pPr>
            <a:r>
              <a:rPr lang="en-US" dirty="0"/>
              <a:t>N(d</a:t>
            </a:r>
            <a:r>
              <a:rPr lang="en-US" baseline="-25000" dirty="0"/>
              <a:t>1</a:t>
            </a:r>
            <a:r>
              <a:rPr lang="en-US" dirty="0"/>
              <a:t>) = N(0.5736) = 0.5000 + 0.2168 = 0.7168</a:t>
            </a:r>
          </a:p>
          <a:p>
            <a:pPr marL="365760" indent="-365760">
              <a:spcBef>
                <a:spcPts val="600"/>
              </a:spcBef>
              <a:buClr>
                <a:srgbClr val="000000"/>
              </a:buClr>
              <a:defRPr/>
            </a:pPr>
            <a:r>
              <a:rPr lang="en-US" dirty="0"/>
              <a:t>N(d</a:t>
            </a:r>
            <a:r>
              <a:rPr lang="en-US" baseline="-25000" dirty="0"/>
              <a:t>2</a:t>
            </a:r>
            <a:r>
              <a:rPr lang="en-US" dirty="0"/>
              <a:t>) = N(0.3391) = 0.5000+ 0.1327 = 0.6327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38659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for Option Value</a:t>
            </a:r>
            <a:endParaRPr lang="en-US" noProof="0" dirty="0"/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2AEC8D43-358F-4AD1-8952-6379B7F28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3234613350"/>
              </p:ext>
            </p:extLst>
          </p:nvPr>
        </p:nvGraphicFramePr>
        <p:xfrm>
          <a:off x="2575670" y="2567940"/>
          <a:ext cx="7040660" cy="1912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4" imgW="4863960" imgH="1320480" progId="Equation.DSMT4">
                  <p:embed/>
                </p:oleObj>
              </mc:Choice>
              <mc:Fallback>
                <p:oleObj name="Equation" r:id="rId4" imgW="4863960" imgH="132048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2AEC8D43-358F-4AD1-8952-6379B7F286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75670" y="2567940"/>
                        <a:ext cx="7040660" cy="1912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43503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Riskless Hedge to Determine Value of a Call Option (1 of 4)</a:t>
            </a:r>
            <a:endParaRPr lang="en-US" noProof="0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6536C4A7-07F9-4F32-B9E3-61C28E1FE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844" y="1828263"/>
            <a:ext cx="11241914" cy="494025"/>
          </a:xfrm>
        </p:spPr>
        <p:txBody>
          <a:bodyPr/>
          <a:lstStyle/>
          <a:p>
            <a:pPr marL="365760" indent="-365760" algn="l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dirty="0"/>
              <a:t>Data:  P = $15; X = $15; t = 0.5; </a:t>
            </a:r>
            <a:r>
              <a:rPr lang="en-US" dirty="0" err="1"/>
              <a:t>r</a:t>
            </a:r>
            <a:r>
              <a:rPr lang="en-US" baseline="-25000" dirty="0" err="1"/>
              <a:t>RF</a:t>
            </a:r>
            <a:r>
              <a:rPr lang="en-US" dirty="0"/>
              <a:t> = 6%</a:t>
            </a:r>
          </a:p>
        </p:txBody>
      </p:sp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26D28664-CE5B-4EC1-935D-17CB4B3F89CF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1682183382"/>
              </p:ext>
            </p:extLst>
          </p:nvPr>
        </p:nvGraphicFramePr>
        <p:xfrm>
          <a:off x="2804160" y="2909259"/>
          <a:ext cx="658368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171580442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5912438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90924395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538732261"/>
                    </a:ext>
                  </a:extLst>
                </a:gridCol>
              </a:tblGrid>
              <a:tr h="1097280"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Ending Stock Price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Strike Price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Call Option Value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50086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$10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$15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04017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u="sng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$15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u="sng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123429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Range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u="none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$5</a:t>
                      </a:r>
                      <a:endParaRPr lang="en-IN" sz="2400" u="non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65924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88868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Riskless Hedge to Determine Value of a Call Option (2 of 4)</a:t>
            </a:r>
            <a:endParaRPr lang="en-US" noProof="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536C4A7-07F9-4F32-B9E3-61C28E1FE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844" y="1828264"/>
            <a:ext cx="11241914" cy="964884"/>
          </a:xfrm>
        </p:spPr>
        <p:txBody>
          <a:bodyPr/>
          <a:lstStyle/>
          <a:p>
            <a:pPr marL="365760" indent="-365760" algn="l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dirty="0"/>
              <a:t>Step 1: Calculate the value of the portfolio at the end of 6 months. (If the option is in-the-money, it will be sold.)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6A9941-8550-4E23-98F3-B13220C4091E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319869024"/>
              </p:ext>
            </p:extLst>
          </p:nvPr>
        </p:nvGraphicFramePr>
        <p:xfrm>
          <a:off x="1203959" y="3394357"/>
          <a:ext cx="9784082" cy="2104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726">
                  <a:extLst>
                    <a:ext uri="{9D8B030D-6E8A-4147-A177-3AD203B41FA5}">
                      <a16:colId xmlns:a16="http://schemas.microsoft.com/office/drawing/2014/main" val="2112285369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2787314719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436838287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3123771945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1603629254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3357829819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2414619104"/>
                    </a:ext>
                  </a:extLst>
                </a:gridCol>
              </a:tblGrid>
              <a:tr h="11902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Ending Stock Price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  <a:sym typeface="Symbol"/>
                        </a:rPr>
                        <a:t></a:t>
                      </a: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0.5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Ending Stock Value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en-IN" sz="2400" b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Ending Option Value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</a:rPr>
                        <a:t>=</a:t>
                      </a:r>
                      <a:endParaRPr lang="en-IN" sz="2400" b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Value </a:t>
                      </a:r>
                      <a:b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 Portfolio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03668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$10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  <a:sym typeface="Symbol"/>
                        </a:rPr>
                        <a:t></a:t>
                      </a: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0.5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=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472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2400" b="0" u="none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$20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  <a:sym typeface="Symbol"/>
                        </a:rPr>
                        <a:t></a:t>
                      </a:r>
                      <a:r>
                        <a:rPr lang="en-US" sz="2400" b="0" baseline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0.5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$10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+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</a:t>
                      </a:r>
                      <a:r>
                        <a:rPr lang="en-US" sz="2400" b="0" u="none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u="none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=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9781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16463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Riskless Hedge to Determine Value of a Call Option (3 of 4)</a:t>
            </a:r>
            <a:endParaRPr lang="en-US" noProof="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536C4A7-07F9-4F32-B9E3-61C28E1FE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844" y="1828263"/>
            <a:ext cx="11241914" cy="494025"/>
          </a:xfrm>
        </p:spPr>
        <p:txBody>
          <a:bodyPr/>
          <a:lstStyle/>
          <a:p>
            <a:pPr marL="365760" indent="-365760" algn="l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dirty="0"/>
              <a:t>Step 2: Calculate the PV of the riskless portfolio today.</a:t>
            </a:r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8138D09C-2EEE-4B05-A952-5135BB2A4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idx="11"/>
            <p:extLst>
              <p:ext uri="{D42A27DB-BD31-4B8C-83A1-F6EECF244321}">
                <p14:modId xmlns:p14="http://schemas.microsoft.com/office/powerpoint/2010/main" val="1288546285"/>
              </p:ext>
            </p:extLst>
          </p:nvPr>
        </p:nvGraphicFramePr>
        <p:xfrm>
          <a:off x="3509963" y="2727325"/>
          <a:ext cx="5172075" cy="297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4" imgW="3530520" imgH="2031840" progId="Equation.DSMT4">
                  <p:embed/>
                </p:oleObj>
              </mc:Choice>
              <mc:Fallback>
                <p:oleObj name="Equation" r:id="rId4" imgW="3530520" imgH="20318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E58ED09-553A-4CEB-8F97-4884EFD9B5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09963" y="2727325"/>
                        <a:ext cx="5172075" cy="297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21451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Overview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Motivations for Risk Management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Options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Valuing Derivatives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Other Derivatives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Fundamentals of Risk Management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783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Riskless Hedge to Determine Value of a Call Option (4 of 4)</a:t>
            </a:r>
            <a:endParaRPr lang="en-US" noProof="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536C4A7-07F9-4F32-B9E3-61C28E1FE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843" y="1825625"/>
            <a:ext cx="11200616" cy="573041"/>
          </a:xfrm>
        </p:spPr>
        <p:txBody>
          <a:bodyPr/>
          <a:lstStyle/>
          <a:p>
            <a:pPr marL="365760" indent="-365760">
              <a:buClr>
                <a:srgbClr val="000000"/>
              </a:buClr>
            </a:pPr>
            <a:r>
              <a:rPr lang="en-US" dirty="0"/>
              <a:t>Step 3: Calculate the cost of the stock in the portfolio.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A2D3BA0B-DF50-4DBB-9153-BB2CA7B3F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518522611"/>
              </p:ext>
            </p:extLst>
          </p:nvPr>
        </p:nvGraphicFramePr>
        <p:xfrm>
          <a:off x="1569229" y="2524244"/>
          <a:ext cx="905354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4" imgW="7962840" imgH="1206360" progId="Equation.DSMT4">
                  <p:embed/>
                </p:oleObj>
              </mc:Choice>
              <mc:Fallback>
                <p:oleObj name="Equation" r:id="rId4" imgW="7962840" imgH="1206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D54DFAF-6AE4-47EB-ABF8-C68276A666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69229" y="2524244"/>
                        <a:ext cx="9053543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9E952F7F-70E6-48CE-8A8F-2BF4AFDB29C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18142" y="4134682"/>
            <a:ext cx="11200616" cy="573040"/>
          </a:xfrm>
        </p:spPr>
        <p:txBody>
          <a:bodyPr/>
          <a:lstStyle/>
          <a:p>
            <a:pPr marL="365760" indent="-365760">
              <a:buClr>
                <a:srgbClr val="000000"/>
              </a:buClr>
            </a:pPr>
            <a:r>
              <a:rPr lang="en-US" dirty="0"/>
              <a:t>Step 4: Calculate the market value of the option.</a:t>
            </a:r>
          </a:p>
        </p:txBody>
      </p: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96AAD788-1E81-4D0E-A453-BDAB5CDD3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 noChangeAspect="1"/>
          </p:cNvGraphicFramePr>
          <p:nvPr>
            <p:ph sz="half" idx="14"/>
            <p:extLst>
              <p:ext uri="{D42A27DB-BD31-4B8C-83A1-F6EECF244321}">
                <p14:modId xmlns:p14="http://schemas.microsoft.com/office/powerpoint/2010/main" val="2659775552"/>
              </p:ext>
            </p:extLst>
          </p:nvPr>
        </p:nvGraphicFramePr>
        <p:xfrm>
          <a:off x="2645102" y="4764508"/>
          <a:ext cx="6901796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6" imgW="6070320" imgH="1206360" progId="Equation.DSMT4">
                  <p:embed/>
                </p:oleObj>
              </mc:Choice>
              <mc:Fallback>
                <p:oleObj name="Equation" r:id="rId6" imgW="6070320" imgH="1206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794F555-3D53-408C-AA2A-CA8DDDB3DE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45102" y="4764508"/>
                        <a:ext cx="6901796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458191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the factors of the B-S OPM affect a call option’s value?</a:t>
            </a:r>
            <a:endParaRPr lang="en-US" noProof="0" dirty="0"/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48EDC352-72E8-4497-9876-D7F579CB3D25}"/>
              </a:ext>
            </a:extLst>
          </p:cNvPr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34816712"/>
              </p:ext>
            </p:extLst>
          </p:nvPr>
        </p:nvGraphicFramePr>
        <p:xfrm>
          <a:off x="1558925" y="2174679"/>
          <a:ext cx="9074150" cy="334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7075">
                  <a:extLst>
                    <a:ext uri="{9D8B030D-6E8A-4147-A177-3AD203B41FA5}">
                      <a16:colId xmlns:a16="http://schemas.microsoft.com/office/drawing/2014/main" val="2263467495"/>
                    </a:ext>
                  </a:extLst>
                </a:gridCol>
                <a:gridCol w="4537075">
                  <a:extLst>
                    <a:ext uri="{9D8B030D-6E8A-4147-A177-3AD203B41FA5}">
                      <a16:colId xmlns:a16="http://schemas.microsoft.com/office/drawing/2014/main" val="3346940391"/>
                    </a:ext>
                  </a:extLst>
                </a:gridCol>
              </a:tblGrid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As Factor Increases</a:t>
                      </a:r>
                    </a:p>
                  </a:txBody>
                  <a:tcPr>
                    <a:solidFill>
                      <a:srgbClr val="343F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Option Value</a:t>
                      </a:r>
                    </a:p>
                  </a:txBody>
                  <a:tcPr>
                    <a:solidFill>
                      <a:srgbClr val="343F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011416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Current stock price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983075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Exercise price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882577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Time to expiration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778860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Risk-free rate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38869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Stock return volatility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75558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803258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the factors of the B-S OPM affect a put option’s value?</a:t>
            </a:r>
            <a:endParaRPr lang="en-US" noProof="0" dirty="0"/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48EDC352-72E8-4497-9876-D7F579CB3D25}"/>
              </a:ext>
            </a:extLst>
          </p:cNvPr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val="2046377490"/>
              </p:ext>
            </p:extLst>
          </p:nvPr>
        </p:nvGraphicFramePr>
        <p:xfrm>
          <a:off x="1558925" y="2174679"/>
          <a:ext cx="9074150" cy="334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7075">
                  <a:extLst>
                    <a:ext uri="{9D8B030D-6E8A-4147-A177-3AD203B41FA5}">
                      <a16:colId xmlns:a16="http://schemas.microsoft.com/office/drawing/2014/main" val="2263467495"/>
                    </a:ext>
                  </a:extLst>
                </a:gridCol>
                <a:gridCol w="4537075">
                  <a:extLst>
                    <a:ext uri="{9D8B030D-6E8A-4147-A177-3AD203B41FA5}">
                      <a16:colId xmlns:a16="http://schemas.microsoft.com/office/drawing/2014/main" val="3346940391"/>
                    </a:ext>
                  </a:extLst>
                </a:gridCol>
              </a:tblGrid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As Factor Increases</a:t>
                      </a:r>
                    </a:p>
                  </a:txBody>
                  <a:tcPr>
                    <a:solidFill>
                      <a:srgbClr val="343F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Option Value</a:t>
                      </a:r>
                    </a:p>
                  </a:txBody>
                  <a:tcPr>
                    <a:solidFill>
                      <a:srgbClr val="343F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011416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Current stock price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983075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Exercise price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Increases</a:t>
                      </a:r>
                      <a:endParaRPr lang="en-US" sz="2400" b="0" dirty="0">
                        <a:solidFill>
                          <a:srgbClr val="000000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882577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Time to expiration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778860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Risk-free rate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B9BC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38869"/>
                  </a:ext>
                </a:extLst>
              </a:tr>
              <a:tr h="5569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Stock return volatility</a:t>
                      </a:r>
                      <a:endParaRPr lang="en-US" sz="24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Increases</a:t>
                      </a:r>
                      <a:endParaRPr lang="en-IN" sz="24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75558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21884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 and Futures Contracts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Forward contract: one party agrees to buy a commodity at a specific price on a future date and the counterparty agrees to make the sale. There is physical delivery of the commodity.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Futures contract: standardized, exchange-traded contracts in which physical delivery of the underlying asset does not actually occur.</a:t>
            </a:r>
          </a:p>
          <a:p>
            <a:pPr marL="640080" lvl="1" indent="-32004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Commodity futures</a:t>
            </a:r>
          </a:p>
          <a:p>
            <a:pPr marL="640080" lvl="1" indent="-32004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Financial futures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25926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The exchange of cash payment obligations between two parties, usually because each party prefers the terms of the other’s debt contract. 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Fixed for floating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Floating for fixed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Swaps can reduce each party’s financial risk.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4021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Hedging Risks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Hedging is usually used when a price change could negatively affect a firm’s profits.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Long hedge: involves the purchase of a futures contract to guard against a price increase.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Short hedge: involves the sale of a futures contract to protect against a price decline.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65452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commodity futures markets be used to reduce input price risk?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buClr>
                <a:srgbClr val="000000"/>
              </a:buClr>
            </a:pPr>
            <a:r>
              <a:rPr lang="en-US" dirty="0"/>
              <a:t>The purchase of a commodity futures contract will allow a firm to make a future purchase of the input at today’s price, even if the market price on the item has risen substantially in the interim.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26488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corporate risk management, and why is it important to all firms?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Corporate risk management relates to the management of unpredictable events that would have adverse consequences for the firm.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All firms face risks, but the lower those risks can be made, the more valuable the firm, other things held constant. Of course, risk reduction has a cost.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04733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of Different Types of Risk (1 of 2)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Speculative risks: offer the chance of a gain as well as a loss.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Pure risks: offer only the prospect of a loss.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Demand risks: risks associated with the demand for a firm’s products or services.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Input risks: risks associated with a firm’s input costs.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Financial risks: result from financial transactions.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8705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of Different Types of Risk (2 of 2)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Property risks: risks associated with loss of a firm’s productive assets.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Personnel risk: result from human actions.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Environmental risk: risk associated with polluting the environment.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Liability risks: connected with product, service, or employee liability.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Insurable risks: risks that typically can be covered by insurance.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949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Why might stockholders be indifferent to whether a firm reduces the volatility of its cash flows?</a:t>
            </a:r>
            <a:endParaRPr lang="en-US" sz="3600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Diversified shareholders may already be hedged against various types of risk.  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Reducing volatility increases firm value only if it leads to higher expected cash flows and/or a reduced WACC.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40857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of Different Types of Risk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4000" y="1883681"/>
            <a:ext cx="9144000" cy="822960"/>
          </a:xfrm>
          <a:solidFill>
            <a:srgbClr val="343F52"/>
          </a:solidFill>
        </p:spPr>
        <p:txBody>
          <a:bodyPr anchor="ctr"/>
          <a:lstStyle/>
          <a:p>
            <a:pPr marL="342900" indent="-342900">
              <a:buClr>
                <a:schemeClr val="bg1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Identify the risks faced by the firm.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FD063-DA12-4C06-A6E8-84FD4A594DE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524000" y="3207216"/>
            <a:ext cx="9144000" cy="822960"/>
          </a:xfrm>
          <a:solidFill>
            <a:srgbClr val="343F52"/>
          </a:solidFill>
        </p:spPr>
        <p:txBody>
          <a:bodyPr anchor="ctr"/>
          <a:lstStyle/>
          <a:p>
            <a:pPr marL="342900" indent="-342900">
              <a:buClr>
                <a:schemeClr val="bg1"/>
              </a:buClr>
              <a:buFont typeface="+mj-lt"/>
              <a:buAutoNum type="arabicPeriod" startAt="2"/>
            </a:pPr>
            <a:r>
              <a:rPr lang="en-US" sz="24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Measure the potential impact of the identified risks.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0C088F6-0467-4AD6-9EE4-C47A09CBB239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1524000" y="4512296"/>
            <a:ext cx="9144000" cy="822960"/>
          </a:xfrm>
          <a:solidFill>
            <a:srgbClr val="343F52"/>
          </a:solidFill>
        </p:spPr>
        <p:txBody>
          <a:bodyPr anchor="ctr"/>
          <a:lstStyle/>
          <a:p>
            <a:pPr marL="342900" indent="-342900">
              <a:buClr>
                <a:schemeClr val="bg1"/>
              </a:buClr>
              <a:buFont typeface="+mj-lt"/>
              <a:buAutoNum type="arabicPeriod" startAt="3"/>
            </a:pPr>
            <a:r>
              <a:rPr lang="en-US" sz="24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Decide how each relevant risk should be handled.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8262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That Corporations Engage in Risk Management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200"/>
              </a:spcBef>
              <a:spcAft>
                <a:spcPts val="100"/>
              </a:spcAft>
              <a:buClr>
                <a:srgbClr val="000000"/>
              </a:buClr>
              <a:defRPr/>
            </a:pPr>
            <a:r>
              <a:rPr lang="en-US" dirty="0"/>
              <a:t>Reduced volatility reduces bankruptcy risk, which enables the firm to increase its debt capacity.</a:t>
            </a:r>
          </a:p>
          <a:p>
            <a:pPr marL="365760" indent="-365760">
              <a:spcBef>
                <a:spcPts val="200"/>
              </a:spcBef>
              <a:spcAft>
                <a:spcPts val="100"/>
              </a:spcAft>
              <a:buClr>
                <a:srgbClr val="000000"/>
              </a:buClr>
              <a:defRPr/>
            </a:pPr>
            <a:r>
              <a:rPr lang="en-US" dirty="0"/>
              <a:t>By reducing the need for external equity, firms can maintain their optimal capital budget.</a:t>
            </a:r>
          </a:p>
          <a:p>
            <a:pPr marL="365760" indent="-365760">
              <a:spcBef>
                <a:spcPts val="200"/>
              </a:spcBef>
              <a:spcAft>
                <a:spcPts val="100"/>
              </a:spcAft>
              <a:buClr>
                <a:srgbClr val="000000"/>
              </a:buClr>
              <a:defRPr/>
            </a:pPr>
            <a:r>
              <a:rPr lang="en-US" dirty="0"/>
              <a:t>Reduced volatility helps avoid financial distress costs.</a:t>
            </a:r>
          </a:p>
          <a:p>
            <a:pPr marL="365760" indent="-365760">
              <a:spcBef>
                <a:spcPts val="200"/>
              </a:spcBef>
              <a:spcAft>
                <a:spcPts val="100"/>
              </a:spcAft>
              <a:buClr>
                <a:srgbClr val="000000"/>
              </a:buClr>
              <a:defRPr/>
            </a:pPr>
            <a:r>
              <a:rPr lang="en-US" dirty="0"/>
              <a:t>Managers have a comparative advantage in hedging certain types of risk.</a:t>
            </a:r>
          </a:p>
          <a:p>
            <a:pPr marL="365760" indent="-365760">
              <a:spcBef>
                <a:spcPts val="200"/>
              </a:spcBef>
              <a:spcAft>
                <a:spcPts val="100"/>
              </a:spcAft>
              <a:buClr>
                <a:srgbClr val="000000"/>
              </a:buClr>
              <a:defRPr/>
            </a:pPr>
            <a:r>
              <a:rPr lang="en-US" dirty="0"/>
              <a:t>Reduced volatility reduces the costs of borrowing.</a:t>
            </a:r>
          </a:p>
          <a:p>
            <a:pPr marL="365760" indent="-365760">
              <a:spcBef>
                <a:spcPts val="200"/>
              </a:spcBef>
              <a:spcAft>
                <a:spcPts val="100"/>
              </a:spcAft>
              <a:buClr>
                <a:srgbClr val="000000"/>
              </a:buClr>
              <a:defRPr/>
            </a:pPr>
            <a:r>
              <a:rPr lang="en-US" dirty="0"/>
              <a:t>Reduced volatility reduces the higher taxes that result from fluctuating earnings.</a:t>
            </a:r>
          </a:p>
          <a:p>
            <a:pPr marL="365760" indent="-365760">
              <a:spcBef>
                <a:spcPts val="200"/>
              </a:spcBef>
              <a:spcAft>
                <a:spcPts val="100"/>
              </a:spcAft>
              <a:buClr>
                <a:srgbClr val="000000"/>
              </a:buClr>
              <a:defRPr/>
            </a:pPr>
            <a:r>
              <a:rPr lang="en-US" dirty="0"/>
              <a:t>Certain compensation schemes reward managers for achieving stable earnings.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3157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option?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A contract that gives its holder the right, but not the obligation, to buy (or sell) an asset at some predetermined price within a specified period of time.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It’s important to remember: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It does not obligate its owner to take action.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It merely gives the owner the right to buy or sell an asset.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087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Terminology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Call option: an option to buy a specified number of shares of a security within some future period.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Put option: an option to sell a specified number of shares of a security within some future period.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Exercise (or strike) price: the price stated in the option contract at which the security can be bought or sold.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Option price: option contract’s market price.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737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Terminology (Cont’d) (1 of 2)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Expiration date: the date the option expires.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Exercise value: the value of an option if it were exercised today (Current stock price – Strike price).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Covered option: an option written against stock held in an investor’s portfolio.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Naked (uncovered) option: an option written without the stock to back it up.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071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Terminology (Cont’d) (2 of 2)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In-the-money call: a call option whose exercise price is less than the current price of the underlying stock.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Out-of-the-money call: a call option whose exercise price exceeds the current stock price.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Long-term Equity </a:t>
            </a:r>
            <a:r>
              <a:rPr lang="en-US" dirty="0" err="1"/>
              <a:t>AnticiPation</a:t>
            </a:r>
            <a:r>
              <a:rPr lang="en-US" dirty="0"/>
              <a:t> Securities (LEAPS): similar to normal options, but they are longer-term options with maturities of up to 2½ years.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1449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Example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844" y="1828263"/>
            <a:ext cx="11241914" cy="875025"/>
          </a:xfrm>
        </p:spPr>
        <p:txBody>
          <a:bodyPr/>
          <a:lstStyle/>
          <a:p>
            <a:pPr marL="365760" indent="-365760" algn="l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dirty="0"/>
              <a:t>A call option with an exercise price of $25, has the following values at these prices:</a:t>
            </a:r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40FF6CAF-4E97-4748-852A-FDE4DF817FEA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3623440534"/>
              </p:ext>
            </p:extLst>
          </p:nvPr>
        </p:nvGraphicFramePr>
        <p:xfrm>
          <a:off x="2290762" y="2907562"/>
          <a:ext cx="7056438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219">
                  <a:extLst>
                    <a:ext uri="{9D8B030D-6E8A-4147-A177-3AD203B41FA5}">
                      <a16:colId xmlns:a16="http://schemas.microsoft.com/office/drawing/2014/main" val="3764685051"/>
                    </a:ext>
                  </a:extLst>
                </a:gridCol>
                <a:gridCol w="3528219">
                  <a:extLst>
                    <a:ext uri="{9D8B030D-6E8A-4147-A177-3AD203B41FA5}">
                      <a16:colId xmlns:a16="http://schemas.microsoft.com/office/drawing/2014/main" val="28309208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u="none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Stock Price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u="none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Call Option Price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0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$25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  3.00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182880" marT="9144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707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30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R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55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35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12.00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147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40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16.50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805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45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21.00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152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+mn-lt"/>
                        </a:rPr>
                        <a:t>25.50</a:t>
                      </a:r>
                      <a:endParaRPr lang="en-IN" sz="2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08084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01940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FULL TEXT TEMPLATE MASTER" val="7pb33sBP"/>
  <p:tag name="ARTICULATE_DESIGN_ID_FULL TEXT TEMPLATE MASTER (CONT.)" val="V3Eg5WUK"/>
  <p:tag name="ARTICULATE_DESIGN_ID_OPTIMIZED TEMPLATE MASTER" val="rzwWCka7"/>
  <p:tag name="ARTICULATE_DESIGN_ID_OPTIMIZED TEMPLATE MASTER (CONT.)" val="klKJ3eZ5"/>
  <p:tag name="ARTICULATE_PROJECT_OPEN" val="0"/>
  <p:tag name="ARTICULATE_SLIDE_COUNT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ptimized Template Master">
  <a:themeElements>
    <a:clrScheme name="Cengage">
      <a:dk1>
        <a:srgbClr val="53565A"/>
      </a:dk1>
      <a:lt1>
        <a:srgbClr val="FFFFFF"/>
      </a:lt1>
      <a:dk2>
        <a:srgbClr val="003865"/>
      </a:dk2>
      <a:lt2>
        <a:srgbClr val="E7E6E6"/>
      </a:lt2>
      <a:accent1>
        <a:srgbClr val="003865"/>
      </a:accent1>
      <a:accent2>
        <a:srgbClr val="0085CA"/>
      </a:accent2>
      <a:accent3>
        <a:srgbClr val="E0004D"/>
      </a:accent3>
      <a:accent4>
        <a:srgbClr val="FC4C02"/>
      </a:accent4>
      <a:accent5>
        <a:srgbClr val="F2A900"/>
      </a:accent5>
      <a:accent6>
        <a:srgbClr val="92278F"/>
      </a:accent6>
      <a:hlink>
        <a:srgbClr val="0563C1"/>
      </a:hlink>
      <a:folHlink>
        <a:srgbClr val="9227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11y_PPT_Template_Cengage_020221.pptx" id="{62A8FB47-AEAE-448A-A9EC-2B57E950A883}" vid="{DA52BCA4-C454-45F1-8147-C38687C750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c1e726a-7c3b-4654-9122-87de3e28a51c">
      <UserInfo>
        <DisplayName/>
        <AccountId xsi:nil="true"/>
        <AccountType/>
      </UserInfo>
    </SharedWithUsers>
    <AdminNotes xmlns="c8ecdccd-e3b0-4392-94c4-49d90f16d1d5">
      <Value>Source document w/owner</Value>
    </AdminNotes>
    <Topic xmlns="c8ecdccd-e3b0-4392-94c4-49d90f16d1d5">
      <Value>Accessibility</Value>
      <Value>Partner Programs</Value>
    </Topic>
    <Copy xmlns="c8ecdccd-e3b0-4392-94c4-49d90f16d1d5">true</Copy>
    <MasterLocation_x0028_ifCopy_x003d_Yes_x0029_ xmlns="c8ecdccd-e3b0-4392-94c4-49d90f16d1d5">Learning</MasterLocation_x0028_ifCopy_x003d_Yes_x0029_>
    <Owner xmlns="c8ecdccd-e3b0-4392-94c4-49d90f16d1d5">Learning</Owner>
    <Admin xmlns="c8ecdccd-e3b0-4392-94c4-49d90f16d1d5">
      <UserInfo>
        <DisplayName>Tumelaire, Justin M</DisplayName>
        <AccountId>640</AccountId>
        <AccountType/>
      </UserInfo>
    </Admin>
    <PartnerProgram xmlns="c8ecdccd-e3b0-4392-94c4-49d90f16d1d5">
      <Value>HE Production</Value>
    </PartnerProgram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A683995A7B1D46BAE4BA042997DC16" ma:contentTypeVersion="23" ma:contentTypeDescription="Create a new document." ma:contentTypeScope="" ma:versionID="8f0464880096769e34e67dae7cb02e8b">
  <xsd:schema xmlns:xsd="http://www.w3.org/2001/XMLSchema" xmlns:xs="http://www.w3.org/2001/XMLSchema" xmlns:p="http://schemas.microsoft.com/office/2006/metadata/properties" xmlns:ns2="c8ecdccd-e3b0-4392-94c4-49d90f16d1d5" xmlns:ns3="cc1e726a-7c3b-4654-9122-87de3e28a51c" targetNamespace="http://schemas.microsoft.com/office/2006/metadata/properties" ma:root="true" ma:fieldsID="5b66234319f86e7d6e6af7a0d3db614c" ns2:_="" ns3:_="">
    <xsd:import namespace="c8ecdccd-e3b0-4392-94c4-49d90f16d1d5"/>
    <xsd:import namespace="cc1e726a-7c3b-4654-9122-87de3e28a51c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Owner" minOccurs="0"/>
                <xsd:element ref="ns2:Admin" minOccurs="0"/>
                <xsd:element ref="ns2:Copy" minOccurs="0"/>
                <xsd:element ref="ns2:MasterLocation_x0028_ifCopy_x003d_Yes_x0029_" minOccurs="0"/>
                <xsd:element ref="ns2:AdminNote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artnerProgram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cdccd-e3b0-4392-94c4-49d90f16d1d5" elementFormDefault="qualified">
    <xsd:import namespace="http://schemas.microsoft.com/office/2006/documentManagement/types"/>
    <xsd:import namespace="http://schemas.microsoft.com/office/infopath/2007/PartnerControls"/>
    <xsd:element name="Topic" ma:index="2" nillable="true" ma:displayName="Topic" ma:default="Unassigned" ma:format="Dropdown" ma:internalName="Topic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ccessibility"/>
                    <xsd:enumeration value="Archiving"/>
                    <xsd:enumeration value="CenDoc"/>
                    <xsd:enumeration value="Content Corrections/Reprints"/>
                    <xsd:enumeration value="Content Creation"/>
                    <xsd:enumeration value="Files to Printer"/>
                    <xsd:enumeration value="Invoicing"/>
                    <xsd:enumeration value="Partner Programs"/>
                    <xsd:enumeration value="Project Management"/>
                    <xsd:enumeration value="Other"/>
                    <xsd:enumeration value="Unassigned"/>
                    <xsd:enumeration value="Source Document Only"/>
                    <xsd:enumeration value="Design"/>
                    <xsd:enumeration value="Inclusivity &amp; Diversity"/>
                  </xsd:restriction>
                </xsd:simpleType>
              </xsd:element>
            </xsd:sequence>
          </xsd:extension>
        </xsd:complexContent>
      </xsd:complexType>
    </xsd:element>
    <xsd:element name="Owner" ma:index="3" nillable="true" ma:displayName="Owner" ma:format="Dropdown" ma:internalName="Owner">
      <xsd:simpleType>
        <xsd:restriction base="dms:Choice">
          <xsd:enumeration value="Content Corrections"/>
          <xsd:enumeration value="Content Creation"/>
          <xsd:enumeration value="Content Management Services"/>
          <xsd:enumeration value="Creative Studio"/>
          <xsd:enumeration value="Digital Production"/>
          <xsd:enumeration value="Finance"/>
          <xsd:enumeration value="Learning"/>
          <xsd:enumeration value="Manufacturing"/>
          <xsd:enumeration value="NGL"/>
          <xsd:enumeration value="Strategic Sourcing"/>
        </xsd:restriction>
      </xsd:simpleType>
    </xsd:element>
    <xsd:element name="Admin" ma:index="4" nillable="true" ma:displayName="Admin" ma:list="UserInfo" ma:SharePointGroup="0" ma:internalName="Admin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py" ma:index="5" nillable="true" ma:displayName="Copy " ma:default="0" ma:description="This is a VIP copy of a master document that is posted/available internally" ma:format="Dropdown" ma:internalName="Copy">
      <xsd:simpleType>
        <xsd:restriction base="dms:Boolean"/>
      </xsd:simpleType>
    </xsd:element>
    <xsd:element name="MasterLocation_x0028_ifCopy_x003d_Yes_x0029_" ma:index="6" nillable="true" ma:displayName="Master Location (if Copy = Yes)" ma:default="n/a" ma:description="Site/document library where master version is maintained" ma:format="Dropdown" ma:internalName="MasterLocation_x0028_ifCopy_x003d_Yes_x0029_">
      <xsd:simpleType>
        <xsd:restriction base="dms:Choice">
          <xsd:enumeration value="Catalyst / Finance"/>
          <xsd:enumeration value="Content Creation"/>
          <xsd:enumeration value="Content Management Services"/>
          <xsd:enumeration value="GPMOT"/>
          <xsd:enumeration value="Learning"/>
          <xsd:enumeration value="Strategic Sourcing"/>
          <xsd:enumeration value="VIP Documents"/>
          <xsd:enumeration value="n/a"/>
          <xsd:enumeration value="Creative Studio"/>
        </xsd:restriction>
      </xsd:simpleType>
    </xsd:element>
    <xsd:element name="AdminNotes" ma:index="7" nillable="true" ma:displayName="Admin Notes" ma:format="Dropdown" ma:internalName="AdminNote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See VIP Source Documents"/>
                        <xsd:enumeration value="E2E copy"/>
                        <xsd:enumeration value="Link to VIP copy"/>
                        <xsd:enumeration value="Same as internal version"/>
                        <xsd:enumeration value="Vendor-facing version"/>
                        <xsd:enumeration value="Source document w/owner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PartnerProgram" ma:index="25" nillable="true" ma:displayName="Partner Program" ma:format="Dropdown" ma:internalName="PartnerProgram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HE Production"/>
                    <xsd:enumeration value="Design"/>
                    <xsd:enumeration value="Authoring"/>
                    <xsd:enumeration value="Ancillary Production"/>
                    <xsd:enumeration value="Archiving"/>
                    <xsd:enumeration value="NGL"/>
                    <xsd:enumeration value="Media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e726a-7c3b-4654-9122-87de3e28a5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2CFAA7-E308-4DCB-89CD-C84C20E902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9BA192-EF86-48DF-982C-2C526A268392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cc1e726a-7c3b-4654-9122-87de3e28a51c"/>
    <ds:schemaRef ds:uri="http://purl.org/dc/dcmitype/"/>
    <ds:schemaRef ds:uri="http://schemas.microsoft.com/office/2006/metadata/properties"/>
    <ds:schemaRef ds:uri="c8ecdccd-e3b0-4392-94c4-49d90f16d1d5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A796F67-F848-4205-8CFB-C5D3203424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ecdccd-e3b0-4392-94c4-49d90f16d1d5"/>
    <ds:schemaRef ds:uri="cc1e726a-7c3b-4654-9122-87de3e28a5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A11y_PPT_Template_Cengage_020221</Template>
  <TotalTime>685</TotalTime>
  <Words>1564</Words>
  <Application>Microsoft Office PowerPoint</Application>
  <PresentationFormat>Widescreen</PresentationFormat>
  <Paragraphs>213</Paragraphs>
  <Slides>30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Courier New</vt:lpstr>
      <vt:lpstr>Symbol</vt:lpstr>
      <vt:lpstr>Verdana</vt:lpstr>
      <vt:lpstr>Wingdings</vt:lpstr>
      <vt:lpstr>Optimized Template Master</vt:lpstr>
      <vt:lpstr>Equation</vt:lpstr>
      <vt:lpstr>MathType 6.0 Equation</vt:lpstr>
      <vt:lpstr>Chapter 19</vt:lpstr>
      <vt:lpstr>Overview</vt:lpstr>
      <vt:lpstr>Why might stockholders be indifferent to whether a firm reduces the volatility of its cash flows?</vt:lpstr>
      <vt:lpstr>Reasons That Corporations Engage in Risk Management</vt:lpstr>
      <vt:lpstr>What is an option?</vt:lpstr>
      <vt:lpstr>Option Terminology</vt:lpstr>
      <vt:lpstr>Option Terminology (Cont’d) (1 of 2)</vt:lpstr>
      <vt:lpstr>Option Terminology (Cont’d) (2 of 2)</vt:lpstr>
      <vt:lpstr>Option Example</vt:lpstr>
      <vt:lpstr>Determining Option Exercise Value and Option Premium</vt:lpstr>
      <vt:lpstr>How does the option premium change as the stock price increases?</vt:lpstr>
      <vt:lpstr>Call Premium Diagram</vt:lpstr>
      <vt:lpstr>What are the assumptions of the Black-Scholes Option Pricing Model?</vt:lpstr>
      <vt:lpstr>Using the Black-Scholes Option Pricing Model</vt:lpstr>
      <vt:lpstr>Use the B-S OPM to Find the Option Value of a Call Option</vt:lpstr>
      <vt:lpstr>Solving for Option Value</vt:lpstr>
      <vt:lpstr>Create a Riskless Hedge to Determine Value of a Call Option (1 of 4)</vt:lpstr>
      <vt:lpstr>Create a Riskless Hedge to Determine Value of a Call Option (2 of 4)</vt:lpstr>
      <vt:lpstr>Create a Riskless Hedge to Determine Value of a Call Option (3 of 4)</vt:lpstr>
      <vt:lpstr>Create a Riskless Hedge to Determine Value of a Call Option (4 of 4)</vt:lpstr>
      <vt:lpstr>How do the factors of the B-S OPM affect a call option’s value?</vt:lpstr>
      <vt:lpstr>How do the factors of the B-S OPM affect a put option’s value?</vt:lpstr>
      <vt:lpstr>Forward and Futures Contracts</vt:lpstr>
      <vt:lpstr>Swaps</vt:lpstr>
      <vt:lpstr>Hedging Risks</vt:lpstr>
      <vt:lpstr>How can commodity futures markets be used to reduce input price risk?</vt:lpstr>
      <vt:lpstr>What is corporate risk management, and why is it important to all firms?</vt:lpstr>
      <vt:lpstr>Definitions of Different Types of Risk (1 of 2)</vt:lpstr>
      <vt:lpstr>Definitions of Different Types of Risk (2 of 2)</vt:lpstr>
      <vt:lpstr>Definitions of Different Types of Risk</vt:lpstr>
    </vt:vector>
  </TitlesOfParts>
  <Company>Cengage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Financial Management, Sixteenth Edition</dc:title>
  <dc:subject>Chapter 19: Derivatives and Risk Management</dc:subject>
  <dc:creator>Brigham &amp; Houston</dc:creator>
  <cp:lastModifiedBy>Prasanna kumar. Tripathy</cp:lastModifiedBy>
  <cp:revision>177</cp:revision>
  <cp:lastPrinted>2016-10-03T15:29:39Z</cp:lastPrinted>
  <dcterms:created xsi:type="dcterms:W3CDTF">2021-02-02T17:32:18Z</dcterms:created>
  <dcterms:modified xsi:type="dcterms:W3CDTF">2021-06-08T19:20:23Z</dcterms:modified>
  <cp:category>Accessible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0x01010025A683995A7B1D46BAE4BA042997DC16</vt:lpwstr>
  </property>
  <property fmtid="{D5CDD505-2E9C-101B-9397-08002B2CF9AE}" pid="3" name="Order">
    <vt:r8>112600</vt:r8>
  </property>
  <property fmtid="{D5CDD505-2E9C-101B-9397-08002B2CF9AE}" pid="4" name="Category">
    <vt:lpwstr>Accessibility</vt:lpwstr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Document Type">
    <vt:lpwstr>Template</vt:lpwstr>
  </property>
  <property fmtid="{D5CDD505-2E9C-101B-9397-08002B2CF9AE}" pid="8" name="Audience">
    <vt:lpwstr>Content Developer</vt:lpwstr>
  </property>
  <property fmtid="{D5CDD505-2E9C-101B-9397-08002B2CF9AE}" pid="9" name="Department">
    <vt:lpwstr>GPM Training</vt:lpwstr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ArticulateGUID">
    <vt:lpwstr>DA3FD099-5DDC-49B7-BC70-6C2871AE2813</vt:lpwstr>
  </property>
  <property fmtid="{D5CDD505-2E9C-101B-9397-08002B2CF9AE}" pid="13" name="ArticulatePath">
    <vt:lpwstr>Presentation3</vt:lpwstr>
  </property>
  <property fmtid="{D5CDD505-2E9C-101B-9397-08002B2CF9AE}" pid="14" name="_SourceUrl">
    <vt:lpwstr/>
  </property>
  <property fmtid="{D5CDD505-2E9C-101B-9397-08002B2CF9AE}" pid="15" name="Status">
    <vt:lpwstr>1. In development</vt:lpwstr>
  </property>
  <property fmtid="{D5CDD505-2E9C-101B-9397-08002B2CF9AE}" pid="16" name="_SharedFileIndex">
    <vt:lpwstr/>
  </property>
</Properties>
</file>