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1" r:id="rId1"/>
  </p:sldMasterIdLst>
  <p:sldIdLst>
    <p:sldId id="256" r:id="rId2"/>
    <p:sldId id="257" r:id="rId3"/>
    <p:sldId id="279" r:id="rId4"/>
    <p:sldId id="280" r:id="rId5"/>
    <p:sldId id="277" r:id="rId6"/>
    <p:sldId id="281" r:id="rId7"/>
    <p:sldId id="278" r:id="rId8"/>
    <p:sldId id="282" r:id="rId9"/>
    <p:sldId id="283" r:id="rId10"/>
    <p:sldId id="28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4660"/>
  </p:normalViewPr>
  <p:slideViewPr>
    <p:cSldViewPr snapToGrid="0">
      <p:cViewPr varScale="1">
        <p:scale>
          <a:sx n="79" d="100"/>
          <a:sy n="79" d="100"/>
        </p:scale>
        <p:origin x="1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A15C82-9AC5-4236-A62D-9986D61E996B}" type="datetimeFigureOut">
              <a:rPr lang="en-US" smtClean="0"/>
              <a:t>8/23/2024</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178C6F39-7AF9-467B-8C0D-222E41B29E7D}"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008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A15C82-9AC5-4236-A62D-9986D61E996B}"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C6F39-7AF9-467B-8C0D-222E41B29E7D}"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9141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A15C82-9AC5-4236-A62D-9986D61E996B}"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C6F39-7AF9-467B-8C0D-222E41B29E7D}"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3824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A15C82-9AC5-4236-A62D-9986D61E996B}"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C6F39-7AF9-467B-8C0D-222E41B29E7D}"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8423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A15C82-9AC5-4236-A62D-9986D61E996B}"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C6F39-7AF9-467B-8C0D-222E41B29E7D}"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0738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A15C82-9AC5-4236-A62D-9986D61E996B}"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C6F39-7AF9-467B-8C0D-222E41B29E7D}"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694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A15C82-9AC5-4236-A62D-9986D61E996B}" type="datetimeFigureOut">
              <a:rPr lang="en-US" smtClean="0"/>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C6F39-7AF9-467B-8C0D-222E41B29E7D}"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420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A15C82-9AC5-4236-A62D-9986D61E996B}" type="datetimeFigureOut">
              <a:rPr lang="en-US" smtClean="0"/>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C6F39-7AF9-467B-8C0D-222E41B29E7D}"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25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A15C82-9AC5-4236-A62D-9986D61E996B}" type="datetimeFigureOut">
              <a:rPr lang="en-US" smtClean="0"/>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C6F39-7AF9-467B-8C0D-222E41B29E7D}" type="slidenum">
              <a:rPr lang="en-US" smtClean="0"/>
              <a:t>‹#›</a:t>
            </a:fld>
            <a:endParaRPr lang="en-US"/>
          </a:p>
        </p:txBody>
      </p:sp>
    </p:spTree>
    <p:extLst>
      <p:ext uri="{BB962C8B-B14F-4D97-AF65-F5344CB8AC3E}">
        <p14:creationId xmlns:p14="http://schemas.microsoft.com/office/powerpoint/2010/main" val="4024724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A15C82-9AC5-4236-A62D-9986D61E996B}"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C6F39-7AF9-467B-8C0D-222E41B29E7D}"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6345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5A15C82-9AC5-4236-A62D-9986D61E996B}" type="datetimeFigureOut">
              <a:rPr lang="en-US" smtClean="0"/>
              <a:t>8/23/2024</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178C6F39-7AF9-467B-8C0D-222E41B29E7D}"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80519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5A15C82-9AC5-4236-A62D-9986D61E996B}" type="datetimeFigureOut">
              <a:rPr lang="en-US" smtClean="0"/>
              <a:t>8/23/2024</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78C6F39-7AF9-467B-8C0D-222E41B29E7D}"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168828"/>
      </p:ext>
    </p:extLst>
  </p:cSld>
  <p:clrMap bg1="lt1" tx1="dk1" bg2="lt2" tx2="dk2" accent1="accent1" accent2="accent2" accent3="accent3" accent4="accent4" accent5="accent5" accent6="accent6" hlink="hlink" folHlink="folHlink"/>
  <p:sldLayoutIdLst>
    <p:sldLayoutId id="2147484182" r:id="rId1"/>
    <p:sldLayoutId id="2147484183" r:id="rId2"/>
    <p:sldLayoutId id="2147484184" r:id="rId3"/>
    <p:sldLayoutId id="2147484185" r:id="rId4"/>
    <p:sldLayoutId id="2147484186" r:id="rId5"/>
    <p:sldLayoutId id="2147484187" r:id="rId6"/>
    <p:sldLayoutId id="2147484188" r:id="rId7"/>
    <p:sldLayoutId id="2147484189" r:id="rId8"/>
    <p:sldLayoutId id="2147484190" r:id="rId9"/>
    <p:sldLayoutId id="2147484191" r:id="rId10"/>
    <p:sldLayoutId id="2147484192"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user/BitsBeTrippin" TargetMode="External"/><Relationship Id="rId2" Type="http://schemas.openxmlformats.org/officeDocument/2006/relationships/hyperlink" Target="https://www.youtube.com/c/TheHobbyistMine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hattomine.com/" TargetMode="External"/><Relationship Id="rId2" Type="http://schemas.openxmlformats.org/officeDocument/2006/relationships/hyperlink" Target="https://www.cryptocompare.com/" TargetMode="External"/><Relationship Id="rId1" Type="http://schemas.openxmlformats.org/officeDocument/2006/relationships/slideLayout" Target="../slideLayouts/slideLayout2.xml"/><Relationship Id="rId4" Type="http://schemas.openxmlformats.org/officeDocument/2006/relationships/hyperlink" Target="https://www.whattomine.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nicehash.com/" TargetMode="External"/><Relationship Id="rId2" Type="http://schemas.openxmlformats.org/officeDocument/2006/relationships/hyperlink" Target="https://etherscan.io/gastrack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0712110-0BC1-4B31-B3BB-63B44222E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466B5F3-C053-4580-B04A-1EF9498882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6D5FB94B-C35F-A809-057C-2076E6F27C94}"/>
              </a:ext>
            </a:extLst>
          </p:cNvPr>
          <p:cNvSpPr>
            <a:spLocks noGrp="1"/>
          </p:cNvSpPr>
          <p:nvPr>
            <p:ph type="ctrTitle"/>
          </p:nvPr>
        </p:nvSpPr>
        <p:spPr>
          <a:xfrm>
            <a:off x="1452616" y="962902"/>
            <a:ext cx="4176384" cy="2380828"/>
          </a:xfrm>
        </p:spPr>
        <p:txBody>
          <a:bodyPr>
            <a:normAutofit/>
          </a:bodyPr>
          <a:lstStyle/>
          <a:p>
            <a:r>
              <a:rPr lang="en-US" sz="4800"/>
              <a:t>How to Mine Ether</a:t>
            </a:r>
          </a:p>
        </p:txBody>
      </p:sp>
      <p:sp>
        <p:nvSpPr>
          <p:cNvPr id="3" name="Subtitle 2">
            <a:extLst>
              <a:ext uri="{FF2B5EF4-FFF2-40B4-BE49-F238E27FC236}">
                <a16:creationId xmlns:a16="http://schemas.microsoft.com/office/drawing/2014/main" id="{EF67D3FA-C55D-FB4E-B3DF-D824A9F0FBA3}"/>
              </a:ext>
            </a:extLst>
          </p:cNvPr>
          <p:cNvSpPr>
            <a:spLocks noGrp="1"/>
          </p:cNvSpPr>
          <p:nvPr>
            <p:ph type="subTitle" idx="1"/>
          </p:nvPr>
        </p:nvSpPr>
        <p:spPr>
          <a:xfrm>
            <a:off x="1452617" y="3531204"/>
            <a:ext cx="4171479" cy="1610643"/>
          </a:xfrm>
        </p:spPr>
        <p:txBody>
          <a:bodyPr>
            <a:normAutofit/>
          </a:bodyPr>
          <a:lstStyle/>
          <a:p>
            <a:r>
              <a:rPr lang="en-US" sz="1600"/>
              <a:t>FIN451 / MBA651</a:t>
            </a:r>
          </a:p>
        </p:txBody>
      </p:sp>
      <p:cxnSp>
        <p:nvCxnSpPr>
          <p:cNvPr id="14" name="Straight Connector 13">
            <a:extLst>
              <a:ext uri="{FF2B5EF4-FFF2-40B4-BE49-F238E27FC236}">
                <a16:creationId xmlns:a16="http://schemas.microsoft.com/office/drawing/2014/main" id="{FA6123F2-4B61-414F-A7E5-5B7828EACA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7" name="Graphic 6" descr="World">
            <a:extLst>
              <a:ext uri="{FF2B5EF4-FFF2-40B4-BE49-F238E27FC236}">
                <a16:creationId xmlns:a16="http://schemas.microsoft.com/office/drawing/2014/main" id="{79903659-911C-FA13-D21D-1EBB8139C07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44251" y="805583"/>
            <a:ext cx="4660762" cy="4660762"/>
          </a:xfrm>
          <a:prstGeom prst="rect">
            <a:avLst/>
          </a:prstGeom>
        </p:spPr>
      </p:pic>
      <p:pic>
        <p:nvPicPr>
          <p:cNvPr id="16" name="Picture 15">
            <a:extLst>
              <a:ext uri="{FF2B5EF4-FFF2-40B4-BE49-F238E27FC236}">
                <a16:creationId xmlns:a16="http://schemas.microsoft.com/office/drawing/2014/main" id="{25CED634-E2D0-4AB7-96DD-816C9B52C5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8" name="Straight Connector 17">
            <a:extLst>
              <a:ext uri="{FF2B5EF4-FFF2-40B4-BE49-F238E27FC236}">
                <a16:creationId xmlns:a16="http://schemas.microsoft.com/office/drawing/2014/main" id="{FCDDCDFB-696D-4FDF-9B58-24F71B7C37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3451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44476" y="1600199"/>
            <a:ext cx="3539266" cy="4297680"/>
          </a:xfrm>
        </p:spPr>
        <p:txBody>
          <a:bodyPr anchor="ctr">
            <a:normAutofit/>
          </a:bodyPr>
          <a:lstStyle/>
          <a:p>
            <a:r>
              <a:rPr lang="en-US" b="1">
                <a:latin typeface="Times New Roman" panose="02020603050405020304" pitchFamily="18" charset="0"/>
                <a:ea typeface="SimSun" panose="02010600030101010101" pitchFamily="2" charset="-122"/>
                <a:cs typeface="Times New Roman" panose="02020603050405020304" pitchFamily="18" charset="0"/>
              </a:rPr>
              <a:t>Useful Websites</a:t>
            </a:r>
            <a:endParaRPr lang="en-US"/>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4924851" y="1600199"/>
            <a:ext cx="6130003" cy="4297680"/>
          </a:xfrm>
        </p:spPr>
        <p:txBody>
          <a:bodyPr anchor="ctr">
            <a:normAutofit/>
          </a:bodyPr>
          <a:lstStyle/>
          <a:p>
            <a:pPr marL="0" marR="0">
              <a:lnSpc>
                <a:spcPct val="110000"/>
              </a:lnSpc>
              <a:spcBef>
                <a:spcPts val="0"/>
              </a:spcBef>
              <a:spcAft>
                <a:spcPts val="1000"/>
              </a:spcAft>
            </a:pPr>
            <a:r>
              <a:rPr lang="en-US" sz="1700" b="1">
                <a:effectLst/>
                <a:latin typeface="Times New Roman" panose="02020603050405020304" pitchFamily="18" charset="0"/>
                <a:ea typeface="SimSun" panose="02010600030101010101" pitchFamily="2" charset="-122"/>
                <a:cs typeface="Times New Roman" panose="02020603050405020304" pitchFamily="18" charset="0"/>
              </a:rPr>
              <a:t>YouTube - Ethereum Mining Tutorials</a:t>
            </a:r>
            <a:endParaRPr lang="en-US" sz="1700">
              <a:effectLst/>
              <a:latin typeface="Calibri" panose="020F0502020204030204" pitchFamily="34" charset="0"/>
              <a:ea typeface="SimSun" panose="02010600030101010101" pitchFamily="2" charset="-122"/>
              <a:cs typeface="Times New Roman" panose="02020603050405020304" pitchFamily="18" charset="0"/>
            </a:endParaRPr>
          </a:p>
          <a:p>
            <a:pPr>
              <a:lnSpc>
                <a:spcPct val="110000"/>
              </a:lnSpc>
              <a:spcBef>
                <a:spcPts val="0"/>
              </a:spcBef>
              <a:spcAft>
                <a:spcPts val="1000"/>
              </a:spcAft>
              <a:buSzPts val="1000"/>
              <a:tabLst>
                <a:tab pos="457200" algn="l"/>
              </a:tabLst>
            </a:pPr>
            <a:r>
              <a:rPr lang="en-US" sz="1700" b="1">
                <a:effectLst/>
                <a:latin typeface="Times New Roman" panose="02020603050405020304" pitchFamily="18" charset="0"/>
                <a:ea typeface="SimSun" panose="02010600030101010101" pitchFamily="2" charset="-122"/>
                <a:cs typeface="Times New Roman" panose="02020603050405020304" pitchFamily="18" charset="0"/>
              </a:rPr>
              <a:t>Channel</a:t>
            </a:r>
            <a:r>
              <a:rPr lang="en-US" sz="1700">
                <a:effectLst/>
                <a:latin typeface="Times New Roman" panose="02020603050405020304" pitchFamily="18" charset="0"/>
                <a:ea typeface="SimSun" panose="02010600030101010101" pitchFamily="2" charset="-122"/>
                <a:cs typeface="Times New Roman" panose="02020603050405020304" pitchFamily="18" charset="0"/>
              </a:rPr>
              <a:t>: </a:t>
            </a:r>
            <a:r>
              <a:rPr lang="en-US" sz="1700" u="sng">
                <a:effectLst/>
                <a:latin typeface="Times New Roman" panose="02020603050405020304" pitchFamily="18" charset="0"/>
                <a:ea typeface="SimSun" panose="02010600030101010101" pitchFamily="2" charset="-122"/>
                <a:cs typeface="Times New Roman" panose="02020603050405020304" pitchFamily="18" charset="0"/>
                <a:hlinkClick r:id="rId2"/>
              </a:rPr>
              <a:t>The Hobbyist Miner</a:t>
            </a:r>
            <a:endParaRPr lang="en-US" sz="170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700" b="1">
                <a:effectLst/>
                <a:latin typeface="Times New Roman" panose="02020603050405020304" pitchFamily="18" charset="0"/>
                <a:ea typeface="SimSun" panose="02010600030101010101" pitchFamily="2" charset="-122"/>
                <a:cs typeface="Times New Roman" panose="02020603050405020304" pitchFamily="18" charset="0"/>
              </a:rPr>
              <a:t>	Purpose</a:t>
            </a:r>
            <a:r>
              <a:rPr lang="en-US" sz="1700">
                <a:effectLst/>
                <a:latin typeface="Times New Roman" panose="02020603050405020304" pitchFamily="18" charset="0"/>
                <a:ea typeface="SimSun" panose="02010600030101010101" pitchFamily="2" charset="-122"/>
                <a:cs typeface="Times New Roman" panose="02020603050405020304" pitchFamily="18" charset="0"/>
              </a:rPr>
              <a:t>: This YouTube channel provides tutorials, reviews, and updates on Ethereum mining and other cryptocurrencies. It's a great resource for visual learners who want to see the mining process and learn tips from experienced miners.</a:t>
            </a:r>
            <a:endParaRPr lang="en-US" sz="1700">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nSpc>
                <a:spcPct val="110000"/>
              </a:lnSpc>
              <a:spcBef>
                <a:spcPts val="0"/>
              </a:spcBef>
              <a:spcAft>
                <a:spcPts val="1000"/>
              </a:spcAft>
              <a:buSzPts val="1000"/>
              <a:buFont typeface="Symbol" panose="05050102010706020507" pitchFamily="18" charset="2"/>
              <a:buChar char=""/>
              <a:tabLst>
                <a:tab pos="457200" algn="l"/>
              </a:tabLst>
            </a:pPr>
            <a:r>
              <a:rPr lang="en-US" sz="1700" b="1">
                <a:effectLst/>
                <a:latin typeface="Times New Roman" panose="02020603050405020304" pitchFamily="18" charset="0"/>
                <a:ea typeface="SimSun" panose="02010600030101010101" pitchFamily="2" charset="-122"/>
                <a:cs typeface="Times New Roman" panose="02020603050405020304" pitchFamily="18" charset="0"/>
              </a:rPr>
              <a:t>Channel</a:t>
            </a:r>
            <a:r>
              <a:rPr lang="en-US" sz="1700">
                <a:effectLst/>
                <a:latin typeface="Times New Roman" panose="02020603050405020304" pitchFamily="18" charset="0"/>
                <a:ea typeface="SimSun" panose="02010600030101010101" pitchFamily="2" charset="-122"/>
                <a:cs typeface="Times New Roman" panose="02020603050405020304" pitchFamily="18" charset="0"/>
              </a:rPr>
              <a:t>: </a:t>
            </a:r>
            <a:r>
              <a:rPr lang="en-US" sz="1700" u="sng">
                <a:effectLst/>
                <a:latin typeface="Times New Roman" panose="02020603050405020304" pitchFamily="18" charset="0"/>
                <a:ea typeface="SimSun" panose="02010600030101010101" pitchFamily="2" charset="-122"/>
                <a:cs typeface="Times New Roman" panose="02020603050405020304" pitchFamily="18" charset="0"/>
                <a:hlinkClick r:id="rId3"/>
              </a:rPr>
              <a:t>Bits Be Trippin’</a:t>
            </a:r>
            <a:endParaRPr lang="en-US" sz="1700">
              <a:effectLst/>
              <a:latin typeface="Calibri" panose="020F0502020204030204" pitchFamily="34" charset="0"/>
              <a:ea typeface="SimSun" panose="02010600030101010101" pitchFamily="2" charset="-122"/>
              <a:cs typeface="Times New Roman" panose="02020603050405020304" pitchFamily="18" charset="0"/>
            </a:endParaRPr>
          </a:p>
          <a:p>
            <a:pPr marL="0" marR="0" indent="0">
              <a:lnSpc>
                <a:spcPct val="110000"/>
              </a:lnSpc>
              <a:spcBef>
                <a:spcPts val="0"/>
              </a:spcBef>
              <a:spcAft>
                <a:spcPts val="1000"/>
              </a:spcAft>
              <a:buNone/>
            </a:pPr>
            <a:r>
              <a:rPr lang="en-US" sz="1700" b="1">
                <a:effectLst/>
                <a:latin typeface="Times New Roman" panose="02020603050405020304" pitchFamily="18" charset="0"/>
                <a:ea typeface="SimSun" panose="02010600030101010101" pitchFamily="2" charset="-122"/>
                <a:cs typeface="Times New Roman" panose="02020603050405020304" pitchFamily="18" charset="0"/>
              </a:rPr>
              <a:t>	Purpose</a:t>
            </a:r>
            <a:r>
              <a:rPr lang="en-US" sz="1700">
                <a:effectLst/>
                <a:latin typeface="Times New Roman" panose="02020603050405020304" pitchFamily="18" charset="0"/>
                <a:ea typeface="SimSun" panose="02010600030101010101" pitchFamily="2" charset="-122"/>
                <a:cs typeface="Times New Roman" panose="02020603050405020304" pitchFamily="18" charset="0"/>
              </a:rPr>
              <a:t>: Bits Be Trippin' is another popular YouTube channel dedicated to cryptocurrency mining. It covers everything from setting up mining rigs to optimizing your setup for Ethereum and other coins.</a:t>
            </a:r>
            <a:r>
              <a:rPr lang="en-US" sz="1700" b="1">
                <a:effectLst/>
                <a:latin typeface="Times New Roman" panose="02020603050405020304" pitchFamily="18" charset="0"/>
                <a:ea typeface="SimSun" panose="02010600030101010101" pitchFamily="2" charset="-122"/>
                <a:cs typeface="Times New Roman" panose="02020603050405020304" pitchFamily="18" charset="0"/>
              </a:rPr>
              <a:t> </a:t>
            </a:r>
            <a:endParaRPr lang="en-US" sz="170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593769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60612" y="1138228"/>
            <a:ext cx="3793685" cy="3858767"/>
          </a:xfrm>
        </p:spPr>
        <p:txBody>
          <a:bodyPr anchor="ctr">
            <a:normAutofit/>
          </a:bodyPr>
          <a:lstStyle/>
          <a:p>
            <a:r>
              <a:rPr lang="en-US" sz="3600" b="1">
                <a:latin typeface="Times New Roman" panose="02020603050405020304" pitchFamily="18" charset="0"/>
                <a:ea typeface="SimSun" panose="02010600030101010101" pitchFamily="2" charset="-122"/>
                <a:cs typeface="Times New Roman" panose="02020603050405020304" pitchFamily="18" charset="0"/>
              </a:rPr>
              <a:t>How to Mine Ether (ETH)</a:t>
            </a:r>
            <a:br>
              <a:rPr lang="en-US" sz="3600">
                <a:latin typeface="Calibri" panose="020F0502020204030204" pitchFamily="34" charset="0"/>
                <a:ea typeface="SimSun" panose="02010600030101010101" pitchFamily="2" charset="-122"/>
                <a:cs typeface="Times New Roman" panose="02020603050405020304" pitchFamily="18" charset="0"/>
              </a:rPr>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5584483" y="1138228"/>
            <a:ext cx="5440680" cy="3858768"/>
          </a:xfrm>
        </p:spPr>
        <p:txBody>
          <a:bodyPr anchor="ctr">
            <a:normAutofit/>
          </a:bodyPr>
          <a:lstStyle/>
          <a:p>
            <a:pPr marL="0" marR="0">
              <a:spcBef>
                <a:spcPts val="0"/>
              </a:spcBef>
              <a:spcAft>
                <a:spcPts val="1000"/>
              </a:spcAft>
            </a:pPr>
            <a:r>
              <a:rPr lang="en-US">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Mining Ether (ETH) involves using computational power to validate transactions and add them to the Ethereum blockchain. </a:t>
            </a:r>
          </a:p>
          <a:p>
            <a:pPr marL="0" marR="0">
              <a:spcBef>
                <a:spcPts val="0"/>
              </a:spcBef>
              <a:spcAft>
                <a:spcPts val="1000"/>
              </a:spcAft>
            </a:pPr>
            <a:r>
              <a:rPr lang="en-US">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Although Ethereum has transitioned to a Proof of Stake (PoS) consensus mechanism with Ethereum 2.0, eliminating traditional mining, understanding how Ether was mined in the past can be insightful, and some networks still use Proof of Work (PoW) mining.</a:t>
            </a:r>
            <a:endParaRPr lang="en-US">
              <a:solidFill>
                <a:srgbClr val="000000"/>
              </a:solidFill>
              <a:effectLst/>
              <a:latin typeface="Calibri" panose="020F0502020204030204" pitchFamily="34" charset="0"/>
              <a:ea typeface="SimSun" panose="02010600030101010101" pitchFamily="2" charset="-122"/>
              <a:cs typeface="Times New Roman" panose="02020603050405020304" pitchFamily="18" charset="0"/>
            </a:endParaRPr>
          </a:p>
          <a:p>
            <a:pPr marL="0" indent="0">
              <a:buNone/>
            </a:pPr>
            <a:endParaRPr lang="en-US">
              <a:solidFill>
                <a:srgbClr val="000000"/>
              </a:solidFill>
            </a:endParaRPr>
          </a:p>
        </p:txBody>
      </p:sp>
      <p:pic>
        <p:nvPicPr>
          <p:cNvPr id="23" name="Picture 22">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4" name="Straight Connector 23">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049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EFDA1A-2A01-4C29-A5D0-AE6F050D07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106C089-7E31-5464-687F-01D762943FF2}"/>
              </a:ext>
            </a:extLst>
          </p:cNvPr>
          <p:cNvPicPr>
            <a:picLocks noChangeAspect="1"/>
          </p:cNvPicPr>
          <p:nvPr/>
        </p:nvPicPr>
        <p:blipFill>
          <a:blip r:embed="rId2">
            <a:duotone>
              <a:schemeClr val="bg2">
                <a:shade val="45000"/>
                <a:satMod val="135000"/>
              </a:schemeClr>
              <a:prstClr val="white"/>
            </a:duotone>
            <a:alphaModFix amt="50000"/>
          </a:blip>
          <a:srcRect l="2"/>
          <a:stretch/>
        </p:blipFill>
        <p:spPr>
          <a:xfrm>
            <a:off x="305" y="10"/>
            <a:ext cx="12191695" cy="6857990"/>
          </a:xfrm>
          <a:prstGeom prst="rect">
            <a:avLst/>
          </a:prstGeom>
        </p:spPr>
      </p:pic>
      <p:cxnSp>
        <p:nvCxnSpPr>
          <p:cNvPr id="11" name="Straight Connector 10">
            <a:extLst>
              <a:ext uri="{FF2B5EF4-FFF2-40B4-BE49-F238E27FC236}">
                <a16:creationId xmlns:a16="http://schemas.microsoft.com/office/drawing/2014/main" id="{17FD20E5-30AF-47B9-9256-2E8E904CBB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1451579" y="804519"/>
            <a:ext cx="9603275" cy="1049235"/>
          </a:xfrm>
        </p:spPr>
        <p:txBody>
          <a:bodyPr>
            <a:normAutofit/>
          </a:bodyPr>
          <a:lstStyle/>
          <a:p>
            <a:r>
              <a:rPr lang="en-US">
                <a:latin typeface="Times New Roman" panose="02020603050405020304" pitchFamily="18" charset="0"/>
                <a:ea typeface="SimSun" panose="02010600030101010101" pitchFamily="2" charset="-122"/>
                <a:cs typeface="Times New Roman" panose="02020603050405020304" pitchFamily="18" charset="0"/>
              </a:rPr>
              <a:t>Guide on how Ether was mined - Part I</a:t>
            </a:r>
            <a:br>
              <a:rPr lang="en-US">
                <a:latin typeface="Calibri" panose="020F0502020204030204" pitchFamily="34" charset="0"/>
                <a:ea typeface="SimSun" panose="02010600030101010101" pitchFamily="2" charset="-122"/>
                <a:cs typeface="Times New Roman" panose="02020603050405020304" pitchFamily="18" charset="0"/>
              </a:rPr>
            </a:br>
            <a:endParaRPr lang="en-US" dirty="0"/>
          </a:p>
        </p:txBody>
      </p:sp>
      <p:sp>
        <p:nvSpPr>
          <p:cNvPr id="13" name="Rectangle 12">
            <a:extLst>
              <a:ext uri="{FF2B5EF4-FFF2-40B4-BE49-F238E27FC236}">
                <a16:creationId xmlns:a16="http://schemas.microsoft.com/office/drawing/2014/main" id="{279D3810-B86F-4009-84EC-DE0FEABD6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914401" y="1289890"/>
            <a:ext cx="10632332" cy="4682893"/>
          </a:xfrm>
        </p:spPr>
        <p:txBody>
          <a:bodyPr>
            <a:noAutofit/>
          </a:bodyPr>
          <a:lstStyle/>
          <a:p>
            <a:pPr marL="0" marR="0" indent="0">
              <a:lnSpc>
                <a:spcPct val="110000"/>
              </a:lnSpc>
              <a:spcBef>
                <a:spcPts val="0"/>
              </a:spcBef>
              <a:spcAft>
                <a:spcPts val="1000"/>
              </a:spcAft>
              <a:buNone/>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1. Set Up Your Hardware</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GPU Mining</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a powerful Graphics Processing Unit (GPU). High-performance GPUs, like those from NVIDIA or AMD, were most commonly used.</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Mining Rig</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Many miners built dedicated rigs with multiple GPUs to increase their mining power.</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ASIC Miners</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While Ethereum's </a:t>
            </a:r>
            <a:r>
              <a:rPr lang="en-US" sz="1600" dirty="0" err="1">
                <a:effectLst/>
                <a:latin typeface="Times New Roman" panose="02020603050405020304" pitchFamily="18" charset="0"/>
                <a:ea typeface="SimSun" panose="02010600030101010101" pitchFamily="2" charset="-122"/>
                <a:cs typeface="Times New Roman" panose="02020603050405020304" pitchFamily="18" charset="0"/>
              </a:rPr>
              <a:t>Ethash</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algorithm was designed to be ASIC-resistant, there were some ASIC miners specifically designed for Ethereum.</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nSpc>
                <a:spcPct val="110000"/>
              </a:lnSpc>
              <a:spcBef>
                <a:spcPts val="0"/>
              </a:spcBef>
              <a:spcAft>
                <a:spcPts val="1000"/>
              </a:spcAft>
              <a:buNone/>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2. Install the Necessary Software</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Ethereum Wallet</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Set up an Ethereum wallet to receive your mining rewards. Popular options include MetaMask, </a:t>
            </a:r>
            <a:r>
              <a:rPr lang="en-US" sz="1600" dirty="0" err="1">
                <a:effectLst/>
                <a:latin typeface="Times New Roman" panose="02020603050405020304" pitchFamily="18" charset="0"/>
                <a:ea typeface="SimSun" panose="02010600030101010101" pitchFamily="2" charset="-122"/>
                <a:cs typeface="Times New Roman" panose="02020603050405020304" pitchFamily="18" charset="0"/>
              </a:rPr>
              <a:t>MyEtherWallet</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or hardware wallets like Ledger.</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Mining Software</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Install mining software like </a:t>
            </a:r>
            <a:r>
              <a:rPr lang="en-US" sz="1600" dirty="0" err="1">
                <a:effectLst/>
                <a:latin typeface="Times New Roman" panose="02020603050405020304" pitchFamily="18" charset="0"/>
                <a:ea typeface="SimSun" panose="02010600030101010101" pitchFamily="2" charset="-122"/>
                <a:cs typeface="Times New Roman" panose="02020603050405020304" pitchFamily="18" charset="0"/>
              </a:rPr>
              <a:t>Ethminer</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Claymore, or </a:t>
            </a:r>
            <a:r>
              <a:rPr lang="en-US" sz="1600" dirty="0" err="1">
                <a:effectLst/>
                <a:latin typeface="Times New Roman" panose="02020603050405020304" pitchFamily="18" charset="0"/>
                <a:ea typeface="SimSun" panose="02010600030101010101" pitchFamily="2" charset="-122"/>
                <a:cs typeface="Times New Roman" panose="02020603050405020304" pitchFamily="18" charset="0"/>
              </a:rPr>
              <a:t>PhoenixMiner</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These programs allow your GPU to mine Ether by solving complex mathematical problems.</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Ethereum Node</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Optionally, you could run an Ethereum node using Geth or Parity. This involves downloading the entire Ethereum blockchain and directly participating in the network, although many miners connected to mining pools instead.</a:t>
            </a:r>
            <a:endParaRPr lang="en-US" sz="16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0000"/>
              </a:lnSpc>
              <a:spcBef>
                <a:spcPts val="0"/>
              </a:spcBef>
              <a:spcAft>
                <a:spcPts val="1000"/>
              </a:spcAft>
              <a:buSzPts val="1000"/>
              <a:buNone/>
              <a:tabLst>
                <a:tab pos="457200" algn="l"/>
              </a:tabLst>
            </a:pPr>
            <a:r>
              <a:rPr lang="en-US" sz="1600" b="1" dirty="0">
                <a:effectLst/>
                <a:latin typeface="Times New Roman" panose="02020603050405020304" pitchFamily="18" charset="0"/>
                <a:ea typeface="SimSun" panose="02010600030101010101" pitchFamily="2" charset="-122"/>
                <a:cs typeface="Times New Roman" panose="02020603050405020304" pitchFamily="18" charset="0"/>
              </a:rPr>
              <a:t>Monitor Performance</a:t>
            </a:r>
            <a:r>
              <a:rPr lang="en-US" sz="1600" dirty="0">
                <a:effectLst/>
                <a:latin typeface="Times New Roman" panose="02020603050405020304" pitchFamily="18" charset="0"/>
                <a:ea typeface="SimSun" panose="02010600030101010101" pitchFamily="2" charset="-122"/>
                <a:cs typeface="Times New Roman" panose="02020603050405020304" pitchFamily="18" charset="0"/>
              </a:rPr>
              <a:t>: Use monitoring tools to track your mining performance, efficiency, and profitability. You’ll need to balance power consumption, hardware wear, and mining output to maximize profits.</a:t>
            </a:r>
            <a:endParaRPr lang="en-US" sz="1600" dirty="0"/>
          </a:p>
        </p:txBody>
      </p:sp>
      <p:pic>
        <p:nvPicPr>
          <p:cNvPr id="15" name="Picture 14">
            <a:extLst>
              <a:ext uri="{FF2B5EF4-FFF2-40B4-BE49-F238E27FC236}">
                <a16:creationId xmlns:a16="http://schemas.microsoft.com/office/drawing/2014/main" id="{C33612A4-0B77-4479-B2AA-F178599550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7" name="Straight Connector 16">
            <a:extLst>
              <a:ext uri="{FF2B5EF4-FFF2-40B4-BE49-F238E27FC236}">
                <a16:creationId xmlns:a16="http://schemas.microsoft.com/office/drawing/2014/main" id="{078A367A-3E83-4B48-A0F7-43FBE33328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813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38200" y="0"/>
            <a:ext cx="10515600" cy="1325563"/>
          </a:xfrm>
        </p:spPr>
        <p:txBody>
          <a:bodyPr>
            <a:normAutofit/>
          </a:bodyPr>
          <a:lstStyle/>
          <a:p>
            <a:r>
              <a:rPr lang="en-US" dirty="0">
                <a:latin typeface="Times New Roman" panose="02020603050405020304" pitchFamily="18" charset="0"/>
                <a:ea typeface="SimSun" panose="02010600030101010101" pitchFamily="2" charset="-122"/>
                <a:cs typeface="Times New Roman" panose="02020603050405020304" pitchFamily="18" charset="0"/>
              </a:rPr>
              <a:t>Guide on how Ether was mined - Part II</a:t>
            </a:r>
            <a:br>
              <a:rPr lang="en-US" dirty="0">
                <a:latin typeface="Calibri" panose="020F0502020204030204" pitchFamily="34" charset="0"/>
                <a:ea typeface="SimSun" panose="02010600030101010101" pitchFamily="2" charset="-122"/>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750651" y="768485"/>
            <a:ext cx="10515600" cy="5826867"/>
          </a:xfrm>
        </p:spPr>
        <p:txBody>
          <a:bodyPr>
            <a:normAutofit/>
          </a:bodyPr>
          <a:lstStyle/>
          <a:p>
            <a:pPr marL="0" marR="0" indent="0">
              <a:lnSpc>
                <a:spcPct val="115000"/>
              </a:lnSpc>
              <a:spcBef>
                <a:spcPts val="0"/>
              </a:spcBef>
              <a:spcAft>
                <a:spcPts val="1000"/>
              </a:spcAft>
              <a:buNone/>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3. Join a Mining Pool</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Mining Pools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Mining Ether solo was difficult due to the high difficulty level, so most miners joined mining pools. Pools like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Ethermine</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1800" dirty="0" err="1">
                <a:effectLst/>
                <a:latin typeface="Times New Roman" panose="02020603050405020304" pitchFamily="18" charset="0"/>
                <a:ea typeface="SimSun" panose="02010600030101010101" pitchFamily="2" charset="-122"/>
                <a:cs typeface="Times New Roman" panose="02020603050405020304" pitchFamily="18" charset="0"/>
              </a:rPr>
              <a:t>SparkPool</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and F2Pool allowed miners to combine their computational power, improving their chances of successfully mining a block and earning rewards. Rewards were distributed proportionally based on the amount of work contributed.</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nSpc>
                <a:spcPct val="115000"/>
              </a:lnSpc>
              <a:spcBef>
                <a:spcPts val="0"/>
              </a:spcBef>
              <a:spcAft>
                <a:spcPts val="1000"/>
              </a:spcAft>
              <a:buNone/>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4. Start Mining</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Configure the Mining Software</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Set up your mining software with your wallet address and the pool's server information.</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Start Mining</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Run the mining software, and it will begin solving mathematical problems to validate transactions on the Ethereum network. If your hardware successfully mines a block, you'll receive a reward in ETH, distributed according to the pool's rules.</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nSpc>
                <a:spcPct val="115000"/>
              </a:lnSpc>
              <a:spcBef>
                <a:spcPts val="0"/>
              </a:spcBef>
              <a:spcAft>
                <a:spcPts val="1000"/>
              </a:spcAft>
              <a:buNone/>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5. Optimize and Monitor</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Overclocking and Cooling</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Miners often overclocked their GPUs to increase performance, but this required careful monitoring to avoid overheating and damage.</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1000"/>
              </a:spcAft>
            </a:pP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646941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38200" y="18255"/>
            <a:ext cx="10515600" cy="1325563"/>
          </a:xfrm>
        </p:spPr>
        <p:txBody>
          <a:bodyPr/>
          <a:lstStyle/>
          <a:p>
            <a:r>
              <a:rPr lang="en-US" b="1" dirty="0">
                <a:latin typeface="Times New Roman" panose="02020603050405020304" pitchFamily="18" charset="0"/>
                <a:ea typeface="SimSun" panose="02010600030101010101" pitchFamily="2" charset="-122"/>
                <a:cs typeface="Times New Roman" panose="02020603050405020304" pitchFamily="18" charset="0"/>
              </a:rPr>
              <a:t>Why Become a Miner?</a:t>
            </a:r>
            <a:endParaRPr lang="en-US" dirty="0"/>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838200" y="1183598"/>
            <a:ext cx="10515600" cy="5440937"/>
          </a:xfrm>
        </p:spPr>
        <p:txBody>
          <a:bodyPr>
            <a:normAutofit/>
          </a:bodyPr>
          <a:lstStyle/>
          <a:p>
            <a:pPr>
              <a:lnSpc>
                <a:spcPct val="115000"/>
              </a:lnSpc>
              <a:spcBef>
                <a:spcPts val="0"/>
              </a:spcBef>
              <a:spcAft>
                <a:spcPts val="1000"/>
              </a:spcAft>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Earning Rewards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Miners earned rewards in the form of ETH for validating transactions and adding new blocks to the blockchain. These rewards could be substantial, especially when Ether's price was high.</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nSpc>
                <a:spcPct val="115000"/>
              </a:lnSpc>
              <a:spcBef>
                <a:spcPts val="0"/>
              </a:spcBef>
              <a:spcAft>
                <a:spcPts val="1000"/>
              </a:spcAft>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Transaction Fees</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In addition to block rewards, miners also earned transaction fees paid by users who wanted their transactions processed quickly. This added an extra income stream for miners.</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nSpc>
                <a:spcPct val="115000"/>
              </a:lnSpc>
              <a:spcBef>
                <a:spcPts val="0"/>
              </a:spcBef>
              <a:spcAft>
                <a:spcPts val="1000"/>
              </a:spcAft>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Support the Network</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Miners played a critical role in maintaining and securing the Ethereum network. By validating transactions and ensuring the integrity of the blockchain, miners helped keep the network decentralized and resistant to attacks.</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nSpc>
                <a:spcPct val="115000"/>
              </a:lnSpc>
              <a:spcBef>
                <a:spcPts val="0"/>
              </a:spcBef>
              <a:spcAft>
                <a:spcPts val="1000"/>
              </a:spcAft>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Potential Profit</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Mining could be profitable if the price of Ether exceeded the costs of electricity and hardware. During certain periods, when Ether’s price surged, mining became highly lucrative.</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pPr>
              <a:lnSpc>
                <a:spcPct val="115000"/>
              </a:lnSpc>
              <a:spcBef>
                <a:spcPts val="0"/>
              </a:spcBef>
              <a:spcAft>
                <a:spcPts val="1000"/>
              </a:spcAft>
              <a:tabLst>
                <a:tab pos="457200" algn="l"/>
              </a:tabLst>
            </a:pPr>
            <a:r>
              <a:rPr lang="en-US" sz="1800" b="1" dirty="0">
                <a:effectLst/>
                <a:latin typeface="Times New Roman" panose="02020603050405020304" pitchFamily="18" charset="0"/>
                <a:ea typeface="SimSun" panose="02010600030101010101" pitchFamily="2" charset="-122"/>
                <a:cs typeface="Times New Roman" panose="02020603050405020304" pitchFamily="18" charset="0"/>
              </a:rPr>
              <a:t>Decentralization</a:t>
            </a: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By participating in mining, individuals contributed to the decentralization of the Ethereum network. A decentralized network is more secure and resistant to censorship and control by any single entity.</a:t>
            </a:r>
            <a:endParaRPr lang="en-US" sz="1800" dirty="0">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p>
        </p:txBody>
      </p:sp>
    </p:spTree>
    <p:extLst>
      <p:ext uri="{BB962C8B-B14F-4D97-AF65-F5344CB8AC3E}">
        <p14:creationId xmlns:p14="http://schemas.microsoft.com/office/powerpoint/2010/main" val="210584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p:txBody>
          <a:bodyPr>
            <a:normAutofit fontScale="90000"/>
          </a:bodyPr>
          <a:lstStyle/>
          <a:p>
            <a:r>
              <a:rPr lang="en-US" b="1" dirty="0">
                <a:latin typeface="Times New Roman" panose="02020603050405020304" pitchFamily="18" charset="0"/>
                <a:ea typeface="SimSun" panose="02010600030101010101" pitchFamily="2" charset="-122"/>
                <a:cs typeface="Times New Roman" panose="02020603050405020304" pitchFamily="18" charset="0"/>
              </a:rPr>
              <a:t>Transition to Proof of Stake (Ethereum 2.0)</a:t>
            </a:r>
            <a:br>
              <a:rPr lang="en-US" dirty="0">
                <a:latin typeface="Calibri" panose="020F0502020204030204" pitchFamily="34" charset="0"/>
                <a:ea typeface="SimSun" panose="02010600030101010101" pitchFamily="2" charset="-122"/>
                <a:cs typeface="Times New Roman" panose="02020603050405020304" pitchFamily="18" charset="0"/>
              </a:rPr>
            </a:br>
            <a:br>
              <a:rPr lang="en-US" dirty="0">
                <a:latin typeface="Calibri" panose="020F0502020204030204" pitchFamily="34" charset="0"/>
                <a:ea typeface="SimSun" panose="02010600030101010101" pitchFamily="2" charset="-122"/>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838200" y="1167318"/>
            <a:ext cx="10515600" cy="5515583"/>
          </a:xfrm>
        </p:spPr>
        <p:txBody>
          <a:bodyPr>
            <a:noAutofit/>
          </a:bodyPr>
          <a:lstStyle/>
          <a:p>
            <a:pPr marL="0" marR="0">
              <a:lnSpc>
                <a:spcPct val="115000"/>
              </a:lnSpc>
              <a:spcBef>
                <a:spcPts val="0"/>
              </a:spcBef>
              <a:spcAft>
                <a:spcPts val="1000"/>
              </a:spcAft>
            </a:pPr>
            <a:r>
              <a:rPr lang="en-US" dirty="0">
                <a:effectLst/>
                <a:latin typeface="Times New Roman" panose="02020603050405020304" pitchFamily="18" charset="0"/>
                <a:ea typeface="SimSun" panose="02010600030101010101" pitchFamily="2" charset="-122"/>
                <a:cs typeface="Times New Roman" panose="02020603050405020304" pitchFamily="18" charset="0"/>
              </a:rPr>
              <a:t>With the upgrade to Ethereum 2.0, the network has shifted from a Proof of Work (PoW) consensus mechanism to Proof of Stake (</a:t>
            </a:r>
            <a:r>
              <a:rPr lang="en-US" dirty="0" err="1">
                <a:effectLst/>
                <a:latin typeface="Times New Roman" panose="02020603050405020304" pitchFamily="18" charset="0"/>
                <a:ea typeface="SimSun" panose="02010600030101010101" pitchFamily="2" charset="-122"/>
                <a:cs typeface="Times New Roman" panose="02020603050405020304" pitchFamily="18" charset="0"/>
              </a:rPr>
              <a:t>PoS</a:t>
            </a:r>
            <a:r>
              <a:rPr lang="en-US" dirty="0">
                <a:effectLst/>
                <a:latin typeface="Times New Roman" panose="02020603050405020304" pitchFamily="18" charset="0"/>
                <a:ea typeface="SimSun" panose="02010600030101010101" pitchFamily="2" charset="-122"/>
                <a:cs typeface="Times New Roman" panose="02020603050405020304" pitchFamily="18" charset="0"/>
              </a:rPr>
              <a:t>).</a:t>
            </a:r>
          </a:p>
          <a:p>
            <a:pPr marL="457200" lvl="1">
              <a:lnSpc>
                <a:spcPct val="115000"/>
              </a:lnSpc>
              <a:spcBef>
                <a:spcPts val="0"/>
              </a:spcBef>
              <a:spcAft>
                <a:spcPts val="1000"/>
              </a:spcAft>
            </a:pPr>
            <a:r>
              <a:rPr lang="en-US" dirty="0">
                <a:effectLst/>
                <a:latin typeface="Times New Roman" panose="02020603050405020304" pitchFamily="18" charset="0"/>
                <a:ea typeface="SimSun" panose="02010600030101010101" pitchFamily="2" charset="-122"/>
                <a:cs typeface="Times New Roman" panose="02020603050405020304" pitchFamily="18" charset="0"/>
              </a:rPr>
              <a:t>This means that traditional mining is no longer used to validate transactions and create new blocks on Ethereum.</a:t>
            </a:r>
            <a:endParaRPr lang="en-US" dirty="0">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1000"/>
              </a:spcAft>
            </a:pPr>
            <a:r>
              <a:rPr lang="en-US" dirty="0">
                <a:effectLst/>
                <a:latin typeface="Times New Roman" panose="02020603050405020304" pitchFamily="18" charset="0"/>
                <a:ea typeface="SimSun" panose="02010600030101010101" pitchFamily="2" charset="-122"/>
                <a:cs typeface="Times New Roman" panose="02020603050405020304" pitchFamily="18" charset="0"/>
              </a:rPr>
              <a:t>Instead of mining, Ethereum 2.0 uses staking, where validators lock up a certain amount of ETH to propose and validate new blocks. </a:t>
            </a:r>
          </a:p>
          <a:p>
            <a:pPr marL="457200" lvl="1">
              <a:lnSpc>
                <a:spcPct val="115000"/>
              </a:lnSpc>
              <a:spcBef>
                <a:spcPts val="0"/>
              </a:spcBef>
              <a:spcAft>
                <a:spcPts val="1000"/>
              </a:spcAft>
            </a:pPr>
            <a:r>
              <a:rPr lang="en-US" dirty="0">
                <a:effectLst/>
                <a:latin typeface="Times New Roman" panose="02020603050405020304" pitchFamily="18" charset="0"/>
                <a:ea typeface="SimSun" panose="02010600030101010101" pitchFamily="2" charset="-122"/>
                <a:cs typeface="Times New Roman" panose="02020603050405020304" pitchFamily="18" charset="0"/>
              </a:rPr>
              <a:t>Validators are chosen to create new blocks based on the amount of ETH they have staked, and they earn rewards for doing so. </a:t>
            </a:r>
          </a:p>
          <a:p>
            <a:pPr marL="457200" lvl="1">
              <a:lnSpc>
                <a:spcPct val="115000"/>
              </a:lnSpc>
              <a:spcBef>
                <a:spcPts val="0"/>
              </a:spcBef>
              <a:spcAft>
                <a:spcPts val="1000"/>
              </a:spcAft>
            </a:pPr>
            <a:r>
              <a:rPr lang="en-US" dirty="0">
                <a:effectLst/>
                <a:latin typeface="Times New Roman" panose="02020603050405020304" pitchFamily="18" charset="0"/>
                <a:ea typeface="SimSun" panose="02010600030101010101" pitchFamily="2" charset="-122"/>
                <a:cs typeface="Times New Roman" panose="02020603050405020304" pitchFamily="18" charset="0"/>
              </a:rPr>
              <a:t>This new system is more energy-efficient and reduces the need for expensive mining hardware.</a:t>
            </a:r>
            <a:endParaRPr lang="en-US" dirty="0"/>
          </a:p>
        </p:txBody>
      </p:sp>
    </p:spTree>
    <p:extLst>
      <p:ext uri="{BB962C8B-B14F-4D97-AF65-F5344CB8AC3E}">
        <p14:creationId xmlns:p14="http://schemas.microsoft.com/office/powerpoint/2010/main" val="4282665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60612" y="1138228"/>
            <a:ext cx="3793685" cy="3858767"/>
          </a:xfrm>
        </p:spPr>
        <p:txBody>
          <a:bodyPr anchor="ctr">
            <a:normAutofit/>
          </a:bodyPr>
          <a:lstStyle/>
          <a:p>
            <a:r>
              <a:rPr lang="en-US" sz="3600" b="1">
                <a:latin typeface="Times New Roman" panose="02020603050405020304" pitchFamily="18" charset="0"/>
                <a:ea typeface="SimSun" panose="02010600030101010101" pitchFamily="2" charset="-122"/>
                <a:cs typeface="Times New Roman" panose="02020603050405020304" pitchFamily="18" charset="0"/>
              </a:rPr>
              <a:t>Conclusion</a:t>
            </a:r>
            <a:br>
              <a:rPr lang="en-US" sz="3600">
                <a:latin typeface="Calibri" panose="020F0502020204030204" pitchFamily="34" charset="0"/>
                <a:ea typeface="SimSun" panose="02010600030101010101" pitchFamily="2" charset="-122"/>
                <a:cs typeface="Times New Roman" panose="02020603050405020304" pitchFamily="18" charset="0"/>
              </a:rPr>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5584483" y="1138228"/>
            <a:ext cx="5440680" cy="3858768"/>
          </a:xfrm>
        </p:spPr>
        <p:txBody>
          <a:bodyPr anchor="ctr">
            <a:normAutofit/>
          </a:bodyPr>
          <a:lstStyle/>
          <a:p>
            <a:pPr marL="0" marR="0">
              <a:spcBef>
                <a:spcPts val="0"/>
              </a:spcBef>
              <a:spcAft>
                <a:spcPts val="1000"/>
              </a:spcAft>
            </a:pPr>
            <a:r>
              <a:rPr lang="en-US">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While traditional mining on Ethereum is now obsolete due to the transition to Proof of Stake, understanding the process and benefits of mining is important for historical context and for grasping the evolution of blockchain technology. </a:t>
            </a:r>
            <a:endParaRPr lang="en-US">
              <a:solidFill>
                <a:srgbClr val="000000"/>
              </a:solidFill>
              <a:latin typeface="Times New Roman" panose="02020603050405020304" pitchFamily="18" charset="0"/>
              <a:ea typeface="SimSun" panose="02010600030101010101" pitchFamily="2" charset="-122"/>
              <a:cs typeface="Times New Roman" panose="02020603050405020304" pitchFamily="18" charset="0"/>
            </a:endParaRPr>
          </a:p>
          <a:p>
            <a:pPr marL="0" marR="0">
              <a:spcBef>
                <a:spcPts val="0"/>
              </a:spcBef>
              <a:spcAft>
                <a:spcPts val="1000"/>
              </a:spcAft>
            </a:pPr>
            <a:r>
              <a:rPr lang="en-US">
                <a:solidFill>
                  <a:srgbClr val="000000"/>
                </a:solidFill>
                <a:latin typeface="Times New Roman" panose="02020603050405020304" pitchFamily="18" charset="0"/>
                <a:ea typeface="SimSun" panose="02010600030101010101" pitchFamily="2" charset="-122"/>
                <a:cs typeface="Times New Roman" panose="02020603050405020304" pitchFamily="18" charset="0"/>
              </a:rPr>
              <a:t>T</a:t>
            </a:r>
            <a:r>
              <a:rPr lang="en-US">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hose interested in participating in Ethereum’s network can now do so by staking ETH rather than mining it, continuing to contribute to the security and functionality of the blockchain.</a:t>
            </a:r>
            <a:endParaRPr lang="en-US">
              <a:solidFill>
                <a:srgbClr val="000000"/>
              </a:solidFill>
            </a:endParaRP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3971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838200" y="365126"/>
            <a:ext cx="10515600" cy="646552"/>
          </a:xfrm>
        </p:spPr>
        <p:txBody>
          <a:bodyPr>
            <a:normAutofit/>
          </a:bodyPr>
          <a:lstStyle/>
          <a:p>
            <a:r>
              <a:rPr lang="en-US" b="1" dirty="0">
                <a:latin typeface="Times New Roman" panose="02020603050405020304" pitchFamily="18" charset="0"/>
                <a:ea typeface="SimSun" panose="02010600030101010101" pitchFamily="2" charset="-122"/>
                <a:cs typeface="Times New Roman" panose="02020603050405020304" pitchFamily="18" charset="0"/>
              </a:rPr>
              <a:t> Useful Websites </a:t>
            </a:r>
            <a:endParaRPr lang="en-US" dirty="0"/>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838200" y="953311"/>
            <a:ext cx="10515600" cy="5904689"/>
          </a:xfrm>
        </p:spPr>
        <p:txBody>
          <a:bodyPr>
            <a:normAutofit/>
          </a:bodyPr>
          <a:lstStyle/>
          <a:p>
            <a:pPr marL="342900" marR="0" indent="-342900">
              <a:lnSpc>
                <a:spcPct val="115000"/>
              </a:lnSpc>
              <a:spcBef>
                <a:spcPts val="0"/>
              </a:spcBef>
              <a:spcAft>
                <a:spcPts val="1000"/>
              </a:spcAft>
              <a:buAutoNum type="arabicPeriod"/>
            </a:pPr>
            <a:r>
              <a:rPr lang="en-US" sz="2400" b="1" dirty="0" err="1">
                <a:effectLst/>
                <a:latin typeface="Times New Roman" panose="02020603050405020304" pitchFamily="18" charset="0"/>
                <a:ea typeface="SimSun" panose="02010600030101010101" pitchFamily="2" charset="-122"/>
                <a:cs typeface="Times New Roman" panose="02020603050405020304" pitchFamily="18" charset="0"/>
              </a:rPr>
              <a:t>CryptoCompare</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 - Ethereum Mining Calculator </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hlinkClick r:id="rId2"/>
              </a:rPr>
              <a:t>https://www.cryptocompare.com/</a:t>
            </a:r>
            <a:endParaRPr lang="en-US" sz="2400" b="1"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000" b="1" dirty="0">
                <a:effectLst/>
                <a:latin typeface="Times New Roman" panose="02020603050405020304" pitchFamily="18" charset="0"/>
                <a:ea typeface="SimSun" panose="02010600030101010101" pitchFamily="2" charset="-122"/>
                <a:cs typeface="Times New Roman" panose="02020603050405020304" pitchFamily="18" charset="0"/>
              </a:rPr>
              <a:t>Website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effectLst/>
                <a:latin typeface="Times New Roman" panose="02020603050405020304" pitchFamily="18" charset="0"/>
                <a:ea typeface="SimSun" panose="02010600030101010101" pitchFamily="2" charset="-122"/>
                <a:cs typeface="Times New Roman" panose="02020603050405020304" pitchFamily="18" charset="0"/>
              </a:rPr>
              <a:t>CryptoCompare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Ethereum Mining Calculator</a:t>
            </a:r>
            <a:endParaRPr lang="en-US" sz="20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000" b="1" dirty="0">
                <a:effectLst/>
                <a:latin typeface="Times New Roman" panose="02020603050405020304" pitchFamily="18" charset="0"/>
                <a:ea typeface="SimSun" panose="02010600030101010101" pitchFamily="2" charset="-122"/>
                <a:cs typeface="Times New Roman" panose="02020603050405020304" pitchFamily="18" charset="0"/>
              </a:rPr>
              <a:t>Purpose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This tool allows you to simulate Ethereum mining profitability by entering your hardware, electricity costs, and other relevant data. It helps you estimate potential earnings and determine if mining would be profitable for you.</a:t>
            </a:r>
            <a:endParaRPr lang="en-US" sz="20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nSpc>
                <a:spcPct val="115000"/>
              </a:lnSpc>
              <a:spcBef>
                <a:spcPts val="0"/>
              </a:spcBef>
              <a:spcAft>
                <a:spcPts val="1000"/>
              </a:spcAft>
              <a:buNone/>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2. </a:t>
            </a:r>
            <a:r>
              <a:rPr lang="en-US" sz="2400" b="1" dirty="0" err="1">
                <a:effectLst/>
                <a:latin typeface="Times New Roman" panose="02020603050405020304" pitchFamily="18" charset="0"/>
                <a:ea typeface="SimSun" panose="02010600030101010101" pitchFamily="2" charset="-122"/>
                <a:cs typeface="Times New Roman" panose="02020603050405020304" pitchFamily="18" charset="0"/>
              </a:rPr>
              <a:t>WhatToMine</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hlinkClick r:id="rId3"/>
              </a:rPr>
              <a:t>https://whattomine.com</a:t>
            </a:r>
            <a:endParaRPr lang="en-US" sz="2400" b="1"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nSpc>
                <a:spcPct val="115000"/>
              </a:lnSpc>
              <a:spcBef>
                <a:spcPts val="0"/>
              </a:spcBef>
              <a:spcAft>
                <a:spcPts val="1000"/>
              </a:spcAft>
              <a:buNone/>
            </a:pPr>
            <a:r>
              <a:rPr lang="en-US" sz="2000" b="1" dirty="0">
                <a:effectLst/>
                <a:latin typeface="Times New Roman" panose="02020603050405020304" pitchFamily="18" charset="0"/>
                <a:ea typeface="SimSun" panose="02010600030101010101" pitchFamily="2" charset="-122"/>
                <a:cs typeface="Times New Roman" panose="02020603050405020304" pitchFamily="18" charset="0"/>
              </a:rPr>
              <a:t>Website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000" u="sng" dirty="0" err="1">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hlinkClick r:id="rId4"/>
              </a:rPr>
              <a:t>WhatToMine</a:t>
            </a:r>
            <a:endParaRPr lang="en-US" sz="20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000" b="1" dirty="0">
                <a:effectLst/>
                <a:latin typeface="Times New Roman" panose="02020603050405020304" pitchFamily="18" charset="0"/>
                <a:ea typeface="SimSun" panose="02010600030101010101" pitchFamily="2" charset="-122"/>
                <a:cs typeface="Times New Roman" panose="02020603050405020304" pitchFamily="18" charset="0"/>
              </a:rPr>
              <a:t>Purpose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000" dirty="0" err="1">
                <a:effectLst/>
                <a:latin typeface="Times New Roman" panose="02020603050405020304" pitchFamily="18" charset="0"/>
                <a:ea typeface="SimSun" panose="02010600030101010101" pitchFamily="2" charset="-122"/>
                <a:cs typeface="Times New Roman" panose="02020603050405020304" pitchFamily="18" charset="0"/>
              </a:rPr>
              <a:t>WhatToMine</a:t>
            </a:r>
            <a:r>
              <a:rPr lang="en-US" sz="2000" dirty="0">
                <a:effectLst/>
                <a:latin typeface="Times New Roman" panose="02020603050405020304" pitchFamily="18" charset="0"/>
                <a:ea typeface="SimSun" panose="02010600030101010101" pitchFamily="2" charset="-122"/>
                <a:cs typeface="Times New Roman" panose="02020603050405020304" pitchFamily="18" charset="0"/>
              </a:rPr>
              <a:t> is a comprehensive mining profitability calculator that supports multiple cryptocurrencies, including Ethereum. It allows you to input your hardware specifications to simulate mining outcomes and compare profitability across different coins.</a:t>
            </a:r>
            <a:endParaRPr lang="en-US" sz="2000" dirty="0"/>
          </a:p>
        </p:txBody>
      </p:sp>
    </p:spTree>
    <p:extLst>
      <p:ext uri="{BB962C8B-B14F-4D97-AF65-F5344CB8AC3E}">
        <p14:creationId xmlns:p14="http://schemas.microsoft.com/office/powerpoint/2010/main" val="2913723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A80-6F7C-25A4-4A11-134CCA0497F7}"/>
              </a:ext>
            </a:extLst>
          </p:cNvPr>
          <p:cNvSpPr>
            <a:spLocks noGrp="1"/>
          </p:cNvSpPr>
          <p:nvPr>
            <p:ph type="title"/>
          </p:nvPr>
        </p:nvSpPr>
        <p:spPr>
          <a:xfrm>
            <a:off x="682557" y="598589"/>
            <a:ext cx="10515600" cy="1074569"/>
          </a:xfrm>
        </p:spPr>
        <p:txBody>
          <a:bodyPr>
            <a:normAutofit fontScale="90000"/>
          </a:bodyPr>
          <a:lstStyle/>
          <a:p>
            <a:r>
              <a:rPr lang="en-US" b="1" dirty="0">
                <a:latin typeface="Times New Roman" panose="02020603050405020304" pitchFamily="18" charset="0"/>
                <a:ea typeface="SimSun" panose="02010600030101010101" pitchFamily="2" charset="-122"/>
                <a:cs typeface="Times New Roman" panose="02020603050405020304" pitchFamily="18" charset="0"/>
              </a:rPr>
              <a:t>Useful Websites  </a:t>
            </a:r>
            <a:br>
              <a:rPr lang="en-US" dirty="0">
                <a:latin typeface="Calibri" panose="020F0502020204030204" pitchFamily="34" charset="0"/>
                <a:ea typeface="SimSun" panose="02010600030101010101" pitchFamily="2" charset="-122"/>
                <a:cs typeface="Times New Roman" panose="02020603050405020304" pitchFamily="18" charset="0"/>
              </a:rPr>
            </a:br>
            <a:br>
              <a:rPr lang="en-US" dirty="0">
                <a:latin typeface="Calibri" panose="020F0502020204030204" pitchFamily="34" charset="0"/>
                <a:ea typeface="SimSun" panose="02010600030101010101" pitchFamily="2" charset="-122"/>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8FD79DF-2EA0-D3A2-5DF5-EA2D804F6650}"/>
              </a:ext>
            </a:extLst>
          </p:cNvPr>
          <p:cNvSpPr>
            <a:spLocks noGrp="1"/>
          </p:cNvSpPr>
          <p:nvPr>
            <p:ph idx="1"/>
          </p:nvPr>
        </p:nvSpPr>
        <p:spPr>
          <a:xfrm>
            <a:off x="750651" y="972765"/>
            <a:ext cx="10515600" cy="5520109"/>
          </a:xfrm>
        </p:spPr>
        <p:txBody>
          <a:bodyPr>
            <a:normAutofit/>
          </a:bodyPr>
          <a:lstStyle/>
          <a:p>
            <a:pPr marL="0" marR="0" indent="0">
              <a:lnSpc>
                <a:spcPct val="115000"/>
              </a:lnSpc>
              <a:spcBef>
                <a:spcPts val="0"/>
              </a:spcBef>
              <a:spcAft>
                <a:spcPts val="1000"/>
              </a:spcAft>
              <a:buNone/>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3. </a:t>
            </a:r>
            <a:r>
              <a:rPr lang="en-US" sz="2400" b="1" dirty="0" err="1">
                <a:effectLst/>
                <a:latin typeface="Times New Roman" panose="02020603050405020304" pitchFamily="18" charset="0"/>
                <a:ea typeface="SimSun" panose="02010600030101010101" pitchFamily="2" charset="-122"/>
                <a:cs typeface="Times New Roman" panose="02020603050405020304" pitchFamily="18" charset="0"/>
              </a:rPr>
              <a:t>Etherscan</a:t>
            </a: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 Gas Tracker</a:t>
            </a: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Website</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dirty="0" err="1">
                <a:effectLst/>
                <a:latin typeface="Times New Roman" panose="02020603050405020304" pitchFamily="18" charset="0"/>
                <a:ea typeface="SimSun" panose="02010600030101010101" pitchFamily="2" charset="-122"/>
                <a:cs typeface="Times New Roman" panose="02020603050405020304" pitchFamily="18" charset="0"/>
              </a:rPr>
              <a:t>Etherscan</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Gas Tracker </a:t>
            </a:r>
            <a:r>
              <a:rPr lang="en-US" sz="2400" dirty="0">
                <a:effectLst/>
                <a:latin typeface="Times New Roman" panose="02020603050405020304" pitchFamily="18" charset="0"/>
                <a:ea typeface="SimSun" panose="02010600030101010101" pitchFamily="2" charset="-122"/>
                <a:cs typeface="Times New Roman" panose="02020603050405020304" pitchFamily="18" charset="0"/>
                <a:hlinkClick r:id="rId2"/>
              </a:rPr>
              <a:t>https://etherscan.io/gastracker</a:t>
            </a:r>
            <a:endParaRPr lang="en-US" sz="24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Purpose</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While not a mining simulator, the </a:t>
            </a:r>
            <a:r>
              <a:rPr lang="en-US" sz="2400" dirty="0" err="1">
                <a:effectLst/>
                <a:latin typeface="Times New Roman" panose="02020603050405020304" pitchFamily="18" charset="0"/>
                <a:ea typeface="SimSun" panose="02010600030101010101" pitchFamily="2" charset="-122"/>
                <a:cs typeface="Times New Roman" panose="02020603050405020304" pitchFamily="18" charset="0"/>
              </a:rPr>
              <a:t>Etherscan</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Gas Tracker provides insights into Ethereum network activity, including gas fees, which are relevant for miners. It helps you understand transaction costs and network congest</a:t>
            </a:r>
          </a:p>
          <a:p>
            <a:pPr marL="0" marR="0" indent="0">
              <a:lnSpc>
                <a:spcPct val="115000"/>
              </a:lnSpc>
              <a:spcBef>
                <a:spcPts val="0"/>
              </a:spcBef>
              <a:spcAft>
                <a:spcPts val="1000"/>
              </a:spcAft>
              <a:buNone/>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4. </a:t>
            </a:r>
            <a:r>
              <a:rPr lang="en-US" sz="2400" b="1" dirty="0" err="1">
                <a:effectLst/>
                <a:latin typeface="Times New Roman" panose="02020603050405020304" pitchFamily="18" charset="0"/>
                <a:ea typeface="SimSun" panose="02010600030101010101" pitchFamily="2" charset="-122"/>
                <a:cs typeface="Times New Roman" panose="02020603050405020304" pitchFamily="18" charset="0"/>
              </a:rPr>
              <a:t>NiceHash</a:t>
            </a: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lvl="0" indent="0">
              <a:lnSpc>
                <a:spcPct val="115000"/>
              </a:lnSpc>
              <a:spcBef>
                <a:spcPts val="0"/>
              </a:spcBef>
              <a:spcAft>
                <a:spcPts val="1000"/>
              </a:spcAft>
              <a:buSzPts val="1000"/>
              <a:buNone/>
              <a:tabLst>
                <a:tab pos="457200" algn="l"/>
              </a:tabLst>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Website</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u="sng" dirty="0" err="1">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hlinkClick r:id="rId3"/>
              </a:rPr>
              <a:t>NiceHash</a:t>
            </a:r>
            <a:r>
              <a:rPr lang="en-US" sz="2400" u="sng" dirty="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   </a:t>
            </a:r>
          </a:p>
          <a:p>
            <a:pPr marL="0" marR="0" lvl="0" indent="0">
              <a:lnSpc>
                <a:spcPct val="115000"/>
              </a:lnSpc>
              <a:spcBef>
                <a:spcPts val="0"/>
              </a:spcBef>
              <a:spcAft>
                <a:spcPts val="1000"/>
              </a:spcAft>
              <a:buSzPts val="1000"/>
              <a:buNone/>
              <a:tabLst>
                <a:tab pos="457200" algn="l"/>
              </a:tabLst>
            </a:pPr>
            <a:r>
              <a:rPr lang="en-US" sz="2400" b="1" dirty="0">
                <a:effectLst/>
                <a:latin typeface="Times New Roman" panose="02020603050405020304" pitchFamily="18" charset="0"/>
                <a:ea typeface="SimSun" panose="02010600030101010101" pitchFamily="2" charset="-122"/>
                <a:cs typeface="Times New Roman" panose="02020603050405020304" pitchFamily="18" charset="0"/>
              </a:rPr>
              <a:t>Purpose</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dirty="0" err="1">
                <a:effectLst/>
                <a:latin typeface="Times New Roman" panose="02020603050405020304" pitchFamily="18" charset="0"/>
                <a:ea typeface="SimSun" panose="02010600030101010101" pitchFamily="2" charset="-122"/>
                <a:cs typeface="Times New Roman" panose="02020603050405020304" pitchFamily="18" charset="0"/>
              </a:rPr>
              <a:t>NiceHash</a:t>
            </a:r>
            <a:r>
              <a:rPr lang="en-US" sz="2400" dirty="0">
                <a:effectLst/>
                <a:latin typeface="Times New Roman" panose="02020603050405020304" pitchFamily="18" charset="0"/>
                <a:ea typeface="SimSun" panose="02010600030101010101" pitchFamily="2" charset="-122"/>
                <a:cs typeface="Times New Roman" panose="02020603050405020304" pitchFamily="18" charset="0"/>
              </a:rPr>
              <a:t> is a platform that allows you to rent out your computing power to mine various cryptocurrencies, including Ethereum. It provides mining software, a profitability calculator, and an easy-to-use interface for beginners.</a:t>
            </a:r>
            <a:endParaRPr lang="en-US" sz="2400" dirty="0">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64478630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310</TotalTime>
  <Words>1155</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Gill Sans MT</vt:lpstr>
      <vt:lpstr>Symbol</vt:lpstr>
      <vt:lpstr>Times New Roman</vt:lpstr>
      <vt:lpstr>Gallery</vt:lpstr>
      <vt:lpstr>How to Mine Ether</vt:lpstr>
      <vt:lpstr>How to Mine Ether (ETH) </vt:lpstr>
      <vt:lpstr>Guide on how Ether was mined - Part I </vt:lpstr>
      <vt:lpstr>Guide on how Ether was mined - Part II </vt:lpstr>
      <vt:lpstr>Why Become a Miner?</vt:lpstr>
      <vt:lpstr>Transition to Proof of Stake (Ethereum 2.0)  </vt:lpstr>
      <vt:lpstr>Conclusion </vt:lpstr>
      <vt:lpstr> Useful Websites </vt:lpstr>
      <vt:lpstr>Useful Websites    </vt:lpstr>
      <vt:lpstr>Useful Websites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 f</dc:creator>
  <cp:lastModifiedBy>m f</cp:lastModifiedBy>
  <cp:revision>12</cp:revision>
  <dcterms:created xsi:type="dcterms:W3CDTF">2024-08-23T21:17:44Z</dcterms:created>
  <dcterms:modified xsi:type="dcterms:W3CDTF">2024-08-24T02:28:21Z</dcterms:modified>
</cp:coreProperties>
</file>