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73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E067B-6151-92C4-9034-BD69039F5F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CE5F4C-6BC0-F347-D8D5-1D1D522CEE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E3DC6-D5E8-1026-445B-54FB0109C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72D2-8022-49F8-9B4E-79635470CF89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752732-B720-7604-471A-DB7678EB7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5D6FE1-2A4A-21A8-A06E-53B46CDA6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D5C1F-F2CC-481F-ADAA-706FA72C9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504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F2579-1A68-8EB4-9CCE-30136082E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C4961D-15EB-87FF-A947-95C83A724D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8330-DA41-6305-4352-92E2DBE2C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72D2-8022-49F8-9B4E-79635470CF89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758658-723C-D969-FDFC-3530890E6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BECA46-488D-15D6-569E-BCDBE445B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D5C1F-F2CC-481F-ADAA-706FA72C9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311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3D5B68-8786-2862-1B5F-D1405AB70F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35327D-806C-93AB-F5FA-E24134DCA6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10779E-7D29-0015-B364-C18814DCC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72D2-8022-49F8-9B4E-79635470CF89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1D0BD2-3A90-32B7-41E4-15FDEC4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25241D-E1F8-E264-BA9B-5A595D7B4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D5C1F-F2CC-481F-ADAA-706FA72C9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56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F0989-302E-A2E9-FA41-57BE6ABFC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9B5895-1310-5B0C-DD0D-BBF8B6A153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42A7E3-63BA-C161-544A-EBB0250CB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72D2-8022-49F8-9B4E-79635470CF89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253ED8-63BE-4A60-6A9B-F77980FF2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24D08B-3919-3AB0-1B45-75DB0F14B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D5C1F-F2CC-481F-ADAA-706FA72C9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119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3E880-C3CE-18F9-CBC6-631BA5AD9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6A06D0-E512-28B0-2F04-C0C8FE37F4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6564AB-4596-1233-DA4A-12EF84B7C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72D2-8022-49F8-9B4E-79635470CF89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7063D0-8074-4987-12E0-46D7056E5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7D3FAB-E67C-2A35-6F89-864A506FE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D5C1F-F2CC-481F-ADAA-706FA72C9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928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A0A6E-2634-BAC2-21C4-AA7565DB3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5B9EA-5C39-709D-1CD5-A30C98CB3B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8A2BE4-506C-E266-5EB8-0EC6AA0284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869A7E-48CA-4CD3-3E04-3D9B29017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72D2-8022-49F8-9B4E-79635470CF89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2700B2-F16E-F578-611E-CEFD3E788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ADCBAE-15E8-4296-0CEF-A4520BDD6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D5C1F-F2CC-481F-ADAA-706FA72C9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11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DBCC8-CD84-D7C6-1BDA-42A79314A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81524F-6110-80D9-D377-80CF11CD10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4456E1-BFCD-9D09-03BD-EF895CC5A4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493C00-374D-5A59-79B9-FD41303060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E5ECA0-9B63-C386-27BC-43952BEA63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F133C4-30CB-C902-D052-4F2278157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72D2-8022-49F8-9B4E-79635470CF89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1E1EF7-66D4-3600-4255-0A1FE0E75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11D265-EF76-E48F-0EBA-A285C6601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D5C1F-F2CC-481F-ADAA-706FA72C9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547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E5E1A-F0B8-DEE6-42E9-0A08F3E1D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D7F9CC-D0BA-0F81-981A-C208A6E54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72D2-8022-49F8-9B4E-79635470CF89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12AFF6-3222-DE0A-3074-70B76D7EF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F70590-D9AC-1DA2-DBC0-F4631BD0E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D5C1F-F2CC-481F-ADAA-706FA72C9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569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EBE643-8F52-24B9-1318-A875A22E9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72D2-8022-49F8-9B4E-79635470CF89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B36223-49D0-3ADB-5F38-8DF58173A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94D739-3F46-8B59-BFE5-E79B71B95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D5C1F-F2CC-481F-ADAA-706FA72C9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454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7F375-B78C-52AF-EF1A-06F5E22D2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5187AE-93AA-8606-D332-101FDFE9C7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E09A28-1FAE-8B34-84C6-01F684F3F3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C01AFF-CEA0-AC27-BB2D-A97E55B3B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72D2-8022-49F8-9B4E-79635470CF89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F4BAE6-1581-542B-7C24-0B2C5911C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264D40-98DB-5B7E-F2A5-8D88A4885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D5C1F-F2CC-481F-ADAA-706FA72C9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219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180DA-E950-5985-3504-F5F710CF2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778005-54D0-4B44-77BE-0FBC87BBA6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6A0CC9-E881-FB25-985A-132EC5D190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19A9E5-929E-4458-DD80-F36E868ED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72D2-8022-49F8-9B4E-79635470CF89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303E10-A7BB-9BA3-3BFA-A74D3A625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019D9A-F0D2-35DA-EBC5-56169917F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D5C1F-F2CC-481F-ADAA-706FA72C9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684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7646D5-28F5-D9DD-3F77-8C8A5EA83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11BD33-6397-91C6-229D-A95F42EB4B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4B13A-CC13-1309-2410-0FA9815176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FAF72D2-8022-49F8-9B4E-79635470CF89}" type="datetimeFigureOut">
              <a:rPr lang="en-US" smtClean="0"/>
              <a:t>8/25/2024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81689-874A-53D7-33FB-A19D2C7526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531A48-2DF8-533F-ACA2-942F02B8AF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2D5C1F-F2CC-481F-ADAA-706FA72C9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673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30801-71BF-56FF-5360-6E7C64F8E1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Bitcoin vs. Ethereum: A Detailed Comparison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D58DE8-64EB-DA0C-E1FA-0C5FA0AEBA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FIN451 / MBA651</a:t>
            </a:r>
          </a:p>
        </p:txBody>
      </p:sp>
    </p:spTree>
    <p:extLst>
      <p:ext uri="{BB962C8B-B14F-4D97-AF65-F5344CB8AC3E}">
        <p14:creationId xmlns:p14="http://schemas.microsoft.com/office/powerpoint/2010/main" val="25923385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C483A-3776-CDC7-6A83-72A753C24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Bitcoin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2618B-C3F4-6A90-844C-441CDDAC6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0238"/>
            <a:ext cx="10515600" cy="5437761"/>
          </a:xfrm>
        </p:spPr>
        <p:txBody>
          <a:bodyPr>
            <a:norm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Ecosystem: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Bitcoin has a robust ecosystem with a large and active community. </a:t>
            </a:r>
          </a:p>
          <a:p>
            <a:pPr marL="800100" lvl="1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It is widely accepted as a form of payment by merchants and is used by individuals and institutions as a store of value, a hedge against inflation, and a medium of exchange.</a:t>
            </a:r>
            <a:endParaRPr lang="en-US" sz="20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Use Cases: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Bitcoin's primary use cases are as a digital currency and a store of value. </a:t>
            </a:r>
          </a:p>
          <a:p>
            <a:pPr marL="800100" lvl="1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It is often used for cross-border payments, remittances, and as a hedge against economic instability. </a:t>
            </a:r>
          </a:p>
          <a:p>
            <a:pPr marL="800100" lvl="1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Bitcoin's simplicity and security make it the go-to choice for individuals and institutions looking for a reliable and decentralized form of money.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138350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C483A-3776-CDC7-6A83-72A753C24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Ethereum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2618B-C3F4-6A90-844C-441CDDAC6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106" y="1253331"/>
            <a:ext cx="10515600" cy="5507392"/>
          </a:xfrm>
        </p:spPr>
        <p:txBody>
          <a:bodyPr>
            <a:no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Ecosystem: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Ethereum has a vibrant and diverse ecosystem with a wide range of developers, projects, and users. </a:t>
            </a:r>
          </a:p>
          <a:p>
            <a:pPr marL="800100" lvl="1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It is the leading platform for decentralized finance (DeFi), non-fungible tokens (NFTs), decentralized autonomous organizations (DAOs), and other innovative blockchain applications.</a:t>
            </a:r>
            <a:endParaRPr lang="en-US" sz="20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Use Cases: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Ethereum's use cases are broader and more varied than Bitcoin's. In addition to being used as a digital currency, Ether is used to pay for transaction fees and computational services on the Ethereum network.</a:t>
            </a:r>
          </a:p>
          <a:p>
            <a:pPr marL="800100" lvl="1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Ethereum's smart contract functionality allows for the creation of decentralized applications across various industries, including finance, gaming, supply chain management, and more.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93310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C483A-3776-CDC7-6A83-72A753C24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Bitcoin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2618B-C3F4-6A90-844C-441CDDAC6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196" y="1157592"/>
            <a:ext cx="10515600" cy="5291846"/>
          </a:xfrm>
        </p:spPr>
        <p:txBody>
          <a:bodyPr>
            <a:norm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Security: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Bitcoin is considered the most secure blockchain network due to its large and decentralized mining network. </a:t>
            </a:r>
          </a:p>
          <a:p>
            <a:pPr marL="800100" lvl="1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The Proof of Work consensus mechanism, combined with the network's size, makes it highly resistant to attacks, such as the 51% attack, where an attacker gains control of the majority of the network's hash rate.</a:t>
            </a:r>
            <a:endParaRPr lang="en-US" sz="20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Decentralization: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Bitcoin is one of the most decentralized blockchains, with thousands of nodes distributed worldwide.</a:t>
            </a:r>
          </a:p>
          <a:p>
            <a:pPr marL="800100" lvl="1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This high level of decentralization contributes to its security and censorship resistance.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168660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C483A-3776-CDC7-6A83-72A753C24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69896"/>
            <a:ext cx="10515600" cy="1325563"/>
          </a:xfrm>
        </p:spPr>
        <p:txBody>
          <a:bodyPr/>
          <a:lstStyle/>
          <a:p>
            <a:r>
              <a:rPr lang="en-US" dirty="0"/>
              <a:t>Ethereum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2618B-C3F4-6A90-844C-441CDDAC6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5666"/>
            <a:ext cx="10515600" cy="5819065"/>
          </a:xfrm>
        </p:spPr>
        <p:txBody>
          <a:bodyPr>
            <a:norm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Security: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Ethereum is also a highly secure blockchain, though it has faced security challenges in the past, particularly with smart contract vulnerabilities.</a:t>
            </a:r>
          </a:p>
          <a:p>
            <a:pPr marL="800100" lvl="1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The transition to Proof of Stake is expected to enhance its security by reducing energy consumption and incentivizing more participants to become validators.</a:t>
            </a:r>
            <a:endParaRPr lang="en-US" sz="20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Decentralization: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Ethereum is decentralized, but not to the same extent as Bitcoin. </a:t>
            </a:r>
          </a:p>
          <a:p>
            <a:pPr marL="800100" lvl="1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The network's transition to Proof of Stake is designed to further decentralize the network by making it easier for more people to participate in the validation process.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68301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C483A-3776-CDC7-6A83-72A753C24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/>
              <a:t>Bitcoin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2618B-C3F4-6A90-844C-441CDDAC6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7"/>
            <a:ext cx="10515600" cy="5377995"/>
          </a:xfrm>
        </p:spPr>
        <p:txBody>
          <a:bodyPr>
            <a:norm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Energy Consumption: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Bitcoin's Proof of Work consensus mechanism is highly energy-intensive, as it requires miners to solve complex puzzles using significant computational power. </a:t>
            </a:r>
          </a:p>
          <a:p>
            <a:pPr marL="800100" lvl="1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This has led to criticism of Bitcoin's environmental impact, as the energy consumption of the network is comparable to that of entire countries.</a:t>
            </a:r>
            <a:endParaRPr lang="en-US" sz="20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Environmental Impact: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The environmental impact of Bitcoin mining is a significant concern. </a:t>
            </a:r>
          </a:p>
          <a:p>
            <a:pPr marL="800100" lvl="1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Efforts are being made to shift to more sustainable energy sources, but the overall energy consumption remains high.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582600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C483A-3776-CDC7-6A83-72A753C24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Ethereum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2618B-C3F4-6A90-844C-441CDDAC6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013" y="1183600"/>
            <a:ext cx="10515600" cy="4351338"/>
          </a:xfrm>
        </p:spPr>
        <p:txBody>
          <a:bodyPr>
            <a:no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Energy Consumption:</a:t>
            </a:r>
            <a:r>
              <a:rPr lang="en-US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Ethereum's energy consumption has been high due to its Proof of Work consensus mechanism. </a:t>
            </a:r>
          </a:p>
          <a:p>
            <a:pPr marL="800100" lvl="1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However, with the transition to Proof of Stake in Ethereum 2.0, the network's energy consumption is expected to decrease significantly, as </a:t>
            </a:r>
            <a:r>
              <a:rPr lang="en-US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PoS</a:t>
            </a:r>
            <a:r>
              <a:rPr lang="en-US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requires far less computational power than PoW.</a:t>
            </a:r>
            <a:endParaRPr lang="en-US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Environmental Impact:</a:t>
            </a:r>
            <a:r>
              <a:rPr lang="en-US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The transition to Proof of Stake is seen as a positive step towards reducing Ethereum's environmental impact.</a:t>
            </a:r>
          </a:p>
          <a:p>
            <a:pPr marL="800100" lvl="1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PoS</a:t>
            </a:r>
            <a:r>
              <a:rPr lang="en-US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is considered a more sustainable and energy-efficient consensus mechanism, which should alleviate some of the environmental concerns associated with blockchain technology.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1413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C483A-3776-CDC7-6A83-72A753C24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Bitcoin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2618B-C3F4-6A90-844C-441CDDAC6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3599"/>
            <a:ext cx="10515600" cy="5411753"/>
          </a:xfrm>
        </p:spPr>
        <p:txBody>
          <a:bodyPr>
            <a:norm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Future Developments:</a:t>
            </a:r>
            <a:r>
              <a:rPr lang="en-US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Bitcoin's development is relatively slow and conservative compared to Ethereum. </a:t>
            </a:r>
          </a:p>
          <a:p>
            <a:pPr marL="800100" lvl="1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The Bitcoin community prioritizes security and stability over rapid innovation. Future developments include potential improvements to scalability through the Lightning Network and increased privacy features.</a:t>
            </a:r>
            <a:endParaRPr lang="en-US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Roadmap:</a:t>
            </a:r>
            <a:r>
              <a:rPr lang="en-US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Bitcoin's roadmap focuses on maintaining its role as a secure and decentralized store of value. </a:t>
            </a:r>
          </a:p>
          <a:p>
            <a:pPr marL="800100" lvl="1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While there are ongoing discussions about adding new features, any changes to the protocol are carefully considered and subject to broad consensus within the community.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0333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C483A-3776-CDC7-6A83-72A753C24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651" y="-267173"/>
            <a:ext cx="10515600" cy="1325563"/>
          </a:xfrm>
        </p:spPr>
        <p:txBody>
          <a:bodyPr/>
          <a:lstStyle/>
          <a:p>
            <a:r>
              <a:rPr lang="en-US" dirty="0"/>
              <a:t>Ethereum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2618B-C3F4-6A90-844C-441CDDAC6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651" y="833403"/>
            <a:ext cx="10515600" cy="5703583"/>
          </a:xfrm>
        </p:spPr>
        <p:txBody>
          <a:bodyPr>
            <a:normAutofit lnSpcReduction="10000"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Future Developments:</a:t>
            </a:r>
            <a:r>
              <a:rPr lang="en-US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Ethereum is more experimental and rapidly evolving than Bitcoin. </a:t>
            </a:r>
          </a:p>
          <a:p>
            <a:pPr marL="800100" lvl="1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The transition to Ethereum 2.0 is the most significant development, aiming to improve scalability, security, and sustainability. </a:t>
            </a:r>
          </a:p>
          <a:p>
            <a:pPr marL="800100" lvl="1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Other future developments include enhancements to smart contract functionality and interoperability with other blockchains.</a:t>
            </a:r>
            <a:endParaRPr lang="en-US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Roadmap:</a:t>
            </a:r>
            <a:r>
              <a:rPr lang="en-US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Ethereum's roadmap is ambitious, with a focus on transitioning to Proof of Stake, implementing sharding to improve scalability, and continuing to be the leading platform for decentralized applications.</a:t>
            </a:r>
          </a:p>
          <a:p>
            <a:pPr marL="800100" lvl="1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The community is actively working on improving the network's performance and expanding its use cases.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4870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C483A-3776-CDC7-6A83-72A753C24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B5040661-2007-FFBE-847E-221226A0ED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60" y="365125"/>
            <a:ext cx="10291879" cy="5223652"/>
          </a:xfrm>
        </p:spPr>
      </p:pic>
    </p:spTree>
    <p:extLst>
      <p:ext uri="{BB962C8B-B14F-4D97-AF65-F5344CB8AC3E}">
        <p14:creationId xmlns:p14="http://schemas.microsoft.com/office/powerpoint/2010/main" val="24866042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C483A-3776-CDC7-6A83-72A753C24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F607E96C-6BEF-20A2-E6D2-102E947716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06" y="424760"/>
            <a:ext cx="11050728" cy="5496027"/>
          </a:xfrm>
        </p:spPr>
      </p:pic>
    </p:spTree>
    <p:extLst>
      <p:ext uri="{BB962C8B-B14F-4D97-AF65-F5344CB8AC3E}">
        <p14:creationId xmlns:p14="http://schemas.microsoft.com/office/powerpoint/2010/main" val="2036776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C483A-3776-CDC7-6A83-72A753C24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Bitcoin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2618B-C3F4-6A90-844C-441CDDAC6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1872"/>
            <a:ext cx="10515600" cy="5418307"/>
          </a:xfrm>
        </p:spPr>
        <p:txBody>
          <a:bodyPr>
            <a:no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Creation: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Bitcoin was created by an anonymous person or group known as Satoshi Nakamoto and was released as open-source software in 2009.</a:t>
            </a:r>
            <a:endParaRPr lang="en-US" sz="24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Purpose: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Bitcoin was designed as a peer-to-peer digital currency to serve as an alternative to traditional fiat currencies. </a:t>
            </a:r>
          </a:p>
          <a:p>
            <a:pPr marL="800100" lvl="1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Its primary purpose is to enable decentralized, secure, and transparent transactions without the need for a central authority, such as a bank or government.</a:t>
            </a:r>
            <a:endParaRPr lang="en-US" sz="20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Philosophy: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Bitcoin's core philosophy is to provide a decentralized financial system that empowers individuals to have full control over their money. </a:t>
            </a:r>
          </a:p>
          <a:p>
            <a:pPr marL="800100" lvl="1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It is often referred to as "digital gold" because of its deflationary nature (limited supply of 21 million coins) and its role as a store of value.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21362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C483A-3776-CDC7-6A83-72A753C24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Content Placeholder 8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E6CAAB16-AF89-4C8E-755B-1795B042A2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875" y="365125"/>
            <a:ext cx="10213584" cy="5593303"/>
          </a:xfrm>
        </p:spPr>
      </p:pic>
    </p:spTree>
    <p:extLst>
      <p:ext uri="{BB962C8B-B14F-4D97-AF65-F5344CB8AC3E}">
        <p14:creationId xmlns:p14="http://schemas.microsoft.com/office/powerpoint/2010/main" val="35787642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C483A-3776-CDC7-6A83-72A753C24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B56AF4D1-6FB0-A640-578D-1A76AD6C7E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899" y="365124"/>
            <a:ext cx="10484399" cy="5636841"/>
          </a:xfrm>
        </p:spPr>
      </p:pic>
    </p:spTree>
    <p:extLst>
      <p:ext uri="{BB962C8B-B14F-4D97-AF65-F5344CB8AC3E}">
        <p14:creationId xmlns:p14="http://schemas.microsoft.com/office/powerpoint/2010/main" val="13649470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C483A-3776-CDC7-6A83-72A753C24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diagram of a computer&#10;&#10;Description automatically generated">
            <a:extLst>
              <a:ext uri="{FF2B5EF4-FFF2-40B4-BE49-F238E27FC236}">
                <a16:creationId xmlns:a16="http://schemas.microsoft.com/office/drawing/2014/main" id="{C471F3EE-C77E-D17B-9293-1B359C5815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026" y="365125"/>
            <a:ext cx="9915947" cy="5398750"/>
          </a:xfrm>
        </p:spPr>
      </p:pic>
    </p:spTree>
    <p:extLst>
      <p:ext uri="{BB962C8B-B14F-4D97-AF65-F5344CB8AC3E}">
        <p14:creationId xmlns:p14="http://schemas.microsoft.com/office/powerpoint/2010/main" val="40809111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C483A-3776-CDC7-6A83-72A753C24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diagram of a computer&#10;&#10;Description automatically generated">
            <a:extLst>
              <a:ext uri="{FF2B5EF4-FFF2-40B4-BE49-F238E27FC236}">
                <a16:creationId xmlns:a16="http://schemas.microsoft.com/office/drawing/2014/main" id="{594803C3-422B-9ECC-CC68-DE61AD1E0A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143" y="504993"/>
            <a:ext cx="11338802" cy="5632214"/>
          </a:xfrm>
        </p:spPr>
      </p:pic>
    </p:spTree>
    <p:extLst>
      <p:ext uri="{BB962C8B-B14F-4D97-AF65-F5344CB8AC3E}">
        <p14:creationId xmlns:p14="http://schemas.microsoft.com/office/powerpoint/2010/main" val="31336817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76C78-C4F3-0C12-6366-FD4B94F05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90D66E0A-B55D-6D68-B46E-4F846D3CA7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15" y="520193"/>
            <a:ext cx="10990570" cy="6108869"/>
          </a:xfrm>
        </p:spPr>
      </p:pic>
    </p:spTree>
    <p:extLst>
      <p:ext uri="{BB962C8B-B14F-4D97-AF65-F5344CB8AC3E}">
        <p14:creationId xmlns:p14="http://schemas.microsoft.com/office/powerpoint/2010/main" val="14973266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76C78-C4F3-0C12-6366-FD4B94F05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78A51E7F-82D2-83BC-4CE8-E10B2D286C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615" y="564204"/>
            <a:ext cx="9679585" cy="5291746"/>
          </a:xfrm>
        </p:spPr>
      </p:pic>
    </p:spTree>
    <p:extLst>
      <p:ext uri="{BB962C8B-B14F-4D97-AF65-F5344CB8AC3E}">
        <p14:creationId xmlns:p14="http://schemas.microsoft.com/office/powerpoint/2010/main" val="15319112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76C78-C4F3-0C12-6366-FD4B94F05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16A07010-650D-4C28-A030-F8EB265374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37745"/>
            <a:ext cx="10489284" cy="5223652"/>
          </a:xfrm>
        </p:spPr>
      </p:pic>
    </p:spTree>
    <p:extLst>
      <p:ext uri="{BB962C8B-B14F-4D97-AF65-F5344CB8AC3E}">
        <p14:creationId xmlns:p14="http://schemas.microsoft.com/office/powerpoint/2010/main" val="5629386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76C78-C4F3-0C12-6366-FD4B94F05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DE9F233B-F0B1-8322-3542-9CBE82C011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937" y="365125"/>
            <a:ext cx="10088000" cy="5671125"/>
          </a:xfrm>
        </p:spPr>
      </p:pic>
    </p:spTree>
    <p:extLst>
      <p:ext uri="{BB962C8B-B14F-4D97-AF65-F5344CB8AC3E}">
        <p14:creationId xmlns:p14="http://schemas.microsoft.com/office/powerpoint/2010/main" val="42261385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76C78-C4F3-0C12-6366-FD4B94F05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693D14EC-2659-FEDD-40E7-8DAC89B149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724" y="365125"/>
            <a:ext cx="10337900" cy="5398750"/>
          </a:xfrm>
        </p:spPr>
      </p:pic>
    </p:spTree>
    <p:extLst>
      <p:ext uri="{BB962C8B-B14F-4D97-AF65-F5344CB8AC3E}">
        <p14:creationId xmlns:p14="http://schemas.microsoft.com/office/powerpoint/2010/main" val="1992719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76C78-C4F3-0C12-6366-FD4B94F05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4CDDDA70-AED9-B1C5-188F-B0C890BF65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785873" cy="5811838"/>
          </a:xfrm>
        </p:spPr>
      </p:pic>
    </p:spTree>
    <p:extLst>
      <p:ext uri="{BB962C8B-B14F-4D97-AF65-F5344CB8AC3E}">
        <p14:creationId xmlns:p14="http://schemas.microsoft.com/office/powerpoint/2010/main" val="2257353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C483A-3776-CDC7-6A83-72A753C24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Ethereum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2618B-C3F4-6A90-844C-441CDDAC6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7047"/>
            <a:ext cx="10515600" cy="5437762"/>
          </a:xfrm>
        </p:spPr>
        <p:txBody>
          <a:bodyPr>
            <a:normAutofit fontScale="92500" lnSpcReduction="10000"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Creation: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Ethereum was proposed in late 2013 by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Vitalik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Buterin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a young programmer, and development began through a Swiss company, Ethereum Switzerland GmbH, and a Swiss nonprofit foundation, the Ethereum Foundation. It was officially launched in 2015.</a:t>
            </a:r>
            <a:endParaRPr lang="en-US" sz="24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Purpose: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Ethereum was designed as a platform for decentralized applications (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dApps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 and smart contracts. </a:t>
            </a:r>
          </a:p>
          <a:p>
            <a:pPr marL="800100" lvl="1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Unlike Bitcoin, which is primarily focused on being a currency, Ethereum allows developers to create and deploy their own decentralized applications on its blockchain.</a:t>
            </a:r>
            <a:endParaRPr lang="en-US" sz="20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Philosophy: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Ethereum's philosophy is to be a "world computer" that provides a decentralized platform where anyone can build and run applications without censorship, downtime, or third-party interference. </a:t>
            </a:r>
          </a:p>
          <a:p>
            <a:pPr marL="800100" lvl="1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It emphasizes flexibility, innovation, and the creation of a new type of internet, often referred to as Web3.</a:t>
            </a:r>
            <a:r>
              <a:rPr lang="en-US" sz="20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1639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76C78-C4F3-0C12-6366-FD4B94F05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0AFF5D0F-57CF-7D07-FE2A-EC5A30B6F0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11" y="365125"/>
            <a:ext cx="10647377" cy="5496027"/>
          </a:xfrm>
        </p:spPr>
      </p:pic>
    </p:spTree>
    <p:extLst>
      <p:ext uri="{BB962C8B-B14F-4D97-AF65-F5344CB8AC3E}">
        <p14:creationId xmlns:p14="http://schemas.microsoft.com/office/powerpoint/2010/main" val="10257159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76C78-C4F3-0C12-6366-FD4B94F05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screenshot of a video game&#10;&#10;Description automatically generated">
            <a:extLst>
              <a:ext uri="{FF2B5EF4-FFF2-40B4-BE49-F238E27FC236}">
                <a16:creationId xmlns:a16="http://schemas.microsoft.com/office/drawing/2014/main" id="{438AB6F0-29FC-E521-586D-5016A4FA9D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03" y="267849"/>
            <a:ext cx="9780729" cy="5811838"/>
          </a:xfrm>
        </p:spPr>
      </p:pic>
    </p:spTree>
    <p:extLst>
      <p:ext uri="{BB962C8B-B14F-4D97-AF65-F5344CB8AC3E}">
        <p14:creationId xmlns:p14="http://schemas.microsoft.com/office/powerpoint/2010/main" val="28690712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76C78-C4F3-0C12-6366-FD4B94F05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BE9397DD-98CD-E34B-9635-521424B0FC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557" y="252919"/>
            <a:ext cx="9364459" cy="5641942"/>
          </a:xfrm>
        </p:spPr>
      </p:pic>
    </p:spTree>
    <p:extLst>
      <p:ext uri="{BB962C8B-B14F-4D97-AF65-F5344CB8AC3E}">
        <p14:creationId xmlns:p14="http://schemas.microsoft.com/office/powerpoint/2010/main" val="677886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76C78-C4F3-0C12-6366-FD4B94F05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omparison between different objects&#10;&#10;Description automatically generated with medium confidence">
            <a:extLst>
              <a:ext uri="{FF2B5EF4-FFF2-40B4-BE49-F238E27FC236}">
                <a16:creationId xmlns:a16="http://schemas.microsoft.com/office/drawing/2014/main" id="{FCFF9B52-5305-0BC2-ECD4-3201A70379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7848"/>
            <a:ext cx="10886963" cy="5811838"/>
          </a:xfrm>
        </p:spPr>
      </p:pic>
    </p:spTree>
    <p:extLst>
      <p:ext uri="{BB962C8B-B14F-4D97-AF65-F5344CB8AC3E}">
        <p14:creationId xmlns:p14="http://schemas.microsoft.com/office/powerpoint/2010/main" val="2339387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76C78-C4F3-0C12-6366-FD4B94F05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 shot of a computer&#10;&#10;Description automatically generated">
            <a:extLst>
              <a:ext uri="{FF2B5EF4-FFF2-40B4-BE49-F238E27FC236}">
                <a16:creationId xmlns:a16="http://schemas.microsoft.com/office/drawing/2014/main" id="{F6A9AE0E-DB1E-6242-35D4-0D29D9ADA2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16" y="184826"/>
            <a:ext cx="11934984" cy="5992137"/>
          </a:xfrm>
        </p:spPr>
      </p:pic>
    </p:spTree>
    <p:extLst>
      <p:ext uri="{BB962C8B-B14F-4D97-AF65-F5344CB8AC3E}">
        <p14:creationId xmlns:p14="http://schemas.microsoft.com/office/powerpoint/2010/main" val="40852424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76C78-C4F3-0C12-6366-FD4B94F05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 shot of a computer screen&#10;&#10;Description automatically generated">
            <a:extLst>
              <a:ext uri="{FF2B5EF4-FFF2-40B4-BE49-F238E27FC236}">
                <a16:creationId xmlns:a16="http://schemas.microsoft.com/office/drawing/2014/main" id="{69202983-8A4D-04CD-9921-A8C7DC5550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851001" cy="5564120"/>
          </a:xfrm>
        </p:spPr>
      </p:pic>
    </p:spTree>
    <p:extLst>
      <p:ext uri="{BB962C8B-B14F-4D97-AF65-F5344CB8AC3E}">
        <p14:creationId xmlns:p14="http://schemas.microsoft.com/office/powerpoint/2010/main" val="9359359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76C78-C4F3-0C12-6366-FD4B94F05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4C9349BC-0577-E4C1-2CDF-7364275A7D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659654" cy="5593303"/>
          </a:xfrm>
        </p:spPr>
      </p:pic>
    </p:spTree>
    <p:extLst>
      <p:ext uri="{BB962C8B-B14F-4D97-AF65-F5344CB8AC3E}">
        <p14:creationId xmlns:p14="http://schemas.microsoft.com/office/powerpoint/2010/main" val="35264836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76C78-C4F3-0C12-6366-FD4B94F05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EEBF187C-0EB1-EA0D-497E-1738B3D206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56" y="437745"/>
            <a:ext cx="10778288" cy="5593303"/>
          </a:xfrm>
        </p:spPr>
      </p:pic>
    </p:spTree>
    <p:extLst>
      <p:ext uri="{BB962C8B-B14F-4D97-AF65-F5344CB8AC3E}">
        <p14:creationId xmlns:p14="http://schemas.microsoft.com/office/powerpoint/2010/main" val="18654594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76C78-C4F3-0C12-6366-FD4B94F05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 shot of a diagram&#10;&#10;Description automatically generated">
            <a:extLst>
              <a:ext uri="{FF2B5EF4-FFF2-40B4-BE49-F238E27FC236}">
                <a16:creationId xmlns:a16="http://schemas.microsoft.com/office/drawing/2014/main" id="{2DBD85CF-CA55-693B-5DC4-DCB4E227DF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90" y="365125"/>
            <a:ext cx="11103917" cy="5811838"/>
          </a:xfrm>
        </p:spPr>
      </p:pic>
    </p:spTree>
    <p:extLst>
      <p:ext uri="{BB962C8B-B14F-4D97-AF65-F5344CB8AC3E}">
        <p14:creationId xmlns:p14="http://schemas.microsoft.com/office/powerpoint/2010/main" val="4304090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76C78-C4F3-0C12-6366-FD4B94F05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1DC8ED93-B38E-D96C-C0AF-7E74EF6DC8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23" y="365125"/>
            <a:ext cx="11102154" cy="5593303"/>
          </a:xfrm>
        </p:spPr>
      </p:pic>
    </p:spTree>
    <p:extLst>
      <p:ext uri="{BB962C8B-B14F-4D97-AF65-F5344CB8AC3E}">
        <p14:creationId xmlns:p14="http://schemas.microsoft.com/office/powerpoint/2010/main" val="236437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C483A-3776-CDC7-6A83-72A753C24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93632"/>
            <a:ext cx="10515600" cy="1325563"/>
          </a:xfrm>
        </p:spPr>
        <p:txBody>
          <a:bodyPr/>
          <a:lstStyle/>
          <a:p>
            <a:r>
              <a:rPr lang="en-US" dirty="0"/>
              <a:t>Blockchain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2618B-C3F4-6A90-844C-441CDDAC6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617707"/>
            <a:ext cx="11449455" cy="5291845"/>
          </a:xfrm>
        </p:spPr>
        <p:txBody>
          <a:bodyPr>
            <a:no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Blockchain Structure: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Bitcoin's blockchain is a simple, linear chain of blocks. </a:t>
            </a:r>
          </a:p>
          <a:p>
            <a:pPr marL="800100" lvl="1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Each block contains a list of transactions and a reference to the previous block, forming a continuous chain.</a:t>
            </a:r>
            <a:endParaRPr lang="en-US" sz="20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Consensus Mechanism: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Bitcoin uses a Proof of Work (PoW) consensus mechanism, where miners compete to solve complex mathematical puzzles to validate transactions and add them to the blockchain. </a:t>
            </a:r>
          </a:p>
          <a:p>
            <a:pPr marL="800100" lvl="1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This process is resource-intensive and requires significant computational power.</a:t>
            </a:r>
            <a:endParaRPr lang="en-US" sz="20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Transaction Speed: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Bitcoin's block time is approximately 10 minutes, meaning that a new block is added to the blockchain roughly every 10 minutes. </a:t>
            </a:r>
          </a:p>
          <a:p>
            <a:pPr marL="800100" lvl="1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This results in slower transaction confirmation times compared to other blockchains.</a:t>
            </a:r>
            <a:endParaRPr lang="en-US" sz="20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Scalability: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Bitcoin's scalability is limited, with the network capable of handling around 7 transactions per second (TPS). </a:t>
            </a:r>
          </a:p>
          <a:p>
            <a:pPr marL="800100" lvl="1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Efforts like the Lightning Network aim to improve scalability by enabling off-chain transactions.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707675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76C78-C4F3-0C12-6366-FD4B94F05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 shot of a computer screen&#10;&#10;Description automatically generated">
            <a:extLst>
              <a:ext uri="{FF2B5EF4-FFF2-40B4-BE49-F238E27FC236}">
                <a16:creationId xmlns:a16="http://schemas.microsoft.com/office/drawing/2014/main" id="{A05B5077-A9C0-CF74-DBB1-0418117718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92" y="365125"/>
            <a:ext cx="10873035" cy="5389023"/>
          </a:xfrm>
        </p:spPr>
      </p:pic>
    </p:spTree>
    <p:extLst>
      <p:ext uri="{BB962C8B-B14F-4D97-AF65-F5344CB8AC3E}">
        <p14:creationId xmlns:p14="http://schemas.microsoft.com/office/powerpoint/2010/main" val="8532331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76C78-C4F3-0C12-6366-FD4B94F05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7F0910E1-A8FD-2489-B23F-BB930000C0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32" y="457200"/>
            <a:ext cx="10662552" cy="5466844"/>
          </a:xfrm>
        </p:spPr>
      </p:pic>
    </p:spTree>
    <p:extLst>
      <p:ext uri="{BB962C8B-B14F-4D97-AF65-F5344CB8AC3E}">
        <p14:creationId xmlns:p14="http://schemas.microsoft.com/office/powerpoint/2010/main" val="1773882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76C78-C4F3-0C12-6366-FD4B94F05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18592E0D-03F0-98B8-305A-158112301B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16" y="262646"/>
            <a:ext cx="10804151" cy="5262563"/>
          </a:xfrm>
        </p:spPr>
      </p:pic>
    </p:spTree>
    <p:extLst>
      <p:ext uri="{BB962C8B-B14F-4D97-AF65-F5344CB8AC3E}">
        <p14:creationId xmlns:p14="http://schemas.microsoft.com/office/powerpoint/2010/main" val="5757989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C483A-3776-CDC7-6A83-72A753C24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206"/>
            <a:ext cx="10515600" cy="1325563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2618B-C3F4-6A90-844C-441CDDAC6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8698"/>
            <a:ext cx="10515600" cy="4351338"/>
          </a:xfrm>
        </p:spPr>
        <p:txBody>
          <a:bodyPr>
            <a:norm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Bitcoin and Ethereum are both revolutionary in their own right, but they serve different purposes and are built on different philosophies.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Bitcoin is primarily a decentralized digital currency and store of value, while Ethereum is a flexible platform for decentralized applications and smart contracts.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Both networks have their strengths and weaknesses, and the choice between them depends on the specific needs and goals of the user.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629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C483A-3776-CDC7-6A83-72A753C24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89352"/>
            <a:ext cx="10515600" cy="1325563"/>
          </a:xfrm>
        </p:spPr>
        <p:txBody>
          <a:bodyPr/>
          <a:lstStyle/>
          <a:p>
            <a:r>
              <a:rPr lang="en-US" dirty="0"/>
              <a:t>Ethereum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2618B-C3F4-6A90-844C-441CDDAC6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749" y="768486"/>
            <a:ext cx="10894979" cy="5885234"/>
          </a:xfrm>
        </p:spPr>
        <p:txBody>
          <a:bodyPr>
            <a:normAutofit fontScale="92500" lnSpcReduction="20000"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Blockchain Structure: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Ethereum's blockchain is similar to Bitcoin's but includes an additional feature called the Ethereum Virtual Machine (EVM). </a:t>
            </a:r>
          </a:p>
          <a:p>
            <a:pPr marL="800100" lvl="1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The EVM allows for the execution of smart contracts, which are self-executing contracts with the terms of the agreement directly written into code.</a:t>
            </a:r>
            <a:endParaRPr lang="en-US" sz="20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Consensus Mechanism: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Originally, Ethereum also used Proof of Work (PoW), but with the launch of Ethereum 2.0, the network is transitioning to a Proof of Stake (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PoS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 consensus mechanism. </a:t>
            </a:r>
          </a:p>
          <a:p>
            <a:pPr marL="800100" lvl="1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In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PoS</a:t>
            </a:r>
            <a:r>
              <a:rPr lang="en-US" sz="20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validators are chosen to create new blocks based on the number of coins they hold and are willing to "stake" as collateral.</a:t>
            </a:r>
            <a:endParaRPr lang="en-US" sz="20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Transaction Speed: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Ethereum's block time is around 12-15 seconds, significantly faster than Bitcoin. This allows for quicker transaction confirmations and a higher transaction throughput.</a:t>
            </a:r>
            <a:endParaRPr lang="en-US" sz="24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Scalability: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Ethereum's scalability has been a concern, especially with the growth of decentralized applications. </a:t>
            </a:r>
          </a:p>
          <a:p>
            <a:pPr marL="800100" lvl="1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However, Ethereum 2.0 aims to address this issue with features like sharding, which will divide the network into smaller, more manageable parts, allowing for parallel processing and increased TPS.</a:t>
            </a:r>
            <a:r>
              <a:rPr lang="en-US" sz="20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718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C483A-3776-CDC7-6A83-72A753C24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Bitcoin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2618B-C3F4-6A90-844C-441CDDAC6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60316"/>
            <a:ext cx="10515600" cy="5603132"/>
          </a:xfrm>
        </p:spPr>
        <p:txBody>
          <a:bodyPr>
            <a:norm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Smart Contracts: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Bitcoin does support very basic smart contracts using a scripting language called Script, but its capabilities are limited compared to Ethereum. </a:t>
            </a:r>
          </a:p>
          <a:p>
            <a:pPr marL="800100" lvl="1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The most common smart contract-like functionality on Bitcoin is multi-signature transactions, where multiple signatures are required to authorize a transaction.</a:t>
            </a:r>
            <a:endParaRPr lang="en-US" sz="20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dApps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Bitcoin was not designed for decentralized applications.</a:t>
            </a:r>
          </a:p>
          <a:p>
            <a:pPr marL="800100" lvl="1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While it can support simple scripts and contracts, it lacks the flexibility and functionality needed for complex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dApps</a:t>
            </a:r>
            <a:r>
              <a:rPr lang="en-US" sz="20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r>
              <a:rPr lang="en-US" sz="20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8824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C483A-3776-CDC7-6A83-72A753C24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021" y="0"/>
            <a:ext cx="10515600" cy="1325563"/>
          </a:xfrm>
        </p:spPr>
        <p:txBody>
          <a:bodyPr/>
          <a:lstStyle/>
          <a:p>
            <a:r>
              <a:rPr lang="en-US" dirty="0"/>
              <a:t>Ethereum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2618B-C3F4-6A90-844C-441CDDAC6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08953"/>
            <a:ext cx="10515600" cy="5612860"/>
          </a:xfrm>
        </p:spPr>
        <p:txBody>
          <a:bodyPr>
            <a:norm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Smart Contracts: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Ethereum was explicitly designed to support smart contracts, which are self-executing contracts that automatically enforce the terms of an agreement. </a:t>
            </a:r>
          </a:p>
          <a:p>
            <a:pPr marL="800100" lvl="1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Smart contracts are written in a programming language called Solidity and run on the Ethereum Virtual Machine (EVM).</a:t>
            </a:r>
            <a:endParaRPr lang="en-US" sz="20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b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dApps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: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Ethereum is the leading platform for decentralized applications, with thousands of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dApps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built on its blockchain. </a:t>
            </a:r>
          </a:p>
          <a:p>
            <a:pPr marL="800100" lvl="1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These applications can range from decentralized finance (DeFi) platforms to non-fungible token (NFT) marketplaces, gaming, and beyond.</a:t>
            </a:r>
            <a:r>
              <a:rPr lang="en-US" sz="20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372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C483A-3776-CDC7-6A83-72A753C24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Bitcoin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2618B-C3F4-6A90-844C-441CDDAC6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8682"/>
            <a:ext cx="10515600" cy="5739318"/>
          </a:xfrm>
        </p:spPr>
        <p:txBody>
          <a:bodyPr>
            <a:norm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Token Supply: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Bitcoin has a fixed supply of 21 million coins. </a:t>
            </a:r>
          </a:p>
          <a:p>
            <a:pPr marL="800100" lvl="1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This hard cap is one of the key features that contribute to its value proposition as "digital gold."</a:t>
            </a:r>
            <a:endParaRPr lang="en-US" sz="20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Token Distribution: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Bitcoins are distributed as rewards to miners who successfully validate transactions and add them to the blockchain. </a:t>
            </a:r>
          </a:p>
          <a:p>
            <a:pPr marL="800100" lvl="1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The reward is halved approximately every four years in an event known as the "halving."</a:t>
            </a:r>
            <a:endParaRPr lang="en-US" sz="20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Monetary Policy: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Bitcoin's monetary policy is deflationary, meaning that its supply decreases over time as the mining reward is reduced. </a:t>
            </a:r>
          </a:p>
          <a:p>
            <a:pPr marL="800100" lvl="1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This scarcity is a key factor in its value proposition as a store of value.</a:t>
            </a:r>
            <a:r>
              <a:rPr lang="en-US" sz="20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499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C483A-3776-CDC7-6A83-72A753C24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Ethereum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2618B-C3F4-6A90-844C-441CDDAC68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Token Supply: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Ethereum does not have a fixed supply like Bitcoin. </a:t>
            </a:r>
          </a:p>
          <a:p>
            <a:pPr marL="800100" lvl="1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It has an inflationary monetary policy where new Ether (ETH) is continuously created through block rewards to validators.</a:t>
            </a:r>
            <a:endParaRPr lang="en-US" sz="20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Token Distribution: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Ether is distributed as rewards to miners (in PoW) and validators (in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PoS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 who help maintain the network. </a:t>
            </a:r>
          </a:p>
          <a:p>
            <a:pPr marL="800100" lvl="1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Unlike Bitcoin, there is no set limit on the total supply of Ether.</a:t>
            </a:r>
            <a:endParaRPr lang="en-US" sz="20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b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Monetary Policy:</a:t>
            </a: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Ethereum's monetary policy has evolved over time. With the transition to Ethereum 2.0 and the introduction of EIP-1559 (a protocol upgrade), Ethereum has introduced a mechanism to burn a portion of transaction fees, reducing the overall supply and potentially making it deflationary.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877099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1889</Words>
  <Application>Microsoft Office PowerPoint</Application>
  <PresentationFormat>Widescreen</PresentationFormat>
  <Paragraphs>100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Aptos</vt:lpstr>
      <vt:lpstr>Aptos Display</vt:lpstr>
      <vt:lpstr>Arial</vt:lpstr>
      <vt:lpstr>Calibri</vt:lpstr>
      <vt:lpstr>Symbol</vt:lpstr>
      <vt:lpstr>Times New Roman</vt:lpstr>
      <vt:lpstr>Office Theme</vt:lpstr>
      <vt:lpstr>Bitcoin vs. Ethereum: A Detailed Comparison</vt:lpstr>
      <vt:lpstr>Bitcoin</vt:lpstr>
      <vt:lpstr>Ethereum</vt:lpstr>
      <vt:lpstr>Blockchain</vt:lpstr>
      <vt:lpstr>Ethereum</vt:lpstr>
      <vt:lpstr>Bitcoin</vt:lpstr>
      <vt:lpstr>Ethereum</vt:lpstr>
      <vt:lpstr>Bitcoin</vt:lpstr>
      <vt:lpstr>Ethereum</vt:lpstr>
      <vt:lpstr>Bitcoin</vt:lpstr>
      <vt:lpstr>Ethereum</vt:lpstr>
      <vt:lpstr>Bitcoin</vt:lpstr>
      <vt:lpstr>Ethereum</vt:lpstr>
      <vt:lpstr>Bitcoin</vt:lpstr>
      <vt:lpstr>Ethereum</vt:lpstr>
      <vt:lpstr>Bitcoin</vt:lpstr>
      <vt:lpstr>Ethereum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 f</dc:creator>
  <cp:lastModifiedBy>m f</cp:lastModifiedBy>
  <cp:revision>5</cp:revision>
  <dcterms:created xsi:type="dcterms:W3CDTF">2024-08-25T16:56:39Z</dcterms:created>
  <dcterms:modified xsi:type="dcterms:W3CDTF">2024-08-25T18:10:12Z</dcterms:modified>
</cp:coreProperties>
</file>