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77" r:id="rId1"/>
  </p:sldMasterIdLst>
  <p:sldIdLst>
    <p:sldId id="256" r:id="rId2"/>
    <p:sldId id="257" r:id="rId3"/>
    <p:sldId id="258" r:id="rId4"/>
    <p:sldId id="261" r:id="rId5"/>
    <p:sldId id="262" r:id="rId6"/>
    <p:sldId id="263" r:id="rId7"/>
    <p:sldId id="264" r:id="rId8"/>
    <p:sldId id="265" r:id="rId9"/>
    <p:sldId id="266" r:id="rId10"/>
    <p:sldId id="267" r:id="rId11"/>
    <p:sldId id="268" r:id="rId12"/>
    <p:sldId id="269" r:id="rId13"/>
    <p:sldId id="270" r:id="rId14"/>
    <p:sldId id="271" r:id="rId15"/>
    <p:sldId id="344" r:id="rId16"/>
    <p:sldId id="347" r:id="rId17"/>
    <p:sldId id="348" r:id="rId18"/>
    <p:sldId id="349" r:id="rId19"/>
    <p:sldId id="350" r:id="rId20"/>
    <p:sldId id="364" r:id="rId21"/>
    <p:sldId id="365" r:id="rId22"/>
    <p:sldId id="351" r:id="rId23"/>
    <p:sldId id="272" r:id="rId24"/>
    <p:sldId id="318" r:id="rId25"/>
    <p:sldId id="319" r:id="rId26"/>
    <p:sldId id="320" r:id="rId27"/>
    <p:sldId id="321" r:id="rId28"/>
    <p:sldId id="322" r:id="rId29"/>
    <p:sldId id="323" r:id="rId30"/>
    <p:sldId id="324" r:id="rId31"/>
    <p:sldId id="325" r:id="rId32"/>
    <p:sldId id="327" r:id="rId33"/>
    <p:sldId id="328" r:id="rId34"/>
    <p:sldId id="329" r:id="rId35"/>
    <p:sldId id="331" r:id="rId36"/>
    <p:sldId id="332" r:id="rId37"/>
    <p:sldId id="333" r:id="rId38"/>
    <p:sldId id="334" r:id="rId39"/>
    <p:sldId id="335" r:id="rId40"/>
    <p:sldId id="336" r:id="rId41"/>
    <p:sldId id="337" r:id="rId42"/>
    <p:sldId id="338" r:id="rId43"/>
    <p:sldId id="339" r:id="rId44"/>
    <p:sldId id="340" r:id="rId45"/>
    <p:sldId id="341" r:id="rId46"/>
    <p:sldId id="342" r:id="rId47"/>
    <p:sldId id="343" r:id="rId48"/>
    <p:sldId id="367" r:id="rId49"/>
    <p:sldId id="368" r:id="rId50"/>
    <p:sldId id="369" r:id="rId51"/>
    <p:sldId id="370" r:id="rId52"/>
    <p:sldId id="371" r:id="rId53"/>
    <p:sldId id="372" r:id="rId54"/>
    <p:sldId id="373" r:id="rId55"/>
    <p:sldId id="374" r:id="rId56"/>
    <p:sldId id="375" r:id="rId57"/>
    <p:sldId id="379" r:id="rId58"/>
    <p:sldId id="377" r:id="rId59"/>
    <p:sldId id="378" r:id="rId60"/>
    <p:sldId id="380" r:id="rId61"/>
    <p:sldId id="381" r:id="rId62"/>
    <p:sldId id="382" r:id="rId63"/>
    <p:sldId id="383" r:id="rId64"/>
    <p:sldId id="384" r:id="rId65"/>
    <p:sldId id="385" r:id="rId66"/>
    <p:sldId id="386" r:id="rId67"/>
    <p:sldId id="387" r:id="rId68"/>
    <p:sldId id="388" r:id="rId69"/>
    <p:sldId id="389" r:id="rId70"/>
    <p:sldId id="390" r:id="rId71"/>
    <p:sldId id="391" r:id="rId72"/>
    <p:sldId id="392" r:id="rId73"/>
    <p:sldId id="393" r:id="rId74"/>
    <p:sldId id="394" r:id="rId75"/>
    <p:sldId id="395" r:id="rId76"/>
    <p:sldId id="396" r:id="rId77"/>
    <p:sldId id="397" r:id="rId78"/>
    <p:sldId id="366" r:id="rId7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01" autoAdjust="0"/>
    <p:restoredTop sz="94660"/>
  </p:normalViewPr>
  <p:slideViewPr>
    <p:cSldViewPr snapToGrid="0">
      <p:cViewPr varScale="1">
        <p:scale>
          <a:sx n="85" d="100"/>
          <a:sy n="85" d="100"/>
        </p:scale>
        <p:origin x="71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39041D67-CF71-4341-9524-2F631EF7848F}" type="datetimeFigureOut">
              <a:rPr lang="en-US" smtClean="0"/>
              <a:t>8/22/2024</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5C429661-16AE-4AB5-93B0-582CEE6E27FB}" type="slidenum">
              <a:rPr lang="en-US" smtClean="0"/>
              <a:t>‹#›</a:t>
            </a:fld>
            <a:endParaRPr lang="en-US"/>
          </a:p>
        </p:txBody>
      </p:sp>
      <p:cxnSp>
        <p:nvCxnSpPr>
          <p:cNvPr id="15" name="Straight Connector 14"/>
          <p:cNvCxnSpPr/>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615363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9041D67-CF71-4341-9524-2F631EF7848F}" type="datetimeFigureOut">
              <a:rPr lang="en-US" smtClean="0"/>
              <a:t>8/22/2024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429661-16AE-4AB5-93B0-582CEE6E27FB}" type="slidenum">
              <a:rPr lang="en-US" smtClean="0"/>
              <a:t>‹#›</a:t>
            </a:fld>
            <a:endParaRPr lang="en-US"/>
          </a:p>
        </p:txBody>
      </p:sp>
    </p:spTree>
    <p:extLst>
      <p:ext uri="{BB962C8B-B14F-4D97-AF65-F5344CB8AC3E}">
        <p14:creationId xmlns:p14="http://schemas.microsoft.com/office/powerpoint/2010/main" val="1896093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9041D67-CF71-4341-9524-2F631EF7848F}" type="datetimeFigureOut">
              <a:rPr lang="en-US" smtClean="0"/>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429661-16AE-4AB5-93B0-582CEE6E27FB}" type="slidenum">
              <a:rPr lang="en-US" smtClean="0"/>
              <a:t>‹#›</a:t>
            </a:fld>
            <a:endParaRPr lang="en-US"/>
          </a:p>
        </p:txBody>
      </p:sp>
      <p:cxnSp>
        <p:nvCxnSpPr>
          <p:cNvPr id="15" name="Straight Connector 14"/>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53833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9041D67-CF71-4341-9524-2F631EF7848F}" type="datetimeFigureOut">
              <a:rPr lang="en-US" smtClean="0"/>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429661-16AE-4AB5-93B0-582CEE6E27FB}"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843008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9041D67-CF71-4341-9524-2F631EF7848F}" type="datetimeFigureOut">
              <a:rPr lang="en-US" smtClean="0"/>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429661-16AE-4AB5-93B0-582CEE6E27FB}" type="slidenum">
              <a:rPr lang="en-US" smtClean="0"/>
              <a:t>‹#›</a:t>
            </a:fld>
            <a:endParaRPr lang="en-US"/>
          </a:p>
        </p:txBody>
      </p:sp>
    </p:spTree>
    <p:extLst>
      <p:ext uri="{BB962C8B-B14F-4D97-AF65-F5344CB8AC3E}">
        <p14:creationId xmlns:p14="http://schemas.microsoft.com/office/powerpoint/2010/main" val="3998161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9041D67-CF71-4341-9524-2F631EF7848F}" type="datetimeFigureOut">
              <a:rPr lang="en-US" smtClean="0"/>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429661-16AE-4AB5-93B0-582CEE6E27FB}"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301787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9041D67-CF71-4341-9524-2F631EF7848F}" type="datetimeFigureOut">
              <a:rPr lang="en-US" smtClean="0"/>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429661-16AE-4AB5-93B0-582CEE6E27FB}" type="slidenum">
              <a:rPr lang="en-US" smtClean="0"/>
              <a:t>‹#›</a:t>
            </a:fld>
            <a:endParaRPr lang="en-US"/>
          </a:p>
        </p:txBody>
      </p:sp>
      <p:cxnSp>
        <p:nvCxnSpPr>
          <p:cNvPr id="15" name="Straight Connector 14"/>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30599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9041D67-CF71-4341-9524-2F631EF7848F}" type="datetimeFigureOut">
              <a:rPr lang="en-US" smtClean="0"/>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429661-16AE-4AB5-93B0-582CEE6E27FB}" type="slidenum">
              <a:rPr lang="en-US" smtClean="0"/>
              <a:t>‹#›</a:t>
            </a:fld>
            <a:endParaRPr lang="en-US"/>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098740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9041D67-CF71-4341-9524-2F631EF7848F}" type="datetimeFigureOut">
              <a:rPr lang="en-US" smtClean="0"/>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429661-16AE-4AB5-93B0-582CEE6E27FB}" type="slidenum">
              <a:rPr lang="en-US" smtClean="0"/>
              <a:t>‹#›</a:t>
            </a:fld>
            <a:endParaRPr lang="en-US"/>
          </a:p>
        </p:txBody>
      </p:sp>
      <p:cxnSp>
        <p:nvCxnSpPr>
          <p:cNvPr id="14" name="Straight Connector 13"/>
          <p:cNvCxnSpPr/>
          <p:nvPr/>
        </p:nvCxnSpPr>
        <p:spPr>
          <a:xfrm>
            <a:off x="8863890" y="990600"/>
            <a:ext cx="0" cy="487680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97114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9041D67-CF71-4341-9524-2F631EF7848F}" type="datetimeFigureOut">
              <a:rPr lang="en-US" smtClean="0"/>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429661-16AE-4AB5-93B0-582CEE6E27FB}" type="slidenum">
              <a:rPr lang="en-US" smtClean="0"/>
              <a:t>‹#›</a:t>
            </a:fld>
            <a:endParaRPr lang="en-US"/>
          </a:p>
        </p:txBody>
      </p:sp>
    </p:spTree>
    <p:extLst>
      <p:ext uri="{BB962C8B-B14F-4D97-AF65-F5344CB8AC3E}">
        <p14:creationId xmlns:p14="http://schemas.microsoft.com/office/powerpoint/2010/main" val="641069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9041D67-CF71-4341-9524-2F631EF7848F}" type="datetimeFigureOut">
              <a:rPr lang="en-US" smtClean="0"/>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429661-16AE-4AB5-93B0-582CEE6E27FB}" type="slidenum">
              <a:rPr lang="en-US" smtClean="0"/>
              <a:t>‹#›</a:t>
            </a:fld>
            <a:endParaRPr lang="en-US"/>
          </a:p>
        </p:txBody>
      </p:sp>
      <p:cxnSp>
        <p:nvCxnSpPr>
          <p:cNvPr id="16" name="Straight Connector 15"/>
          <p:cNvCxnSpPr/>
          <p:nvPr/>
        </p:nvCxnSpPr>
        <p:spPr>
          <a:xfrm>
            <a:off x="2012723" y="3710585"/>
            <a:ext cx="8163380"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10819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9041D67-CF71-4341-9524-2F631EF7848F}" type="datetimeFigureOut">
              <a:rPr lang="en-US" smtClean="0"/>
              <a:t>8/22/2024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429661-16AE-4AB5-93B0-582CEE6E27FB}" type="slidenum">
              <a:rPr lang="en-US" smtClean="0"/>
              <a:t>‹#›</a:t>
            </a:fld>
            <a:endParaRPr lang="en-US"/>
          </a:p>
        </p:txBody>
      </p:sp>
    </p:spTree>
    <p:extLst>
      <p:ext uri="{BB962C8B-B14F-4D97-AF65-F5344CB8AC3E}">
        <p14:creationId xmlns:p14="http://schemas.microsoft.com/office/powerpoint/2010/main" val="2449586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9041D67-CF71-4341-9524-2F631EF7848F}" type="datetimeFigureOut">
              <a:rPr lang="en-US" smtClean="0"/>
              <a:t>8/22/2024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429661-16AE-4AB5-93B0-582CEE6E27FB}" type="slidenum">
              <a:rPr lang="en-US" smtClean="0"/>
              <a:t>‹#›</a:t>
            </a:fld>
            <a:endParaRPr lang="en-US"/>
          </a:p>
        </p:txBody>
      </p:sp>
      <p:cxnSp>
        <p:nvCxnSpPr>
          <p:cNvPr id="18" name="Straight Connector 1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79938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9041D67-CF71-4341-9524-2F631EF7848F}" type="datetimeFigureOut">
              <a:rPr lang="en-US" smtClean="0"/>
              <a:t>8/22/2024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429661-16AE-4AB5-93B0-582CEE6E27FB}" type="slidenum">
              <a:rPr lang="en-US" smtClean="0"/>
              <a:t>‹#›</a:t>
            </a:fld>
            <a:endParaRPr lang="en-US"/>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01929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041D67-CF71-4341-9524-2F631EF7848F}" type="datetimeFigureOut">
              <a:rPr lang="en-US" smtClean="0"/>
              <a:t>8/22/2024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429661-16AE-4AB5-93B0-582CEE6E27FB}" type="slidenum">
              <a:rPr lang="en-US" smtClean="0"/>
              <a:t>‹#›</a:t>
            </a:fld>
            <a:endParaRPr lang="en-US"/>
          </a:p>
        </p:txBody>
      </p:sp>
    </p:spTree>
    <p:extLst>
      <p:ext uri="{BB962C8B-B14F-4D97-AF65-F5344CB8AC3E}">
        <p14:creationId xmlns:p14="http://schemas.microsoft.com/office/powerpoint/2010/main" val="39200143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9041D67-CF71-4341-9524-2F631EF7848F}" type="datetimeFigureOut">
              <a:rPr lang="en-US" smtClean="0"/>
              <a:t>8/22/2024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429661-16AE-4AB5-93B0-582CEE6E27FB}" type="slidenum">
              <a:rPr lang="en-US" smtClean="0"/>
              <a:t>‹#›</a:t>
            </a:fld>
            <a:endParaRPr lang="en-US"/>
          </a:p>
        </p:txBody>
      </p:sp>
      <p:cxnSp>
        <p:nvCxnSpPr>
          <p:cNvPr id="16" name="Straight Connector 15"/>
          <p:cNvCxnSpPr/>
          <p:nvPr/>
        </p:nvCxnSpPr>
        <p:spPr>
          <a:xfrm>
            <a:off x="1396169" y="2912533"/>
            <a:ext cx="35144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99256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9041D67-CF71-4341-9524-2F631EF7848F}" type="datetimeFigureOut">
              <a:rPr lang="en-US" smtClean="0"/>
              <a:t>8/22/2024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429661-16AE-4AB5-93B0-582CEE6E27FB}" type="slidenum">
              <a:rPr lang="en-US" smtClean="0"/>
              <a:t>‹#›</a:t>
            </a:fld>
            <a:endParaRPr lang="en-US"/>
          </a:p>
        </p:txBody>
      </p:sp>
    </p:spTree>
    <p:extLst>
      <p:ext uri="{BB962C8B-B14F-4D97-AF65-F5344CB8AC3E}">
        <p14:creationId xmlns:p14="http://schemas.microsoft.com/office/powerpoint/2010/main" val="3275869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9041D67-CF71-4341-9524-2F631EF7848F}" type="datetimeFigureOut">
              <a:rPr lang="en-US" smtClean="0"/>
              <a:t>8/22/2024</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5C429661-16AE-4AB5-93B0-582CEE6E27FB}" type="slidenum">
              <a:rPr lang="en-US" smtClean="0"/>
              <a:t>‹#›</a:t>
            </a:fld>
            <a:endParaRPr lang="en-US"/>
          </a:p>
        </p:txBody>
      </p:sp>
    </p:spTree>
    <p:extLst>
      <p:ext uri="{BB962C8B-B14F-4D97-AF65-F5344CB8AC3E}">
        <p14:creationId xmlns:p14="http://schemas.microsoft.com/office/powerpoint/2010/main" val="4254575877"/>
      </p:ext>
    </p:extLst>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 id="2147483989" r:id="rId12"/>
    <p:sldLayoutId id="2147483990" r:id="rId13"/>
    <p:sldLayoutId id="2147483991" r:id="rId14"/>
    <p:sldLayoutId id="2147483992" r:id="rId15"/>
    <p:sldLayoutId id="2147483993" r:id="rId16"/>
    <p:sldLayoutId id="2147483994"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C2B1F-41A0-855E-BBC3-56659A86827C}"/>
              </a:ext>
            </a:extLst>
          </p:cNvPr>
          <p:cNvSpPr>
            <a:spLocks noGrp="1"/>
          </p:cNvSpPr>
          <p:nvPr>
            <p:ph type="ctrTitle"/>
          </p:nvPr>
        </p:nvSpPr>
        <p:spPr/>
        <p:txBody>
          <a:bodyPr/>
          <a:lstStyle/>
          <a:p>
            <a:r>
              <a:rPr lang="en-US" dirty="0"/>
              <a:t>Cryptocurrency - Bitcoin</a:t>
            </a:r>
          </a:p>
        </p:txBody>
      </p:sp>
      <p:sp>
        <p:nvSpPr>
          <p:cNvPr id="3" name="Subtitle 2">
            <a:extLst>
              <a:ext uri="{FF2B5EF4-FFF2-40B4-BE49-F238E27FC236}">
                <a16:creationId xmlns:a16="http://schemas.microsoft.com/office/drawing/2014/main" id="{4D9E168D-075F-11D7-1CDB-444A41F79E66}"/>
              </a:ext>
            </a:extLst>
          </p:cNvPr>
          <p:cNvSpPr>
            <a:spLocks noGrp="1"/>
          </p:cNvSpPr>
          <p:nvPr>
            <p:ph type="subTitle" idx="1"/>
          </p:nvPr>
        </p:nvSpPr>
        <p:spPr/>
        <p:txBody>
          <a:bodyPr/>
          <a:lstStyle/>
          <a:p>
            <a:r>
              <a:rPr lang="en-US" dirty="0"/>
              <a:t> </a:t>
            </a:r>
          </a:p>
        </p:txBody>
      </p:sp>
    </p:spTree>
    <p:extLst>
      <p:ext uri="{BB962C8B-B14F-4D97-AF65-F5344CB8AC3E}">
        <p14:creationId xmlns:p14="http://schemas.microsoft.com/office/powerpoint/2010/main" val="12273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a:xfrm>
            <a:off x="1285677" y="437664"/>
            <a:ext cx="9601196" cy="1303867"/>
          </a:xfrm>
        </p:spPr>
        <p:txBody>
          <a:bodyPr>
            <a:normAutofit fontScale="90000"/>
          </a:bodyPr>
          <a:lstStyle/>
          <a:p>
            <a:r>
              <a:rPr lang="en-US" dirty="0">
                <a:latin typeface="Calibri" panose="020F0502020204030204" pitchFamily="34" charset="0"/>
                <a:ea typeface="SimSun" panose="02010600030101010101" pitchFamily="2" charset="-122"/>
                <a:cs typeface="Times New Roman" panose="02020603050405020304" pitchFamily="18" charset="0"/>
              </a:rPr>
              <a:t>The Early Days of Bitcoin</a:t>
            </a:r>
            <a:br>
              <a:rPr lang="en-US" dirty="0">
                <a:latin typeface="Calibri" panose="020F0502020204030204" pitchFamily="34" charset="0"/>
                <a:ea typeface="SimSun" panose="02010600030101010101" pitchFamily="2" charset="-122"/>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9EBC5846-6F62-33DF-EF20-838085450F41}"/>
              </a:ext>
            </a:extLst>
          </p:cNvPr>
          <p:cNvSpPr>
            <a:spLocks noGrp="1"/>
          </p:cNvSpPr>
          <p:nvPr>
            <p:ph idx="1"/>
          </p:nvPr>
        </p:nvSpPr>
        <p:spPr>
          <a:xfrm>
            <a:off x="371273" y="1348970"/>
            <a:ext cx="10515600" cy="4351338"/>
          </a:xfrm>
        </p:spPr>
        <p:txBody>
          <a:bodyPr>
            <a:normAutofit fontScale="85000" lnSpcReduction="10000"/>
          </a:bodyPr>
          <a:lstStyle/>
          <a:p>
            <a:pPr marL="742950" marR="0" lvl="1" indent="-285750">
              <a:lnSpc>
                <a:spcPct val="115000"/>
              </a:lnSpc>
              <a:spcBef>
                <a:spcPts val="0"/>
              </a:spcBef>
              <a:spcAft>
                <a:spcPts val="1000"/>
              </a:spcAft>
              <a:buSzPts val="1000"/>
              <a:buFont typeface="Courier New" panose="02070309020205020404" pitchFamily="49" charset="0"/>
              <a:buChar char="o"/>
              <a:tabLst>
                <a:tab pos="914400" algn="l"/>
              </a:tabLst>
            </a:pPr>
            <a:r>
              <a:rPr lang="en-US" sz="3600" b="1" dirty="0">
                <a:effectLst/>
                <a:latin typeface="Calibri" panose="020F0502020204030204" pitchFamily="34" charset="0"/>
                <a:ea typeface="SimSun" panose="02010600030101010101" pitchFamily="2" charset="-122"/>
                <a:cs typeface="Times New Roman" panose="02020603050405020304" pitchFamily="18" charset="0"/>
              </a:rPr>
              <a:t>Genesis Block:</a:t>
            </a:r>
            <a:r>
              <a:rPr lang="en-US" sz="3600" dirty="0">
                <a:effectLst/>
                <a:latin typeface="Calibri" panose="020F0502020204030204" pitchFamily="34" charset="0"/>
                <a:ea typeface="SimSun" panose="02010600030101010101" pitchFamily="2" charset="-122"/>
                <a:cs typeface="Times New Roman" panose="02020603050405020304" pitchFamily="18" charset="0"/>
              </a:rPr>
              <a:t> The first block of the Bitcoin blockchain, mined by Satoshi Nakamoto on January 3, 2009.</a:t>
            </a:r>
          </a:p>
          <a:p>
            <a:pPr marL="742950" marR="0" lvl="1" indent="-285750">
              <a:lnSpc>
                <a:spcPct val="115000"/>
              </a:lnSpc>
              <a:spcBef>
                <a:spcPts val="0"/>
              </a:spcBef>
              <a:spcAft>
                <a:spcPts val="1000"/>
              </a:spcAft>
              <a:buSzPts val="1000"/>
              <a:buFont typeface="Courier New" panose="02070309020205020404" pitchFamily="49" charset="0"/>
              <a:buChar char="o"/>
              <a:tabLst>
                <a:tab pos="914400" algn="l"/>
              </a:tabLst>
            </a:pPr>
            <a:r>
              <a:rPr lang="en-US" sz="3600" b="1" dirty="0">
                <a:effectLst/>
                <a:latin typeface="Calibri" panose="020F0502020204030204" pitchFamily="34" charset="0"/>
                <a:ea typeface="SimSun" panose="02010600030101010101" pitchFamily="2" charset="-122"/>
                <a:cs typeface="Times New Roman" panose="02020603050405020304" pitchFamily="18" charset="0"/>
              </a:rPr>
              <a:t>Early Adoption:</a:t>
            </a:r>
            <a:r>
              <a:rPr lang="en-US" sz="3600" dirty="0">
                <a:effectLst/>
                <a:latin typeface="Calibri" panose="020F0502020204030204" pitchFamily="34" charset="0"/>
                <a:ea typeface="SimSun" panose="02010600030101010101" pitchFamily="2" charset="-122"/>
                <a:cs typeface="Times New Roman" panose="02020603050405020304" pitchFamily="18" charset="0"/>
              </a:rPr>
              <a:t> Initially used by cryptography enthusiasts, Bitcoin gained attention on forums and in early transactions like the famous 10,000 BTC pizza purchase in 2010.</a:t>
            </a:r>
          </a:p>
          <a:p>
            <a:pPr marL="742950" marR="0" lvl="1" indent="-285750">
              <a:lnSpc>
                <a:spcPct val="115000"/>
              </a:lnSpc>
              <a:spcBef>
                <a:spcPts val="0"/>
              </a:spcBef>
              <a:spcAft>
                <a:spcPts val="1000"/>
              </a:spcAft>
              <a:buSzPts val="1000"/>
              <a:buFont typeface="Courier New" panose="02070309020205020404" pitchFamily="49" charset="0"/>
              <a:buChar char="o"/>
              <a:tabLst>
                <a:tab pos="914400" algn="l"/>
              </a:tabLst>
            </a:pPr>
            <a:r>
              <a:rPr lang="en-US" sz="3600" b="1" dirty="0">
                <a:effectLst/>
                <a:latin typeface="Calibri" panose="020F0502020204030204" pitchFamily="34" charset="0"/>
                <a:ea typeface="SimSun" panose="02010600030101010101" pitchFamily="2" charset="-122"/>
                <a:cs typeface="Times New Roman" panose="02020603050405020304" pitchFamily="18" charset="0"/>
              </a:rPr>
              <a:t>Mt. Gox Exchange:</a:t>
            </a:r>
            <a:r>
              <a:rPr lang="en-US" sz="3600" dirty="0">
                <a:effectLst/>
                <a:latin typeface="Calibri" panose="020F0502020204030204" pitchFamily="34" charset="0"/>
                <a:ea typeface="SimSun" panose="02010600030101010101" pitchFamily="2" charset="-122"/>
                <a:cs typeface="Times New Roman" panose="02020603050405020304" pitchFamily="18" charset="0"/>
              </a:rPr>
              <a:t> One of the first Bitcoin exchanges, which became infamous after a massive hack in 2014.</a:t>
            </a:r>
          </a:p>
          <a:p>
            <a:pPr marL="342900" marR="0" lvl="0" indent="-342900">
              <a:lnSpc>
                <a:spcPct val="115000"/>
              </a:lnSpc>
              <a:spcBef>
                <a:spcPts val="0"/>
              </a:spcBef>
              <a:spcAft>
                <a:spcPts val="1000"/>
              </a:spcAft>
              <a:buSzPts val="1000"/>
              <a:buFont typeface="Symbol" panose="05050102010706020507" pitchFamily="18" charset="2"/>
              <a:buChar char=""/>
              <a:tabLst>
                <a:tab pos="457200" algn="l"/>
              </a:tabLst>
            </a:pPr>
            <a:r>
              <a:rPr lang="en-US" sz="1100" dirty="0">
                <a:effectLst/>
                <a:latin typeface="Calibri" panose="020F0502020204030204" pitchFamily="34" charset="0"/>
                <a:ea typeface="SimSun" panose="02010600030101010101" pitchFamily="2" charset="-122"/>
                <a:cs typeface="Times New Roman" panose="02020603050405020304" pitchFamily="18" charset="0"/>
              </a:rPr>
              <a:t> </a:t>
            </a:r>
          </a:p>
          <a:p>
            <a:endParaRPr lang="en-US" dirty="0"/>
          </a:p>
        </p:txBody>
      </p:sp>
    </p:spTree>
    <p:extLst>
      <p:ext uri="{BB962C8B-B14F-4D97-AF65-F5344CB8AC3E}">
        <p14:creationId xmlns:p14="http://schemas.microsoft.com/office/powerpoint/2010/main" val="39405676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a:xfrm>
            <a:off x="1207853" y="544388"/>
            <a:ext cx="9601196" cy="1303867"/>
          </a:xfrm>
        </p:spPr>
        <p:txBody>
          <a:bodyPr>
            <a:normAutofit fontScale="90000"/>
          </a:bodyPr>
          <a:lstStyle/>
          <a:p>
            <a:r>
              <a:rPr lang="en-US" dirty="0">
                <a:latin typeface="Calibri" panose="020F0502020204030204" pitchFamily="34" charset="0"/>
                <a:ea typeface="SimSun" panose="02010600030101010101" pitchFamily="2" charset="-122"/>
                <a:cs typeface="Times New Roman" panose="02020603050405020304" pitchFamily="18" charset="0"/>
              </a:rPr>
              <a:t>The Evolution of Bitcoin’s Price</a:t>
            </a:r>
            <a:br>
              <a:rPr lang="en-US" dirty="0">
                <a:latin typeface="Calibri" panose="020F0502020204030204" pitchFamily="34" charset="0"/>
                <a:ea typeface="SimSun" panose="02010600030101010101" pitchFamily="2" charset="-122"/>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9EBC5846-6F62-33DF-EF20-838085450F41}"/>
              </a:ext>
            </a:extLst>
          </p:cNvPr>
          <p:cNvSpPr>
            <a:spLocks noGrp="1"/>
          </p:cNvSpPr>
          <p:nvPr>
            <p:ph idx="1"/>
          </p:nvPr>
        </p:nvSpPr>
        <p:spPr>
          <a:xfrm>
            <a:off x="118353" y="1397608"/>
            <a:ext cx="10515600" cy="4351338"/>
          </a:xfrm>
        </p:spPr>
        <p:txBody>
          <a:bodyPr>
            <a:normAutofit fontScale="85000" lnSpcReduction="10000"/>
          </a:bodyPr>
          <a:lstStyle/>
          <a:p>
            <a:pPr marL="742950" marR="0" lvl="1" indent="-285750">
              <a:lnSpc>
                <a:spcPct val="115000"/>
              </a:lnSpc>
              <a:spcBef>
                <a:spcPts val="0"/>
              </a:spcBef>
              <a:spcAft>
                <a:spcPts val="1000"/>
              </a:spcAft>
              <a:buSzPts val="1000"/>
              <a:buFont typeface="Courier New" panose="02070309020205020404" pitchFamily="49" charset="0"/>
              <a:buChar char="o"/>
              <a:tabLst>
                <a:tab pos="914400" algn="l"/>
              </a:tabLst>
            </a:pPr>
            <a:r>
              <a:rPr lang="en-US" sz="3200" b="1" dirty="0">
                <a:effectLst/>
                <a:latin typeface="Calibri" panose="020F0502020204030204" pitchFamily="34" charset="0"/>
                <a:ea typeface="SimSun" panose="02010600030101010101" pitchFamily="2" charset="-122"/>
                <a:cs typeface="Times New Roman" panose="02020603050405020304" pitchFamily="18" charset="0"/>
              </a:rPr>
              <a:t>Volatility:</a:t>
            </a:r>
            <a:r>
              <a:rPr lang="en-US" sz="3200" dirty="0">
                <a:effectLst/>
                <a:latin typeface="Calibri" panose="020F0502020204030204" pitchFamily="34" charset="0"/>
                <a:ea typeface="SimSun" panose="02010600030101010101" pitchFamily="2" charset="-122"/>
                <a:cs typeface="Times New Roman" panose="02020603050405020304" pitchFamily="18" charset="0"/>
              </a:rPr>
              <a:t> Bitcoin’s price has been highly volatile, with significant price swings since its inception.</a:t>
            </a:r>
          </a:p>
          <a:p>
            <a:pPr marL="742950" marR="0" lvl="1" indent="-285750">
              <a:lnSpc>
                <a:spcPct val="115000"/>
              </a:lnSpc>
              <a:spcBef>
                <a:spcPts val="0"/>
              </a:spcBef>
              <a:spcAft>
                <a:spcPts val="1000"/>
              </a:spcAft>
              <a:buSzPts val="1000"/>
              <a:buFont typeface="Courier New" panose="02070309020205020404" pitchFamily="49" charset="0"/>
              <a:buChar char="o"/>
              <a:tabLst>
                <a:tab pos="914400" algn="l"/>
              </a:tabLst>
            </a:pPr>
            <a:r>
              <a:rPr lang="en-US" sz="3200" b="1" dirty="0">
                <a:effectLst/>
                <a:latin typeface="Calibri" panose="020F0502020204030204" pitchFamily="34" charset="0"/>
                <a:ea typeface="SimSun" panose="02010600030101010101" pitchFamily="2" charset="-122"/>
                <a:cs typeface="Times New Roman" panose="02020603050405020304" pitchFamily="18" charset="0"/>
              </a:rPr>
              <a:t>Bull and Bear Markets:</a:t>
            </a:r>
            <a:r>
              <a:rPr lang="en-US" sz="3200" dirty="0">
                <a:effectLst/>
                <a:latin typeface="Calibri" panose="020F0502020204030204" pitchFamily="34" charset="0"/>
                <a:ea typeface="SimSun" panose="02010600030101010101" pitchFamily="2" charset="-122"/>
                <a:cs typeface="Times New Roman" panose="02020603050405020304" pitchFamily="18" charset="0"/>
              </a:rPr>
              <a:t> Notable periods of rapid price increases (bull markets) followed by corrections (bear markets).</a:t>
            </a:r>
          </a:p>
          <a:p>
            <a:pPr marL="742950" marR="0" lvl="1" indent="-285750">
              <a:lnSpc>
                <a:spcPct val="115000"/>
              </a:lnSpc>
              <a:spcBef>
                <a:spcPts val="0"/>
              </a:spcBef>
              <a:spcAft>
                <a:spcPts val="1000"/>
              </a:spcAft>
              <a:buSzPts val="1000"/>
              <a:buFont typeface="Courier New" panose="02070309020205020404" pitchFamily="49" charset="0"/>
              <a:buChar char="o"/>
              <a:tabLst>
                <a:tab pos="914400" algn="l"/>
              </a:tabLst>
            </a:pPr>
            <a:r>
              <a:rPr lang="en-US" sz="3200" b="1" dirty="0">
                <a:effectLst/>
                <a:latin typeface="Calibri" panose="020F0502020204030204" pitchFamily="34" charset="0"/>
                <a:ea typeface="SimSun" panose="02010600030101010101" pitchFamily="2" charset="-122"/>
                <a:cs typeface="Times New Roman" panose="02020603050405020304" pitchFamily="18" charset="0"/>
              </a:rPr>
              <a:t>Influencing Factors:</a:t>
            </a:r>
            <a:r>
              <a:rPr lang="en-US" sz="3200" dirty="0">
                <a:effectLst/>
                <a:latin typeface="Calibri" panose="020F0502020204030204" pitchFamily="34" charset="0"/>
                <a:ea typeface="SimSun" panose="02010600030101010101" pitchFamily="2" charset="-122"/>
                <a:cs typeface="Times New Roman" panose="02020603050405020304" pitchFamily="18" charset="0"/>
              </a:rPr>
              <a:t> Adoption rates, regulatory news, technological developments, and macroeconomic factors influence Bitcoin’s price.</a:t>
            </a:r>
          </a:p>
          <a:p>
            <a:pPr marL="342900" marR="0" lvl="0" indent="-342900">
              <a:lnSpc>
                <a:spcPct val="115000"/>
              </a:lnSpc>
              <a:spcBef>
                <a:spcPts val="0"/>
              </a:spcBef>
              <a:spcAft>
                <a:spcPts val="1000"/>
              </a:spcAft>
              <a:buSzPts val="1000"/>
              <a:buFont typeface="Symbol" panose="05050102010706020507" pitchFamily="18" charset="2"/>
              <a:buChar char=""/>
              <a:tabLst>
                <a:tab pos="457200" algn="l"/>
              </a:tabLst>
            </a:pPr>
            <a:r>
              <a:rPr lang="en-US" sz="3200" dirty="0">
                <a:effectLst/>
                <a:latin typeface="Calibri" panose="020F0502020204030204" pitchFamily="34" charset="0"/>
                <a:ea typeface="SimSun" panose="02010600030101010101" pitchFamily="2" charset="-122"/>
                <a:cs typeface="Times New Roman" panose="02020603050405020304" pitchFamily="18" charset="0"/>
              </a:rPr>
              <a:t> </a:t>
            </a:r>
          </a:p>
          <a:p>
            <a:endParaRPr lang="en-US" dirty="0"/>
          </a:p>
        </p:txBody>
      </p:sp>
    </p:spTree>
    <p:extLst>
      <p:ext uri="{BB962C8B-B14F-4D97-AF65-F5344CB8AC3E}">
        <p14:creationId xmlns:p14="http://schemas.microsoft.com/office/powerpoint/2010/main" val="6375140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a:xfrm>
            <a:off x="1178673" y="486303"/>
            <a:ext cx="9601196" cy="1303867"/>
          </a:xfrm>
        </p:spPr>
        <p:txBody>
          <a:bodyPr>
            <a:normAutofit fontScale="90000"/>
          </a:bodyPr>
          <a:lstStyle/>
          <a:p>
            <a:r>
              <a:rPr lang="en-US" dirty="0">
                <a:latin typeface="Calibri" panose="020F0502020204030204" pitchFamily="34" charset="0"/>
                <a:ea typeface="SimSun" panose="02010600030101010101" pitchFamily="2" charset="-122"/>
                <a:cs typeface="Times New Roman" panose="02020603050405020304" pitchFamily="18" charset="0"/>
              </a:rPr>
              <a:t>How to Store Bitcoins</a:t>
            </a:r>
            <a:br>
              <a:rPr lang="en-US" dirty="0">
                <a:latin typeface="Calibri" panose="020F0502020204030204" pitchFamily="34" charset="0"/>
                <a:ea typeface="SimSun" panose="02010600030101010101" pitchFamily="2" charset="-122"/>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9EBC5846-6F62-33DF-EF20-838085450F41}"/>
              </a:ext>
            </a:extLst>
          </p:cNvPr>
          <p:cNvSpPr>
            <a:spLocks noGrp="1"/>
          </p:cNvSpPr>
          <p:nvPr>
            <p:ph idx="1"/>
          </p:nvPr>
        </p:nvSpPr>
        <p:spPr>
          <a:xfrm>
            <a:off x="264269" y="1368425"/>
            <a:ext cx="10515600" cy="4351338"/>
          </a:xfrm>
        </p:spPr>
        <p:txBody>
          <a:bodyPr>
            <a:normAutofit/>
          </a:bodyPr>
          <a:lstStyle/>
          <a:p>
            <a:pPr marL="742950" marR="0" lvl="1" indent="-285750">
              <a:lnSpc>
                <a:spcPct val="115000"/>
              </a:lnSpc>
              <a:spcBef>
                <a:spcPts val="0"/>
              </a:spcBef>
              <a:spcAft>
                <a:spcPts val="1000"/>
              </a:spcAft>
              <a:buSzPts val="1000"/>
              <a:buFont typeface="Courier New" panose="02070309020205020404" pitchFamily="49" charset="0"/>
              <a:buChar char="o"/>
              <a:tabLst>
                <a:tab pos="914400" algn="l"/>
              </a:tabLst>
            </a:pPr>
            <a:r>
              <a:rPr lang="en-US" sz="2800" b="1" dirty="0">
                <a:effectLst/>
                <a:latin typeface="Calibri" panose="020F0502020204030204" pitchFamily="34" charset="0"/>
                <a:ea typeface="SimSun" panose="02010600030101010101" pitchFamily="2" charset="-122"/>
                <a:cs typeface="Times New Roman" panose="02020603050405020304" pitchFamily="18" charset="0"/>
              </a:rPr>
              <a:t>Private Keys:</a:t>
            </a:r>
            <a:r>
              <a:rPr lang="en-US" sz="2800" dirty="0">
                <a:effectLst/>
                <a:latin typeface="Calibri" panose="020F0502020204030204" pitchFamily="34" charset="0"/>
                <a:ea typeface="SimSun" panose="02010600030101010101" pitchFamily="2" charset="-122"/>
                <a:cs typeface="Times New Roman" panose="02020603050405020304" pitchFamily="18" charset="0"/>
              </a:rPr>
              <a:t> The essential element for accessing and spending bitcoins. Private keys must be stored securely.</a:t>
            </a:r>
          </a:p>
          <a:p>
            <a:pPr marL="742950" marR="0" lvl="1" indent="-285750">
              <a:lnSpc>
                <a:spcPct val="115000"/>
              </a:lnSpc>
              <a:spcBef>
                <a:spcPts val="0"/>
              </a:spcBef>
              <a:spcAft>
                <a:spcPts val="1000"/>
              </a:spcAft>
              <a:buSzPts val="1000"/>
              <a:buFont typeface="Courier New" panose="02070309020205020404" pitchFamily="49" charset="0"/>
              <a:buChar char="o"/>
              <a:tabLst>
                <a:tab pos="914400" algn="l"/>
              </a:tabLst>
            </a:pPr>
            <a:r>
              <a:rPr lang="en-US" sz="2800" b="1" dirty="0">
                <a:effectLst/>
                <a:latin typeface="Calibri" panose="020F0502020204030204" pitchFamily="34" charset="0"/>
                <a:ea typeface="SimSun" panose="02010600030101010101" pitchFamily="2" charset="-122"/>
                <a:cs typeface="Times New Roman" panose="02020603050405020304" pitchFamily="18" charset="0"/>
              </a:rPr>
              <a:t>Software Wallets:</a:t>
            </a:r>
            <a:r>
              <a:rPr lang="en-US" sz="2800" dirty="0">
                <a:effectLst/>
                <a:latin typeface="Calibri" panose="020F0502020204030204" pitchFamily="34" charset="0"/>
                <a:ea typeface="SimSun" panose="02010600030101010101" pitchFamily="2" charset="-122"/>
                <a:cs typeface="Times New Roman" panose="02020603050405020304" pitchFamily="18" charset="0"/>
              </a:rPr>
              <a:t> Applications that store private keys on your computer or mobile device, often with backup and recovery features.</a:t>
            </a:r>
          </a:p>
          <a:p>
            <a:pPr marL="742950" marR="0" lvl="1" indent="-285750">
              <a:lnSpc>
                <a:spcPct val="115000"/>
              </a:lnSpc>
              <a:spcBef>
                <a:spcPts val="0"/>
              </a:spcBef>
              <a:spcAft>
                <a:spcPts val="1000"/>
              </a:spcAft>
              <a:buSzPts val="1000"/>
              <a:buFont typeface="Courier New" panose="02070309020205020404" pitchFamily="49" charset="0"/>
              <a:buChar char="o"/>
              <a:tabLst>
                <a:tab pos="914400" algn="l"/>
              </a:tabLst>
            </a:pPr>
            <a:r>
              <a:rPr lang="en-US" sz="2800" b="1" dirty="0">
                <a:effectLst/>
                <a:latin typeface="Calibri" panose="020F0502020204030204" pitchFamily="34" charset="0"/>
                <a:ea typeface="SimSun" panose="02010600030101010101" pitchFamily="2" charset="-122"/>
                <a:cs typeface="Times New Roman" panose="02020603050405020304" pitchFamily="18" charset="0"/>
              </a:rPr>
              <a:t>Hardware Wallets:</a:t>
            </a:r>
            <a:r>
              <a:rPr lang="en-US" sz="2800" dirty="0">
                <a:effectLst/>
                <a:latin typeface="Calibri" panose="020F0502020204030204" pitchFamily="34" charset="0"/>
                <a:ea typeface="SimSun" panose="02010600030101010101" pitchFamily="2" charset="-122"/>
                <a:cs typeface="Times New Roman" panose="02020603050405020304" pitchFamily="18" charset="0"/>
              </a:rPr>
              <a:t> Physical devices that store private keys offline, providing enhanced security against hacks and malware.</a:t>
            </a:r>
            <a:endParaRPr lang="en-US" sz="2800" dirty="0"/>
          </a:p>
        </p:txBody>
      </p:sp>
    </p:spTree>
    <p:extLst>
      <p:ext uri="{BB962C8B-B14F-4D97-AF65-F5344CB8AC3E}">
        <p14:creationId xmlns:p14="http://schemas.microsoft.com/office/powerpoint/2010/main" val="10291871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p:txBody>
          <a:bodyPr>
            <a:normAutofit fontScale="90000"/>
          </a:bodyPr>
          <a:lstStyle/>
          <a:p>
            <a:r>
              <a:rPr lang="en-US" dirty="0">
                <a:latin typeface="Calibri" panose="020F0502020204030204" pitchFamily="34" charset="0"/>
                <a:ea typeface="SimSun" panose="02010600030101010101" pitchFamily="2" charset="-122"/>
                <a:cs typeface="Times New Roman" panose="02020603050405020304" pitchFamily="18" charset="0"/>
              </a:rPr>
              <a:t>Acquiring and Disposing of Bitcoins</a:t>
            </a:r>
            <a:br>
              <a:rPr lang="en-US" dirty="0">
                <a:latin typeface="Calibri" panose="020F0502020204030204" pitchFamily="34" charset="0"/>
                <a:ea typeface="SimSun" panose="02010600030101010101" pitchFamily="2" charset="-122"/>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9EBC5846-6F62-33DF-EF20-838085450F41}"/>
              </a:ext>
            </a:extLst>
          </p:cNvPr>
          <p:cNvSpPr>
            <a:spLocks noGrp="1"/>
          </p:cNvSpPr>
          <p:nvPr>
            <p:ph idx="1"/>
          </p:nvPr>
        </p:nvSpPr>
        <p:spPr>
          <a:xfrm>
            <a:off x="419911" y="1921446"/>
            <a:ext cx="10515600" cy="4351338"/>
          </a:xfrm>
        </p:spPr>
        <p:txBody>
          <a:bodyPr>
            <a:normAutofit fontScale="85000" lnSpcReduction="20000"/>
          </a:bodyPr>
          <a:lstStyle/>
          <a:p>
            <a:pPr marL="742950" marR="0" lvl="1" indent="-285750">
              <a:lnSpc>
                <a:spcPct val="115000"/>
              </a:lnSpc>
              <a:spcBef>
                <a:spcPts val="0"/>
              </a:spcBef>
              <a:spcAft>
                <a:spcPts val="1000"/>
              </a:spcAft>
              <a:buSzPts val="1000"/>
              <a:buFont typeface="Courier New" panose="02070309020205020404" pitchFamily="49" charset="0"/>
              <a:buChar char="o"/>
              <a:tabLst>
                <a:tab pos="914400" algn="l"/>
              </a:tabLst>
            </a:pPr>
            <a:r>
              <a:rPr lang="en-US" sz="3200" b="1" dirty="0">
                <a:effectLst/>
                <a:latin typeface="Calibri" panose="020F0502020204030204" pitchFamily="34" charset="0"/>
                <a:ea typeface="SimSun" panose="02010600030101010101" pitchFamily="2" charset="-122"/>
                <a:cs typeface="Times New Roman" panose="02020603050405020304" pitchFamily="18" charset="0"/>
              </a:rPr>
              <a:t>Exchanges:</a:t>
            </a:r>
            <a:r>
              <a:rPr lang="en-US" sz="3200" dirty="0">
                <a:effectLst/>
                <a:latin typeface="Calibri" panose="020F0502020204030204" pitchFamily="34" charset="0"/>
                <a:ea typeface="SimSun" panose="02010600030101010101" pitchFamily="2" charset="-122"/>
                <a:cs typeface="Times New Roman" panose="02020603050405020304" pitchFamily="18" charset="0"/>
              </a:rPr>
              <a:t> Online platforms where users can buy and sell bitcoins using fiat currencies or other cryptocurrencies. Examples include Coinbase, Binance, and Kraken.</a:t>
            </a:r>
          </a:p>
          <a:p>
            <a:pPr marL="742950" marR="0" lvl="1" indent="-285750">
              <a:lnSpc>
                <a:spcPct val="115000"/>
              </a:lnSpc>
              <a:spcBef>
                <a:spcPts val="0"/>
              </a:spcBef>
              <a:spcAft>
                <a:spcPts val="1000"/>
              </a:spcAft>
              <a:buSzPts val="1000"/>
              <a:buFont typeface="Courier New" panose="02070309020205020404" pitchFamily="49" charset="0"/>
              <a:buChar char="o"/>
              <a:tabLst>
                <a:tab pos="914400" algn="l"/>
              </a:tabLst>
            </a:pPr>
            <a:r>
              <a:rPr lang="en-US" sz="3200" b="1" dirty="0">
                <a:effectLst/>
                <a:latin typeface="Calibri" panose="020F0502020204030204" pitchFamily="34" charset="0"/>
                <a:ea typeface="SimSun" panose="02010600030101010101" pitchFamily="2" charset="-122"/>
                <a:cs typeface="Times New Roman" panose="02020603050405020304" pitchFamily="18" charset="0"/>
              </a:rPr>
              <a:t>Over the Counter (OTC) Brokers:</a:t>
            </a:r>
            <a:r>
              <a:rPr lang="en-US" sz="3200" dirty="0">
                <a:effectLst/>
                <a:latin typeface="Calibri" panose="020F0502020204030204" pitchFamily="34" charset="0"/>
                <a:ea typeface="SimSun" panose="02010600030101010101" pitchFamily="2" charset="-122"/>
                <a:cs typeface="Times New Roman" panose="02020603050405020304" pitchFamily="18" charset="0"/>
              </a:rPr>
              <a:t> Services that facilitate large-volume trades of bitcoins without affecting the market price, often used by institutional investors.</a:t>
            </a:r>
          </a:p>
          <a:p>
            <a:pPr marL="742950" marR="0" lvl="1" indent="-285750">
              <a:lnSpc>
                <a:spcPct val="115000"/>
              </a:lnSpc>
              <a:spcBef>
                <a:spcPts val="0"/>
              </a:spcBef>
              <a:spcAft>
                <a:spcPts val="1000"/>
              </a:spcAft>
              <a:buSzPts val="1000"/>
              <a:buFont typeface="Courier New" panose="02070309020205020404" pitchFamily="49" charset="0"/>
              <a:buChar char="o"/>
              <a:tabLst>
                <a:tab pos="914400" algn="l"/>
              </a:tabLst>
            </a:pPr>
            <a:r>
              <a:rPr lang="en-US" sz="3200" b="1" dirty="0" err="1">
                <a:effectLst/>
                <a:latin typeface="Calibri" panose="020F0502020204030204" pitchFamily="34" charset="0"/>
                <a:ea typeface="SimSun" panose="02010600030101010101" pitchFamily="2" charset="-122"/>
                <a:cs typeface="Times New Roman" panose="02020603050405020304" pitchFamily="18" charset="0"/>
              </a:rPr>
              <a:t>LocalBitcoins</a:t>
            </a:r>
            <a:r>
              <a:rPr lang="en-US" sz="3200" b="1" dirty="0">
                <a:effectLst/>
                <a:latin typeface="Calibri" panose="020F0502020204030204" pitchFamily="34" charset="0"/>
                <a:ea typeface="SimSun" panose="02010600030101010101" pitchFamily="2" charset="-122"/>
                <a:cs typeface="Times New Roman" panose="02020603050405020304" pitchFamily="18" charset="0"/>
              </a:rPr>
              <a:t>:</a:t>
            </a:r>
            <a:r>
              <a:rPr lang="en-US" sz="3200" dirty="0">
                <a:effectLst/>
                <a:latin typeface="Calibri" panose="020F0502020204030204" pitchFamily="34" charset="0"/>
                <a:ea typeface="SimSun" panose="02010600030101010101" pitchFamily="2" charset="-122"/>
                <a:cs typeface="Times New Roman" panose="02020603050405020304" pitchFamily="18" charset="0"/>
              </a:rPr>
              <a:t> A peer-to-peer platform that allows users to buy and sell bitcoins directly with others in their local area, often using cash.</a:t>
            </a:r>
          </a:p>
          <a:p>
            <a:pPr marL="342900" marR="0" lvl="0" indent="-342900">
              <a:lnSpc>
                <a:spcPct val="115000"/>
              </a:lnSpc>
              <a:spcBef>
                <a:spcPts val="0"/>
              </a:spcBef>
              <a:spcAft>
                <a:spcPts val="1000"/>
              </a:spcAft>
              <a:buSzPts val="1000"/>
              <a:buFont typeface="Symbol" panose="05050102010706020507" pitchFamily="18" charset="2"/>
              <a:buChar char=""/>
              <a:tabLst>
                <a:tab pos="457200" algn="l"/>
              </a:tabLst>
            </a:pPr>
            <a:r>
              <a:rPr lang="en-US" sz="3200" dirty="0">
                <a:effectLst/>
                <a:latin typeface="Calibri" panose="020F0502020204030204" pitchFamily="34" charset="0"/>
                <a:ea typeface="SimSun" panose="02010600030101010101" pitchFamily="2" charset="-122"/>
                <a:cs typeface="Times New Roman" panose="02020603050405020304" pitchFamily="18" charset="0"/>
              </a:rPr>
              <a:t> </a:t>
            </a:r>
          </a:p>
          <a:p>
            <a:endParaRPr lang="en-US" dirty="0"/>
          </a:p>
        </p:txBody>
      </p:sp>
    </p:spTree>
    <p:extLst>
      <p:ext uri="{BB962C8B-B14F-4D97-AF65-F5344CB8AC3E}">
        <p14:creationId xmlns:p14="http://schemas.microsoft.com/office/powerpoint/2010/main" val="39290396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a:xfrm>
            <a:off x="1295402" y="602753"/>
            <a:ext cx="9601196" cy="1303867"/>
          </a:xfrm>
        </p:spPr>
        <p:txBody>
          <a:bodyPr>
            <a:normAutofit fontScale="90000"/>
          </a:bodyPr>
          <a:lstStyle/>
          <a:p>
            <a:r>
              <a:rPr lang="en-US" dirty="0">
                <a:latin typeface="Calibri" panose="020F0502020204030204" pitchFamily="34" charset="0"/>
                <a:ea typeface="SimSun" panose="02010600030101010101" pitchFamily="2" charset="-122"/>
                <a:cs typeface="Times New Roman" panose="02020603050405020304" pitchFamily="18" charset="0"/>
              </a:rPr>
              <a:t>The Mystery of Satoshi Nakamoto</a:t>
            </a:r>
            <a:br>
              <a:rPr lang="en-US" dirty="0">
                <a:latin typeface="Calibri" panose="020F0502020204030204" pitchFamily="34" charset="0"/>
                <a:ea typeface="SimSun" panose="02010600030101010101" pitchFamily="2" charset="-122"/>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9EBC5846-6F62-33DF-EF20-838085450F41}"/>
              </a:ext>
            </a:extLst>
          </p:cNvPr>
          <p:cNvSpPr>
            <a:spLocks noGrp="1"/>
          </p:cNvSpPr>
          <p:nvPr>
            <p:ph idx="1"/>
          </p:nvPr>
        </p:nvSpPr>
        <p:spPr>
          <a:xfrm>
            <a:off x="157264" y="1378153"/>
            <a:ext cx="10515600" cy="4351338"/>
          </a:xfrm>
        </p:spPr>
        <p:txBody>
          <a:bodyPr>
            <a:normAutofit lnSpcReduction="10000"/>
          </a:bodyPr>
          <a:lstStyle/>
          <a:p>
            <a:pPr marL="742950" marR="0" lvl="1" indent="-285750">
              <a:lnSpc>
                <a:spcPct val="115000"/>
              </a:lnSpc>
              <a:spcBef>
                <a:spcPts val="0"/>
              </a:spcBef>
              <a:spcAft>
                <a:spcPts val="1000"/>
              </a:spcAft>
              <a:buSzPts val="1000"/>
              <a:buFont typeface="Courier New" panose="02070309020205020404" pitchFamily="49" charset="0"/>
              <a:buChar char="o"/>
              <a:tabLst>
                <a:tab pos="914400" algn="l"/>
              </a:tabLst>
            </a:pPr>
            <a:r>
              <a:rPr lang="en-US" sz="2800" b="1" dirty="0">
                <a:effectLst/>
                <a:latin typeface="Calibri" panose="020F0502020204030204" pitchFamily="34" charset="0"/>
                <a:ea typeface="SimSun" panose="02010600030101010101" pitchFamily="2" charset="-122"/>
                <a:cs typeface="Times New Roman" panose="02020603050405020304" pitchFamily="18" charset="0"/>
              </a:rPr>
              <a:t>Pseudonymous Creator:</a:t>
            </a:r>
            <a:r>
              <a:rPr lang="en-US" sz="2800" dirty="0">
                <a:effectLst/>
                <a:latin typeface="Calibri" panose="020F0502020204030204" pitchFamily="34" charset="0"/>
                <a:ea typeface="SimSun" panose="02010600030101010101" pitchFamily="2" charset="-122"/>
                <a:cs typeface="Times New Roman" panose="02020603050405020304" pitchFamily="18" charset="0"/>
              </a:rPr>
              <a:t> Satoshi Nakamoto is the name used by the unknown person or group who created Bitcoin. Their identity remains one of the biggest mysteries in the crypto world.</a:t>
            </a:r>
          </a:p>
          <a:p>
            <a:pPr marL="742950" marR="0" lvl="1" indent="-285750">
              <a:lnSpc>
                <a:spcPct val="115000"/>
              </a:lnSpc>
              <a:spcBef>
                <a:spcPts val="0"/>
              </a:spcBef>
              <a:spcAft>
                <a:spcPts val="1000"/>
              </a:spcAft>
              <a:buSzPts val="1000"/>
              <a:buFont typeface="Courier New" panose="02070309020205020404" pitchFamily="49" charset="0"/>
              <a:buChar char="o"/>
              <a:tabLst>
                <a:tab pos="914400" algn="l"/>
              </a:tabLst>
            </a:pPr>
            <a:r>
              <a:rPr lang="en-US" sz="2800" b="1" dirty="0">
                <a:effectLst/>
                <a:latin typeface="Calibri" panose="020F0502020204030204" pitchFamily="34" charset="0"/>
                <a:ea typeface="SimSun" panose="02010600030101010101" pitchFamily="2" charset="-122"/>
                <a:cs typeface="Times New Roman" panose="02020603050405020304" pitchFamily="18" charset="0"/>
              </a:rPr>
              <a:t>Contributions:</a:t>
            </a:r>
            <a:r>
              <a:rPr lang="en-US" sz="2800" dirty="0">
                <a:effectLst/>
                <a:latin typeface="Calibri" panose="020F0502020204030204" pitchFamily="34" charset="0"/>
                <a:ea typeface="SimSun" panose="02010600030101010101" pitchFamily="2" charset="-122"/>
                <a:cs typeface="Times New Roman" panose="02020603050405020304" pitchFamily="18" charset="0"/>
              </a:rPr>
              <a:t> Nakamoto authored the Bitcoin whitepaper, developed the initial Bitcoin software, and mined the first bitcoins.</a:t>
            </a:r>
          </a:p>
          <a:p>
            <a:pPr marL="742950" marR="0" lvl="1" indent="-285750">
              <a:lnSpc>
                <a:spcPct val="115000"/>
              </a:lnSpc>
              <a:spcBef>
                <a:spcPts val="0"/>
              </a:spcBef>
              <a:spcAft>
                <a:spcPts val="1000"/>
              </a:spcAft>
              <a:buSzPts val="1000"/>
              <a:buFont typeface="Courier New" panose="02070309020205020404" pitchFamily="49" charset="0"/>
              <a:buChar char="o"/>
              <a:tabLst>
                <a:tab pos="914400" algn="l"/>
              </a:tabLst>
            </a:pPr>
            <a:r>
              <a:rPr lang="en-US" sz="2800" b="1" dirty="0">
                <a:effectLst/>
                <a:latin typeface="Calibri" panose="020F0502020204030204" pitchFamily="34" charset="0"/>
                <a:ea typeface="SimSun" panose="02010600030101010101" pitchFamily="2" charset="-122"/>
                <a:cs typeface="Times New Roman" panose="02020603050405020304" pitchFamily="18" charset="0"/>
              </a:rPr>
              <a:t>Disappearance:</a:t>
            </a:r>
            <a:r>
              <a:rPr lang="en-US" sz="2800" dirty="0">
                <a:effectLst/>
                <a:latin typeface="Calibri" panose="020F0502020204030204" pitchFamily="34" charset="0"/>
                <a:ea typeface="SimSun" panose="02010600030101010101" pitchFamily="2" charset="-122"/>
                <a:cs typeface="Times New Roman" panose="02020603050405020304" pitchFamily="18" charset="0"/>
              </a:rPr>
              <a:t> Nakamoto gradually withdrew from the project in 2010, leaving the development of Bitcoin to the community. </a:t>
            </a:r>
          </a:p>
          <a:p>
            <a:endParaRPr lang="en-US" dirty="0"/>
          </a:p>
        </p:txBody>
      </p:sp>
    </p:spTree>
    <p:extLst>
      <p:ext uri="{BB962C8B-B14F-4D97-AF65-F5344CB8AC3E}">
        <p14:creationId xmlns:p14="http://schemas.microsoft.com/office/powerpoint/2010/main" val="8413767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a:xfrm>
            <a:off x="1412134" y="631936"/>
            <a:ext cx="9601196" cy="1303867"/>
          </a:xfrm>
        </p:spPr>
        <p:txBody>
          <a:bodyPr>
            <a:normAutofit fontScale="90000"/>
          </a:bodyPr>
          <a:lstStyle/>
          <a:p>
            <a:r>
              <a:rPr lang="en-US" dirty="0">
                <a:latin typeface="Calibri" panose="020F0502020204030204" pitchFamily="34" charset="0"/>
                <a:ea typeface="SimSun" panose="02010600030101010101" pitchFamily="2" charset="-122"/>
                <a:cs typeface="Times New Roman" panose="02020603050405020304" pitchFamily="18" charset="0"/>
              </a:rPr>
              <a:t>Bitcoin Mining Process</a:t>
            </a:r>
            <a:br>
              <a:rPr lang="en-US" dirty="0">
                <a:latin typeface="Calibri" panose="020F0502020204030204" pitchFamily="34" charset="0"/>
                <a:ea typeface="SimSun" panose="02010600030101010101" pitchFamily="2" charset="-122"/>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9EBC5846-6F62-33DF-EF20-838085450F41}"/>
              </a:ext>
            </a:extLst>
          </p:cNvPr>
          <p:cNvSpPr>
            <a:spLocks noGrp="1"/>
          </p:cNvSpPr>
          <p:nvPr>
            <p:ph idx="1"/>
          </p:nvPr>
        </p:nvSpPr>
        <p:spPr>
          <a:xfrm>
            <a:off x="157264" y="1378153"/>
            <a:ext cx="10515600" cy="4351338"/>
          </a:xfrm>
        </p:spPr>
        <p:txBody>
          <a:bodyPr>
            <a:normAutofit/>
          </a:bodyPr>
          <a:lstStyle/>
          <a:p>
            <a:pPr marL="0" marR="0">
              <a:lnSpc>
                <a:spcPct val="115000"/>
              </a:lnSpc>
              <a:spcBef>
                <a:spcPts val="0"/>
              </a:spcBef>
              <a:spcAft>
                <a:spcPts val="0"/>
              </a:spcAft>
            </a:pPr>
            <a:r>
              <a:rPr lang="en-US" sz="2400" dirty="0">
                <a:effectLst/>
                <a:latin typeface="Times New Roman" panose="02020603050405020304" pitchFamily="18" charset="0"/>
                <a:ea typeface="SimSun" panose="02010600030101010101" pitchFamily="2" charset="-122"/>
                <a:cs typeface="Times New Roman" panose="02020603050405020304" pitchFamily="18" charset="0"/>
              </a:rPr>
              <a:t>The mining process involves several key steps:</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p>
            <a:pPr marL="342900" marR="0" lvl="0" indent="-342900">
              <a:lnSpc>
                <a:spcPct val="115000"/>
              </a:lnSpc>
              <a:spcBef>
                <a:spcPts val="0"/>
              </a:spcBef>
              <a:spcAft>
                <a:spcPts val="0"/>
              </a:spcAft>
              <a:buFont typeface="+mj-lt"/>
              <a:buAutoNum type="arabicPeriod"/>
              <a:tabLst>
                <a:tab pos="457200" algn="l"/>
              </a:tabLst>
            </a:pPr>
            <a:r>
              <a:rPr lang="en-US" sz="2400" b="1" dirty="0">
                <a:effectLst/>
                <a:latin typeface="Times New Roman" panose="02020603050405020304" pitchFamily="18" charset="0"/>
                <a:ea typeface="SimSun" panose="02010600030101010101" pitchFamily="2" charset="-122"/>
                <a:cs typeface="Times New Roman" panose="02020603050405020304" pitchFamily="18" charset="0"/>
              </a:rPr>
              <a:t>Transaction Collection</a:t>
            </a:r>
            <a:r>
              <a:rPr lang="en-US" sz="2400" dirty="0">
                <a:effectLst/>
                <a:latin typeface="Times New Roman" panose="02020603050405020304" pitchFamily="18" charset="0"/>
                <a:ea typeface="SimSun" panose="02010600030101010101" pitchFamily="2" charset="-122"/>
                <a:cs typeface="Times New Roman" panose="02020603050405020304" pitchFamily="18" charset="0"/>
              </a:rPr>
              <a:t>: Miners collect transactions from the network and organize them into a candidate block. These transactions are typically those that include higher transaction fees, as miners are incentivized to prioritize these transactions.</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p>
            <a:pPr marL="342900" marR="0" lvl="0" indent="-342900">
              <a:lnSpc>
                <a:spcPct val="115000"/>
              </a:lnSpc>
              <a:spcBef>
                <a:spcPts val="0"/>
              </a:spcBef>
              <a:spcAft>
                <a:spcPts val="0"/>
              </a:spcAft>
              <a:buFont typeface="+mj-lt"/>
              <a:buAutoNum type="arabicPeriod"/>
              <a:tabLst>
                <a:tab pos="457200" algn="l"/>
              </a:tabLst>
            </a:pPr>
            <a:r>
              <a:rPr lang="en-US" sz="2400" b="1" dirty="0">
                <a:effectLst/>
                <a:latin typeface="Times New Roman" panose="02020603050405020304" pitchFamily="18" charset="0"/>
                <a:ea typeface="SimSun" panose="02010600030101010101" pitchFamily="2" charset="-122"/>
                <a:cs typeface="Times New Roman" panose="02020603050405020304" pitchFamily="18" charset="0"/>
              </a:rPr>
              <a:t>Hash Calculation</a:t>
            </a:r>
            <a:r>
              <a:rPr lang="en-US" sz="2400" dirty="0">
                <a:effectLst/>
                <a:latin typeface="Times New Roman" panose="02020603050405020304" pitchFamily="18" charset="0"/>
                <a:ea typeface="SimSun" panose="02010600030101010101" pitchFamily="2" charset="-122"/>
                <a:cs typeface="Times New Roman" panose="02020603050405020304" pitchFamily="18" charset="0"/>
              </a:rPr>
              <a:t>: Miners then begin the process of finding a valid hash for the block. A hash is a fixed-length string of characters generated from the block's data using a cryptographic function. The goal is to find a hash that is less than a target value set by the network, which requires finding the correct nonce—a random number added to the block's data.</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p>
            <a:endParaRPr lang="en-US" dirty="0"/>
          </a:p>
        </p:txBody>
      </p:sp>
    </p:spTree>
    <p:extLst>
      <p:ext uri="{BB962C8B-B14F-4D97-AF65-F5344CB8AC3E}">
        <p14:creationId xmlns:p14="http://schemas.microsoft.com/office/powerpoint/2010/main" val="10319774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a:xfrm>
            <a:off x="1178670" y="476575"/>
            <a:ext cx="9601196" cy="1303867"/>
          </a:xfrm>
        </p:spPr>
        <p:txBody>
          <a:bodyPr>
            <a:normAutofit fontScale="90000"/>
          </a:bodyPr>
          <a:lstStyle/>
          <a:p>
            <a:r>
              <a:rPr lang="en-US" dirty="0">
                <a:latin typeface="Calibri" panose="020F0502020204030204" pitchFamily="34" charset="0"/>
                <a:ea typeface="SimSun" panose="02010600030101010101" pitchFamily="2" charset="-122"/>
                <a:cs typeface="Times New Roman" panose="02020603050405020304" pitchFamily="18" charset="0"/>
              </a:rPr>
              <a:t>Bitcoin Mining Process</a:t>
            </a:r>
            <a:br>
              <a:rPr lang="en-US" dirty="0">
                <a:latin typeface="Calibri" panose="020F0502020204030204" pitchFamily="34" charset="0"/>
                <a:ea typeface="SimSun" panose="02010600030101010101" pitchFamily="2" charset="-122"/>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9EBC5846-6F62-33DF-EF20-838085450F41}"/>
              </a:ext>
            </a:extLst>
          </p:cNvPr>
          <p:cNvSpPr>
            <a:spLocks noGrp="1"/>
          </p:cNvSpPr>
          <p:nvPr>
            <p:ph idx="1"/>
          </p:nvPr>
        </p:nvSpPr>
        <p:spPr>
          <a:xfrm>
            <a:off x="157264" y="1378153"/>
            <a:ext cx="10515600" cy="4351338"/>
          </a:xfrm>
        </p:spPr>
        <p:txBody>
          <a:bodyPr>
            <a:normAutofit/>
          </a:bodyPr>
          <a:lstStyle/>
          <a:p>
            <a:pPr marL="0" marR="0">
              <a:lnSpc>
                <a:spcPct val="115000"/>
              </a:lnSpc>
              <a:spcBef>
                <a:spcPts val="0"/>
              </a:spcBef>
              <a:spcAft>
                <a:spcPts val="0"/>
              </a:spcAft>
            </a:pPr>
            <a:r>
              <a:rPr lang="en-US" sz="2400" dirty="0">
                <a:effectLst/>
                <a:latin typeface="Times New Roman" panose="02020603050405020304" pitchFamily="18" charset="0"/>
                <a:ea typeface="SimSun" panose="02010600030101010101" pitchFamily="2" charset="-122"/>
                <a:cs typeface="Times New Roman" panose="02020603050405020304" pitchFamily="18" charset="0"/>
              </a:rPr>
              <a:t>The mining process involves several key steps:</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p>
            <a:pPr marL="342900" marR="0" lvl="0" indent="-342900">
              <a:lnSpc>
                <a:spcPct val="115000"/>
              </a:lnSpc>
              <a:spcBef>
                <a:spcPts val="0"/>
              </a:spcBef>
              <a:spcAft>
                <a:spcPts val="0"/>
              </a:spcAft>
              <a:buFont typeface="+mj-lt"/>
              <a:buAutoNum type="arabicPeriod"/>
              <a:tabLst>
                <a:tab pos="457200" algn="l"/>
              </a:tabLst>
            </a:pPr>
            <a:r>
              <a:rPr lang="en-US" sz="2400" b="1" dirty="0">
                <a:effectLst/>
                <a:latin typeface="Times New Roman" panose="02020603050405020304" pitchFamily="18" charset="0"/>
                <a:ea typeface="SimSun" panose="02010600030101010101" pitchFamily="2" charset="-122"/>
                <a:cs typeface="Times New Roman" panose="02020603050405020304" pitchFamily="18" charset="0"/>
              </a:rPr>
              <a:t>Proof-of-Work</a:t>
            </a:r>
            <a:r>
              <a:rPr lang="en-US" sz="2400" dirty="0">
                <a:effectLst/>
                <a:latin typeface="Times New Roman" panose="02020603050405020304" pitchFamily="18" charset="0"/>
                <a:ea typeface="SimSun" panose="02010600030101010101" pitchFamily="2" charset="-122"/>
                <a:cs typeface="Times New Roman" panose="02020603050405020304" pitchFamily="18" charset="0"/>
              </a:rPr>
              <a:t>: This step involves intense computational work, as miners try different nonces until they find a valid hash. This process is known as proof-of-work because it demonstrates that the miner has invested significant computational effort.</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p>
            <a:pPr marL="342900" marR="0" lvl="0" indent="-342900">
              <a:lnSpc>
                <a:spcPct val="115000"/>
              </a:lnSpc>
              <a:spcBef>
                <a:spcPts val="0"/>
              </a:spcBef>
              <a:spcAft>
                <a:spcPts val="0"/>
              </a:spcAft>
              <a:buFont typeface="+mj-lt"/>
              <a:buAutoNum type="arabicPeriod"/>
              <a:tabLst>
                <a:tab pos="457200" algn="l"/>
              </a:tabLst>
            </a:pPr>
            <a:r>
              <a:rPr lang="en-US" sz="2400" b="1" dirty="0">
                <a:effectLst/>
                <a:latin typeface="Times New Roman" panose="02020603050405020304" pitchFamily="18" charset="0"/>
                <a:ea typeface="SimSun" panose="02010600030101010101" pitchFamily="2" charset="-122"/>
                <a:cs typeface="Times New Roman" panose="02020603050405020304" pitchFamily="18" charset="0"/>
              </a:rPr>
              <a:t>Block Addition</a:t>
            </a:r>
            <a:r>
              <a:rPr lang="en-US" sz="2400" dirty="0">
                <a:effectLst/>
                <a:latin typeface="Times New Roman" panose="02020603050405020304" pitchFamily="18" charset="0"/>
                <a:ea typeface="SimSun" panose="02010600030101010101" pitchFamily="2" charset="-122"/>
                <a:cs typeface="Times New Roman" panose="02020603050405020304" pitchFamily="18" charset="0"/>
              </a:rPr>
              <a:t>: Once a valid hash is found, the block is added to the blockchain, and the miner is rewarded with new bitcoins and transaction fees. The process then starts over with a new block.</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p>
            <a:endParaRPr lang="en-US" dirty="0"/>
          </a:p>
        </p:txBody>
      </p:sp>
    </p:spTree>
    <p:extLst>
      <p:ext uri="{BB962C8B-B14F-4D97-AF65-F5344CB8AC3E}">
        <p14:creationId xmlns:p14="http://schemas.microsoft.com/office/powerpoint/2010/main" val="11920378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a:xfrm>
            <a:off x="1295402" y="349834"/>
            <a:ext cx="9601196" cy="1303867"/>
          </a:xfrm>
        </p:spPr>
        <p:txBody>
          <a:bodyPr>
            <a:normAutofit fontScale="90000"/>
          </a:bodyPr>
          <a:lstStyle/>
          <a:p>
            <a:r>
              <a:rPr lang="en-US" dirty="0">
                <a:latin typeface="Calibri" panose="020F0502020204030204" pitchFamily="34" charset="0"/>
                <a:ea typeface="SimSun" panose="02010600030101010101" pitchFamily="2" charset="-122"/>
                <a:cs typeface="Times New Roman" panose="02020603050405020304" pitchFamily="18" charset="0"/>
              </a:rPr>
              <a:t>The Economics of Mining</a:t>
            </a:r>
            <a:br>
              <a:rPr lang="en-US" dirty="0">
                <a:latin typeface="Calibri" panose="020F0502020204030204" pitchFamily="34" charset="0"/>
                <a:ea typeface="SimSun" panose="02010600030101010101" pitchFamily="2" charset="-122"/>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9EBC5846-6F62-33DF-EF20-838085450F41}"/>
              </a:ext>
            </a:extLst>
          </p:cNvPr>
          <p:cNvSpPr>
            <a:spLocks noGrp="1"/>
          </p:cNvSpPr>
          <p:nvPr>
            <p:ph idx="1"/>
          </p:nvPr>
        </p:nvSpPr>
        <p:spPr>
          <a:xfrm>
            <a:off x="993842" y="1129424"/>
            <a:ext cx="10515600" cy="5114722"/>
          </a:xfrm>
        </p:spPr>
        <p:txBody>
          <a:bodyPr>
            <a:normAutofit fontScale="92500"/>
          </a:bodyPr>
          <a:lstStyle/>
          <a:p>
            <a:pPr marL="0" marR="0">
              <a:lnSpc>
                <a:spcPct val="115000"/>
              </a:lnSpc>
              <a:spcBef>
                <a:spcPts val="0"/>
              </a:spcBef>
              <a:spcAft>
                <a:spcPts val="0"/>
              </a:spcAft>
            </a:pPr>
            <a:r>
              <a:rPr lang="en-US" sz="2400" dirty="0">
                <a:effectLst/>
                <a:latin typeface="Times New Roman" panose="02020603050405020304" pitchFamily="18" charset="0"/>
                <a:ea typeface="SimSun" panose="02010600030101010101" pitchFamily="2" charset="-122"/>
                <a:cs typeface="Times New Roman" panose="02020603050405020304" pitchFamily="18" charset="0"/>
              </a:rPr>
              <a:t>Mining is a competitive and resource-intensive process. As more miners join the network, the difficulty of solving the puzzles increases, requiring more computational power and electricity. </a:t>
            </a:r>
          </a:p>
          <a:p>
            <a:pPr marL="0" marR="0">
              <a:lnSpc>
                <a:spcPct val="115000"/>
              </a:lnSpc>
              <a:spcBef>
                <a:spcPts val="0"/>
              </a:spcBef>
              <a:spcAft>
                <a:spcPts val="0"/>
              </a:spcAft>
            </a:pPr>
            <a:r>
              <a:rPr lang="en-US" sz="2400" dirty="0">
                <a:effectLst/>
                <a:latin typeface="Times New Roman" panose="02020603050405020304" pitchFamily="18" charset="0"/>
                <a:ea typeface="SimSun" panose="02010600030101010101" pitchFamily="2" charset="-122"/>
                <a:cs typeface="Times New Roman" panose="02020603050405020304" pitchFamily="18" charset="0"/>
              </a:rPr>
              <a:t>This has led to the development of specialized mining hardware, known as Application-Specific Integrated Circuits (ASICs), which are designed specifically for Bitcoin mining.</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p>
            <a:pPr marL="0" marR="0">
              <a:lnSpc>
                <a:spcPct val="115000"/>
              </a:lnSpc>
              <a:spcBef>
                <a:spcPts val="0"/>
              </a:spcBef>
              <a:spcAft>
                <a:spcPts val="0"/>
              </a:spcAft>
            </a:pPr>
            <a:r>
              <a:rPr lang="en-US" sz="2400" dirty="0">
                <a:effectLst/>
                <a:latin typeface="Times New Roman" panose="02020603050405020304" pitchFamily="18" charset="0"/>
                <a:ea typeface="SimSun" panose="02010600030101010101" pitchFamily="2" charset="-122"/>
                <a:cs typeface="Times New Roman" panose="02020603050405020304" pitchFamily="18" charset="0"/>
              </a:rPr>
              <a:t>The reward for mining a block is halved approximately every four years in an event known as the "halving." This reduces the rate at which new bitcoins are created and contributes to Bitcoin's deflationary nature. Initially, the reward was 50 bitcoins per block; as of 2024, it is 6.25 bitcoins per block.</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p>
            <a:pPr marL="0" marR="0">
              <a:lnSpc>
                <a:spcPct val="115000"/>
              </a:lnSpc>
              <a:spcBef>
                <a:spcPts val="0"/>
              </a:spcBef>
              <a:spcAft>
                <a:spcPts val="0"/>
              </a:spcAft>
            </a:pPr>
            <a:r>
              <a:rPr lang="en-US" sz="2400" dirty="0">
                <a:effectLst/>
                <a:latin typeface="Times New Roman" panose="02020603050405020304" pitchFamily="18" charset="0"/>
                <a:ea typeface="SimSun" panose="02010600030101010101" pitchFamily="2" charset="-122"/>
                <a:cs typeface="Times New Roman" panose="02020603050405020304" pitchFamily="18" charset="0"/>
              </a:rPr>
              <a:t>The increasing difficulty and decreasing rewards mean that mining is no longer profitable for individual miners using standard hardware. Today, mining is typically conducted by large mining farms or pools, where miners combine their computational resources to increase their chances of solving a block and sharing the rewards.</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p>
            <a:endParaRPr lang="en-US" dirty="0"/>
          </a:p>
        </p:txBody>
      </p:sp>
    </p:spTree>
    <p:extLst>
      <p:ext uri="{BB962C8B-B14F-4D97-AF65-F5344CB8AC3E}">
        <p14:creationId xmlns:p14="http://schemas.microsoft.com/office/powerpoint/2010/main" val="8765500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a:xfrm>
            <a:off x="993845" y="476575"/>
            <a:ext cx="9601196" cy="1303867"/>
          </a:xfrm>
        </p:spPr>
        <p:txBody>
          <a:bodyPr>
            <a:normAutofit fontScale="90000"/>
          </a:bodyPr>
          <a:lstStyle/>
          <a:p>
            <a:r>
              <a:rPr lang="en-US" dirty="0">
                <a:latin typeface="Calibri" panose="020F0502020204030204" pitchFamily="34" charset="0"/>
                <a:ea typeface="SimSun" panose="02010600030101010101" pitchFamily="2" charset="-122"/>
                <a:cs typeface="Times New Roman" panose="02020603050405020304" pitchFamily="18" charset="0"/>
              </a:rPr>
              <a:t>Bitcoin Mining – Environmental Concerns</a:t>
            </a:r>
            <a:br>
              <a:rPr lang="en-US" dirty="0">
                <a:latin typeface="Calibri" panose="020F0502020204030204" pitchFamily="34" charset="0"/>
                <a:ea typeface="SimSun" panose="02010600030101010101" pitchFamily="2" charset="-122"/>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9EBC5846-6F62-33DF-EF20-838085450F41}"/>
              </a:ext>
            </a:extLst>
          </p:cNvPr>
          <p:cNvSpPr>
            <a:spLocks noGrp="1"/>
          </p:cNvSpPr>
          <p:nvPr>
            <p:ph idx="1"/>
          </p:nvPr>
        </p:nvSpPr>
        <p:spPr>
          <a:xfrm>
            <a:off x="838200" y="1397609"/>
            <a:ext cx="10515600" cy="4351338"/>
          </a:xfrm>
        </p:spPr>
        <p:txBody>
          <a:bodyPr>
            <a:normAutofit/>
          </a:bodyPr>
          <a:lstStyle/>
          <a:p>
            <a:pPr marL="0" marR="0">
              <a:lnSpc>
                <a:spcPct val="115000"/>
              </a:lnSpc>
              <a:spcBef>
                <a:spcPts val="0"/>
              </a:spcBef>
              <a:spcAft>
                <a:spcPts val="0"/>
              </a:spcAft>
            </a:pPr>
            <a:r>
              <a:rPr lang="en-US" dirty="0">
                <a:effectLst/>
                <a:latin typeface="Times New Roman" panose="02020603050405020304" pitchFamily="18" charset="0"/>
                <a:ea typeface="SimSun" panose="02010600030101010101" pitchFamily="2" charset="-122"/>
                <a:cs typeface="Times New Roman" panose="02020603050405020304" pitchFamily="18" charset="0"/>
              </a:rPr>
              <a:t>Bitcoin mining has attracted criticism for its environmental impact due to the large amount of electricity required to power the mining hardware. </a:t>
            </a:r>
          </a:p>
          <a:p>
            <a:pPr marL="0" marR="0">
              <a:lnSpc>
                <a:spcPct val="115000"/>
              </a:lnSpc>
              <a:spcBef>
                <a:spcPts val="0"/>
              </a:spcBef>
              <a:spcAft>
                <a:spcPts val="0"/>
              </a:spcAft>
            </a:pPr>
            <a:r>
              <a:rPr lang="en-US" dirty="0">
                <a:effectLst/>
                <a:latin typeface="Times New Roman" panose="02020603050405020304" pitchFamily="18" charset="0"/>
                <a:ea typeface="SimSun" panose="02010600030101010101" pitchFamily="2" charset="-122"/>
                <a:cs typeface="Times New Roman" panose="02020603050405020304" pitchFamily="18" charset="0"/>
              </a:rPr>
              <a:t>This energy consumption has raised concerns about the sustainability of Bitcoin, especially as the network grows. </a:t>
            </a:r>
          </a:p>
          <a:p>
            <a:pPr marL="0" marR="0">
              <a:lnSpc>
                <a:spcPct val="115000"/>
              </a:lnSpc>
              <a:spcBef>
                <a:spcPts val="0"/>
              </a:spcBef>
              <a:spcAft>
                <a:spcPts val="0"/>
              </a:spcAft>
            </a:pPr>
            <a:r>
              <a:rPr lang="en-US" dirty="0">
                <a:effectLst/>
                <a:latin typeface="Times New Roman" panose="02020603050405020304" pitchFamily="18" charset="0"/>
                <a:ea typeface="SimSun" panose="02010600030101010101" pitchFamily="2" charset="-122"/>
                <a:cs typeface="Times New Roman" panose="02020603050405020304" pitchFamily="18" charset="0"/>
              </a:rPr>
              <a:t>However, some argue that mining operations are increasingly being powered by renewable energy sources, and efforts are underway to make the process more energy-efficient.</a:t>
            </a:r>
            <a:endParaRPr lang="en-US" dirty="0">
              <a:effectLst/>
              <a:latin typeface="Calibri" panose="020F0502020204030204" pitchFamily="34" charset="0"/>
              <a:ea typeface="SimSun" panose="02010600030101010101" pitchFamily="2" charset="-122"/>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15962090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a:xfrm>
            <a:off x="1295402" y="466566"/>
            <a:ext cx="9601196" cy="1303867"/>
          </a:xfrm>
        </p:spPr>
        <p:txBody>
          <a:bodyPr>
            <a:normAutofit fontScale="90000"/>
          </a:bodyPr>
          <a:lstStyle/>
          <a:p>
            <a:r>
              <a:rPr lang="en-US" b="1" dirty="0">
                <a:latin typeface="Times New Roman" panose="02020603050405020304" pitchFamily="18" charset="0"/>
                <a:ea typeface="SimSun" panose="02010600030101010101" pitchFamily="2" charset="-122"/>
                <a:cs typeface="Times New Roman" panose="02020603050405020304" pitchFamily="18" charset="0"/>
              </a:rPr>
              <a:t>The Proof-of-Work Consensus Mechanism</a:t>
            </a:r>
            <a:br>
              <a:rPr lang="en-US" dirty="0">
                <a:latin typeface="Calibri" panose="020F0502020204030204" pitchFamily="34" charset="0"/>
                <a:ea typeface="SimSun" panose="02010600030101010101" pitchFamily="2" charset="-122"/>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9EBC5846-6F62-33DF-EF20-838085450F41}"/>
              </a:ext>
            </a:extLst>
          </p:cNvPr>
          <p:cNvSpPr>
            <a:spLocks noGrp="1"/>
          </p:cNvSpPr>
          <p:nvPr>
            <p:ph idx="1"/>
          </p:nvPr>
        </p:nvSpPr>
        <p:spPr>
          <a:xfrm>
            <a:off x="643647" y="1253331"/>
            <a:ext cx="10515600" cy="4351338"/>
          </a:xfrm>
        </p:spPr>
        <p:txBody>
          <a:bodyPr>
            <a:normAutofit lnSpcReduction="10000"/>
          </a:bodyPr>
          <a:lstStyle/>
          <a:p>
            <a:pPr marL="0" marR="0">
              <a:lnSpc>
                <a:spcPct val="115000"/>
              </a:lnSpc>
              <a:spcBef>
                <a:spcPts val="0"/>
              </a:spcBef>
              <a:spcAft>
                <a:spcPts val="0"/>
              </a:spcAft>
            </a:pPr>
            <a:r>
              <a:rPr lang="en-US" dirty="0">
                <a:effectLst/>
                <a:latin typeface="Times New Roman" panose="02020603050405020304" pitchFamily="18" charset="0"/>
                <a:ea typeface="SimSun" panose="02010600030101010101" pitchFamily="2" charset="-122"/>
                <a:cs typeface="Times New Roman" panose="02020603050405020304" pitchFamily="18" charset="0"/>
              </a:rPr>
              <a:t>Proof-of-work (PoW) is the consensus algorithm used by the Bitcoin network to validate transactions and secure the blockchain. </a:t>
            </a:r>
          </a:p>
          <a:p>
            <a:pPr marL="0" marR="0">
              <a:lnSpc>
                <a:spcPct val="115000"/>
              </a:lnSpc>
              <a:spcBef>
                <a:spcPts val="0"/>
              </a:spcBef>
              <a:spcAft>
                <a:spcPts val="0"/>
              </a:spcAft>
            </a:pPr>
            <a:r>
              <a:rPr lang="en-US" dirty="0">
                <a:effectLst/>
                <a:latin typeface="Times New Roman" panose="02020603050405020304" pitchFamily="18" charset="0"/>
                <a:ea typeface="SimSun" panose="02010600030101010101" pitchFamily="2" charset="-122"/>
                <a:cs typeface="Times New Roman" panose="02020603050405020304" pitchFamily="18" charset="0"/>
              </a:rPr>
              <a:t>It is a form of cryptographic proof in which one party (the miner) proves to others that a certain amount of computational effort has been expended. This process is fundamental to the security and decentralization of the Bitcoin network.</a:t>
            </a:r>
            <a:endParaRPr lang="en-US" dirty="0">
              <a:effectLst/>
              <a:latin typeface="Calibri" panose="020F0502020204030204" pitchFamily="34" charset="0"/>
              <a:ea typeface="SimSun" panose="02010600030101010101" pitchFamily="2" charset="-122"/>
              <a:cs typeface="Times New Roman" panose="02020603050405020304" pitchFamily="18" charset="0"/>
            </a:endParaRPr>
          </a:p>
          <a:p>
            <a:pPr marL="0" marR="0">
              <a:lnSpc>
                <a:spcPct val="115000"/>
              </a:lnSpc>
              <a:spcBef>
                <a:spcPts val="0"/>
              </a:spcBef>
              <a:spcAft>
                <a:spcPts val="0"/>
              </a:spcAft>
            </a:pPr>
            <a:r>
              <a:rPr lang="en-US" dirty="0">
                <a:effectLst/>
                <a:latin typeface="Times New Roman" panose="02020603050405020304" pitchFamily="18" charset="0"/>
                <a:ea typeface="SimSun" panose="02010600030101010101" pitchFamily="2" charset="-122"/>
                <a:cs typeface="Times New Roman" panose="02020603050405020304" pitchFamily="18" charset="0"/>
              </a:rPr>
              <a:t>In the PoW system, miners compete to solve a mathematical puzzle that requires significant computational power. </a:t>
            </a:r>
          </a:p>
          <a:p>
            <a:pPr marL="0" marR="0">
              <a:lnSpc>
                <a:spcPct val="115000"/>
              </a:lnSpc>
              <a:spcBef>
                <a:spcPts val="0"/>
              </a:spcBef>
              <a:spcAft>
                <a:spcPts val="0"/>
              </a:spcAft>
            </a:pPr>
            <a:r>
              <a:rPr lang="en-US" dirty="0">
                <a:effectLst/>
                <a:latin typeface="Times New Roman" panose="02020603050405020304" pitchFamily="18" charset="0"/>
                <a:ea typeface="SimSun" panose="02010600030101010101" pitchFamily="2" charset="-122"/>
                <a:cs typeface="Times New Roman" panose="02020603050405020304" pitchFamily="18" charset="0"/>
              </a:rPr>
              <a:t>The first miner to solve the puzzle broadcasts their solution to the network, and if the solution is valid, the miner is allowed to add a new block to the blockchain. </a:t>
            </a:r>
          </a:p>
          <a:p>
            <a:pPr marL="0" marR="0">
              <a:lnSpc>
                <a:spcPct val="115000"/>
              </a:lnSpc>
              <a:spcBef>
                <a:spcPts val="0"/>
              </a:spcBef>
              <a:spcAft>
                <a:spcPts val="0"/>
              </a:spcAft>
            </a:pPr>
            <a:r>
              <a:rPr lang="en-US" dirty="0">
                <a:effectLst/>
                <a:latin typeface="Times New Roman" panose="02020603050405020304" pitchFamily="18" charset="0"/>
                <a:ea typeface="SimSun" panose="02010600030101010101" pitchFamily="2" charset="-122"/>
                <a:cs typeface="Times New Roman" panose="02020603050405020304" pitchFamily="18" charset="0"/>
              </a:rPr>
              <a:t>This process ensures that the network reaches consensus on the state of the blockchain, with the longest chain being considered the valid one.</a:t>
            </a:r>
            <a:r>
              <a:rPr lang="en-US" dirty="0">
                <a:effectLst/>
                <a:latin typeface="Calibri" panose="020F0502020204030204" pitchFamily="34" charset="0"/>
                <a:ea typeface="SimSun" panose="02010600030101010101" pitchFamily="2" charset="-122"/>
                <a:cs typeface="Times New Roman" panose="02020603050405020304" pitchFamily="18" charset="0"/>
              </a:rPr>
              <a:t> </a:t>
            </a:r>
          </a:p>
          <a:p>
            <a:pPr marL="0" indent="0">
              <a:buNone/>
            </a:pPr>
            <a:endParaRPr lang="en-US" dirty="0"/>
          </a:p>
        </p:txBody>
      </p:sp>
    </p:spTree>
    <p:extLst>
      <p:ext uri="{BB962C8B-B14F-4D97-AF65-F5344CB8AC3E}">
        <p14:creationId xmlns:p14="http://schemas.microsoft.com/office/powerpoint/2010/main" val="22749409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p:txBody>
          <a:bodyPr>
            <a:normAutofit fontScale="90000"/>
          </a:bodyPr>
          <a:lstStyle/>
          <a:p>
            <a:r>
              <a:rPr lang="en-US" b="1" dirty="0"/>
              <a:t>Introduction to Cryptocurrencies</a:t>
            </a:r>
            <a:br>
              <a:rPr lang="en-US" b="1" dirty="0"/>
            </a:br>
            <a:endParaRPr lang="en-US" dirty="0"/>
          </a:p>
        </p:txBody>
      </p:sp>
      <p:sp>
        <p:nvSpPr>
          <p:cNvPr id="3" name="Content Placeholder 2">
            <a:extLst>
              <a:ext uri="{FF2B5EF4-FFF2-40B4-BE49-F238E27FC236}">
                <a16:creationId xmlns:a16="http://schemas.microsoft.com/office/drawing/2014/main" id="{9EBC5846-6F62-33DF-EF20-838085450F41}"/>
              </a:ext>
            </a:extLst>
          </p:cNvPr>
          <p:cNvSpPr>
            <a:spLocks noGrp="1"/>
          </p:cNvSpPr>
          <p:nvPr>
            <p:ph idx="1"/>
          </p:nvPr>
        </p:nvSpPr>
        <p:spPr/>
        <p:txBody>
          <a:bodyPr>
            <a:normAutofit/>
          </a:bodyPr>
          <a:lstStyle/>
          <a:p>
            <a:pPr marL="742950" lvl="1" indent="-285750">
              <a:buFont typeface="Arial" panose="020B0604020202020204" pitchFamily="34" charset="0"/>
              <a:buChar char="•"/>
            </a:pPr>
            <a:r>
              <a:rPr lang="en-US" b="1" dirty="0"/>
              <a:t>Definition:</a:t>
            </a:r>
            <a:r>
              <a:rPr lang="en-US" dirty="0"/>
              <a:t> Cryptocurrencies are digital or virtual currencies that use cryptography for security and operate on decentralized networks, typically based on blockchain technology.</a:t>
            </a:r>
          </a:p>
          <a:p>
            <a:pPr marL="742950" lvl="1" indent="-285750">
              <a:buFont typeface="Arial" panose="020B0604020202020204" pitchFamily="34" charset="0"/>
              <a:buChar char="•"/>
            </a:pPr>
            <a:r>
              <a:rPr lang="en-US" b="1" dirty="0"/>
              <a:t>Importance:</a:t>
            </a:r>
            <a:r>
              <a:rPr lang="en-US" dirty="0"/>
              <a:t> Cryptocurrencies are reshaping the global financial landscape, offering an alternative to traditional financial systems by enabling borderless transactions, reducing transaction fees, and providing privacy.</a:t>
            </a:r>
          </a:p>
          <a:p>
            <a:pPr marL="742950" lvl="1" indent="-285750">
              <a:buFont typeface="Arial" panose="020B0604020202020204" pitchFamily="34" charset="0"/>
              <a:buChar char="•"/>
            </a:pPr>
            <a:r>
              <a:rPr lang="en-US" b="1" dirty="0"/>
              <a:t>Examples:</a:t>
            </a:r>
            <a:r>
              <a:rPr lang="en-US" dirty="0"/>
              <a:t> Bitcoin, Ethereum, and </a:t>
            </a:r>
            <a:r>
              <a:rPr lang="en-US" b="1" dirty="0"/>
              <a:t>thousands</a:t>
            </a:r>
            <a:r>
              <a:rPr lang="en-US" dirty="0"/>
              <a:t> of other cryptocurrencies are in circulation, with Bitcoin being the first and most widely recognized.</a:t>
            </a:r>
          </a:p>
        </p:txBody>
      </p:sp>
    </p:spTree>
    <p:extLst>
      <p:ext uri="{BB962C8B-B14F-4D97-AF65-F5344CB8AC3E}">
        <p14:creationId xmlns:p14="http://schemas.microsoft.com/office/powerpoint/2010/main" val="16816290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a:xfrm>
            <a:off x="1295402" y="262286"/>
            <a:ext cx="9601196" cy="1303867"/>
          </a:xfrm>
        </p:spPr>
        <p:txBody>
          <a:bodyPr>
            <a:normAutofit/>
          </a:bodyPr>
          <a:lstStyle/>
          <a:p>
            <a:r>
              <a:rPr lang="en-US" b="1" dirty="0">
                <a:latin typeface="Calibri" panose="020F0502020204030204" pitchFamily="34" charset="0"/>
                <a:ea typeface="SimSun" panose="02010600030101010101" pitchFamily="2" charset="-122"/>
                <a:cs typeface="Times New Roman" panose="02020603050405020304" pitchFamily="18" charset="0"/>
              </a:rPr>
              <a:t>T</a:t>
            </a:r>
            <a:r>
              <a:rPr lang="en-US" b="1" dirty="0">
                <a:latin typeface="Times New Roman" panose="02020603050405020304" pitchFamily="18" charset="0"/>
                <a:ea typeface="SimSun" panose="02010600030101010101" pitchFamily="2" charset="-122"/>
                <a:cs typeface="Times New Roman" panose="02020603050405020304" pitchFamily="18" charset="0"/>
              </a:rPr>
              <a:t>he Role of PoW in Security</a:t>
            </a:r>
            <a:endParaRPr lang="en-US" dirty="0"/>
          </a:p>
        </p:txBody>
      </p:sp>
      <p:sp>
        <p:nvSpPr>
          <p:cNvPr id="3" name="Content Placeholder 2">
            <a:extLst>
              <a:ext uri="{FF2B5EF4-FFF2-40B4-BE49-F238E27FC236}">
                <a16:creationId xmlns:a16="http://schemas.microsoft.com/office/drawing/2014/main" id="{9EBC5846-6F62-33DF-EF20-838085450F41}"/>
              </a:ext>
            </a:extLst>
          </p:cNvPr>
          <p:cNvSpPr>
            <a:spLocks noGrp="1"/>
          </p:cNvSpPr>
          <p:nvPr>
            <p:ph idx="1"/>
          </p:nvPr>
        </p:nvSpPr>
        <p:spPr>
          <a:xfrm>
            <a:off x="157264" y="1378153"/>
            <a:ext cx="10515600" cy="4351338"/>
          </a:xfrm>
        </p:spPr>
        <p:txBody>
          <a:bodyPr>
            <a:noAutofit/>
          </a:bodyPr>
          <a:lstStyle/>
          <a:p>
            <a:pPr>
              <a:lnSpc>
                <a:spcPct val="115000"/>
              </a:lnSpc>
              <a:spcBef>
                <a:spcPts val="0"/>
              </a:spcBef>
            </a:pPr>
            <a:r>
              <a:rPr lang="en-US" dirty="0">
                <a:effectLst/>
                <a:latin typeface="Times New Roman" panose="02020603050405020304" pitchFamily="18" charset="0"/>
                <a:ea typeface="SimSun" panose="02010600030101010101" pitchFamily="2" charset="-122"/>
                <a:cs typeface="Times New Roman" panose="02020603050405020304" pitchFamily="18" charset="0"/>
              </a:rPr>
              <a:t>PoW plays a crucial role in securing the Bitcoin network. By requiring miners to expend significant computational effort, PoW makes it prohibitively expensive for any single entity to alter the blockchain. </a:t>
            </a:r>
          </a:p>
          <a:p>
            <a:pPr>
              <a:lnSpc>
                <a:spcPct val="115000"/>
              </a:lnSpc>
              <a:spcBef>
                <a:spcPts val="0"/>
              </a:spcBef>
            </a:pPr>
            <a:r>
              <a:rPr lang="en-US" dirty="0">
                <a:effectLst/>
                <a:latin typeface="Times New Roman" panose="02020603050405020304" pitchFamily="18" charset="0"/>
                <a:ea typeface="SimSun" panose="02010600030101010101" pitchFamily="2" charset="-122"/>
                <a:cs typeface="Times New Roman" panose="02020603050405020304" pitchFamily="18" charset="0"/>
              </a:rPr>
              <a:t>To change a transaction, an attacker would need to redo the PoW for that block and all subsequent blocks, which would require an immense amount of computational power and is therefore practically impossible.</a:t>
            </a:r>
            <a:endParaRPr lang="en-US" dirty="0">
              <a:effectLst/>
              <a:latin typeface="Calibri" panose="020F0502020204030204" pitchFamily="34" charset="0"/>
              <a:ea typeface="SimSun" panose="02010600030101010101" pitchFamily="2" charset="-122"/>
              <a:cs typeface="Times New Roman" panose="02020603050405020304" pitchFamily="18" charset="0"/>
            </a:endParaRPr>
          </a:p>
          <a:p>
            <a:pPr>
              <a:lnSpc>
                <a:spcPct val="115000"/>
              </a:lnSpc>
              <a:spcBef>
                <a:spcPts val="0"/>
              </a:spcBef>
            </a:pPr>
            <a:r>
              <a:rPr lang="en-US" dirty="0">
                <a:effectLst/>
                <a:latin typeface="Times New Roman" panose="02020603050405020304" pitchFamily="18" charset="0"/>
                <a:ea typeface="SimSun" panose="02010600030101010101" pitchFamily="2" charset="-122"/>
                <a:cs typeface="Times New Roman" panose="02020603050405020304" pitchFamily="18" charset="0"/>
              </a:rPr>
              <a:t>This security feature makes Bitcoin resistant to double-spending attacks and other forms of fraud, as any attempt to alter the blockchain would be immediately apparent and rejected by the network.</a:t>
            </a:r>
            <a:endParaRPr lang="en-US" dirty="0"/>
          </a:p>
        </p:txBody>
      </p:sp>
    </p:spTree>
    <p:extLst>
      <p:ext uri="{BB962C8B-B14F-4D97-AF65-F5344CB8AC3E}">
        <p14:creationId xmlns:p14="http://schemas.microsoft.com/office/powerpoint/2010/main" val="41213829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a:xfrm>
            <a:off x="1295402" y="220663"/>
            <a:ext cx="9601196" cy="1303867"/>
          </a:xfrm>
        </p:spPr>
        <p:txBody>
          <a:bodyPr>
            <a:normAutofit/>
          </a:bodyPr>
          <a:lstStyle/>
          <a:p>
            <a:r>
              <a:rPr lang="en-US" b="1" dirty="0">
                <a:latin typeface="Times New Roman" panose="02020603050405020304" pitchFamily="18" charset="0"/>
                <a:ea typeface="SimSun" panose="02010600030101010101" pitchFamily="2" charset="-122"/>
                <a:cs typeface="Times New Roman" panose="02020603050405020304" pitchFamily="18" charset="0"/>
              </a:rPr>
              <a:t>Criticisms of PoW</a:t>
            </a:r>
            <a:endParaRPr lang="en-US" dirty="0"/>
          </a:p>
        </p:txBody>
      </p:sp>
      <p:sp>
        <p:nvSpPr>
          <p:cNvPr id="3" name="Content Placeholder 2">
            <a:extLst>
              <a:ext uri="{FF2B5EF4-FFF2-40B4-BE49-F238E27FC236}">
                <a16:creationId xmlns:a16="http://schemas.microsoft.com/office/drawing/2014/main" id="{9EBC5846-6F62-33DF-EF20-838085450F41}"/>
              </a:ext>
            </a:extLst>
          </p:cNvPr>
          <p:cNvSpPr>
            <a:spLocks noGrp="1"/>
          </p:cNvSpPr>
          <p:nvPr>
            <p:ph idx="1"/>
          </p:nvPr>
        </p:nvSpPr>
        <p:spPr>
          <a:xfrm>
            <a:off x="1081392" y="1361691"/>
            <a:ext cx="10515600" cy="4351338"/>
          </a:xfrm>
        </p:spPr>
        <p:txBody>
          <a:bodyPr>
            <a:normAutofit fontScale="92500" lnSpcReduction="10000"/>
          </a:bodyPr>
          <a:lstStyle/>
          <a:p>
            <a:pPr marL="342900" marR="0" lvl="0" indent="-342900">
              <a:lnSpc>
                <a:spcPct val="115000"/>
              </a:lnSpc>
              <a:spcBef>
                <a:spcPts val="0"/>
              </a:spcBef>
              <a:spcAft>
                <a:spcPts val="0"/>
              </a:spcAft>
              <a:buFont typeface="+mj-lt"/>
              <a:buAutoNum type="arabicPeriod"/>
              <a:tabLst>
                <a:tab pos="457200" algn="l"/>
              </a:tabLst>
            </a:pPr>
            <a:r>
              <a:rPr lang="en-US" sz="2400" b="1" dirty="0">
                <a:effectLst/>
                <a:latin typeface="Times New Roman" panose="02020603050405020304" pitchFamily="18" charset="0"/>
                <a:ea typeface="SimSun" panose="02010600030101010101" pitchFamily="2" charset="-122"/>
                <a:cs typeface="Times New Roman" panose="02020603050405020304" pitchFamily="18" charset="0"/>
              </a:rPr>
              <a:t>Energy Consumption</a:t>
            </a:r>
            <a:r>
              <a:rPr lang="en-US" sz="2400" dirty="0">
                <a:effectLst/>
                <a:latin typeface="Times New Roman" panose="02020603050405020304" pitchFamily="18" charset="0"/>
                <a:ea typeface="SimSun" panose="02010600030101010101" pitchFamily="2" charset="-122"/>
                <a:cs typeface="Times New Roman" panose="02020603050405020304" pitchFamily="18" charset="0"/>
              </a:rPr>
              <a:t>: PoW requires a vast amount of energy, leading to concerns about its environmental impact. The energy consumption of the Bitcoin network has been compared to that of entire countries, prompting debates about the sustainability of the system.</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p>
            <a:pPr marL="342900" marR="0" lvl="0" indent="-342900">
              <a:lnSpc>
                <a:spcPct val="115000"/>
              </a:lnSpc>
              <a:spcBef>
                <a:spcPts val="0"/>
              </a:spcBef>
              <a:spcAft>
                <a:spcPts val="0"/>
              </a:spcAft>
              <a:buFont typeface="+mj-lt"/>
              <a:buAutoNum type="arabicPeriod"/>
              <a:tabLst>
                <a:tab pos="457200" algn="l"/>
              </a:tabLst>
            </a:pPr>
            <a:r>
              <a:rPr lang="en-US" sz="2400" b="1" dirty="0">
                <a:effectLst/>
                <a:latin typeface="Times New Roman" panose="02020603050405020304" pitchFamily="18" charset="0"/>
                <a:ea typeface="SimSun" panose="02010600030101010101" pitchFamily="2" charset="-122"/>
                <a:cs typeface="Times New Roman" panose="02020603050405020304" pitchFamily="18" charset="0"/>
              </a:rPr>
              <a:t>Centralization of Mining</a:t>
            </a:r>
            <a:r>
              <a:rPr lang="en-US" sz="2400" dirty="0">
                <a:effectLst/>
                <a:latin typeface="Times New Roman" panose="02020603050405020304" pitchFamily="18" charset="0"/>
                <a:ea typeface="SimSun" panose="02010600030101010101" pitchFamily="2" charset="-122"/>
                <a:cs typeface="Times New Roman" panose="02020603050405020304" pitchFamily="18" charset="0"/>
              </a:rPr>
              <a:t>: As mining becomes more resource-intensive, it has become increasingly centralized, with a few large mining pools controlling the majority of the network's hash power. This concentration of power contradicts the decentralized ethos of Bitcoin and raises concerns about the potential for collusion or attacks by these pools.</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p>
            <a:pPr marL="342900" marR="0" lvl="0" indent="-342900">
              <a:lnSpc>
                <a:spcPct val="115000"/>
              </a:lnSpc>
              <a:spcBef>
                <a:spcPts val="0"/>
              </a:spcBef>
              <a:spcAft>
                <a:spcPts val="0"/>
              </a:spcAft>
              <a:buFont typeface="+mj-lt"/>
              <a:buAutoNum type="arabicPeriod"/>
              <a:tabLst>
                <a:tab pos="457200" algn="l"/>
              </a:tabLst>
            </a:pPr>
            <a:r>
              <a:rPr lang="en-US" sz="2400" b="1" dirty="0">
                <a:effectLst/>
                <a:latin typeface="Times New Roman" panose="02020603050405020304" pitchFamily="18" charset="0"/>
                <a:ea typeface="SimSun" panose="02010600030101010101" pitchFamily="2" charset="-122"/>
                <a:cs typeface="Times New Roman" panose="02020603050405020304" pitchFamily="18" charset="0"/>
              </a:rPr>
              <a:t>Scalability Issues</a:t>
            </a:r>
            <a:r>
              <a:rPr lang="en-US" sz="2400" dirty="0">
                <a:effectLst/>
                <a:latin typeface="Times New Roman" panose="02020603050405020304" pitchFamily="18" charset="0"/>
                <a:ea typeface="SimSun" panose="02010600030101010101" pitchFamily="2" charset="-122"/>
                <a:cs typeface="Times New Roman" panose="02020603050405020304" pitchFamily="18" charset="0"/>
              </a:rPr>
              <a:t>: PoW limits the speed at which new blocks can be added to the blockchain, which in turn limits the number of transactions that the network can process. This scalability issue has led to high transaction fees and long confirmation times during periods of high demand.</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21931335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a:xfrm>
            <a:off x="1295402" y="622209"/>
            <a:ext cx="9601196" cy="1303867"/>
          </a:xfrm>
        </p:spPr>
        <p:txBody>
          <a:bodyPr>
            <a:normAutofit fontScale="90000"/>
          </a:bodyPr>
          <a:lstStyle/>
          <a:p>
            <a:r>
              <a:rPr lang="en-US" b="1" dirty="0">
                <a:latin typeface="Times New Roman" panose="02020603050405020304" pitchFamily="18" charset="0"/>
                <a:ea typeface="SimSun" panose="02010600030101010101" pitchFamily="2" charset="-122"/>
                <a:cs typeface="Times New Roman" panose="02020603050405020304" pitchFamily="18" charset="0"/>
              </a:rPr>
              <a:t>Alternatives to PoW</a:t>
            </a:r>
            <a:br>
              <a:rPr lang="en-US" dirty="0">
                <a:latin typeface="Calibri" panose="020F0502020204030204" pitchFamily="34" charset="0"/>
                <a:ea typeface="SimSun" panose="02010600030101010101" pitchFamily="2" charset="-122"/>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9EBC5846-6F62-33DF-EF20-838085450F41}"/>
              </a:ext>
            </a:extLst>
          </p:cNvPr>
          <p:cNvSpPr>
            <a:spLocks noGrp="1"/>
          </p:cNvSpPr>
          <p:nvPr>
            <p:ph idx="1"/>
          </p:nvPr>
        </p:nvSpPr>
        <p:spPr>
          <a:xfrm>
            <a:off x="964660" y="1368425"/>
            <a:ext cx="10515600" cy="4351338"/>
          </a:xfrm>
        </p:spPr>
        <p:txBody>
          <a:bodyPr>
            <a:normAutofit lnSpcReduction="10000"/>
          </a:bodyPr>
          <a:lstStyle/>
          <a:p>
            <a:pPr marL="0" marR="0">
              <a:lnSpc>
                <a:spcPct val="115000"/>
              </a:lnSpc>
              <a:spcBef>
                <a:spcPts val="0"/>
              </a:spcBef>
              <a:spcAft>
                <a:spcPts val="0"/>
              </a:spcAft>
            </a:pPr>
            <a:r>
              <a:rPr lang="en-US" sz="3200" dirty="0">
                <a:effectLst/>
                <a:latin typeface="Times New Roman" panose="02020603050405020304" pitchFamily="18" charset="0"/>
                <a:ea typeface="SimSun" panose="02010600030101010101" pitchFamily="2" charset="-122"/>
                <a:cs typeface="Times New Roman" panose="02020603050405020304" pitchFamily="18" charset="0"/>
              </a:rPr>
              <a:t>In response to the criticisms of PoW, alternative consensus mechanisms have been proposed, such as Proof-of-Stake (</a:t>
            </a:r>
            <a:r>
              <a:rPr lang="en-US" sz="3200" dirty="0" err="1">
                <a:effectLst/>
                <a:latin typeface="Times New Roman" panose="02020603050405020304" pitchFamily="18" charset="0"/>
                <a:ea typeface="SimSun" panose="02010600030101010101" pitchFamily="2" charset="-122"/>
                <a:cs typeface="Times New Roman" panose="02020603050405020304" pitchFamily="18" charset="0"/>
              </a:rPr>
              <a:t>PoS</a:t>
            </a:r>
            <a:r>
              <a:rPr lang="en-US" sz="3200" dirty="0">
                <a:effectLst/>
                <a:latin typeface="Times New Roman" panose="02020603050405020304" pitchFamily="18" charset="0"/>
                <a:ea typeface="SimSun" panose="02010600030101010101" pitchFamily="2" charset="-122"/>
                <a:cs typeface="Times New Roman" panose="02020603050405020304" pitchFamily="18" charset="0"/>
              </a:rPr>
              <a:t>), which requires validators to hold a certain amount of cryptocurrency as collateral rather than expending computational power. </a:t>
            </a:r>
          </a:p>
          <a:p>
            <a:pPr marL="0" marR="0">
              <a:lnSpc>
                <a:spcPct val="115000"/>
              </a:lnSpc>
              <a:spcBef>
                <a:spcPts val="0"/>
              </a:spcBef>
              <a:spcAft>
                <a:spcPts val="0"/>
              </a:spcAft>
            </a:pPr>
            <a:r>
              <a:rPr lang="en-US" sz="3200" dirty="0">
                <a:effectLst/>
                <a:latin typeface="Times New Roman" panose="02020603050405020304" pitchFamily="18" charset="0"/>
                <a:ea typeface="SimSun" panose="02010600030101010101" pitchFamily="2" charset="-122"/>
                <a:cs typeface="Times New Roman" panose="02020603050405020304" pitchFamily="18" charset="0"/>
              </a:rPr>
              <a:t>However, </a:t>
            </a:r>
            <a:r>
              <a:rPr lang="en-US" sz="3200" dirty="0" err="1">
                <a:effectLst/>
                <a:latin typeface="Times New Roman" panose="02020603050405020304" pitchFamily="18" charset="0"/>
                <a:ea typeface="SimSun" panose="02010600030101010101" pitchFamily="2" charset="-122"/>
                <a:cs typeface="Times New Roman" panose="02020603050405020304" pitchFamily="18" charset="0"/>
              </a:rPr>
              <a:t>PoS</a:t>
            </a:r>
            <a:r>
              <a:rPr lang="en-US" sz="3200" dirty="0">
                <a:effectLst/>
                <a:latin typeface="Times New Roman" panose="02020603050405020304" pitchFamily="18" charset="0"/>
                <a:ea typeface="SimSun" panose="02010600030101010101" pitchFamily="2" charset="-122"/>
                <a:cs typeface="Times New Roman" panose="02020603050405020304" pitchFamily="18" charset="0"/>
              </a:rPr>
              <a:t> and other alternatives have their own trade-offs and challenges, and PoW remains the most widely used and proven method for securing decentralized networks.</a:t>
            </a:r>
            <a:r>
              <a:rPr lang="en-US" sz="3200" dirty="0">
                <a:effectLst/>
                <a:latin typeface="Calibri" panose="020F0502020204030204" pitchFamily="34" charset="0"/>
                <a:ea typeface="SimSun" panose="02010600030101010101" pitchFamily="2" charset="-122"/>
                <a:cs typeface="Times New Roman" panose="02020603050405020304" pitchFamily="18" charset="0"/>
              </a:rPr>
              <a:t> </a:t>
            </a:r>
          </a:p>
          <a:p>
            <a:pPr marL="0" indent="0">
              <a:buNone/>
            </a:pPr>
            <a:endParaRPr lang="en-US" dirty="0"/>
          </a:p>
        </p:txBody>
      </p:sp>
    </p:spTree>
    <p:extLst>
      <p:ext uri="{BB962C8B-B14F-4D97-AF65-F5344CB8AC3E}">
        <p14:creationId xmlns:p14="http://schemas.microsoft.com/office/powerpoint/2010/main" val="20687803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a:xfrm>
            <a:off x="1217614" y="340106"/>
            <a:ext cx="9601196" cy="1303867"/>
          </a:xfrm>
        </p:spPr>
        <p:txBody>
          <a:bodyPr>
            <a:normAutofit fontScale="90000"/>
          </a:bodyPr>
          <a:lstStyle/>
          <a:p>
            <a:r>
              <a:rPr lang="en-US">
                <a:latin typeface="Calibri" panose="020F0502020204030204" pitchFamily="34" charset="0"/>
                <a:ea typeface="SimSun" panose="02010600030101010101" pitchFamily="2" charset="-122"/>
                <a:cs typeface="Times New Roman" panose="02020603050405020304" pitchFamily="18" charset="0"/>
              </a:rPr>
              <a:t>Bitcoin Mining </a:t>
            </a:r>
            <a:br>
              <a:rPr lang="en-US">
                <a:latin typeface="Calibri" panose="020F0502020204030204" pitchFamily="34" charset="0"/>
                <a:ea typeface="SimSun" panose="02010600030101010101" pitchFamily="2" charset="-122"/>
                <a:cs typeface="Times New Roman" panose="02020603050405020304" pitchFamily="18" charset="0"/>
              </a:rPr>
            </a:br>
            <a:endParaRPr lang="en-US" dirty="0"/>
          </a:p>
        </p:txBody>
      </p:sp>
      <p:pic>
        <p:nvPicPr>
          <p:cNvPr id="11" name="Content Placeholder 10" descr="A gold coin with text below&#10;&#10;Description automatically generated">
            <a:extLst>
              <a:ext uri="{FF2B5EF4-FFF2-40B4-BE49-F238E27FC236}">
                <a16:creationId xmlns:a16="http://schemas.microsoft.com/office/drawing/2014/main" id="{22E061C4-311C-9ACC-D2CD-6062D439A60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71517" y="1252538"/>
            <a:ext cx="8493391" cy="4352925"/>
          </a:xfrm>
        </p:spPr>
      </p:pic>
    </p:spTree>
    <p:extLst>
      <p:ext uri="{BB962C8B-B14F-4D97-AF65-F5344CB8AC3E}">
        <p14:creationId xmlns:p14="http://schemas.microsoft.com/office/powerpoint/2010/main" val="19743445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a:xfrm>
            <a:off x="1295402" y="427655"/>
            <a:ext cx="9601196" cy="1303867"/>
          </a:xfrm>
        </p:spPr>
        <p:txBody>
          <a:bodyPr>
            <a:normAutofit fontScale="90000"/>
          </a:bodyPr>
          <a:lstStyle/>
          <a:p>
            <a:r>
              <a:rPr lang="en-US" dirty="0">
                <a:latin typeface="Calibri" panose="020F0502020204030204" pitchFamily="34" charset="0"/>
                <a:ea typeface="SimSun" panose="02010600030101010101" pitchFamily="2" charset="-122"/>
                <a:cs typeface="Times New Roman" panose="02020603050405020304" pitchFamily="18" charset="0"/>
              </a:rPr>
              <a:t>Bitcoin Mining </a:t>
            </a:r>
            <a:br>
              <a:rPr lang="en-US" dirty="0">
                <a:latin typeface="Calibri" panose="020F0502020204030204" pitchFamily="34" charset="0"/>
                <a:ea typeface="SimSun" panose="02010600030101010101" pitchFamily="2" charset="-122"/>
                <a:cs typeface="Times New Roman" panose="02020603050405020304" pitchFamily="18" charset="0"/>
              </a:rPr>
            </a:br>
            <a:endParaRPr lang="en-US" dirty="0"/>
          </a:p>
        </p:txBody>
      </p:sp>
      <p:pic>
        <p:nvPicPr>
          <p:cNvPr id="6" name="Content Placeholder 5" descr="A diagram of a bitcoin&#10;&#10;Description automatically generated">
            <a:extLst>
              <a:ext uri="{FF2B5EF4-FFF2-40B4-BE49-F238E27FC236}">
                <a16:creationId xmlns:a16="http://schemas.microsoft.com/office/drawing/2014/main" id="{667DB350-F169-B93B-63EF-69D2A5C52A2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42698" y="1253331"/>
            <a:ext cx="8451353" cy="4351338"/>
          </a:xfrm>
        </p:spPr>
      </p:pic>
    </p:spTree>
    <p:extLst>
      <p:ext uri="{BB962C8B-B14F-4D97-AF65-F5344CB8AC3E}">
        <p14:creationId xmlns:p14="http://schemas.microsoft.com/office/powerpoint/2010/main" val="2553110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a:xfrm>
            <a:off x="1295402" y="379017"/>
            <a:ext cx="9601196" cy="1303867"/>
          </a:xfrm>
        </p:spPr>
        <p:txBody>
          <a:bodyPr>
            <a:normAutofit fontScale="90000"/>
          </a:bodyPr>
          <a:lstStyle/>
          <a:p>
            <a:r>
              <a:rPr lang="en-US">
                <a:latin typeface="Calibri" panose="020F0502020204030204" pitchFamily="34" charset="0"/>
                <a:ea typeface="SimSun" panose="02010600030101010101" pitchFamily="2" charset="-122"/>
                <a:cs typeface="Times New Roman" panose="02020603050405020304" pitchFamily="18" charset="0"/>
              </a:rPr>
              <a:t>Bitcoin Mining </a:t>
            </a:r>
            <a:br>
              <a:rPr lang="en-US">
                <a:latin typeface="Calibri" panose="020F0502020204030204" pitchFamily="34" charset="0"/>
                <a:ea typeface="SimSun" panose="02010600030101010101" pitchFamily="2" charset="-122"/>
                <a:cs typeface="Times New Roman" panose="02020603050405020304" pitchFamily="18" charset="0"/>
              </a:rPr>
            </a:br>
            <a:endParaRPr lang="en-US" dirty="0"/>
          </a:p>
        </p:txBody>
      </p:sp>
      <p:pic>
        <p:nvPicPr>
          <p:cNvPr id="6" name="Content Placeholder 5" descr="A diagram of blockchain&#10;&#10;Description automatically generated">
            <a:extLst>
              <a:ext uri="{FF2B5EF4-FFF2-40B4-BE49-F238E27FC236}">
                <a16:creationId xmlns:a16="http://schemas.microsoft.com/office/drawing/2014/main" id="{4D5B29D6-7BBD-B5B0-4356-BD7A0F80C90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37309" y="1457611"/>
            <a:ext cx="7862129" cy="4351338"/>
          </a:xfrm>
        </p:spPr>
      </p:pic>
    </p:spTree>
    <p:extLst>
      <p:ext uri="{BB962C8B-B14F-4D97-AF65-F5344CB8AC3E}">
        <p14:creationId xmlns:p14="http://schemas.microsoft.com/office/powerpoint/2010/main" val="3960753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a:xfrm>
            <a:off x="293454" y="437383"/>
            <a:ext cx="9601196" cy="1303867"/>
          </a:xfrm>
        </p:spPr>
        <p:txBody>
          <a:bodyPr>
            <a:normAutofit fontScale="90000"/>
          </a:bodyPr>
          <a:lstStyle/>
          <a:p>
            <a:r>
              <a:rPr lang="en-US" dirty="0">
                <a:latin typeface="Calibri" panose="020F0502020204030204" pitchFamily="34" charset="0"/>
                <a:ea typeface="SimSun" panose="02010600030101010101" pitchFamily="2" charset="-122"/>
                <a:cs typeface="Times New Roman" panose="02020603050405020304" pitchFamily="18" charset="0"/>
              </a:rPr>
              <a:t>Bitcoin Mining </a:t>
            </a:r>
            <a:br>
              <a:rPr lang="en-US" dirty="0">
                <a:latin typeface="Calibri" panose="020F0502020204030204" pitchFamily="34" charset="0"/>
                <a:ea typeface="SimSun" panose="02010600030101010101" pitchFamily="2" charset="-122"/>
                <a:cs typeface="Times New Roman" panose="02020603050405020304" pitchFamily="18" charset="0"/>
              </a:rPr>
            </a:br>
            <a:endParaRPr lang="en-US" dirty="0"/>
          </a:p>
        </p:txBody>
      </p:sp>
      <p:pic>
        <p:nvPicPr>
          <p:cNvPr id="6" name="Content Placeholder 5" descr="A diagram of a blockchain&#10;&#10;Description automatically generated">
            <a:extLst>
              <a:ext uri="{FF2B5EF4-FFF2-40B4-BE49-F238E27FC236}">
                <a16:creationId xmlns:a16="http://schemas.microsoft.com/office/drawing/2014/main" id="{F617A78C-C168-CB70-8A4A-CFD439F3242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01311" y="1329514"/>
            <a:ext cx="8331793" cy="4351338"/>
          </a:xfrm>
        </p:spPr>
      </p:pic>
    </p:spTree>
    <p:extLst>
      <p:ext uri="{BB962C8B-B14F-4D97-AF65-F5344CB8AC3E}">
        <p14:creationId xmlns:p14="http://schemas.microsoft.com/office/powerpoint/2010/main" val="10062927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a:xfrm>
            <a:off x="911409" y="388745"/>
            <a:ext cx="9601196" cy="1303867"/>
          </a:xfrm>
        </p:spPr>
        <p:txBody>
          <a:bodyPr>
            <a:normAutofit fontScale="90000"/>
          </a:bodyPr>
          <a:lstStyle/>
          <a:p>
            <a:r>
              <a:rPr lang="en-US" dirty="0">
                <a:latin typeface="Calibri" panose="020F0502020204030204" pitchFamily="34" charset="0"/>
                <a:ea typeface="SimSun" panose="02010600030101010101" pitchFamily="2" charset="-122"/>
                <a:cs typeface="Times New Roman" panose="02020603050405020304" pitchFamily="18" charset="0"/>
              </a:rPr>
              <a:t>Bitcoin Mining </a:t>
            </a:r>
            <a:br>
              <a:rPr lang="en-US" dirty="0">
                <a:latin typeface="Calibri" panose="020F0502020204030204" pitchFamily="34" charset="0"/>
                <a:ea typeface="SimSun" panose="02010600030101010101" pitchFamily="2" charset="-122"/>
                <a:cs typeface="Times New Roman" panose="02020603050405020304" pitchFamily="18" charset="0"/>
              </a:rPr>
            </a:br>
            <a:endParaRPr lang="en-US" dirty="0"/>
          </a:p>
        </p:txBody>
      </p:sp>
      <p:pic>
        <p:nvPicPr>
          <p:cNvPr id="10" name="Content Placeholder 9" descr="A screen shot of a blockchain&#10;&#10;Description automatically generated">
            <a:extLst>
              <a:ext uri="{FF2B5EF4-FFF2-40B4-BE49-F238E27FC236}">
                <a16:creationId xmlns:a16="http://schemas.microsoft.com/office/drawing/2014/main" id="{F5625778-8FFF-6F9B-8F3F-210F7ABD3C3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58606" y="1253331"/>
            <a:ext cx="8053999" cy="4351338"/>
          </a:xfrm>
        </p:spPr>
      </p:pic>
    </p:spTree>
    <p:extLst>
      <p:ext uri="{BB962C8B-B14F-4D97-AF65-F5344CB8AC3E}">
        <p14:creationId xmlns:p14="http://schemas.microsoft.com/office/powerpoint/2010/main" val="18003751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a:xfrm>
            <a:off x="235088" y="601397"/>
            <a:ext cx="9601196" cy="1303867"/>
          </a:xfrm>
        </p:spPr>
        <p:txBody>
          <a:bodyPr>
            <a:normAutofit fontScale="90000"/>
          </a:bodyPr>
          <a:lstStyle/>
          <a:p>
            <a:r>
              <a:rPr lang="en-US" dirty="0">
                <a:latin typeface="Calibri" panose="020F0502020204030204" pitchFamily="34" charset="0"/>
                <a:ea typeface="SimSun" panose="02010600030101010101" pitchFamily="2" charset="-122"/>
                <a:cs typeface="Times New Roman" panose="02020603050405020304" pitchFamily="18" charset="0"/>
              </a:rPr>
              <a:t>Bitcoin Mining </a:t>
            </a:r>
            <a:br>
              <a:rPr lang="en-US" dirty="0">
                <a:latin typeface="Calibri" panose="020F0502020204030204" pitchFamily="34" charset="0"/>
                <a:ea typeface="SimSun" panose="02010600030101010101" pitchFamily="2" charset="-122"/>
                <a:cs typeface="Times New Roman" panose="02020603050405020304" pitchFamily="18" charset="0"/>
              </a:rPr>
            </a:br>
            <a:endParaRPr lang="en-US" dirty="0"/>
          </a:p>
        </p:txBody>
      </p:sp>
      <p:pic>
        <p:nvPicPr>
          <p:cNvPr id="6" name="Content Placeholder 5" descr="A screen shot of a computer&#10;&#10;Description automatically generated">
            <a:extLst>
              <a:ext uri="{FF2B5EF4-FFF2-40B4-BE49-F238E27FC236}">
                <a16:creationId xmlns:a16="http://schemas.microsoft.com/office/drawing/2014/main" id="{FDE1B33B-0ADE-A553-BEAA-5761752A743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31280" y="1253331"/>
            <a:ext cx="8195583" cy="4351338"/>
          </a:xfrm>
        </p:spPr>
      </p:pic>
    </p:spTree>
    <p:extLst>
      <p:ext uri="{BB962C8B-B14F-4D97-AF65-F5344CB8AC3E}">
        <p14:creationId xmlns:p14="http://schemas.microsoft.com/office/powerpoint/2010/main" val="22213348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p:txBody>
          <a:bodyPr>
            <a:normAutofit fontScale="90000"/>
          </a:bodyPr>
          <a:lstStyle/>
          <a:p>
            <a:r>
              <a:rPr lang="en-US">
                <a:latin typeface="Calibri" panose="020F0502020204030204" pitchFamily="34" charset="0"/>
                <a:ea typeface="SimSun" panose="02010600030101010101" pitchFamily="2" charset="-122"/>
                <a:cs typeface="Times New Roman" panose="02020603050405020304" pitchFamily="18" charset="0"/>
              </a:rPr>
              <a:t>Bitcoin Mining </a:t>
            </a:r>
            <a:br>
              <a:rPr lang="en-US">
                <a:latin typeface="Calibri" panose="020F0502020204030204" pitchFamily="34" charset="0"/>
                <a:ea typeface="SimSun" panose="02010600030101010101" pitchFamily="2" charset="-122"/>
                <a:cs typeface="Times New Roman" panose="02020603050405020304" pitchFamily="18" charset="0"/>
              </a:rPr>
            </a:br>
            <a:endParaRPr lang="en-US" dirty="0"/>
          </a:p>
        </p:txBody>
      </p:sp>
      <p:pic>
        <p:nvPicPr>
          <p:cNvPr id="7" name="Content Placeholder 6" descr="A screenshot of a computer&#10;&#10;Description automatically generated">
            <a:extLst>
              <a:ext uri="{FF2B5EF4-FFF2-40B4-BE49-F238E27FC236}">
                <a16:creationId xmlns:a16="http://schemas.microsoft.com/office/drawing/2014/main" id="{51558003-46D7-E369-02E3-DABB24A7551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144689"/>
            <a:ext cx="9155826" cy="4351338"/>
          </a:xfrm>
        </p:spPr>
      </p:pic>
    </p:spTree>
    <p:extLst>
      <p:ext uri="{BB962C8B-B14F-4D97-AF65-F5344CB8AC3E}">
        <p14:creationId xmlns:p14="http://schemas.microsoft.com/office/powerpoint/2010/main" val="27744075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p:txBody>
          <a:bodyPr>
            <a:normAutofit fontScale="90000"/>
          </a:bodyPr>
          <a:lstStyle/>
          <a:p>
            <a:r>
              <a:rPr lang="en-US" dirty="0"/>
              <a:t>Introduction to Bitcoin</a:t>
            </a:r>
            <a:br>
              <a:rPr lang="en-US" dirty="0"/>
            </a:br>
            <a:br>
              <a:rPr lang="en-US" b="1" dirty="0"/>
            </a:br>
            <a:endParaRPr lang="en-US" dirty="0"/>
          </a:p>
        </p:txBody>
      </p:sp>
      <p:sp>
        <p:nvSpPr>
          <p:cNvPr id="3" name="Content Placeholder 2">
            <a:extLst>
              <a:ext uri="{FF2B5EF4-FFF2-40B4-BE49-F238E27FC236}">
                <a16:creationId xmlns:a16="http://schemas.microsoft.com/office/drawing/2014/main" id="{9EBC5846-6F62-33DF-EF20-838085450F41}"/>
              </a:ext>
            </a:extLst>
          </p:cNvPr>
          <p:cNvSpPr>
            <a:spLocks noGrp="1"/>
          </p:cNvSpPr>
          <p:nvPr>
            <p:ph idx="1"/>
          </p:nvPr>
        </p:nvSpPr>
        <p:spPr>
          <a:xfrm>
            <a:off x="429638" y="2642749"/>
            <a:ext cx="10515600" cy="4351338"/>
          </a:xfrm>
        </p:spPr>
        <p:txBody>
          <a:bodyPr>
            <a:normAutofit/>
          </a:bodyPr>
          <a:lstStyle/>
          <a:p>
            <a:pPr marL="742950" lvl="1" indent="-285750">
              <a:buFont typeface="Arial" panose="020B0604020202020204" pitchFamily="34" charset="0"/>
              <a:buChar char="•"/>
            </a:pPr>
            <a:r>
              <a:rPr lang="en-US" b="1" dirty="0"/>
              <a:t>Brief History:</a:t>
            </a:r>
            <a:r>
              <a:rPr lang="en-US" dirty="0"/>
              <a:t> Bitcoin was introduced in 2009 by an anonymous entity known as Satoshi Nakamoto. It was designed as a decentralized currency to operate without a central authority, enabling peer-to-peer transactions directly between users.</a:t>
            </a:r>
          </a:p>
          <a:p>
            <a:pPr marL="742950" lvl="1" indent="-285750">
              <a:buFont typeface="Arial" panose="020B0604020202020204" pitchFamily="34" charset="0"/>
              <a:buChar char="•"/>
            </a:pPr>
            <a:r>
              <a:rPr lang="en-US" b="1" dirty="0"/>
              <a:t>Blockchain Technology:</a:t>
            </a:r>
            <a:r>
              <a:rPr lang="en-US" dirty="0"/>
              <a:t> Bitcoin operates on a public ledger known as the blockchain, which records all transactions across a network of computers.</a:t>
            </a:r>
          </a:p>
          <a:p>
            <a:pPr marL="742950" lvl="1" indent="-285750">
              <a:buFont typeface="Arial" panose="020B0604020202020204" pitchFamily="34" charset="0"/>
              <a:buChar char="•"/>
            </a:pPr>
            <a:r>
              <a:rPr lang="en-US" b="1" dirty="0"/>
              <a:t>Decentralization:</a:t>
            </a:r>
            <a:r>
              <a:rPr lang="en-US" dirty="0"/>
              <a:t> Unlike traditional currencies, Bitcoin is not controlled by any government or financial institution.</a:t>
            </a:r>
          </a:p>
          <a:p>
            <a:endParaRPr lang="en-US" dirty="0"/>
          </a:p>
        </p:txBody>
      </p:sp>
    </p:spTree>
    <p:extLst>
      <p:ext uri="{BB962C8B-B14F-4D97-AF65-F5344CB8AC3E}">
        <p14:creationId xmlns:p14="http://schemas.microsoft.com/office/powerpoint/2010/main" val="42937479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a:xfrm>
            <a:off x="587221" y="601397"/>
            <a:ext cx="9601196" cy="1303867"/>
          </a:xfrm>
        </p:spPr>
        <p:txBody>
          <a:bodyPr>
            <a:normAutofit fontScale="90000"/>
          </a:bodyPr>
          <a:lstStyle/>
          <a:p>
            <a:r>
              <a:rPr lang="en-US">
                <a:latin typeface="Calibri" panose="020F0502020204030204" pitchFamily="34" charset="0"/>
                <a:ea typeface="SimSun" panose="02010600030101010101" pitchFamily="2" charset="-122"/>
                <a:cs typeface="Times New Roman" panose="02020603050405020304" pitchFamily="18" charset="0"/>
              </a:rPr>
              <a:t>Bitcoin Mining </a:t>
            </a:r>
            <a:br>
              <a:rPr lang="en-US">
                <a:latin typeface="Calibri" panose="020F0502020204030204" pitchFamily="34" charset="0"/>
                <a:ea typeface="SimSun" panose="02010600030101010101" pitchFamily="2" charset="-122"/>
                <a:cs typeface="Times New Roman" panose="02020603050405020304" pitchFamily="18" charset="0"/>
              </a:rPr>
            </a:br>
            <a:endParaRPr lang="en-US" dirty="0"/>
          </a:p>
        </p:txBody>
      </p:sp>
      <p:pic>
        <p:nvPicPr>
          <p:cNvPr id="7" name="Content Placeholder 6" descr="A screenshot of a computer&#10;&#10;Description automatically generated">
            <a:extLst>
              <a:ext uri="{FF2B5EF4-FFF2-40B4-BE49-F238E27FC236}">
                <a16:creationId xmlns:a16="http://schemas.microsoft.com/office/drawing/2014/main" id="{688F3EF5-6208-12CE-7F32-577FAD1B017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253331"/>
            <a:ext cx="9099239" cy="4351338"/>
          </a:xfrm>
        </p:spPr>
      </p:pic>
    </p:spTree>
    <p:extLst>
      <p:ext uri="{BB962C8B-B14F-4D97-AF65-F5344CB8AC3E}">
        <p14:creationId xmlns:p14="http://schemas.microsoft.com/office/powerpoint/2010/main" val="15298942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a:xfrm>
            <a:off x="128083" y="398473"/>
            <a:ext cx="9601196" cy="1303867"/>
          </a:xfrm>
        </p:spPr>
        <p:txBody>
          <a:bodyPr>
            <a:normAutofit fontScale="90000"/>
          </a:bodyPr>
          <a:lstStyle/>
          <a:p>
            <a:r>
              <a:rPr lang="en-US" dirty="0">
                <a:latin typeface="Calibri" panose="020F0502020204030204" pitchFamily="34" charset="0"/>
                <a:ea typeface="SimSun" panose="02010600030101010101" pitchFamily="2" charset="-122"/>
                <a:cs typeface="Times New Roman" panose="02020603050405020304" pitchFamily="18" charset="0"/>
              </a:rPr>
              <a:t>Bitcoin Mining </a:t>
            </a:r>
            <a:br>
              <a:rPr lang="en-US" dirty="0">
                <a:latin typeface="Calibri" panose="020F0502020204030204" pitchFamily="34" charset="0"/>
                <a:ea typeface="SimSun" panose="02010600030101010101" pitchFamily="2" charset="-122"/>
                <a:cs typeface="Times New Roman" panose="02020603050405020304" pitchFamily="18" charset="0"/>
              </a:rPr>
            </a:br>
            <a:endParaRPr lang="en-US" dirty="0"/>
          </a:p>
        </p:txBody>
      </p:sp>
      <p:pic>
        <p:nvPicPr>
          <p:cNvPr id="7" name="Content Placeholder 6" descr="A diagram of bitcoin mining&#10;&#10;Description automatically generated">
            <a:extLst>
              <a:ext uri="{FF2B5EF4-FFF2-40B4-BE49-F238E27FC236}">
                <a16:creationId xmlns:a16="http://schemas.microsoft.com/office/drawing/2014/main" id="{A41CBF32-E9EF-A453-5E4B-E6DF59F66AD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348969"/>
            <a:ext cx="8612133" cy="4351338"/>
          </a:xfrm>
        </p:spPr>
      </p:pic>
    </p:spTree>
    <p:extLst>
      <p:ext uri="{BB962C8B-B14F-4D97-AF65-F5344CB8AC3E}">
        <p14:creationId xmlns:p14="http://schemas.microsoft.com/office/powerpoint/2010/main" val="16700291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p:txBody>
          <a:bodyPr>
            <a:normAutofit fontScale="90000"/>
          </a:bodyPr>
          <a:lstStyle/>
          <a:p>
            <a:r>
              <a:rPr lang="en-US">
                <a:latin typeface="Calibri" panose="020F0502020204030204" pitchFamily="34" charset="0"/>
                <a:ea typeface="SimSun" panose="02010600030101010101" pitchFamily="2" charset="-122"/>
                <a:cs typeface="Times New Roman" panose="02020603050405020304" pitchFamily="18" charset="0"/>
              </a:rPr>
              <a:t>Bitcoin Mining </a:t>
            </a:r>
            <a:br>
              <a:rPr lang="en-US">
                <a:latin typeface="Calibri" panose="020F0502020204030204" pitchFamily="34" charset="0"/>
                <a:ea typeface="SimSun" panose="02010600030101010101" pitchFamily="2" charset="-122"/>
                <a:cs typeface="Times New Roman" panose="02020603050405020304" pitchFamily="18" charset="0"/>
              </a:rPr>
            </a:br>
            <a:endParaRPr lang="en-US" dirty="0"/>
          </a:p>
        </p:txBody>
      </p:sp>
      <p:pic>
        <p:nvPicPr>
          <p:cNvPr id="7" name="Content Placeholder 6" descr="A close-up of a bitcoin mining&#10;&#10;Description automatically generated">
            <a:extLst>
              <a:ext uri="{FF2B5EF4-FFF2-40B4-BE49-F238E27FC236}">
                <a16:creationId xmlns:a16="http://schemas.microsoft.com/office/drawing/2014/main" id="{B1BAD94B-CFCA-3672-18F5-3327ED158C0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9656" y="1125234"/>
            <a:ext cx="8905913" cy="4351338"/>
          </a:xfrm>
        </p:spPr>
      </p:pic>
    </p:spTree>
    <p:extLst>
      <p:ext uri="{BB962C8B-B14F-4D97-AF65-F5344CB8AC3E}">
        <p14:creationId xmlns:p14="http://schemas.microsoft.com/office/powerpoint/2010/main" val="11184587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p:txBody>
          <a:bodyPr>
            <a:normAutofit fontScale="90000"/>
          </a:bodyPr>
          <a:lstStyle/>
          <a:p>
            <a:r>
              <a:rPr lang="en-US">
                <a:latin typeface="Calibri" panose="020F0502020204030204" pitchFamily="34" charset="0"/>
                <a:ea typeface="SimSun" panose="02010600030101010101" pitchFamily="2" charset="-122"/>
                <a:cs typeface="Times New Roman" panose="02020603050405020304" pitchFamily="18" charset="0"/>
              </a:rPr>
              <a:t>Bitcoin Mining </a:t>
            </a:r>
            <a:br>
              <a:rPr lang="en-US">
                <a:latin typeface="Calibri" panose="020F0502020204030204" pitchFamily="34" charset="0"/>
                <a:ea typeface="SimSun" panose="02010600030101010101" pitchFamily="2" charset="-122"/>
                <a:cs typeface="Times New Roman" panose="02020603050405020304" pitchFamily="18" charset="0"/>
              </a:rPr>
            </a:br>
            <a:endParaRPr lang="en-US" dirty="0"/>
          </a:p>
        </p:txBody>
      </p:sp>
      <p:pic>
        <p:nvPicPr>
          <p:cNvPr id="7" name="Content Placeholder 6" descr="A screenshot of a computer&#10;&#10;Description automatically generated">
            <a:extLst>
              <a:ext uri="{FF2B5EF4-FFF2-40B4-BE49-F238E27FC236}">
                <a16:creationId xmlns:a16="http://schemas.microsoft.com/office/drawing/2014/main" id="{14D5F69C-C1E3-A04D-3045-E6FB59DE788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4073" y="1027906"/>
            <a:ext cx="8728363" cy="4351338"/>
          </a:xfrm>
        </p:spPr>
      </p:pic>
    </p:spTree>
    <p:extLst>
      <p:ext uri="{BB962C8B-B14F-4D97-AF65-F5344CB8AC3E}">
        <p14:creationId xmlns:p14="http://schemas.microsoft.com/office/powerpoint/2010/main" val="83869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a:xfrm>
            <a:off x="760380" y="417928"/>
            <a:ext cx="9601196" cy="1303867"/>
          </a:xfrm>
        </p:spPr>
        <p:txBody>
          <a:bodyPr>
            <a:normAutofit fontScale="90000"/>
          </a:bodyPr>
          <a:lstStyle/>
          <a:p>
            <a:r>
              <a:rPr lang="en-US" dirty="0">
                <a:latin typeface="Calibri" panose="020F0502020204030204" pitchFamily="34" charset="0"/>
                <a:ea typeface="SimSun" panose="02010600030101010101" pitchFamily="2" charset="-122"/>
                <a:cs typeface="Times New Roman" panose="02020603050405020304" pitchFamily="18" charset="0"/>
              </a:rPr>
              <a:t>Bitcoin Mining </a:t>
            </a:r>
            <a:br>
              <a:rPr lang="en-US" dirty="0">
                <a:latin typeface="Calibri" panose="020F0502020204030204" pitchFamily="34" charset="0"/>
                <a:ea typeface="SimSun" panose="02010600030101010101" pitchFamily="2" charset="-122"/>
                <a:cs typeface="Times New Roman" panose="02020603050405020304" pitchFamily="18" charset="0"/>
              </a:rPr>
            </a:br>
            <a:endParaRPr lang="en-US" dirty="0"/>
          </a:p>
        </p:txBody>
      </p:sp>
      <p:pic>
        <p:nvPicPr>
          <p:cNvPr id="7" name="Content Placeholder 6" descr="A puzzle piece with a piece missing&#10;&#10;Description automatically generated with medium confidence">
            <a:extLst>
              <a:ext uri="{FF2B5EF4-FFF2-40B4-BE49-F238E27FC236}">
                <a16:creationId xmlns:a16="http://schemas.microsoft.com/office/drawing/2014/main" id="{E0B3EA2F-765F-FB43-0256-551EBB5A383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0976" y="1368425"/>
            <a:ext cx="8993470" cy="4351338"/>
          </a:xfrm>
        </p:spPr>
      </p:pic>
    </p:spTree>
    <p:extLst>
      <p:ext uri="{BB962C8B-B14F-4D97-AF65-F5344CB8AC3E}">
        <p14:creationId xmlns:p14="http://schemas.microsoft.com/office/powerpoint/2010/main" val="15580562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p:txBody>
          <a:bodyPr>
            <a:normAutofit fontScale="90000"/>
          </a:bodyPr>
          <a:lstStyle/>
          <a:p>
            <a:r>
              <a:rPr lang="en-US">
                <a:latin typeface="Calibri" panose="020F0502020204030204" pitchFamily="34" charset="0"/>
                <a:ea typeface="SimSun" panose="02010600030101010101" pitchFamily="2" charset="-122"/>
                <a:cs typeface="Times New Roman" panose="02020603050405020304" pitchFamily="18" charset="0"/>
              </a:rPr>
              <a:t>Bitcoin Mining </a:t>
            </a:r>
            <a:br>
              <a:rPr lang="en-US">
                <a:latin typeface="Calibri" panose="020F0502020204030204" pitchFamily="34" charset="0"/>
                <a:ea typeface="SimSun" panose="02010600030101010101" pitchFamily="2" charset="-122"/>
                <a:cs typeface="Times New Roman" panose="02020603050405020304" pitchFamily="18" charset="0"/>
              </a:rPr>
            </a:br>
            <a:endParaRPr lang="en-US" dirty="0"/>
          </a:p>
        </p:txBody>
      </p:sp>
      <p:pic>
        <p:nvPicPr>
          <p:cNvPr id="7" name="Content Placeholder 6" descr="A screenshot of a computer&#10;&#10;Description automatically generated">
            <a:extLst>
              <a:ext uri="{FF2B5EF4-FFF2-40B4-BE49-F238E27FC236}">
                <a16:creationId xmlns:a16="http://schemas.microsoft.com/office/drawing/2014/main" id="{7C403DB8-1094-1EB4-4F1F-5165FF0D3C3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1760" y="1134961"/>
            <a:ext cx="8770421" cy="4351338"/>
          </a:xfrm>
        </p:spPr>
      </p:pic>
    </p:spTree>
    <p:extLst>
      <p:ext uri="{BB962C8B-B14F-4D97-AF65-F5344CB8AC3E}">
        <p14:creationId xmlns:p14="http://schemas.microsoft.com/office/powerpoint/2010/main" val="38325548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p:txBody>
          <a:bodyPr>
            <a:normAutofit fontScale="90000"/>
          </a:bodyPr>
          <a:lstStyle/>
          <a:p>
            <a:r>
              <a:rPr lang="en-US">
                <a:latin typeface="Calibri" panose="020F0502020204030204" pitchFamily="34" charset="0"/>
                <a:ea typeface="SimSun" panose="02010600030101010101" pitchFamily="2" charset="-122"/>
                <a:cs typeface="Times New Roman" panose="02020603050405020304" pitchFamily="18" charset="0"/>
              </a:rPr>
              <a:t>Bitcoin Mining </a:t>
            </a:r>
            <a:br>
              <a:rPr lang="en-US">
                <a:latin typeface="Calibri" panose="020F0502020204030204" pitchFamily="34" charset="0"/>
                <a:ea typeface="SimSun" panose="02010600030101010101" pitchFamily="2" charset="-122"/>
                <a:cs typeface="Times New Roman" panose="02020603050405020304" pitchFamily="18" charset="0"/>
              </a:rPr>
            </a:br>
            <a:endParaRPr lang="en-US" dirty="0"/>
          </a:p>
        </p:txBody>
      </p:sp>
      <p:pic>
        <p:nvPicPr>
          <p:cNvPr id="7" name="Content Placeholder 6" descr="A screenshot of a computer&#10;&#10;Description automatically generated">
            <a:extLst>
              <a:ext uri="{FF2B5EF4-FFF2-40B4-BE49-F238E27FC236}">
                <a16:creationId xmlns:a16="http://schemas.microsoft.com/office/drawing/2014/main" id="{45B0E8FE-3214-0D48-CF0F-87D00339319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6852" y="1125233"/>
            <a:ext cx="8607317" cy="4351338"/>
          </a:xfrm>
        </p:spPr>
      </p:pic>
    </p:spTree>
    <p:extLst>
      <p:ext uri="{BB962C8B-B14F-4D97-AF65-F5344CB8AC3E}">
        <p14:creationId xmlns:p14="http://schemas.microsoft.com/office/powerpoint/2010/main" val="9092977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a:xfrm>
            <a:off x="1023028" y="495749"/>
            <a:ext cx="9601196" cy="1303867"/>
          </a:xfrm>
        </p:spPr>
        <p:txBody>
          <a:bodyPr>
            <a:normAutofit fontScale="90000"/>
          </a:bodyPr>
          <a:lstStyle/>
          <a:p>
            <a:r>
              <a:rPr lang="en-US" dirty="0">
                <a:latin typeface="Calibri" panose="020F0502020204030204" pitchFamily="34" charset="0"/>
                <a:ea typeface="SimSun" panose="02010600030101010101" pitchFamily="2" charset="-122"/>
                <a:cs typeface="Times New Roman" panose="02020603050405020304" pitchFamily="18" charset="0"/>
              </a:rPr>
              <a:t>Bitcoin Mining </a:t>
            </a:r>
            <a:br>
              <a:rPr lang="en-US" dirty="0">
                <a:latin typeface="Calibri" panose="020F0502020204030204" pitchFamily="34" charset="0"/>
                <a:ea typeface="SimSun" panose="02010600030101010101" pitchFamily="2" charset="-122"/>
                <a:cs typeface="Times New Roman" panose="02020603050405020304" pitchFamily="18" charset="0"/>
              </a:rPr>
            </a:br>
            <a:endParaRPr lang="en-US" dirty="0"/>
          </a:p>
        </p:txBody>
      </p:sp>
      <p:pic>
        <p:nvPicPr>
          <p:cNvPr id="7" name="Content Placeholder 6" descr="A screenshot of a computer&#10;&#10;Description automatically generated">
            <a:extLst>
              <a:ext uri="{FF2B5EF4-FFF2-40B4-BE49-F238E27FC236}">
                <a16:creationId xmlns:a16="http://schemas.microsoft.com/office/drawing/2014/main" id="{9FEBAA02-CB66-706B-2FB5-A5E0D932D0B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39435" y="1253331"/>
            <a:ext cx="8687443" cy="4351338"/>
          </a:xfrm>
        </p:spPr>
      </p:pic>
    </p:spTree>
    <p:extLst>
      <p:ext uri="{BB962C8B-B14F-4D97-AF65-F5344CB8AC3E}">
        <p14:creationId xmlns:p14="http://schemas.microsoft.com/office/powerpoint/2010/main" val="21876448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a:xfrm>
            <a:off x="1055980" y="601397"/>
            <a:ext cx="9601196" cy="1303867"/>
          </a:xfrm>
        </p:spPr>
        <p:txBody>
          <a:bodyPr>
            <a:normAutofit fontScale="90000"/>
          </a:bodyPr>
          <a:lstStyle/>
          <a:p>
            <a:r>
              <a:rPr lang="en-US" dirty="0">
                <a:latin typeface="Calibri" panose="020F0502020204030204" pitchFamily="34" charset="0"/>
                <a:ea typeface="SimSun" panose="02010600030101010101" pitchFamily="2" charset="-122"/>
                <a:cs typeface="Times New Roman" panose="02020603050405020304" pitchFamily="18" charset="0"/>
              </a:rPr>
              <a:t>Bitcoin Mining </a:t>
            </a:r>
            <a:br>
              <a:rPr lang="en-US" dirty="0">
                <a:latin typeface="Calibri" panose="020F0502020204030204" pitchFamily="34" charset="0"/>
                <a:ea typeface="SimSun" panose="02010600030101010101" pitchFamily="2" charset="-122"/>
                <a:cs typeface="Times New Roman" panose="02020603050405020304" pitchFamily="18" charset="0"/>
              </a:rPr>
            </a:br>
            <a:endParaRPr lang="en-US" dirty="0"/>
          </a:p>
        </p:txBody>
      </p:sp>
      <p:pic>
        <p:nvPicPr>
          <p:cNvPr id="7" name="Content Placeholder 6" descr="A diagram of a blockchain mining&#10;&#10;Description automatically generated">
            <a:extLst>
              <a:ext uri="{FF2B5EF4-FFF2-40B4-BE49-F238E27FC236}">
                <a16:creationId xmlns:a16="http://schemas.microsoft.com/office/drawing/2014/main" id="{384D0DB0-3870-D004-3758-9984F03A8E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55980" y="1253331"/>
            <a:ext cx="8192874" cy="4351338"/>
          </a:xfrm>
        </p:spPr>
      </p:pic>
    </p:spTree>
    <p:extLst>
      <p:ext uri="{BB962C8B-B14F-4D97-AF65-F5344CB8AC3E}">
        <p14:creationId xmlns:p14="http://schemas.microsoft.com/office/powerpoint/2010/main" val="18412448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p:txBody>
          <a:bodyPr>
            <a:normAutofit fontScale="90000"/>
          </a:bodyPr>
          <a:lstStyle/>
          <a:p>
            <a:r>
              <a:rPr lang="en-US">
                <a:latin typeface="Calibri" panose="020F0502020204030204" pitchFamily="34" charset="0"/>
                <a:ea typeface="SimSun" panose="02010600030101010101" pitchFamily="2" charset="-122"/>
                <a:cs typeface="Times New Roman" panose="02020603050405020304" pitchFamily="18" charset="0"/>
              </a:rPr>
              <a:t>Bitcoin Mining </a:t>
            </a:r>
            <a:br>
              <a:rPr lang="en-US">
                <a:latin typeface="Calibri" panose="020F0502020204030204" pitchFamily="34" charset="0"/>
                <a:ea typeface="SimSun" panose="02010600030101010101" pitchFamily="2" charset="-122"/>
                <a:cs typeface="Times New Roman" panose="02020603050405020304" pitchFamily="18" charset="0"/>
              </a:rPr>
            </a:br>
            <a:endParaRPr lang="en-US" dirty="0"/>
          </a:p>
        </p:txBody>
      </p:sp>
      <p:pic>
        <p:nvPicPr>
          <p:cNvPr id="6" name="Content Placeholder 5" descr="A diagram of bitcoin mining&#10;&#10;Description automatically generated">
            <a:extLst>
              <a:ext uri="{FF2B5EF4-FFF2-40B4-BE49-F238E27FC236}">
                <a16:creationId xmlns:a16="http://schemas.microsoft.com/office/drawing/2014/main" id="{09027C09-6E81-D2DA-5D9A-942024BCF5B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125233"/>
            <a:ext cx="8889778" cy="4351338"/>
          </a:xfrm>
        </p:spPr>
      </p:pic>
    </p:spTree>
    <p:extLst>
      <p:ext uri="{BB962C8B-B14F-4D97-AF65-F5344CB8AC3E}">
        <p14:creationId xmlns:p14="http://schemas.microsoft.com/office/powerpoint/2010/main" val="1889148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p:txBody>
          <a:bodyPr/>
          <a:lstStyle/>
          <a:p>
            <a:r>
              <a:rPr lang="en-US" dirty="0"/>
              <a:t>Understanding Bitcoins</a:t>
            </a:r>
          </a:p>
        </p:txBody>
      </p:sp>
      <p:sp>
        <p:nvSpPr>
          <p:cNvPr id="3" name="Content Placeholder 2">
            <a:extLst>
              <a:ext uri="{FF2B5EF4-FFF2-40B4-BE49-F238E27FC236}">
                <a16:creationId xmlns:a16="http://schemas.microsoft.com/office/drawing/2014/main" id="{9EBC5846-6F62-33DF-EF20-838085450F41}"/>
              </a:ext>
            </a:extLst>
          </p:cNvPr>
          <p:cNvSpPr>
            <a:spLocks noGrp="1"/>
          </p:cNvSpPr>
          <p:nvPr>
            <p:ph idx="1"/>
          </p:nvPr>
        </p:nvSpPr>
        <p:spPr/>
        <p:txBody>
          <a:bodyPr>
            <a:normAutofit lnSpcReduction="10000"/>
          </a:bodyPr>
          <a:lstStyle/>
          <a:p>
            <a:r>
              <a:rPr lang="en-US" b="1" dirty="0">
                <a:effectLst/>
                <a:latin typeface="Calibri" panose="020F0502020204030204" pitchFamily="34" charset="0"/>
                <a:ea typeface="SimSun" panose="02010600030101010101" pitchFamily="2" charset="-122"/>
                <a:cs typeface="Times New Roman" panose="02020603050405020304" pitchFamily="18" charset="0"/>
              </a:rPr>
              <a:t>Digital Currency:</a:t>
            </a:r>
            <a:r>
              <a:rPr lang="en-US" dirty="0">
                <a:effectLst/>
                <a:latin typeface="Calibri" panose="020F0502020204030204" pitchFamily="34" charset="0"/>
                <a:ea typeface="SimSun" panose="02010600030101010101" pitchFamily="2" charset="-122"/>
                <a:cs typeface="Times New Roman" panose="02020603050405020304" pitchFamily="18" charset="0"/>
              </a:rPr>
              <a:t> Bitcoins are purely digital, with no physical counterpart. They exist only as data on the blockchain.</a:t>
            </a:r>
          </a:p>
          <a:p>
            <a:r>
              <a:rPr lang="en-US" b="1" dirty="0">
                <a:effectLst/>
                <a:latin typeface="Calibri" panose="020F0502020204030204" pitchFamily="34" charset="0"/>
                <a:ea typeface="SimSun" panose="02010600030101010101" pitchFamily="2" charset="-122"/>
                <a:cs typeface="Times New Roman" panose="02020603050405020304" pitchFamily="18" charset="0"/>
              </a:rPr>
              <a:t>Supply Cap:</a:t>
            </a:r>
            <a:r>
              <a:rPr lang="en-US" dirty="0">
                <a:effectLst/>
                <a:latin typeface="Calibri" panose="020F0502020204030204" pitchFamily="34" charset="0"/>
                <a:ea typeface="SimSun" panose="02010600030101010101" pitchFamily="2" charset="-122"/>
                <a:cs typeface="Times New Roman" panose="02020603050405020304" pitchFamily="18" charset="0"/>
              </a:rPr>
              <a:t> There will only ever be 21 million bitcoins, which creates scarcity and can influence its value.</a:t>
            </a:r>
          </a:p>
          <a:p>
            <a:r>
              <a:rPr lang="en-US" b="1" dirty="0">
                <a:effectLst/>
                <a:latin typeface="Calibri" panose="020F0502020204030204" pitchFamily="34" charset="0"/>
                <a:ea typeface="SimSun" panose="02010600030101010101" pitchFamily="2" charset="-122"/>
                <a:cs typeface="Times New Roman" panose="02020603050405020304" pitchFamily="18" charset="0"/>
              </a:rPr>
              <a:t>Pseudonymous:</a:t>
            </a:r>
            <a:r>
              <a:rPr lang="en-US" dirty="0">
                <a:effectLst/>
                <a:latin typeface="Calibri" panose="020F0502020204030204" pitchFamily="34" charset="0"/>
                <a:ea typeface="SimSun" panose="02010600030101010101" pitchFamily="2" charset="-122"/>
                <a:cs typeface="Times New Roman" panose="02020603050405020304" pitchFamily="18" charset="0"/>
              </a:rPr>
              <a:t> Transactions are linked to addresses rather than personal identities, providing a level of privacy.</a:t>
            </a:r>
          </a:p>
          <a:p>
            <a:r>
              <a:rPr lang="en-US" b="1" dirty="0">
                <a:effectLst/>
                <a:latin typeface="Calibri" panose="020F0502020204030204" pitchFamily="34" charset="0"/>
                <a:ea typeface="SimSun" panose="02010600030101010101" pitchFamily="2" charset="-122"/>
                <a:cs typeface="Times New Roman" panose="02020603050405020304" pitchFamily="18" charset="0"/>
              </a:rPr>
              <a:t>Divisibility:</a:t>
            </a:r>
            <a:r>
              <a:rPr lang="en-US" dirty="0">
                <a:effectLst/>
                <a:latin typeface="Calibri" panose="020F0502020204030204" pitchFamily="34" charset="0"/>
                <a:ea typeface="SimSun" panose="02010600030101010101" pitchFamily="2" charset="-122"/>
                <a:cs typeface="Times New Roman" panose="02020603050405020304" pitchFamily="18" charset="0"/>
              </a:rPr>
              <a:t> Bitcoin can be divided into smaller units, with the smallest being a </a:t>
            </a:r>
            <a:r>
              <a:rPr lang="en-US" dirty="0" err="1">
                <a:effectLst/>
                <a:latin typeface="Calibri" panose="020F0502020204030204" pitchFamily="34" charset="0"/>
                <a:ea typeface="SimSun" panose="02010600030101010101" pitchFamily="2" charset="-122"/>
                <a:cs typeface="Times New Roman" panose="02020603050405020304" pitchFamily="18" charset="0"/>
              </a:rPr>
              <a:t>satoshi</a:t>
            </a:r>
            <a:r>
              <a:rPr lang="en-US" dirty="0">
                <a:effectLst/>
                <a:latin typeface="Calibri" panose="020F0502020204030204" pitchFamily="34" charset="0"/>
                <a:ea typeface="SimSun" panose="02010600030101010101" pitchFamily="2" charset="-122"/>
                <a:cs typeface="Times New Roman" panose="02020603050405020304" pitchFamily="18" charset="0"/>
              </a:rPr>
              <a:t> (0.00000001 BTC).</a:t>
            </a:r>
          </a:p>
          <a:p>
            <a:pPr>
              <a:spcBef>
                <a:spcPts val="0"/>
              </a:spcBef>
              <a:spcAft>
                <a:spcPts val="0"/>
              </a:spcAft>
            </a:pPr>
            <a:endParaRPr lang="en-US" dirty="0">
              <a:effectLst/>
            </a:endParaRPr>
          </a:p>
          <a:p>
            <a:pPr marL="0" indent="0">
              <a:buNone/>
            </a:pPr>
            <a:endParaRPr lang="en-US" dirty="0"/>
          </a:p>
        </p:txBody>
      </p:sp>
    </p:spTree>
    <p:extLst>
      <p:ext uri="{BB962C8B-B14F-4D97-AF65-F5344CB8AC3E}">
        <p14:creationId xmlns:p14="http://schemas.microsoft.com/office/powerpoint/2010/main" val="16265114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a:xfrm>
            <a:off x="1168942" y="427656"/>
            <a:ext cx="9601196" cy="1303867"/>
          </a:xfrm>
        </p:spPr>
        <p:txBody>
          <a:bodyPr>
            <a:normAutofit fontScale="90000"/>
          </a:bodyPr>
          <a:lstStyle/>
          <a:p>
            <a:r>
              <a:rPr lang="en-US" dirty="0">
                <a:latin typeface="Calibri" panose="020F0502020204030204" pitchFamily="34" charset="0"/>
                <a:ea typeface="SimSun" panose="02010600030101010101" pitchFamily="2" charset="-122"/>
                <a:cs typeface="Times New Roman" panose="02020603050405020304" pitchFamily="18" charset="0"/>
              </a:rPr>
              <a:t>Bitcoin Mining </a:t>
            </a:r>
            <a:br>
              <a:rPr lang="en-US" dirty="0">
                <a:latin typeface="Calibri" panose="020F0502020204030204" pitchFamily="34" charset="0"/>
                <a:ea typeface="SimSun" panose="02010600030101010101" pitchFamily="2" charset="-122"/>
                <a:cs typeface="Times New Roman" panose="02020603050405020304" pitchFamily="18" charset="0"/>
              </a:rPr>
            </a:br>
            <a:endParaRPr lang="en-US" dirty="0"/>
          </a:p>
        </p:txBody>
      </p:sp>
      <p:pic>
        <p:nvPicPr>
          <p:cNvPr id="6" name="Content Placeholder 5" descr="A diagram of a bitcoin mining&#10;&#10;Description automatically generated">
            <a:extLst>
              <a:ext uri="{FF2B5EF4-FFF2-40B4-BE49-F238E27FC236}">
                <a16:creationId xmlns:a16="http://schemas.microsoft.com/office/drawing/2014/main" id="{BA56D4E6-3220-82FF-8031-D429D4ABE18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253331"/>
            <a:ext cx="8976310" cy="4351338"/>
          </a:xfrm>
        </p:spPr>
      </p:pic>
    </p:spTree>
    <p:extLst>
      <p:ext uri="{BB962C8B-B14F-4D97-AF65-F5344CB8AC3E}">
        <p14:creationId xmlns:p14="http://schemas.microsoft.com/office/powerpoint/2010/main" val="19213238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a:xfrm>
            <a:off x="235087" y="457120"/>
            <a:ext cx="9601196" cy="1303867"/>
          </a:xfrm>
        </p:spPr>
        <p:txBody>
          <a:bodyPr>
            <a:normAutofit fontScale="90000"/>
          </a:bodyPr>
          <a:lstStyle/>
          <a:p>
            <a:r>
              <a:rPr lang="en-US" dirty="0">
                <a:latin typeface="Calibri" panose="020F0502020204030204" pitchFamily="34" charset="0"/>
                <a:ea typeface="SimSun" panose="02010600030101010101" pitchFamily="2" charset="-122"/>
                <a:cs typeface="Times New Roman" panose="02020603050405020304" pitchFamily="18" charset="0"/>
              </a:rPr>
              <a:t>Bitcoin Mining </a:t>
            </a:r>
            <a:br>
              <a:rPr lang="en-US" dirty="0">
                <a:latin typeface="Calibri" panose="020F0502020204030204" pitchFamily="34" charset="0"/>
                <a:ea typeface="SimSun" panose="02010600030101010101" pitchFamily="2" charset="-122"/>
                <a:cs typeface="Times New Roman" panose="02020603050405020304" pitchFamily="18" charset="0"/>
              </a:rPr>
            </a:br>
            <a:endParaRPr lang="en-US" dirty="0"/>
          </a:p>
        </p:txBody>
      </p:sp>
      <p:pic>
        <p:nvPicPr>
          <p:cNvPr id="6" name="Content Placeholder 5" descr="A screenshot of a video game&#10;&#10;Description automatically generated">
            <a:extLst>
              <a:ext uri="{FF2B5EF4-FFF2-40B4-BE49-F238E27FC236}">
                <a16:creationId xmlns:a16="http://schemas.microsoft.com/office/drawing/2014/main" id="{1D7F1057-AF46-EE0A-C3D7-84CD899A088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397608"/>
            <a:ext cx="8737726" cy="4351338"/>
          </a:xfrm>
        </p:spPr>
      </p:pic>
    </p:spTree>
    <p:extLst>
      <p:ext uri="{BB962C8B-B14F-4D97-AF65-F5344CB8AC3E}">
        <p14:creationId xmlns:p14="http://schemas.microsoft.com/office/powerpoint/2010/main" val="12076725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a:xfrm>
            <a:off x="1034623" y="524932"/>
            <a:ext cx="9601196" cy="1303867"/>
          </a:xfrm>
        </p:spPr>
        <p:txBody>
          <a:bodyPr>
            <a:normAutofit fontScale="90000"/>
          </a:bodyPr>
          <a:lstStyle/>
          <a:p>
            <a:r>
              <a:rPr lang="en-US" dirty="0">
                <a:latin typeface="Calibri" panose="020F0502020204030204" pitchFamily="34" charset="0"/>
                <a:ea typeface="SimSun" panose="02010600030101010101" pitchFamily="2" charset="-122"/>
                <a:cs typeface="Times New Roman" panose="02020603050405020304" pitchFamily="18" charset="0"/>
              </a:rPr>
              <a:t>Bitcoin Mining </a:t>
            </a:r>
            <a:br>
              <a:rPr lang="en-US" dirty="0">
                <a:latin typeface="Calibri" panose="020F0502020204030204" pitchFamily="34" charset="0"/>
                <a:ea typeface="SimSun" panose="02010600030101010101" pitchFamily="2" charset="-122"/>
                <a:cs typeface="Times New Roman" panose="02020603050405020304" pitchFamily="18" charset="0"/>
              </a:rPr>
            </a:br>
            <a:endParaRPr lang="en-US" dirty="0"/>
          </a:p>
        </p:txBody>
      </p:sp>
      <p:pic>
        <p:nvPicPr>
          <p:cNvPr id="6" name="Content Placeholder 5" descr="A screenshot of a computer&#10;&#10;Description automatically generated">
            <a:extLst>
              <a:ext uri="{FF2B5EF4-FFF2-40B4-BE49-F238E27FC236}">
                <a16:creationId xmlns:a16="http://schemas.microsoft.com/office/drawing/2014/main" id="{CB42E91D-3F57-4F00-ED61-4BAE919144F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34623" y="1417063"/>
            <a:ext cx="8624694" cy="4351338"/>
          </a:xfrm>
        </p:spPr>
      </p:pic>
    </p:spTree>
    <p:extLst>
      <p:ext uri="{BB962C8B-B14F-4D97-AF65-F5344CB8AC3E}">
        <p14:creationId xmlns:p14="http://schemas.microsoft.com/office/powerpoint/2010/main" val="31048877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a:xfrm>
            <a:off x="526917" y="476576"/>
            <a:ext cx="9601196" cy="1303867"/>
          </a:xfrm>
        </p:spPr>
        <p:txBody>
          <a:bodyPr>
            <a:normAutofit fontScale="90000"/>
          </a:bodyPr>
          <a:lstStyle/>
          <a:p>
            <a:r>
              <a:rPr lang="en-US" dirty="0">
                <a:latin typeface="Calibri" panose="020F0502020204030204" pitchFamily="34" charset="0"/>
                <a:ea typeface="SimSun" panose="02010600030101010101" pitchFamily="2" charset="-122"/>
                <a:cs typeface="Times New Roman" panose="02020603050405020304" pitchFamily="18" charset="0"/>
              </a:rPr>
              <a:t>Bitcoin Mining </a:t>
            </a:r>
            <a:br>
              <a:rPr lang="en-US" dirty="0">
                <a:latin typeface="Calibri" panose="020F0502020204030204" pitchFamily="34" charset="0"/>
                <a:ea typeface="SimSun" panose="02010600030101010101" pitchFamily="2" charset="-122"/>
                <a:cs typeface="Times New Roman" panose="02020603050405020304" pitchFamily="18" charset="0"/>
              </a:rPr>
            </a:br>
            <a:endParaRPr lang="en-US" dirty="0"/>
          </a:p>
        </p:txBody>
      </p:sp>
      <p:pic>
        <p:nvPicPr>
          <p:cNvPr id="6" name="Content Placeholder 5" descr="A screenshot of a computer&#10;&#10;Description automatically generated">
            <a:extLst>
              <a:ext uri="{FF2B5EF4-FFF2-40B4-BE49-F238E27FC236}">
                <a16:creationId xmlns:a16="http://schemas.microsoft.com/office/drawing/2014/main" id="{09D9A9D6-0DE8-BC4E-2B6C-8DA4E8E958A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59604" y="1378152"/>
            <a:ext cx="9672791" cy="4351338"/>
          </a:xfrm>
        </p:spPr>
      </p:pic>
    </p:spTree>
    <p:extLst>
      <p:ext uri="{BB962C8B-B14F-4D97-AF65-F5344CB8AC3E}">
        <p14:creationId xmlns:p14="http://schemas.microsoft.com/office/powerpoint/2010/main" val="14522270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p:txBody>
          <a:bodyPr>
            <a:normAutofit fontScale="90000"/>
          </a:bodyPr>
          <a:lstStyle/>
          <a:p>
            <a:r>
              <a:rPr lang="en-US">
                <a:latin typeface="Calibri" panose="020F0502020204030204" pitchFamily="34" charset="0"/>
                <a:ea typeface="SimSun" panose="02010600030101010101" pitchFamily="2" charset="-122"/>
                <a:cs typeface="Times New Roman" panose="02020603050405020304" pitchFamily="18" charset="0"/>
              </a:rPr>
              <a:t>Bitcoin Mining </a:t>
            </a:r>
            <a:br>
              <a:rPr lang="en-US">
                <a:latin typeface="Calibri" panose="020F0502020204030204" pitchFamily="34" charset="0"/>
                <a:ea typeface="SimSun" panose="02010600030101010101" pitchFamily="2" charset="-122"/>
                <a:cs typeface="Times New Roman" panose="02020603050405020304" pitchFamily="18" charset="0"/>
              </a:rPr>
            </a:br>
            <a:endParaRPr lang="en-US" dirty="0"/>
          </a:p>
        </p:txBody>
      </p:sp>
      <p:pic>
        <p:nvPicPr>
          <p:cNvPr id="6" name="Content Placeholder 5" descr="A screenshot of a computer&#10;&#10;Description automatically generated">
            <a:extLst>
              <a:ext uri="{FF2B5EF4-FFF2-40B4-BE49-F238E27FC236}">
                <a16:creationId xmlns:a16="http://schemas.microsoft.com/office/drawing/2014/main" id="{05E9C6EA-8249-4D87-321E-F990F99D4C3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061953"/>
            <a:ext cx="9089339" cy="4351338"/>
          </a:xfrm>
        </p:spPr>
      </p:pic>
    </p:spTree>
    <p:extLst>
      <p:ext uri="{BB962C8B-B14F-4D97-AF65-F5344CB8AC3E}">
        <p14:creationId xmlns:p14="http://schemas.microsoft.com/office/powerpoint/2010/main" val="42030782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a:xfrm>
            <a:off x="449096" y="601397"/>
            <a:ext cx="9601196" cy="1303867"/>
          </a:xfrm>
        </p:spPr>
        <p:txBody>
          <a:bodyPr>
            <a:normAutofit fontScale="90000"/>
          </a:bodyPr>
          <a:lstStyle/>
          <a:p>
            <a:r>
              <a:rPr lang="en-US" dirty="0">
                <a:latin typeface="Calibri" panose="020F0502020204030204" pitchFamily="34" charset="0"/>
                <a:ea typeface="SimSun" panose="02010600030101010101" pitchFamily="2" charset="-122"/>
                <a:cs typeface="Times New Roman" panose="02020603050405020304" pitchFamily="18" charset="0"/>
              </a:rPr>
              <a:t>Bitcoin Mining </a:t>
            </a:r>
            <a:br>
              <a:rPr lang="en-US" dirty="0">
                <a:latin typeface="Calibri" panose="020F0502020204030204" pitchFamily="34" charset="0"/>
                <a:ea typeface="SimSun" panose="02010600030101010101" pitchFamily="2" charset="-122"/>
                <a:cs typeface="Times New Roman" panose="02020603050405020304" pitchFamily="18" charset="0"/>
              </a:rPr>
            </a:br>
            <a:endParaRPr lang="en-US" dirty="0"/>
          </a:p>
        </p:txBody>
      </p:sp>
      <p:pic>
        <p:nvPicPr>
          <p:cNvPr id="6" name="Content Placeholder 5" descr="A screenshot of a computer&#10;&#10;Description automatically generated">
            <a:extLst>
              <a:ext uri="{FF2B5EF4-FFF2-40B4-BE49-F238E27FC236}">
                <a16:creationId xmlns:a16="http://schemas.microsoft.com/office/drawing/2014/main" id="{74915681-2094-234A-8956-A30C4CD5596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253331"/>
            <a:ext cx="8118013" cy="4351338"/>
          </a:xfrm>
        </p:spPr>
      </p:pic>
    </p:spTree>
    <p:extLst>
      <p:ext uri="{BB962C8B-B14F-4D97-AF65-F5344CB8AC3E}">
        <p14:creationId xmlns:p14="http://schemas.microsoft.com/office/powerpoint/2010/main" val="3239568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p:txBody>
          <a:bodyPr>
            <a:normAutofit fontScale="90000"/>
          </a:bodyPr>
          <a:lstStyle/>
          <a:p>
            <a:r>
              <a:rPr lang="en-US">
                <a:latin typeface="Calibri" panose="020F0502020204030204" pitchFamily="34" charset="0"/>
                <a:ea typeface="SimSun" panose="02010600030101010101" pitchFamily="2" charset="-122"/>
                <a:cs typeface="Times New Roman" panose="02020603050405020304" pitchFamily="18" charset="0"/>
              </a:rPr>
              <a:t>Bitcoin Mining </a:t>
            </a:r>
            <a:br>
              <a:rPr lang="en-US">
                <a:latin typeface="Calibri" panose="020F0502020204030204" pitchFamily="34" charset="0"/>
                <a:ea typeface="SimSun" panose="02010600030101010101" pitchFamily="2" charset="-122"/>
                <a:cs typeface="Times New Roman" panose="02020603050405020304" pitchFamily="18" charset="0"/>
              </a:rPr>
            </a:br>
            <a:endParaRPr lang="en-US" dirty="0"/>
          </a:p>
        </p:txBody>
      </p:sp>
      <p:pic>
        <p:nvPicPr>
          <p:cNvPr id="6" name="Content Placeholder 5" descr="A screenshot of a computer&#10;&#10;Description automatically generated">
            <a:extLst>
              <a:ext uri="{FF2B5EF4-FFF2-40B4-BE49-F238E27FC236}">
                <a16:creationId xmlns:a16="http://schemas.microsoft.com/office/drawing/2014/main" id="{7B1C9BEC-B1AB-69CF-6E5E-5D337C9AAB6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47812" y="2557463"/>
            <a:ext cx="6296376" cy="3317875"/>
          </a:xfrm>
        </p:spPr>
      </p:pic>
    </p:spTree>
    <p:extLst>
      <p:ext uri="{BB962C8B-B14F-4D97-AF65-F5344CB8AC3E}">
        <p14:creationId xmlns:p14="http://schemas.microsoft.com/office/powerpoint/2010/main" val="27455536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a:xfrm>
            <a:off x="507462" y="601397"/>
            <a:ext cx="9601196" cy="1303867"/>
          </a:xfrm>
        </p:spPr>
        <p:txBody>
          <a:bodyPr>
            <a:normAutofit fontScale="90000"/>
          </a:bodyPr>
          <a:lstStyle/>
          <a:p>
            <a:r>
              <a:rPr lang="en-US" dirty="0">
                <a:latin typeface="Calibri" panose="020F0502020204030204" pitchFamily="34" charset="0"/>
                <a:ea typeface="SimSun" panose="02010600030101010101" pitchFamily="2" charset="-122"/>
                <a:cs typeface="Times New Roman" panose="02020603050405020304" pitchFamily="18" charset="0"/>
              </a:rPr>
              <a:t>Bitcoin Mining </a:t>
            </a:r>
            <a:br>
              <a:rPr lang="en-US" dirty="0">
                <a:latin typeface="Calibri" panose="020F0502020204030204" pitchFamily="34" charset="0"/>
                <a:ea typeface="SimSun" panose="02010600030101010101" pitchFamily="2" charset="-122"/>
                <a:cs typeface="Times New Roman" panose="02020603050405020304" pitchFamily="18" charset="0"/>
              </a:rPr>
            </a:br>
            <a:endParaRPr lang="en-US" dirty="0"/>
          </a:p>
        </p:txBody>
      </p:sp>
      <p:pic>
        <p:nvPicPr>
          <p:cNvPr id="7" name="Content Placeholder 6" descr="A screenshot of a computer&#10;&#10;Description automatically generated">
            <a:extLst>
              <a:ext uri="{FF2B5EF4-FFF2-40B4-BE49-F238E27FC236}">
                <a16:creationId xmlns:a16="http://schemas.microsoft.com/office/drawing/2014/main" id="{CC7A0E4B-331E-20DA-9290-8E99328E9D4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9341" y="1253331"/>
            <a:ext cx="8888177" cy="4351338"/>
          </a:xfrm>
        </p:spPr>
      </p:pic>
    </p:spTree>
    <p:extLst>
      <p:ext uri="{BB962C8B-B14F-4D97-AF65-F5344CB8AC3E}">
        <p14:creationId xmlns:p14="http://schemas.microsoft.com/office/powerpoint/2010/main" val="31730509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B3CD9-BBAF-76FC-CB7C-D882229108CF}"/>
              </a:ext>
            </a:extLst>
          </p:cNvPr>
          <p:cNvSpPr>
            <a:spLocks noGrp="1"/>
          </p:cNvSpPr>
          <p:nvPr>
            <p:ph type="title"/>
          </p:nvPr>
        </p:nvSpPr>
        <p:spPr/>
        <p:txBody>
          <a:bodyPr/>
          <a:lstStyle/>
          <a:p>
            <a:r>
              <a:rPr lang="en-US" dirty="0"/>
              <a:t>Bitcoin Wallet</a:t>
            </a:r>
          </a:p>
        </p:txBody>
      </p:sp>
      <p:sp>
        <p:nvSpPr>
          <p:cNvPr id="3" name="Content Placeholder 2">
            <a:extLst>
              <a:ext uri="{FF2B5EF4-FFF2-40B4-BE49-F238E27FC236}">
                <a16:creationId xmlns:a16="http://schemas.microsoft.com/office/drawing/2014/main" id="{BA427451-71DF-5C39-5278-8ED31E990635}"/>
              </a:ext>
            </a:extLst>
          </p:cNvPr>
          <p:cNvSpPr>
            <a:spLocks noGrp="1"/>
          </p:cNvSpPr>
          <p:nvPr>
            <p:ph idx="1"/>
          </p:nvPr>
        </p:nvSpPr>
        <p:spPr/>
        <p:txBody>
          <a:bodyPr/>
          <a:lstStyle/>
          <a:p>
            <a:r>
              <a:rPr lang="en-US" dirty="0"/>
              <a:t>A Bitcoin wallet is a software program or a physical device that allows you to store, send, and receive Bitcoin. </a:t>
            </a:r>
          </a:p>
          <a:p>
            <a:r>
              <a:rPr lang="en-US" dirty="0"/>
              <a:t>It functions like a digital bank account, but with a few key differences that are important to understand.</a:t>
            </a:r>
          </a:p>
        </p:txBody>
      </p:sp>
    </p:spTree>
    <p:extLst>
      <p:ext uri="{BB962C8B-B14F-4D97-AF65-F5344CB8AC3E}">
        <p14:creationId xmlns:p14="http://schemas.microsoft.com/office/powerpoint/2010/main" val="16267737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B3CD9-BBAF-76FC-CB7C-D882229108CF}"/>
              </a:ext>
            </a:extLst>
          </p:cNvPr>
          <p:cNvSpPr>
            <a:spLocks noGrp="1"/>
          </p:cNvSpPr>
          <p:nvPr>
            <p:ph type="title"/>
          </p:nvPr>
        </p:nvSpPr>
        <p:spPr/>
        <p:txBody>
          <a:bodyPr>
            <a:normAutofit fontScale="90000"/>
          </a:bodyPr>
          <a:lstStyle/>
          <a:p>
            <a:r>
              <a:rPr lang="en-US" b="1" dirty="0"/>
              <a:t>Types of Bitcoin Wallets</a:t>
            </a:r>
            <a:br>
              <a:rPr lang="en-US" b="1" dirty="0"/>
            </a:br>
            <a:endParaRPr lang="en-US" dirty="0"/>
          </a:p>
        </p:txBody>
      </p:sp>
      <p:sp>
        <p:nvSpPr>
          <p:cNvPr id="3" name="Content Placeholder 2">
            <a:extLst>
              <a:ext uri="{FF2B5EF4-FFF2-40B4-BE49-F238E27FC236}">
                <a16:creationId xmlns:a16="http://schemas.microsoft.com/office/drawing/2014/main" id="{BA427451-71DF-5C39-5278-8ED31E990635}"/>
              </a:ext>
            </a:extLst>
          </p:cNvPr>
          <p:cNvSpPr>
            <a:spLocks noGrp="1"/>
          </p:cNvSpPr>
          <p:nvPr>
            <p:ph idx="1"/>
          </p:nvPr>
        </p:nvSpPr>
        <p:spPr>
          <a:xfrm>
            <a:off x="1295402" y="2003776"/>
            <a:ext cx="9601196" cy="3318936"/>
          </a:xfrm>
        </p:spPr>
        <p:txBody>
          <a:bodyPr>
            <a:normAutofit fontScale="92500"/>
          </a:bodyPr>
          <a:lstStyle/>
          <a:p>
            <a:pPr>
              <a:buFont typeface="Arial" panose="020B0604020202020204" pitchFamily="34" charset="0"/>
              <a:buChar char="•"/>
            </a:pPr>
            <a:r>
              <a:rPr lang="en-US" b="1" dirty="0"/>
              <a:t>Software Wallets</a:t>
            </a:r>
            <a:r>
              <a:rPr lang="en-US" dirty="0"/>
              <a:t>: These are applications you can download to your computer or smartphone. They are convenient and easy to use.</a:t>
            </a:r>
          </a:p>
          <a:p>
            <a:pPr marL="742950" lvl="1" indent="-285750">
              <a:buFont typeface="Arial" panose="020B0604020202020204" pitchFamily="34" charset="0"/>
              <a:buChar char="•"/>
            </a:pPr>
            <a:r>
              <a:rPr lang="en-US" b="1" dirty="0"/>
              <a:t>Desktop Wallets</a:t>
            </a:r>
            <a:r>
              <a:rPr lang="en-US" dirty="0"/>
              <a:t>: Installed on your computer. Examples include Electrum and Bitcoin Core.</a:t>
            </a:r>
          </a:p>
          <a:p>
            <a:pPr marL="742950" lvl="1" indent="-285750">
              <a:buFont typeface="Arial" panose="020B0604020202020204" pitchFamily="34" charset="0"/>
              <a:buChar char="•"/>
            </a:pPr>
            <a:r>
              <a:rPr lang="en-US" b="1" dirty="0"/>
              <a:t>Mobile Wallets</a:t>
            </a:r>
            <a:r>
              <a:rPr lang="en-US" dirty="0"/>
              <a:t>: Installed on your smartphone. Examples include Mycelium and Trust Wallet.</a:t>
            </a:r>
          </a:p>
          <a:p>
            <a:pPr>
              <a:buFont typeface="Arial" panose="020B0604020202020204" pitchFamily="34" charset="0"/>
              <a:buChar char="•"/>
            </a:pPr>
            <a:r>
              <a:rPr lang="en-US" b="1" dirty="0"/>
              <a:t>Hardware Wallets</a:t>
            </a:r>
            <a:r>
              <a:rPr lang="en-US" dirty="0"/>
              <a:t>: Physical devices that store your Bitcoin offline, providing high security against hacking. Examples include Ledger Nano S and </a:t>
            </a:r>
            <a:r>
              <a:rPr lang="en-US" dirty="0" err="1"/>
              <a:t>Trezor</a:t>
            </a:r>
            <a:r>
              <a:rPr lang="en-US" dirty="0"/>
              <a:t>.</a:t>
            </a:r>
          </a:p>
          <a:p>
            <a:endParaRPr lang="en-US" dirty="0"/>
          </a:p>
        </p:txBody>
      </p:sp>
    </p:spTree>
    <p:extLst>
      <p:ext uri="{BB962C8B-B14F-4D97-AF65-F5344CB8AC3E}">
        <p14:creationId xmlns:p14="http://schemas.microsoft.com/office/powerpoint/2010/main" val="22180763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p:txBody>
          <a:bodyPr>
            <a:normAutofit fontScale="90000"/>
          </a:bodyPr>
          <a:lstStyle/>
          <a:p>
            <a:r>
              <a:rPr lang="en-US" dirty="0">
                <a:latin typeface="Calibri" panose="020F0502020204030204" pitchFamily="34" charset="0"/>
                <a:ea typeface="SimSun" panose="02010600030101010101" pitchFamily="2" charset="-122"/>
                <a:cs typeface="Times New Roman" panose="02020603050405020304" pitchFamily="18" charset="0"/>
              </a:rPr>
              <a:t>The Purpose of Bitcoin</a:t>
            </a:r>
            <a:br>
              <a:rPr lang="en-US" dirty="0">
                <a:latin typeface="Calibri" panose="020F0502020204030204" pitchFamily="34" charset="0"/>
                <a:ea typeface="SimSun" panose="02010600030101010101" pitchFamily="2" charset="-122"/>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9EBC5846-6F62-33DF-EF20-838085450F41}"/>
              </a:ext>
            </a:extLst>
          </p:cNvPr>
          <p:cNvSpPr>
            <a:spLocks noGrp="1"/>
          </p:cNvSpPr>
          <p:nvPr>
            <p:ph idx="1"/>
          </p:nvPr>
        </p:nvSpPr>
        <p:spPr>
          <a:xfrm>
            <a:off x="760379" y="1436518"/>
            <a:ext cx="10515600" cy="4351338"/>
          </a:xfrm>
        </p:spPr>
        <p:txBody>
          <a:bodyPr>
            <a:normAutofit fontScale="77500" lnSpcReduction="20000"/>
          </a:bodyPr>
          <a:lstStyle/>
          <a:p>
            <a:pPr marL="742950" marR="0" lvl="1" indent="-285750">
              <a:lnSpc>
                <a:spcPct val="115000"/>
              </a:lnSpc>
              <a:spcBef>
                <a:spcPts val="0"/>
              </a:spcBef>
              <a:spcAft>
                <a:spcPts val="1000"/>
              </a:spcAft>
              <a:buSzPts val="1000"/>
              <a:buFont typeface="Courier New" panose="02070309020205020404" pitchFamily="49" charset="0"/>
              <a:buChar char="o"/>
              <a:tabLst>
                <a:tab pos="914400" algn="l"/>
              </a:tabLst>
            </a:pPr>
            <a:r>
              <a:rPr lang="en-US" sz="3200" b="1" dirty="0">
                <a:effectLst/>
                <a:latin typeface="Calibri" panose="020F0502020204030204" pitchFamily="34" charset="0"/>
                <a:ea typeface="SimSun" panose="02010600030101010101" pitchFamily="2" charset="-122"/>
                <a:cs typeface="Times New Roman" panose="02020603050405020304" pitchFamily="18" charset="0"/>
              </a:rPr>
              <a:t>Alternative to Fiat Currencies:</a:t>
            </a:r>
            <a:r>
              <a:rPr lang="en-US" sz="3200" dirty="0">
                <a:effectLst/>
                <a:latin typeface="Calibri" panose="020F0502020204030204" pitchFamily="34" charset="0"/>
                <a:ea typeface="SimSun" panose="02010600030101010101" pitchFamily="2" charset="-122"/>
                <a:cs typeface="Times New Roman" panose="02020603050405020304" pitchFamily="18" charset="0"/>
              </a:rPr>
              <a:t> Bitcoin offers an alternative to traditional currencies, particularly in countries with unstable financial systems.</a:t>
            </a:r>
          </a:p>
          <a:p>
            <a:pPr marL="742950" marR="0" lvl="1" indent="-285750">
              <a:lnSpc>
                <a:spcPct val="115000"/>
              </a:lnSpc>
              <a:spcBef>
                <a:spcPts val="0"/>
              </a:spcBef>
              <a:spcAft>
                <a:spcPts val="1000"/>
              </a:spcAft>
              <a:buSzPts val="1000"/>
              <a:buFont typeface="Courier New" panose="02070309020205020404" pitchFamily="49" charset="0"/>
              <a:buChar char="o"/>
              <a:tabLst>
                <a:tab pos="914400" algn="l"/>
              </a:tabLst>
            </a:pPr>
            <a:r>
              <a:rPr lang="en-US" sz="3200" b="1" dirty="0">
                <a:effectLst/>
                <a:latin typeface="Calibri" panose="020F0502020204030204" pitchFamily="34" charset="0"/>
                <a:ea typeface="SimSun" panose="02010600030101010101" pitchFamily="2" charset="-122"/>
                <a:cs typeface="Times New Roman" panose="02020603050405020304" pitchFamily="18" charset="0"/>
              </a:rPr>
              <a:t>Decentralized Transactions:</a:t>
            </a:r>
            <a:r>
              <a:rPr lang="en-US" sz="3200" dirty="0">
                <a:effectLst/>
                <a:latin typeface="Calibri" panose="020F0502020204030204" pitchFamily="34" charset="0"/>
                <a:ea typeface="SimSun" panose="02010600030101010101" pitchFamily="2" charset="-122"/>
                <a:cs typeface="Times New Roman" panose="02020603050405020304" pitchFamily="18" charset="0"/>
              </a:rPr>
              <a:t> Bitcoin transactions don’t require intermediaries like banks, making transfers faster and cheaper, especially across borders.</a:t>
            </a:r>
          </a:p>
          <a:p>
            <a:pPr marL="742950" marR="0" lvl="1" indent="-285750">
              <a:lnSpc>
                <a:spcPct val="115000"/>
              </a:lnSpc>
              <a:spcBef>
                <a:spcPts val="0"/>
              </a:spcBef>
              <a:spcAft>
                <a:spcPts val="1000"/>
              </a:spcAft>
              <a:buSzPts val="1000"/>
              <a:buFont typeface="Courier New" panose="02070309020205020404" pitchFamily="49" charset="0"/>
              <a:buChar char="o"/>
              <a:tabLst>
                <a:tab pos="914400" algn="l"/>
              </a:tabLst>
            </a:pPr>
            <a:r>
              <a:rPr lang="en-US" sz="3200" b="1" dirty="0">
                <a:effectLst/>
                <a:latin typeface="Calibri" panose="020F0502020204030204" pitchFamily="34" charset="0"/>
                <a:ea typeface="SimSun" panose="02010600030101010101" pitchFamily="2" charset="-122"/>
                <a:cs typeface="Times New Roman" panose="02020603050405020304" pitchFamily="18" charset="0"/>
              </a:rPr>
              <a:t>Financial Sovereignty:</a:t>
            </a:r>
            <a:r>
              <a:rPr lang="en-US" sz="3200" dirty="0">
                <a:effectLst/>
                <a:latin typeface="Calibri" panose="020F0502020204030204" pitchFamily="34" charset="0"/>
                <a:ea typeface="SimSun" panose="02010600030101010101" pitchFamily="2" charset="-122"/>
                <a:cs typeface="Times New Roman" panose="02020603050405020304" pitchFamily="18" charset="0"/>
              </a:rPr>
              <a:t> Users have full control over their funds, without reliance on central authorities.</a:t>
            </a:r>
          </a:p>
          <a:p>
            <a:pPr marL="742950" marR="0" lvl="1" indent="-285750">
              <a:lnSpc>
                <a:spcPct val="115000"/>
              </a:lnSpc>
              <a:spcBef>
                <a:spcPts val="0"/>
              </a:spcBef>
              <a:spcAft>
                <a:spcPts val="1000"/>
              </a:spcAft>
              <a:buSzPts val="1000"/>
              <a:buFont typeface="Courier New" panose="02070309020205020404" pitchFamily="49" charset="0"/>
              <a:buChar char="o"/>
              <a:tabLst>
                <a:tab pos="914400" algn="l"/>
              </a:tabLst>
            </a:pPr>
            <a:r>
              <a:rPr lang="en-US" sz="3200" b="1" dirty="0">
                <a:effectLst/>
                <a:latin typeface="Calibri" panose="020F0502020204030204" pitchFamily="34" charset="0"/>
                <a:ea typeface="SimSun" panose="02010600030101010101" pitchFamily="2" charset="-122"/>
                <a:cs typeface="Times New Roman" panose="02020603050405020304" pitchFamily="18" charset="0"/>
              </a:rPr>
              <a:t>Inflation Resistance:</a:t>
            </a:r>
            <a:r>
              <a:rPr lang="en-US" sz="3200" dirty="0">
                <a:effectLst/>
                <a:latin typeface="Calibri" panose="020F0502020204030204" pitchFamily="34" charset="0"/>
                <a:ea typeface="SimSun" panose="02010600030101010101" pitchFamily="2" charset="-122"/>
                <a:cs typeface="Times New Roman" panose="02020603050405020304" pitchFamily="18" charset="0"/>
              </a:rPr>
              <a:t> Bitcoin's capped supply provides a hedge against inflation, unlike fiat currencies which can be printed in unlimited quantities.</a:t>
            </a:r>
          </a:p>
          <a:p>
            <a:endParaRPr lang="en-US" dirty="0"/>
          </a:p>
        </p:txBody>
      </p:sp>
    </p:spTree>
    <p:extLst>
      <p:ext uri="{BB962C8B-B14F-4D97-AF65-F5344CB8AC3E}">
        <p14:creationId xmlns:p14="http://schemas.microsoft.com/office/powerpoint/2010/main" val="35763640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B3CD9-BBAF-76FC-CB7C-D882229108CF}"/>
              </a:ext>
            </a:extLst>
          </p:cNvPr>
          <p:cNvSpPr>
            <a:spLocks noGrp="1"/>
          </p:cNvSpPr>
          <p:nvPr>
            <p:ph type="title"/>
          </p:nvPr>
        </p:nvSpPr>
        <p:spPr/>
        <p:txBody>
          <a:bodyPr>
            <a:normAutofit fontScale="90000"/>
          </a:bodyPr>
          <a:lstStyle/>
          <a:p>
            <a:r>
              <a:rPr lang="en-US" b="1" dirty="0"/>
              <a:t>Types of Bitcoin Wallets</a:t>
            </a:r>
            <a:br>
              <a:rPr lang="en-US" b="1" dirty="0"/>
            </a:br>
            <a:endParaRPr lang="en-US" dirty="0"/>
          </a:p>
        </p:txBody>
      </p:sp>
      <p:sp>
        <p:nvSpPr>
          <p:cNvPr id="3" name="Content Placeholder 2">
            <a:extLst>
              <a:ext uri="{FF2B5EF4-FFF2-40B4-BE49-F238E27FC236}">
                <a16:creationId xmlns:a16="http://schemas.microsoft.com/office/drawing/2014/main" id="{BA427451-71DF-5C39-5278-8ED31E990635}"/>
              </a:ext>
            </a:extLst>
          </p:cNvPr>
          <p:cNvSpPr>
            <a:spLocks noGrp="1"/>
          </p:cNvSpPr>
          <p:nvPr>
            <p:ph idx="1"/>
          </p:nvPr>
        </p:nvSpPr>
        <p:spPr/>
        <p:txBody>
          <a:bodyPr/>
          <a:lstStyle/>
          <a:p>
            <a:pPr>
              <a:buFont typeface="Arial" panose="020B0604020202020204" pitchFamily="34" charset="0"/>
              <a:buChar char="•"/>
            </a:pPr>
            <a:r>
              <a:rPr lang="en-US" b="1" dirty="0"/>
              <a:t>Web Wallets</a:t>
            </a:r>
            <a:r>
              <a:rPr lang="en-US" dirty="0"/>
              <a:t>: Online services where you can access your Bitcoin via a web browser. Examples include Coinbase and Blockchain.com.</a:t>
            </a:r>
          </a:p>
          <a:p>
            <a:pPr>
              <a:buFont typeface="Arial" panose="020B0604020202020204" pitchFamily="34" charset="0"/>
              <a:buChar char="•"/>
            </a:pPr>
            <a:r>
              <a:rPr lang="en-US" b="1" dirty="0"/>
              <a:t>Paper Wallets</a:t>
            </a:r>
            <a:r>
              <a:rPr lang="en-US" dirty="0"/>
              <a:t>: A physical document containing your Bitcoin private keys and addresses, typically generated by an offline tool.</a:t>
            </a:r>
          </a:p>
          <a:p>
            <a:pPr>
              <a:buFont typeface="Arial" panose="020B0604020202020204" pitchFamily="34" charset="0"/>
              <a:buChar char="•"/>
            </a:pPr>
            <a:r>
              <a:rPr lang="en-US" b="1" dirty="0"/>
              <a:t>Cold Wallets</a:t>
            </a:r>
            <a:r>
              <a:rPr lang="en-US" dirty="0"/>
              <a:t>: Any Bitcoin wallet that is not connected to the internet, which could be a hardware or paper wallet. Cold wallets are considered more secure than hot wallets (those connected to the internet).</a:t>
            </a:r>
          </a:p>
          <a:p>
            <a:endParaRPr lang="en-US" dirty="0"/>
          </a:p>
        </p:txBody>
      </p:sp>
    </p:spTree>
    <p:extLst>
      <p:ext uri="{BB962C8B-B14F-4D97-AF65-F5344CB8AC3E}">
        <p14:creationId xmlns:p14="http://schemas.microsoft.com/office/powerpoint/2010/main" val="19937868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B3CD9-BBAF-76FC-CB7C-D882229108CF}"/>
              </a:ext>
            </a:extLst>
          </p:cNvPr>
          <p:cNvSpPr>
            <a:spLocks noGrp="1"/>
          </p:cNvSpPr>
          <p:nvPr>
            <p:ph type="title"/>
          </p:nvPr>
        </p:nvSpPr>
        <p:spPr/>
        <p:txBody>
          <a:bodyPr>
            <a:normAutofit fontScale="90000"/>
          </a:bodyPr>
          <a:lstStyle/>
          <a:p>
            <a:r>
              <a:rPr lang="en-US" b="1" dirty="0"/>
              <a:t>How Bitcoin Wallets Work</a:t>
            </a:r>
            <a:br>
              <a:rPr lang="en-US" b="1" dirty="0"/>
            </a:br>
            <a:endParaRPr lang="en-US" dirty="0"/>
          </a:p>
        </p:txBody>
      </p:sp>
      <p:sp>
        <p:nvSpPr>
          <p:cNvPr id="3" name="Content Placeholder 2">
            <a:extLst>
              <a:ext uri="{FF2B5EF4-FFF2-40B4-BE49-F238E27FC236}">
                <a16:creationId xmlns:a16="http://schemas.microsoft.com/office/drawing/2014/main" id="{BA427451-71DF-5C39-5278-8ED31E990635}"/>
              </a:ext>
            </a:extLst>
          </p:cNvPr>
          <p:cNvSpPr>
            <a:spLocks noGrp="1"/>
          </p:cNvSpPr>
          <p:nvPr>
            <p:ph idx="1"/>
          </p:nvPr>
        </p:nvSpPr>
        <p:spPr/>
        <p:txBody>
          <a:bodyPr>
            <a:normAutofit fontScale="92500" lnSpcReduction="20000"/>
          </a:bodyPr>
          <a:lstStyle/>
          <a:p>
            <a:r>
              <a:rPr lang="en-US" dirty="0"/>
              <a:t>A Bitcoin wallet does not store Bitcoin itself; instead, it stores the private keys that allow you to access your Bitcoin on the blockchain. </a:t>
            </a:r>
          </a:p>
          <a:p>
            <a:r>
              <a:rPr lang="en-US" b="1" dirty="0"/>
              <a:t>Private Keys</a:t>
            </a:r>
            <a:r>
              <a:rPr lang="en-US" dirty="0"/>
              <a:t>: A private key is a secret code that allows you to access and control your Bitcoin. If someone else gets your private key, they can access your Bitcoin.</a:t>
            </a:r>
          </a:p>
          <a:p>
            <a:pPr>
              <a:buFont typeface="Arial" panose="020B0604020202020204" pitchFamily="34" charset="0"/>
              <a:buChar char="•"/>
            </a:pPr>
            <a:r>
              <a:rPr lang="en-US" b="1" dirty="0"/>
              <a:t>Public Keys and Bitcoin Addresses</a:t>
            </a:r>
            <a:r>
              <a:rPr lang="en-US" dirty="0"/>
              <a:t>: </a:t>
            </a:r>
          </a:p>
          <a:p>
            <a:pPr>
              <a:buFont typeface="Arial" panose="020B0604020202020204" pitchFamily="34" charset="0"/>
              <a:buChar char="•"/>
            </a:pPr>
            <a:r>
              <a:rPr lang="en-US" dirty="0"/>
              <a:t>A public key is derived from your private key and is used to generate a Bitcoin address, which is like an account number. </a:t>
            </a:r>
          </a:p>
          <a:p>
            <a:pPr>
              <a:buFont typeface="Arial" panose="020B0604020202020204" pitchFamily="34" charset="0"/>
              <a:buChar char="•"/>
            </a:pPr>
            <a:r>
              <a:rPr lang="en-US" dirty="0"/>
              <a:t>This is the address you share with others to receive Bitcoin. The public key and address do not reveal your private key.</a:t>
            </a:r>
          </a:p>
          <a:p>
            <a:endParaRPr lang="en-US" dirty="0"/>
          </a:p>
        </p:txBody>
      </p:sp>
    </p:spTree>
    <p:extLst>
      <p:ext uri="{BB962C8B-B14F-4D97-AF65-F5344CB8AC3E}">
        <p14:creationId xmlns:p14="http://schemas.microsoft.com/office/powerpoint/2010/main" val="26845099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B3CD9-BBAF-76FC-CB7C-D882229108CF}"/>
              </a:ext>
            </a:extLst>
          </p:cNvPr>
          <p:cNvSpPr>
            <a:spLocks noGrp="1"/>
          </p:cNvSpPr>
          <p:nvPr>
            <p:ph type="title"/>
          </p:nvPr>
        </p:nvSpPr>
        <p:spPr/>
        <p:txBody>
          <a:bodyPr>
            <a:normAutofit fontScale="90000"/>
          </a:bodyPr>
          <a:lstStyle/>
          <a:p>
            <a:r>
              <a:rPr lang="en-US" b="1" dirty="0"/>
              <a:t>Sending and Receiving Bitcoin</a:t>
            </a:r>
            <a:br>
              <a:rPr lang="en-US" b="1" dirty="0"/>
            </a:br>
            <a:endParaRPr lang="en-US" dirty="0"/>
          </a:p>
        </p:txBody>
      </p:sp>
      <p:sp>
        <p:nvSpPr>
          <p:cNvPr id="3" name="Content Placeholder 2">
            <a:extLst>
              <a:ext uri="{FF2B5EF4-FFF2-40B4-BE49-F238E27FC236}">
                <a16:creationId xmlns:a16="http://schemas.microsoft.com/office/drawing/2014/main" id="{BA427451-71DF-5C39-5278-8ED31E990635}"/>
              </a:ext>
            </a:extLst>
          </p:cNvPr>
          <p:cNvSpPr>
            <a:spLocks noGrp="1"/>
          </p:cNvSpPr>
          <p:nvPr>
            <p:ph idx="1"/>
          </p:nvPr>
        </p:nvSpPr>
        <p:spPr>
          <a:xfrm>
            <a:off x="1295402" y="1992487"/>
            <a:ext cx="9601196" cy="4069645"/>
          </a:xfrm>
        </p:spPr>
        <p:txBody>
          <a:bodyPr>
            <a:normAutofit/>
          </a:bodyPr>
          <a:lstStyle/>
          <a:p>
            <a:pPr>
              <a:buFont typeface="Arial" panose="020B0604020202020204" pitchFamily="34" charset="0"/>
              <a:buChar char="•"/>
            </a:pPr>
            <a:r>
              <a:rPr lang="en-US" b="1" dirty="0"/>
              <a:t>Receiving Bitcoin</a:t>
            </a:r>
            <a:r>
              <a:rPr lang="en-US" dirty="0"/>
              <a:t>: </a:t>
            </a:r>
          </a:p>
          <a:p>
            <a:pPr>
              <a:buFont typeface="Arial" panose="020B0604020202020204" pitchFamily="34" charset="0"/>
              <a:buChar char="•"/>
            </a:pPr>
            <a:r>
              <a:rPr lang="en-US" dirty="0"/>
              <a:t>To receive Bitcoin, you simply share your Bitcoin address with the sender. The sender inputs this address into their wallet and sends the desired amount of Bitcoin.</a:t>
            </a:r>
          </a:p>
          <a:p>
            <a:pPr>
              <a:buFont typeface="Arial" panose="020B0604020202020204" pitchFamily="34" charset="0"/>
              <a:buChar char="•"/>
            </a:pPr>
            <a:r>
              <a:rPr lang="en-US" b="1" dirty="0"/>
              <a:t>Sending Bitcoin</a:t>
            </a:r>
            <a:r>
              <a:rPr lang="en-US" dirty="0"/>
              <a:t>: </a:t>
            </a:r>
          </a:p>
          <a:p>
            <a:pPr>
              <a:buFont typeface="Arial" panose="020B0604020202020204" pitchFamily="34" charset="0"/>
              <a:buChar char="•"/>
            </a:pPr>
            <a:r>
              <a:rPr lang="en-US" dirty="0"/>
              <a:t>To send Bitcoin, you need to input the recipient’s Bitcoin address and the amount you wish to send into your wallet, then confirm the transaction with your private key. This transaction is then broadcast to the Bitcoin network for validation.</a:t>
            </a:r>
          </a:p>
          <a:p>
            <a:endParaRPr lang="en-US" dirty="0"/>
          </a:p>
        </p:txBody>
      </p:sp>
    </p:spTree>
    <p:extLst>
      <p:ext uri="{BB962C8B-B14F-4D97-AF65-F5344CB8AC3E}">
        <p14:creationId xmlns:p14="http://schemas.microsoft.com/office/powerpoint/2010/main" val="13766356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B3CD9-BBAF-76FC-CB7C-D882229108CF}"/>
              </a:ext>
            </a:extLst>
          </p:cNvPr>
          <p:cNvSpPr>
            <a:spLocks noGrp="1"/>
          </p:cNvSpPr>
          <p:nvPr>
            <p:ph type="title"/>
          </p:nvPr>
        </p:nvSpPr>
        <p:spPr/>
        <p:txBody>
          <a:bodyPr>
            <a:normAutofit fontScale="90000"/>
          </a:bodyPr>
          <a:lstStyle/>
          <a:p>
            <a:r>
              <a:rPr lang="en-US" b="1" dirty="0"/>
              <a:t>Security Considerations</a:t>
            </a:r>
            <a:br>
              <a:rPr lang="en-US" b="1" dirty="0"/>
            </a:br>
            <a:endParaRPr lang="en-US" dirty="0"/>
          </a:p>
        </p:txBody>
      </p:sp>
      <p:sp>
        <p:nvSpPr>
          <p:cNvPr id="3" name="Content Placeholder 2">
            <a:extLst>
              <a:ext uri="{FF2B5EF4-FFF2-40B4-BE49-F238E27FC236}">
                <a16:creationId xmlns:a16="http://schemas.microsoft.com/office/drawing/2014/main" id="{BA427451-71DF-5C39-5278-8ED31E990635}"/>
              </a:ext>
            </a:extLst>
          </p:cNvPr>
          <p:cNvSpPr>
            <a:spLocks noGrp="1"/>
          </p:cNvSpPr>
          <p:nvPr>
            <p:ph idx="1"/>
          </p:nvPr>
        </p:nvSpPr>
        <p:spPr>
          <a:xfrm>
            <a:off x="1295401" y="1806222"/>
            <a:ext cx="9601196" cy="4391378"/>
          </a:xfrm>
        </p:spPr>
        <p:txBody>
          <a:bodyPr>
            <a:normAutofit/>
          </a:bodyPr>
          <a:lstStyle/>
          <a:p>
            <a:pPr>
              <a:buFont typeface="Arial" panose="020B0604020202020204" pitchFamily="34" charset="0"/>
              <a:buChar char="•"/>
            </a:pPr>
            <a:r>
              <a:rPr lang="en-US" b="1" dirty="0"/>
              <a:t>Backup Your Wallet</a:t>
            </a:r>
            <a:r>
              <a:rPr lang="en-US" dirty="0"/>
              <a:t>: Always back up your wallet. If you lose your wallet, without a backup, your Bitcoin is gone forever.</a:t>
            </a:r>
          </a:p>
          <a:p>
            <a:pPr>
              <a:buFont typeface="Arial" panose="020B0604020202020204" pitchFamily="34" charset="0"/>
              <a:buChar char="•"/>
            </a:pPr>
            <a:r>
              <a:rPr lang="en-US" b="1" dirty="0"/>
              <a:t>Use Strong Passwords</a:t>
            </a:r>
            <a:r>
              <a:rPr lang="en-US" dirty="0"/>
              <a:t>: Ensure your wallet is protected by a strong password.</a:t>
            </a:r>
          </a:p>
          <a:p>
            <a:pPr>
              <a:buFont typeface="Arial" panose="020B0604020202020204" pitchFamily="34" charset="0"/>
              <a:buChar char="•"/>
            </a:pPr>
            <a:r>
              <a:rPr lang="en-US" b="1" dirty="0"/>
              <a:t>Enable Two-Factor Authentication (2FA)</a:t>
            </a:r>
            <a:r>
              <a:rPr lang="en-US" dirty="0"/>
              <a:t>: For online and mobile wallets, enable 2FA to add an extra layer of security.</a:t>
            </a:r>
          </a:p>
          <a:p>
            <a:pPr>
              <a:buFont typeface="Arial" panose="020B0604020202020204" pitchFamily="34" charset="0"/>
              <a:buChar char="•"/>
            </a:pPr>
            <a:r>
              <a:rPr lang="en-US" b="1" dirty="0"/>
              <a:t>Keep Your Private Keys Secure</a:t>
            </a:r>
            <a:r>
              <a:rPr lang="en-US" dirty="0"/>
              <a:t>: Never share your private keys. Store them in a secure place, like a hardware wallet or a safely stored paper wallet.</a:t>
            </a:r>
          </a:p>
          <a:p>
            <a:endParaRPr lang="en-US" dirty="0"/>
          </a:p>
        </p:txBody>
      </p:sp>
    </p:spTree>
    <p:extLst>
      <p:ext uri="{BB962C8B-B14F-4D97-AF65-F5344CB8AC3E}">
        <p14:creationId xmlns:p14="http://schemas.microsoft.com/office/powerpoint/2010/main" val="30694289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B3CD9-BBAF-76FC-CB7C-D882229108CF}"/>
              </a:ext>
            </a:extLst>
          </p:cNvPr>
          <p:cNvSpPr>
            <a:spLocks noGrp="1"/>
          </p:cNvSpPr>
          <p:nvPr>
            <p:ph type="title"/>
          </p:nvPr>
        </p:nvSpPr>
        <p:spPr/>
        <p:txBody>
          <a:bodyPr>
            <a:normAutofit fontScale="90000"/>
          </a:bodyPr>
          <a:lstStyle/>
          <a:p>
            <a:r>
              <a:rPr lang="en-US" b="1" dirty="0"/>
              <a:t>Transaction Fees</a:t>
            </a:r>
            <a:br>
              <a:rPr lang="en-US" b="1" dirty="0"/>
            </a:br>
            <a:endParaRPr lang="en-US" dirty="0"/>
          </a:p>
        </p:txBody>
      </p:sp>
      <p:sp>
        <p:nvSpPr>
          <p:cNvPr id="3" name="Content Placeholder 2">
            <a:extLst>
              <a:ext uri="{FF2B5EF4-FFF2-40B4-BE49-F238E27FC236}">
                <a16:creationId xmlns:a16="http://schemas.microsoft.com/office/drawing/2014/main" id="{BA427451-71DF-5C39-5278-8ED31E990635}"/>
              </a:ext>
            </a:extLst>
          </p:cNvPr>
          <p:cNvSpPr>
            <a:spLocks noGrp="1"/>
          </p:cNvSpPr>
          <p:nvPr>
            <p:ph idx="1"/>
          </p:nvPr>
        </p:nvSpPr>
        <p:spPr/>
        <p:txBody>
          <a:bodyPr/>
          <a:lstStyle/>
          <a:p>
            <a:r>
              <a:rPr lang="en-US" dirty="0"/>
              <a:t>When sending Bitcoin, you may need to pay a transaction fee. </a:t>
            </a:r>
          </a:p>
          <a:p>
            <a:r>
              <a:rPr lang="en-US" dirty="0"/>
              <a:t>This fee goes to the miners who validate transactions on the Bitcoin network. The amount of the fee can affect how quickly your transaction is processed.</a:t>
            </a:r>
          </a:p>
          <a:p>
            <a:endParaRPr lang="en-US" dirty="0"/>
          </a:p>
        </p:txBody>
      </p:sp>
    </p:spTree>
    <p:extLst>
      <p:ext uri="{BB962C8B-B14F-4D97-AF65-F5344CB8AC3E}">
        <p14:creationId xmlns:p14="http://schemas.microsoft.com/office/powerpoint/2010/main" val="29229163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B3CD9-BBAF-76FC-CB7C-D882229108CF}"/>
              </a:ext>
            </a:extLst>
          </p:cNvPr>
          <p:cNvSpPr>
            <a:spLocks noGrp="1"/>
          </p:cNvSpPr>
          <p:nvPr>
            <p:ph type="title"/>
          </p:nvPr>
        </p:nvSpPr>
        <p:spPr/>
        <p:txBody>
          <a:bodyPr>
            <a:normAutofit fontScale="90000"/>
          </a:bodyPr>
          <a:lstStyle/>
          <a:p>
            <a:r>
              <a:rPr lang="en-US" b="1" dirty="0"/>
              <a:t>Choosing the Right Wallet</a:t>
            </a:r>
            <a:br>
              <a:rPr lang="en-US" b="1" dirty="0"/>
            </a:br>
            <a:endParaRPr lang="en-US" dirty="0"/>
          </a:p>
        </p:txBody>
      </p:sp>
      <p:sp>
        <p:nvSpPr>
          <p:cNvPr id="3" name="Content Placeholder 2">
            <a:extLst>
              <a:ext uri="{FF2B5EF4-FFF2-40B4-BE49-F238E27FC236}">
                <a16:creationId xmlns:a16="http://schemas.microsoft.com/office/drawing/2014/main" id="{BA427451-71DF-5C39-5278-8ED31E990635}"/>
              </a:ext>
            </a:extLst>
          </p:cNvPr>
          <p:cNvSpPr>
            <a:spLocks noGrp="1"/>
          </p:cNvSpPr>
          <p:nvPr>
            <p:ph idx="1"/>
          </p:nvPr>
        </p:nvSpPr>
        <p:spPr/>
        <p:txBody>
          <a:bodyPr/>
          <a:lstStyle/>
          <a:p>
            <a:pPr>
              <a:buFont typeface="Arial" panose="020B0604020202020204" pitchFamily="34" charset="0"/>
              <a:buChar char="•"/>
            </a:pPr>
            <a:r>
              <a:rPr lang="en-US" b="1" dirty="0"/>
              <a:t>For daily transactions</a:t>
            </a:r>
            <a:r>
              <a:rPr lang="en-US" dirty="0"/>
              <a:t>: A mobile or web wallet might be convenient.</a:t>
            </a:r>
          </a:p>
          <a:p>
            <a:pPr>
              <a:buFont typeface="Arial" panose="020B0604020202020204" pitchFamily="34" charset="0"/>
              <a:buChar char="•"/>
            </a:pPr>
            <a:r>
              <a:rPr lang="en-US" b="1" dirty="0"/>
              <a:t>For long-term storage</a:t>
            </a:r>
            <a:r>
              <a:rPr lang="en-US" dirty="0"/>
              <a:t>: A hardware or paper wallet offers the highest level of security.</a:t>
            </a:r>
          </a:p>
          <a:p>
            <a:endParaRPr lang="en-US" dirty="0"/>
          </a:p>
        </p:txBody>
      </p:sp>
    </p:spTree>
    <p:extLst>
      <p:ext uri="{BB962C8B-B14F-4D97-AF65-F5344CB8AC3E}">
        <p14:creationId xmlns:p14="http://schemas.microsoft.com/office/powerpoint/2010/main" val="6175990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B3CD9-BBAF-76FC-CB7C-D882229108CF}"/>
              </a:ext>
            </a:extLst>
          </p:cNvPr>
          <p:cNvSpPr>
            <a:spLocks noGrp="1"/>
          </p:cNvSpPr>
          <p:nvPr>
            <p:ph type="title"/>
          </p:nvPr>
        </p:nvSpPr>
        <p:spPr>
          <a:xfrm>
            <a:off x="1295402" y="982132"/>
            <a:ext cx="7907213" cy="45719"/>
          </a:xfrm>
        </p:spPr>
        <p:txBody>
          <a:bodyPr>
            <a:normAutofit fontScale="90000"/>
          </a:bodyPr>
          <a:lstStyle/>
          <a:p>
            <a:endParaRPr lang="en-US" dirty="0"/>
          </a:p>
        </p:txBody>
      </p:sp>
      <p:pic>
        <p:nvPicPr>
          <p:cNvPr id="5" name="Content Placeholder 4" descr="A screenshot of a blockchain wallet&#10;&#10;Description automatically generated">
            <a:extLst>
              <a:ext uri="{FF2B5EF4-FFF2-40B4-BE49-F238E27FC236}">
                <a16:creationId xmlns:a16="http://schemas.microsoft.com/office/drawing/2014/main" id="{5F3AB4FB-AE11-0C05-1C9C-4731C13E955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3252" y="749106"/>
            <a:ext cx="8385495" cy="4657310"/>
          </a:xfrm>
        </p:spPr>
      </p:pic>
    </p:spTree>
    <p:extLst>
      <p:ext uri="{BB962C8B-B14F-4D97-AF65-F5344CB8AC3E}">
        <p14:creationId xmlns:p14="http://schemas.microsoft.com/office/powerpoint/2010/main" val="5502810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computer screen&#10;&#10;Description automatically generated">
            <a:extLst>
              <a:ext uri="{FF2B5EF4-FFF2-40B4-BE49-F238E27FC236}">
                <a16:creationId xmlns:a16="http://schemas.microsoft.com/office/drawing/2014/main" id="{ED0FD54F-038E-54BA-2AFA-2BDD4814D0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1868"/>
            <a:ext cx="12192000" cy="6114263"/>
          </a:xfrm>
          <a:prstGeom prst="rect">
            <a:avLst/>
          </a:prstGeom>
        </p:spPr>
      </p:pic>
    </p:spTree>
    <p:extLst>
      <p:ext uri="{BB962C8B-B14F-4D97-AF65-F5344CB8AC3E}">
        <p14:creationId xmlns:p14="http://schemas.microsoft.com/office/powerpoint/2010/main" val="11580579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B3CD9-BBAF-76FC-CB7C-D882229108CF}"/>
              </a:ext>
            </a:extLst>
          </p:cNvPr>
          <p:cNvSpPr>
            <a:spLocks noGrp="1"/>
          </p:cNvSpPr>
          <p:nvPr>
            <p:ph type="title"/>
          </p:nvPr>
        </p:nvSpPr>
        <p:spPr/>
        <p:txBody>
          <a:bodyPr/>
          <a:lstStyle/>
          <a:p>
            <a:endParaRPr lang="en-US"/>
          </a:p>
        </p:txBody>
      </p:sp>
      <p:pic>
        <p:nvPicPr>
          <p:cNvPr id="5" name="Content Placeholder 4" descr="A computer screen with a computer and a computer and a computer with a computer and a computer with a computer and a computer with a computer and a computer with a computer and a computer with a computer&#10;&#10;Description automatically generated">
            <a:extLst>
              <a:ext uri="{FF2B5EF4-FFF2-40B4-BE49-F238E27FC236}">
                <a16:creationId xmlns:a16="http://schemas.microsoft.com/office/drawing/2014/main" id="{B3EE3C37-B560-A095-2505-04EA470E347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22015" y="480648"/>
            <a:ext cx="9458872" cy="5183676"/>
          </a:xfrm>
        </p:spPr>
      </p:pic>
    </p:spTree>
    <p:extLst>
      <p:ext uri="{BB962C8B-B14F-4D97-AF65-F5344CB8AC3E}">
        <p14:creationId xmlns:p14="http://schemas.microsoft.com/office/powerpoint/2010/main" val="32692362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B3CD9-BBAF-76FC-CB7C-D882229108CF}"/>
              </a:ext>
            </a:extLst>
          </p:cNvPr>
          <p:cNvSpPr>
            <a:spLocks noGrp="1"/>
          </p:cNvSpPr>
          <p:nvPr>
            <p:ph type="title"/>
          </p:nvPr>
        </p:nvSpPr>
        <p:spPr/>
        <p:txBody>
          <a:bodyPr/>
          <a:lstStyle/>
          <a:p>
            <a:endParaRPr lang="en-US"/>
          </a:p>
        </p:txBody>
      </p:sp>
      <p:pic>
        <p:nvPicPr>
          <p:cNvPr id="5" name="Content Placeholder 4" descr="A diagram of a wallet and a coin&#10;&#10;Description automatically generated">
            <a:extLst>
              <a:ext uri="{FF2B5EF4-FFF2-40B4-BE49-F238E27FC236}">
                <a16:creationId xmlns:a16="http://schemas.microsoft.com/office/drawing/2014/main" id="{8A8971C2-D98D-BD71-0AD2-37C037FCD5E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8571" y="735949"/>
            <a:ext cx="10219061" cy="4893206"/>
          </a:xfrm>
        </p:spPr>
      </p:pic>
    </p:spTree>
    <p:extLst>
      <p:ext uri="{BB962C8B-B14F-4D97-AF65-F5344CB8AC3E}">
        <p14:creationId xmlns:p14="http://schemas.microsoft.com/office/powerpoint/2010/main" val="18453199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p:txBody>
          <a:bodyPr>
            <a:normAutofit fontScale="90000"/>
          </a:bodyPr>
          <a:lstStyle/>
          <a:p>
            <a:r>
              <a:rPr lang="en-US" dirty="0">
                <a:latin typeface="Calibri" panose="020F0502020204030204" pitchFamily="34" charset="0"/>
                <a:ea typeface="SimSun" panose="02010600030101010101" pitchFamily="2" charset="-122"/>
                <a:cs typeface="Times New Roman" panose="02020603050405020304" pitchFamily="18" charset="0"/>
              </a:rPr>
              <a:t>How Bitcoin Operates</a:t>
            </a:r>
            <a:br>
              <a:rPr lang="en-US" dirty="0">
                <a:latin typeface="Calibri" panose="020F0502020204030204" pitchFamily="34" charset="0"/>
                <a:ea typeface="SimSun" panose="02010600030101010101" pitchFamily="2" charset="-122"/>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9EBC5846-6F62-33DF-EF20-838085450F41}"/>
              </a:ext>
            </a:extLst>
          </p:cNvPr>
          <p:cNvSpPr>
            <a:spLocks noGrp="1"/>
          </p:cNvSpPr>
          <p:nvPr>
            <p:ph idx="1"/>
          </p:nvPr>
        </p:nvSpPr>
        <p:spPr/>
        <p:txBody>
          <a:bodyPr>
            <a:normAutofit fontScale="85000" lnSpcReduction="10000"/>
          </a:bodyPr>
          <a:lstStyle/>
          <a:p>
            <a:pPr marL="742950" marR="0" lvl="1" indent="-285750">
              <a:lnSpc>
                <a:spcPct val="115000"/>
              </a:lnSpc>
              <a:spcBef>
                <a:spcPts val="0"/>
              </a:spcBef>
              <a:spcAft>
                <a:spcPts val="1000"/>
              </a:spcAft>
              <a:buSzPts val="1000"/>
              <a:buFont typeface="Courier New" panose="02070309020205020404" pitchFamily="49" charset="0"/>
              <a:buChar char="o"/>
              <a:tabLst>
                <a:tab pos="914400" algn="l"/>
              </a:tabLst>
            </a:pPr>
            <a:r>
              <a:rPr lang="en-US" sz="2000" b="1" dirty="0">
                <a:effectLst/>
                <a:latin typeface="Calibri" panose="020F0502020204030204" pitchFamily="34" charset="0"/>
                <a:ea typeface="SimSun" panose="02010600030101010101" pitchFamily="2" charset="-122"/>
                <a:cs typeface="Times New Roman" panose="02020603050405020304" pitchFamily="18" charset="0"/>
              </a:rPr>
              <a:t>Blockchain:</a:t>
            </a:r>
            <a:r>
              <a:rPr lang="en-US" sz="2000" dirty="0">
                <a:effectLst/>
                <a:latin typeface="Calibri" panose="020F0502020204030204" pitchFamily="34" charset="0"/>
                <a:ea typeface="SimSun" panose="02010600030101010101" pitchFamily="2" charset="-122"/>
                <a:cs typeface="Times New Roman" panose="02020603050405020304" pitchFamily="18" charset="0"/>
              </a:rPr>
              <a:t> Bitcoin transactions are recorded on a distributed ledger called the blockchain. Each block contains a list of transactions, and once added, it cannot be altered.</a:t>
            </a:r>
          </a:p>
          <a:p>
            <a:pPr marL="742950" marR="0" lvl="1" indent="-285750">
              <a:lnSpc>
                <a:spcPct val="115000"/>
              </a:lnSpc>
              <a:spcBef>
                <a:spcPts val="0"/>
              </a:spcBef>
              <a:spcAft>
                <a:spcPts val="1000"/>
              </a:spcAft>
              <a:buSzPts val="1000"/>
              <a:buFont typeface="Courier New" panose="02070309020205020404" pitchFamily="49" charset="0"/>
              <a:buChar char="o"/>
              <a:tabLst>
                <a:tab pos="914400" algn="l"/>
              </a:tabLst>
            </a:pPr>
            <a:r>
              <a:rPr lang="en-US" sz="2000" b="1" dirty="0">
                <a:effectLst/>
                <a:latin typeface="Calibri" panose="020F0502020204030204" pitchFamily="34" charset="0"/>
                <a:ea typeface="SimSun" panose="02010600030101010101" pitchFamily="2" charset="-122"/>
                <a:cs typeface="Times New Roman" panose="02020603050405020304" pitchFamily="18" charset="0"/>
              </a:rPr>
              <a:t>Mining:</a:t>
            </a:r>
            <a:r>
              <a:rPr lang="en-US" sz="2000" dirty="0">
                <a:effectLst/>
                <a:latin typeface="Calibri" panose="020F0502020204030204" pitchFamily="34" charset="0"/>
                <a:ea typeface="SimSun" panose="02010600030101010101" pitchFamily="2" charset="-122"/>
                <a:cs typeface="Times New Roman" panose="02020603050405020304" pitchFamily="18" charset="0"/>
              </a:rPr>
              <a:t> Miners validate transactions by solving complex mathematical problems, adding new blocks to the blockchain, and are rewarded with newly created bitcoins (block rewards).</a:t>
            </a:r>
          </a:p>
          <a:p>
            <a:pPr marL="742950" marR="0" lvl="1" indent="-285750">
              <a:lnSpc>
                <a:spcPct val="115000"/>
              </a:lnSpc>
              <a:spcBef>
                <a:spcPts val="0"/>
              </a:spcBef>
              <a:spcAft>
                <a:spcPts val="1000"/>
              </a:spcAft>
              <a:buSzPts val="1000"/>
              <a:buFont typeface="Courier New" panose="02070309020205020404" pitchFamily="49" charset="0"/>
              <a:buChar char="o"/>
              <a:tabLst>
                <a:tab pos="914400" algn="l"/>
              </a:tabLst>
            </a:pPr>
            <a:r>
              <a:rPr lang="en-US" sz="2000" b="1" dirty="0">
                <a:effectLst/>
                <a:latin typeface="Calibri" panose="020F0502020204030204" pitchFamily="34" charset="0"/>
                <a:ea typeface="SimSun" panose="02010600030101010101" pitchFamily="2" charset="-122"/>
                <a:cs typeface="Times New Roman" panose="02020603050405020304" pitchFamily="18" charset="0"/>
              </a:rPr>
              <a:t>Proof of Work (PoW):</a:t>
            </a:r>
            <a:r>
              <a:rPr lang="en-US" sz="2000" dirty="0">
                <a:effectLst/>
                <a:latin typeface="Calibri" panose="020F0502020204030204" pitchFamily="34" charset="0"/>
                <a:ea typeface="SimSun" panose="02010600030101010101" pitchFamily="2" charset="-122"/>
                <a:cs typeface="Times New Roman" panose="02020603050405020304" pitchFamily="18" charset="0"/>
              </a:rPr>
              <a:t> Bitcoin uses PoW as its consensus mechanism, ensuring network security by requiring computational effort to create new blocks.</a:t>
            </a:r>
          </a:p>
          <a:p>
            <a:pPr marL="742950" marR="0" lvl="1" indent="-285750">
              <a:lnSpc>
                <a:spcPct val="115000"/>
              </a:lnSpc>
              <a:spcBef>
                <a:spcPts val="0"/>
              </a:spcBef>
              <a:spcAft>
                <a:spcPts val="1000"/>
              </a:spcAft>
              <a:buSzPts val="1000"/>
              <a:buFont typeface="Courier New" panose="02070309020205020404" pitchFamily="49" charset="0"/>
              <a:buChar char="o"/>
              <a:tabLst>
                <a:tab pos="914400" algn="l"/>
              </a:tabLst>
            </a:pPr>
            <a:r>
              <a:rPr lang="en-US" sz="2000" b="1" dirty="0">
                <a:effectLst/>
                <a:latin typeface="Calibri" panose="020F0502020204030204" pitchFamily="34" charset="0"/>
                <a:ea typeface="SimSun" panose="02010600030101010101" pitchFamily="2" charset="-122"/>
                <a:cs typeface="Times New Roman" panose="02020603050405020304" pitchFamily="18" charset="0"/>
              </a:rPr>
              <a:t>Public and Private Keys:</a:t>
            </a:r>
            <a:r>
              <a:rPr lang="en-US" sz="2000" dirty="0">
                <a:effectLst/>
                <a:latin typeface="Calibri" panose="020F0502020204030204" pitchFamily="34" charset="0"/>
                <a:ea typeface="SimSun" panose="02010600030101010101" pitchFamily="2" charset="-122"/>
                <a:cs typeface="Times New Roman" panose="02020603050405020304" pitchFamily="18" charset="0"/>
              </a:rPr>
              <a:t> Bitcoin ownership is secured using cryptographic keys. The public key is like an address that others can send bitcoins to, while the private key allows the owner to spend those bitcoins.</a:t>
            </a:r>
          </a:p>
          <a:p>
            <a:endParaRPr lang="en-US" dirty="0"/>
          </a:p>
        </p:txBody>
      </p:sp>
    </p:spTree>
    <p:extLst>
      <p:ext uri="{BB962C8B-B14F-4D97-AF65-F5344CB8AC3E}">
        <p14:creationId xmlns:p14="http://schemas.microsoft.com/office/powerpoint/2010/main" val="16213624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B3CD9-BBAF-76FC-CB7C-D882229108CF}"/>
              </a:ext>
            </a:extLst>
          </p:cNvPr>
          <p:cNvSpPr>
            <a:spLocks noGrp="1"/>
          </p:cNvSpPr>
          <p:nvPr>
            <p:ph type="title"/>
          </p:nvPr>
        </p:nvSpPr>
        <p:spPr/>
        <p:txBody>
          <a:bodyPr/>
          <a:lstStyle/>
          <a:p>
            <a:endParaRPr lang="en-US"/>
          </a:p>
        </p:txBody>
      </p:sp>
      <p:pic>
        <p:nvPicPr>
          <p:cNvPr id="5" name="Content Placeholder 4" descr="A screenshot of a blockchain wallet&#10;&#10;Description automatically generated">
            <a:extLst>
              <a:ext uri="{FF2B5EF4-FFF2-40B4-BE49-F238E27FC236}">
                <a16:creationId xmlns:a16="http://schemas.microsoft.com/office/drawing/2014/main" id="{60C4F637-AD0B-97A1-0235-177510DD0DA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02840" y="492370"/>
            <a:ext cx="9840723" cy="5136784"/>
          </a:xfrm>
        </p:spPr>
      </p:pic>
    </p:spTree>
    <p:extLst>
      <p:ext uri="{BB962C8B-B14F-4D97-AF65-F5344CB8AC3E}">
        <p14:creationId xmlns:p14="http://schemas.microsoft.com/office/powerpoint/2010/main" val="25380465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B3CD9-BBAF-76FC-CB7C-D882229108CF}"/>
              </a:ext>
            </a:extLst>
          </p:cNvPr>
          <p:cNvSpPr>
            <a:spLocks noGrp="1"/>
          </p:cNvSpPr>
          <p:nvPr>
            <p:ph type="title"/>
          </p:nvPr>
        </p:nvSpPr>
        <p:spPr/>
        <p:txBody>
          <a:bodyPr/>
          <a:lstStyle/>
          <a:p>
            <a:endParaRPr lang="en-US"/>
          </a:p>
        </p:txBody>
      </p:sp>
      <p:pic>
        <p:nvPicPr>
          <p:cNvPr id="5" name="Content Placeholder 4" descr="A diagram of a blockchain wallet&#10;&#10;Description automatically generated">
            <a:extLst>
              <a:ext uri="{FF2B5EF4-FFF2-40B4-BE49-F238E27FC236}">
                <a16:creationId xmlns:a16="http://schemas.microsoft.com/office/drawing/2014/main" id="{0C6E4587-FC2D-4FE5-8978-57403E9529E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5402" y="712502"/>
            <a:ext cx="10076336" cy="4893206"/>
          </a:xfrm>
        </p:spPr>
      </p:pic>
    </p:spTree>
    <p:extLst>
      <p:ext uri="{BB962C8B-B14F-4D97-AF65-F5344CB8AC3E}">
        <p14:creationId xmlns:p14="http://schemas.microsoft.com/office/powerpoint/2010/main" val="32771960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B3CD9-BBAF-76FC-CB7C-D882229108CF}"/>
              </a:ext>
            </a:extLst>
          </p:cNvPr>
          <p:cNvSpPr>
            <a:spLocks noGrp="1"/>
          </p:cNvSpPr>
          <p:nvPr>
            <p:ph type="title"/>
          </p:nvPr>
        </p:nvSpPr>
        <p:spPr/>
        <p:txBody>
          <a:bodyPr/>
          <a:lstStyle/>
          <a:p>
            <a:endParaRPr lang="en-US"/>
          </a:p>
        </p:txBody>
      </p:sp>
      <p:pic>
        <p:nvPicPr>
          <p:cNvPr id="5" name="Content Placeholder 4" descr="A diagram of a blockchain wallet&#10;&#10;Description automatically generated">
            <a:extLst>
              <a:ext uri="{FF2B5EF4-FFF2-40B4-BE49-F238E27FC236}">
                <a16:creationId xmlns:a16="http://schemas.microsoft.com/office/drawing/2014/main" id="{8102F0A4-598A-94A0-D69C-C48BD85A999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89827" y="888347"/>
            <a:ext cx="8986076" cy="4609776"/>
          </a:xfrm>
        </p:spPr>
      </p:pic>
    </p:spTree>
    <p:extLst>
      <p:ext uri="{BB962C8B-B14F-4D97-AF65-F5344CB8AC3E}">
        <p14:creationId xmlns:p14="http://schemas.microsoft.com/office/powerpoint/2010/main" val="14308147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B3CD9-BBAF-76FC-CB7C-D882229108CF}"/>
              </a:ext>
            </a:extLst>
          </p:cNvPr>
          <p:cNvSpPr>
            <a:spLocks noGrp="1"/>
          </p:cNvSpPr>
          <p:nvPr>
            <p:ph type="title"/>
          </p:nvPr>
        </p:nvSpPr>
        <p:spPr/>
        <p:txBody>
          <a:bodyPr/>
          <a:lstStyle/>
          <a:p>
            <a:endParaRPr lang="en-US"/>
          </a:p>
        </p:txBody>
      </p:sp>
      <p:pic>
        <p:nvPicPr>
          <p:cNvPr id="5" name="Content Placeholder 4" descr="A close-up of a blockchain wallet&#10;&#10;Description automatically generated">
            <a:extLst>
              <a:ext uri="{FF2B5EF4-FFF2-40B4-BE49-F238E27FC236}">
                <a16:creationId xmlns:a16="http://schemas.microsoft.com/office/drawing/2014/main" id="{C081B9F4-A01F-7A41-4F7B-DFEE87461CB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5402" y="712501"/>
            <a:ext cx="9240453" cy="5008360"/>
          </a:xfrm>
        </p:spPr>
      </p:pic>
    </p:spTree>
    <p:extLst>
      <p:ext uri="{BB962C8B-B14F-4D97-AF65-F5344CB8AC3E}">
        <p14:creationId xmlns:p14="http://schemas.microsoft.com/office/powerpoint/2010/main" val="21796233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B3CD9-BBAF-76FC-CB7C-D882229108CF}"/>
              </a:ext>
            </a:extLst>
          </p:cNvPr>
          <p:cNvSpPr>
            <a:spLocks noGrp="1"/>
          </p:cNvSpPr>
          <p:nvPr>
            <p:ph type="title"/>
          </p:nvPr>
        </p:nvSpPr>
        <p:spPr/>
        <p:txBody>
          <a:bodyPr/>
          <a:lstStyle/>
          <a:p>
            <a:endParaRPr lang="en-US"/>
          </a:p>
        </p:txBody>
      </p:sp>
      <p:pic>
        <p:nvPicPr>
          <p:cNvPr id="5" name="Content Placeholder 4" descr="A close-up of a book&#10;&#10;Description automatically generated">
            <a:extLst>
              <a:ext uri="{FF2B5EF4-FFF2-40B4-BE49-F238E27FC236}">
                <a16:creationId xmlns:a16="http://schemas.microsoft.com/office/drawing/2014/main" id="{709B67CA-6183-9824-02AA-152E3656439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9898" y="474133"/>
            <a:ext cx="9735757" cy="5401735"/>
          </a:xfrm>
        </p:spPr>
      </p:pic>
    </p:spTree>
    <p:extLst>
      <p:ext uri="{BB962C8B-B14F-4D97-AF65-F5344CB8AC3E}">
        <p14:creationId xmlns:p14="http://schemas.microsoft.com/office/powerpoint/2010/main" val="39103377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B3CD9-BBAF-76FC-CB7C-D882229108CF}"/>
              </a:ext>
            </a:extLst>
          </p:cNvPr>
          <p:cNvSpPr>
            <a:spLocks noGrp="1"/>
          </p:cNvSpPr>
          <p:nvPr>
            <p:ph type="title"/>
          </p:nvPr>
        </p:nvSpPr>
        <p:spPr/>
        <p:txBody>
          <a:bodyPr/>
          <a:lstStyle/>
          <a:p>
            <a:endParaRPr lang="en-US"/>
          </a:p>
        </p:txBody>
      </p:sp>
      <p:pic>
        <p:nvPicPr>
          <p:cNvPr id="5" name="Content Placeholder 4" descr="A diagram of a blockchain wallet&#10;&#10;Description automatically generated">
            <a:extLst>
              <a:ext uri="{FF2B5EF4-FFF2-40B4-BE49-F238E27FC236}">
                <a16:creationId xmlns:a16="http://schemas.microsoft.com/office/drawing/2014/main" id="{C873B1F8-DB63-87BE-1B6E-5EAA04F420F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5402" y="747671"/>
            <a:ext cx="9165583" cy="4893206"/>
          </a:xfrm>
        </p:spPr>
      </p:pic>
    </p:spTree>
    <p:extLst>
      <p:ext uri="{BB962C8B-B14F-4D97-AF65-F5344CB8AC3E}">
        <p14:creationId xmlns:p14="http://schemas.microsoft.com/office/powerpoint/2010/main" val="16033817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B3CD9-BBAF-76FC-CB7C-D882229108CF}"/>
              </a:ext>
            </a:extLst>
          </p:cNvPr>
          <p:cNvSpPr>
            <a:spLocks noGrp="1"/>
          </p:cNvSpPr>
          <p:nvPr>
            <p:ph type="title"/>
          </p:nvPr>
        </p:nvSpPr>
        <p:spPr/>
        <p:txBody>
          <a:bodyPr/>
          <a:lstStyle/>
          <a:p>
            <a:endParaRPr lang="en-US"/>
          </a:p>
        </p:txBody>
      </p:sp>
      <p:pic>
        <p:nvPicPr>
          <p:cNvPr id="5" name="Content Placeholder 4" descr="A computer and a wallet&#10;&#10;Description automatically generated with medium confidence">
            <a:extLst>
              <a:ext uri="{FF2B5EF4-FFF2-40B4-BE49-F238E27FC236}">
                <a16:creationId xmlns:a16="http://schemas.microsoft.com/office/drawing/2014/main" id="{F78C15F8-9D23-A762-9B3E-348242A1EE8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5402" y="879232"/>
            <a:ext cx="10251033" cy="4703030"/>
          </a:xfrm>
        </p:spPr>
      </p:pic>
    </p:spTree>
    <p:extLst>
      <p:ext uri="{BB962C8B-B14F-4D97-AF65-F5344CB8AC3E}">
        <p14:creationId xmlns:p14="http://schemas.microsoft.com/office/powerpoint/2010/main" val="34892038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B3CD9-BBAF-76FC-CB7C-D882229108CF}"/>
              </a:ext>
            </a:extLst>
          </p:cNvPr>
          <p:cNvSpPr>
            <a:spLocks noGrp="1"/>
          </p:cNvSpPr>
          <p:nvPr>
            <p:ph type="title"/>
          </p:nvPr>
        </p:nvSpPr>
        <p:spPr/>
        <p:txBody>
          <a:bodyPr/>
          <a:lstStyle/>
          <a:p>
            <a:endParaRPr lang="en-US"/>
          </a:p>
        </p:txBody>
      </p:sp>
      <p:pic>
        <p:nvPicPr>
          <p:cNvPr id="5" name="Content Placeholder 4" descr="A diagram of software wallets&#10;&#10;Description automatically generated">
            <a:extLst>
              <a:ext uri="{FF2B5EF4-FFF2-40B4-BE49-F238E27FC236}">
                <a16:creationId xmlns:a16="http://schemas.microsoft.com/office/drawing/2014/main" id="{C7C64785-053E-78C5-9853-A3A14F6E289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42829" y="891484"/>
            <a:ext cx="8510353" cy="4984384"/>
          </a:xfrm>
        </p:spPr>
      </p:pic>
    </p:spTree>
    <p:extLst>
      <p:ext uri="{BB962C8B-B14F-4D97-AF65-F5344CB8AC3E}">
        <p14:creationId xmlns:p14="http://schemas.microsoft.com/office/powerpoint/2010/main" val="306375506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B3CD9-BBAF-76FC-CB7C-D882229108CF}"/>
              </a:ext>
            </a:extLst>
          </p:cNvPr>
          <p:cNvSpPr>
            <a:spLocks noGrp="1"/>
          </p:cNvSpPr>
          <p:nvPr>
            <p:ph type="title"/>
          </p:nvPr>
        </p:nvSpPr>
        <p:spPr/>
        <p:txBody>
          <a:bodyPr/>
          <a:lstStyle/>
          <a:p>
            <a:endParaRPr lang="en-US"/>
          </a:p>
        </p:txBody>
      </p:sp>
      <p:pic>
        <p:nvPicPr>
          <p:cNvPr id="5" name="Content Placeholder 4" descr="A screenshot of a computer wallet&#10;&#10;Description automatically generated">
            <a:extLst>
              <a:ext uri="{FF2B5EF4-FFF2-40B4-BE49-F238E27FC236}">
                <a16:creationId xmlns:a16="http://schemas.microsoft.com/office/drawing/2014/main" id="{61DF8A9C-1859-6E4A-8653-57882FDE649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89685" y="982132"/>
            <a:ext cx="10394225" cy="4893206"/>
          </a:xfrm>
        </p:spPr>
      </p:pic>
    </p:spTree>
    <p:extLst>
      <p:ext uri="{BB962C8B-B14F-4D97-AF65-F5344CB8AC3E}">
        <p14:creationId xmlns:p14="http://schemas.microsoft.com/office/powerpoint/2010/main" val="39742723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B3CD9-BBAF-76FC-CB7C-D882229108CF}"/>
              </a:ext>
            </a:extLst>
          </p:cNvPr>
          <p:cNvSpPr>
            <a:spLocks noGrp="1"/>
          </p:cNvSpPr>
          <p:nvPr>
            <p:ph type="title"/>
          </p:nvPr>
        </p:nvSpPr>
        <p:spPr/>
        <p:txBody>
          <a:bodyPr/>
          <a:lstStyle/>
          <a:p>
            <a:endParaRPr lang="en-US"/>
          </a:p>
        </p:txBody>
      </p:sp>
      <p:pic>
        <p:nvPicPr>
          <p:cNvPr id="5" name="Content Placeholder 4" descr="A diagram of a wallet&#10;&#10;Description automatically generated">
            <a:extLst>
              <a:ext uri="{FF2B5EF4-FFF2-40B4-BE49-F238E27FC236}">
                <a16:creationId xmlns:a16="http://schemas.microsoft.com/office/drawing/2014/main" id="{923683DF-3D84-1511-42FF-F7A4B0C9D57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86129" y="771117"/>
            <a:ext cx="9512798" cy="4893206"/>
          </a:xfrm>
        </p:spPr>
      </p:pic>
    </p:spTree>
    <p:extLst>
      <p:ext uri="{BB962C8B-B14F-4D97-AF65-F5344CB8AC3E}">
        <p14:creationId xmlns:p14="http://schemas.microsoft.com/office/powerpoint/2010/main" val="39351094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a:xfrm>
            <a:off x="1168945" y="583298"/>
            <a:ext cx="9601196" cy="1303867"/>
          </a:xfrm>
        </p:spPr>
        <p:txBody>
          <a:bodyPr>
            <a:normAutofit fontScale="90000"/>
          </a:bodyPr>
          <a:lstStyle/>
          <a:p>
            <a:r>
              <a:rPr lang="en-US" dirty="0">
                <a:latin typeface="Calibri" panose="020F0502020204030204" pitchFamily="34" charset="0"/>
                <a:ea typeface="SimSun" panose="02010600030101010101" pitchFamily="2" charset="-122"/>
                <a:cs typeface="Times New Roman" panose="02020603050405020304" pitchFamily="18" charset="0"/>
              </a:rPr>
              <a:t>The Bitcoin Ecosystem</a:t>
            </a:r>
            <a:br>
              <a:rPr lang="en-US" dirty="0">
                <a:latin typeface="Calibri" panose="020F0502020204030204" pitchFamily="34" charset="0"/>
                <a:ea typeface="SimSun" panose="02010600030101010101" pitchFamily="2" charset="-122"/>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9EBC5846-6F62-33DF-EF20-838085450F41}"/>
              </a:ext>
            </a:extLst>
          </p:cNvPr>
          <p:cNvSpPr>
            <a:spLocks noGrp="1"/>
          </p:cNvSpPr>
          <p:nvPr>
            <p:ph idx="1"/>
          </p:nvPr>
        </p:nvSpPr>
        <p:spPr>
          <a:xfrm>
            <a:off x="254541" y="1426791"/>
            <a:ext cx="10515600" cy="4351338"/>
          </a:xfrm>
        </p:spPr>
        <p:txBody>
          <a:bodyPr>
            <a:normAutofit fontScale="92500" lnSpcReduction="10000"/>
          </a:bodyPr>
          <a:lstStyle/>
          <a:p>
            <a:pPr marL="742950" marR="0" lvl="1" indent="-285750">
              <a:lnSpc>
                <a:spcPct val="115000"/>
              </a:lnSpc>
              <a:spcBef>
                <a:spcPts val="0"/>
              </a:spcBef>
              <a:spcAft>
                <a:spcPts val="1000"/>
              </a:spcAft>
              <a:buSzPts val="1000"/>
              <a:buFont typeface="Courier New" panose="02070309020205020404" pitchFamily="49" charset="0"/>
              <a:buChar char="o"/>
              <a:tabLst>
                <a:tab pos="914400" algn="l"/>
              </a:tabLst>
            </a:pPr>
            <a:r>
              <a:rPr lang="en-US" b="1" dirty="0">
                <a:effectLst/>
                <a:latin typeface="Calibri" panose="020F0502020204030204" pitchFamily="34" charset="0"/>
                <a:ea typeface="SimSun" panose="02010600030101010101" pitchFamily="2" charset="-122"/>
                <a:cs typeface="Times New Roman" panose="02020603050405020304" pitchFamily="18" charset="0"/>
              </a:rPr>
              <a:t>Miners:</a:t>
            </a:r>
            <a:r>
              <a:rPr lang="en-US" dirty="0">
                <a:effectLst/>
                <a:latin typeface="Calibri" panose="020F0502020204030204" pitchFamily="34" charset="0"/>
                <a:ea typeface="SimSun" panose="02010600030101010101" pitchFamily="2" charset="-122"/>
                <a:cs typeface="Times New Roman" panose="02020603050405020304" pitchFamily="18" charset="0"/>
              </a:rPr>
              <a:t> Individuals or entities who validate transactions and secure the network by adding blocks to the blockchain.</a:t>
            </a:r>
          </a:p>
          <a:p>
            <a:pPr marL="742950" marR="0" lvl="1" indent="-285750">
              <a:lnSpc>
                <a:spcPct val="115000"/>
              </a:lnSpc>
              <a:spcBef>
                <a:spcPts val="0"/>
              </a:spcBef>
              <a:spcAft>
                <a:spcPts val="1000"/>
              </a:spcAft>
              <a:buSzPts val="1000"/>
              <a:buFont typeface="Courier New" panose="02070309020205020404" pitchFamily="49" charset="0"/>
              <a:buChar char="o"/>
              <a:tabLst>
                <a:tab pos="914400" algn="l"/>
              </a:tabLst>
            </a:pPr>
            <a:r>
              <a:rPr lang="en-US" b="1" dirty="0">
                <a:effectLst/>
                <a:latin typeface="Calibri" panose="020F0502020204030204" pitchFamily="34" charset="0"/>
                <a:ea typeface="SimSun" panose="02010600030101010101" pitchFamily="2" charset="-122"/>
                <a:cs typeface="Times New Roman" panose="02020603050405020304" pitchFamily="18" charset="0"/>
              </a:rPr>
              <a:t>Nodes:</a:t>
            </a:r>
            <a:r>
              <a:rPr lang="en-US" dirty="0">
                <a:effectLst/>
                <a:latin typeface="Calibri" panose="020F0502020204030204" pitchFamily="34" charset="0"/>
                <a:ea typeface="SimSun" panose="02010600030101010101" pitchFamily="2" charset="-122"/>
                <a:cs typeface="Times New Roman" panose="02020603050405020304" pitchFamily="18" charset="0"/>
              </a:rPr>
              <a:t> Computers that maintain copies of the blockchain and validate new transactions according to Bitcoin’s rules.</a:t>
            </a:r>
          </a:p>
          <a:p>
            <a:pPr marL="742950" marR="0" lvl="1" indent="-285750">
              <a:lnSpc>
                <a:spcPct val="115000"/>
              </a:lnSpc>
              <a:spcBef>
                <a:spcPts val="0"/>
              </a:spcBef>
              <a:spcAft>
                <a:spcPts val="1000"/>
              </a:spcAft>
              <a:buSzPts val="1000"/>
              <a:buFont typeface="Courier New" panose="02070309020205020404" pitchFamily="49" charset="0"/>
              <a:buChar char="o"/>
              <a:tabLst>
                <a:tab pos="914400" algn="l"/>
              </a:tabLst>
            </a:pPr>
            <a:r>
              <a:rPr lang="en-US" b="1" dirty="0">
                <a:effectLst/>
                <a:latin typeface="Calibri" panose="020F0502020204030204" pitchFamily="34" charset="0"/>
                <a:ea typeface="SimSun" panose="02010600030101010101" pitchFamily="2" charset="-122"/>
                <a:cs typeface="Times New Roman" panose="02020603050405020304" pitchFamily="18" charset="0"/>
              </a:rPr>
              <a:t>Exchanges:</a:t>
            </a:r>
            <a:r>
              <a:rPr lang="en-US" dirty="0">
                <a:effectLst/>
                <a:latin typeface="Calibri" panose="020F0502020204030204" pitchFamily="34" charset="0"/>
                <a:ea typeface="SimSun" panose="02010600030101010101" pitchFamily="2" charset="-122"/>
                <a:cs typeface="Times New Roman" panose="02020603050405020304" pitchFamily="18" charset="0"/>
              </a:rPr>
              <a:t> Platforms where users can buy, sell, or trade bitcoins for other currencies or assets.</a:t>
            </a:r>
          </a:p>
          <a:p>
            <a:pPr marL="742950" marR="0" lvl="1" indent="-285750">
              <a:lnSpc>
                <a:spcPct val="115000"/>
              </a:lnSpc>
              <a:spcBef>
                <a:spcPts val="0"/>
              </a:spcBef>
              <a:spcAft>
                <a:spcPts val="1000"/>
              </a:spcAft>
              <a:buSzPts val="1000"/>
              <a:buFont typeface="Courier New" panose="02070309020205020404" pitchFamily="49" charset="0"/>
              <a:buChar char="o"/>
              <a:tabLst>
                <a:tab pos="914400" algn="l"/>
              </a:tabLst>
            </a:pPr>
            <a:r>
              <a:rPr lang="en-US" b="1" dirty="0">
                <a:effectLst/>
                <a:latin typeface="Calibri" panose="020F0502020204030204" pitchFamily="34" charset="0"/>
                <a:ea typeface="SimSun" panose="02010600030101010101" pitchFamily="2" charset="-122"/>
                <a:cs typeface="Times New Roman" panose="02020603050405020304" pitchFamily="18" charset="0"/>
              </a:rPr>
              <a:t>Wallets:</a:t>
            </a:r>
            <a:r>
              <a:rPr lang="en-US" dirty="0">
                <a:effectLst/>
                <a:latin typeface="Calibri" panose="020F0502020204030204" pitchFamily="34" charset="0"/>
                <a:ea typeface="SimSun" panose="02010600030101010101" pitchFamily="2" charset="-122"/>
                <a:cs typeface="Times New Roman" panose="02020603050405020304" pitchFamily="18" charset="0"/>
              </a:rPr>
              <a:t> Software or hardware that stores private keys, enabling users to manage their bitcoins securely.</a:t>
            </a:r>
          </a:p>
          <a:p>
            <a:pPr marL="742950" marR="0" lvl="1" indent="-285750">
              <a:lnSpc>
                <a:spcPct val="115000"/>
              </a:lnSpc>
              <a:spcBef>
                <a:spcPts val="0"/>
              </a:spcBef>
              <a:spcAft>
                <a:spcPts val="1000"/>
              </a:spcAft>
              <a:buSzPts val="1000"/>
              <a:buFont typeface="Courier New" panose="02070309020205020404" pitchFamily="49" charset="0"/>
              <a:buChar char="o"/>
              <a:tabLst>
                <a:tab pos="914400" algn="l"/>
              </a:tabLst>
            </a:pPr>
            <a:r>
              <a:rPr lang="en-US" b="1" dirty="0">
                <a:effectLst/>
                <a:latin typeface="Calibri" panose="020F0502020204030204" pitchFamily="34" charset="0"/>
                <a:ea typeface="SimSun" panose="02010600030101010101" pitchFamily="2" charset="-122"/>
                <a:cs typeface="Times New Roman" panose="02020603050405020304" pitchFamily="18" charset="0"/>
              </a:rPr>
              <a:t>Developers:</a:t>
            </a:r>
            <a:r>
              <a:rPr lang="en-US" dirty="0">
                <a:effectLst/>
                <a:latin typeface="Calibri" panose="020F0502020204030204" pitchFamily="34" charset="0"/>
                <a:ea typeface="SimSun" panose="02010600030101010101" pitchFamily="2" charset="-122"/>
                <a:cs typeface="Times New Roman" panose="02020603050405020304" pitchFamily="18" charset="0"/>
              </a:rPr>
              <a:t> The community of programmers who contribute to the Bitcoin codebase, improving and maintaining the network.</a:t>
            </a:r>
          </a:p>
          <a:p>
            <a:pPr marL="742950" marR="0" lvl="1" indent="-285750">
              <a:lnSpc>
                <a:spcPct val="115000"/>
              </a:lnSpc>
              <a:spcBef>
                <a:spcPts val="0"/>
              </a:spcBef>
              <a:spcAft>
                <a:spcPts val="1000"/>
              </a:spcAft>
              <a:buSzPts val="1000"/>
              <a:buFont typeface="Courier New" panose="02070309020205020404" pitchFamily="49" charset="0"/>
              <a:buChar char="o"/>
              <a:tabLst>
                <a:tab pos="914400" algn="l"/>
              </a:tabLst>
            </a:pPr>
            <a:r>
              <a:rPr lang="en-US" b="1" dirty="0">
                <a:effectLst/>
                <a:latin typeface="Calibri" panose="020F0502020204030204" pitchFamily="34" charset="0"/>
                <a:ea typeface="SimSun" panose="02010600030101010101" pitchFamily="2" charset="-122"/>
                <a:cs typeface="Times New Roman" panose="02020603050405020304" pitchFamily="18" charset="0"/>
              </a:rPr>
              <a:t>Regulators:</a:t>
            </a:r>
            <a:r>
              <a:rPr lang="en-US" dirty="0">
                <a:effectLst/>
                <a:latin typeface="Calibri" panose="020F0502020204030204" pitchFamily="34" charset="0"/>
                <a:ea typeface="SimSun" panose="02010600030101010101" pitchFamily="2" charset="-122"/>
                <a:cs typeface="Times New Roman" panose="02020603050405020304" pitchFamily="18" charset="0"/>
              </a:rPr>
              <a:t> Government bodies that create laws and regulations impacting the use and trading of Bitcoin.</a:t>
            </a:r>
          </a:p>
          <a:p>
            <a:endParaRPr lang="en-US" dirty="0"/>
          </a:p>
        </p:txBody>
      </p:sp>
    </p:spTree>
    <p:extLst>
      <p:ext uri="{BB962C8B-B14F-4D97-AF65-F5344CB8AC3E}">
        <p14:creationId xmlns:p14="http://schemas.microsoft.com/office/powerpoint/2010/main" val="41903860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B3CD9-BBAF-76FC-CB7C-D882229108CF}"/>
              </a:ext>
            </a:extLst>
          </p:cNvPr>
          <p:cNvSpPr>
            <a:spLocks noGrp="1"/>
          </p:cNvSpPr>
          <p:nvPr>
            <p:ph type="title"/>
          </p:nvPr>
        </p:nvSpPr>
        <p:spPr/>
        <p:txBody>
          <a:bodyPr/>
          <a:lstStyle/>
          <a:p>
            <a:endParaRPr lang="en-US"/>
          </a:p>
        </p:txBody>
      </p:sp>
      <p:pic>
        <p:nvPicPr>
          <p:cNvPr id="5" name="Content Placeholder 4" descr="A screen shot of a wallet&#10;&#10;Description automatically generated">
            <a:extLst>
              <a:ext uri="{FF2B5EF4-FFF2-40B4-BE49-F238E27FC236}">
                <a16:creationId xmlns:a16="http://schemas.microsoft.com/office/drawing/2014/main" id="{8DCE741B-3E8E-75C9-FEE2-EDDD62B5D61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39586" y="982132"/>
            <a:ext cx="9060899" cy="4597523"/>
          </a:xfrm>
        </p:spPr>
      </p:pic>
    </p:spTree>
    <p:extLst>
      <p:ext uri="{BB962C8B-B14F-4D97-AF65-F5344CB8AC3E}">
        <p14:creationId xmlns:p14="http://schemas.microsoft.com/office/powerpoint/2010/main" val="5534170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B3CD9-BBAF-76FC-CB7C-D882229108CF}"/>
              </a:ext>
            </a:extLst>
          </p:cNvPr>
          <p:cNvSpPr>
            <a:spLocks noGrp="1"/>
          </p:cNvSpPr>
          <p:nvPr>
            <p:ph type="title"/>
          </p:nvPr>
        </p:nvSpPr>
        <p:spPr/>
        <p:txBody>
          <a:bodyPr/>
          <a:lstStyle/>
          <a:p>
            <a:endParaRPr lang="en-US"/>
          </a:p>
        </p:txBody>
      </p:sp>
      <p:pic>
        <p:nvPicPr>
          <p:cNvPr id="5" name="Content Placeholder 4" descr="A computer wallet with a computer and a computer&#10;&#10;Description automatically generated">
            <a:extLst>
              <a:ext uri="{FF2B5EF4-FFF2-40B4-BE49-F238E27FC236}">
                <a16:creationId xmlns:a16="http://schemas.microsoft.com/office/drawing/2014/main" id="{78B6635F-BF55-4496-FB43-F6880C7F021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67537" y="982132"/>
            <a:ext cx="10062424" cy="4691307"/>
          </a:xfrm>
        </p:spPr>
      </p:pic>
    </p:spTree>
    <p:extLst>
      <p:ext uri="{BB962C8B-B14F-4D97-AF65-F5344CB8AC3E}">
        <p14:creationId xmlns:p14="http://schemas.microsoft.com/office/powerpoint/2010/main" val="214553165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B3CD9-BBAF-76FC-CB7C-D882229108CF}"/>
              </a:ext>
            </a:extLst>
          </p:cNvPr>
          <p:cNvSpPr>
            <a:spLocks noGrp="1"/>
          </p:cNvSpPr>
          <p:nvPr>
            <p:ph type="title"/>
          </p:nvPr>
        </p:nvSpPr>
        <p:spPr/>
        <p:txBody>
          <a:bodyPr/>
          <a:lstStyle/>
          <a:p>
            <a:endParaRPr lang="en-US"/>
          </a:p>
        </p:txBody>
      </p:sp>
      <p:pic>
        <p:nvPicPr>
          <p:cNvPr id="5" name="Content Placeholder 4" descr="A close-up of a wallet&#10;&#10;Description automatically generated">
            <a:extLst>
              <a:ext uri="{FF2B5EF4-FFF2-40B4-BE49-F238E27FC236}">
                <a16:creationId xmlns:a16="http://schemas.microsoft.com/office/drawing/2014/main" id="{495B2CF8-55DD-3BBF-42C9-FBDFB9A34A4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9492" y="982132"/>
            <a:ext cx="10353016" cy="4691307"/>
          </a:xfrm>
        </p:spPr>
      </p:pic>
    </p:spTree>
    <p:extLst>
      <p:ext uri="{BB962C8B-B14F-4D97-AF65-F5344CB8AC3E}">
        <p14:creationId xmlns:p14="http://schemas.microsoft.com/office/powerpoint/2010/main" val="30629885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B3CD9-BBAF-76FC-CB7C-D882229108CF}"/>
              </a:ext>
            </a:extLst>
          </p:cNvPr>
          <p:cNvSpPr>
            <a:spLocks noGrp="1"/>
          </p:cNvSpPr>
          <p:nvPr>
            <p:ph type="title"/>
          </p:nvPr>
        </p:nvSpPr>
        <p:spPr/>
        <p:txBody>
          <a:bodyPr/>
          <a:lstStyle/>
          <a:p>
            <a:endParaRPr lang="en-US"/>
          </a:p>
        </p:txBody>
      </p:sp>
      <p:pic>
        <p:nvPicPr>
          <p:cNvPr id="5" name="Content Placeholder 4" descr="A wallet with money in it&#10;&#10;Description automatically generated">
            <a:extLst>
              <a:ext uri="{FF2B5EF4-FFF2-40B4-BE49-F238E27FC236}">
                <a16:creationId xmlns:a16="http://schemas.microsoft.com/office/drawing/2014/main" id="{AD457EA5-4874-9971-F08D-60E76E92A5B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12271" y="982132"/>
            <a:ext cx="8588544" cy="4746449"/>
          </a:xfrm>
        </p:spPr>
      </p:pic>
    </p:spTree>
    <p:extLst>
      <p:ext uri="{BB962C8B-B14F-4D97-AF65-F5344CB8AC3E}">
        <p14:creationId xmlns:p14="http://schemas.microsoft.com/office/powerpoint/2010/main" val="1760035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B3CD9-BBAF-76FC-CB7C-D882229108CF}"/>
              </a:ext>
            </a:extLst>
          </p:cNvPr>
          <p:cNvSpPr>
            <a:spLocks noGrp="1"/>
          </p:cNvSpPr>
          <p:nvPr>
            <p:ph type="title"/>
          </p:nvPr>
        </p:nvSpPr>
        <p:spPr/>
        <p:txBody>
          <a:bodyPr/>
          <a:lstStyle/>
          <a:p>
            <a:endParaRPr lang="en-US"/>
          </a:p>
        </p:txBody>
      </p:sp>
      <p:pic>
        <p:nvPicPr>
          <p:cNvPr id="5" name="Content Placeholder 4" descr="A blockchain wallet comparison&#10;&#10;Description automatically generated">
            <a:extLst>
              <a:ext uri="{FF2B5EF4-FFF2-40B4-BE49-F238E27FC236}">
                <a16:creationId xmlns:a16="http://schemas.microsoft.com/office/drawing/2014/main" id="{598CF852-87CA-8974-B4F0-3CF221592AF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79494" y="722489"/>
            <a:ext cx="6666195" cy="5523791"/>
          </a:xfrm>
        </p:spPr>
      </p:pic>
    </p:spTree>
    <p:extLst>
      <p:ext uri="{BB962C8B-B14F-4D97-AF65-F5344CB8AC3E}">
        <p14:creationId xmlns:p14="http://schemas.microsoft.com/office/powerpoint/2010/main" val="426401610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B3CD9-BBAF-76FC-CB7C-D882229108CF}"/>
              </a:ext>
            </a:extLst>
          </p:cNvPr>
          <p:cNvSpPr>
            <a:spLocks noGrp="1"/>
          </p:cNvSpPr>
          <p:nvPr>
            <p:ph type="title"/>
          </p:nvPr>
        </p:nvSpPr>
        <p:spPr/>
        <p:txBody>
          <a:bodyPr/>
          <a:lstStyle/>
          <a:p>
            <a:endParaRPr lang="en-US"/>
          </a:p>
        </p:txBody>
      </p:sp>
      <p:pic>
        <p:nvPicPr>
          <p:cNvPr id="5" name="Content Placeholder 4" descr="A diagram of a blockchain&#10;&#10;Description automatically generated">
            <a:extLst>
              <a:ext uri="{FF2B5EF4-FFF2-40B4-BE49-F238E27FC236}">
                <a16:creationId xmlns:a16="http://schemas.microsoft.com/office/drawing/2014/main" id="{7938E4ED-4784-34EA-8C4A-8387BF22064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89001" y="982132"/>
            <a:ext cx="8413997" cy="4893206"/>
          </a:xfrm>
        </p:spPr>
      </p:pic>
    </p:spTree>
    <p:extLst>
      <p:ext uri="{BB962C8B-B14F-4D97-AF65-F5344CB8AC3E}">
        <p14:creationId xmlns:p14="http://schemas.microsoft.com/office/powerpoint/2010/main" val="21101258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B3CD9-BBAF-76FC-CB7C-D882229108CF}"/>
              </a:ext>
            </a:extLst>
          </p:cNvPr>
          <p:cNvSpPr>
            <a:spLocks noGrp="1"/>
          </p:cNvSpPr>
          <p:nvPr>
            <p:ph type="title"/>
          </p:nvPr>
        </p:nvSpPr>
        <p:spPr/>
        <p:txBody>
          <a:bodyPr/>
          <a:lstStyle/>
          <a:p>
            <a:endParaRPr lang="en-US"/>
          </a:p>
        </p:txBody>
      </p:sp>
      <p:pic>
        <p:nvPicPr>
          <p:cNvPr id="5" name="Content Placeholder 4" descr="A diagram of a wallet comparison&#10;&#10;Description automatically generated">
            <a:extLst>
              <a:ext uri="{FF2B5EF4-FFF2-40B4-BE49-F238E27FC236}">
                <a16:creationId xmlns:a16="http://schemas.microsoft.com/office/drawing/2014/main" id="{4928989B-215E-E0FE-FD7F-830465897C7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88643" y="587552"/>
            <a:ext cx="9887950" cy="5288316"/>
          </a:xfrm>
        </p:spPr>
      </p:pic>
    </p:spTree>
    <p:extLst>
      <p:ext uri="{BB962C8B-B14F-4D97-AF65-F5344CB8AC3E}">
        <p14:creationId xmlns:p14="http://schemas.microsoft.com/office/powerpoint/2010/main" val="165909251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B3CD9-BBAF-76FC-CB7C-D882229108CF}"/>
              </a:ext>
            </a:extLst>
          </p:cNvPr>
          <p:cNvSpPr>
            <a:spLocks noGrp="1"/>
          </p:cNvSpPr>
          <p:nvPr>
            <p:ph type="title"/>
          </p:nvPr>
        </p:nvSpPr>
        <p:spPr/>
        <p:txBody>
          <a:bodyPr/>
          <a:lstStyle/>
          <a:p>
            <a:endParaRPr lang="en-US"/>
          </a:p>
        </p:txBody>
      </p:sp>
      <p:pic>
        <p:nvPicPr>
          <p:cNvPr id="5" name="Content Placeholder 4" descr="A screenshot of a computer&#10;&#10;Description automatically generated">
            <a:extLst>
              <a:ext uri="{FF2B5EF4-FFF2-40B4-BE49-F238E27FC236}">
                <a16:creationId xmlns:a16="http://schemas.microsoft.com/office/drawing/2014/main" id="{BA46A9CF-81CE-C133-A4D3-A2218AE0204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23015" y="1061686"/>
            <a:ext cx="10119606" cy="4814182"/>
          </a:xfrm>
        </p:spPr>
      </p:pic>
    </p:spTree>
    <p:extLst>
      <p:ext uri="{BB962C8B-B14F-4D97-AF65-F5344CB8AC3E}">
        <p14:creationId xmlns:p14="http://schemas.microsoft.com/office/powerpoint/2010/main" val="41242099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a:xfrm>
            <a:off x="663104" y="398472"/>
            <a:ext cx="9601196" cy="1303867"/>
          </a:xfrm>
        </p:spPr>
        <p:txBody>
          <a:bodyPr>
            <a:normAutofit fontScale="90000"/>
          </a:bodyPr>
          <a:lstStyle/>
          <a:p>
            <a:r>
              <a:rPr lang="en-US" b="1" dirty="0">
                <a:latin typeface="Times New Roman" panose="02020603050405020304" pitchFamily="18" charset="0"/>
                <a:ea typeface="SimSun" panose="02010600030101010101" pitchFamily="2" charset="-122"/>
                <a:cs typeface="Times New Roman" panose="02020603050405020304" pitchFamily="18" charset="0"/>
              </a:rPr>
              <a:t>Conclusion</a:t>
            </a:r>
            <a:br>
              <a:rPr lang="en-US" dirty="0">
                <a:latin typeface="Calibri" panose="020F0502020204030204" pitchFamily="34" charset="0"/>
                <a:ea typeface="SimSun" panose="02010600030101010101" pitchFamily="2" charset="-122"/>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9EBC5846-6F62-33DF-EF20-838085450F41}"/>
              </a:ext>
            </a:extLst>
          </p:cNvPr>
          <p:cNvSpPr>
            <a:spLocks noGrp="1"/>
          </p:cNvSpPr>
          <p:nvPr>
            <p:ph idx="1"/>
          </p:nvPr>
        </p:nvSpPr>
        <p:spPr>
          <a:xfrm>
            <a:off x="906294" y="1154417"/>
            <a:ext cx="10515600" cy="5042102"/>
          </a:xfrm>
        </p:spPr>
        <p:txBody>
          <a:bodyPr>
            <a:noAutofit/>
          </a:bodyPr>
          <a:lstStyle/>
          <a:p>
            <a:pPr marL="0" marR="0">
              <a:lnSpc>
                <a:spcPct val="115000"/>
              </a:lnSpc>
              <a:spcBef>
                <a:spcPts val="0"/>
              </a:spcBef>
              <a:spcAft>
                <a:spcPts val="0"/>
              </a:spcAft>
            </a:pPr>
            <a:r>
              <a:rPr lang="en-US" sz="2500" dirty="0">
                <a:effectLst/>
                <a:latin typeface="Times New Roman" panose="02020603050405020304" pitchFamily="18" charset="0"/>
                <a:ea typeface="SimSun" panose="02010600030101010101" pitchFamily="2" charset="-122"/>
                <a:cs typeface="Times New Roman" panose="02020603050405020304" pitchFamily="18" charset="0"/>
              </a:rPr>
              <a:t>Bitcoin's introduction as the first cryptocurrency has had a profound impact on the financial world, challenging traditional systems and offering a new way to think about money and transactions. Its decentralized nature, combined with the innovative use of blockchain technology, has made it a resilient and secure system that continues to attract attention and adoption worldwide.</a:t>
            </a:r>
            <a:endParaRPr lang="en-US" sz="2500" dirty="0">
              <a:effectLst/>
              <a:latin typeface="Calibri" panose="020F0502020204030204" pitchFamily="34" charset="0"/>
              <a:ea typeface="SimSun" panose="02010600030101010101" pitchFamily="2" charset="-122"/>
              <a:cs typeface="Times New Roman" panose="02020603050405020304" pitchFamily="18" charset="0"/>
            </a:endParaRPr>
          </a:p>
          <a:p>
            <a:pPr marL="0" marR="0">
              <a:lnSpc>
                <a:spcPct val="115000"/>
              </a:lnSpc>
              <a:spcBef>
                <a:spcPts val="0"/>
              </a:spcBef>
              <a:spcAft>
                <a:spcPts val="0"/>
              </a:spcAft>
            </a:pPr>
            <a:r>
              <a:rPr lang="en-US" sz="2500" dirty="0">
                <a:effectLst/>
                <a:latin typeface="Times New Roman" panose="02020603050405020304" pitchFamily="18" charset="0"/>
                <a:ea typeface="SimSun" panose="02010600030101010101" pitchFamily="2" charset="-122"/>
              </a:rPr>
              <a:t>Understanding the genesis of Bitcoin, the mechanics of mining, the proof-of-work consensus algorithm, and the intricacies of the Bitcoin network is essential for anyone looking to grasp the broader implications of this groundbreaking technology. As Bitcoin continues to evolve, its role in the future of finance will undoubtedly be a subject of ongoing discussion and exploration.</a:t>
            </a:r>
            <a:r>
              <a:rPr lang="en-US" sz="2500" dirty="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500" dirty="0"/>
          </a:p>
        </p:txBody>
      </p:sp>
    </p:spTree>
    <p:extLst>
      <p:ext uri="{BB962C8B-B14F-4D97-AF65-F5344CB8AC3E}">
        <p14:creationId xmlns:p14="http://schemas.microsoft.com/office/powerpoint/2010/main" val="9964947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a:xfrm>
            <a:off x="867385" y="476294"/>
            <a:ext cx="9601196" cy="1303867"/>
          </a:xfrm>
        </p:spPr>
        <p:txBody>
          <a:bodyPr>
            <a:normAutofit fontScale="90000"/>
          </a:bodyPr>
          <a:lstStyle/>
          <a:p>
            <a:r>
              <a:rPr lang="en-US" dirty="0">
                <a:latin typeface="Calibri" panose="020F0502020204030204" pitchFamily="34" charset="0"/>
                <a:ea typeface="SimSun" panose="02010600030101010101" pitchFamily="2" charset="-122"/>
                <a:cs typeface="Times New Roman" panose="02020603050405020304" pitchFamily="18" charset="0"/>
              </a:rPr>
              <a:t>Practical Applications of Bitcoin</a:t>
            </a:r>
            <a:br>
              <a:rPr lang="en-US" dirty="0">
                <a:latin typeface="Calibri" panose="020F0502020204030204" pitchFamily="34" charset="0"/>
                <a:ea typeface="SimSun" panose="02010600030101010101" pitchFamily="2" charset="-122"/>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9EBC5846-6F62-33DF-EF20-838085450F41}"/>
              </a:ext>
            </a:extLst>
          </p:cNvPr>
          <p:cNvSpPr>
            <a:spLocks noGrp="1"/>
          </p:cNvSpPr>
          <p:nvPr>
            <p:ph idx="1"/>
          </p:nvPr>
        </p:nvSpPr>
        <p:spPr>
          <a:xfrm>
            <a:off x="186446" y="1254867"/>
            <a:ext cx="10515600" cy="4873457"/>
          </a:xfrm>
        </p:spPr>
        <p:txBody>
          <a:bodyPr>
            <a:normAutofit fontScale="85000" lnSpcReduction="20000"/>
          </a:bodyPr>
          <a:lstStyle/>
          <a:p>
            <a:pPr marL="742950" marR="0" lvl="1" indent="-285750">
              <a:lnSpc>
                <a:spcPct val="115000"/>
              </a:lnSpc>
              <a:spcBef>
                <a:spcPts val="0"/>
              </a:spcBef>
              <a:spcAft>
                <a:spcPts val="1000"/>
              </a:spcAft>
              <a:buSzPts val="1000"/>
              <a:buFont typeface="Courier New" panose="02070309020205020404" pitchFamily="49" charset="0"/>
              <a:buChar char="o"/>
              <a:tabLst>
                <a:tab pos="914400" algn="l"/>
              </a:tabLst>
            </a:pPr>
            <a:r>
              <a:rPr lang="en-US" sz="2800" b="1" dirty="0">
                <a:effectLst/>
                <a:latin typeface="Calibri" panose="020F0502020204030204" pitchFamily="34" charset="0"/>
                <a:ea typeface="SimSun" panose="02010600030101010101" pitchFamily="2" charset="-122"/>
                <a:cs typeface="Times New Roman" panose="02020603050405020304" pitchFamily="18" charset="0"/>
              </a:rPr>
              <a:t>Remittances:</a:t>
            </a:r>
            <a:r>
              <a:rPr lang="en-US" sz="2800" dirty="0">
                <a:effectLst/>
                <a:latin typeface="Calibri" panose="020F0502020204030204" pitchFamily="34" charset="0"/>
                <a:ea typeface="SimSun" panose="02010600030101010101" pitchFamily="2" charset="-122"/>
                <a:cs typeface="Times New Roman" panose="02020603050405020304" pitchFamily="18" charset="0"/>
              </a:rPr>
              <a:t> Bitcoin is used to send money across borders quickly and at a lower cost compared to traditional remittance services.</a:t>
            </a:r>
          </a:p>
          <a:p>
            <a:pPr marL="742950" marR="0" lvl="1" indent="-285750">
              <a:lnSpc>
                <a:spcPct val="115000"/>
              </a:lnSpc>
              <a:spcBef>
                <a:spcPts val="0"/>
              </a:spcBef>
              <a:spcAft>
                <a:spcPts val="1000"/>
              </a:spcAft>
              <a:buSzPts val="1000"/>
              <a:buFont typeface="Courier New" panose="02070309020205020404" pitchFamily="49" charset="0"/>
              <a:buChar char="o"/>
              <a:tabLst>
                <a:tab pos="914400" algn="l"/>
              </a:tabLst>
            </a:pPr>
            <a:r>
              <a:rPr lang="en-US" sz="2800" b="1" dirty="0">
                <a:effectLst/>
                <a:latin typeface="Calibri" panose="020F0502020204030204" pitchFamily="34" charset="0"/>
                <a:ea typeface="SimSun" panose="02010600030101010101" pitchFamily="2" charset="-122"/>
                <a:cs typeface="Times New Roman" panose="02020603050405020304" pitchFamily="18" charset="0"/>
              </a:rPr>
              <a:t>Investment:</a:t>
            </a:r>
            <a:r>
              <a:rPr lang="en-US" sz="2800" dirty="0">
                <a:effectLst/>
                <a:latin typeface="Calibri" panose="020F0502020204030204" pitchFamily="34" charset="0"/>
                <a:ea typeface="SimSun" panose="02010600030101010101" pitchFamily="2" charset="-122"/>
                <a:cs typeface="Times New Roman" panose="02020603050405020304" pitchFamily="18" charset="0"/>
              </a:rPr>
              <a:t> Many people buy bitcoins as a store of value, often referred to as "digital gold," due to its limited supply.</a:t>
            </a:r>
          </a:p>
          <a:p>
            <a:pPr marL="742950" marR="0" lvl="1" indent="-285750">
              <a:lnSpc>
                <a:spcPct val="115000"/>
              </a:lnSpc>
              <a:spcBef>
                <a:spcPts val="0"/>
              </a:spcBef>
              <a:spcAft>
                <a:spcPts val="1000"/>
              </a:spcAft>
              <a:buSzPts val="1000"/>
              <a:buFont typeface="Courier New" panose="02070309020205020404" pitchFamily="49" charset="0"/>
              <a:buChar char="o"/>
              <a:tabLst>
                <a:tab pos="914400" algn="l"/>
              </a:tabLst>
            </a:pPr>
            <a:r>
              <a:rPr lang="en-US" sz="2800" b="1" dirty="0">
                <a:effectLst/>
                <a:latin typeface="Calibri" panose="020F0502020204030204" pitchFamily="34" charset="0"/>
                <a:ea typeface="SimSun" panose="02010600030101010101" pitchFamily="2" charset="-122"/>
                <a:cs typeface="Times New Roman" panose="02020603050405020304" pitchFamily="18" charset="0"/>
              </a:rPr>
              <a:t>Payments:</a:t>
            </a:r>
            <a:r>
              <a:rPr lang="en-US" sz="2800" dirty="0">
                <a:effectLst/>
                <a:latin typeface="Calibri" panose="020F0502020204030204" pitchFamily="34" charset="0"/>
                <a:ea typeface="SimSun" panose="02010600030101010101" pitchFamily="2" charset="-122"/>
                <a:cs typeface="Times New Roman" panose="02020603050405020304" pitchFamily="18" charset="0"/>
              </a:rPr>
              <a:t> Increasingly accepted by merchants worldwide, Bitcoin allows for direct purchases of goods and services.</a:t>
            </a:r>
          </a:p>
          <a:p>
            <a:pPr marL="742950" marR="0" lvl="1" indent="-285750">
              <a:lnSpc>
                <a:spcPct val="115000"/>
              </a:lnSpc>
              <a:spcBef>
                <a:spcPts val="0"/>
              </a:spcBef>
              <a:spcAft>
                <a:spcPts val="1000"/>
              </a:spcAft>
              <a:buSzPts val="1000"/>
              <a:buFont typeface="Courier New" panose="02070309020205020404" pitchFamily="49" charset="0"/>
              <a:buChar char="o"/>
              <a:tabLst>
                <a:tab pos="914400" algn="l"/>
              </a:tabLst>
            </a:pPr>
            <a:r>
              <a:rPr lang="en-US" sz="2800" b="1" dirty="0">
                <a:effectLst/>
                <a:latin typeface="Calibri" panose="020F0502020204030204" pitchFamily="34" charset="0"/>
                <a:ea typeface="SimSun" panose="02010600030101010101" pitchFamily="2" charset="-122"/>
                <a:cs typeface="Times New Roman" panose="02020603050405020304" pitchFamily="18" charset="0"/>
              </a:rPr>
              <a:t>Decentralized Finance (DeFi):</a:t>
            </a:r>
            <a:r>
              <a:rPr lang="en-US" sz="2800" dirty="0">
                <a:effectLst/>
                <a:latin typeface="Calibri" panose="020F0502020204030204" pitchFamily="34" charset="0"/>
                <a:ea typeface="SimSun" panose="02010600030101010101" pitchFamily="2" charset="-122"/>
                <a:cs typeface="Times New Roman" panose="02020603050405020304" pitchFamily="18" charset="0"/>
              </a:rPr>
              <a:t> Bitcoin plays a foundational role in the emerging DeFi space, providing decentralized lending, borrowing, and trading opportunities.</a:t>
            </a:r>
          </a:p>
          <a:p>
            <a:pPr marL="742950" marR="0" lvl="1" indent="-285750">
              <a:lnSpc>
                <a:spcPct val="115000"/>
              </a:lnSpc>
              <a:spcBef>
                <a:spcPts val="0"/>
              </a:spcBef>
              <a:spcAft>
                <a:spcPts val="1000"/>
              </a:spcAft>
              <a:buSzPts val="1000"/>
              <a:buFont typeface="Courier New" panose="02070309020205020404" pitchFamily="49" charset="0"/>
              <a:buChar char="o"/>
              <a:tabLst>
                <a:tab pos="914400" algn="l"/>
              </a:tabLst>
            </a:pPr>
            <a:r>
              <a:rPr lang="en-US" sz="2800" b="1" dirty="0">
                <a:effectLst/>
                <a:latin typeface="Calibri" panose="020F0502020204030204" pitchFamily="34" charset="0"/>
                <a:ea typeface="SimSun" panose="02010600030101010101" pitchFamily="2" charset="-122"/>
                <a:cs typeface="Times New Roman" panose="02020603050405020304" pitchFamily="18" charset="0"/>
              </a:rPr>
              <a:t>Microtransactions:</a:t>
            </a:r>
            <a:r>
              <a:rPr lang="en-US" sz="2800" dirty="0">
                <a:effectLst/>
                <a:latin typeface="Calibri" panose="020F0502020204030204" pitchFamily="34" charset="0"/>
                <a:ea typeface="SimSun" panose="02010600030101010101" pitchFamily="2" charset="-122"/>
                <a:cs typeface="Times New Roman" panose="02020603050405020304" pitchFamily="18" charset="0"/>
              </a:rPr>
              <a:t> Bitcoin’s divisibility enables microtransactions, which are especially useful in online tipping and pay-per-use services.</a:t>
            </a:r>
          </a:p>
          <a:p>
            <a:endParaRPr lang="en-US" dirty="0"/>
          </a:p>
        </p:txBody>
      </p:sp>
    </p:spTree>
    <p:extLst>
      <p:ext uri="{BB962C8B-B14F-4D97-AF65-F5344CB8AC3E}">
        <p14:creationId xmlns:p14="http://schemas.microsoft.com/office/powerpoint/2010/main" val="2308421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a:xfrm>
            <a:off x="556099" y="515486"/>
            <a:ext cx="9601196" cy="1303867"/>
          </a:xfrm>
        </p:spPr>
        <p:txBody>
          <a:bodyPr>
            <a:normAutofit fontScale="90000"/>
          </a:bodyPr>
          <a:lstStyle/>
          <a:p>
            <a:r>
              <a:rPr lang="en-US" dirty="0">
                <a:latin typeface="Calibri" panose="020F0502020204030204" pitchFamily="34" charset="0"/>
                <a:ea typeface="SimSun" panose="02010600030101010101" pitchFamily="2" charset="-122"/>
                <a:cs typeface="Times New Roman" panose="02020603050405020304" pitchFamily="18" charset="0"/>
              </a:rPr>
              <a:t>Precursors to Bitcoin</a:t>
            </a:r>
            <a:br>
              <a:rPr lang="en-US" dirty="0">
                <a:latin typeface="Calibri" panose="020F0502020204030204" pitchFamily="34" charset="0"/>
                <a:ea typeface="SimSun" panose="02010600030101010101" pitchFamily="2" charset="-122"/>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9EBC5846-6F62-33DF-EF20-838085450F41}"/>
              </a:ext>
            </a:extLst>
          </p:cNvPr>
          <p:cNvSpPr>
            <a:spLocks noGrp="1"/>
          </p:cNvSpPr>
          <p:nvPr>
            <p:ph idx="1"/>
          </p:nvPr>
        </p:nvSpPr>
        <p:spPr>
          <a:xfrm>
            <a:off x="98897" y="1339242"/>
            <a:ext cx="10515600" cy="4351338"/>
          </a:xfrm>
        </p:spPr>
        <p:txBody>
          <a:bodyPr>
            <a:normAutofit fontScale="92500" lnSpcReduction="10000"/>
          </a:bodyPr>
          <a:lstStyle/>
          <a:p>
            <a:pPr marL="742950" marR="0" lvl="1" indent="-285750">
              <a:lnSpc>
                <a:spcPct val="115000"/>
              </a:lnSpc>
              <a:spcBef>
                <a:spcPts val="0"/>
              </a:spcBef>
              <a:spcAft>
                <a:spcPts val="1000"/>
              </a:spcAft>
              <a:buSzPts val="1000"/>
              <a:buFont typeface="Courier New" panose="02070309020205020404" pitchFamily="49" charset="0"/>
              <a:buChar char="o"/>
              <a:tabLst>
                <a:tab pos="914400" algn="l"/>
              </a:tabLst>
            </a:pPr>
            <a:r>
              <a:rPr lang="en-US" sz="2800" b="1" dirty="0" err="1">
                <a:effectLst/>
                <a:latin typeface="Calibri" panose="020F0502020204030204" pitchFamily="34" charset="0"/>
                <a:ea typeface="SimSun" panose="02010600030101010101" pitchFamily="2" charset="-122"/>
                <a:cs typeface="Times New Roman" panose="02020603050405020304" pitchFamily="18" charset="0"/>
              </a:rPr>
              <a:t>DigiCash</a:t>
            </a:r>
            <a:r>
              <a:rPr lang="en-US" sz="2800" b="1" dirty="0">
                <a:effectLst/>
                <a:latin typeface="Calibri" panose="020F0502020204030204" pitchFamily="34" charset="0"/>
                <a:ea typeface="SimSun" panose="02010600030101010101" pitchFamily="2" charset="-122"/>
                <a:cs typeface="Times New Roman" panose="02020603050405020304" pitchFamily="18" charset="0"/>
              </a:rPr>
              <a:t>:</a:t>
            </a:r>
            <a:r>
              <a:rPr lang="en-US" sz="2800" dirty="0">
                <a:effectLst/>
                <a:latin typeface="Calibri" panose="020F0502020204030204" pitchFamily="34" charset="0"/>
                <a:ea typeface="SimSun" panose="02010600030101010101" pitchFamily="2" charset="-122"/>
                <a:cs typeface="Times New Roman" panose="02020603050405020304" pitchFamily="18" charset="0"/>
              </a:rPr>
              <a:t> An early form of digital currency created in the 1990s by David </a:t>
            </a:r>
            <a:r>
              <a:rPr lang="en-US" sz="2800" dirty="0" err="1">
                <a:effectLst/>
                <a:latin typeface="Calibri" panose="020F0502020204030204" pitchFamily="34" charset="0"/>
                <a:ea typeface="SimSun" panose="02010600030101010101" pitchFamily="2" charset="-122"/>
                <a:cs typeface="Times New Roman" panose="02020603050405020304" pitchFamily="18" charset="0"/>
              </a:rPr>
              <a:t>Chaum</a:t>
            </a:r>
            <a:r>
              <a:rPr lang="en-US" sz="2800" dirty="0">
                <a:effectLst/>
                <a:latin typeface="Calibri" panose="020F0502020204030204" pitchFamily="34" charset="0"/>
                <a:ea typeface="SimSun" panose="02010600030101010101" pitchFamily="2" charset="-122"/>
                <a:cs typeface="Times New Roman" panose="02020603050405020304" pitchFamily="18" charset="0"/>
              </a:rPr>
              <a:t>, which laid the groundwork for digital payments.</a:t>
            </a:r>
          </a:p>
          <a:p>
            <a:pPr marL="742950" marR="0" lvl="1" indent="-285750">
              <a:lnSpc>
                <a:spcPct val="115000"/>
              </a:lnSpc>
              <a:spcBef>
                <a:spcPts val="0"/>
              </a:spcBef>
              <a:spcAft>
                <a:spcPts val="1000"/>
              </a:spcAft>
              <a:buSzPts val="1000"/>
              <a:buFont typeface="Courier New" panose="02070309020205020404" pitchFamily="49" charset="0"/>
              <a:buChar char="o"/>
              <a:tabLst>
                <a:tab pos="914400" algn="l"/>
              </a:tabLst>
            </a:pPr>
            <a:r>
              <a:rPr lang="en-US" sz="2800" b="1" dirty="0">
                <a:effectLst/>
                <a:latin typeface="Calibri" panose="020F0502020204030204" pitchFamily="34" charset="0"/>
                <a:ea typeface="SimSun" panose="02010600030101010101" pitchFamily="2" charset="-122"/>
                <a:cs typeface="Times New Roman" panose="02020603050405020304" pitchFamily="18" charset="0"/>
              </a:rPr>
              <a:t>B-Money:</a:t>
            </a:r>
            <a:r>
              <a:rPr lang="en-US" sz="2800" dirty="0">
                <a:effectLst/>
                <a:latin typeface="Calibri" panose="020F0502020204030204" pitchFamily="34" charset="0"/>
                <a:ea typeface="SimSun" panose="02010600030101010101" pitchFamily="2" charset="-122"/>
                <a:cs typeface="Times New Roman" panose="02020603050405020304" pitchFamily="18" charset="0"/>
              </a:rPr>
              <a:t> Proposed by Wei Dai, B-Money was an early idea for a decentralized digital currency that introduced concepts like proof of work.</a:t>
            </a:r>
          </a:p>
          <a:p>
            <a:pPr marL="742950" marR="0" lvl="1" indent="-285750">
              <a:lnSpc>
                <a:spcPct val="115000"/>
              </a:lnSpc>
              <a:spcBef>
                <a:spcPts val="0"/>
              </a:spcBef>
              <a:spcAft>
                <a:spcPts val="1000"/>
              </a:spcAft>
              <a:buSzPts val="1000"/>
              <a:buFont typeface="Courier New" panose="02070309020205020404" pitchFamily="49" charset="0"/>
              <a:buChar char="o"/>
              <a:tabLst>
                <a:tab pos="914400" algn="l"/>
              </a:tabLst>
            </a:pPr>
            <a:r>
              <a:rPr lang="en-US" sz="2800" b="1" dirty="0">
                <a:effectLst/>
                <a:latin typeface="Calibri" panose="020F0502020204030204" pitchFamily="34" charset="0"/>
                <a:ea typeface="SimSun" panose="02010600030101010101" pitchFamily="2" charset="-122"/>
                <a:cs typeface="Times New Roman" panose="02020603050405020304" pitchFamily="18" charset="0"/>
              </a:rPr>
              <a:t>Bit Gold:</a:t>
            </a:r>
            <a:r>
              <a:rPr lang="en-US" sz="2800" dirty="0">
                <a:effectLst/>
                <a:latin typeface="Calibri" panose="020F0502020204030204" pitchFamily="34" charset="0"/>
                <a:ea typeface="SimSun" panose="02010600030101010101" pitchFamily="2" charset="-122"/>
                <a:cs typeface="Times New Roman" panose="02020603050405020304" pitchFamily="18" charset="0"/>
              </a:rPr>
              <a:t> Developed by Nick Szabo, Bit Gold was a precursor to Bitcoin that proposed a decentralized digital currency with proof-of-work elements.</a:t>
            </a:r>
          </a:p>
          <a:p>
            <a:pPr marL="342900" marR="0" lvl="0" indent="-342900">
              <a:lnSpc>
                <a:spcPct val="115000"/>
              </a:lnSpc>
              <a:spcBef>
                <a:spcPts val="0"/>
              </a:spcBef>
              <a:spcAft>
                <a:spcPts val="1000"/>
              </a:spcAft>
              <a:buSzPts val="1000"/>
              <a:buFont typeface="Symbol" panose="05050102010706020507" pitchFamily="18" charset="2"/>
              <a:buChar char=""/>
              <a:tabLst>
                <a:tab pos="457200" algn="l"/>
              </a:tabLst>
            </a:pPr>
            <a:r>
              <a:rPr lang="en-US" dirty="0">
                <a:effectLst/>
                <a:latin typeface="Calibri" panose="020F0502020204030204" pitchFamily="34" charset="0"/>
                <a:ea typeface="SimSun" panose="02010600030101010101" pitchFamily="2" charset="-122"/>
                <a:cs typeface="Times New Roman" panose="02020603050405020304" pitchFamily="18" charset="0"/>
              </a:rPr>
              <a:t> </a:t>
            </a:r>
          </a:p>
          <a:p>
            <a:endParaRPr lang="en-US" dirty="0"/>
          </a:p>
        </p:txBody>
      </p:sp>
    </p:spTree>
    <p:extLst>
      <p:ext uri="{BB962C8B-B14F-4D97-AF65-F5344CB8AC3E}">
        <p14:creationId xmlns:p14="http://schemas.microsoft.com/office/powerpoint/2010/main" val="3788015518"/>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5"/>
      </a:accent6>
      <a:hlink>
        <a:srgbClr val="BB7826"/>
      </a:hlink>
      <a:folHlink>
        <a:srgbClr val="CF9C5F"/>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E4E49EB0-FB00-41F5-9359-4843D783A23D}"/>
    </a:ext>
  </a:extLst>
</a:theme>
</file>

<file path=docProps/app.xml><?xml version="1.0" encoding="utf-8"?>
<Properties xmlns="http://schemas.openxmlformats.org/officeDocument/2006/extended-properties" xmlns:vt="http://schemas.openxmlformats.org/officeDocument/2006/docPropsVTypes">
  <Template>Organic</Template>
  <TotalTime>174</TotalTime>
  <Words>2882</Words>
  <Application>Microsoft Office PowerPoint</Application>
  <PresentationFormat>Widescreen</PresentationFormat>
  <Paragraphs>162</Paragraphs>
  <Slides>78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78</vt:i4>
      </vt:variant>
    </vt:vector>
  </HeadingPairs>
  <TitlesOfParts>
    <vt:vector size="85" baseType="lpstr">
      <vt:lpstr>Arial</vt:lpstr>
      <vt:lpstr>Calibri</vt:lpstr>
      <vt:lpstr>Courier New</vt:lpstr>
      <vt:lpstr>Garamond</vt:lpstr>
      <vt:lpstr>Symbol</vt:lpstr>
      <vt:lpstr>Times New Roman</vt:lpstr>
      <vt:lpstr>Organic</vt:lpstr>
      <vt:lpstr>Cryptocurrency - Bitcoin</vt:lpstr>
      <vt:lpstr>Introduction to Cryptocurrencies </vt:lpstr>
      <vt:lpstr>Introduction to Bitcoin  </vt:lpstr>
      <vt:lpstr>Understanding Bitcoins</vt:lpstr>
      <vt:lpstr>The Purpose of Bitcoin </vt:lpstr>
      <vt:lpstr>How Bitcoin Operates </vt:lpstr>
      <vt:lpstr>The Bitcoin Ecosystem </vt:lpstr>
      <vt:lpstr>Practical Applications of Bitcoin </vt:lpstr>
      <vt:lpstr>Precursors to Bitcoin </vt:lpstr>
      <vt:lpstr>The Early Days of Bitcoin </vt:lpstr>
      <vt:lpstr>The Evolution of Bitcoin’s Price </vt:lpstr>
      <vt:lpstr>How to Store Bitcoins </vt:lpstr>
      <vt:lpstr>Acquiring and Disposing of Bitcoins </vt:lpstr>
      <vt:lpstr>The Mystery of Satoshi Nakamoto </vt:lpstr>
      <vt:lpstr>Bitcoin Mining Process </vt:lpstr>
      <vt:lpstr>Bitcoin Mining Process </vt:lpstr>
      <vt:lpstr>The Economics of Mining </vt:lpstr>
      <vt:lpstr>Bitcoin Mining – Environmental Concerns </vt:lpstr>
      <vt:lpstr>The Proof-of-Work Consensus Mechanism </vt:lpstr>
      <vt:lpstr>The Role of PoW in Security</vt:lpstr>
      <vt:lpstr>Criticisms of PoW</vt:lpstr>
      <vt:lpstr>Alternatives to PoW </vt:lpstr>
      <vt:lpstr>Bitcoin Mining  </vt:lpstr>
      <vt:lpstr>Bitcoin Mining  </vt:lpstr>
      <vt:lpstr>Bitcoin Mining  </vt:lpstr>
      <vt:lpstr>Bitcoin Mining  </vt:lpstr>
      <vt:lpstr>Bitcoin Mining  </vt:lpstr>
      <vt:lpstr>Bitcoin Mining  </vt:lpstr>
      <vt:lpstr>Bitcoin Mining  </vt:lpstr>
      <vt:lpstr>Bitcoin Mining  </vt:lpstr>
      <vt:lpstr>Bitcoin Mining  </vt:lpstr>
      <vt:lpstr>Bitcoin Mining  </vt:lpstr>
      <vt:lpstr>Bitcoin Mining  </vt:lpstr>
      <vt:lpstr>Bitcoin Mining  </vt:lpstr>
      <vt:lpstr>Bitcoin Mining  </vt:lpstr>
      <vt:lpstr>Bitcoin Mining  </vt:lpstr>
      <vt:lpstr>Bitcoin Mining  </vt:lpstr>
      <vt:lpstr>Bitcoin Mining  </vt:lpstr>
      <vt:lpstr>Bitcoin Mining  </vt:lpstr>
      <vt:lpstr>Bitcoin Mining  </vt:lpstr>
      <vt:lpstr>Bitcoin Mining  </vt:lpstr>
      <vt:lpstr>Bitcoin Mining  </vt:lpstr>
      <vt:lpstr>Bitcoin Mining  </vt:lpstr>
      <vt:lpstr>Bitcoin Mining  </vt:lpstr>
      <vt:lpstr>Bitcoin Mining  </vt:lpstr>
      <vt:lpstr>Bitcoin Mining  </vt:lpstr>
      <vt:lpstr>Bitcoin Mining  </vt:lpstr>
      <vt:lpstr>Bitcoin Wallet</vt:lpstr>
      <vt:lpstr>Types of Bitcoin Wallets </vt:lpstr>
      <vt:lpstr>Types of Bitcoin Wallets </vt:lpstr>
      <vt:lpstr>How Bitcoin Wallets Work </vt:lpstr>
      <vt:lpstr>Sending and Receiving Bitcoin </vt:lpstr>
      <vt:lpstr>Security Considerations </vt:lpstr>
      <vt:lpstr>Transaction Fees </vt:lpstr>
      <vt:lpstr>Choosing the Right Wallet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 f</dc:creator>
  <cp:lastModifiedBy>Foley, Maggie</cp:lastModifiedBy>
  <cp:revision>16</cp:revision>
  <dcterms:created xsi:type="dcterms:W3CDTF">2024-08-21T13:14:22Z</dcterms:created>
  <dcterms:modified xsi:type="dcterms:W3CDTF">2024-08-22T20:17:50Z</dcterms:modified>
</cp:coreProperties>
</file>