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9" r:id="rId4"/>
    <p:sldId id="280" r:id="rId5"/>
    <p:sldId id="277" r:id="rId6"/>
    <p:sldId id="278" r:id="rId7"/>
    <p:sldId id="281" r:id="rId8"/>
    <p:sldId id="282" r:id="rId9"/>
    <p:sldId id="283" r:id="rId10"/>
    <p:sldId id="284" r:id="rId11"/>
    <p:sldId id="274" r:id="rId12"/>
    <p:sldId id="276" r:id="rId13"/>
    <p:sldId id="275" r:id="rId14"/>
    <p:sldId id="258" r:id="rId15"/>
    <p:sldId id="259" r:id="rId16"/>
    <p:sldId id="260" r:id="rId17"/>
    <p:sldId id="261" r:id="rId18"/>
    <p:sldId id="262" r:id="rId19"/>
    <p:sldId id="285" r:id="rId20"/>
    <p:sldId id="286" r:id="rId21"/>
    <p:sldId id="263" r:id="rId22"/>
    <p:sldId id="264" r:id="rId23"/>
    <p:sldId id="265" r:id="rId24"/>
    <p:sldId id="266" r:id="rId25"/>
    <p:sldId id="267" r:id="rId26"/>
    <p:sldId id="268" r:id="rId27"/>
    <p:sldId id="269" r:id="rId28"/>
    <p:sldId id="270" r:id="rId29"/>
    <p:sldId id="271" r:id="rId30"/>
    <p:sldId id="272" r:id="rId31"/>
    <p:sldId id="273" r:id="rId32"/>
    <p:sldId id="287" r:id="rId33"/>
    <p:sldId id="288" r:id="rId34"/>
    <p:sldId id="289" r:id="rId35"/>
    <p:sldId id="290" r:id="rId36"/>
    <p:sldId id="294" r:id="rId37"/>
    <p:sldId id="291" r:id="rId38"/>
    <p:sldId id="292"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4660"/>
  </p:normalViewPr>
  <p:slideViewPr>
    <p:cSldViewPr snapToGrid="0">
      <p:cViewPr varScale="1">
        <p:scale>
          <a:sx n="79" d="100"/>
          <a:sy n="79" d="100"/>
        </p:scale>
        <p:origin x="7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71F7-6689-6550-9D81-2C5DC5B794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A628D4-9E0B-56B5-FE7A-2071824247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A9F8D4-4025-E7CB-5808-5754F567C524}"/>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5" name="Footer Placeholder 4">
            <a:extLst>
              <a:ext uri="{FF2B5EF4-FFF2-40B4-BE49-F238E27FC236}">
                <a16:creationId xmlns:a16="http://schemas.microsoft.com/office/drawing/2014/main" id="{6599762F-1539-AD0A-7866-B1B2BB391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55C7-E5F0-D8E3-A37A-FF481D7B83B8}"/>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53425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ED8E-202D-487D-9205-4D80382440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9DED37-89D6-DD16-88C8-B5DB912F30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1D5B6-0731-31DA-9E1E-69C19DDE663A}"/>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5" name="Footer Placeholder 4">
            <a:extLst>
              <a:ext uri="{FF2B5EF4-FFF2-40B4-BE49-F238E27FC236}">
                <a16:creationId xmlns:a16="http://schemas.microsoft.com/office/drawing/2014/main" id="{9AA7ADCC-8AA4-B638-77E1-28AA7BA04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8B3693-4804-B6B3-C11F-705181D636BD}"/>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84564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62BF2-6888-EDEA-B15A-49E0C3C5CE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D95A30-22FC-5DD3-6B11-3E8C249BDB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160A6-817C-10C2-2A0A-7C2E4AF04380}"/>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5" name="Footer Placeholder 4">
            <a:extLst>
              <a:ext uri="{FF2B5EF4-FFF2-40B4-BE49-F238E27FC236}">
                <a16:creationId xmlns:a16="http://schemas.microsoft.com/office/drawing/2014/main" id="{7851EE54-FB3C-2449-0947-41AC29022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E7ECB-2474-6205-8193-A6308C4F2758}"/>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122915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028C-A07C-6944-7F5D-6ACF62090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C1851-AD5E-BA2B-D2AE-3EA6A03973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D829C-3E41-D65A-BBD3-6398B4403389}"/>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5" name="Footer Placeholder 4">
            <a:extLst>
              <a:ext uri="{FF2B5EF4-FFF2-40B4-BE49-F238E27FC236}">
                <a16:creationId xmlns:a16="http://schemas.microsoft.com/office/drawing/2014/main" id="{1E3E8825-5885-4BB9-53C9-D5D3C251C3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6CA80-4E61-6EE6-61A4-1BBF66129DED}"/>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4080008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6320-B473-B6E4-8B20-691EF12253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917DE3-4DFB-189C-AEEA-175D0D4E37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F88688-9F3D-B29C-C1FE-918D83521C5C}"/>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5" name="Footer Placeholder 4">
            <a:extLst>
              <a:ext uri="{FF2B5EF4-FFF2-40B4-BE49-F238E27FC236}">
                <a16:creationId xmlns:a16="http://schemas.microsoft.com/office/drawing/2014/main" id="{7ED6BC0F-C16D-77A1-FEA2-7022D228C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CCB05-4084-680A-B997-8F7A5E4EB385}"/>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336998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C4B2-7744-B0F4-5F69-8A4803346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0C7A8-D0ED-284D-D690-754493E2C9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A102E-4BBF-922E-5338-00A1174D8C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A4F057-2186-6E99-D0E3-4AEB0268D3A9}"/>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6" name="Footer Placeholder 5">
            <a:extLst>
              <a:ext uri="{FF2B5EF4-FFF2-40B4-BE49-F238E27FC236}">
                <a16:creationId xmlns:a16="http://schemas.microsoft.com/office/drawing/2014/main" id="{B5381BCF-8CE9-2866-2E96-07EC83C99F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C973A-157A-DFF5-50B6-2CD121165F7E}"/>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3955156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F340-2C50-7397-A97B-2B992A2EAA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2603A5-66E2-2C39-8CEF-0C675C2C3D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826B42-F015-9B78-EA81-52C8DDE77D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05A72-4493-6A99-C7D8-05552BA5C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B65855-A8B9-7B70-B58F-55C28EB40E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400D9E-5A08-EB64-101B-1BA4A7BE4F16}"/>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8" name="Footer Placeholder 7">
            <a:extLst>
              <a:ext uri="{FF2B5EF4-FFF2-40B4-BE49-F238E27FC236}">
                <a16:creationId xmlns:a16="http://schemas.microsoft.com/office/drawing/2014/main" id="{BE0ADD3D-348C-0F18-BD7F-D5007EBCB6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72076E-A663-FA84-0369-FCBD2B0D8C2D}"/>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3620711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8885A-B7C3-00B7-D2D0-751DC1DE86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841D36-A24B-7732-80D3-582C152CC27D}"/>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4" name="Footer Placeholder 3">
            <a:extLst>
              <a:ext uri="{FF2B5EF4-FFF2-40B4-BE49-F238E27FC236}">
                <a16:creationId xmlns:a16="http://schemas.microsoft.com/office/drawing/2014/main" id="{4A190F00-9C23-BDB1-B76F-C9A09DBB50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25D1E4-F7F0-77AE-359C-16DD886667E1}"/>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21527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E0846F-7094-D3ED-61DD-00C78AD8BB4E}"/>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3" name="Footer Placeholder 2">
            <a:extLst>
              <a:ext uri="{FF2B5EF4-FFF2-40B4-BE49-F238E27FC236}">
                <a16:creationId xmlns:a16="http://schemas.microsoft.com/office/drawing/2014/main" id="{F8D4E9CC-9822-EAEA-6628-25BDE8BD23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DC6BB2-5701-90CB-364E-7AD525695D18}"/>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407908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D0290-5908-8D8B-780F-DF7F6A55C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EC008-8E81-D040-0E7A-2201D7D0C0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83B8D3-603A-A247-2648-B3650C819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94A31-CE6F-7DCE-7F5C-A04541EFBF28}"/>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6" name="Footer Placeholder 5">
            <a:extLst>
              <a:ext uri="{FF2B5EF4-FFF2-40B4-BE49-F238E27FC236}">
                <a16:creationId xmlns:a16="http://schemas.microsoft.com/office/drawing/2014/main" id="{AC66990B-5595-8575-A5AC-4B8E14A58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F6986-07A2-6381-75AE-1B7470EC746F}"/>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62593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2F00-348F-75A3-5460-DFE09C69B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5458BA-5F2D-EEBA-79DC-A24543BE1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4AD5C1-9419-B55C-D6D4-C05C4EF1F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61558-494A-6715-0B71-586588076366}"/>
              </a:ext>
            </a:extLst>
          </p:cNvPr>
          <p:cNvSpPr>
            <a:spLocks noGrp="1"/>
          </p:cNvSpPr>
          <p:nvPr>
            <p:ph type="dt" sz="half" idx="10"/>
          </p:nvPr>
        </p:nvSpPr>
        <p:spPr/>
        <p:txBody>
          <a:bodyPr/>
          <a:lstStyle/>
          <a:p>
            <a:fld id="{A5A15C82-9AC5-4236-A62D-9986D61E996B}" type="datetimeFigureOut">
              <a:rPr lang="en-US" smtClean="0"/>
              <a:t>8/25/2024</a:t>
            </a:fld>
            <a:endParaRPr lang="en-US"/>
          </a:p>
        </p:txBody>
      </p:sp>
      <p:sp>
        <p:nvSpPr>
          <p:cNvPr id="6" name="Footer Placeholder 5">
            <a:extLst>
              <a:ext uri="{FF2B5EF4-FFF2-40B4-BE49-F238E27FC236}">
                <a16:creationId xmlns:a16="http://schemas.microsoft.com/office/drawing/2014/main" id="{68B8072E-BA5E-EE80-4C2E-21846748F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FDE34-5CB0-ADBA-A753-E2C1D27961E3}"/>
              </a:ext>
            </a:extLst>
          </p:cNvPr>
          <p:cNvSpPr>
            <a:spLocks noGrp="1"/>
          </p:cNvSpPr>
          <p:nvPr>
            <p:ph type="sldNum" sz="quarter" idx="12"/>
          </p:nvPr>
        </p:nvSpPr>
        <p:spPr/>
        <p:txBody>
          <a:bodyPr/>
          <a:lstStyle/>
          <a:p>
            <a:fld id="{178C6F39-7AF9-467B-8C0D-222E41B29E7D}" type="slidenum">
              <a:rPr lang="en-US" smtClean="0"/>
              <a:t>‹#›</a:t>
            </a:fld>
            <a:endParaRPr lang="en-US"/>
          </a:p>
        </p:txBody>
      </p:sp>
    </p:spTree>
    <p:extLst>
      <p:ext uri="{BB962C8B-B14F-4D97-AF65-F5344CB8AC3E}">
        <p14:creationId xmlns:p14="http://schemas.microsoft.com/office/powerpoint/2010/main" val="81215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19427-E156-96CB-3599-41235AC040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74E3FD-A1F5-A4B3-CB1B-F43FBF747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F9AFF-6FFD-05B2-E6E5-F0F2F5216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A15C82-9AC5-4236-A62D-9986D61E996B}" type="datetimeFigureOut">
              <a:rPr lang="en-US" smtClean="0"/>
              <a:t>8/25/2024</a:t>
            </a:fld>
            <a:endParaRPr lang="en-US"/>
          </a:p>
        </p:txBody>
      </p:sp>
      <p:sp>
        <p:nvSpPr>
          <p:cNvPr id="5" name="Footer Placeholder 4">
            <a:extLst>
              <a:ext uri="{FF2B5EF4-FFF2-40B4-BE49-F238E27FC236}">
                <a16:creationId xmlns:a16="http://schemas.microsoft.com/office/drawing/2014/main" id="{A60EB105-0BFA-49BE-DB80-D7DB6E5A90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1D775B4-250C-A892-C69D-9AD53E79DB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8C6F39-7AF9-467B-8C0D-222E41B29E7D}" type="slidenum">
              <a:rPr lang="en-US" smtClean="0"/>
              <a:t>‹#›</a:t>
            </a:fld>
            <a:endParaRPr lang="en-US"/>
          </a:p>
        </p:txBody>
      </p:sp>
    </p:spTree>
    <p:extLst>
      <p:ext uri="{BB962C8B-B14F-4D97-AF65-F5344CB8AC3E}">
        <p14:creationId xmlns:p14="http://schemas.microsoft.com/office/powerpoint/2010/main" val="270682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B94B-C35F-A809-057C-2076E6F27C94}"/>
              </a:ext>
            </a:extLst>
          </p:cNvPr>
          <p:cNvSpPr>
            <a:spLocks noGrp="1"/>
          </p:cNvSpPr>
          <p:nvPr>
            <p:ph type="ctrTitle"/>
          </p:nvPr>
        </p:nvSpPr>
        <p:spPr/>
        <p:txBody>
          <a:bodyPr/>
          <a:lstStyle/>
          <a:p>
            <a:r>
              <a:rPr lang="en-US" dirty="0"/>
              <a:t>Ethereum and Smart Contract</a:t>
            </a:r>
          </a:p>
        </p:txBody>
      </p:sp>
      <p:sp>
        <p:nvSpPr>
          <p:cNvPr id="3" name="Subtitle 2">
            <a:extLst>
              <a:ext uri="{FF2B5EF4-FFF2-40B4-BE49-F238E27FC236}">
                <a16:creationId xmlns:a16="http://schemas.microsoft.com/office/drawing/2014/main" id="{EF67D3FA-C55D-FB4E-B3DF-D824A9F0FBA3}"/>
              </a:ext>
            </a:extLst>
          </p:cNvPr>
          <p:cNvSpPr>
            <a:spLocks noGrp="1"/>
          </p:cNvSpPr>
          <p:nvPr>
            <p:ph type="subTitle" idx="1"/>
          </p:nvPr>
        </p:nvSpPr>
        <p:spPr/>
        <p:txBody>
          <a:bodyPr/>
          <a:lstStyle/>
          <a:p>
            <a:r>
              <a:rPr lang="en-US" dirty="0"/>
              <a:t>FIN451 / MBA651</a:t>
            </a:r>
          </a:p>
        </p:txBody>
      </p:sp>
    </p:spTree>
    <p:extLst>
      <p:ext uri="{BB962C8B-B14F-4D97-AF65-F5344CB8AC3E}">
        <p14:creationId xmlns:p14="http://schemas.microsoft.com/office/powerpoint/2010/main" val="3483451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normAutofit/>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Examples of Smart Contracts on Ethereum</a:t>
            </a: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a:xfrm>
            <a:off x="838200" y="1825625"/>
            <a:ext cx="10515600" cy="4667250"/>
          </a:xfrm>
        </p:spPr>
        <p:txBody>
          <a:bodyPr>
            <a:normAutofit fontScale="92500"/>
          </a:bodyPr>
          <a:lstStyle/>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b="1" dirty="0">
                <a:effectLst/>
                <a:latin typeface="Times New Roman" panose="02020603050405020304" pitchFamily="18" charset="0"/>
                <a:ea typeface="SimSun" panose="02010600030101010101" pitchFamily="2" charset="-122"/>
                <a:cs typeface="Times New Roman" panose="02020603050405020304" pitchFamily="18" charset="0"/>
              </a:rPr>
              <a:t>DeFi Protocols</a:t>
            </a:r>
            <a:r>
              <a:rPr lang="en-US" dirty="0">
                <a:effectLst/>
                <a:latin typeface="Times New Roman" panose="02020603050405020304" pitchFamily="18" charset="0"/>
                <a:ea typeface="SimSun" panose="02010600030101010101" pitchFamily="2" charset="-122"/>
                <a:cs typeface="Times New Roman" panose="02020603050405020304" pitchFamily="18" charset="0"/>
              </a:rPr>
              <a:t>: Decentralized finance applications like Uniswap, </a:t>
            </a:r>
            <a:r>
              <a:rPr lang="en-US" dirty="0" err="1">
                <a:effectLst/>
                <a:latin typeface="Times New Roman" panose="02020603050405020304" pitchFamily="18" charset="0"/>
                <a:ea typeface="SimSun" panose="02010600030101010101" pitchFamily="2" charset="-122"/>
                <a:cs typeface="Times New Roman" panose="02020603050405020304" pitchFamily="18" charset="0"/>
              </a:rPr>
              <a:t>Aave</a:t>
            </a:r>
            <a:r>
              <a:rPr lang="en-US" dirty="0">
                <a:effectLst/>
                <a:latin typeface="Times New Roman" panose="02020603050405020304" pitchFamily="18" charset="0"/>
                <a:ea typeface="SimSun" panose="02010600030101010101" pitchFamily="2" charset="-122"/>
                <a:cs typeface="Times New Roman" panose="02020603050405020304" pitchFamily="18" charset="0"/>
              </a:rPr>
              <a:t>, and Compound use smart contracts to facilitate trading, lending, and borrowing of cryptocurrencies without the need for a central authority.</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b="1" dirty="0">
                <a:effectLst/>
                <a:latin typeface="Times New Roman" panose="02020603050405020304" pitchFamily="18" charset="0"/>
                <a:ea typeface="SimSun" panose="02010600030101010101" pitchFamily="2" charset="-122"/>
                <a:cs typeface="Times New Roman" panose="02020603050405020304" pitchFamily="18" charset="0"/>
              </a:rPr>
              <a:t>NFT Marketplaces</a:t>
            </a:r>
            <a:r>
              <a:rPr lang="en-US" dirty="0">
                <a:effectLst/>
                <a:latin typeface="Times New Roman" panose="02020603050405020304" pitchFamily="18" charset="0"/>
                <a:ea typeface="SimSun" panose="02010600030101010101" pitchFamily="2" charset="-122"/>
                <a:cs typeface="Times New Roman" panose="02020603050405020304" pitchFamily="18" charset="0"/>
              </a:rPr>
              <a:t>: Platforms like </a:t>
            </a:r>
            <a:r>
              <a:rPr lang="en-US" dirty="0" err="1">
                <a:effectLst/>
                <a:latin typeface="Times New Roman" panose="02020603050405020304" pitchFamily="18" charset="0"/>
                <a:ea typeface="SimSun" panose="02010600030101010101" pitchFamily="2" charset="-122"/>
                <a:cs typeface="Times New Roman" panose="02020603050405020304" pitchFamily="18" charset="0"/>
              </a:rPr>
              <a:t>OpenSea</a:t>
            </a:r>
            <a:r>
              <a:rPr lang="en-US" dirty="0">
                <a:effectLst/>
                <a:latin typeface="Times New Roman" panose="02020603050405020304" pitchFamily="18" charset="0"/>
                <a:ea typeface="SimSun" panose="02010600030101010101" pitchFamily="2" charset="-122"/>
                <a:cs typeface="Times New Roman" panose="02020603050405020304" pitchFamily="18" charset="0"/>
              </a:rPr>
              <a:t> and </a:t>
            </a:r>
            <a:r>
              <a:rPr lang="en-US" dirty="0" err="1">
                <a:effectLst/>
                <a:latin typeface="Times New Roman" panose="02020603050405020304" pitchFamily="18" charset="0"/>
                <a:ea typeface="SimSun" panose="02010600030101010101" pitchFamily="2" charset="-122"/>
                <a:cs typeface="Times New Roman" panose="02020603050405020304" pitchFamily="18" charset="0"/>
              </a:rPr>
              <a:t>Rarible</a:t>
            </a:r>
            <a:r>
              <a:rPr lang="en-US" dirty="0">
                <a:effectLst/>
                <a:latin typeface="Times New Roman" panose="02020603050405020304" pitchFamily="18" charset="0"/>
                <a:ea typeface="SimSun" panose="02010600030101010101" pitchFamily="2" charset="-122"/>
                <a:cs typeface="Times New Roman" panose="02020603050405020304" pitchFamily="18" charset="0"/>
              </a:rPr>
              <a:t> use Ethereum smart contracts to manage the creation, sale, and transfer of non-fungible tokens (NFTs).</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b="1" dirty="0">
                <a:effectLst/>
                <a:latin typeface="Times New Roman" panose="02020603050405020304" pitchFamily="18" charset="0"/>
                <a:ea typeface="SimSun" panose="02010600030101010101" pitchFamily="2" charset="-122"/>
                <a:cs typeface="Times New Roman" panose="02020603050405020304" pitchFamily="18" charset="0"/>
              </a:rPr>
              <a:t>Crowdfunding</a:t>
            </a:r>
            <a:r>
              <a:rPr lang="en-US" dirty="0">
                <a:effectLst/>
                <a:latin typeface="Times New Roman" panose="02020603050405020304" pitchFamily="18" charset="0"/>
                <a:ea typeface="SimSun" panose="02010600030101010101" pitchFamily="2" charset="-122"/>
                <a:cs typeface="Times New Roman" panose="02020603050405020304" pitchFamily="18" charset="0"/>
              </a:rPr>
              <a:t>: Platforms like </a:t>
            </a:r>
            <a:r>
              <a:rPr lang="en-US" dirty="0" err="1">
                <a:effectLst/>
                <a:latin typeface="Times New Roman" panose="02020603050405020304" pitchFamily="18" charset="0"/>
                <a:ea typeface="SimSun" panose="02010600030101010101" pitchFamily="2" charset="-122"/>
                <a:cs typeface="Times New Roman" panose="02020603050405020304" pitchFamily="18" charset="0"/>
              </a:rPr>
              <a:t>Gitcoin</a:t>
            </a:r>
            <a:r>
              <a:rPr lang="en-US" dirty="0">
                <a:effectLst/>
                <a:latin typeface="Times New Roman" panose="02020603050405020304" pitchFamily="18" charset="0"/>
                <a:ea typeface="SimSun" panose="02010600030101010101" pitchFamily="2" charset="-122"/>
                <a:cs typeface="Times New Roman" panose="02020603050405020304" pitchFamily="18" charset="0"/>
              </a:rPr>
              <a:t> use smart contracts to manage funding for open-source projects, automatically distributing funds based on predefined criteria.</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259376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Key Features of Smart Contracts: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a:xfrm>
            <a:off x="838200" y="1157590"/>
            <a:ext cx="10515600" cy="5418307"/>
          </a:xfrm>
        </p:spPr>
        <p:txBody>
          <a:bodyPr>
            <a:normAutofit/>
          </a:bodyPr>
          <a:lstStyle/>
          <a:p>
            <a:pPr marR="0" lvl="0">
              <a:lnSpc>
                <a:spcPct val="115000"/>
              </a:lnSpc>
              <a:spcBef>
                <a:spcPts val="0"/>
              </a:spcBef>
              <a:spcAft>
                <a:spcPts val="1000"/>
              </a:spcAft>
              <a:buFont typeface="Wingdings" panose="05000000000000000000" pitchFamily="2" charset="2"/>
              <a:buChar char="§"/>
              <a:tabLst>
                <a:tab pos="457200" algn="l"/>
              </a:tabLst>
            </a:pPr>
            <a:r>
              <a:rPr lang="en-US" sz="2000" b="1" dirty="0">
                <a:effectLst/>
                <a:latin typeface="Times New Roman" panose="02020603050405020304" pitchFamily="18" charset="0"/>
                <a:ea typeface="SimSun" panose="02010600030101010101" pitchFamily="2" charset="-122"/>
                <a:cs typeface="Times New Roman" panose="02020603050405020304" pitchFamily="18" charset="0"/>
              </a:rPr>
              <a:t>Self-Executing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Once the predefined conditions are met, the contract automatically executes the agreed-upon actions. </a:t>
            </a:r>
            <a:endParaRPr lang="en-US" sz="2000" dirty="0">
              <a:latin typeface="Times New Roman" panose="02020603050405020304" pitchFamily="18" charset="0"/>
              <a:ea typeface="SimSun" panose="02010600030101010101" pitchFamily="2" charset="-122"/>
              <a:cs typeface="Times New Roman" panose="02020603050405020304" pitchFamily="18" charset="0"/>
            </a:endParaRPr>
          </a:p>
          <a:p>
            <a:pPr lvl="1">
              <a:lnSpc>
                <a:spcPct val="115000"/>
              </a:lnSpc>
              <a:spcBef>
                <a:spcPts val="0"/>
              </a:spcBef>
              <a:spcAft>
                <a:spcPts val="1000"/>
              </a:spcAft>
              <a:buFont typeface="Wingdings" panose="05000000000000000000" pitchFamily="2" charset="2"/>
              <a:buChar char="§"/>
              <a:tabLst>
                <a:tab pos="457200" algn="l"/>
              </a:tabLs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For example, if a smart contract is set up to transfer ownership of an asset when payment is received, it will automatically do so when the payment is confirmed on the blockchain.</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R="0" lvl="0">
              <a:lnSpc>
                <a:spcPct val="115000"/>
              </a:lnSpc>
              <a:spcBef>
                <a:spcPts val="0"/>
              </a:spcBef>
              <a:spcAft>
                <a:spcPts val="1000"/>
              </a:spcAft>
              <a:buFont typeface="Wingdings" panose="05000000000000000000" pitchFamily="2" charset="2"/>
              <a:buChar char="§"/>
              <a:tabLst>
                <a:tab pos="457200" algn="l"/>
              </a:tabLst>
            </a:pPr>
            <a:r>
              <a:rPr lang="en-US" sz="2000" b="1" dirty="0">
                <a:effectLst/>
                <a:latin typeface="Times New Roman" panose="02020603050405020304" pitchFamily="18" charset="0"/>
                <a:ea typeface="SimSun" panose="02010600030101010101" pitchFamily="2" charset="-122"/>
                <a:cs typeface="Times New Roman" panose="02020603050405020304" pitchFamily="18" charset="0"/>
              </a:rPr>
              <a:t>Immutable</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After a smart contract is deployed on the blockchain, it cannot be altered. </a:t>
            </a:r>
          </a:p>
          <a:p>
            <a:pPr lvl="1">
              <a:lnSpc>
                <a:spcPct val="115000"/>
              </a:lnSpc>
              <a:spcBef>
                <a:spcPts val="0"/>
              </a:spcBef>
              <a:spcAft>
                <a:spcPts val="1000"/>
              </a:spcAft>
              <a:buFont typeface="Wingdings" panose="05000000000000000000" pitchFamily="2" charset="2"/>
              <a:buChar char="§"/>
              <a:tabLst>
                <a:tab pos="457200" algn="l"/>
              </a:tabLs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This immutability ensures that the terms agreed upon at the start of the contract cannot be changed, which adds a layer of security and trust.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R="0" lvl="0">
              <a:lnSpc>
                <a:spcPct val="115000"/>
              </a:lnSpc>
              <a:spcBef>
                <a:spcPts val="0"/>
              </a:spcBef>
              <a:spcAft>
                <a:spcPts val="1000"/>
              </a:spcAft>
              <a:buFont typeface="Wingdings" panose="05000000000000000000" pitchFamily="2" charset="2"/>
              <a:buChar char="§"/>
              <a:tabLst>
                <a:tab pos="457200" algn="l"/>
              </a:tabLst>
            </a:pPr>
            <a:r>
              <a:rPr lang="en-US" sz="2000" b="1" dirty="0">
                <a:effectLst/>
                <a:latin typeface="Times New Roman" panose="02020603050405020304" pitchFamily="18" charset="0"/>
                <a:ea typeface="SimSun" panose="02010600030101010101" pitchFamily="2" charset="-122"/>
                <a:cs typeface="Times New Roman" panose="02020603050405020304" pitchFamily="18" charset="0"/>
              </a:rPr>
              <a:t>Transparent</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Since smart contracts are stored on a blockchain, they are visible and verifiable by anyone with access to the blockchain. </a:t>
            </a:r>
          </a:p>
          <a:p>
            <a:pPr lvl="1">
              <a:lnSpc>
                <a:spcPct val="115000"/>
              </a:lnSpc>
              <a:spcBef>
                <a:spcPts val="0"/>
              </a:spcBef>
              <a:spcAft>
                <a:spcPts val="1000"/>
              </a:spcAft>
              <a:buFont typeface="Wingdings" panose="05000000000000000000" pitchFamily="2" charset="2"/>
              <a:buChar char="§"/>
              <a:tabLst>
                <a:tab pos="457200" algn="l"/>
              </a:tabLs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This transparency helps in reducing fraud and misunderstandings.</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7126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Key Features of Smart Contracts: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a:xfrm>
            <a:off x="838200" y="1157590"/>
            <a:ext cx="10515600" cy="5418307"/>
          </a:xfrm>
        </p:spPr>
        <p:txBody>
          <a:bodyPr>
            <a:normAutofit/>
          </a:bodyPr>
          <a:lstStyle/>
          <a:p>
            <a:pPr marR="0" lvl="0">
              <a:lnSpc>
                <a:spcPct val="115000"/>
              </a:lnSpc>
              <a:spcBef>
                <a:spcPts val="0"/>
              </a:spcBef>
              <a:spcAft>
                <a:spcPts val="1000"/>
              </a:spcAft>
              <a:buFont typeface="Wingdings" panose="05000000000000000000" pitchFamily="2" charset="2"/>
              <a:buChar char="§"/>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Decentralized</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Smart contracts operate on decentralized networks, meaning they are not controlled by a single entity. </a:t>
            </a:r>
          </a:p>
          <a:p>
            <a:pPr lvl="1">
              <a:lnSpc>
                <a:spcPct val="115000"/>
              </a:lnSpc>
              <a:spcBef>
                <a:spcPts val="0"/>
              </a:spcBef>
              <a:spcAft>
                <a:spcPts val="1000"/>
              </a:spcAft>
              <a:buFont typeface="Wingdings" panose="05000000000000000000" pitchFamily="2" charset="2"/>
              <a:buChar char="§"/>
              <a:tabLst>
                <a:tab pos="457200" algn="l"/>
              </a:tabLs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decentralization ensures that the contract’s execution is not dependent on any single party, reducing the risk of manipulation.</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R="0" lvl="0">
              <a:lnSpc>
                <a:spcPct val="115000"/>
              </a:lnSpc>
              <a:spcBef>
                <a:spcPts val="0"/>
              </a:spcBef>
              <a:spcAft>
                <a:spcPts val="1000"/>
              </a:spcAft>
              <a:buFont typeface="Wingdings" panose="05000000000000000000" pitchFamily="2" charset="2"/>
              <a:buChar char="§"/>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Trustless</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With smart contracts, there’s no need to trust the other party in the transaction. </a:t>
            </a:r>
          </a:p>
          <a:p>
            <a:pPr lvl="1">
              <a:lnSpc>
                <a:spcPct val="115000"/>
              </a:lnSpc>
              <a:spcBef>
                <a:spcPts val="0"/>
              </a:spcBef>
              <a:spcAft>
                <a:spcPts val="1000"/>
              </a:spcAft>
              <a:buFont typeface="Wingdings" panose="05000000000000000000" pitchFamily="2" charset="2"/>
              <a:buChar char="§"/>
              <a:tabLst>
                <a:tab pos="457200" algn="l"/>
              </a:tabLs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The contract will execute based solely on the code, and there’s no need for intermediaries to enforce the terms.</a:t>
            </a:r>
            <a:endParaRPr lang="en-US" dirty="0"/>
          </a:p>
        </p:txBody>
      </p:sp>
    </p:spTree>
    <p:extLst>
      <p:ext uri="{BB962C8B-B14F-4D97-AF65-F5344CB8AC3E}">
        <p14:creationId xmlns:p14="http://schemas.microsoft.com/office/powerpoint/2010/main" val="55506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How Smart Contracts Work:</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a:xfrm>
            <a:off x="838200" y="1196502"/>
            <a:ext cx="10515600" cy="5428034"/>
          </a:xfrm>
        </p:spPr>
        <p:txBody>
          <a:bodyPr>
            <a:normAutofit fontScale="92500" lnSpcReduction="10000"/>
          </a:bodyPr>
          <a:lstStyle/>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Code Development</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A smart contract is written using a programming language like Solidity (for Ethereum). </a:t>
            </a:r>
          </a:p>
          <a:p>
            <a:pPr lvl="1">
              <a:lnSpc>
                <a:spcPct val="115000"/>
              </a:lnSpc>
              <a:spcBef>
                <a:spcPts val="0"/>
              </a:spcBef>
              <a:spcAft>
                <a:spcPts val="1000"/>
              </a:spcAft>
              <a:tabLst>
                <a:tab pos="457200" algn="l"/>
              </a:tabLs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The code specifies the rules and penalties of the agreement and is stored on the blockchain.</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Deployment</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Once the smart contract is written and tested, it is deployed onto a blockchain like Ethereum. </a:t>
            </a:r>
          </a:p>
          <a:p>
            <a:pPr lvl="1">
              <a:lnSpc>
                <a:spcPct val="115000"/>
              </a:lnSpc>
              <a:spcBef>
                <a:spcPts val="0"/>
              </a:spcBef>
              <a:spcAft>
                <a:spcPts val="1000"/>
              </a:spcAft>
              <a:tabLst>
                <a:tab pos="457200" algn="l"/>
              </a:tabLs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This deployment gives the contract a unique address on the blockchain.</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Execution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When conditions defined in the contract are met, the contract executes automatically. </a:t>
            </a:r>
          </a:p>
          <a:p>
            <a:pPr lvl="1">
              <a:lnSpc>
                <a:spcPct val="115000"/>
              </a:lnSpc>
              <a:spcBef>
                <a:spcPts val="0"/>
              </a:spcBef>
              <a:spcAft>
                <a:spcPts val="1000"/>
              </a:spcAft>
              <a:tabLst>
                <a:tab pos="457200" algn="l"/>
              </a:tabLs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For example, if a smart contract is set up for a crowdfunding campaign, it might release funds to the project creator only if the campaign reaches its funding goal by a specific date.</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Final Products</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Once executed, the result of the contract (like the transfer of assets or tokens) is recorded on the blockchain, creating a permanent, tamper-proof record of the transaction.</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5020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Practical Examples of Smart Contracts: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a:xfrm>
            <a:off x="838200" y="1274323"/>
            <a:ext cx="10515600" cy="5218552"/>
          </a:xfrm>
        </p:spPr>
        <p:txBody>
          <a:bodyPr>
            <a:normAutofit fontScale="92500" lnSpcReduction="10000"/>
          </a:bodyPr>
          <a:lstStyle/>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Financial Transactions</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Smart contracts can be used for automated payments, loans, and insurance claims. </a:t>
            </a:r>
          </a:p>
          <a:p>
            <a:pPr lvl="1">
              <a:lnSpc>
                <a:spcPct val="115000"/>
              </a:lnSpc>
              <a:spcBef>
                <a:spcPts val="0"/>
              </a:spcBef>
              <a:spcAft>
                <a:spcPts val="1000"/>
              </a:spcAft>
              <a:tabLst>
                <a:tab pos="457200" algn="l"/>
              </a:tabLs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For instance, an insurance company might use a smart contract to automatically pay out claims when certain conditions (like flight delays or cancellations) are met.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Supply Chain Management</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In a supply chain, smart contracts can automatically track the movement of goods and release payments when goods are delivered to a specific location.</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Real Estate</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Smart contracts can automate the process of transferring property ownership once payment is received, reducing the need for intermediaries like real estate agents or escrow services.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spcAft>
                <a:spcPts val="1000"/>
              </a:spcAft>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Voting Systems</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Smart contracts can be used to create transparent and tamper-proof voting systems, ensuring that votes are counted accurately and fairly.</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337764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Benefits of Smart Contracts: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a:xfrm>
            <a:off x="838200" y="1332689"/>
            <a:ext cx="10515600" cy="5160186"/>
          </a:xfrm>
        </p:spPr>
        <p:txBody>
          <a:bodyPr>
            <a:normAutofit/>
          </a:bodyPr>
          <a:lstStyle/>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Efficiency</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By automating processes, smart contracts can reduce the time and cost associated with traditional contract execution.</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Security</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The cryptographic security of the blockchain ensures that smart contracts are secure from tampering.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Accuracy</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Since smart contracts are digital and automated, they reduce the errors that can occur with manually processed contracts.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Trust</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The transparency and immutability of smart contracts build trust between parties who may not know each other.</a:t>
            </a:r>
            <a:endParaRPr lang="en-US" sz="2400" dirty="0"/>
          </a:p>
        </p:txBody>
      </p:sp>
    </p:spTree>
    <p:extLst>
      <p:ext uri="{BB962C8B-B14F-4D97-AF65-F5344CB8AC3E}">
        <p14:creationId xmlns:p14="http://schemas.microsoft.com/office/powerpoint/2010/main" val="125646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lstStyle/>
          <a:p>
            <a:r>
              <a:rPr lang="en-US" sz="3200" dirty="0">
                <a:effectLst/>
                <a:latin typeface="Times New Roman" panose="02020603050405020304" pitchFamily="18" charset="0"/>
                <a:ea typeface="SimSun" panose="02010600030101010101" pitchFamily="2" charset="-122"/>
                <a:cs typeface="Times New Roman" panose="02020603050405020304" pitchFamily="18" charset="0"/>
              </a:rPr>
              <a:t>Smart contracts are a powerful tool in the world of blockchain technology, offering automation, security, and trust in executing agreements without the need for third-party intermediaries. </a:t>
            </a:r>
          </a:p>
          <a:p>
            <a:r>
              <a:rPr lang="en-US" sz="3200" dirty="0">
                <a:effectLst/>
                <a:latin typeface="Times New Roman" panose="02020603050405020304" pitchFamily="18" charset="0"/>
                <a:ea typeface="SimSun" panose="02010600030101010101" pitchFamily="2" charset="-122"/>
                <a:cs typeface="Times New Roman" panose="02020603050405020304" pitchFamily="18" charset="0"/>
              </a:rPr>
              <a:t>They have a wide range of applications, from financial transactions to complex supply chain logistics, and are poised to revolutionize how contracts are handled in various industries.</a:t>
            </a:r>
            <a:endParaRPr lang="en-US" sz="3200" dirty="0">
              <a:effectLst/>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297499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screen shot of a computer screen&#10;&#10;Description automatically generated">
            <a:extLst>
              <a:ext uri="{FF2B5EF4-FFF2-40B4-BE49-F238E27FC236}">
                <a16:creationId xmlns:a16="http://schemas.microsoft.com/office/drawing/2014/main" id="{E9391F4A-B826-2E26-07C7-F5BE663969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8064" y="532273"/>
            <a:ext cx="10755871" cy="5544062"/>
          </a:xfrm>
        </p:spPr>
      </p:pic>
    </p:spTree>
    <p:extLst>
      <p:ext uri="{BB962C8B-B14F-4D97-AF65-F5344CB8AC3E}">
        <p14:creationId xmlns:p14="http://schemas.microsoft.com/office/powerpoint/2010/main" val="901820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screenshot of a contract&#10;&#10;Description automatically generated">
            <a:extLst>
              <a:ext uri="{FF2B5EF4-FFF2-40B4-BE49-F238E27FC236}">
                <a16:creationId xmlns:a16="http://schemas.microsoft.com/office/drawing/2014/main" id="{6B6CC6F1-63CA-C575-3677-03F6F6C144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3846" y="272127"/>
            <a:ext cx="10766467" cy="5863201"/>
          </a:xfrm>
        </p:spPr>
      </p:pic>
    </p:spTree>
    <p:extLst>
      <p:ext uri="{BB962C8B-B14F-4D97-AF65-F5344CB8AC3E}">
        <p14:creationId xmlns:p14="http://schemas.microsoft.com/office/powerpoint/2010/main" val="2038702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532F5-7B22-16D1-6F09-6DCE04771893}"/>
              </a:ext>
            </a:extLst>
          </p:cNvPr>
          <p:cNvSpPr>
            <a:spLocks noGrp="1"/>
          </p:cNvSpPr>
          <p:nvPr>
            <p:ph type="title"/>
          </p:nvPr>
        </p:nvSpPr>
        <p:spPr/>
        <p:txBody>
          <a:bodyPr/>
          <a:lstStyle/>
          <a:p>
            <a:endParaRPr lang="en-US"/>
          </a:p>
        </p:txBody>
      </p:sp>
      <p:pic>
        <p:nvPicPr>
          <p:cNvPr id="5" name="Content Placeholder 4" descr="A computer screen with blue rectangles and text&#10;&#10;Description automatically generated">
            <a:extLst>
              <a:ext uri="{FF2B5EF4-FFF2-40B4-BE49-F238E27FC236}">
                <a16:creationId xmlns:a16="http://schemas.microsoft.com/office/drawing/2014/main" id="{71572497-1496-0DB7-CB62-69FA57C13C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019364" cy="5508369"/>
          </a:xfrm>
        </p:spPr>
      </p:pic>
    </p:spTree>
    <p:extLst>
      <p:ext uri="{BB962C8B-B14F-4D97-AF65-F5344CB8AC3E}">
        <p14:creationId xmlns:p14="http://schemas.microsoft.com/office/powerpoint/2010/main" val="1759636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What is Ethereum?</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lstStyle/>
          <a:p>
            <a:pPr marL="0" marR="0">
              <a:lnSpc>
                <a:spcPct val="115000"/>
              </a:lnSpc>
              <a:spcBef>
                <a:spcPts val="0"/>
              </a:spcBef>
              <a:spcAft>
                <a:spcPts val="100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Ethereum is a decentralized, open-source blockchain platform that allows developers to build and deploy decentralized applications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dApps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nSpc>
                <a:spcPct val="115000"/>
              </a:lnSpc>
              <a:spcBef>
                <a:spcPts val="0"/>
              </a:spcBef>
              <a:spcAft>
                <a:spcPts val="100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Launched in 2015 by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Vitalik</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Buterin</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and a group of co-founders, Ethereum extends the functionality of Bitcoin’s blockchain by enabling not just the transfer of cryptocurrency, but also the execution of smart contracts.</a:t>
            </a:r>
            <a:endParaRPr lang="en-US" sz="32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510493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F114-C42A-3E81-A708-7BC427E17F21}"/>
              </a:ext>
            </a:extLst>
          </p:cNvPr>
          <p:cNvSpPr>
            <a:spLocks noGrp="1"/>
          </p:cNvSpPr>
          <p:nvPr>
            <p:ph type="title"/>
          </p:nvPr>
        </p:nvSpPr>
        <p:spPr/>
        <p:txBody>
          <a:bodyPr/>
          <a:lstStyle/>
          <a:p>
            <a:endParaRPr lang="en-US"/>
          </a:p>
        </p:txBody>
      </p:sp>
      <p:pic>
        <p:nvPicPr>
          <p:cNvPr id="5" name="Content Placeholder 4" descr="A screenshot of a smart contract&#10;&#10;Description automatically generated">
            <a:extLst>
              <a:ext uri="{FF2B5EF4-FFF2-40B4-BE49-F238E27FC236}">
                <a16:creationId xmlns:a16="http://schemas.microsoft.com/office/drawing/2014/main" id="{D7FDE96B-29A7-3348-A06B-3A67AF8162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4737" y="547430"/>
            <a:ext cx="10153366" cy="5721823"/>
          </a:xfrm>
        </p:spPr>
      </p:pic>
    </p:spTree>
    <p:extLst>
      <p:ext uri="{BB962C8B-B14F-4D97-AF65-F5344CB8AC3E}">
        <p14:creationId xmlns:p14="http://schemas.microsoft.com/office/powerpoint/2010/main" val="230819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screenshot of a computer screen&#10;&#10;Description automatically generated">
            <a:extLst>
              <a:ext uri="{FF2B5EF4-FFF2-40B4-BE49-F238E27FC236}">
                <a16:creationId xmlns:a16="http://schemas.microsoft.com/office/drawing/2014/main" id="{0C594FAC-AC81-C95B-D92D-9F95C2B746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6996" y="365125"/>
            <a:ext cx="10825489" cy="5311724"/>
          </a:xfrm>
        </p:spPr>
      </p:pic>
    </p:spTree>
    <p:extLst>
      <p:ext uri="{BB962C8B-B14F-4D97-AF65-F5344CB8AC3E}">
        <p14:creationId xmlns:p14="http://schemas.microsoft.com/office/powerpoint/2010/main" val="4015346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diagram of a contract&#10;&#10;Description automatically generated">
            <a:extLst>
              <a:ext uri="{FF2B5EF4-FFF2-40B4-BE49-F238E27FC236}">
                <a16:creationId xmlns:a16="http://schemas.microsoft.com/office/drawing/2014/main" id="{F0655585-6A97-300C-DBAB-F9B3308DA8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220" y="728656"/>
            <a:ext cx="10933560" cy="5547698"/>
          </a:xfrm>
        </p:spPr>
      </p:pic>
    </p:spTree>
    <p:extLst>
      <p:ext uri="{BB962C8B-B14F-4D97-AF65-F5344CB8AC3E}">
        <p14:creationId xmlns:p14="http://schemas.microsoft.com/office/powerpoint/2010/main" val="1050355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screen shot of a computer screen&#10;&#10;Description automatically generated">
            <a:extLst>
              <a:ext uri="{FF2B5EF4-FFF2-40B4-BE49-F238E27FC236}">
                <a16:creationId xmlns:a16="http://schemas.microsoft.com/office/drawing/2014/main" id="{73EF5489-E46C-F55F-30B6-DCC2B2AAAE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857" y="365125"/>
            <a:ext cx="11386286" cy="5675518"/>
          </a:xfrm>
        </p:spPr>
      </p:pic>
    </p:spTree>
    <p:extLst>
      <p:ext uri="{BB962C8B-B14F-4D97-AF65-F5344CB8AC3E}">
        <p14:creationId xmlns:p14="http://schemas.microsoft.com/office/powerpoint/2010/main" val="3303298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computer screen with a message&#10;&#10;Description automatically generated">
            <a:extLst>
              <a:ext uri="{FF2B5EF4-FFF2-40B4-BE49-F238E27FC236}">
                <a16:creationId xmlns:a16="http://schemas.microsoft.com/office/drawing/2014/main" id="{500F11FC-C517-D98C-C4B8-D8C7511465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00804"/>
            <a:ext cx="10875928" cy="5616524"/>
          </a:xfrm>
        </p:spPr>
      </p:pic>
    </p:spTree>
    <p:extLst>
      <p:ext uri="{BB962C8B-B14F-4D97-AF65-F5344CB8AC3E}">
        <p14:creationId xmlns:p14="http://schemas.microsoft.com/office/powerpoint/2010/main" val="1415084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diagram of a smart contract&#10;&#10;Description automatically generated">
            <a:extLst>
              <a:ext uri="{FF2B5EF4-FFF2-40B4-BE49-F238E27FC236}">
                <a16:creationId xmlns:a16="http://schemas.microsoft.com/office/drawing/2014/main" id="{65B55A24-1C3C-2965-590E-0062FF86B6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722" y="411533"/>
            <a:ext cx="10807666" cy="5537866"/>
          </a:xfrm>
        </p:spPr>
      </p:pic>
    </p:spTree>
    <p:extLst>
      <p:ext uri="{BB962C8B-B14F-4D97-AF65-F5344CB8AC3E}">
        <p14:creationId xmlns:p14="http://schemas.microsoft.com/office/powerpoint/2010/main" val="3055951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diagram of a ballot box&#10;&#10;Description automatically generated">
            <a:extLst>
              <a:ext uri="{FF2B5EF4-FFF2-40B4-BE49-F238E27FC236}">
                <a16:creationId xmlns:a16="http://schemas.microsoft.com/office/drawing/2014/main" id="{87524EC8-6860-839B-12ED-C75F500BEA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7232" y="481780"/>
            <a:ext cx="10316568" cy="5095415"/>
          </a:xfrm>
        </p:spPr>
      </p:pic>
    </p:spTree>
    <p:extLst>
      <p:ext uri="{BB962C8B-B14F-4D97-AF65-F5344CB8AC3E}">
        <p14:creationId xmlns:p14="http://schemas.microsoft.com/office/powerpoint/2010/main" val="2772818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computer screen with a box and a document&#10;&#10;Description automatically generated with medium confidence">
            <a:extLst>
              <a:ext uri="{FF2B5EF4-FFF2-40B4-BE49-F238E27FC236}">
                <a16:creationId xmlns:a16="http://schemas.microsoft.com/office/drawing/2014/main" id="{4F2B3936-E1C4-2541-645B-DA9962A0F9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8355" y="432158"/>
            <a:ext cx="10066031" cy="5587028"/>
          </a:xfrm>
        </p:spPr>
      </p:pic>
    </p:spTree>
    <p:extLst>
      <p:ext uri="{BB962C8B-B14F-4D97-AF65-F5344CB8AC3E}">
        <p14:creationId xmlns:p14="http://schemas.microsoft.com/office/powerpoint/2010/main" val="305102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CF4C79C5-9724-CB7C-DC1F-1D103EEE7F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2421" y="291793"/>
            <a:ext cx="10257566" cy="5371588"/>
          </a:xfrm>
        </p:spPr>
      </p:pic>
    </p:spTree>
    <p:extLst>
      <p:ext uri="{BB962C8B-B14F-4D97-AF65-F5344CB8AC3E}">
        <p14:creationId xmlns:p14="http://schemas.microsoft.com/office/powerpoint/2010/main" val="2893051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computer and a box with a paper and a document&#10;&#10;Description automatically generated with medium confidence">
            <a:extLst>
              <a:ext uri="{FF2B5EF4-FFF2-40B4-BE49-F238E27FC236}">
                <a16:creationId xmlns:a16="http://schemas.microsoft.com/office/drawing/2014/main" id="{A2FFE087-7976-C689-0770-80ED31DF5F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501445"/>
            <a:ext cx="10299157" cy="5506065"/>
          </a:xfrm>
        </p:spPr>
      </p:pic>
    </p:spTree>
    <p:extLst>
      <p:ext uri="{BB962C8B-B14F-4D97-AF65-F5344CB8AC3E}">
        <p14:creationId xmlns:p14="http://schemas.microsoft.com/office/powerpoint/2010/main" val="284107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Ethereum’s Purpose</a:t>
            </a: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lstStyle/>
          <a:p>
            <a:pPr>
              <a:lnSpc>
                <a:spcPct val="115000"/>
              </a:lnSpc>
              <a:spcBef>
                <a:spcPts val="0"/>
              </a:spcBef>
              <a:spcAft>
                <a:spcPts val="1000"/>
              </a:spcAft>
              <a:tabLst>
                <a:tab pos="457200" algn="l"/>
              </a:tabLst>
            </a:pPr>
            <a:r>
              <a:rPr lang="en-US" dirty="0">
                <a:effectLst/>
                <a:latin typeface="Times New Roman" panose="02020603050405020304" pitchFamily="18" charset="0"/>
                <a:ea typeface="SimSun" panose="02010600030101010101" pitchFamily="2" charset="-122"/>
                <a:cs typeface="Times New Roman" panose="02020603050405020304" pitchFamily="18" charset="0"/>
              </a:rPr>
              <a:t>While Bitcoin is primarily designed as a digital currency, Ethereum was created to serve as a platform for decentralized applications (</a:t>
            </a:r>
            <a:r>
              <a:rPr lang="en-US" dirty="0" err="1">
                <a:effectLst/>
                <a:latin typeface="Times New Roman" panose="02020603050405020304" pitchFamily="18" charset="0"/>
                <a:ea typeface="SimSun" panose="02010600030101010101" pitchFamily="2" charset="-122"/>
                <a:cs typeface="Times New Roman" panose="02020603050405020304" pitchFamily="18" charset="0"/>
              </a:rPr>
              <a:t>dApps</a:t>
            </a:r>
            <a:r>
              <a:rPr lang="en-US" dirty="0">
                <a:effectLst/>
                <a:latin typeface="Times New Roman" panose="02020603050405020304" pitchFamily="18" charset="0"/>
                <a:ea typeface="SimSun" panose="02010600030101010101" pitchFamily="2" charset="-122"/>
                <a:cs typeface="Times New Roman" panose="02020603050405020304" pitchFamily="18" charset="0"/>
              </a:rPr>
              <a:t>), powered by smart contracts. </a:t>
            </a:r>
          </a:p>
          <a:p>
            <a:pPr>
              <a:lnSpc>
                <a:spcPct val="115000"/>
              </a:lnSpc>
              <a:spcBef>
                <a:spcPts val="0"/>
              </a:spcBef>
              <a:spcAft>
                <a:spcPts val="1000"/>
              </a:spcAft>
              <a:tabLst>
                <a:tab pos="457200" algn="l"/>
              </a:tabLst>
            </a:pPr>
            <a:r>
              <a:rPr lang="en-US" dirty="0">
                <a:effectLst/>
                <a:latin typeface="Times New Roman" panose="02020603050405020304" pitchFamily="18" charset="0"/>
                <a:ea typeface="SimSun" panose="02010600030101010101" pitchFamily="2" charset="-122"/>
                <a:cs typeface="Times New Roman" panose="02020603050405020304" pitchFamily="18" charset="0"/>
              </a:rPr>
              <a:t>Ethereum allows developers to write and deploy smart contracts on its blockchain, making it the first blockchain to support this level of programmability.</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508137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computer with a document and icons&#10;&#10;Description automatically generated">
            <a:extLst>
              <a:ext uri="{FF2B5EF4-FFF2-40B4-BE49-F238E27FC236}">
                <a16:creationId xmlns:a16="http://schemas.microsoft.com/office/drawing/2014/main" id="{69853AEC-5EA3-6524-356A-0087CD6C84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156" y="625654"/>
            <a:ext cx="10414197" cy="5606692"/>
          </a:xfrm>
        </p:spPr>
      </p:pic>
    </p:spTree>
    <p:extLst>
      <p:ext uri="{BB962C8B-B14F-4D97-AF65-F5344CB8AC3E}">
        <p14:creationId xmlns:p14="http://schemas.microsoft.com/office/powerpoint/2010/main" val="664099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endParaRPr lang="en-US"/>
          </a:p>
        </p:txBody>
      </p:sp>
      <p:pic>
        <p:nvPicPr>
          <p:cNvPr id="5" name="Content Placeholder 4" descr="A screenshot of a chat&#10;&#10;Description automatically generated">
            <a:extLst>
              <a:ext uri="{FF2B5EF4-FFF2-40B4-BE49-F238E27FC236}">
                <a16:creationId xmlns:a16="http://schemas.microsoft.com/office/drawing/2014/main" id="{C5E363B6-9312-9595-2D39-748DF0EB5F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800" y="365125"/>
            <a:ext cx="10955877" cy="5811838"/>
          </a:xfrm>
        </p:spPr>
      </p:pic>
    </p:spTree>
    <p:extLst>
      <p:ext uri="{BB962C8B-B14F-4D97-AF65-F5344CB8AC3E}">
        <p14:creationId xmlns:p14="http://schemas.microsoft.com/office/powerpoint/2010/main" val="320165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DF2D-366F-1C71-E1B1-63763AEB96E7}"/>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311895DE-7A5D-DC54-DFF3-0A02FE9264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2621" y="365125"/>
            <a:ext cx="9238720" cy="5369567"/>
          </a:xfrm>
        </p:spPr>
      </p:pic>
    </p:spTree>
    <p:extLst>
      <p:ext uri="{BB962C8B-B14F-4D97-AF65-F5344CB8AC3E}">
        <p14:creationId xmlns:p14="http://schemas.microsoft.com/office/powerpoint/2010/main" val="1574010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DF2D-366F-1C71-E1B1-63763AEB96E7}"/>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D8D7EBEE-556D-0953-3963-FA677BD3A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8384" y="365125"/>
            <a:ext cx="9035232" cy="5729491"/>
          </a:xfrm>
        </p:spPr>
      </p:pic>
    </p:spTree>
    <p:extLst>
      <p:ext uri="{BB962C8B-B14F-4D97-AF65-F5344CB8AC3E}">
        <p14:creationId xmlns:p14="http://schemas.microsoft.com/office/powerpoint/2010/main" val="397446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DF2D-366F-1C71-E1B1-63763AEB96E7}"/>
              </a:ext>
            </a:extLst>
          </p:cNvPr>
          <p:cNvSpPr>
            <a:spLocks noGrp="1"/>
          </p:cNvSpPr>
          <p:nvPr>
            <p:ph type="title"/>
          </p:nvPr>
        </p:nvSpPr>
        <p:spPr/>
        <p:txBody>
          <a:bodyPr/>
          <a:lstStyle/>
          <a:p>
            <a:endParaRPr lang="en-US"/>
          </a:p>
        </p:txBody>
      </p:sp>
      <p:pic>
        <p:nvPicPr>
          <p:cNvPr id="5" name="Content Placeholder 4" descr="A computer screen shot of a blockchain&#10;&#10;Description automatically generated">
            <a:extLst>
              <a:ext uri="{FF2B5EF4-FFF2-40B4-BE49-F238E27FC236}">
                <a16:creationId xmlns:a16="http://schemas.microsoft.com/office/drawing/2014/main" id="{71C83A8B-C5F5-A0C8-32CC-C2B0405FC5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1043291" cy="5564120"/>
          </a:xfrm>
        </p:spPr>
      </p:pic>
    </p:spTree>
    <p:extLst>
      <p:ext uri="{BB962C8B-B14F-4D97-AF65-F5344CB8AC3E}">
        <p14:creationId xmlns:p14="http://schemas.microsoft.com/office/powerpoint/2010/main" val="3647649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DF2D-366F-1C71-E1B1-63763AEB96E7}"/>
              </a:ext>
            </a:extLst>
          </p:cNvPr>
          <p:cNvSpPr>
            <a:spLocks noGrp="1"/>
          </p:cNvSpPr>
          <p:nvPr>
            <p:ph type="title"/>
          </p:nvPr>
        </p:nvSpPr>
        <p:spPr/>
        <p:txBody>
          <a:bodyPr/>
          <a:lstStyle/>
          <a:p>
            <a:endParaRPr lang="en-US"/>
          </a:p>
        </p:txBody>
      </p:sp>
      <p:pic>
        <p:nvPicPr>
          <p:cNvPr id="5" name="Content Placeholder 4" descr="A screenshot of a black screen&#10;&#10;Description automatically generated">
            <a:extLst>
              <a:ext uri="{FF2B5EF4-FFF2-40B4-BE49-F238E27FC236}">
                <a16:creationId xmlns:a16="http://schemas.microsoft.com/office/drawing/2014/main" id="{F5901040-6151-E906-AF48-F97FBFE7F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337" y="365125"/>
            <a:ext cx="8810008" cy="5573848"/>
          </a:xfrm>
        </p:spPr>
      </p:pic>
    </p:spTree>
    <p:extLst>
      <p:ext uri="{BB962C8B-B14F-4D97-AF65-F5344CB8AC3E}">
        <p14:creationId xmlns:p14="http://schemas.microsoft.com/office/powerpoint/2010/main" val="659884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5BC9-C8AC-CD43-DD18-8AE220F2100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30E83F5A-3DCC-D80E-C5B7-C61BF31D00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567" y="365125"/>
            <a:ext cx="10363891" cy="5140730"/>
          </a:xfrm>
        </p:spPr>
      </p:pic>
    </p:spTree>
    <p:extLst>
      <p:ext uri="{BB962C8B-B14F-4D97-AF65-F5344CB8AC3E}">
        <p14:creationId xmlns:p14="http://schemas.microsoft.com/office/powerpoint/2010/main" val="326623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DF2D-366F-1C71-E1B1-63763AEB96E7}"/>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468276FA-E310-9921-AB25-A533B9EE53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542" y="365125"/>
            <a:ext cx="10343258" cy="5544665"/>
          </a:xfrm>
        </p:spPr>
      </p:pic>
    </p:spTree>
    <p:extLst>
      <p:ext uri="{BB962C8B-B14F-4D97-AF65-F5344CB8AC3E}">
        <p14:creationId xmlns:p14="http://schemas.microsoft.com/office/powerpoint/2010/main" val="1147658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DF2D-366F-1C71-E1B1-63763AEB96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2BB1B1-2FAD-D683-DC28-A6FE53BC4CE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01170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CDF2D-366F-1C71-E1B1-63763AEB96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2BB1B1-2FAD-D683-DC28-A6FE53BC4CE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832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Key Components of Ethereum - Ethereum Virtual Machine (EVM)</a:t>
            </a: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normAutofit/>
          </a:bodyPr>
          <a:lstStyle/>
          <a:p>
            <a:r>
              <a:rPr lang="en-US" dirty="0">
                <a:effectLst/>
                <a:latin typeface="Times New Roman" panose="02020603050405020304" pitchFamily="18" charset="0"/>
                <a:ea typeface="SimSun" panose="02010600030101010101" pitchFamily="2" charset="-122"/>
                <a:cs typeface="Times New Roman" panose="02020603050405020304" pitchFamily="18" charset="0"/>
              </a:rPr>
              <a:t>The Ethereum Virtual Machine (EVM) is the runtime environment for smart contracts on Ethereum.</a:t>
            </a:r>
          </a:p>
          <a:p>
            <a:r>
              <a:rPr lang="en-US" dirty="0">
                <a:effectLst/>
                <a:latin typeface="Times New Roman" panose="02020603050405020304" pitchFamily="18" charset="0"/>
                <a:ea typeface="SimSun" panose="02010600030101010101" pitchFamily="2" charset="-122"/>
                <a:cs typeface="Times New Roman" panose="02020603050405020304" pitchFamily="18" charset="0"/>
              </a:rPr>
              <a:t>It is a decentralized computer that executes smart contract code exactly as it is written, across thousands of nodes in the network. </a:t>
            </a:r>
          </a:p>
          <a:p>
            <a:r>
              <a:rPr lang="en-US" dirty="0">
                <a:effectLst/>
                <a:latin typeface="Times New Roman" panose="02020603050405020304" pitchFamily="18" charset="0"/>
                <a:ea typeface="SimSun" panose="02010600030101010101" pitchFamily="2" charset="-122"/>
                <a:cs typeface="Times New Roman" panose="02020603050405020304" pitchFamily="18" charset="0"/>
              </a:rPr>
              <a:t>The EVM is what makes Ethereum unique, as it enables developers to create complex, programmable contracts that can run on the blockchain.</a:t>
            </a:r>
            <a:endParaRPr lang="en-US" dirty="0"/>
          </a:p>
        </p:txBody>
      </p:sp>
    </p:spTree>
    <p:extLst>
      <p:ext uri="{BB962C8B-B14F-4D97-AF65-F5344CB8AC3E}">
        <p14:creationId xmlns:p14="http://schemas.microsoft.com/office/powerpoint/2010/main" val="264694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Key Components of Ethereum - Ether (ETH)</a:t>
            </a: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lstStyle/>
          <a:p>
            <a:r>
              <a:rPr lang="en-US" dirty="0">
                <a:effectLst/>
                <a:latin typeface="Times New Roman" panose="02020603050405020304" pitchFamily="18" charset="0"/>
                <a:ea typeface="SimSun" panose="02010600030101010101" pitchFamily="2" charset="-122"/>
                <a:cs typeface="Times New Roman" panose="02020603050405020304" pitchFamily="18" charset="0"/>
              </a:rPr>
              <a:t>Ether (ETH) is the native cryptocurrency of the Ethereum network, and it plays a crucial role in the execution of smart contracts. </a:t>
            </a:r>
          </a:p>
          <a:p>
            <a:r>
              <a:rPr lang="en-US" dirty="0">
                <a:effectLst/>
                <a:latin typeface="Times New Roman" panose="02020603050405020304" pitchFamily="18" charset="0"/>
                <a:ea typeface="SimSun" panose="02010600030101010101" pitchFamily="2" charset="-122"/>
                <a:cs typeface="Times New Roman" panose="02020603050405020304" pitchFamily="18" charset="0"/>
              </a:rPr>
              <a:t>When a smart contract is executed on Ethereum, it consumes computational resources. These resources are paid for in ETH, through a mechanism called "gas." </a:t>
            </a:r>
          </a:p>
          <a:p>
            <a:r>
              <a:rPr lang="en-US" dirty="0">
                <a:effectLst/>
                <a:latin typeface="Times New Roman" panose="02020603050405020304" pitchFamily="18" charset="0"/>
                <a:ea typeface="SimSun" panose="02010600030101010101" pitchFamily="2" charset="-122"/>
                <a:cs typeface="Times New Roman" panose="02020603050405020304" pitchFamily="18" charset="0"/>
              </a:rPr>
              <a:t>Gas is a unit of measurement that dictates the amount of computational work required to execute a transaction or a smart contract. The more complex the smart contract, the more gas it requires, and the more ETH must be paid.</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210584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normAutofit/>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Key Components of Ethereum - </a:t>
            </a:r>
            <a:r>
              <a:rPr lang="en-US" dirty="0"/>
              <a:t>Smart Contract</a:t>
            </a:r>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lstStyle/>
          <a:p>
            <a:r>
              <a:rPr lang="en-US" sz="3200" dirty="0">
                <a:effectLst/>
                <a:latin typeface="Times New Roman" panose="02020603050405020304" pitchFamily="18" charset="0"/>
                <a:ea typeface="SimSun" panose="02010600030101010101" pitchFamily="2" charset="-122"/>
                <a:cs typeface="Times New Roman" panose="02020603050405020304" pitchFamily="18" charset="0"/>
              </a:rPr>
              <a:t>A smart contract is a self-executing contract with the terms of the agreement directly written into lines of code. </a:t>
            </a:r>
          </a:p>
          <a:p>
            <a:r>
              <a:rPr lang="en-US" sz="3200" dirty="0">
                <a:effectLst/>
                <a:latin typeface="Times New Roman" panose="02020603050405020304" pitchFamily="18" charset="0"/>
                <a:ea typeface="SimSun" panose="02010600030101010101" pitchFamily="2" charset="-122"/>
                <a:cs typeface="Times New Roman" panose="02020603050405020304" pitchFamily="18" charset="0"/>
              </a:rPr>
              <a:t>This code and the agreements contained within it exist across a distributed, decentralized blockchain network.</a:t>
            </a:r>
          </a:p>
          <a:p>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Smart contracts automatically execute and enforce the terms of the contract without the need for intermediaries like banks or lawyers.</a:t>
            </a:r>
            <a:endParaRPr lang="en-US" sz="32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2583971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normAutofit/>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Key Components of Ethereum - </a:t>
            </a:r>
            <a:r>
              <a:rPr lang="en-US" dirty="0"/>
              <a:t> </a:t>
            </a:r>
            <a:r>
              <a:rPr lang="en-US" b="1" dirty="0">
                <a:latin typeface="Times New Roman" panose="02020603050405020304" pitchFamily="18" charset="0"/>
                <a:ea typeface="SimSun" panose="02010600030101010101" pitchFamily="2" charset="-122"/>
                <a:cs typeface="Times New Roman" panose="02020603050405020304" pitchFamily="18" charset="0"/>
              </a:rPr>
              <a:t>Decentralized Applications (</a:t>
            </a:r>
            <a:r>
              <a:rPr lang="en-US" b="1" dirty="0" err="1">
                <a:latin typeface="Times New Roman" panose="02020603050405020304" pitchFamily="18" charset="0"/>
                <a:ea typeface="SimSun" panose="02010600030101010101" pitchFamily="2" charset="-122"/>
                <a:cs typeface="Times New Roman" panose="02020603050405020304" pitchFamily="18" charset="0"/>
              </a:rPr>
              <a:t>dApps</a:t>
            </a:r>
            <a:r>
              <a:rPr lang="en-US" b="1" dirty="0">
                <a:latin typeface="Times New Roman" panose="02020603050405020304" pitchFamily="18" charset="0"/>
                <a:ea typeface="SimSun" panose="02010600030101010101" pitchFamily="2" charset="-122"/>
                <a:cs typeface="Times New Roman" panose="02020603050405020304" pitchFamily="18" charset="0"/>
              </a:rPr>
              <a:t>)</a:t>
            </a: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lstStyle/>
          <a:p>
            <a:pPr>
              <a:lnSpc>
                <a:spcPct val="115000"/>
              </a:lnSpc>
              <a:spcBef>
                <a:spcPts val="0"/>
              </a:spcBef>
              <a:spcAft>
                <a:spcPts val="1000"/>
              </a:spcAft>
              <a:tabLst>
                <a:tab pos="457200" algn="l"/>
              </a:tabLst>
            </a:pPr>
            <a:r>
              <a:rPr lang="en-US" dirty="0">
                <a:effectLst/>
                <a:latin typeface="Times New Roman" panose="02020603050405020304" pitchFamily="18" charset="0"/>
                <a:ea typeface="SimSun" panose="02010600030101010101" pitchFamily="2" charset="-122"/>
                <a:cs typeface="Times New Roman" panose="02020603050405020304" pitchFamily="18" charset="0"/>
              </a:rPr>
              <a:t>Many </a:t>
            </a:r>
            <a:r>
              <a:rPr lang="en-US" dirty="0" err="1">
                <a:effectLst/>
                <a:latin typeface="Times New Roman" panose="02020603050405020304" pitchFamily="18" charset="0"/>
                <a:ea typeface="SimSun" panose="02010600030101010101" pitchFamily="2" charset="-122"/>
                <a:cs typeface="Times New Roman" panose="02020603050405020304" pitchFamily="18" charset="0"/>
              </a:rPr>
              <a:t>dApps</a:t>
            </a:r>
            <a:r>
              <a:rPr lang="en-US" dirty="0">
                <a:effectLst/>
                <a:latin typeface="Times New Roman" panose="02020603050405020304" pitchFamily="18" charset="0"/>
                <a:ea typeface="SimSun" panose="02010600030101010101" pitchFamily="2" charset="-122"/>
                <a:cs typeface="Times New Roman" panose="02020603050405020304" pitchFamily="18" charset="0"/>
              </a:rPr>
              <a:t> on Ethereum are powered by smart contracts. </a:t>
            </a:r>
          </a:p>
          <a:p>
            <a:pPr>
              <a:lnSpc>
                <a:spcPct val="115000"/>
              </a:lnSpc>
              <a:spcBef>
                <a:spcPts val="0"/>
              </a:spcBef>
              <a:spcAft>
                <a:spcPts val="1000"/>
              </a:spcAft>
              <a:tabLst>
                <a:tab pos="457200" algn="l"/>
              </a:tabLs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These </a:t>
            </a:r>
            <a:r>
              <a:rPr lang="en-US" dirty="0" err="1">
                <a:effectLst/>
                <a:latin typeface="Times New Roman" panose="02020603050405020304" pitchFamily="18" charset="0"/>
                <a:ea typeface="SimSun" panose="02010600030101010101" pitchFamily="2" charset="-122"/>
                <a:cs typeface="Times New Roman" panose="02020603050405020304" pitchFamily="18" charset="0"/>
              </a:rPr>
              <a:t>dApps</a:t>
            </a:r>
            <a:r>
              <a:rPr lang="en-US" dirty="0">
                <a:effectLst/>
                <a:latin typeface="Times New Roman" panose="02020603050405020304" pitchFamily="18" charset="0"/>
                <a:ea typeface="SimSun" panose="02010600030101010101" pitchFamily="2" charset="-122"/>
                <a:cs typeface="Times New Roman" panose="02020603050405020304" pitchFamily="18" charset="0"/>
              </a:rPr>
              <a:t> leverage the Ethereum blockchain’s decentralized nature to offer services like decentralized finance (DeFi), gaming, and more.</a:t>
            </a:r>
          </a:p>
          <a:p>
            <a:pPr>
              <a:lnSpc>
                <a:spcPct val="115000"/>
              </a:lnSpc>
              <a:spcBef>
                <a:spcPts val="0"/>
              </a:spcBef>
              <a:spcAft>
                <a:spcPts val="1000"/>
              </a:spcAft>
              <a:tabLst>
                <a:tab pos="457200" algn="l"/>
              </a:tabLst>
            </a:pPr>
            <a:r>
              <a:rPr lang="en-US" dirty="0">
                <a:effectLst/>
                <a:latin typeface="Times New Roman" panose="02020603050405020304" pitchFamily="18" charset="0"/>
                <a:ea typeface="SimSun" panose="02010600030101010101" pitchFamily="2" charset="-122"/>
                <a:cs typeface="Times New Roman" panose="02020603050405020304" pitchFamily="18" charset="0"/>
              </a:rPr>
              <a:t> For instance, a DeFi application might use a smart contract to automatically lend or borrow cryptocurrency without needing a bank or intermediary.</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r>
              <a:rPr lang="en-US" sz="1800" b="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4282665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normAutofit/>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Key Components of Ethereum - Token Standards (ERC-20, ERC-721)</a:t>
            </a: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p:txBody>
          <a:bodyPr/>
          <a:lstStyle/>
          <a:p>
            <a:pPr>
              <a:lnSpc>
                <a:spcPct val="115000"/>
              </a:lnSpc>
              <a:spcBef>
                <a:spcPts val="0"/>
              </a:spcBef>
              <a:spcAft>
                <a:spcPts val="1000"/>
              </a:spcAft>
              <a:tabLst>
                <a:tab pos="457200" algn="l"/>
              </a:tabLs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Ethereum’s smart contract functionality has led to the creation of various token standards, like ERC-20 (for fungible tokens) and ERC-721 (for non-fungible tokens, or NFTs).</a:t>
            </a:r>
          </a:p>
          <a:p>
            <a:pPr>
              <a:lnSpc>
                <a:spcPct val="115000"/>
              </a:lnSpc>
              <a:spcBef>
                <a:spcPts val="0"/>
              </a:spcBef>
              <a:spcAft>
                <a:spcPts val="1000"/>
              </a:spcAft>
              <a:tabLst>
                <a:tab pos="457200" algn="l"/>
              </a:tabLs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These standards define a set of rules for tokens, enabling the creation of digital assets that can be traded, transferred, or used within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dApps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on the Ethereum network.</a:t>
            </a: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2913723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0A80-6F7C-25A4-4A11-134CCA0497F7}"/>
              </a:ext>
            </a:extLst>
          </p:cNvPr>
          <p:cNvSpPr>
            <a:spLocks noGrp="1"/>
          </p:cNvSpPr>
          <p:nvPr>
            <p:ph type="title"/>
          </p:nvPr>
        </p:nvSpPr>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Why Ethereum is Important for Smart Contracts: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8FD79DF-2EA0-D3A2-5DF5-EA2D804F6650}"/>
              </a:ext>
            </a:extLst>
          </p:cNvPr>
          <p:cNvSpPr>
            <a:spLocks noGrp="1"/>
          </p:cNvSpPr>
          <p:nvPr>
            <p:ph idx="1"/>
          </p:nvPr>
        </p:nvSpPr>
        <p:spPr>
          <a:xfrm>
            <a:off x="838200" y="1322962"/>
            <a:ext cx="10515600" cy="5243208"/>
          </a:xfrm>
        </p:spPr>
        <p:txBody>
          <a:bodyPr>
            <a:normAutofit fontScale="85000" lnSpcReduction="10000"/>
          </a:bodyPr>
          <a:lstStyle/>
          <a:p>
            <a:pPr marL="342900" marR="0" lvl="0" indent="-342900">
              <a:lnSpc>
                <a:spcPct val="115000"/>
              </a:lnSpc>
              <a:spcBef>
                <a:spcPts val="0"/>
              </a:spcBef>
              <a:spcAft>
                <a:spcPts val="1000"/>
              </a:spcAft>
              <a:buFont typeface="+mj-lt"/>
              <a:buAutoNum type="arabicPeriod"/>
              <a:tabLst>
                <a:tab pos="457200" algn="l"/>
              </a:tabLst>
            </a:pPr>
            <a:r>
              <a:rPr lang="en-US" b="1" dirty="0">
                <a:effectLst/>
                <a:latin typeface="Times New Roman" panose="02020603050405020304" pitchFamily="18" charset="0"/>
                <a:ea typeface="SimSun" panose="02010600030101010101" pitchFamily="2" charset="-122"/>
                <a:cs typeface="Times New Roman" panose="02020603050405020304" pitchFamily="18" charset="0"/>
              </a:rPr>
              <a:t>Pioneering Platform</a:t>
            </a:r>
            <a:r>
              <a:rPr lang="en-US" dirty="0">
                <a:effectLst/>
                <a:latin typeface="Times New Roman" panose="02020603050405020304" pitchFamily="18" charset="0"/>
                <a:ea typeface="SimSun" panose="02010600030101010101" pitchFamily="2" charset="-122"/>
                <a:cs typeface="Times New Roman" panose="02020603050405020304" pitchFamily="18" charset="0"/>
              </a:rPr>
              <a:t>: Ethereum was the first blockchain to enable Turing-complete smart contracts, which means that developers can write code that can perform any computation, given enough resources. This flexibility has made Ethereum the most popular platform for creating and deploying smart contracts.</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457200" algn="l"/>
              </a:tabLst>
            </a:pPr>
            <a:r>
              <a:rPr lang="en-US" b="1" dirty="0">
                <a:effectLst/>
                <a:latin typeface="Times New Roman" panose="02020603050405020304" pitchFamily="18" charset="0"/>
                <a:ea typeface="SimSun" panose="02010600030101010101" pitchFamily="2" charset="-122"/>
                <a:cs typeface="Times New Roman" panose="02020603050405020304" pitchFamily="18" charset="0"/>
              </a:rPr>
              <a:t>Community and Ecosystem</a:t>
            </a:r>
            <a:r>
              <a:rPr lang="en-US" dirty="0">
                <a:effectLst/>
                <a:latin typeface="Times New Roman" panose="02020603050405020304" pitchFamily="18" charset="0"/>
                <a:ea typeface="SimSun" panose="02010600030101010101" pitchFamily="2" charset="-122"/>
                <a:cs typeface="Times New Roman" panose="02020603050405020304" pitchFamily="18" charset="0"/>
              </a:rPr>
              <a:t>: Ethereum has a large and active developer community, which has led to the creation of a vast ecosystem of tools, libraries, and frameworks that make it easier to develop, deploy, and interact with smart contracts.</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tabLst>
                <a:tab pos="457200" algn="l"/>
              </a:tabLst>
            </a:pPr>
            <a:r>
              <a:rPr lang="en-US" b="1" dirty="0">
                <a:effectLst/>
                <a:latin typeface="Times New Roman" panose="02020603050405020304" pitchFamily="18" charset="0"/>
                <a:ea typeface="SimSun" panose="02010600030101010101" pitchFamily="2" charset="-122"/>
                <a:cs typeface="Times New Roman" panose="02020603050405020304" pitchFamily="18" charset="0"/>
              </a:rPr>
              <a:t>Network Effects</a:t>
            </a:r>
            <a:r>
              <a:rPr lang="en-US" dirty="0">
                <a:effectLst/>
                <a:latin typeface="Times New Roman" panose="02020603050405020304" pitchFamily="18" charset="0"/>
                <a:ea typeface="SimSun" panose="02010600030101010101" pitchFamily="2" charset="-122"/>
                <a:cs typeface="Times New Roman" panose="02020603050405020304" pitchFamily="18" charset="0"/>
              </a:rPr>
              <a:t>: Because Ethereum was the first major platform to support smart contracts, it has benefited from strong network effects. A large number of developers, projects, and users have congregated around Ethereum, further solidifying its position as the leading smart contract platform.</a:t>
            </a:r>
            <a:endParaRPr lang="en-US" dirty="0"/>
          </a:p>
        </p:txBody>
      </p:sp>
    </p:spTree>
    <p:extLst>
      <p:ext uri="{BB962C8B-B14F-4D97-AF65-F5344CB8AC3E}">
        <p14:creationId xmlns:p14="http://schemas.microsoft.com/office/powerpoint/2010/main" val="2644786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219</TotalTime>
  <Words>1428</Words>
  <Application>Microsoft Office PowerPoint</Application>
  <PresentationFormat>Widescreen</PresentationFormat>
  <Paragraphs>71</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Aptos Display</vt:lpstr>
      <vt:lpstr>Arial</vt:lpstr>
      <vt:lpstr>Calibri</vt:lpstr>
      <vt:lpstr>Symbol</vt:lpstr>
      <vt:lpstr>Times New Roman</vt:lpstr>
      <vt:lpstr>Wingdings</vt:lpstr>
      <vt:lpstr>Office Theme</vt:lpstr>
      <vt:lpstr>Ethereum and Smart Contract</vt:lpstr>
      <vt:lpstr>What is Ethereum? </vt:lpstr>
      <vt:lpstr>Ethereum’s Purpose</vt:lpstr>
      <vt:lpstr>Key Components of Ethereum - Ethereum Virtual Machine (EVM)</vt:lpstr>
      <vt:lpstr>Key Components of Ethereum - Ether (ETH)</vt:lpstr>
      <vt:lpstr>Key Components of Ethereum - Smart Contract</vt:lpstr>
      <vt:lpstr>Key Components of Ethereum -  Decentralized Applications (dApps)</vt:lpstr>
      <vt:lpstr>Key Components of Ethereum - Token Standards (ERC-20, ERC-721)</vt:lpstr>
      <vt:lpstr>Why Ethereum is Important for Smart Contracts: </vt:lpstr>
      <vt:lpstr>Examples of Smart Contracts on Ethereum</vt:lpstr>
      <vt:lpstr>Key Features of Smart Contracts: </vt:lpstr>
      <vt:lpstr>Key Features of Smart Contracts: </vt:lpstr>
      <vt:lpstr>How Smart Contracts Work: </vt:lpstr>
      <vt:lpstr>Practical Examples of Smart Contracts: </vt:lpstr>
      <vt:lpstr>Benefits of Smart Contracts: </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 f</dc:creator>
  <cp:lastModifiedBy>m f</cp:lastModifiedBy>
  <cp:revision>7</cp:revision>
  <dcterms:created xsi:type="dcterms:W3CDTF">2024-08-23T21:17:44Z</dcterms:created>
  <dcterms:modified xsi:type="dcterms:W3CDTF">2024-08-25T16:54:35Z</dcterms:modified>
</cp:coreProperties>
</file>