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94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295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E166-9556-BABF-C14A-D299A6C31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DBBD7-C26E-6E8F-AC7B-453066FEC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B528A-5A36-B5B8-BABF-B8A54306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B04B4-6478-524C-3D9D-3A91E6D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A8C35-24D8-13BF-216B-2C3B0A7D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F957-8BD9-0E2B-8FC4-1D1C7239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70892-FBE3-9CDE-D5C4-BB377CCD7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67A16-63F5-235F-49DA-FC0ABC5F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5D0E-61A4-E7B2-58E1-7E61D752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53547-515C-FE67-1768-5EC0F479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DD5F0-25FA-BF7C-2271-AC4F03746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15C43-C338-C7F0-4B22-7DD0D391D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80F52-CC54-F90E-32DC-2346BCB8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6FDDD-EB96-17D5-DE22-1E302203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D5B9-5A87-D43F-358A-6B3971CB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6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3D33-F7C0-B90A-2B34-E41CB55D7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33AEF-8E7A-1B5F-51A8-F3D25569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DB3F0-4E73-EFAA-1510-22758497A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D14A9-D78C-0057-03D8-804C6AAE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7BD-C0C6-027E-41D7-E1A06909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817F-838E-F0C5-F29D-1053F43D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A5C09-3CFD-35D0-2786-755402834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BC78D-3EA2-65E3-61CB-C2A946D9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B51D8-B398-62A3-B004-AFC45A9F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D66D2-1055-C073-229E-6101718B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5153-51E0-6247-6560-AB8543AC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55DFC-E669-7944-4143-EE6A74E4E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2DAD3-636A-03F6-BAF1-A7185FEE1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59511-D025-B741-FC1F-C2C6A323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2D3B1-C8CC-3B56-7FA8-FDDE6DA8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C8B7E-5643-25E9-FD30-D7DE8A16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1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AB0C-62F3-C85C-9149-3BAB961C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24683-FF8F-68A7-665F-13506374A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2F2F4-2FB2-CA35-2001-5DDEE5193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3B2A2-D426-FD26-8872-95230A647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C0808E-196F-646C-CF87-601E09018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9C4CF-00A7-CB84-7CD6-4DDA184E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4239C-1D1F-75E0-AF87-FDAE7ABB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736B9-E74C-ECCE-E2B1-596369E4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4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0ADB-4FD3-7EE0-2FAA-0594A46C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9CD87-B3B0-0116-6950-479F2C2E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4D86A-E857-1FB6-E627-5E1BE063B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B7AE9-6892-2428-768C-35CF4575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7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B0C41-37C1-1945-F2BA-A5CE39C1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0C8AF-B663-C852-971F-9BE8011B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FAB4A-6D63-2D6C-51AC-3A0F7D96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6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FE39-AFF5-0D3D-4AB6-771E91CE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6FB2A-ACEE-CCBB-B986-86FF53947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31FDF-8F5C-462D-2744-798185F01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04E3A-2158-E0F5-F94C-5613E65DB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F89B2-5F8F-34A5-4E96-116FC29D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F9C99-0090-E7F3-172E-E37B1F19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7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03BF-4A60-0000-3B2F-8FAFE2FC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90908-316E-280D-02A9-DE5CA7C21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45817-4728-D4C0-72B8-64410381E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B7D38-0F49-563E-7572-33DA5AD7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D04FF-5346-E5E9-8A97-F3A86656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9CD33-A5E2-8C92-D344-D579EDD5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06221-FD9A-FA02-8096-3CEC8624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36F3-08EE-C55C-99D6-007DD9AA0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C832A-A9A8-D7AA-5DD4-0A07C1376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7AF4DC-4A2B-4DD2-B07C-3F8B821313D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43BB3-D6B6-95D2-11E9-BE2B9156F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DF828-DFDE-4F1A-C8BF-5C7A8D983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827680-ED26-498C-99FA-00CE876D8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2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agfoley/voting-solidity/blob/main/exampl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3616-2D45-E39D-892A-1A90AEC15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Using Solidity to Create a Voting Smart Contract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05BFF-F8FD-0A46-FD26-0BA19F92E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FIN451 / MBA651</a:t>
            </a:r>
          </a:p>
        </p:txBody>
      </p:sp>
    </p:spTree>
    <p:extLst>
      <p:ext uri="{BB962C8B-B14F-4D97-AF65-F5344CB8AC3E}">
        <p14:creationId xmlns:p14="http://schemas.microsoft.com/office/powerpoint/2010/main" val="2764996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Remix to Deploy Smart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4: Interact with the Contract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You can now interact with your contract directly from Remix. Use the interface to call functions like vote, </a:t>
            </a:r>
            <a:r>
              <a:rPr lang="en-US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closeVoting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and </a:t>
            </a:r>
            <a:r>
              <a:rPr lang="en-US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getWinner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5: Setting Up a Simple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For deployment and interaction using a web app, you would write a frontend in HTML/JavaScript, connecting it to the Remix-deployed contract using Web3.js.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7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Detailed Setup of a </a:t>
            </a:r>
            <a:r>
              <a:rPr lang="en-US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23" y="1325563"/>
            <a:ext cx="10515600" cy="5162786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Frontend Setup: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HTML: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Basic structure and UI elements for voting.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JavaScript: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Use Web3.js to interact with the contract.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Web3.js: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Connect your frontend to the Ethereum network (you can use MetaMask or Ganache for local testing).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Truffle Setup: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Create a client/ directory for your frontend.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Use Webpack or another bundler to manage your assets.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Connect your contract using Web3.js and interact with it from your JavaScript code.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Remix Setup: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Directly interact with the smart contract using the Remix console.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Deploy the contract on 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testnet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(like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Ropsten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if you want to access it outside of Remix.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67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Conclusion</a:t>
            </a:r>
            <a:b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By following these steps, you’ll have created, deployed, and interacted with a decentralized voting application using Solidity, Truffle, and Remix.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provides a practical introduction to building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on the Ethereum blockchain, demonstrating the power and flexibility of smart contracts.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871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&#10;&#10;Description automatically generated">
            <a:extLst>
              <a:ext uri="{FF2B5EF4-FFF2-40B4-BE49-F238E27FC236}">
                <a16:creationId xmlns:a16="http://schemas.microsoft.com/office/drawing/2014/main" id="{10D1C458-764F-2119-94A4-43EBEF7C1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9" y="467138"/>
            <a:ext cx="10672002" cy="5014085"/>
          </a:xfrm>
        </p:spPr>
      </p:pic>
    </p:spTree>
    <p:extLst>
      <p:ext uri="{BB962C8B-B14F-4D97-AF65-F5344CB8AC3E}">
        <p14:creationId xmlns:p14="http://schemas.microsoft.com/office/powerpoint/2010/main" val="246080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 network&#10;&#10;Description automatically generated">
            <a:extLst>
              <a:ext uri="{FF2B5EF4-FFF2-40B4-BE49-F238E27FC236}">
                <a16:creationId xmlns:a16="http://schemas.microsoft.com/office/drawing/2014/main" id="{16943842-CEA2-4FCC-DC29-8B98B562D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75" y="365125"/>
            <a:ext cx="9582223" cy="6127750"/>
          </a:xfrm>
        </p:spPr>
      </p:pic>
    </p:spTree>
    <p:extLst>
      <p:ext uri="{BB962C8B-B14F-4D97-AF65-F5344CB8AC3E}">
        <p14:creationId xmlns:p14="http://schemas.microsoft.com/office/powerpoint/2010/main" val="15529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4D32BEA-68F3-E72A-959C-8A6930FE8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4" y="255794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68779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&#10;&#10;Description automatically generated">
            <a:extLst>
              <a:ext uri="{FF2B5EF4-FFF2-40B4-BE49-F238E27FC236}">
                <a16:creationId xmlns:a16="http://schemas.microsoft.com/office/drawing/2014/main" id="{D4D6409B-1F0E-C101-D379-BC559164E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7" y="447471"/>
            <a:ext cx="10966586" cy="5301474"/>
          </a:xfrm>
        </p:spPr>
      </p:pic>
    </p:spTree>
    <p:extLst>
      <p:ext uri="{BB962C8B-B14F-4D97-AF65-F5344CB8AC3E}">
        <p14:creationId xmlns:p14="http://schemas.microsoft.com/office/powerpoint/2010/main" val="3298912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diagram of a wallet and coins&#10;&#10;Description automatically generated">
            <a:extLst>
              <a:ext uri="{FF2B5EF4-FFF2-40B4-BE49-F238E27FC236}">
                <a16:creationId xmlns:a16="http://schemas.microsoft.com/office/drawing/2014/main" id="{D773770D-FD41-3DA0-299C-1A4EA4090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2" y="365125"/>
            <a:ext cx="11344575" cy="5427933"/>
          </a:xfrm>
        </p:spPr>
      </p:pic>
    </p:spTree>
    <p:extLst>
      <p:ext uri="{BB962C8B-B14F-4D97-AF65-F5344CB8AC3E}">
        <p14:creationId xmlns:p14="http://schemas.microsoft.com/office/powerpoint/2010/main" val="39963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target and a wallet with coins&#10;&#10;Description automatically generated with medium confidence">
            <a:extLst>
              <a:ext uri="{FF2B5EF4-FFF2-40B4-BE49-F238E27FC236}">
                <a16:creationId xmlns:a16="http://schemas.microsoft.com/office/drawing/2014/main" id="{34799227-69A8-574C-F157-80C4630C8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3" y="549951"/>
            <a:ext cx="11040894" cy="5309935"/>
          </a:xfrm>
        </p:spPr>
      </p:pic>
    </p:spTree>
    <p:extLst>
      <p:ext uri="{BB962C8B-B14F-4D97-AF65-F5344CB8AC3E}">
        <p14:creationId xmlns:p14="http://schemas.microsoft.com/office/powerpoint/2010/main" val="11845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ed box&#10;&#10;Description automatically generated">
            <a:extLst>
              <a:ext uri="{FF2B5EF4-FFF2-40B4-BE49-F238E27FC236}">
                <a16:creationId xmlns:a16="http://schemas.microsoft.com/office/drawing/2014/main" id="{7AA4A84F-3916-C531-E784-A4A3BF595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47" y="1825625"/>
            <a:ext cx="8196705" cy="4351338"/>
          </a:xfrm>
        </p:spPr>
      </p:pic>
    </p:spTree>
    <p:extLst>
      <p:ext uri="{BB962C8B-B14F-4D97-AF65-F5344CB8AC3E}">
        <p14:creationId xmlns:p14="http://schemas.microsoft.com/office/powerpoint/2010/main" val="105645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70692-C376-4D1E-CC62-AE749624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What is Solidity?</a:t>
            </a:r>
            <a:b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433FA-DADD-C774-A67F-028ED5652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791"/>
            <a:ext cx="10515600" cy="4351338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Solidity is a high-level programming language specifically designed for writing smart contracts on the Ethereum blockchain.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It’s similar in syntax to JavaScript, making it accessible for those familiar with web development. Smart contracts are self-executing contracts where the terms are directly written into code.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They allow for the creation of decentralized applications (</a:t>
            </a:r>
            <a:r>
              <a:rPr lang="en-US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that run exactly as programmed without any possibility of downtime, fraud, or third-party interference.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46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smart contract design patterns&#10;&#10;Description automatically generated">
            <a:extLst>
              <a:ext uri="{FF2B5EF4-FFF2-40B4-BE49-F238E27FC236}">
                <a16:creationId xmlns:a16="http://schemas.microsoft.com/office/drawing/2014/main" id="{08CCF66F-8D2F-4BBB-2245-5A3F5C0BB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34" y="554477"/>
            <a:ext cx="5060939" cy="5622486"/>
          </a:xfrm>
        </p:spPr>
      </p:pic>
    </p:spTree>
    <p:extLst>
      <p:ext uri="{BB962C8B-B14F-4D97-AF65-F5344CB8AC3E}">
        <p14:creationId xmlns:p14="http://schemas.microsoft.com/office/powerpoint/2010/main" val="1963381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blockchain contract&#10;&#10;Description automatically generated">
            <a:extLst>
              <a:ext uri="{FF2B5EF4-FFF2-40B4-BE49-F238E27FC236}">
                <a16:creationId xmlns:a16="http://schemas.microsoft.com/office/drawing/2014/main" id="{4B92F7DB-807E-C845-93F5-AEF75C80F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6" y="561029"/>
            <a:ext cx="9930160" cy="5573529"/>
          </a:xfrm>
        </p:spPr>
      </p:pic>
    </p:spTree>
    <p:extLst>
      <p:ext uri="{BB962C8B-B14F-4D97-AF65-F5344CB8AC3E}">
        <p14:creationId xmlns:p14="http://schemas.microsoft.com/office/powerpoint/2010/main" val="3306748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ntract&#10;&#10;Description automatically generated">
            <a:extLst>
              <a:ext uri="{FF2B5EF4-FFF2-40B4-BE49-F238E27FC236}">
                <a16:creationId xmlns:a16="http://schemas.microsoft.com/office/drawing/2014/main" id="{BEA5F1A8-E872-BF61-B74E-068A4EAEF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81" y="1825625"/>
            <a:ext cx="8126238" cy="4351338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D243958-602B-CE00-F730-EF72F747C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0" y="186409"/>
            <a:ext cx="11301439" cy="6485182"/>
          </a:xfrm>
          <a:prstGeom prst="rect">
            <a:avLst/>
          </a:prstGeom>
        </p:spPr>
      </p:pic>
      <p:pic>
        <p:nvPicPr>
          <p:cNvPr id="9" name="Picture 8" descr="A screenshot of a contract&#10;&#10;Description automatically generated">
            <a:extLst>
              <a:ext uri="{FF2B5EF4-FFF2-40B4-BE49-F238E27FC236}">
                <a16:creationId xmlns:a16="http://schemas.microsoft.com/office/drawing/2014/main" id="{7F93B9BA-D78F-7683-3523-103C222C0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" y="178788"/>
            <a:ext cx="12139712" cy="6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0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3160412-2742-1214-0753-9211E3B27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52" y="365125"/>
            <a:ext cx="9306449" cy="5340384"/>
          </a:xfrm>
        </p:spPr>
      </p:pic>
    </p:spTree>
    <p:extLst>
      <p:ext uri="{BB962C8B-B14F-4D97-AF65-F5344CB8AC3E}">
        <p14:creationId xmlns:p14="http://schemas.microsoft.com/office/powerpoint/2010/main" val="344513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A3ACEF6-962F-9DEA-9711-312341FB3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7" y="365125"/>
            <a:ext cx="9787319" cy="5811838"/>
          </a:xfrm>
        </p:spPr>
      </p:pic>
    </p:spTree>
    <p:extLst>
      <p:ext uri="{BB962C8B-B14F-4D97-AF65-F5344CB8AC3E}">
        <p14:creationId xmlns:p14="http://schemas.microsoft.com/office/powerpoint/2010/main" val="4189752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85B8809-8995-E6EF-75C6-ECE009727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6" y="282102"/>
            <a:ext cx="10302348" cy="5972682"/>
          </a:xfrm>
        </p:spPr>
      </p:pic>
    </p:spTree>
    <p:extLst>
      <p:ext uri="{BB962C8B-B14F-4D97-AF65-F5344CB8AC3E}">
        <p14:creationId xmlns:p14="http://schemas.microsoft.com/office/powerpoint/2010/main" val="3987746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8C348193-CAB8-8CCA-DE6F-ADEE2BF4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07A29D7-A815-BFBF-64DF-C412DC6D1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" y="346443"/>
            <a:ext cx="12017781" cy="61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9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E3FD292-F216-99CA-DB58-A679DE3DB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48" y="287303"/>
            <a:ext cx="9599712" cy="6700749"/>
          </a:xfrm>
        </p:spPr>
      </p:pic>
    </p:spTree>
    <p:extLst>
      <p:ext uri="{BB962C8B-B14F-4D97-AF65-F5344CB8AC3E}">
        <p14:creationId xmlns:p14="http://schemas.microsoft.com/office/powerpoint/2010/main" val="270293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&#10;&#10;Description automatically generated">
            <a:extLst>
              <a:ext uri="{FF2B5EF4-FFF2-40B4-BE49-F238E27FC236}">
                <a16:creationId xmlns:a16="http://schemas.microsoft.com/office/drawing/2014/main" id="{8D4AA394-8C5B-F31E-3B79-7BE31064D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6" y="1825625"/>
            <a:ext cx="9261408" cy="4351338"/>
          </a:xfrm>
        </p:spPr>
      </p:pic>
    </p:spTree>
    <p:extLst>
      <p:ext uri="{BB962C8B-B14F-4D97-AF65-F5344CB8AC3E}">
        <p14:creationId xmlns:p14="http://schemas.microsoft.com/office/powerpoint/2010/main" val="12382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lockchain network&#10;&#10;Description automatically generated">
            <a:extLst>
              <a:ext uri="{FF2B5EF4-FFF2-40B4-BE49-F238E27FC236}">
                <a16:creationId xmlns:a16="http://schemas.microsoft.com/office/drawing/2014/main" id="{C02F652C-3B64-A7C0-4034-CCB008D2C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47" y="365125"/>
            <a:ext cx="8731275" cy="5583576"/>
          </a:xfrm>
        </p:spPr>
      </p:pic>
    </p:spTree>
    <p:extLst>
      <p:ext uri="{BB962C8B-B14F-4D97-AF65-F5344CB8AC3E}">
        <p14:creationId xmlns:p14="http://schemas.microsoft.com/office/powerpoint/2010/main" val="341640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Example: Voting Smart Contract</a:t>
            </a:r>
            <a:b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Let’s say you want to create a decentralized voting system where people can vote for their favorite candidate in an election.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contract will count the votes and declare the winner based on the votes received.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Here's a basic outline of how a voting smart contract might look in Solidity: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hlinkClick r:id="rId2"/>
              </a:rPr>
              <a:t>https://github.com/magfoley/voting-solidity/blob/main/example</a:t>
            </a:r>
            <a:endParaRPr lang="en-US" dirty="0"/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0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023F9697-2E3D-77B2-EF69-BFADFF74E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3" y="444638"/>
            <a:ext cx="10502917" cy="5811838"/>
          </a:xfrm>
        </p:spPr>
      </p:pic>
    </p:spTree>
    <p:extLst>
      <p:ext uri="{BB962C8B-B14F-4D97-AF65-F5344CB8AC3E}">
        <p14:creationId xmlns:p14="http://schemas.microsoft.com/office/powerpoint/2010/main" val="316637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96A044B-8539-E553-CBCC-73FD9CCB9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1752"/>
            <a:ext cx="10321702" cy="4970733"/>
          </a:xfrm>
        </p:spPr>
      </p:pic>
    </p:spTree>
    <p:extLst>
      <p:ext uri="{BB962C8B-B14F-4D97-AF65-F5344CB8AC3E}">
        <p14:creationId xmlns:p14="http://schemas.microsoft.com/office/powerpoint/2010/main" val="436286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5782CEA-3C96-70E3-6C88-FF2D5741C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15" y="437744"/>
            <a:ext cx="9581859" cy="5447389"/>
          </a:xfrm>
        </p:spPr>
      </p:pic>
    </p:spTree>
    <p:extLst>
      <p:ext uri="{BB962C8B-B14F-4D97-AF65-F5344CB8AC3E}">
        <p14:creationId xmlns:p14="http://schemas.microsoft.com/office/powerpoint/2010/main" val="3860087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document&#10;&#10;Description automatically generated">
            <a:extLst>
              <a:ext uri="{FF2B5EF4-FFF2-40B4-BE49-F238E27FC236}">
                <a16:creationId xmlns:a16="http://schemas.microsoft.com/office/drawing/2014/main" id="{E6C6DA9D-6F61-3BF6-E5CA-F9648395D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42" y="523081"/>
            <a:ext cx="10225891" cy="5811838"/>
          </a:xfrm>
        </p:spPr>
      </p:pic>
    </p:spTree>
    <p:extLst>
      <p:ext uri="{BB962C8B-B14F-4D97-AF65-F5344CB8AC3E}">
        <p14:creationId xmlns:p14="http://schemas.microsoft.com/office/powerpoint/2010/main" val="3730841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6C89610-C31E-6E6F-C6AF-D896160CD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36" y="535021"/>
            <a:ext cx="9185913" cy="5447389"/>
          </a:xfrm>
        </p:spPr>
      </p:pic>
    </p:spTree>
    <p:extLst>
      <p:ext uri="{BB962C8B-B14F-4D97-AF65-F5344CB8AC3E}">
        <p14:creationId xmlns:p14="http://schemas.microsoft.com/office/powerpoint/2010/main" val="51163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5B18730-21EE-D165-4814-60404EDB3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9" y="365125"/>
            <a:ext cx="10911702" cy="5962954"/>
          </a:xfrm>
        </p:spPr>
      </p:pic>
    </p:spTree>
    <p:extLst>
      <p:ext uri="{BB962C8B-B14F-4D97-AF65-F5344CB8AC3E}">
        <p14:creationId xmlns:p14="http://schemas.microsoft.com/office/powerpoint/2010/main" val="3273427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C2CE2B86-1B66-4815-AA8D-0569F11A4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0" y="214008"/>
            <a:ext cx="10806419" cy="5924044"/>
          </a:xfrm>
        </p:spPr>
      </p:pic>
    </p:spTree>
    <p:extLst>
      <p:ext uri="{BB962C8B-B14F-4D97-AF65-F5344CB8AC3E}">
        <p14:creationId xmlns:p14="http://schemas.microsoft.com/office/powerpoint/2010/main" val="256139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D2887D4-C336-4EF1-AB0F-3FD434285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795"/>
            <a:ext cx="10798184" cy="6129080"/>
          </a:xfrm>
        </p:spPr>
      </p:pic>
    </p:spTree>
    <p:extLst>
      <p:ext uri="{BB962C8B-B14F-4D97-AF65-F5344CB8AC3E}">
        <p14:creationId xmlns:p14="http://schemas.microsoft.com/office/powerpoint/2010/main" val="102652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DFA37A-4DD2-86C2-4F88-B54A3288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D9FFF-3BDD-2067-305B-E2CE1DAC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95" y="442913"/>
            <a:ext cx="94297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5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402017-2784-1687-1CB9-A775F73DD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173B2-7ADA-AE9F-5575-BFEA86FC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62" y="681037"/>
            <a:ext cx="9904792" cy="557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Explanation of the Code</a:t>
            </a:r>
            <a:br>
              <a:rPr lang="en-US" sz="4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7864"/>
            <a:ext cx="10515600" cy="5272391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Structs and Mappings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The Candidate struct holds the candidate's ID, name, and vote count. We use mappings to store candidates and keep track of whether an address has voted.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Constructor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Initializes the contract by adding two candidates and opening the voting process.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Functions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addCandidate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Adds a candidate to the election.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vote: Allows a voter to vote for a candidate. It checks that the voter hasn’t voted before and that the candidate ID is valid.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closeVoting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Closes the voting process.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getWinner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Determines and returns the name of the candidate with the most votes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15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37CF89A-3329-B691-1C31-1601D8ABD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77" y="642025"/>
            <a:ext cx="9493046" cy="5311201"/>
          </a:xfrm>
        </p:spPr>
      </p:pic>
    </p:spTree>
    <p:extLst>
      <p:ext uri="{BB962C8B-B14F-4D97-AF65-F5344CB8AC3E}">
        <p14:creationId xmlns:p14="http://schemas.microsoft.com/office/powerpoint/2010/main" val="3908091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FFC7B8F-7FC7-E0A1-211D-910F65532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7" y="199755"/>
            <a:ext cx="10370946" cy="5811838"/>
          </a:xfrm>
        </p:spPr>
      </p:pic>
    </p:spTree>
    <p:extLst>
      <p:ext uri="{BB962C8B-B14F-4D97-AF65-F5344CB8AC3E}">
        <p14:creationId xmlns:p14="http://schemas.microsoft.com/office/powerpoint/2010/main" val="1821320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A4D442-68A4-2090-8821-490351B9A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79" y="365125"/>
            <a:ext cx="10035521" cy="5719763"/>
          </a:xfrm>
        </p:spPr>
      </p:pic>
    </p:spTree>
    <p:extLst>
      <p:ext uri="{BB962C8B-B14F-4D97-AF65-F5344CB8AC3E}">
        <p14:creationId xmlns:p14="http://schemas.microsoft.com/office/powerpoint/2010/main" val="3001333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8AAF12BF-D3AC-5E59-D38A-2A6C9B872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372"/>
            <a:ext cx="10872592" cy="6050503"/>
          </a:xfrm>
        </p:spPr>
      </p:pic>
    </p:spTree>
    <p:extLst>
      <p:ext uri="{BB962C8B-B14F-4D97-AF65-F5344CB8AC3E}">
        <p14:creationId xmlns:p14="http://schemas.microsoft.com/office/powerpoint/2010/main" val="2628366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DD3BDE3-B8DA-25C4-46C3-B4380F6EC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5" y="258120"/>
            <a:ext cx="11484776" cy="5811838"/>
          </a:xfrm>
        </p:spPr>
      </p:pic>
    </p:spTree>
    <p:extLst>
      <p:ext uri="{BB962C8B-B14F-4D97-AF65-F5344CB8AC3E}">
        <p14:creationId xmlns:p14="http://schemas.microsoft.com/office/powerpoint/2010/main" val="3717650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A14D-CFA7-E2D2-10BB-88F9EEB3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169BF3A-9955-1770-C127-8F0F60EE1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22" y="365125"/>
            <a:ext cx="10448784" cy="5325556"/>
          </a:xfrm>
        </p:spPr>
      </p:pic>
    </p:spTree>
    <p:extLst>
      <p:ext uri="{BB962C8B-B14F-4D97-AF65-F5344CB8AC3E}">
        <p14:creationId xmlns:p14="http://schemas.microsoft.com/office/powerpoint/2010/main" val="321936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895ED775-2648-D065-3B31-15A8B8E6C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3" y="365125"/>
            <a:ext cx="10166453" cy="5418206"/>
          </a:xfrm>
        </p:spPr>
      </p:pic>
    </p:spTree>
    <p:extLst>
      <p:ext uri="{BB962C8B-B14F-4D97-AF65-F5344CB8AC3E}">
        <p14:creationId xmlns:p14="http://schemas.microsoft.com/office/powerpoint/2010/main" val="43587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99371-8B67-4188-4C51-5EFE4FAB8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33" y="365125"/>
            <a:ext cx="9823397" cy="5496027"/>
          </a:xfrm>
        </p:spPr>
      </p:pic>
    </p:spTree>
    <p:extLst>
      <p:ext uri="{BB962C8B-B14F-4D97-AF65-F5344CB8AC3E}">
        <p14:creationId xmlns:p14="http://schemas.microsoft.com/office/powerpoint/2010/main" val="875954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F1D46B5-B840-AE76-DAD5-BA7070A5C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370946" cy="5811838"/>
          </a:xfrm>
        </p:spPr>
      </p:pic>
    </p:spTree>
    <p:extLst>
      <p:ext uri="{BB962C8B-B14F-4D97-AF65-F5344CB8AC3E}">
        <p14:creationId xmlns:p14="http://schemas.microsoft.com/office/powerpoint/2010/main" val="3212246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5944DAFC-8510-F88F-DD8C-A22E76851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90" y="365125"/>
            <a:ext cx="9747312" cy="5632214"/>
          </a:xfrm>
        </p:spPr>
      </p:pic>
    </p:spTree>
    <p:extLst>
      <p:ext uri="{BB962C8B-B14F-4D97-AF65-F5344CB8AC3E}">
        <p14:creationId xmlns:p14="http://schemas.microsoft.com/office/powerpoint/2010/main" val="378835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Deploying the Contract Using Truffle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63729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1: Install Truffle and Initialize a Project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npm</a:t>
            </a:r>
            <a:r>
              <a:rPr lang="en-US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install -g truffle</a:t>
            </a:r>
            <a:endParaRPr lang="en-US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truffle </a:t>
            </a:r>
            <a:r>
              <a:rPr lang="en-US" sz="20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init</a:t>
            </a:r>
            <a:endParaRPr lang="en-US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2: Write the Contract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Place your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Voting.sol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file in the contracts/ directory.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3: Compile the Contract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truffle compile</a:t>
            </a:r>
            <a:endParaRPr lang="en-US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04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5CB8C4E-778B-FC0D-F5DE-4D4E64F00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3" y="437744"/>
            <a:ext cx="10360564" cy="5565371"/>
          </a:xfrm>
        </p:spPr>
      </p:pic>
    </p:spTree>
    <p:extLst>
      <p:ext uri="{BB962C8B-B14F-4D97-AF65-F5344CB8AC3E}">
        <p14:creationId xmlns:p14="http://schemas.microsoft.com/office/powerpoint/2010/main" val="53995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AEF564FC-7CF5-1EDD-9652-8B89EDEBE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4" y="365125"/>
            <a:ext cx="10805371" cy="5710035"/>
          </a:xfrm>
        </p:spPr>
      </p:pic>
    </p:spTree>
    <p:extLst>
      <p:ext uri="{BB962C8B-B14F-4D97-AF65-F5344CB8AC3E}">
        <p14:creationId xmlns:p14="http://schemas.microsoft.com/office/powerpoint/2010/main" val="3090253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website&#10;&#10;Description automatically generated">
            <a:extLst>
              <a:ext uri="{FF2B5EF4-FFF2-40B4-BE49-F238E27FC236}">
                <a16:creationId xmlns:a16="http://schemas.microsoft.com/office/drawing/2014/main" id="{F8067C86-E2CE-3212-008D-7602D9268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9" y="438500"/>
            <a:ext cx="10761842" cy="4741428"/>
          </a:xfrm>
        </p:spPr>
      </p:pic>
    </p:spTree>
    <p:extLst>
      <p:ext uri="{BB962C8B-B14F-4D97-AF65-F5344CB8AC3E}">
        <p14:creationId xmlns:p14="http://schemas.microsoft.com/office/powerpoint/2010/main" val="1050021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CE88DC3-D197-8CE7-F366-08039382D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467271" cy="5603031"/>
          </a:xfrm>
        </p:spPr>
      </p:pic>
    </p:spTree>
    <p:extLst>
      <p:ext uri="{BB962C8B-B14F-4D97-AF65-F5344CB8AC3E}">
        <p14:creationId xmlns:p14="http://schemas.microsoft.com/office/powerpoint/2010/main" val="3647353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56E33274-5818-10DF-10D7-057F894F5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14" y="909873"/>
            <a:ext cx="9819624" cy="4547343"/>
          </a:xfrm>
        </p:spPr>
      </p:pic>
    </p:spTree>
    <p:extLst>
      <p:ext uri="{BB962C8B-B14F-4D97-AF65-F5344CB8AC3E}">
        <p14:creationId xmlns:p14="http://schemas.microsoft.com/office/powerpoint/2010/main" val="389077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23C8C09-A0FF-772F-44C9-E7DF55186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78" y="365125"/>
            <a:ext cx="9695444" cy="5739218"/>
          </a:xfrm>
        </p:spPr>
      </p:pic>
    </p:spTree>
    <p:extLst>
      <p:ext uri="{BB962C8B-B14F-4D97-AF65-F5344CB8AC3E}">
        <p14:creationId xmlns:p14="http://schemas.microsoft.com/office/powerpoint/2010/main" val="2249925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15ED19-BB5B-4395-CF12-DE63BC305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9" y="926655"/>
            <a:ext cx="10886872" cy="3895791"/>
          </a:xfrm>
        </p:spPr>
      </p:pic>
    </p:spTree>
    <p:extLst>
      <p:ext uri="{BB962C8B-B14F-4D97-AF65-F5344CB8AC3E}">
        <p14:creationId xmlns:p14="http://schemas.microsoft.com/office/powerpoint/2010/main" val="1819158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7B06C1D-FEE8-96EB-F121-9A91BF1E5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93" y="700392"/>
            <a:ext cx="9830214" cy="4787955"/>
          </a:xfrm>
        </p:spPr>
      </p:pic>
    </p:spTree>
    <p:extLst>
      <p:ext uri="{BB962C8B-B14F-4D97-AF65-F5344CB8AC3E}">
        <p14:creationId xmlns:p14="http://schemas.microsoft.com/office/powerpoint/2010/main" val="234004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C884EFD-7221-D1A9-5BE7-737053FA4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62" y="287304"/>
            <a:ext cx="9453475" cy="5811838"/>
          </a:xfrm>
        </p:spPr>
      </p:pic>
    </p:spTree>
    <p:extLst>
      <p:ext uri="{BB962C8B-B14F-4D97-AF65-F5344CB8AC3E}">
        <p14:creationId xmlns:p14="http://schemas.microsoft.com/office/powerpoint/2010/main" val="4136691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2276642-ACC6-6CE9-3B7F-85C49115A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9" y="365125"/>
            <a:ext cx="9784084" cy="5710035"/>
          </a:xfrm>
        </p:spPr>
      </p:pic>
    </p:spTree>
    <p:extLst>
      <p:ext uri="{BB962C8B-B14F-4D97-AF65-F5344CB8AC3E}">
        <p14:creationId xmlns:p14="http://schemas.microsoft.com/office/powerpoint/2010/main" val="256334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4: Deploy the Contract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First, 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create a 2_deploy_contracts.js file in the migrations/ directory: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lvl="1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const Voting = </a:t>
            </a:r>
            <a:r>
              <a:rPr lang="en-US" sz="2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artifacts.require</a:t>
            </a:r>
            <a:r>
              <a:rPr lang="en-US" sz="2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("Voting");</a:t>
            </a:r>
            <a:endParaRPr lang="en-US" sz="28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lvl="1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module.exports</a:t>
            </a:r>
            <a:r>
              <a:rPr lang="en-US" sz="2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function (deployer) {</a:t>
            </a:r>
            <a:endParaRPr lang="en-US" sz="28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deployer.deploy</a:t>
            </a:r>
            <a:r>
              <a:rPr lang="en-US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(Voting);</a:t>
            </a:r>
            <a:endParaRPr lang="en-US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lvl="1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};</a:t>
            </a:r>
            <a:endParaRPr lang="en-US" sz="28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Next, deploy the contract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truffle migrate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585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1AA859-BB0B-DB16-7376-B318077D6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91" y="243192"/>
            <a:ext cx="10277909" cy="5612759"/>
          </a:xfrm>
        </p:spPr>
      </p:pic>
    </p:spTree>
    <p:extLst>
      <p:ext uri="{BB962C8B-B14F-4D97-AF65-F5344CB8AC3E}">
        <p14:creationId xmlns:p14="http://schemas.microsoft.com/office/powerpoint/2010/main" val="3577442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14D67CBB-E2AD-E6DC-6BC7-9B806562F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9" y="466082"/>
            <a:ext cx="10933821" cy="5671125"/>
          </a:xfrm>
        </p:spPr>
      </p:pic>
    </p:spTree>
    <p:extLst>
      <p:ext uri="{BB962C8B-B14F-4D97-AF65-F5344CB8AC3E}">
        <p14:creationId xmlns:p14="http://schemas.microsoft.com/office/powerpoint/2010/main" val="39720617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63DCAFF-7AEA-EB65-8C22-381DBEDA8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12" y="515566"/>
            <a:ext cx="9540088" cy="5661397"/>
          </a:xfrm>
        </p:spPr>
      </p:pic>
    </p:spTree>
    <p:extLst>
      <p:ext uri="{BB962C8B-B14F-4D97-AF65-F5344CB8AC3E}">
        <p14:creationId xmlns:p14="http://schemas.microsoft.com/office/powerpoint/2010/main" val="1870409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187A-EA40-1DAD-0ACC-2FD5EF0D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D60BB21-84C2-7ABC-1C14-DEBBB623E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8" y="533117"/>
            <a:ext cx="10748603" cy="5554393"/>
          </a:xfrm>
        </p:spPr>
      </p:pic>
    </p:spTree>
    <p:extLst>
      <p:ext uri="{BB962C8B-B14F-4D97-AF65-F5344CB8AC3E}">
        <p14:creationId xmlns:p14="http://schemas.microsoft.com/office/powerpoint/2010/main" val="1687171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093D-3C66-7C88-F68C-4D5A5F82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649CDF00-1460-A15F-21B7-47633BAC7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2" y="496110"/>
            <a:ext cx="10668947" cy="5291746"/>
          </a:xfrm>
        </p:spPr>
      </p:pic>
    </p:spTree>
    <p:extLst>
      <p:ext uri="{BB962C8B-B14F-4D97-AF65-F5344CB8AC3E}">
        <p14:creationId xmlns:p14="http://schemas.microsoft.com/office/powerpoint/2010/main" val="1941589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093D-3C66-7C88-F68C-4D5A5F82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75F8767-4529-9F06-163F-C5FB7E284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84" y="365125"/>
            <a:ext cx="8993152" cy="5573848"/>
          </a:xfrm>
        </p:spPr>
      </p:pic>
    </p:spTree>
    <p:extLst>
      <p:ext uri="{BB962C8B-B14F-4D97-AF65-F5344CB8AC3E}">
        <p14:creationId xmlns:p14="http://schemas.microsoft.com/office/powerpoint/2010/main" val="1133262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093D-3C66-7C88-F68C-4D5A5F82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64B712A-DC4A-B60A-2501-DC2AAC93C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9" y="365125"/>
            <a:ext cx="11199821" cy="5811838"/>
          </a:xfrm>
        </p:spPr>
      </p:pic>
    </p:spTree>
    <p:extLst>
      <p:ext uri="{BB962C8B-B14F-4D97-AF65-F5344CB8AC3E}">
        <p14:creationId xmlns:p14="http://schemas.microsoft.com/office/powerpoint/2010/main" val="20663851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093D-3C66-7C88-F68C-4D5A5F82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EADDB09C-59A3-1DB1-00D6-23B06EC04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2" y="319088"/>
            <a:ext cx="10989728" cy="5651669"/>
          </a:xfrm>
        </p:spPr>
      </p:pic>
    </p:spTree>
    <p:extLst>
      <p:ext uri="{BB962C8B-B14F-4D97-AF65-F5344CB8AC3E}">
        <p14:creationId xmlns:p14="http://schemas.microsoft.com/office/powerpoint/2010/main" val="348780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5: Interact with the Contract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Using Truffle Console:</a:t>
            </a:r>
            <a:b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truffle console</a:t>
            </a: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Voting.deployed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().then(instance =&gt;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instance.vote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(1, {from: accounts[0]}))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955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6: Create a Frontend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Set up a basic HTML/JavaScript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that interacts with your contract using Web3.js.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2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045-4108-BDFC-A5EA-667F7C87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669"/>
            <a:ext cx="10515600" cy="1325563"/>
          </a:xfrm>
        </p:spPr>
        <p:txBody>
          <a:bodyPr/>
          <a:lstStyle/>
          <a:p>
            <a:r>
              <a:rPr lang="en-US" dirty="0"/>
              <a:t>Using Remix to Deploy Smart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E3F3-A3C8-ACC7-7BA1-6D54E09BE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232"/>
            <a:ext cx="10515600" cy="4505731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1: Open Remix IDE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Visit Remix IDE.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2: Create and Compile the Contract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Create a new file named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Voting.sol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and paste the Solidity code. Click on the "Solidity Compiler" tab, then click "Compile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Voting.sol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".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Step 3: Deploy the Contract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Go to the "Deploy &amp; Run Transactions" tab.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Choose "JavaScript VM" in the environment.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Click "Deploy".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1907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779</Words>
  <Application>Microsoft Office PowerPoint</Application>
  <PresentationFormat>Widescreen</PresentationFormat>
  <Paragraphs>65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Aptos</vt:lpstr>
      <vt:lpstr>Aptos Display</vt:lpstr>
      <vt:lpstr>Arial</vt:lpstr>
      <vt:lpstr>Calibri</vt:lpstr>
      <vt:lpstr>Courier New</vt:lpstr>
      <vt:lpstr>Symbol</vt:lpstr>
      <vt:lpstr>Times New Roman</vt:lpstr>
      <vt:lpstr>Office Theme</vt:lpstr>
      <vt:lpstr>Using Solidity to Create a Voting Smart Contract</vt:lpstr>
      <vt:lpstr>What is Solidity? </vt:lpstr>
      <vt:lpstr> Example: Voting Smart Contract </vt:lpstr>
      <vt:lpstr>Explanation of the Code </vt:lpstr>
      <vt:lpstr>Deploying the Contract Using Truffle</vt:lpstr>
      <vt:lpstr>Step 4: Deploy the Contract </vt:lpstr>
      <vt:lpstr>Step 5: Interact with the Contract Using Truffle Console: </vt:lpstr>
      <vt:lpstr>Step 6: Create a Frontend </vt:lpstr>
      <vt:lpstr>Using Remix to Deploy Smart Contract</vt:lpstr>
      <vt:lpstr>Using Remix to Deploy Smart Contract</vt:lpstr>
      <vt:lpstr>Detailed Setup of a DApp</vt:lpstr>
      <vt:lpstr>Conclusion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 f</dc:creator>
  <cp:lastModifiedBy>m f</cp:lastModifiedBy>
  <cp:revision>13</cp:revision>
  <dcterms:created xsi:type="dcterms:W3CDTF">2024-08-24T20:11:57Z</dcterms:created>
  <dcterms:modified xsi:type="dcterms:W3CDTF">2024-08-25T16:20:09Z</dcterms:modified>
</cp:coreProperties>
</file>