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2.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3.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52"/>
  </p:notesMasterIdLst>
  <p:handoutMasterIdLst>
    <p:handoutMasterId r:id="rId53"/>
  </p:handoutMasterIdLst>
  <p:sldIdLst>
    <p:sldId id="295" r:id="rId2"/>
    <p:sldId id="256" r:id="rId3"/>
    <p:sldId id="258" r:id="rId4"/>
    <p:sldId id="259" r:id="rId5"/>
    <p:sldId id="261" r:id="rId6"/>
    <p:sldId id="260" r:id="rId7"/>
    <p:sldId id="262" r:id="rId8"/>
    <p:sldId id="263" r:id="rId9"/>
    <p:sldId id="264" r:id="rId10"/>
    <p:sldId id="265" r:id="rId11"/>
    <p:sldId id="266" r:id="rId12"/>
    <p:sldId id="267" r:id="rId13"/>
    <p:sldId id="268" r:id="rId14"/>
    <p:sldId id="269" r:id="rId15"/>
    <p:sldId id="296" r:id="rId16"/>
    <p:sldId id="297" r:id="rId17"/>
    <p:sldId id="299" r:id="rId18"/>
    <p:sldId id="298" r:id="rId19"/>
    <p:sldId id="270" r:id="rId20"/>
    <p:sldId id="271" r:id="rId21"/>
    <p:sldId id="272" r:id="rId22"/>
    <p:sldId id="273" r:id="rId23"/>
    <p:sldId id="274" r:id="rId24"/>
    <p:sldId id="275" r:id="rId25"/>
    <p:sldId id="276" r:id="rId26"/>
    <p:sldId id="278" r:id="rId27"/>
    <p:sldId id="277" r:id="rId28"/>
    <p:sldId id="279" r:id="rId29"/>
    <p:sldId id="281" r:id="rId30"/>
    <p:sldId id="280" r:id="rId31"/>
    <p:sldId id="282" r:id="rId32"/>
    <p:sldId id="283" r:id="rId33"/>
    <p:sldId id="284" r:id="rId34"/>
    <p:sldId id="285" r:id="rId35"/>
    <p:sldId id="286" r:id="rId36"/>
    <p:sldId id="287" r:id="rId37"/>
    <p:sldId id="288" r:id="rId38"/>
    <p:sldId id="289" r:id="rId39"/>
    <p:sldId id="290" r:id="rId40"/>
    <p:sldId id="305" r:id="rId41"/>
    <p:sldId id="291" r:id="rId42"/>
    <p:sldId id="292" r:id="rId43"/>
    <p:sldId id="293" r:id="rId44"/>
    <p:sldId id="300" r:id="rId45"/>
    <p:sldId id="301" r:id="rId46"/>
    <p:sldId id="302" r:id="rId47"/>
    <p:sldId id="294" r:id="rId48"/>
    <p:sldId id="306" r:id="rId49"/>
    <p:sldId id="304" r:id="rId50"/>
    <p:sldId id="303" r:id="rId51"/>
  </p:sldIdLst>
  <p:sldSz cx="9144000" cy="6858000" type="screen4x3"/>
  <p:notesSz cx="6858000" cy="9144000"/>
  <p:custDataLst>
    <p:tags r:id="rId54"/>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1296">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76325" autoAdjust="0"/>
  </p:normalViewPr>
  <p:slideViewPr>
    <p:cSldViewPr>
      <p:cViewPr>
        <p:scale>
          <a:sx n="72" d="100"/>
          <a:sy n="72" d="100"/>
        </p:scale>
        <p:origin x="-610" y="-58"/>
      </p:cViewPr>
      <p:guideLst>
        <p:guide orient="horz" pos="1296"/>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6180"/>
    </p:cViewPr>
  </p:sorterViewPr>
  <p:notesViewPr>
    <p:cSldViewPr>
      <p:cViewPr varScale="1">
        <p:scale>
          <a:sx n="60" d="100"/>
          <a:sy n="60"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2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70892018779344"/>
          <c:y val="6.5957446808510636E-2"/>
          <c:w val="0.78755868544600938"/>
          <c:h val="0.78510638297872337"/>
        </c:manualLayout>
      </c:layout>
      <c:scatterChart>
        <c:scatterStyle val="smoothMarker"/>
        <c:varyColors val="0"/>
        <c:ser>
          <c:idx val="0"/>
          <c:order val="0"/>
          <c:tx>
            <c:strRef>
              <c:f>Sheet1!$B$1</c:f>
              <c:strCache>
                <c:ptCount val="1"/>
                <c:pt idx="0">
                  <c:v>NPV</c:v>
                </c:pt>
              </c:strCache>
            </c:strRef>
          </c:tx>
          <c:spPr>
            <a:ln w="11245">
              <a:solidFill>
                <a:srgbClr val="FF0000"/>
              </a:solidFill>
              <a:prstDash val="solid"/>
            </a:ln>
          </c:spPr>
          <c:marker>
            <c:symbol val="diamond"/>
            <c:size val="4"/>
            <c:spPr>
              <a:solidFill>
                <a:srgbClr val="FF0000"/>
              </a:solidFill>
              <a:ln>
                <a:solidFill>
                  <a:srgbClr val="FF0000"/>
                </a:solidFill>
                <a:prstDash val="solid"/>
              </a:ln>
            </c:spPr>
          </c:marker>
          <c:xVal>
            <c:numRef>
              <c:f>Sheet1!$A$2:$A$13</c:f>
              <c:numCache>
                <c:formatCode>General</c:formatCode>
                <c:ptCount val="12"/>
                <c:pt idx="0">
                  <c:v>0</c:v>
                </c:pt>
                <c:pt idx="1">
                  <c:v>0.02</c:v>
                </c:pt>
                <c:pt idx="2">
                  <c:v>0.04</c:v>
                </c:pt>
                <c:pt idx="3">
                  <c:v>0.06</c:v>
                </c:pt>
                <c:pt idx="4">
                  <c:v>0.08</c:v>
                </c:pt>
                <c:pt idx="5">
                  <c:v>0.1</c:v>
                </c:pt>
                <c:pt idx="6">
                  <c:v>0.12</c:v>
                </c:pt>
                <c:pt idx="7">
                  <c:v>0.14000000000000001</c:v>
                </c:pt>
                <c:pt idx="8">
                  <c:v>0.16</c:v>
                </c:pt>
                <c:pt idx="9">
                  <c:v>0.18</c:v>
                </c:pt>
                <c:pt idx="10">
                  <c:v>0.2</c:v>
                </c:pt>
                <c:pt idx="11">
                  <c:v>0.22</c:v>
                </c:pt>
              </c:numCache>
            </c:numRef>
          </c:xVal>
          <c:yVal>
            <c:numRef>
              <c:f>Sheet1!$B$2:$B$13</c:f>
              <c:numCache>
                <c:formatCode>#,##0</c:formatCode>
                <c:ptCount val="12"/>
                <c:pt idx="0">
                  <c:v>60000</c:v>
                </c:pt>
                <c:pt idx="1">
                  <c:v>50760</c:v>
                </c:pt>
                <c:pt idx="2">
                  <c:v>42121</c:v>
                </c:pt>
                <c:pt idx="3">
                  <c:v>34031</c:v>
                </c:pt>
                <c:pt idx="4">
                  <c:v>26446</c:v>
                </c:pt>
                <c:pt idx="5">
                  <c:v>19324</c:v>
                </c:pt>
                <c:pt idx="6">
                  <c:v>12627</c:v>
                </c:pt>
                <c:pt idx="7">
                  <c:v>6323</c:v>
                </c:pt>
                <c:pt idx="8" formatCode="General">
                  <c:v>381</c:v>
                </c:pt>
                <c:pt idx="9">
                  <c:v>-5227</c:v>
                </c:pt>
                <c:pt idx="10">
                  <c:v>-10525</c:v>
                </c:pt>
                <c:pt idx="11">
                  <c:v>-15536</c:v>
                </c:pt>
              </c:numCache>
            </c:numRef>
          </c:yVal>
          <c:smooth val="1"/>
          <c:extLst xmlns:c16r2="http://schemas.microsoft.com/office/drawing/2015/06/chart">
            <c:ext xmlns:c16="http://schemas.microsoft.com/office/drawing/2014/chart" uri="{C3380CC4-5D6E-409C-BE32-E72D297353CC}">
              <c16:uniqueId val="{00000000-8E33-4C85-BB2D-5EE9A5A8BA9D}"/>
            </c:ext>
          </c:extLst>
        </c:ser>
        <c:ser>
          <c:idx val="1"/>
          <c:order val="1"/>
          <c:tx>
            <c:strRef>
              <c:f>Sheet1!$C$1</c:f>
              <c:strCache>
                <c:ptCount val="1"/>
              </c:strCache>
            </c:strRef>
          </c:tx>
          <c:spPr>
            <a:ln w="11245">
              <a:solidFill>
                <a:srgbClr val="FFFF00"/>
              </a:solidFill>
              <a:prstDash val="solid"/>
            </a:ln>
          </c:spPr>
          <c:marker>
            <c:symbol val="square"/>
            <c:size val="4"/>
            <c:spPr>
              <a:solidFill>
                <a:srgbClr val="FFFF00"/>
              </a:solidFill>
              <a:ln>
                <a:solidFill>
                  <a:srgbClr val="FFFF00"/>
                </a:solidFill>
                <a:prstDash val="solid"/>
              </a:ln>
            </c:spPr>
          </c:marker>
          <c:xVal>
            <c:numRef>
              <c:f>Sheet1!$A$2:$A$13</c:f>
              <c:numCache>
                <c:formatCode>General</c:formatCode>
                <c:ptCount val="12"/>
                <c:pt idx="0">
                  <c:v>0</c:v>
                </c:pt>
                <c:pt idx="1">
                  <c:v>0.02</c:v>
                </c:pt>
                <c:pt idx="2">
                  <c:v>0.04</c:v>
                </c:pt>
                <c:pt idx="3">
                  <c:v>0.06</c:v>
                </c:pt>
                <c:pt idx="4">
                  <c:v>0.08</c:v>
                </c:pt>
                <c:pt idx="5">
                  <c:v>0.1</c:v>
                </c:pt>
                <c:pt idx="6">
                  <c:v>0.12</c:v>
                </c:pt>
                <c:pt idx="7">
                  <c:v>0.14000000000000001</c:v>
                </c:pt>
                <c:pt idx="8">
                  <c:v>0.16</c:v>
                </c:pt>
                <c:pt idx="9">
                  <c:v>0.18</c:v>
                </c:pt>
                <c:pt idx="10">
                  <c:v>0.2</c:v>
                </c:pt>
                <c:pt idx="11">
                  <c:v>0.22</c:v>
                </c:pt>
              </c:numCache>
            </c:numRef>
          </c:xVal>
          <c:yVal>
            <c:numRef>
              <c:f>Sheet1!$C$2:$C$13</c:f>
              <c:numCache>
                <c:formatCode>General</c:formatCode>
                <c:ptCount val="12"/>
              </c:numCache>
            </c:numRef>
          </c:yVal>
          <c:smooth val="1"/>
          <c:extLst xmlns:c16r2="http://schemas.microsoft.com/office/drawing/2015/06/chart">
            <c:ext xmlns:c16="http://schemas.microsoft.com/office/drawing/2014/chart" uri="{C3380CC4-5D6E-409C-BE32-E72D297353CC}">
              <c16:uniqueId val="{00000001-8E33-4C85-BB2D-5EE9A5A8BA9D}"/>
            </c:ext>
          </c:extLst>
        </c:ser>
        <c:ser>
          <c:idx val="2"/>
          <c:order val="2"/>
          <c:tx>
            <c:strRef>
              <c:f>Sheet1!$D$1</c:f>
              <c:strCache>
                <c:ptCount val="1"/>
              </c:strCache>
            </c:strRef>
          </c:tx>
          <c:spPr>
            <a:ln w="11245">
              <a:solidFill>
                <a:srgbClr val="00FF00"/>
              </a:solidFill>
              <a:prstDash val="solid"/>
            </a:ln>
          </c:spPr>
          <c:marker>
            <c:symbol val="triangle"/>
            <c:size val="4"/>
            <c:spPr>
              <a:solidFill>
                <a:srgbClr val="00FF00"/>
              </a:solidFill>
              <a:ln>
                <a:solidFill>
                  <a:srgbClr val="00FF00"/>
                </a:solidFill>
                <a:prstDash val="solid"/>
              </a:ln>
            </c:spPr>
          </c:marker>
          <c:xVal>
            <c:numRef>
              <c:f>Sheet1!$A$2:$A$13</c:f>
              <c:numCache>
                <c:formatCode>General</c:formatCode>
                <c:ptCount val="12"/>
                <c:pt idx="0">
                  <c:v>0</c:v>
                </c:pt>
                <c:pt idx="1">
                  <c:v>0.02</c:v>
                </c:pt>
                <c:pt idx="2">
                  <c:v>0.04</c:v>
                </c:pt>
                <c:pt idx="3">
                  <c:v>0.06</c:v>
                </c:pt>
                <c:pt idx="4">
                  <c:v>0.08</c:v>
                </c:pt>
                <c:pt idx="5">
                  <c:v>0.1</c:v>
                </c:pt>
                <c:pt idx="6">
                  <c:v>0.12</c:v>
                </c:pt>
                <c:pt idx="7">
                  <c:v>0.14000000000000001</c:v>
                </c:pt>
                <c:pt idx="8">
                  <c:v>0.16</c:v>
                </c:pt>
                <c:pt idx="9">
                  <c:v>0.18</c:v>
                </c:pt>
                <c:pt idx="10">
                  <c:v>0.2</c:v>
                </c:pt>
                <c:pt idx="11">
                  <c:v>0.22</c:v>
                </c:pt>
              </c:numCache>
            </c:numRef>
          </c:xVal>
          <c:yVal>
            <c:numRef>
              <c:f>Sheet1!$D$2:$D$13</c:f>
              <c:numCache>
                <c:formatCode>General</c:formatCode>
                <c:ptCount val="12"/>
              </c:numCache>
            </c:numRef>
          </c:yVal>
          <c:smooth val="1"/>
          <c:extLst xmlns:c16r2="http://schemas.microsoft.com/office/drawing/2015/06/chart">
            <c:ext xmlns:c16="http://schemas.microsoft.com/office/drawing/2014/chart" uri="{C3380CC4-5D6E-409C-BE32-E72D297353CC}">
              <c16:uniqueId val="{00000002-8E33-4C85-BB2D-5EE9A5A8BA9D}"/>
            </c:ext>
          </c:extLst>
        </c:ser>
        <c:ser>
          <c:idx val="3"/>
          <c:order val="3"/>
          <c:tx>
            <c:strRef>
              <c:f>Sheet1!$E$1</c:f>
              <c:strCache>
                <c:ptCount val="1"/>
              </c:strCache>
            </c:strRef>
          </c:tx>
          <c:spPr>
            <a:ln w="11245">
              <a:solidFill>
                <a:srgbClr val="00FFFF"/>
              </a:solidFill>
              <a:prstDash val="solid"/>
            </a:ln>
          </c:spPr>
          <c:marker>
            <c:symbol val="x"/>
            <c:size val="4"/>
            <c:spPr>
              <a:noFill/>
              <a:ln>
                <a:solidFill>
                  <a:srgbClr val="00FFFF"/>
                </a:solidFill>
                <a:prstDash val="solid"/>
              </a:ln>
            </c:spPr>
          </c:marker>
          <c:xVal>
            <c:numRef>
              <c:f>Sheet1!$A$2:$A$13</c:f>
              <c:numCache>
                <c:formatCode>General</c:formatCode>
                <c:ptCount val="12"/>
                <c:pt idx="0">
                  <c:v>0</c:v>
                </c:pt>
                <c:pt idx="1">
                  <c:v>0.02</c:v>
                </c:pt>
                <c:pt idx="2">
                  <c:v>0.04</c:v>
                </c:pt>
                <c:pt idx="3">
                  <c:v>0.06</c:v>
                </c:pt>
                <c:pt idx="4">
                  <c:v>0.08</c:v>
                </c:pt>
                <c:pt idx="5">
                  <c:v>0.1</c:v>
                </c:pt>
                <c:pt idx="6">
                  <c:v>0.12</c:v>
                </c:pt>
                <c:pt idx="7">
                  <c:v>0.14000000000000001</c:v>
                </c:pt>
                <c:pt idx="8">
                  <c:v>0.16</c:v>
                </c:pt>
                <c:pt idx="9">
                  <c:v>0.18</c:v>
                </c:pt>
                <c:pt idx="10">
                  <c:v>0.2</c:v>
                </c:pt>
                <c:pt idx="11">
                  <c:v>0.22</c:v>
                </c:pt>
              </c:numCache>
            </c:numRef>
          </c:xVal>
          <c:yVal>
            <c:numRef>
              <c:f>Sheet1!$E$2:$E$13</c:f>
              <c:numCache>
                <c:formatCode>General</c:formatCode>
                <c:ptCount val="12"/>
              </c:numCache>
            </c:numRef>
          </c:yVal>
          <c:smooth val="1"/>
          <c:extLst xmlns:c16r2="http://schemas.microsoft.com/office/drawing/2015/06/chart">
            <c:ext xmlns:c16="http://schemas.microsoft.com/office/drawing/2014/chart" uri="{C3380CC4-5D6E-409C-BE32-E72D297353CC}">
              <c16:uniqueId val="{00000003-8E33-4C85-BB2D-5EE9A5A8BA9D}"/>
            </c:ext>
          </c:extLst>
        </c:ser>
        <c:dLbls>
          <c:showLegendKey val="0"/>
          <c:showVal val="0"/>
          <c:showCatName val="0"/>
          <c:showSerName val="0"/>
          <c:showPercent val="0"/>
          <c:showBubbleSize val="0"/>
        </c:dLbls>
        <c:axId val="241992448"/>
        <c:axId val="241994752"/>
      </c:scatterChart>
      <c:valAx>
        <c:axId val="241992448"/>
        <c:scaling>
          <c:orientation val="minMax"/>
          <c:max val="0.22"/>
        </c:scaling>
        <c:delete val="0"/>
        <c:axPos val="b"/>
        <c:title>
          <c:tx>
            <c:rich>
              <a:bodyPr/>
              <a:lstStyle/>
              <a:p>
                <a:pPr>
                  <a:defRPr sz="1594" b="1" i="0" u="none" strike="noStrike" baseline="0">
                    <a:solidFill>
                      <a:schemeClr val="tx1"/>
                    </a:solidFill>
                    <a:latin typeface="Times New Roman"/>
                    <a:ea typeface="Times New Roman"/>
                    <a:cs typeface="Times New Roman"/>
                  </a:defRPr>
                </a:pPr>
                <a:r>
                  <a:rPr lang="en-US" dirty="0"/>
                  <a:t>Discount Rate</a:t>
                </a:r>
              </a:p>
            </c:rich>
          </c:tx>
          <c:layout>
            <c:manualLayout>
              <c:xMode val="edge"/>
              <c:yMode val="edge"/>
              <c:x val="0.41038337878270092"/>
              <c:y val="0.87540146797237539"/>
            </c:manualLayout>
          </c:layout>
          <c:overlay val="0"/>
          <c:spPr>
            <a:noFill/>
            <a:ln w="22490">
              <a:noFill/>
            </a:ln>
          </c:spPr>
        </c:title>
        <c:numFmt formatCode="General" sourceLinked="1"/>
        <c:majorTickMark val="out"/>
        <c:minorTickMark val="none"/>
        <c:tickLblPos val="nextTo"/>
        <c:spPr>
          <a:ln w="2811">
            <a:solidFill>
              <a:schemeClr val="tx1"/>
            </a:solidFill>
            <a:prstDash val="solid"/>
          </a:ln>
        </c:spPr>
        <c:txPr>
          <a:bodyPr rot="0" vert="horz"/>
          <a:lstStyle/>
          <a:p>
            <a:pPr>
              <a:defRPr sz="1594" b="1" i="0" u="none" strike="noStrike" baseline="0">
                <a:solidFill>
                  <a:schemeClr val="tx1"/>
                </a:solidFill>
                <a:latin typeface="Times New Roman"/>
                <a:ea typeface="Times New Roman"/>
                <a:cs typeface="Times New Roman"/>
              </a:defRPr>
            </a:pPr>
            <a:endParaRPr lang="en-US"/>
          </a:p>
        </c:txPr>
        <c:crossAx val="241994752"/>
        <c:crosses val="autoZero"/>
        <c:crossBetween val="midCat"/>
        <c:majorUnit val="0.02"/>
      </c:valAx>
      <c:valAx>
        <c:axId val="241994752"/>
        <c:scaling>
          <c:orientation val="minMax"/>
        </c:scaling>
        <c:delete val="0"/>
        <c:axPos val="l"/>
        <c:title>
          <c:tx>
            <c:rich>
              <a:bodyPr/>
              <a:lstStyle/>
              <a:p>
                <a:pPr>
                  <a:defRPr sz="1594" b="1" i="0" u="none" strike="noStrike" baseline="0">
                    <a:solidFill>
                      <a:schemeClr val="tx1"/>
                    </a:solidFill>
                    <a:latin typeface="Times New Roman"/>
                    <a:ea typeface="Times New Roman"/>
                    <a:cs typeface="Times New Roman"/>
                  </a:defRPr>
                </a:pPr>
                <a:r>
                  <a:rPr lang="en-US" dirty="0"/>
                  <a:t>NPV</a:t>
                </a:r>
              </a:p>
            </c:rich>
          </c:tx>
          <c:layout>
            <c:manualLayout>
              <c:xMode val="edge"/>
              <c:yMode val="edge"/>
              <c:x val="1.2910798122065728E-2"/>
              <c:y val="0.39574468085106385"/>
            </c:manualLayout>
          </c:layout>
          <c:overlay val="0"/>
          <c:spPr>
            <a:noFill/>
            <a:ln w="22490">
              <a:noFill/>
            </a:ln>
          </c:spPr>
        </c:title>
        <c:numFmt formatCode="#,##0" sourceLinked="1"/>
        <c:majorTickMark val="out"/>
        <c:minorTickMark val="none"/>
        <c:tickLblPos val="nextTo"/>
        <c:spPr>
          <a:ln w="2811">
            <a:solidFill>
              <a:schemeClr val="tx1"/>
            </a:solidFill>
            <a:prstDash val="solid"/>
          </a:ln>
        </c:spPr>
        <c:txPr>
          <a:bodyPr rot="0" vert="horz"/>
          <a:lstStyle/>
          <a:p>
            <a:pPr>
              <a:defRPr sz="1594" b="1" i="0" u="none" strike="noStrike" baseline="0">
                <a:solidFill>
                  <a:schemeClr val="tx1"/>
                </a:solidFill>
                <a:latin typeface="Times New Roman"/>
                <a:ea typeface="Times New Roman"/>
                <a:cs typeface="Times New Roman"/>
              </a:defRPr>
            </a:pPr>
            <a:endParaRPr lang="en-US"/>
          </a:p>
        </c:txPr>
        <c:crossAx val="241992448"/>
        <c:crosses val="autoZero"/>
        <c:crossBetween val="midCat"/>
      </c:valAx>
      <c:spPr>
        <a:noFill/>
        <a:ln w="11245">
          <a:solidFill>
            <a:schemeClr val="tx1"/>
          </a:solidFill>
          <a:prstDash val="solid"/>
        </a:ln>
      </c:spPr>
    </c:plotArea>
    <c:plotVisOnly val="1"/>
    <c:dispBlanksAs val="gap"/>
    <c:showDLblsOverMax val="0"/>
  </c:chart>
  <c:spPr>
    <a:noFill/>
    <a:ln>
      <a:noFill/>
    </a:ln>
  </c:spPr>
  <c:txPr>
    <a:bodyPr/>
    <a:lstStyle/>
    <a:p>
      <a:pPr>
        <a:defRPr sz="1594"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39436619718309"/>
          <c:y val="6.5957446808510636E-2"/>
          <c:w val="0.72887323943661975"/>
          <c:h val="0.78510638297872337"/>
        </c:manualLayout>
      </c:layout>
      <c:scatterChart>
        <c:scatterStyle val="smoothMarker"/>
        <c:varyColors val="0"/>
        <c:ser>
          <c:idx val="0"/>
          <c:order val="0"/>
          <c:tx>
            <c:strRef>
              <c:f>Sheet1!$B$1</c:f>
              <c:strCache>
                <c:ptCount val="1"/>
                <c:pt idx="0">
                  <c:v>NPV</c:v>
                </c:pt>
              </c:strCache>
            </c:strRef>
          </c:tx>
          <c:spPr>
            <a:ln w="11246">
              <a:solidFill>
                <a:srgbClr val="FF0000"/>
              </a:solidFill>
              <a:prstDash val="solid"/>
            </a:ln>
          </c:spPr>
          <c:marker>
            <c:symbol val="diamond"/>
            <c:size val="4"/>
            <c:spPr>
              <a:solidFill>
                <a:srgbClr val="FF0000"/>
              </a:solidFill>
              <a:ln>
                <a:solidFill>
                  <a:srgbClr val="FF0000"/>
                </a:solidFill>
                <a:prstDash val="solid"/>
              </a:ln>
            </c:spPr>
          </c:marker>
          <c:xVal>
            <c:numRef>
              <c:f>Sheet1!$A$2:$A$157</c:f>
              <c:numCache>
                <c:formatCode>General</c:formatCode>
                <c:ptCount val="156"/>
                <c:pt idx="0">
                  <c:v>0</c:v>
                </c:pt>
                <c:pt idx="1">
                  <c:v>0.05</c:v>
                </c:pt>
                <c:pt idx="2">
                  <c:v>0.1</c:v>
                </c:pt>
                <c:pt idx="3">
                  <c:v>0.15</c:v>
                </c:pt>
                <c:pt idx="4">
                  <c:v>0.2</c:v>
                </c:pt>
                <c:pt idx="5">
                  <c:v>0.25</c:v>
                </c:pt>
                <c:pt idx="6">
                  <c:v>0.3</c:v>
                </c:pt>
                <c:pt idx="7">
                  <c:v>0.35</c:v>
                </c:pt>
                <c:pt idx="8">
                  <c:v>0.4</c:v>
                </c:pt>
                <c:pt idx="9">
                  <c:v>0.45</c:v>
                </c:pt>
                <c:pt idx="10">
                  <c:v>0.5</c:v>
                </c:pt>
                <c:pt idx="11">
                  <c:v>0.55000000000000004</c:v>
                </c:pt>
              </c:numCache>
            </c:numRef>
          </c:xVal>
          <c:yVal>
            <c:numRef>
              <c:f>Sheet1!$B$2:$B$157</c:f>
              <c:numCache>
                <c:formatCode>"$"#,##0.00_);[Red]\("$"#,##0.00\)</c:formatCode>
                <c:ptCount val="156"/>
                <c:pt idx="0">
                  <c:v>-8000</c:v>
                </c:pt>
                <c:pt idx="1">
                  <c:v>-3158.41</c:v>
                </c:pt>
                <c:pt idx="2">
                  <c:v>-52.59</c:v>
                </c:pt>
                <c:pt idx="3">
                  <c:v>1769.54</c:v>
                </c:pt>
                <c:pt idx="4">
                  <c:v>2638.89</c:v>
                </c:pt>
                <c:pt idx="5">
                  <c:v>2800</c:v>
                </c:pt>
                <c:pt idx="6">
                  <c:v>2435.14</c:v>
                </c:pt>
                <c:pt idx="7">
                  <c:v>1681.15</c:v>
                </c:pt>
                <c:pt idx="8">
                  <c:v>641.4</c:v>
                </c:pt>
                <c:pt idx="9">
                  <c:v>-605.6</c:v>
                </c:pt>
                <c:pt idx="10">
                  <c:v>-2000</c:v>
                </c:pt>
                <c:pt idx="11">
                  <c:v>-3496.02</c:v>
                </c:pt>
              </c:numCache>
            </c:numRef>
          </c:yVal>
          <c:smooth val="1"/>
          <c:extLst xmlns:c16r2="http://schemas.microsoft.com/office/drawing/2015/06/chart">
            <c:ext xmlns:c16="http://schemas.microsoft.com/office/drawing/2014/chart" uri="{C3380CC4-5D6E-409C-BE32-E72D297353CC}">
              <c16:uniqueId val="{00000000-3827-476A-BDF1-CE65464901AD}"/>
            </c:ext>
          </c:extLst>
        </c:ser>
        <c:ser>
          <c:idx val="1"/>
          <c:order val="1"/>
          <c:tx>
            <c:strRef>
              <c:f>Sheet1!$C$1</c:f>
              <c:strCache>
                <c:ptCount val="1"/>
              </c:strCache>
            </c:strRef>
          </c:tx>
          <c:spPr>
            <a:ln w="11246">
              <a:solidFill>
                <a:srgbClr val="FFFF00"/>
              </a:solidFill>
              <a:prstDash val="solid"/>
            </a:ln>
          </c:spPr>
          <c:marker>
            <c:symbol val="square"/>
            <c:size val="4"/>
            <c:spPr>
              <a:solidFill>
                <a:srgbClr val="FFFF00"/>
              </a:solidFill>
              <a:ln>
                <a:solidFill>
                  <a:srgbClr val="FFFF00"/>
                </a:solidFill>
                <a:prstDash val="solid"/>
              </a:ln>
            </c:spPr>
          </c:marker>
          <c:xVal>
            <c:numRef>
              <c:f>Sheet1!$A$2:$A$157</c:f>
              <c:numCache>
                <c:formatCode>General</c:formatCode>
                <c:ptCount val="156"/>
                <c:pt idx="0">
                  <c:v>0</c:v>
                </c:pt>
                <c:pt idx="1">
                  <c:v>0.05</c:v>
                </c:pt>
                <c:pt idx="2">
                  <c:v>0.1</c:v>
                </c:pt>
                <c:pt idx="3">
                  <c:v>0.15</c:v>
                </c:pt>
                <c:pt idx="4">
                  <c:v>0.2</c:v>
                </c:pt>
                <c:pt idx="5">
                  <c:v>0.25</c:v>
                </c:pt>
                <c:pt idx="6">
                  <c:v>0.3</c:v>
                </c:pt>
                <c:pt idx="7">
                  <c:v>0.35</c:v>
                </c:pt>
                <c:pt idx="8">
                  <c:v>0.4</c:v>
                </c:pt>
                <c:pt idx="9">
                  <c:v>0.45</c:v>
                </c:pt>
                <c:pt idx="10">
                  <c:v>0.5</c:v>
                </c:pt>
                <c:pt idx="11">
                  <c:v>0.55000000000000004</c:v>
                </c:pt>
              </c:numCache>
            </c:numRef>
          </c:xVal>
          <c:yVal>
            <c:numRef>
              <c:f>Sheet1!$C$2:$C$157</c:f>
              <c:numCache>
                <c:formatCode>General</c:formatCode>
                <c:ptCount val="156"/>
              </c:numCache>
            </c:numRef>
          </c:yVal>
          <c:smooth val="1"/>
          <c:extLst xmlns:c16r2="http://schemas.microsoft.com/office/drawing/2015/06/chart">
            <c:ext xmlns:c16="http://schemas.microsoft.com/office/drawing/2014/chart" uri="{C3380CC4-5D6E-409C-BE32-E72D297353CC}">
              <c16:uniqueId val="{00000001-3827-476A-BDF1-CE65464901AD}"/>
            </c:ext>
          </c:extLst>
        </c:ser>
        <c:ser>
          <c:idx val="2"/>
          <c:order val="2"/>
          <c:tx>
            <c:strRef>
              <c:f>Sheet1!$D$1</c:f>
              <c:strCache>
                <c:ptCount val="1"/>
              </c:strCache>
            </c:strRef>
          </c:tx>
          <c:spPr>
            <a:ln w="11246">
              <a:solidFill>
                <a:srgbClr val="00FF00"/>
              </a:solidFill>
              <a:prstDash val="solid"/>
            </a:ln>
          </c:spPr>
          <c:marker>
            <c:symbol val="triangle"/>
            <c:size val="4"/>
            <c:spPr>
              <a:solidFill>
                <a:srgbClr val="00FF00"/>
              </a:solidFill>
              <a:ln>
                <a:solidFill>
                  <a:srgbClr val="00FF00"/>
                </a:solidFill>
                <a:prstDash val="solid"/>
              </a:ln>
            </c:spPr>
          </c:marker>
          <c:xVal>
            <c:numRef>
              <c:f>Sheet1!$A$2:$A$157</c:f>
              <c:numCache>
                <c:formatCode>General</c:formatCode>
                <c:ptCount val="156"/>
                <c:pt idx="0">
                  <c:v>0</c:v>
                </c:pt>
                <c:pt idx="1">
                  <c:v>0.05</c:v>
                </c:pt>
                <c:pt idx="2">
                  <c:v>0.1</c:v>
                </c:pt>
                <c:pt idx="3">
                  <c:v>0.15</c:v>
                </c:pt>
                <c:pt idx="4">
                  <c:v>0.2</c:v>
                </c:pt>
                <c:pt idx="5">
                  <c:v>0.25</c:v>
                </c:pt>
                <c:pt idx="6">
                  <c:v>0.3</c:v>
                </c:pt>
                <c:pt idx="7">
                  <c:v>0.35</c:v>
                </c:pt>
                <c:pt idx="8">
                  <c:v>0.4</c:v>
                </c:pt>
                <c:pt idx="9">
                  <c:v>0.45</c:v>
                </c:pt>
                <c:pt idx="10">
                  <c:v>0.5</c:v>
                </c:pt>
                <c:pt idx="11">
                  <c:v>0.55000000000000004</c:v>
                </c:pt>
              </c:numCache>
            </c:numRef>
          </c:xVal>
          <c:yVal>
            <c:numRef>
              <c:f>Sheet1!$D$2:$D$157</c:f>
              <c:numCache>
                <c:formatCode>General</c:formatCode>
                <c:ptCount val="156"/>
              </c:numCache>
            </c:numRef>
          </c:yVal>
          <c:smooth val="1"/>
          <c:extLst xmlns:c16r2="http://schemas.microsoft.com/office/drawing/2015/06/chart">
            <c:ext xmlns:c16="http://schemas.microsoft.com/office/drawing/2014/chart" uri="{C3380CC4-5D6E-409C-BE32-E72D297353CC}">
              <c16:uniqueId val="{00000002-3827-476A-BDF1-CE65464901AD}"/>
            </c:ext>
          </c:extLst>
        </c:ser>
        <c:ser>
          <c:idx val="3"/>
          <c:order val="3"/>
          <c:tx>
            <c:strRef>
              <c:f>Sheet1!$E$1</c:f>
              <c:strCache>
                <c:ptCount val="1"/>
              </c:strCache>
            </c:strRef>
          </c:tx>
          <c:spPr>
            <a:ln w="11246">
              <a:solidFill>
                <a:srgbClr val="00FFFF"/>
              </a:solidFill>
              <a:prstDash val="solid"/>
            </a:ln>
          </c:spPr>
          <c:marker>
            <c:symbol val="x"/>
            <c:size val="4"/>
            <c:spPr>
              <a:noFill/>
              <a:ln>
                <a:solidFill>
                  <a:srgbClr val="00FFFF"/>
                </a:solidFill>
                <a:prstDash val="solid"/>
              </a:ln>
            </c:spPr>
          </c:marker>
          <c:xVal>
            <c:numRef>
              <c:f>Sheet1!$A$2:$A$157</c:f>
              <c:numCache>
                <c:formatCode>General</c:formatCode>
                <c:ptCount val="156"/>
                <c:pt idx="0">
                  <c:v>0</c:v>
                </c:pt>
                <c:pt idx="1">
                  <c:v>0.05</c:v>
                </c:pt>
                <c:pt idx="2">
                  <c:v>0.1</c:v>
                </c:pt>
                <c:pt idx="3">
                  <c:v>0.15</c:v>
                </c:pt>
                <c:pt idx="4">
                  <c:v>0.2</c:v>
                </c:pt>
                <c:pt idx="5">
                  <c:v>0.25</c:v>
                </c:pt>
                <c:pt idx="6">
                  <c:v>0.3</c:v>
                </c:pt>
                <c:pt idx="7">
                  <c:v>0.35</c:v>
                </c:pt>
                <c:pt idx="8">
                  <c:v>0.4</c:v>
                </c:pt>
                <c:pt idx="9">
                  <c:v>0.45</c:v>
                </c:pt>
                <c:pt idx="10">
                  <c:v>0.5</c:v>
                </c:pt>
                <c:pt idx="11">
                  <c:v>0.55000000000000004</c:v>
                </c:pt>
              </c:numCache>
            </c:numRef>
          </c:xVal>
          <c:yVal>
            <c:numRef>
              <c:f>Sheet1!$E$2:$E$157</c:f>
              <c:numCache>
                <c:formatCode>General</c:formatCode>
                <c:ptCount val="156"/>
              </c:numCache>
            </c:numRef>
          </c:yVal>
          <c:smooth val="1"/>
          <c:extLst xmlns:c16r2="http://schemas.microsoft.com/office/drawing/2015/06/chart">
            <c:ext xmlns:c16="http://schemas.microsoft.com/office/drawing/2014/chart" uri="{C3380CC4-5D6E-409C-BE32-E72D297353CC}">
              <c16:uniqueId val="{00000003-3827-476A-BDF1-CE65464901AD}"/>
            </c:ext>
          </c:extLst>
        </c:ser>
        <c:dLbls>
          <c:showLegendKey val="0"/>
          <c:showVal val="0"/>
          <c:showCatName val="0"/>
          <c:showSerName val="0"/>
          <c:showPercent val="0"/>
          <c:showBubbleSize val="0"/>
        </c:dLbls>
        <c:axId val="241737728"/>
        <c:axId val="241740032"/>
      </c:scatterChart>
      <c:valAx>
        <c:axId val="241737728"/>
        <c:scaling>
          <c:orientation val="minMax"/>
          <c:max val="0.55000000000000004"/>
        </c:scaling>
        <c:delete val="0"/>
        <c:axPos val="b"/>
        <c:title>
          <c:tx>
            <c:rich>
              <a:bodyPr/>
              <a:lstStyle/>
              <a:p>
                <a:pPr>
                  <a:defRPr sz="1594" b="1" i="0" u="none" strike="noStrike" baseline="0">
                    <a:solidFill>
                      <a:schemeClr val="tx1"/>
                    </a:solidFill>
                    <a:latin typeface="Times New Roman"/>
                    <a:ea typeface="Times New Roman"/>
                    <a:cs typeface="Times New Roman"/>
                  </a:defRPr>
                </a:pPr>
                <a:r>
                  <a:rPr lang="en-US" dirty="0"/>
                  <a:t>Discount Rate</a:t>
                </a:r>
              </a:p>
            </c:rich>
          </c:tx>
          <c:layout>
            <c:manualLayout>
              <c:xMode val="edge"/>
              <c:yMode val="edge"/>
              <c:x val="0.49995634070984712"/>
              <c:y val="0.89148932235170475"/>
            </c:manualLayout>
          </c:layout>
          <c:overlay val="0"/>
          <c:spPr>
            <a:noFill/>
            <a:ln w="22492">
              <a:noFill/>
            </a:ln>
          </c:spPr>
        </c:title>
        <c:numFmt formatCode="General" sourceLinked="1"/>
        <c:majorTickMark val="out"/>
        <c:minorTickMark val="none"/>
        <c:tickLblPos val="nextTo"/>
        <c:spPr>
          <a:ln w="2812">
            <a:solidFill>
              <a:schemeClr val="tx1"/>
            </a:solidFill>
            <a:prstDash val="solid"/>
          </a:ln>
        </c:spPr>
        <c:txPr>
          <a:bodyPr rot="0" vert="horz"/>
          <a:lstStyle/>
          <a:p>
            <a:pPr>
              <a:defRPr sz="1594" b="1" i="0" u="none" strike="noStrike" baseline="0">
                <a:solidFill>
                  <a:schemeClr val="tx1"/>
                </a:solidFill>
                <a:latin typeface="Times New Roman"/>
                <a:ea typeface="Times New Roman"/>
                <a:cs typeface="Times New Roman"/>
              </a:defRPr>
            </a:pPr>
            <a:endParaRPr lang="en-US"/>
          </a:p>
        </c:txPr>
        <c:crossAx val="241740032"/>
        <c:crosses val="autoZero"/>
        <c:crossBetween val="midCat"/>
        <c:majorUnit val="0.05"/>
      </c:valAx>
      <c:valAx>
        <c:axId val="241740032"/>
        <c:scaling>
          <c:orientation val="minMax"/>
        </c:scaling>
        <c:delete val="0"/>
        <c:axPos val="l"/>
        <c:title>
          <c:tx>
            <c:rich>
              <a:bodyPr/>
              <a:lstStyle/>
              <a:p>
                <a:pPr>
                  <a:defRPr sz="1594" b="1" i="0" u="none" strike="noStrike" baseline="0">
                    <a:solidFill>
                      <a:schemeClr val="tx1"/>
                    </a:solidFill>
                    <a:latin typeface="Times New Roman"/>
                    <a:ea typeface="Times New Roman"/>
                    <a:cs typeface="Times New Roman"/>
                  </a:defRPr>
                </a:pPr>
                <a:r>
                  <a:rPr lang="en-US" dirty="0"/>
                  <a:t>NPV</a:t>
                </a:r>
              </a:p>
            </c:rich>
          </c:tx>
          <c:layout>
            <c:manualLayout>
              <c:xMode val="edge"/>
              <c:yMode val="edge"/>
              <c:x val="1.2910798122065728E-2"/>
              <c:y val="0.39574468085106385"/>
            </c:manualLayout>
          </c:layout>
          <c:overlay val="0"/>
          <c:spPr>
            <a:noFill/>
            <a:ln w="22492">
              <a:noFill/>
            </a:ln>
          </c:spPr>
        </c:title>
        <c:numFmt formatCode="&quot;$&quot;#,##0.00_);[Red]\(&quot;$&quot;#,##0.00\)" sourceLinked="1"/>
        <c:majorTickMark val="out"/>
        <c:minorTickMark val="none"/>
        <c:tickLblPos val="nextTo"/>
        <c:spPr>
          <a:ln w="2812">
            <a:solidFill>
              <a:schemeClr val="tx1"/>
            </a:solidFill>
            <a:prstDash val="solid"/>
          </a:ln>
        </c:spPr>
        <c:txPr>
          <a:bodyPr rot="0" vert="horz"/>
          <a:lstStyle/>
          <a:p>
            <a:pPr>
              <a:defRPr sz="1594" b="1" i="0" u="none" strike="noStrike" baseline="0">
                <a:solidFill>
                  <a:schemeClr val="tx1"/>
                </a:solidFill>
                <a:latin typeface="Times New Roman"/>
                <a:ea typeface="Times New Roman"/>
                <a:cs typeface="Times New Roman"/>
              </a:defRPr>
            </a:pPr>
            <a:endParaRPr lang="en-US"/>
          </a:p>
        </c:txPr>
        <c:crossAx val="241737728"/>
        <c:crosses val="autoZero"/>
        <c:crossBetween val="midCat"/>
      </c:valAx>
      <c:spPr>
        <a:noFill/>
        <a:ln w="11246">
          <a:solidFill>
            <a:schemeClr val="tx1"/>
          </a:solidFill>
          <a:prstDash val="solid"/>
        </a:ln>
      </c:spPr>
    </c:plotArea>
    <c:plotVisOnly val="1"/>
    <c:dispBlanksAs val="gap"/>
    <c:showDLblsOverMax val="0"/>
  </c:chart>
  <c:spPr>
    <a:solidFill>
      <a:schemeClr val="bg1"/>
    </a:solidFill>
    <a:ln>
      <a:noFill/>
    </a:ln>
  </c:spPr>
  <c:txPr>
    <a:bodyPr/>
    <a:lstStyle/>
    <a:p>
      <a:pPr>
        <a:defRPr sz="1594"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779342723004694"/>
          <c:y val="6.5957446808510636E-2"/>
          <c:w val="0.69248826291079812"/>
          <c:h val="0.78510638297872337"/>
        </c:manualLayout>
      </c:layout>
      <c:scatterChart>
        <c:scatterStyle val="smoothMarker"/>
        <c:varyColors val="0"/>
        <c:ser>
          <c:idx val="0"/>
          <c:order val="0"/>
          <c:tx>
            <c:strRef>
              <c:f>Sheet1!$B$1</c:f>
              <c:strCache>
                <c:ptCount val="1"/>
                <c:pt idx="0">
                  <c:v>A</c:v>
                </c:pt>
              </c:strCache>
            </c:strRef>
          </c:tx>
          <c:spPr>
            <a:ln w="11245">
              <a:solidFill>
                <a:srgbClr val="FF0000"/>
              </a:solidFill>
              <a:prstDash val="solid"/>
            </a:ln>
          </c:spPr>
          <c:marker>
            <c:symbol val="none"/>
          </c:marker>
          <c:xVal>
            <c:numRef>
              <c:f>Sheet1!$A$2:$A$14</c:f>
              <c:numCache>
                <c:formatCode>General</c:formatCode>
                <c:ptCount val="13"/>
                <c:pt idx="0">
                  <c:v>0</c:v>
                </c:pt>
                <c:pt idx="1">
                  <c:v>0.02</c:v>
                </c:pt>
                <c:pt idx="2">
                  <c:v>0.04</c:v>
                </c:pt>
                <c:pt idx="3">
                  <c:v>0.06</c:v>
                </c:pt>
                <c:pt idx="4">
                  <c:v>0.08</c:v>
                </c:pt>
                <c:pt idx="5">
                  <c:v>0.1</c:v>
                </c:pt>
                <c:pt idx="6">
                  <c:v>0.12</c:v>
                </c:pt>
                <c:pt idx="7">
                  <c:v>0.14000000000000001</c:v>
                </c:pt>
                <c:pt idx="8">
                  <c:v>0.16</c:v>
                </c:pt>
                <c:pt idx="9">
                  <c:v>0.18</c:v>
                </c:pt>
                <c:pt idx="10">
                  <c:v>0.2</c:v>
                </c:pt>
                <c:pt idx="11">
                  <c:v>0.22</c:v>
                </c:pt>
                <c:pt idx="12">
                  <c:v>0.24</c:v>
                </c:pt>
              </c:numCache>
            </c:numRef>
          </c:xVal>
          <c:yVal>
            <c:numRef>
              <c:f>Sheet1!$B$2:$B$14</c:f>
              <c:numCache>
                <c:formatCode>"$"#,##0.00_);[Red]\("$"#,##0.00\)</c:formatCode>
                <c:ptCount val="13"/>
                <c:pt idx="0">
                  <c:v>150</c:v>
                </c:pt>
                <c:pt idx="1">
                  <c:v>131.01</c:v>
                </c:pt>
                <c:pt idx="2">
                  <c:v>112.98</c:v>
                </c:pt>
                <c:pt idx="3">
                  <c:v>95.85</c:v>
                </c:pt>
                <c:pt idx="4">
                  <c:v>79.56</c:v>
                </c:pt>
                <c:pt idx="5">
                  <c:v>64.05</c:v>
                </c:pt>
                <c:pt idx="6">
                  <c:v>49.27</c:v>
                </c:pt>
                <c:pt idx="7">
                  <c:v>35.159999999999997</c:v>
                </c:pt>
                <c:pt idx="8">
                  <c:v>21.7</c:v>
                </c:pt>
                <c:pt idx="9">
                  <c:v>8.83</c:v>
                </c:pt>
                <c:pt idx="10">
                  <c:v>-3.47</c:v>
                </c:pt>
                <c:pt idx="11">
                  <c:v>-15.25</c:v>
                </c:pt>
                <c:pt idx="12">
                  <c:v>-26.53</c:v>
                </c:pt>
              </c:numCache>
            </c:numRef>
          </c:yVal>
          <c:smooth val="1"/>
          <c:extLst xmlns:c16r2="http://schemas.microsoft.com/office/drawing/2015/06/chart">
            <c:ext xmlns:c16="http://schemas.microsoft.com/office/drawing/2014/chart" uri="{C3380CC4-5D6E-409C-BE32-E72D297353CC}">
              <c16:uniqueId val="{00000000-3EDE-4C1E-8D59-8602AC86DFB8}"/>
            </c:ext>
          </c:extLst>
        </c:ser>
        <c:ser>
          <c:idx val="1"/>
          <c:order val="1"/>
          <c:tx>
            <c:strRef>
              <c:f>Sheet1!$C$1</c:f>
              <c:strCache>
                <c:ptCount val="1"/>
                <c:pt idx="0">
                  <c:v>B</c:v>
                </c:pt>
              </c:strCache>
            </c:strRef>
          </c:tx>
          <c:spPr>
            <a:ln w="11245">
              <a:solidFill>
                <a:srgbClr val="003366"/>
              </a:solidFill>
              <a:prstDash val="solid"/>
            </a:ln>
          </c:spPr>
          <c:marker>
            <c:symbol val="none"/>
          </c:marker>
          <c:xVal>
            <c:numRef>
              <c:f>Sheet1!$A$2:$A$14</c:f>
              <c:numCache>
                <c:formatCode>General</c:formatCode>
                <c:ptCount val="13"/>
                <c:pt idx="0">
                  <c:v>0</c:v>
                </c:pt>
                <c:pt idx="1">
                  <c:v>0.02</c:v>
                </c:pt>
                <c:pt idx="2">
                  <c:v>0.04</c:v>
                </c:pt>
                <c:pt idx="3">
                  <c:v>0.06</c:v>
                </c:pt>
                <c:pt idx="4">
                  <c:v>0.08</c:v>
                </c:pt>
                <c:pt idx="5">
                  <c:v>0.1</c:v>
                </c:pt>
                <c:pt idx="6">
                  <c:v>0.12</c:v>
                </c:pt>
                <c:pt idx="7">
                  <c:v>0.14000000000000001</c:v>
                </c:pt>
                <c:pt idx="8">
                  <c:v>0.16</c:v>
                </c:pt>
                <c:pt idx="9">
                  <c:v>0.18</c:v>
                </c:pt>
                <c:pt idx="10">
                  <c:v>0.2</c:v>
                </c:pt>
                <c:pt idx="11">
                  <c:v>0.22</c:v>
                </c:pt>
                <c:pt idx="12">
                  <c:v>0.24</c:v>
                </c:pt>
              </c:numCache>
            </c:numRef>
          </c:xVal>
          <c:yVal>
            <c:numRef>
              <c:f>Sheet1!$C$2:$C$14</c:f>
              <c:numCache>
                <c:formatCode>"$"#,##0.00_);[Red]\("$"#,##0.00\)</c:formatCode>
                <c:ptCount val="13"/>
                <c:pt idx="0">
                  <c:v>125</c:v>
                </c:pt>
                <c:pt idx="1">
                  <c:v>110.86</c:v>
                </c:pt>
                <c:pt idx="2">
                  <c:v>97.41</c:v>
                </c:pt>
                <c:pt idx="3">
                  <c:v>84.6</c:v>
                </c:pt>
                <c:pt idx="4">
                  <c:v>72.39</c:v>
                </c:pt>
                <c:pt idx="5">
                  <c:v>60.74</c:v>
                </c:pt>
                <c:pt idx="6">
                  <c:v>49.62</c:v>
                </c:pt>
                <c:pt idx="7">
                  <c:v>38.979999999999997</c:v>
                </c:pt>
                <c:pt idx="8">
                  <c:v>28.8</c:v>
                </c:pt>
                <c:pt idx="9">
                  <c:v>19.059999999999999</c:v>
                </c:pt>
                <c:pt idx="10">
                  <c:v>9.7200000000000006</c:v>
                </c:pt>
                <c:pt idx="11">
                  <c:v>0.77</c:v>
                </c:pt>
                <c:pt idx="12">
                  <c:v>-7.83</c:v>
                </c:pt>
              </c:numCache>
            </c:numRef>
          </c:yVal>
          <c:smooth val="1"/>
          <c:extLst xmlns:c16r2="http://schemas.microsoft.com/office/drawing/2015/06/chart">
            <c:ext xmlns:c16="http://schemas.microsoft.com/office/drawing/2014/chart" uri="{C3380CC4-5D6E-409C-BE32-E72D297353CC}">
              <c16:uniqueId val="{00000001-3EDE-4C1E-8D59-8602AC86DFB8}"/>
            </c:ext>
          </c:extLst>
        </c:ser>
        <c:dLbls>
          <c:showLegendKey val="0"/>
          <c:showVal val="0"/>
          <c:showCatName val="0"/>
          <c:showSerName val="0"/>
          <c:showPercent val="0"/>
          <c:showBubbleSize val="0"/>
        </c:dLbls>
        <c:axId val="247112448"/>
        <c:axId val="247114368"/>
      </c:scatterChart>
      <c:valAx>
        <c:axId val="247112448"/>
        <c:scaling>
          <c:orientation val="minMax"/>
        </c:scaling>
        <c:delete val="0"/>
        <c:axPos val="b"/>
        <c:title>
          <c:tx>
            <c:rich>
              <a:bodyPr/>
              <a:lstStyle/>
              <a:p>
                <a:pPr>
                  <a:defRPr sz="1594" b="1" i="0" u="none" strike="noStrike" baseline="0">
                    <a:solidFill>
                      <a:schemeClr val="tx1"/>
                    </a:solidFill>
                    <a:latin typeface="Times New Roman"/>
                    <a:ea typeface="Times New Roman"/>
                    <a:cs typeface="Times New Roman"/>
                  </a:defRPr>
                </a:pPr>
                <a:r>
                  <a:rPr lang="en-US" dirty="0"/>
                  <a:t>Discount Rate</a:t>
                </a:r>
              </a:p>
            </c:rich>
          </c:tx>
          <c:layout>
            <c:manualLayout>
              <c:xMode val="edge"/>
              <c:yMode val="edge"/>
              <c:x val="0.44483568075117369"/>
              <c:y val="0.89148936170212767"/>
            </c:manualLayout>
          </c:layout>
          <c:overlay val="0"/>
          <c:spPr>
            <a:noFill/>
            <a:ln w="22490">
              <a:noFill/>
            </a:ln>
          </c:spPr>
        </c:title>
        <c:numFmt formatCode="General" sourceLinked="1"/>
        <c:majorTickMark val="out"/>
        <c:minorTickMark val="none"/>
        <c:tickLblPos val="nextTo"/>
        <c:spPr>
          <a:ln w="2811">
            <a:solidFill>
              <a:schemeClr val="tx1"/>
            </a:solidFill>
            <a:prstDash val="solid"/>
          </a:ln>
        </c:spPr>
        <c:txPr>
          <a:bodyPr rot="0" vert="horz"/>
          <a:lstStyle/>
          <a:p>
            <a:pPr>
              <a:defRPr sz="1594" b="1" i="0" u="none" strike="noStrike" baseline="0">
                <a:solidFill>
                  <a:schemeClr val="tx1"/>
                </a:solidFill>
                <a:latin typeface="Times New Roman"/>
                <a:ea typeface="Times New Roman"/>
                <a:cs typeface="Times New Roman"/>
              </a:defRPr>
            </a:pPr>
            <a:endParaRPr lang="en-US"/>
          </a:p>
        </c:txPr>
        <c:crossAx val="247114368"/>
        <c:crosses val="autoZero"/>
        <c:crossBetween val="midCat"/>
      </c:valAx>
      <c:valAx>
        <c:axId val="247114368"/>
        <c:scaling>
          <c:orientation val="minMax"/>
        </c:scaling>
        <c:delete val="0"/>
        <c:axPos val="l"/>
        <c:title>
          <c:tx>
            <c:rich>
              <a:bodyPr/>
              <a:lstStyle/>
              <a:p>
                <a:pPr>
                  <a:defRPr sz="1594" b="1" i="0" u="none" strike="noStrike" baseline="0">
                    <a:solidFill>
                      <a:schemeClr val="tx1"/>
                    </a:solidFill>
                    <a:latin typeface="Times New Roman"/>
                    <a:ea typeface="Times New Roman"/>
                    <a:cs typeface="Times New Roman"/>
                  </a:defRPr>
                </a:pPr>
                <a:r>
                  <a:rPr lang="en-US" dirty="0"/>
                  <a:t>NPV</a:t>
                </a:r>
              </a:p>
            </c:rich>
          </c:tx>
          <c:layout>
            <c:manualLayout>
              <c:xMode val="edge"/>
              <c:yMode val="edge"/>
              <c:x val="1.2910798122065728E-2"/>
              <c:y val="0.39574468085106385"/>
            </c:manualLayout>
          </c:layout>
          <c:overlay val="0"/>
          <c:spPr>
            <a:noFill/>
            <a:ln w="22490">
              <a:noFill/>
            </a:ln>
          </c:spPr>
        </c:title>
        <c:numFmt formatCode="&quot;$&quot;#,##0.00_);[Red]\(&quot;$&quot;#,##0.00\)" sourceLinked="1"/>
        <c:majorTickMark val="out"/>
        <c:minorTickMark val="none"/>
        <c:tickLblPos val="nextTo"/>
        <c:spPr>
          <a:ln w="2811">
            <a:solidFill>
              <a:schemeClr val="tx1"/>
            </a:solidFill>
            <a:prstDash val="solid"/>
          </a:ln>
        </c:spPr>
        <c:txPr>
          <a:bodyPr rot="0" vert="horz"/>
          <a:lstStyle/>
          <a:p>
            <a:pPr>
              <a:defRPr sz="1594" b="1" i="0" u="none" strike="noStrike" baseline="0">
                <a:solidFill>
                  <a:schemeClr val="tx1"/>
                </a:solidFill>
                <a:latin typeface="Times New Roman"/>
                <a:ea typeface="Times New Roman"/>
                <a:cs typeface="Times New Roman"/>
              </a:defRPr>
            </a:pPr>
            <a:endParaRPr lang="en-US"/>
          </a:p>
        </c:txPr>
        <c:crossAx val="247112448"/>
        <c:crosses val="autoZero"/>
        <c:crossBetween val="midCat"/>
      </c:valAx>
      <c:spPr>
        <a:noFill/>
        <a:ln w="22490">
          <a:noFill/>
        </a:ln>
      </c:spPr>
    </c:plotArea>
    <c:legend>
      <c:legendPos val="r"/>
      <c:layout>
        <c:manualLayout>
          <c:xMode val="edge"/>
          <c:yMode val="edge"/>
          <c:x val="0.92018779342723001"/>
          <c:y val="0.3851063829787234"/>
          <c:w val="7.5117370892018781E-2"/>
          <c:h val="0.14255319148936171"/>
        </c:manualLayout>
      </c:layout>
      <c:overlay val="0"/>
      <c:spPr>
        <a:noFill/>
        <a:ln w="2811">
          <a:solidFill>
            <a:schemeClr val="tx1"/>
          </a:solidFill>
          <a:prstDash val="solid"/>
        </a:ln>
      </c:spPr>
      <c:txPr>
        <a:bodyPr/>
        <a:lstStyle/>
        <a:p>
          <a:pPr>
            <a:defRPr sz="1465"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solidFill>
      <a:schemeClr val="bg1"/>
    </a:solidFill>
    <a:ln>
      <a:noFill/>
    </a:ln>
  </c:spPr>
  <c:txPr>
    <a:bodyPr/>
    <a:lstStyle/>
    <a:p>
      <a:pPr>
        <a:defRPr sz="1594"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xmlns="" id="{264FE528-A1BA-4AB3-BCD2-D1DD1F7EE9BE}"/>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dirty="0"/>
          </a:p>
        </p:txBody>
      </p:sp>
      <p:sp>
        <p:nvSpPr>
          <p:cNvPr id="105475" name="Rectangle 3">
            <a:extLst>
              <a:ext uri="{FF2B5EF4-FFF2-40B4-BE49-F238E27FC236}">
                <a16:creationId xmlns:a16="http://schemas.microsoft.com/office/drawing/2014/main" xmlns="" id="{1AA390EE-5AB5-49B9-9DEE-ACA79D00B9A8}"/>
              </a:ext>
            </a:extLst>
          </p:cNvPr>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dirty="0"/>
          </a:p>
        </p:txBody>
      </p:sp>
      <p:sp>
        <p:nvSpPr>
          <p:cNvPr id="105476" name="Rectangle 4">
            <a:extLst>
              <a:ext uri="{FF2B5EF4-FFF2-40B4-BE49-F238E27FC236}">
                <a16:creationId xmlns:a16="http://schemas.microsoft.com/office/drawing/2014/main" xmlns="" id="{3F6D333E-4D99-4634-85D5-BE586329AEB2}"/>
              </a:ext>
            </a:extLst>
          </p:cNvPr>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dirty="0"/>
          </a:p>
        </p:txBody>
      </p:sp>
      <p:sp>
        <p:nvSpPr>
          <p:cNvPr id="105477" name="Rectangle 5">
            <a:extLst>
              <a:ext uri="{FF2B5EF4-FFF2-40B4-BE49-F238E27FC236}">
                <a16:creationId xmlns:a16="http://schemas.microsoft.com/office/drawing/2014/main" xmlns="" id="{BC3948B6-DC81-4117-A186-E21518E361D1}"/>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70B78163-9EA4-4CAC-9364-1A188D8DACB3}" type="slidenum">
              <a:rPr lang="en-US" altLang="en-US"/>
              <a:pPr>
                <a:defRPr/>
              </a:pPr>
              <a:t>‹#›</a:t>
            </a:fld>
            <a:endParaRPr lang="en-US" altLang="en-US" dirty="0"/>
          </a:p>
        </p:txBody>
      </p:sp>
    </p:spTree>
    <p:extLst>
      <p:ext uri="{BB962C8B-B14F-4D97-AF65-F5344CB8AC3E}">
        <p14:creationId xmlns:p14="http://schemas.microsoft.com/office/powerpoint/2010/main" val="2961163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49124D17-2494-4A09-8760-5ADF5E784E70}"/>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9219" name="Rectangle 3">
            <a:extLst>
              <a:ext uri="{FF2B5EF4-FFF2-40B4-BE49-F238E27FC236}">
                <a16:creationId xmlns:a16="http://schemas.microsoft.com/office/drawing/2014/main" xmlns="" id="{AFDC5B33-DC4F-4EA1-A67E-59757E4DF601}"/>
              </a:ext>
            </a:extLst>
          </p:cNvPr>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12292" name="Rectangle 4">
            <a:extLst>
              <a:ext uri="{FF2B5EF4-FFF2-40B4-BE49-F238E27FC236}">
                <a16:creationId xmlns:a16="http://schemas.microsoft.com/office/drawing/2014/main" xmlns="" id="{333E7119-C91D-48A1-A6DA-862BD48069C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xmlns="" id="{A4836CF4-9007-4841-AC2E-B8234DF8E729}"/>
              </a:ext>
            </a:extLst>
          </p:cNvPr>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xmlns="" id="{0B52EDB5-9C98-4ECA-9598-AFAFF5D773DE}"/>
              </a:ext>
            </a:extLst>
          </p:cNvPr>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9223" name="Rectangle 7">
            <a:extLst>
              <a:ext uri="{FF2B5EF4-FFF2-40B4-BE49-F238E27FC236}">
                <a16:creationId xmlns:a16="http://schemas.microsoft.com/office/drawing/2014/main" xmlns="" id="{11E1A956-E164-4AD4-94D9-AC34B9B54374}"/>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smtClean="0">
                <a:latin typeface="Times New Roman" panose="02020603050405020304" pitchFamily="18" charset="0"/>
              </a:defRPr>
            </a:lvl1pPr>
          </a:lstStyle>
          <a:p>
            <a:pPr>
              <a:defRPr/>
            </a:pPr>
            <a:r>
              <a:rPr lang="en-US" altLang="en-US" dirty="0"/>
              <a:t>8.</a:t>
            </a:r>
            <a:fld id="{18CAC59C-D6E1-4A21-96A3-FE03B3246069}" type="slidenum">
              <a:rPr lang="en-US" altLang="en-US"/>
              <a:pPr>
                <a:defRPr/>
              </a:pPr>
              <a:t>‹#›</a:t>
            </a:fld>
            <a:endParaRPr lang="en-US" altLang="en-US" dirty="0"/>
          </a:p>
        </p:txBody>
      </p:sp>
    </p:spTree>
    <p:extLst>
      <p:ext uri="{BB962C8B-B14F-4D97-AF65-F5344CB8AC3E}">
        <p14:creationId xmlns:p14="http://schemas.microsoft.com/office/powerpoint/2010/main" val="577861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xmlns="" id="{39AC3A5F-8FD8-4B3B-BF7F-A2F3C7F5C1E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6E36F8EF-DF3D-40DC-A38C-F0BDDC7B97BE}" type="slidenum">
              <a:rPr lang="en-US" altLang="en-US">
                <a:latin typeface="Times New Roman" panose="02020603050405020304" pitchFamily="18" charset="0"/>
              </a:rPr>
              <a:pPr/>
              <a:t>3</a:t>
            </a:fld>
            <a:endParaRPr lang="en-US" altLang="en-US" dirty="0">
              <a:latin typeface="Times New Roman" panose="02020603050405020304" pitchFamily="18" charset="0"/>
            </a:endParaRPr>
          </a:p>
        </p:txBody>
      </p:sp>
      <p:sp>
        <p:nvSpPr>
          <p:cNvPr id="17411" name="Rectangle 2">
            <a:extLst>
              <a:ext uri="{FF2B5EF4-FFF2-40B4-BE49-F238E27FC236}">
                <a16:creationId xmlns:a16="http://schemas.microsoft.com/office/drawing/2014/main" xmlns="" id="{2510B587-FB07-4310-812B-F53CBC2D2C35}"/>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xmlns="" id="{6F12C076-5CCC-4E1F-9278-C3FCADD24CD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dirty="0"/>
              <a:t>Lecture Tip: </a:t>
            </a:r>
            <a:r>
              <a:rPr lang="en-US" altLang="en-US" dirty="0"/>
              <a:t>A logical prerequisite to the analysis of investment opportunities is the creation of investment opportunities. Unlike the field of investments, where the analyst more or less takes the investment opportunity set as a given, the field of capital budgeting relies on the work of people in the areas of engineering, research and development, information technology and others for the creation of investment opportunities. As such, it is important to remind students of the importance of creativity in this area, as well as the importance of analytical techniques.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xmlns="" id="{34A04A0C-BF1E-4FBA-BB93-F2DC5961339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7116109D-850E-4762-8EA2-7B6A473D6DB0}" type="slidenum">
              <a:rPr lang="en-US" altLang="en-US">
                <a:latin typeface="Times New Roman" panose="02020603050405020304" pitchFamily="18" charset="0"/>
              </a:rPr>
              <a:pPr/>
              <a:t>12</a:t>
            </a:fld>
            <a:endParaRPr lang="en-US" altLang="en-US" dirty="0">
              <a:latin typeface="Times New Roman" panose="02020603050405020304" pitchFamily="18" charset="0"/>
            </a:endParaRPr>
          </a:p>
        </p:txBody>
      </p:sp>
      <p:sp>
        <p:nvSpPr>
          <p:cNvPr id="35843" name="Rectangle 2">
            <a:extLst>
              <a:ext uri="{FF2B5EF4-FFF2-40B4-BE49-F238E27FC236}">
                <a16:creationId xmlns:a16="http://schemas.microsoft.com/office/drawing/2014/main" xmlns="" id="{F41D1211-C740-4CCA-A1EE-74C198BB37A0}"/>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xmlns="" id="{C8F03842-CFB8-48D1-8E41-F00AE37E584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9.2 (A)</a:t>
            </a:r>
          </a:p>
          <a:p>
            <a:pPr eaLnBrk="1" hangingPunct="1"/>
            <a:endParaRPr lang="en-US" altLang="en-US" dirty="0"/>
          </a:p>
          <a:p>
            <a:pPr eaLnBrk="1" hangingPunct="1"/>
            <a:r>
              <a:rPr lang="en-US" altLang="en-US" dirty="0"/>
              <a:t>The payback period is year 3 if you assume that the cash flows occur at the end of the year, as we do with all of the other decision rules.</a:t>
            </a:r>
          </a:p>
          <a:p>
            <a:pPr eaLnBrk="1" hangingPunct="1"/>
            <a:endParaRPr lang="en-US" altLang="en-US" dirty="0"/>
          </a:p>
          <a:p>
            <a:pPr eaLnBrk="1" hangingPunct="1"/>
            <a:r>
              <a:rPr lang="en-US" altLang="en-US" dirty="0"/>
              <a:t>If we assume that the cash flows occur evenly throughout the year, then the project pays back in 2.34 years.</a:t>
            </a:r>
          </a:p>
          <a:p>
            <a:pPr eaLnBrk="1" hangingPunct="1"/>
            <a:endParaRPr lang="en-US" altLang="en-US" dirty="0"/>
          </a:p>
          <a:p>
            <a:pPr eaLnBrk="1" hangingPunct="1"/>
            <a:r>
              <a:rPr lang="en-US" altLang="en-US" dirty="0"/>
              <a:t>Either way, the payback rule would say to reject the project.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xmlns="" id="{EF0DE3A6-A04B-4A17-990E-635F3803D8F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4AD84CC4-BD89-4D6A-81A3-4E45BAFA1300}" type="slidenum">
              <a:rPr lang="en-US" altLang="en-US">
                <a:latin typeface="Times New Roman" panose="02020603050405020304" pitchFamily="18" charset="0"/>
              </a:rPr>
              <a:pPr/>
              <a:t>13</a:t>
            </a:fld>
            <a:endParaRPr lang="en-US" altLang="en-US" dirty="0">
              <a:latin typeface="Times New Roman" panose="02020603050405020304" pitchFamily="18" charset="0"/>
            </a:endParaRPr>
          </a:p>
        </p:txBody>
      </p:sp>
      <p:sp>
        <p:nvSpPr>
          <p:cNvPr id="37891" name="Rectangle 2">
            <a:extLst>
              <a:ext uri="{FF2B5EF4-FFF2-40B4-BE49-F238E27FC236}">
                <a16:creationId xmlns:a16="http://schemas.microsoft.com/office/drawing/2014/main" xmlns="" id="{08A696DB-5EEA-48C8-82B4-43B4991CCA00}"/>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xmlns="" id="{015A9B67-969A-4155-81BE-BA4530897E0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9.2 (B)</a:t>
            </a:r>
          </a:p>
          <a:p>
            <a:pPr eaLnBrk="1" hangingPunct="1"/>
            <a:endParaRPr lang="en-US" altLang="en-US" dirty="0"/>
          </a:p>
          <a:p>
            <a:pPr eaLnBrk="1" hangingPunct="1"/>
            <a:r>
              <a:rPr lang="en-US" altLang="en-US" dirty="0"/>
              <a:t>The answer to all of these questions is no.</a:t>
            </a:r>
          </a:p>
          <a:p>
            <a:pPr eaLnBrk="1" hangingPunct="1"/>
            <a:endParaRPr lang="en-US" altLang="en-US" i="1" dirty="0"/>
          </a:p>
          <a:p>
            <a:pPr eaLnBrk="1" hangingPunct="1"/>
            <a:r>
              <a:rPr lang="en-US" altLang="en-US" i="1" dirty="0"/>
              <a:t>Lecture Tip: </a:t>
            </a:r>
            <a:r>
              <a:rPr lang="en-US" altLang="en-US" dirty="0"/>
              <a:t>The payback period can be interpreted as a naïve form of discounting if we consider the class of investments with level cash flows over arbitrarily long lives. Since the present value of a perpetuity is the payment divided by the discount rate, a payback period cutoff can be seen to imply a certain discount rate. That is:</a:t>
            </a:r>
            <a:br>
              <a:rPr lang="en-US" altLang="en-US" dirty="0"/>
            </a:br>
            <a:endParaRPr lang="en-US" altLang="en-US" dirty="0"/>
          </a:p>
          <a:p>
            <a:pPr eaLnBrk="1" hangingPunct="1"/>
            <a:r>
              <a:rPr lang="en-US" altLang="en-US" dirty="0"/>
              <a:t>cost/annual cash flow = payback period cutoff</a:t>
            </a:r>
            <a:br>
              <a:rPr lang="en-US" altLang="en-US" dirty="0"/>
            </a:br>
            <a:r>
              <a:rPr lang="en-US" altLang="en-US" dirty="0"/>
              <a:t>cost = annual cash flow times payback period cutoff</a:t>
            </a:r>
            <a:br>
              <a:rPr lang="en-US" altLang="en-US" dirty="0"/>
            </a:br>
            <a:r>
              <a:rPr lang="en-US" altLang="en-US" dirty="0"/>
              <a:t/>
            </a:r>
            <a:br>
              <a:rPr lang="en-US" altLang="en-US" dirty="0"/>
            </a:br>
            <a:r>
              <a:rPr lang="en-US" altLang="en-US" dirty="0"/>
              <a:t>The PV of a perpetuity is: PV = annual cash flow / R. This illustrates the inverse relationship between the payback period cutoff and the discount rate.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xmlns="" id="{B83D2BFE-8B43-4F1C-9A3D-44337F56F1B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210187FB-4ECB-46A8-962C-10E45EF551CF}" type="slidenum">
              <a:rPr lang="en-US" altLang="en-US">
                <a:latin typeface="Times New Roman" panose="02020603050405020304" pitchFamily="18" charset="0"/>
              </a:rPr>
              <a:pPr/>
              <a:t>14</a:t>
            </a:fld>
            <a:endParaRPr lang="en-US" altLang="en-US" dirty="0">
              <a:latin typeface="Times New Roman" panose="02020603050405020304" pitchFamily="18" charset="0"/>
            </a:endParaRPr>
          </a:p>
        </p:txBody>
      </p:sp>
      <p:sp>
        <p:nvSpPr>
          <p:cNvPr id="39939" name="Rectangle 2">
            <a:extLst>
              <a:ext uri="{FF2B5EF4-FFF2-40B4-BE49-F238E27FC236}">
                <a16:creationId xmlns:a16="http://schemas.microsoft.com/office/drawing/2014/main" xmlns="" id="{6BFFFFC4-760F-4992-8FB0-F50A6A11D396}"/>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xmlns="" id="{09B68318-30E2-4255-B4F7-A02A740A0E9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eaLnBrk="1" hangingPunct="1"/>
            <a:r>
              <a:rPr lang="en-US" altLang="en-US" dirty="0"/>
              <a:t>Section 9.2 (D)</a:t>
            </a:r>
          </a:p>
          <a:p>
            <a:pPr lvl="3" eaLnBrk="1" hangingPunct="1"/>
            <a:endParaRPr lang="en-US" altLang="en-US" dirty="0"/>
          </a:p>
          <a:p>
            <a:pPr lvl="0" eaLnBrk="1" hangingPunct="1"/>
            <a:r>
              <a:rPr lang="en-US" altLang="en-US" dirty="0"/>
              <a:t>Teaching the payback rule seems to put one in a delicate situation – as the text indicates, the rule is flawed as an indicator of project desirability. Yet, past surveys suggest that practitioners often use it as a secondary decision measure. How can we explain this apparent discrepancy between theory and practice? While the payback period is widely used in practice, it is rarely the primary decision criterion. As William Baumol pointed out in the early 1960s, the payback rule serves as a crude “risk screening” device – the longer cash is tied up, the greater the likelihood that it will not be returned. The payback period may be helpful when mutually exclusive projects are compared. Given two similar projects with different paybacks, the project with the shorter payback is often, but not always, the better project. Similarly, the bias toward liquidity may be justifiable in such industries as healthcare, where technology changes rapidly, requiring quick payback to make machines justifiable, or in international investments where the possibility of government seizure of assets exists.</a:t>
            </a:r>
            <a:endParaRPr lang="en-US" altLang="en-US" i="1"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xmlns="" id="{DDDA7C08-CD1A-4B2C-987C-16649DFD5B5D}"/>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xmlns="" id="{CBA0E31D-16CE-4F4C-A328-3065961E6BF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9.3</a:t>
            </a:r>
          </a:p>
        </p:txBody>
      </p:sp>
      <p:sp>
        <p:nvSpPr>
          <p:cNvPr id="41988" name="Slide Number Placeholder 3">
            <a:extLst>
              <a:ext uri="{FF2B5EF4-FFF2-40B4-BE49-F238E27FC236}">
                <a16:creationId xmlns:a16="http://schemas.microsoft.com/office/drawing/2014/main" xmlns="" id="{EDC320EA-26F3-4369-8A14-4B126FD0660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35E0AB00-A8AC-4155-872D-85D47C1C6C1F}" type="slidenum">
              <a:rPr lang="en-US" altLang="en-US">
                <a:latin typeface="Times New Roman" panose="02020603050405020304" pitchFamily="18" charset="0"/>
              </a:rPr>
              <a:pPr/>
              <a:t>15</a:t>
            </a:fld>
            <a:endParaRPr lang="en-US" altLang="en-US" dirty="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xmlns="" id="{48377FE8-27B8-4BF5-B883-696314B1EB4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11A91AC7-43D5-46F0-9948-7F9E8D45DA07}" type="slidenum">
              <a:rPr lang="en-US" altLang="en-US">
                <a:latin typeface="Times New Roman" panose="02020603050405020304" pitchFamily="18" charset="0"/>
              </a:rPr>
              <a:pPr/>
              <a:t>16</a:t>
            </a:fld>
            <a:endParaRPr lang="en-US" altLang="en-US" dirty="0">
              <a:latin typeface="Times New Roman" panose="02020603050405020304" pitchFamily="18" charset="0"/>
            </a:endParaRPr>
          </a:p>
        </p:txBody>
      </p:sp>
      <p:sp>
        <p:nvSpPr>
          <p:cNvPr id="44035" name="Rectangle 2">
            <a:extLst>
              <a:ext uri="{FF2B5EF4-FFF2-40B4-BE49-F238E27FC236}">
                <a16:creationId xmlns:a16="http://schemas.microsoft.com/office/drawing/2014/main" xmlns="" id="{29F04B7A-358D-430C-99B0-C5BB637762C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xmlns="" id="{5EF4BA6A-A9AF-4622-90E7-FAC84907390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9.3</a:t>
            </a:r>
          </a:p>
          <a:p>
            <a:pPr eaLnBrk="1" hangingPunct="1"/>
            <a:endParaRPr lang="en-US" altLang="en-US" dirty="0"/>
          </a:p>
          <a:p>
            <a:pPr eaLnBrk="1" hangingPunct="1"/>
            <a:r>
              <a:rPr lang="en-US" altLang="en-US" dirty="0"/>
              <a:t>No – it doesn’t pay back on a discounted basis within the required 2-year period.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xmlns="" id="{7F385119-7F2F-47F7-ABB8-3C28EE5D24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BE3FAC6E-40DD-463A-8070-A84753BBFD8C}" type="slidenum">
              <a:rPr lang="en-US" altLang="en-US">
                <a:latin typeface="Times New Roman" panose="02020603050405020304" pitchFamily="18" charset="0"/>
              </a:rPr>
              <a:pPr/>
              <a:t>17</a:t>
            </a:fld>
            <a:endParaRPr lang="en-US" altLang="en-US" dirty="0">
              <a:latin typeface="Times New Roman" panose="02020603050405020304" pitchFamily="18" charset="0"/>
            </a:endParaRPr>
          </a:p>
        </p:txBody>
      </p:sp>
      <p:sp>
        <p:nvSpPr>
          <p:cNvPr id="46083" name="Rectangle 2">
            <a:extLst>
              <a:ext uri="{FF2B5EF4-FFF2-40B4-BE49-F238E27FC236}">
                <a16:creationId xmlns:a16="http://schemas.microsoft.com/office/drawing/2014/main" xmlns="" id="{9A9FB258-DF7B-4581-9225-44F523AE887A}"/>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xmlns="" id="{256CE2D7-9F55-4F71-BB06-8E4CD94BBE8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9.3</a:t>
            </a:r>
          </a:p>
          <a:p>
            <a:pPr eaLnBrk="1" hangingPunct="1"/>
            <a:endParaRPr lang="en-US" altLang="en-US" dirty="0"/>
          </a:p>
          <a:p>
            <a:pPr eaLnBrk="1" hangingPunct="1"/>
            <a:r>
              <a:rPr lang="en-US" altLang="en-US" dirty="0"/>
              <a:t>The answer to the first two questions is yes.</a:t>
            </a:r>
          </a:p>
          <a:p>
            <a:pPr eaLnBrk="1" hangingPunct="1"/>
            <a:r>
              <a:rPr lang="en-US" altLang="en-US" dirty="0"/>
              <a:t>The answer to the third question is no because of the arbitrary cut-off date.</a:t>
            </a:r>
          </a:p>
          <a:p>
            <a:pPr eaLnBrk="1" hangingPunct="1"/>
            <a:r>
              <a:rPr lang="en-US" altLang="en-US" dirty="0"/>
              <a:t>Since the rule does not indicate whether or not we are creating value for the firm, it should not be the primary decision rule.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xmlns="" id="{A1D89A5D-717A-46EF-B9C7-2FBBC84D537A}"/>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xmlns="" id="{35ECA91D-6DA4-4FB5-A90A-BED9CBDCFBA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9.3</a:t>
            </a:r>
          </a:p>
          <a:p>
            <a:endParaRPr lang="en-US" altLang="en-US" dirty="0"/>
          </a:p>
        </p:txBody>
      </p:sp>
      <p:sp>
        <p:nvSpPr>
          <p:cNvPr id="48132" name="Slide Number Placeholder 3">
            <a:extLst>
              <a:ext uri="{FF2B5EF4-FFF2-40B4-BE49-F238E27FC236}">
                <a16:creationId xmlns:a16="http://schemas.microsoft.com/office/drawing/2014/main" xmlns="" id="{8B5F3CC7-2433-47F9-A9B0-F28CA256AE4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9887ACA4-64B1-411C-A03F-F0A958F73039}" type="slidenum">
              <a:rPr lang="en-US" altLang="en-US">
                <a:latin typeface="Times New Roman" panose="02020603050405020304" pitchFamily="18" charset="0"/>
              </a:rPr>
              <a:pPr/>
              <a:t>18</a:t>
            </a:fld>
            <a:endParaRPr lang="en-US" altLang="en-US" dirty="0">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xmlns="" id="{C03FC7A8-0004-4CDC-9613-65B64496418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15011CC8-9C4D-4F0A-9430-52B25ACFBDA2}" type="slidenum">
              <a:rPr lang="en-US" altLang="en-US">
                <a:latin typeface="Times New Roman" panose="02020603050405020304" pitchFamily="18" charset="0"/>
              </a:rPr>
              <a:pPr/>
              <a:t>19</a:t>
            </a:fld>
            <a:endParaRPr lang="en-US" altLang="en-US" dirty="0">
              <a:latin typeface="Times New Roman" panose="02020603050405020304" pitchFamily="18" charset="0"/>
            </a:endParaRPr>
          </a:p>
        </p:txBody>
      </p:sp>
      <p:sp>
        <p:nvSpPr>
          <p:cNvPr id="50179" name="Rectangle 2">
            <a:extLst>
              <a:ext uri="{FF2B5EF4-FFF2-40B4-BE49-F238E27FC236}">
                <a16:creationId xmlns:a16="http://schemas.microsoft.com/office/drawing/2014/main" xmlns="" id="{11014A02-AF79-40B8-A4C0-466A69640827}"/>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xmlns="" id="{DF28F18D-88DE-40C8-BEAE-ADBFBC393BE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9.4</a:t>
            </a:r>
          </a:p>
          <a:p>
            <a:pPr eaLnBrk="1" hangingPunct="1"/>
            <a:endParaRPr lang="en-US" altLang="en-US" dirty="0"/>
          </a:p>
          <a:p>
            <a:pPr eaLnBrk="1" hangingPunct="1"/>
            <a:r>
              <a:rPr lang="en-US" altLang="en-US" dirty="0"/>
              <a:t>The example in the book uses straight line depreciation to a zero salvage; that is why you can take the initial investment and divide by 2. If you use MACRS, you need to compute the BV in each period and take the average in the standard way.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xmlns="" id="{426915FA-AFE3-40F8-BC7B-2BB17E0C5DB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5E0B37CF-E83F-4537-9B47-BA634F0DE8C3}" type="slidenum">
              <a:rPr lang="en-US" altLang="en-US">
                <a:latin typeface="Times New Roman" panose="02020603050405020304" pitchFamily="18" charset="0"/>
              </a:rPr>
              <a:pPr/>
              <a:t>20</a:t>
            </a:fld>
            <a:endParaRPr lang="en-US" altLang="en-US" dirty="0">
              <a:latin typeface="Times New Roman" panose="02020603050405020304" pitchFamily="18" charset="0"/>
            </a:endParaRPr>
          </a:p>
        </p:txBody>
      </p:sp>
      <p:sp>
        <p:nvSpPr>
          <p:cNvPr id="52227" name="Rectangle 2">
            <a:extLst>
              <a:ext uri="{FF2B5EF4-FFF2-40B4-BE49-F238E27FC236}">
                <a16:creationId xmlns:a16="http://schemas.microsoft.com/office/drawing/2014/main" xmlns="" id="{A5A7CD21-D9A7-4554-AD18-02E9DA60A506}"/>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xmlns="" id="{07CB031D-751F-4E8F-B141-AE3316354A8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9.4</a:t>
            </a:r>
          </a:p>
          <a:p>
            <a:pPr eaLnBrk="1" hangingPunct="1"/>
            <a:endParaRPr lang="en-US" altLang="en-US" dirty="0"/>
          </a:p>
          <a:p>
            <a:pPr eaLnBrk="1" hangingPunct="1"/>
            <a:r>
              <a:rPr lang="en-US" altLang="en-US" dirty="0"/>
              <a:t>Students may ask where you came up with the 25%. Point out that this is one of the drawbacks of this rule. There is no good theory for determining what the return should be. We generally just use some rule of thumb.</a:t>
            </a:r>
          </a:p>
          <a:p>
            <a:pPr eaLnBrk="1" hangingPunct="1"/>
            <a:endParaRPr lang="en-US" altLang="en-US" dirty="0"/>
          </a:p>
          <a:p>
            <a:pPr eaLnBrk="1" hangingPunct="1"/>
            <a:r>
              <a:rPr lang="en-US" altLang="en-US" dirty="0"/>
              <a:t>This rule would indicate that we reject the project.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xmlns="" id="{FEB947A5-207F-49D6-B5BB-E6A92EC856A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911556E7-AB3D-492E-A905-555C3E7A6900}" type="slidenum">
              <a:rPr lang="en-US" altLang="en-US">
                <a:latin typeface="Times New Roman" panose="02020603050405020304" pitchFamily="18" charset="0"/>
              </a:rPr>
              <a:pPr/>
              <a:t>21</a:t>
            </a:fld>
            <a:endParaRPr lang="en-US" altLang="en-US" dirty="0">
              <a:latin typeface="Times New Roman" panose="02020603050405020304" pitchFamily="18" charset="0"/>
            </a:endParaRPr>
          </a:p>
        </p:txBody>
      </p:sp>
      <p:sp>
        <p:nvSpPr>
          <p:cNvPr id="54275" name="Rectangle 2">
            <a:extLst>
              <a:ext uri="{FF2B5EF4-FFF2-40B4-BE49-F238E27FC236}">
                <a16:creationId xmlns:a16="http://schemas.microsoft.com/office/drawing/2014/main" xmlns="" id="{EBC56C06-7E3C-4D31-AB03-08323A71B043}"/>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xmlns="" id="{A1254103-ED6F-42C5-94CE-90876D83A5A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9.4</a:t>
            </a:r>
          </a:p>
          <a:p>
            <a:pPr eaLnBrk="1" hangingPunct="1"/>
            <a:endParaRPr lang="en-US" altLang="en-US" dirty="0"/>
          </a:p>
          <a:p>
            <a:pPr eaLnBrk="1" hangingPunct="1"/>
            <a:r>
              <a:rPr lang="en-US" altLang="en-US" dirty="0"/>
              <a:t>The answer to all of these questions is no. In fact, this rule is even worse than the payback rule in that it doesn’t even use cash flows for the analysis. It uses net income and book value. Thus, it is not surprising that most surveys indicate that few large firms employ the payback and/or AAR methods exclusively.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xmlns="" id="{22E2CA71-F283-437C-9E57-DD15337067B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807AB966-F199-4831-9B9D-944B01F15BEE}" type="slidenum">
              <a:rPr lang="en-US" altLang="en-US">
                <a:latin typeface="Times New Roman" panose="02020603050405020304" pitchFamily="18" charset="0"/>
              </a:rPr>
              <a:pPr/>
              <a:t>4</a:t>
            </a:fld>
            <a:endParaRPr lang="en-US" altLang="en-US" dirty="0">
              <a:latin typeface="Times New Roman" panose="02020603050405020304" pitchFamily="18" charset="0"/>
            </a:endParaRPr>
          </a:p>
        </p:txBody>
      </p:sp>
      <p:sp>
        <p:nvSpPr>
          <p:cNvPr id="19459" name="Rectangle 2">
            <a:extLst>
              <a:ext uri="{FF2B5EF4-FFF2-40B4-BE49-F238E27FC236}">
                <a16:creationId xmlns:a16="http://schemas.microsoft.com/office/drawing/2014/main" xmlns="" id="{D7347AE8-688A-4AAC-9259-31DD632805C6}"/>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xmlns="" id="{FAA380F5-8B7D-4757-9D42-744CB6C67E1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9.1</a:t>
            </a:r>
          </a:p>
          <a:p>
            <a:pPr eaLnBrk="1" hangingPunct="1"/>
            <a:endParaRPr lang="en-US" altLang="en-US" dirty="0"/>
          </a:p>
          <a:p>
            <a:pPr eaLnBrk="1" hangingPunct="1"/>
            <a:r>
              <a:rPr lang="en-US" altLang="en-US" dirty="0"/>
              <a:t>Economics students will recognize that the practice of capital budgeting defines the firm’s investment opportunity schedule.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xmlns="" id="{2EF76A99-DA8F-461D-9125-981BF879E9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A2F48AB4-DE16-4EBD-A642-FACD400A341D}" type="slidenum">
              <a:rPr lang="en-US" altLang="en-US">
                <a:latin typeface="Times New Roman" panose="02020603050405020304" pitchFamily="18" charset="0"/>
              </a:rPr>
              <a:pPr/>
              <a:t>22</a:t>
            </a:fld>
            <a:endParaRPr lang="en-US" altLang="en-US" dirty="0">
              <a:latin typeface="Times New Roman" panose="02020603050405020304" pitchFamily="18" charset="0"/>
            </a:endParaRPr>
          </a:p>
        </p:txBody>
      </p:sp>
      <p:sp>
        <p:nvSpPr>
          <p:cNvPr id="56323" name="Rectangle 2">
            <a:extLst>
              <a:ext uri="{FF2B5EF4-FFF2-40B4-BE49-F238E27FC236}">
                <a16:creationId xmlns:a16="http://schemas.microsoft.com/office/drawing/2014/main" xmlns="" id="{5D787CF1-4952-4DBB-BB90-F3114BCE9EE9}"/>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xmlns="" id="{7C8E0274-6E5A-46DE-BC99-5326A7CEB1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9.4</a:t>
            </a:r>
          </a:p>
          <a:p>
            <a:pPr eaLnBrk="1" hangingPunct="1"/>
            <a:endParaRPr lang="en-US" altLang="en-US" i="1" dirty="0"/>
          </a:p>
          <a:p>
            <a:pPr eaLnBrk="1" hangingPunct="1"/>
            <a:r>
              <a:rPr lang="en-US" altLang="en-US" i="1" dirty="0"/>
              <a:t>Lecture Tip:</a:t>
            </a:r>
            <a:r>
              <a:rPr lang="en-US" altLang="en-US" b="1" i="1" dirty="0"/>
              <a:t> </a:t>
            </a:r>
            <a:r>
              <a:rPr lang="en-US" altLang="en-US" dirty="0"/>
              <a:t>An alternative view of the AAR is that it is the micro-level analogue to the ROA discussed in a previous chapter. As you remember, firm ROA is normally computed as Firm Net Income / Firm Total Assets. And, it is not uncommon to employ values averaged over several quarters or years in order to smooth out this measure. Some analysts ask, “If the ROA is appropriate for the firm, why is it less appropriate for a project?” Perhaps the best answer is that whether you compute the measure for the firm or for a project, you need to recognize the limitations – it doesn’t account for risk or the time value of money and it is based on accounting, rather than market, data.</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xmlns="" id="{52AA7191-B36C-4252-B369-A0CCFE5B7B6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D01ED5F8-D8E7-4DA0-AA07-A32CB5CF6AC8}" type="slidenum">
              <a:rPr lang="en-US" altLang="en-US">
                <a:latin typeface="Times New Roman" panose="02020603050405020304" pitchFamily="18" charset="0"/>
              </a:rPr>
              <a:pPr/>
              <a:t>23</a:t>
            </a:fld>
            <a:endParaRPr lang="en-US" altLang="en-US" dirty="0">
              <a:latin typeface="Times New Roman" panose="02020603050405020304" pitchFamily="18" charset="0"/>
            </a:endParaRPr>
          </a:p>
        </p:txBody>
      </p:sp>
      <p:sp>
        <p:nvSpPr>
          <p:cNvPr id="58371" name="Rectangle 2">
            <a:extLst>
              <a:ext uri="{FF2B5EF4-FFF2-40B4-BE49-F238E27FC236}">
                <a16:creationId xmlns:a16="http://schemas.microsoft.com/office/drawing/2014/main" xmlns="" id="{A7601379-56A9-4860-AF5D-BF78F46DFBD2}"/>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xmlns="" id="{9CB118A3-4165-452D-B6E6-BA1B7769E6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a:t>
            </a:r>
          </a:p>
          <a:p>
            <a:pPr eaLnBrk="1" hangingPunct="1"/>
            <a:endParaRPr lang="en-US" altLang="en-US" dirty="0"/>
          </a:p>
          <a:p>
            <a:pPr eaLnBrk="1" hangingPunct="1"/>
            <a:r>
              <a:rPr lang="en-US" altLang="en-US" dirty="0"/>
              <a:t>The IRR rule is very important. Management, and individuals in general, often have a much better feel for percentage returns, and the value that is created, than they do for dollar increases. A dollar increase doesn’t appear to provide as much information if we don’t know what the initial expenditure was. Whether or not the additional information is relevant is another issue.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xmlns="" id="{8EFF01EC-2FD6-467D-9253-DCD475ED993F}"/>
              </a:ext>
            </a:extLst>
          </p:cNvPr>
          <p:cNvSpPr>
            <a:spLocks noGrp="1" noRot="1" noChangeAspect="1" noTextEdit="1"/>
          </p:cNvSpPr>
          <p:nvPr>
            <p:ph type="sldImg"/>
          </p:nvPr>
        </p:nvSpPr>
        <p:spPr>
          <a:ln/>
        </p:spPr>
      </p:sp>
      <p:sp>
        <p:nvSpPr>
          <p:cNvPr id="60419" name="Notes Placeholder 2">
            <a:extLst>
              <a:ext uri="{FF2B5EF4-FFF2-40B4-BE49-F238E27FC236}">
                <a16:creationId xmlns:a16="http://schemas.microsoft.com/office/drawing/2014/main" xmlns="" id="{DB492F1D-9AD5-48E5-9208-93C2A7A8F7B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9.5</a:t>
            </a:r>
          </a:p>
          <a:p>
            <a:endParaRPr lang="en-US" altLang="en-US" dirty="0"/>
          </a:p>
        </p:txBody>
      </p:sp>
      <p:sp>
        <p:nvSpPr>
          <p:cNvPr id="60420" name="Slide Number Placeholder 3">
            <a:extLst>
              <a:ext uri="{FF2B5EF4-FFF2-40B4-BE49-F238E27FC236}">
                <a16:creationId xmlns:a16="http://schemas.microsoft.com/office/drawing/2014/main" xmlns="" id="{E5249187-7E63-49B3-AB4C-33FCA7EA145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EE216038-F1F4-4CAE-9E96-485AB7FFA4E7}" type="slidenum">
              <a:rPr lang="en-US" altLang="en-US">
                <a:latin typeface="Times New Roman" panose="02020603050405020304" pitchFamily="18" charset="0"/>
              </a:rPr>
              <a:pPr/>
              <a:t>24</a:t>
            </a:fld>
            <a:endParaRPr lang="en-US" altLang="en-US" dirty="0">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xmlns="" id="{C30FA700-BC41-42D0-9868-20E0B5E9147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6788B65A-3D3B-4FF3-BFD9-B6A713AB9D69}" type="slidenum">
              <a:rPr lang="en-US" altLang="en-US">
                <a:latin typeface="Times New Roman" panose="02020603050405020304" pitchFamily="18" charset="0"/>
              </a:rPr>
              <a:pPr/>
              <a:t>25</a:t>
            </a:fld>
            <a:endParaRPr lang="en-US" altLang="en-US" dirty="0">
              <a:latin typeface="Times New Roman" panose="02020603050405020304" pitchFamily="18" charset="0"/>
            </a:endParaRPr>
          </a:p>
        </p:txBody>
      </p:sp>
      <p:sp>
        <p:nvSpPr>
          <p:cNvPr id="62467" name="Rectangle 2">
            <a:extLst>
              <a:ext uri="{FF2B5EF4-FFF2-40B4-BE49-F238E27FC236}">
                <a16:creationId xmlns:a16="http://schemas.microsoft.com/office/drawing/2014/main" xmlns="" id="{C9DD094E-4D9F-44D2-A2C1-F995A96409D3}"/>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xmlns="" id="{8F733A08-7638-430E-BFBF-571DF9A23EB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a:t>
            </a:r>
          </a:p>
          <a:p>
            <a:pPr eaLnBrk="1" hangingPunct="1"/>
            <a:endParaRPr lang="en-US" altLang="en-US" dirty="0"/>
          </a:p>
          <a:p>
            <a:pPr eaLnBrk="1" hangingPunct="1"/>
            <a:r>
              <a:rPr lang="en-US" altLang="en-US" dirty="0"/>
              <a:t>Many of the financial calculators will compute the IRR as soon as it is pressed; others require that you press compute.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xmlns="" id="{A95C6BBA-24E9-4E08-8C78-B114D28D73E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FB8A8D20-A4B5-4D88-9936-814ACA70C297}" type="slidenum">
              <a:rPr lang="en-US" altLang="en-US">
                <a:latin typeface="Times New Roman" panose="02020603050405020304" pitchFamily="18" charset="0"/>
              </a:rPr>
              <a:pPr/>
              <a:t>26</a:t>
            </a:fld>
            <a:endParaRPr lang="en-US" altLang="en-US" dirty="0">
              <a:latin typeface="Times New Roman" panose="02020603050405020304" pitchFamily="18" charset="0"/>
            </a:endParaRPr>
          </a:p>
        </p:txBody>
      </p:sp>
      <p:sp>
        <p:nvSpPr>
          <p:cNvPr id="64515" name="Rectangle 2">
            <a:extLst>
              <a:ext uri="{FF2B5EF4-FFF2-40B4-BE49-F238E27FC236}">
                <a16:creationId xmlns:a16="http://schemas.microsoft.com/office/drawing/2014/main" xmlns="" id="{52922561-021F-42C0-9B29-7355062E30FA}"/>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xmlns="" id="{4F02AC32-4893-405C-A2BF-1D69FB348B5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a:t>
            </a:r>
          </a:p>
          <a:p>
            <a:pPr eaLnBrk="1" hangingPunct="1"/>
            <a:endParaRPr lang="en-US" altLang="en-US" dirty="0"/>
          </a:p>
          <a:p>
            <a:pPr eaLnBrk="1" hangingPunct="1"/>
            <a:r>
              <a:rPr lang="en-US" altLang="en-US" dirty="0"/>
              <a:t>Note that the NPV profile is also a form of sensitivity analysis.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xmlns="" id="{3F6C8CE8-295D-45BB-BA65-1A061402B24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48065151-B6D2-4092-8A82-EE8226E6CE35}" type="slidenum">
              <a:rPr lang="en-US" altLang="en-US">
                <a:latin typeface="Times New Roman" panose="02020603050405020304" pitchFamily="18" charset="0"/>
              </a:rPr>
              <a:pPr/>
              <a:t>27</a:t>
            </a:fld>
            <a:endParaRPr lang="en-US" altLang="en-US" dirty="0">
              <a:latin typeface="Times New Roman" panose="02020603050405020304" pitchFamily="18" charset="0"/>
            </a:endParaRPr>
          </a:p>
        </p:txBody>
      </p:sp>
      <p:sp>
        <p:nvSpPr>
          <p:cNvPr id="66563" name="Rectangle 2">
            <a:extLst>
              <a:ext uri="{FF2B5EF4-FFF2-40B4-BE49-F238E27FC236}">
                <a16:creationId xmlns:a16="http://schemas.microsoft.com/office/drawing/2014/main" xmlns="" id="{CC46F074-8364-40FF-86E5-CB88DDD352E2}"/>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xmlns="" id="{AD72B244-7517-497B-921D-E8FBEACBDFC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a:t>
            </a:r>
          </a:p>
          <a:p>
            <a:pPr eaLnBrk="1" hangingPunct="1"/>
            <a:endParaRPr lang="en-US" altLang="en-US" dirty="0"/>
          </a:p>
          <a:p>
            <a:pPr eaLnBrk="1" hangingPunct="1"/>
            <a:r>
              <a:rPr lang="en-US" altLang="en-US" dirty="0"/>
              <a:t>The answer to all of these questions is yes, although it is not always as obvious.</a:t>
            </a:r>
          </a:p>
          <a:p>
            <a:pPr eaLnBrk="1" hangingPunct="1"/>
            <a:endParaRPr lang="en-US" altLang="en-US" dirty="0"/>
          </a:p>
          <a:p>
            <a:pPr eaLnBrk="1" hangingPunct="1"/>
            <a:r>
              <a:rPr lang="en-US" altLang="en-US" dirty="0"/>
              <a:t>The IRR rule accounts for time value because it is finding the rate of return that equates all of the cash flows on a time value basis.</a:t>
            </a:r>
          </a:p>
          <a:p>
            <a:pPr eaLnBrk="1" hangingPunct="1"/>
            <a:r>
              <a:rPr lang="en-US" altLang="en-US" dirty="0"/>
              <a:t>The IRR rule accounts for the risk of the cash flows because you compare it to the required return, which is determined by the risk of the project.</a:t>
            </a:r>
          </a:p>
          <a:p>
            <a:pPr eaLnBrk="1" hangingPunct="1"/>
            <a:r>
              <a:rPr lang="en-US" altLang="en-US" dirty="0"/>
              <a:t>The IRR rule provides an indication of value because we will always increase value if we can earn a return greater than our required return.</a:t>
            </a:r>
          </a:p>
          <a:p>
            <a:pPr eaLnBrk="1" hangingPunct="1"/>
            <a:r>
              <a:rPr lang="en-US" altLang="en-US" dirty="0"/>
              <a:t>We could consider the IRR rule as our primary decision criteria, but as we will see, it has some problems that the NPV does not have. That is why we end up choosing the NPV as our ultimate decision rule.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xmlns="" id="{65B4AD60-E703-433F-9079-94BB5F7DCA8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F997DBFA-2C37-4EF1-ABAD-0D97B33AEA22}" type="slidenum">
              <a:rPr lang="en-US" altLang="en-US">
                <a:latin typeface="Times New Roman" panose="02020603050405020304" pitchFamily="18" charset="0"/>
              </a:rPr>
              <a:pPr/>
              <a:t>28</a:t>
            </a:fld>
            <a:endParaRPr lang="en-US" altLang="en-US" dirty="0">
              <a:latin typeface="Times New Roman" panose="02020603050405020304" pitchFamily="18" charset="0"/>
            </a:endParaRPr>
          </a:p>
        </p:txBody>
      </p:sp>
      <p:sp>
        <p:nvSpPr>
          <p:cNvPr id="68611" name="Rectangle 2">
            <a:extLst>
              <a:ext uri="{FF2B5EF4-FFF2-40B4-BE49-F238E27FC236}">
                <a16:creationId xmlns:a16="http://schemas.microsoft.com/office/drawing/2014/main" xmlns="" id="{93B07807-3720-4FAA-84BE-B7E309A7A790}"/>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xmlns="" id="{019B93FC-A3FB-4333-A35E-F33E9656069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a:t>
            </a:r>
          </a:p>
          <a:p>
            <a:pPr eaLnBrk="1" hangingPunct="1"/>
            <a:endParaRPr lang="en-US" altLang="en-US" dirty="0"/>
          </a:p>
          <a:p>
            <a:pPr eaLnBrk="1" hangingPunct="1"/>
            <a:r>
              <a:rPr lang="en-US" altLang="en-US" dirty="0"/>
              <a:t>You should point out, however, that if you get a very large IRR then you should go back and look at your cash flow estimates again. In competitive markets, extremely high IRRs should be rare. Also, since the IRR calculation assumes that you can reinvest future cash flows at the IRR, a high IRR may be unrealistic.</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xmlns="" id="{DC24E255-91A5-4E66-8E32-A8E10D41F22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FA64D98D-5D03-40EA-A61F-145E55076B6F}" type="slidenum">
              <a:rPr lang="en-US" altLang="en-US">
                <a:latin typeface="Times New Roman" panose="02020603050405020304" pitchFamily="18" charset="0"/>
              </a:rPr>
              <a:pPr/>
              <a:t>29</a:t>
            </a:fld>
            <a:endParaRPr lang="en-US" altLang="en-US" dirty="0">
              <a:latin typeface="Times New Roman" panose="02020603050405020304" pitchFamily="18" charset="0"/>
            </a:endParaRPr>
          </a:p>
        </p:txBody>
      </p:sp>
      <p:sp>
        <p:nvSpPr>
          <p:cNvPr id="70659" name="Rectangle 2">
            <a:extLst>
              <a:ext uri="{FF2B5EF4-FFF2-40B4-BE49-F238E27FC236}">
                <a16:creationId xmlns:a16="http://schemas.microsoft.com/office/drawing/2014/main" xmlns="" id="{AE78AC83-0EF4-4727-8209-1A60A7E3E64C}"/>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xmlns="" id="{39CC3F2B-8127-4218-9D99-9518C3501A8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a:t>
            </a:r>
          </a:p>
          <a:p>
            <a:pPr eaLnBrk="1" hangingPunct="1"/>
            <a:endParaRPr lang="en-US" altLang="en-US" dirty="0"/>
          </a:p>
          <a:p>
            <a:pPr eaLnBrk="1" hangingPunct="1"/>
            <a:r>
              <a:rPr lang="en-US" altLang="en-US" dirty="0"/>
              <a:t>Click on the Excel icon to go to an embedded spreadsheet so that you can illustrate how to compute IRR on the spreadsheet.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xmlns="" id="{547C8EB9-B936-4AB8-A8EF-BEDBDA6296F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495E60B3-EDBA-4921-92EF-79E4931D7010}" type="slidenum">
              <a:rPr lang="en-US" altLang="en-US">
                <a:latin typeface="Times New Roman" panose="02020603050405020304" pitchFamily="18" charset="0"/>
              </a:rPr>
              <a:pPr/>
              <a:t>30</a:t>
            </a:fld>
            <a:endParaRPr lang="en-US" altLang="en-US" dirty="0">
              <a:latin typeface="Times New Roman" panose="02020603050405020304" pitchFamily="18" charset="0"/>
            </a:endParaRPr>
          </a:p>
        </p:txBody>
      </p:sp>
      <p:sp>
        <p:nvSpPr>
          <p:cNvPr id="72707" name="Rectangle 2">
            <a:extLst>
              <a:ext uri="{FF2B5EF4-FFF2-40B4-BE49-F238E27FC236}">
                <a16:creationId xmlns:a16="http://schemas.microsoft.com/office/drawing/2014/main" xmlns="" id="{CD56B6E0-0E26-4544-85DB-DB32DCAE6D6B}"/>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xmlns="" id="{8D42BAB1-9C58-4987-8BEF-A30610755F4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a:t>
            </a:r>
          </a:p>
          <a:p>
            <a:pPr eaLnBrk="1" hangingPunct="1"/>
            <a:endParaRPr lang="en-US" altLang="en-US" dirty="0"/>
          </a:p>
          <a:p>
            <a:pPr eaLnBrk="1" hangingPunct="1"/>
            <a:r>
              <a:rPr lang="en-US" altLang="en-US" dirty="0"/>
              <a:t>So, what should we do? </a:t>
            </a:r>
          </a:p>
          <a:p>
            <a:pPr eaLnBrk="1" hangingPunct="1"/>
            <a:r>
              <a:rPr lang="en-US" altLang="en-US" dirty="0"/>
              <a:t>We have two rules that indicate to accept and three that indicate to reject.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xmlns="" id="{B8D8CBD2-B9E8-4C28-808C-30C05501D49D}"/>
              </a:ext>
            </a:extLst>
          </p:cNvPr>
          <p:cNvSpPr>
            <a:spLocks noGrp="1" noRot="1" noChangeAspect="1" noTextEdit="1"/>
          </p:cNvSpPr>
          <p:nvPr>
            <p:ph type="sldImg"/>
          </p:nvPr>
        </p:nvSpPr>
        <p:spPr>
          <a:ln/>
        </p:spPr>
      </p:sp>
      <p:sp>
        <p:nvSpPr>
          <p:cNvPr id="74755" name="Notes Placeholder 2">
            <a:extLst>
              <a:ext uri="{FF2B5EF4-FFF2-40B4-BE49-F238E27FC236}">
                <a16:creationId xmlns:a16="http://schemas.microsoft.com/office/drawing/2014/main" xmlns="" id="{91B13A89-4225-4D7E-93EE-A541C8E3628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9.5 (A)</a:t>
            </a:r>
          </a:p>
          <a:p>
            <a:endParaRPr lang="en-US" altLang="en-US" dirty="0"/>
          </a:p>
        </p:txBody>
      </p:sp>
      <p:sp>
        <p:nvSpPr>
          <p:cNvPr id="74756" name="Slide Number Placeholder 3">
            <a:extLst>
              <a:ext uri="{FF2B5EF4-FFF2-40B4-BE49-F238E27FC236}">
                <a16:creationId xmlns:a16="http://schemas.microsoft.com/office/drawing/2014/main" xmlns="" id="{5E294DA3-4556-4D6D-9ED7-A991543799A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F0CAD66D-7F1E-44F2-AFCF-CE5DB9010B45}" type="slidenum">
              <a:rPr lang="en-US" altLang="en-US">
                <a:latin typeface="Times New Roman" panose="02020603050405020304" pitchFamily="18" charset="0"/>
              </a:rPr>
              <a:pPr/>
              <a:t>31</a:t>
            </a:fld>
            <a:endParaRPr lang="en-US" altLang="en-US" dirty="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xmlns="" id="{E28963E4-232B-4DB5-B5C5-1BC24625FF1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164BEC44-B356-4E79-B637-623DE1A9DEA6}" type="slidenum">
              <a:rPr lang="en-US" altLang="en-US">
                <a:latin typeface="Times New Roman" panose="02020603050405020304" pitchFamily="18" charset="0"/>
              </a:rPr>
              <a:pPr/>
              <a:t>5</a:t>
            </a:fld>
            <a:endParaRPr lang="en-US" altLang="en-US" dirty="0">
              <a:latin typeface="Times New Roman" panose="02020603050405020304" pitchFamily="18" charset="0"/>
            </a:endParaRPr>
          </a:p>
        </p:txBody>
      </p:sp>
      <p:sp>
        <p:nvSpPr>
          <p:cNvPr id="21507" name="Rectangle 2">
            <a:extLst>
              <a:ext uri="{FF2B5EF4-FFF2-40B4-BE49-F238E27FC236}">
                <a16:creationId xmlns:a16="http://schemas.microsoft.com/office/drawing/2014/main" xmlns="" id="{38996CDB-0A6F-4ED8-941B-A4FAF58F4319}"/>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xmlns="" id="{B681C41C-CACF-4054-8942-573144A6CE5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9.1 (A)</a:t>
            </a:r>
          </a:p>
          <a:p>
            <a:pPr eaLnBrk="1" hangingPunct="1"/>
            <a:endParaRPr lang="en-US" altLang="en-US" dirty="0"/>
          </a:p>
          <a:p>
            <a:pPr eaLnBrk="1" hangingPunct="1"/>
            <a:r>
              <a:rPr lang="en-US" altLang="en-US" dirty="0"/>
              <a:t>We learn how to estimate the cash flows and the required return in subsequent chapters.</a:t>
            </a:r>
          </a:p>
          <a:p>
            <a:pPr eaLnBrk="1" hangingPunct="1"/>
            <a:endParaRPr lang="en-US" altLang="en-US" dirty="0"/>
          </a:p>
          <a:p>
            <a:pPr eaLnBrk="1" hangingPunct="1"/>
            <a:r>
              <a:rPr lang="en-US" altLang="en-US" dirty="0"/>
              <a:t>The NPV measures the increase in firm value, which is also the increase in the value of what the shareholders own. Thus, making decisions with the NPV rule facilitates the achievement of our goal in Chapter 1 – making decisions that will maximize shareholder wealth.</a:t>
            </a:r>
          </a:p>
          <a:p>
            <a:pPr eaLnBrk="1" hangingPunct="1"/>
            <a:endParaRPr lang="en-US" altLang="en-US" dirty="0"/>
          </a:p>
          <a:p>
            <a:pPr eaLnBrk="1" hangingPunct="1"/>
            <a:r>
              <a:rPr lang="en-US" altLang="en-US" i="1" dirty="0"/>
              <a:t>Lecture Tip: </a:t>
            </a:r>
            <a:r>
              <a:rPr lang="en-US" altLang="en-US" dirty="0"/>
              <a:t>Although this point may seem obvious, it is often helpful to stress the word “net” in net present value. It is not uncommon for some students to carelessly calculate the PV of a project’s future cash flows and fail to subtract out its cost (after all, this is what the programmers of Lotus and Excel did when they programmed the NPV function). The PV of future cash flows is not NPV; rather, NPV is the amount remaining after offsetting the PV of future cash flows with the initial cost. Thus, the NPV amount determines the incremental value created by undertaking the investment.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xmlns="" id="{210DA0B3-ABF3-4B38-B7F4-5628E2B7DD9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D72D6D09-3514-481A-AE6A-CDFF85257BF3}" type="slidenum">
              <a:rPr lang="en-US" altLang="en-US">
                <a:latin typeface="Times New Roman" panose="02020603050405020304" pitchFamily="18" charset="0"/>
              </a:rPr>
              <a:pPr/>
              <a:t>32</a:t>
            </a:fld>
            <a:endParaRPr lang="en-US" altLang="en-US" dirty="0">
              <a:latin typeface="Times New Roman" panose="02020603050405020304" pitchFamily="18" charset="0"/>
            </a:endParaRPr>
          </a:p>
        </p:txBody>
      </p:sp>
      <p:sp>
        <p:nvSpPr>
          <p:cNvPr id="76803" name="Rectangle 2">
            <a:extLst>
              <a:ext uri="{FF2B5EF4-FFF2-40B4-BE49-F238E27FC236}">
                <a16:creationId xmlns:a16="http://schemas.microsoft.com/office/drawing/2014/main" xmlns="" id="{4DC56A14-65F0-4488-8F82-D6547FE0079C}"/>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xmlns="" id="{AF8F65C5-D0FC-4AF0-8D21-C3E1BE3E70E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 (A)</a:t>
            </a:r>
          </a:p>
          <a:p>
            <a:pPr eaLnBrk="1" hangingPunct="1"/>
            <a:endParaRPr lang="en-US" altLang="en-US" i="1" dirty="0"/>
          </a:p>
          <a:p>
            <a:pPr eaLnBrk="1" hangingPunct="1"/>
            <a:r>
              <a:rPr lang="en-US" altLang="en-US" i="1" dirty="0"/>
              <a:t>Lecture Tip: </a:t>
            </a:r>
            <a:r>
              <a:rPr lang="en-US" altLang="en-US" dirty="0"/>
              <a:t>A good introduction to mutually exclusive projects and non-conventional cash flows is to provide examples that students can relate to. An excellent example of mutually exclusive projects is the choice of which college or university to attend. Many students apply and are accepted to more than one college, yet they cannot attend more than one at a time. Consequently, they have to decide between mutually exclusive projects.</a:t>
            </a:r>
          </a:p>
          <a:p>
            <a:pPr eaLnBrk="1" hangingPunct="1"/>
            <a:r>
              <a:rPr lang="en-US" altLang="en-US" dirty="0"/>
              <a:t/>
            </a:r>
            <a:br>
              <a:rPr lang="en-US" altLang="en-US" dirty="0"/>
            </a:br>
            <a:r>
              <a:rPr lang="en-US" altLang="en-US" dirty="0"/>
              <a:t>Nonconventional cash flows and multiple IRRs occur when there is a net cost to shutting down a project. The most common examples deal with collecting natural resources. After the resource has been harvested, there is generally a cost associated with restoring the environment.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xmlns="" id="{D9F4FAE1-D609-47E7-88F5-916DEEF6095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3AE2A43C-75DC-4531-9A56-B84438922053}" type="slidenum">
              <a:rPr lang="en-US" altLang="en-US">
                <a:latin typeface="Times New Roman" panose="02020603050405020304" pitchFamily="18" charset="0"/>
              </a:rPr>
              <a:pPr/>
              <a:t>33</a:t>
            </a:fld>
            <a:endParaRPr lang="en-US" altLang="en-US" dirty="0">
              <a:latin typeface="Times New Roman" panose="02020603050405020304" pitchFamily="18" charset="0"/>
            </a:endParaRPr>
          </a:p>
        </p:txBody>
      </p:sp>
      <p:sp>
        <p:nvSpPr>
          <p:cNvPr id="78851" name="Rectangle 2">
            <a:extLst>
              <a:ext uri="{FF2B5EF4-FFF2-40B4-BE49-F238E27FC236}">
                <a16:creationId xmlns:a16="http://schemas.microsoft.com/office/drawing/2014/main" xmlns="" id="{228EFB94-098D-4C0F-B2C9-0B8B4730549A}"/>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xmlns="" id="{4E9BC451-B92A-49EC-B1B6-DF06EE17F81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 (A)</a:t>
            </a:r>
          </a:p>
          <a:p>
            <a:pPr eaLnBrk="1" hangingPunct="1"/>
            <a:endParaRPr lang="en-US" altLang="en-US" dirty="0"/>
          </a:p>
          <a:p>
            <a:pPr eaLnBrk="1" hangingPunct="1"/>
            <a:r>
              <a:rPr lang="en-US" altLang="en-US" dirty="0"/>
              <a:t>NPV = – 90,000 + 132,000 / 1.15 + 100,000 / (1.15)</a:t>
            </a:r>
            <a:r>
              <a:rPr lang="en-US" altLang="en-US" baseline="30000" dirty="0"/>
              <a:t>2</a:t>
            </a:r>
            <a:r>
              <a:rPr lang="en-US" altLang="en-US" dirty="0"/>
              <a:t> – 150,000 / (1.15)</a:t>
            </a:r>
            <a:r>
              <a:rPr lang="en-US" altLang="en-US" baseline="30000" dirty="0"/>
              <a:t>3</a:t>
            </a:r>
            <a:r>
              <a:rPr lang="en-US" altLang="en-US" dirty="0"/>
              <a:t> = 1,769.54</a:t>
            </a:r>
          </a:p>
          <a:p>
            <a:pPr eaLnBrk="1" hangingPunct="1"/>
            <a:endParaRPr lang="en-US" altLang="en-US" dirty="0"/>
          </a:p>
          <a:p>
            <a:pPr eaLnBrk="1" hangingPunct="1"/>
            <a:r>
              <a:rPr lang="en-US" altLang="en-US" dirty="0"/>
              <a:t>Calculator: CF</a:t>
            </a:r>
            <a:r>
              <a:rPr lang="en-US" altLang="en-US" baseline="-25000" dirty="0"/>
              <a:t>0</a:t>
            </a:r>
            <a:r>
              <a:rPr lang="en-US" altLang="en-US" dirty="0"/>
              <a:t> = -90,000; C01 = 132,000; F01 = 1; C02 = 100,000; F02 = 1; C03 = -150,000; F03 = 1; I = 15; CPT NPV = 1769.54</a:t>
            </a:r>
          </a:p>
          <a:p>
            <a:pPr eaLnBrk="1" hangingPunct="1"/>
            <a:endParaRPr lang="en-US" altLang="en-US" dirty="0"/>
          </a:p>
          <a:p>
            <a:pPr eaLnBrk="1" hangingPunct="1"/>
            <a:r>
              <a:rPr lang="en-US" altLang="en-US" dirty="0"/>
              <a:t>If you compute the IRR on the calculator, you get 10.11% because it is the first one that you come to. So, if you just blindly use the calculator without recognizing the uneven cash flows, NPV would say to accept and IRR would say to reject. </a:t>
            </a:r>
          </a:p>
          <a:p>
            <a:pPr eaLnBrk="1" hangingPunct="1"/>
            <a:endParaRPr lang="en-US" altLang="en-US" dirty="0"/>
          </a:p>
          <a:p>
            <a:pPr eaLnBrk="1" hangingPunct="1"/>
            <a:r>
              <a:rPr lang="en-US" altLang="en-US" dirty="0"/>
              <a:t>Another type of nonconventional cash flow involves a “financing” project, where there is a positive cash flow followed by a series of negative cash flows. This is the opposite of an “investing” project. In this case, our decision rule reverses, and we accept a project if the IRR is less than the cost of capital, since we are borrowing at a lower rate.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xmlns="" id="{E7F16AA7-4499-4185-B878-D4C2FF0234A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4A03DE88-E137-4912-BFD6-8869E3A7AB62}" type="slidenum">
              <a:rPr lang="en-US" altLang="en-US">
                <a:latin typeface="Times New Roman" panose="02020603050405020304" pitchFamily="18" charset="0"/>
              </a:rPr>
              <a:pPr/>
              <a:t>34</a:t>
            </a:fld>
            <a:endParaRPr lang="en-US" altLang="en-US" dirty="0">
              <a:latin typeface="Times New Roman" panose="02020603050405020304" pitchFamily="18" charset="0"/>
            </a:endParaRPr>
          </a:p>
        </p:txBody>
      </p:sp>
      <p:sp>
        <p:nvSpPr>
          <p:cNvPr id="80899" name="Rectangle 2">
            <a:extLst>
              <a:ext uri="{FF2B5EF4-FFF2-40B4-BE49-F238E27FC236}">
                <a16:creationId xmlns:a16="http://schemas.microsoft.com/office/drawing/2014/main" xmlns="" id="{778E1186-7427-42AA-B108-A903E21B34DC}"/>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xmlns="" id="{66D98130-E595-4A5B-A044-11B5918EC73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 (A)</a:t>
            </a:r>
          </a:p>
          <a:p>
            <a:pPr eaLnBrk="1" hangingPunct="1"/>
            <a:endParaRPr lang="en-US" altLang="en-US" dirty="0"/>
          </a:p>
          <a:p>
            <a:pPr eaLnBrk="1" hangingPunct="1"/>
            <a:r>
              <a:rPr lang="en-US" altLang="en-US" dirty="0"/>
              <a:t>You should accept the project if the required return is between 10.11% and 42.66%.</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xmlns="" id="{95DD262B-5C16-4212-ACD0-9B1D7BBAFC91}"/>
              </a:ext>
            </a:extLst>
          </p:cNvPr>
          <p:cNvSpPr>
            <a:spLocks noGrp="1" noRot="1" noChangeAspect="1" noTextEdit="1"/>
          </p:cNvSpPr>
          <p:nvPr>
            <p:ph type="sldImg"/>
          </p:nvPr>
        </p:nvSpPr>
        <p:spPr>
          <a:ln/>
        </p:spPr>
      </p:sp>
      <p:sp>
        <p:nvSpPr>
          <p:cNvPr id="82947" name="Notes Placeholder 2">
            <a:extLst>
              <a:ext uri="{FF2B5EF4-FFF2-40B4-BE49-F238E27FC236}">
                <a16:creationId xmlns:a16="http://schemas.microsoft.com/office/drawing/2014/main" xmlns="" id="{5FA97AC8-4B91-4EB7-9383-AC60B3AF682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9.5 (A)</a:t>
            </a:r>
          </a:p>
          <a:p>
            <a:endParaRPr lang="en-US" altLang="en-US" dirty="0"/>
          </a:p>
        </p:txBody>
      </p:sp>
      <p:sp>
        <p:nvSpPr>
          <p:cNvPr id="82948" name="Slide Number Placeholder 3">
            <a:extLst>
              <a:ext uri="{FF2B5EF4-FFF2-40B4-BE49-F238E27FC236}">
                <a16:creationId xmlns:a16="http://schemas.microsoft.com/office/drawing/2014/main" xmlns="" id="{ACA7CF22-9BF3-4C6E-B90F-2D947999ED7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06D73469-0466-4528-B4A5-7C356BC27FCB}" type="slidenum">
              <a:rPr lang="en-US" altLang="en-US">
                <a:latin typeface="Times New Roman" panose="02020603050405020304" pitchFamily="18" charset="0"/>
              </a:rPr>
              <a:pPr/>
              <a:t>35</a:t>
            </a:fld>
            <a:endParaRPr lang="en-US" altLang="en-US" dirty="0">
              <a:latin typeface="Times New Roman" panose="02020603050405020304"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xmlns="" id="{6053F904-8945-48F7-8754-0F648C9EBB14}"/>
              </a:ext>
            </a:extLst>
          </p:cNvPr>
          <p:cNvSpPr>
            <a:spLocks noGrp="1" noRot="1" noChangeAspect="1" noTextEdit="1"/>
          </p:cNvSpPr>
          <p:nvPr>
            <p:ph type="sldImg"/>
          </p:nvPr>
        </p:nvSpPr>
        <p:spPr>
          <a:ln/>
        </p:spPr>
      </p:sp>
      <p:sp>
        <p:nvSpPr>
          <p:cNvPr id="84995" name="Notes Placeholder 2">
            <a:extLst>
              <a:ext uri="{FF2B5EF4-FFF2-40B4-BE49-F238E27FC236}">
                <a16:creationId xmlns:a16="http://schemas.microsoft.com/office/drawing/2014/main" xmlns="" id="{A39C8A9F-94C1-4702-AE07-A86F432BAF0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9.5 (A)</a:t>
            </a:r>
          </a:p>
          <a:p>
            <a:endParaRPr lang="en-US" altLang="en-US" dirty="0"/>
          </a:p>
        </p:txBody>
      </p:sp>
      <p:sp>
        <p:nvSpPr>
          <p:cNvPr id="84996" name="Slide Number Placeholder 3">
            <a:extLst>
              <a:ext uri="{FF2B5EF4-FFF2-40B4-BE49-F238E27FC236}">
                <a16:creationId xmlns:a16="http://schemas.microsoft.com/office/drawing/2014/main" xmlns="" id="{D2CF1505-574B-44A8-B0E9-3957D854FB2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EF3C607E-32B8-441C-9606-83EDF7E860D7}" type="slidenum">
              <a:rPr lang="en-US" altLang="en-US">
                <a:latin typeface="Times New Roman" panose="02020603050405020304" pitchFamily="18" charset="0"/>
              </a:rPr>
              <a:pPr/>
              <a:t>36</a:t>
            </a:fld>
            <a:endParaRPr lang="en-US" altLang="en-US" dirty="0">
              <a:latin typeface="Times New Roman" panose="02020603050405020304"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xmlns="" id="{844B8A34-57F3-40DC-ACC6-060ADCB85DE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249A2786-93F5-4545-989E-BECC7B67A74A}" type="slidenum">
              <a:rPr lang="en-US" altLang="en-US">
                <a:latin typeface="Times New Roman" panose="02020603050405020304" pitchFamily="18" charset="0"/>
              </a:rPr>
              <a:pPr/>
              <a:t>37</a:t>
            </a:fld>
            <a:endParaRPr lang="en-US" altLang="en-US" dirty="0">
              <a:latin typeface="Times New Roman" panose="02020603050405020304" pitchFamily="18" charset="0"/>
            </a:endParaRPr>
          </a:p>
        </p:txBody>
      </p:sp>
      <p:sp>
        <p:nvSpPr>
          <p:cNvPr id="87043" name="Rectangle 2">
            <a:extLst>
              <a:ext uri="{FF2B5EF4-FFF2-40B4-BE49-F238E27FC236}">
                <a16:creationId xmlns:a16="http://schemas.microsoft.com/office/drawing/2014/main" xmlns="" id="{B144D932-60A1-41CB-9C68-AB7D7A155769}"/>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xmlns="" id="{D0B78E63-5BD2-47EE-84B6-B8101D3BA9B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 (A)</a:t>
            </a:r>
          </a:p>
          <a:p>
            <a:pPr eaLnBrk="1" hangingPunct="1"/>
            <a:endParaRPr lang="en-US" altLang="en-US" dirty="0"/>
          </a:p>
          <a:p>
            <a:pPr eaLnBrk="1" hangingPunct="1"/>
            <a:r>
              <a:rPr lang="en-US" altLang="en-US" dirty="0"/>
              <a:t>As long as we do not have limited capital, we should choose project A. Students will often argue that you should choose B because then you can invest the additional $100 in another good project, say C. The point is that if we do not have limited capital, we can invest in A and C and still be better off.</a:t>
            </a:r>
          </a:p>
          <a:p>
            <a:pPr eaLnBrk="1" hangingPunct="1"/>
            <a:endParaRPr lang="en-US" altLang="en-US" dirty="0"/>
          </a:p>
          <a:p>
            <a:pPr eaLnBrk="1" hangingPunct="1"/>
            <a:r>
              <a:rPr lang="en-US" altLang="en-US" dirty="0"/>
              <a:t>If we have limited capital, then we will need to examine what combinations of projects with A provide the highest NPV and what combinations of projects with B provide the highest NPV. You then go with the set that will create the most value. If you have limited capital and a large number of mutually exclusive projects, then you will want to set up a computer program to determine the best combination of projects within the budget constraints. The important point is that we DO NOT use IRR to choose between projects regardless of whether or not we have limited capital.</a:t>
            </a:r>
          </a:p>
          <a:p>
            <a:pPr eaLnBrk="1" hangingPunct="1"/>
            <a:endParaRPr lang="en-US" altLang="en-US" dirty="0"/>
          </a:p>
          <a:p>
            <a:pPr eaLnBrk="1" hangingPunct="1"/>
            <a:r>
              <a:rPr lang="en-US" altLang="en-US" dirty="0"/>
              <a:t>Embedded in the analysis, we may want to calculate the NPV of the incremental project, i.e., the additional CF represented by project A above project B. The IRR of this CF stream is the crossover point and provides the return on the incremental investment.</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xmlns="" id="{95CD7B08-CDE3-4CD4-9DD1-E29597D15FE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1899B9AE-E864-4313-BA0B-D5B4FE42CEF0}" type="slidenum">
              <a:rPr lang="en-US" altLang="en-US">
                <a:latin typeface="Times New Roman" panose="02020603050405020304" pitchFamily="18" charset="0"/>
              </a:rPr>
              <a:pPr/>
              <a:t>38</a:t>
            </a:fld>
            <a:endParaRPr lang="en-US" altLang="en-US" dirty="0">
              <a:latin typeface="Times New Roman" panose="02020603050405020304" pitchFamily="18" charset="0"/>
            </a:endParaRPr>
          </a:p>
        </p:txBody>
      </p:sp>
      <p:sp>
        <p:nvSpPr>
          <p:cNvPr id="89091" name="Rectangle 2">
            <a:extLst>
              <a:ext uri="{FF2B5EF4-FFF2-40B4-BE49-F238E27FC236}">
                <a16:creationId xmlns:a16="http://schemas.microsoft.com/office/drawing/2014/main" xmlns="" id="{434F3802-2411-4FE3-8ED1-4032F6DABD20}"/>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xmlns="" id="{3B9DF97E-200F-408C-A323-D0AE311397D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 (A)</a:t>
            </a:r>
          </a:p>
          <a:p>
            <a:pPr eaLnBrk="1" hangingPunct="1"/>
            <a:endParaRPr lang="en-US" altLang="en-US" dirty="0"/>
          </a:p>
          <a:p>
            <a:pPr eaLnBrk="1" hangingPunct="1"/>
            <a:r>
              <a:rPr lang="en-US" altLang="en-US" dirty="0"/>
              <a:t>If the required return is less than the crossover point of 11.8%, then you should choose A.</a:t>
            </a:r>
          </a:p>
          <a:p>
            <a:pPr eaLnBrk="1" hangingPunct="1"/>
            <a:endParaRPr lang="en-US" altLang="en-US" dirty="0"/>
          </a:p>
          <a:p>
            <a:pPr eaLnBrk="1" hangingPunct="1"/>
            <a:r>
              <a:rPr lang="en-US" altLang="en-US" dirty="0"/>
              <a:t>If the required return is greater than the crossover point of 11.8%, then you should choose B.</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xmlns="" id="{4D2408D9-4444-4AA0-A040-D012D7B6D668}"/>
              </a:ext>
            </a:extLst>
          </p:cNvPr>
          <p:cNvSpPr>
            <a:spLocks noGrp="1" noRot="1" noChangeAspect="1" noTextEdit="1"/>
          </p:cNvSpPr>
          <p:nvPr>
            <p:ph type="sldImg"/>
          </p:nvPr>
        </p:nvSpPr>
        <p:spPr>
          <a:ln/>
        </p:spPr>
      </p:sp>
      <p:sp>
        <p:nvSpPr>
          <p:cNvPr id="91139" name="Notes Placeholder 2">
            <a:extLst>
              <a:ext uri="{FF2B5EF4-FFF2-40B4-BE49-F238E27FC236}">
                <a16:creationId xmlns:a16="http://schemas.microsoft.com/office/drawing/2014/main" xmlns="" id="{C7316ADB-73C1-4EEB-90F0-FE30C51BAE7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9.5 (A)</a:t>
            </a:r>
          </a:p>
          <a:p>
            <a:endParaRPr lang="en-US" altLang="en-US" dirty="0"/>
          </a:p>
        </p:txBody>
      </p:sp>
      <p:sp>
        <p:nvSpPr>
          <p:cNvPr id="91140" name="Slide Number Placeholder 3">
            <a:extLst>
              <a:ext uri="{FF2B5EF4-FFF2-40B4-BE49-F238E27FC236}">
                <a16:creationId xmlns:a16="http://schemas.microsoft.com/office/drawing/2014/main" xmlns="" id="{1D9D34F8-BD32-4C9F-BDAC-2A085540E1A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6053ACC8-8422-4730-9ED7-52CD509E8DAE}" type="slidenum">
              <a:rPr lang="en-US" altLang="en-US">
                <a:latin typeface="Times New Roman" panose="02020603050405020304" pitchFamily="18" charset="0"/>
              </a:rPr>
              <a:pPr/>
              <a:t>39</a:t>
            </a:fld>
            <a:endParaRPr lang="en-US" altLang="en-US" dirty="0">
              <a:latin typeface="Times New Roman" panose="02020603050405020304"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xmlns="" id="{DAD86C0C-59BA-430D-B1FA-60575C63BBB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A756566D-DD3D-46EA-B0F6-7BEB2B9A405B}" type="slidenum">
              <a:rPr lang="en-US" altLang="en-US">
                <a:latin typeface="Times New Roman" panose="02020603050405020304" pitchFamily="18" charset="0"/>
              </a:rPr>
              <a:pPr/>
              <a:t>40</a:t>
            </a:fld>
            <a:endParaRPr lang="en-US" altLang="en-US" dirty="0">
              <a:latin typeface="Times New Roman" panose="02020603050405020304" pitchFamily="18" charset="0"/>
            </a:endParaRPr>
          </a:p>
        </p:txBody>
      </p:sp>
      <p:sp>
        <p:nvSpPr>
          <p:cNvPr id="93187" name="Rectangle 2">
            <a:extLst>
              <a:ext uri="{FF2B5EF4-FFF2-40B4-BE49-F238E27FC236}">
                <a16:creationId xmlns:a16="http://schemas.microsoft.com/office/drawing/2014/main" xmlns="" id="{774A57DE-6193-4DB1-A76A-F410079564F8}"/>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xmlns="" id="{708273D5-480A-4B8A-B385-BB0A06B11EF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9.5 (C)</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xmlns="" id="{E0369A05-AA55-4FE1-8753-8DD6F8346869}"/>
              </a:ext>
            </a:extLst>
          </p:cNvPr>
          <p:cNvSpPr>
            <a:spLocks noGrp="1" noRot="1" noChangeAspect="1" noTextEdit="1"/>
          </p:cNvSpPr>
          <p:nvPr>
            <p:ph type="sldImg"/>
          </p:nvPr>
        </p:nvSpPr>
        <p:spPr>
          <a:ln/>
        </p:spPr>
      </p:sp>
      <p:sp>
        <p:nvSpPr>
          <p:cNvPr id="95235" name="Notes Placeholder 2">
            <a:extLst>
              <a:ext uri="{FF2B5EF4-FFF2-40B4-BE49-F238E27FC236}">
                <a16:creationId xmlns:a16="http://schemas.microsoft.com/office/drawing/2014/main" xmlns="" id="{A1BCE6EC-D25D-4889-9339-32F0B463E26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9.6</a:t>
            </a:r>
          </a:p>
        </p:txBody>
      </p:sp>
      <p:sp>
        <p:nvSpPr>
          <p:cNvPr id="95236" name="Slide Number Placeholder 3">
            <a:extLst>
              <a:ext uri="{FF2B5EF4-FFF2-40B4-BE49-F238E27FC236}">
                <a16:creationId xmlns:a16="http://schemas.microsoft.com/office/drawing/2014/main" xmlns="" id="{47722473-77E9-47BC-8F50-5CABA78E143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0D1C8875-1A81-41FC-9027-EAF81540F2CF}" type="slidenum">
              <a:rPr lang="en-US" altLang="en-US">
                <a:latin typeface="Times New Roman" panose="02020603050405020304" pitchFamily="18" charset="0"/>
              </a:rPr>
              <a:pPr/>
              <a:t>41</a:t>
            </a:fld>
            <a:endParaRPr lang="en-US" altLang="en-US" dirty="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xmlns="" id="{868543B9-AB0F-4481-865D-B7E4FFFC439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EEA4E793-6596-4EFF-8E5E-054503B05003}" type="slidenum">
              <a:rPr lang="en-US" altLang="en-US">
                <a:latin typeface="Times New Roman" panose="02020603050405020304" pitchFamily="18" charset="0"/>
              </a:rPr>
              <a:pPr/>
              <a:t>6</a:t>
            </a:fld>
            <a:endParaRPr lang="en-US" altLang="en-US" dirty="0">
              <a:latin typeface="Times New Roman" panose="02020603050405020304" pitchFamily="18" charset="0"/>
            </a:endParaRPr>
          </a:p>
        </p:txBody>
      </p:sp>
      <p:sp>
        <p:nvSpPr>
          <p:cNvPr id="23555" name="Rectangle 2">
            <a:extLst>
              <a:ext uri="{FF2B5EF4-FFF2-40B4-BE49-F238E27FC236}">
                <a16:creationId xmlns:a16="http://schemas.microsoft.com/office/drawing/2014/main" xmlns="" id="{07CEDB95-70FF-4050-A6DE-7565EB51B9D4}"/>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xmlns="" id="{4F90C72E-1CCD-469A-9B58-ADF2C45BFA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9.1 (B)</a:t>
            </a:r>
          </a:p>
          <a:p>
            <a:pPr eaLnBrk="1" hangingPunct="1"/>
            <a:endParaRPr lang="en-US" altLang="en-US" dirty="0"/>
          </a:p>
          <a:p>
            <a:pPr eaLnBrk="1" hangingPunct="1"/>
            <a:r>
              <a:rPr lang="en-US" altLang="en-US" dirty="0"/>
              <a:t>This example will be used for each of the decision rules so that the students can compare the different rules and see that conflicts can arise. This illustrates the importance of recognizing which decision rules provide the best information for making decisions that will increase owner wealth.</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xmlns="" id="{2CF5A639-8503-4862-8DCB-528B50B0E32A}"/>
              </a:ext>
            </a:extLst>
          </p:cNvPr>
          <p:cNvSpPr>
            <a:spLocks noGrp="1" noRot="1" noChangeAspect="1" noTextEdit="1"/>
          </p:cNvSpPr>
          <p:nvPr>
            <p:ph type="sldImg"/>
          </p:nvPr>
        </p:nvSpPr>
        <p:spPr>
          <a:ln/>
        </p:spPr>
      </p:sp>
      <p:sp>
        <p:nvSpPr>
          <p:cNvPr id="97283" name="Notes Placeholder 2">
            <a:extLst>
              <a:ext uri="{FF2B5EF4-FFF2-40B4-BE49-F238E27FC236}">
                <a16:creationId xmlns:a16="http://schemas.microsoft.com/office/drawing/2014/main" xmlns="" id="{F990BE5E-A9A5-4401-BBE1-1F02238288F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9.6</a:t>
            </a:r>
          </a:p>
          <a:p>
            <a:endParaRPr lang="en-US" altLang="en-US" dirty="0"/>
          </a:p>
        </p:txBody>
      </p:sp>
      <p:sp>
        <p:nvSpPr>
          <p:cNvPr id="97284" name="Slide Number Placeholder 3">
            <a:extLst>
              <a:ext uri="{FF2B5EF4-FFF2-40B4-BE49-F238E27FC236}">
                <a16:creationId xmlns:a16="http://schemas.microsoft.com/office/drawing/2014/main" xmlns="" id="{5C9C64BE-521C-4C68-90F9-84FD39DD343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56CF5194-68CA-42B7-8EA7-51D707CACB89}" type="slidenum">
              <a:rPr lang="en-US" altLang="en-US">
                <a:latin typeface="Times New Roman" panose="02020603050405020304" pitchFamily="18" charset="0"/>
              </a:rPr>
              <a:pPr/>
              <a:t>42</a:t>
            </a:fld>
            <a:endParaRPr lang="en-US" altLang="en-US" dirty="0">
              <a:latin typeface="Times New Roman" panose="02020603050405020304"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xmlns="" id="{1F279824-4118-48E9-B69D-9402A8356EA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002B56FD-7EF1-402B-9110-76672748502A}" type="slidenum">
              <a:rPr lang="en-US" altLang="en-US">
                <a:latin typeface="Times New Roman" panose="02020603050405020304" pitchFamily="18" charset="0"/>
              </a:rPr>
              <a:pPr/>
              <a:t>43</a:t>
            </a:fld>
            <a:endParaRPr lang="en-US" altLang="en-US" dirty="0">
              <a:latin typeface="Times New Roman" panose="02020603050405020304" pitchFamily="18" charset="0"/>
            </a:endParaRPr>
          </a:p>
        </p:txBody>
      </p:sp>
      <p:sp>
        <p:nvSpPr>
          <p:cNvPr id="99331" name="Rectangle 2">
            <a:extLst>
              <a:ext uri="{FF2B5EF4-FFF2-40B4-BE49-F238E27FC236}">
                <a16:creationId xmlns:a16="http://schemas.microsoft.com/office/drawing/2014/main" xmlns="" id="{B7D325F5-60E5-421A-99B1-796F5EC0637C}"/>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xmlns="" id="{8477AE39-3430-4F5A-8CE9-91703C60763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dirty="0"/>
              <a:t>Section 9.7</a:t>
            </a:r>
          </a:p>
          <a:p>
            <a:pPr marL="228600" indent="-228600" eaLnBrk="1" hangingPunct="1"/>
            <a:endParaRPr lang="en-US" altLang="en-US" dirty="0"/>
          </a:p>
          <a:p>
            <a:pPr marL="0" indent="0" eaLnBrk="1" hangingPunct="1">
              <a:buFont typeface="Arial" panose="020B0604020202020204" pitchFamily="34" charset="0"/>
              <a:buNone/>
            </a:pPr>
            <a:r>
              <a:rPr lang="en-US" altLang="en-US" dirty="0"/>
              <a:t>Even though payback and AAR should not be used to make the final decision, we should consider the project very carefully if they suggest rejection. There may be more risk than we have considered or we may want to pay additional attention to our cash flow estimations. Sensitivity and scenario analysis can be used to help us evaluate our cash flows.</a:t>
            </a:r>
          </a:p>
          <a:p>
            <a:pPr marL="228600" indent="-228600" eaLnBrk="1" hangingPunct="1"/>
            <a:endParaRPr lang="en-US" altLang="en-US" dirty="0"/>
          </a:p>
          <a:p>
            <a:pPr marL="0" indent="0" eaLnBrk="1" hangingPunct="1">
              <a:buFont typeface="Arial" panose="020B0604020202020204" pitchFamily="34" charset="0"/>
              <a:buNone/>
            </a:pPr>
            <a:r>
              <a:rPr lang="en-US" altLang="en-US" dirty="0"/>
              <a:t>The fact that payback is commonly used as a secondary criterion may be because short paybacks allow firms to have funds sooner to invest in other projects without going to the capital markets.</a:t>
            </a:r>
          </a:p>
          <a:p>
            <a:pPr marL="228600" indent="-228600" eaLnBrk="1" hangingPunct="1"/>
            <a:endParaRPr lang="en-US" altLang="en-US" dirty="0"/>
          </a:p>
          <a:p>
            <a:pPr marL="228600" indent="-228600" eaLnBrk="1" hangingPunct="1"/>
            <a:r>
              <a:rPr lang="en-US" altLang="en-US" dirty="0"/>
              <a:t>Why are smaller firms more likely to use payback as a primary decision criterion?</a:t>
            </a:r>
          </a:p>
          <a:p>
            <a:pPr marL="228600" indent="-228600" eaLnBrk="1" hangingPunct="1">
              <a:buFontTx/>
              <a:buAutoNum type="arabicParenBoth"/>
            </a:pPr>
            <a:r>
              <a:rPr lang="en-US" altLang="en-US" dirty="0"/>
              <a:t>Small firms don’t have direct access to the capital markets and therefore find it more difficult to estimate discount rates based on funds cost;</a:t>
            </a:r>
          </a:p>
          <a:p>
            <a:pPr marL="228600" indent="-228600" eaLnBrk="1" hangingPunct="1">
              <a:buFontTx/>
              <a:buAutoNum type="arabicParenBoth"/>
            </a:pPr>
            <a:r>
              <a:rPr lang="en-US" altLang="en-US" dirty="0"/>
              <a:t>the AAR is the project-level equivalent to the ROA measure used for analyzing firm profitability; and </a:t>
            </a:r>
          </a:p>
          <a:p>
            <a:pPr marL="0" indent="0" eaLnBrk="1" hangingPunct="1">
              <a:buFont typeface="Arial" panose="020B0604020202020204" pitchFamily="34" charset="0"/>
              <a:buNone/>
            </a:pPr>
            <a:r>
              <a:rPr lang="en-US" altLang="en-US" dirty="0"/>
              <a:t>(3) some small firm decision-makers may be less aware of DCF approaches than their large firm counterparts.</a:t>
            </a:r>
            <a:br>
              <a:rPr lang="en-US" altLang="en-US" dirty="0"/>
            </a:br>
            <a:r>
              <a:rPr lang="en-US" altLang="en-US" i="1" dirty="0"/>
              <a:t/>
            </a:r>
            <a:br>
              <a:rPr lang="en-US" altLang="en-US" i="1" dirty="0"/>
            </a:br>
            <a:r>
              <a:rPr lang="en-US" altLang="en-US" dirty="0"/>
              <a:t>When managers are judged and rewarded primarily on the basis of periodic accounting figures, there is an incentive to evaluate projects with methods such as payback or average accounting return. On the other hand, when compensation is tied to firm value, it makes more sense to use NPV as the primary decision tool.</a:t>
            </a:r>
            <a:br>
              <a:rPr lang="en-US" altLang="en-US" dirty="0"/>
            </a:br>
            <a:r>
              <a:rPr lang="en-US" altLang="en-US" i="1" dirty="0"/>
              <a:t/>
            </a:r>
            <a:br>
              <a:rPr lang="en-US" altLang="en-US" i="1" dirty="0"/>
            </a:br>
            <a:endParaRPr lang="en-US" altLang="en-US" i="1"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xmlns="" id="{DD80C4D6-C7D4-4E0D-91E2-15F5F1C8DEA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F73192B5-8C8A-48B3-9F83-E5B4FAD233C8}" type="slidenum">
              <a:rPr lang="en-US" altLang="en-US">
                <a:latin typeface="Times New Roman" panose="02020603050405020304" pitchFamily="18" charset="0"/>
              </a:rPr>
              <a:pPr/>
              <a:t>44</a:t>
            </a:fld>
            <a:endParaRPr lang="en-US" altLang="en-US" dirty="0">
              <a:latin typeface="Times New Roman" panose="02020603050405020304" pitchFamily="18" charset="0"/>
            </a:endParaRPr>
          </a:p>
        </p:txBody>
      </p:sp>
      <p:sp>
        <p:nvSpPr>
          <p:cNvPr id="101379" name="Rectangle 2">
            <a:extLst>
              <a:ext uri="{FF2B5EF4-FFF2-40B4-BE49-F238E27FC236}">
                <a16:creationId xmlns:a16="http://schemas.microsoft.com/office/drawing/2014/main" xmlns="" id="{3F3DAD29-283F-4CB4-8FE3-C01B6DD4D377}"/>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xmlns="" id="{72DD2E06-D957-426D-A672-08983C53454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9.8</a:t>
            </a:r>
          </a:p>
          <a:p>
            <a:pPr eaLnBrk="1" hangingPunct="1"/>
            <a:endParaRPr lang="en-US" altLang="en-US" dirty="0"/>
          </a:p>
          <a:p>
            <a:pPr eaLnBrk="1" hangingPunct="1"/>
            <a:r>
              <a:rPr lang="en-US" altLang="en-US" dirty="0"/>
              <a:t>For IRR, we assume a conventional investment project. For a financing project, we accept if the IRR is less than the “required” rate.</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xmlns="" id="{51265964-78B2-4E65-8E54-47BC42A85A61}"/>
              </a:ext>
            </a:extLst>
          </p:cNvPr>
          <p:cNvSpPr>
            <a:spLocks noGrp="1" noRot="1" noChangeAspect="1" noTextEdit="1"/>
          </p:cNvSpPr>
          <p:nvPr>
            <p:ph type="sldImg"/>
          </p:nvPr>
        </p:nvSpPr>
        <p:spPr>
          <a:ln/>
        </p:spPr>
      </p:sp>
      <p:sp>
        <p:nvSpPr>
          <p:cNvPr id="103427" name="Notes Placeholder 2">
            <a:extLst>
              <a:ext uri="{FF2B5EF4-FFF2-40B4-BE49-F238E27FC236}">
                <a16:creationId xmlns:a16="http://schemas.microsoft.com/office/drawing/2014/main" xmlns="" id="{8E1F16E5-A7FE-4DAF-85D3-7D30AAFACAB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9.8</a:t>
            </a:r>
          </a:p>
          <a:p>
            <a:endParaRPr lang="en-US" altLang="en-US" dirty="0"/>
          </a:p>
        </p:txBody>
      </p:sp>
      <p:sp>
        <p:nvSpPr>
          <p:cNvPr id="103428" name="Slide Number Placeholder 3">
            <a:extLst>
              <a:ext uri="{FF2B5EF4-FFF2-40B4-BE49-F238E27FC236}">
                <a16:creationId xmlns:a16="http://schemas.microsoft.com/office/drawing/2014/main" xmlns="" id="{1BB7A13E-9657-4569-BCAA-9000BFACB29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2DAD43A0-D4D0-415C-A076-6D4B07D44193}" type="slidenum">
              <a:rPr lang="en-US" altLang="en-US">
                <a:latin typeface="Times New Roman" panose="02020603050405020304" pitchFamily="18" charset="0"/>
              </a:rPr>
              <a:pPr/>
              <a:t>45</a:t>
            </a:fld>
            <a:endParaRPr lang="en-US" altLang="en-US" dirty="0">
              <a:latin typeface="Times New Roman" panose="02020603050405020304"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xmlns="" id="{E5B29121-D3D2-40F7-8F00-F96EB8E3C301}"/>
              </a:ext>
            </a:extLst>
          </p:cNvPr>
          <p:cNvSpPr>
            <a:spLocks noGrp="1" noRot="1" noChangeAspect="1" noTextEdit="1"/>
          </p:cNvSpPr>
          <p:nvPr>
            <p:ph type="sldImg"/>
          </p:nvPr>
        </p:nvSpPr>
        <p:spPr>
          <a:ln/>
        </p:spPr>
      </p:sp>
      <p:sp>
        <p:nvSpPr>
          <p:cNvPr id="105475" name="Notes Placeholder 2">
            <a:extLst>
              <a:ext uri="{FF2B5EF4-FFF2-40B4-BE49-F238E27FC236}">
                <a16:creationId xmlns:a16="http://schemas.microsoft.com/office/drawing/2014/main" xmlns="" id="{ECA10EDF-A275-49A7-952F-4BB027F85D9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9.8</a:t>
            </a:r>
          </a:p>
          <a:p>
            <a:endParaRPr lang="en-US" altLang="en-US" dirty="0"/>
          </a:p>
        </p:txBody>
      </p:sp>
      <p:sp>
        <p:nvSpPr>
          <p:cNvPr id="105476" name="Slide Number Placeholder 3">
            <a:extLst>
              <a:ext uri="{FF2B5EF4-FFF2-40B4-BE49-F238E27FC236}">
                <a16:creationId xmlns:a16="http://schemas.microsoft.com/office/drawing/2014/main" xmlns="" id="{A80CEEA8-FF26-461D-8AB1-DEF756D791D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0D23FA8B-F53F-47A1-8B72-4A5C2599EC13}" type="slidenum">
              <a:rPr lang="en-US" altLang="en-US">
                <a:latin typeface="Times New Roman" panose="02020603050405020304" pitchFamily="18" charset="0"/>
              </a:rPr>
              <a:pPr/>
              <a:t>46</a:t>
            </a:fld>
            <a:endParaRPr lang="en-US" altLang="en-US" dirty="0">
              <a:latin typeface="Times New Roman" panose="02020603050405020304"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xmlns="" id="{B9C7F002-CE5B-471B-A6D2-C7CCC2F8CF5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D4F572C7-3481-43A1-8A79-963144DDE1D4}" type="slidenum">
              <a:rPr lang="en-US" altLang="en-US">
                <a:latin typeface="Times New Roman" panose="02020603050405020304" pitchFamily="18" charset="0"/>
              </a:rPr>
              <a:pPr/>
              <a:t>47</a:t>
            </a:fld>
            <a:endParaRPr lang="en-US" altLang="en-US" dirty="0">
              <a:latin typeface="Times New Roman" panose="02020603050405020304" pitchFamily="18" charset="0"/>
            </a:endParaRPr>
          </a:p>
        </p:txBody>
      </p:sp>
      <p:sp>
        <p:nvSpPr>
          <p:cNvPr id="107523" name="Rectangle 2">
            <a:extLst>
              <a:ext uri="{FF2B5EF4-FFF2-40B4-BE49-F238E27FC236}">
                <a16:creationId xmlns:a16="http://schemas.microsoft.com/office/drawing/2014/main" xmlns="" id="{E46F9876-DA85-40A1-A548-1AA5518B7508}"/>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xmlns="" id="{447F34DF-1E46-4959-8DC5-5A4298A72D1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9.8</a:t>
            </a:r>
          </a:p>
          <a:p>
            <a:pPr eaLnBrk="1" hangingPunct="1"/>
            <a:endParaRPr lang="en-US" altLang="en-US" dirty="0"/>
          </a:p>
          <a:p>
            <a:pPr eaLnBrk="1" hangingPunct="1"/>
            <a:r>
              <a:rPr lang="en-US" altLang="en-US" dirty="0"/>
              <a:t>Payback period = 4 years</a:t>
            </a:r>
          </a:p>
          <a:p>
            <a:pPr eaLnBrk="1" hangingPunct="1"/>
            <a:r>
              <a:rPr lang="en-US" altLang="en-US" dirty="0"/>
              <a:t>The project does not pay back on a discounted basis.</a:t>
            </a:r>
          </a:p>
          <a:p>
            <a:pPr eaLnBrk="1" hangingPunct="1"/>
            <a:r>
              <a:rPr lang="en-US" altLang="en-US" dirty="0"/>
              <a:t>NPV = -2,758.72</a:t>
            </a:r>
          </a:p>
          <a:p>
            <a:pPr eaLnBrk="1" hangingPunct="1"/>
            <a:r>
              <a:rPr lang="en-US" altLang="en-US" dirty="0"/>
              <a:t>IRR = 7.93%</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xmlns="" id="{0B0BD13D-3AED-4E9F-86C4-DEFAA860CBF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949B2FB8-25BB-4AF1-9366-B185FA4CD947}" type="slidenum">
              <a:rPr lang="en-US" altLang="en-US">
                <a:latin typeface="Times New Roman" panose="02020603050405020304" pitchFamily="18" charset="0"/>
              </a:rPr>
              <a:pPr/>
              <a:t>48</a:t>
            </a:fld>
            <a:endParaRPr lang="en-US" altLang="en-US" dirty="0">
              <a:latin typeface="Times New Roman" panose="02020603050405020304" pitchFamily="18" charset="0"/>
            </a:endParaRPr>
          </a:p>
        </p:txBody>
      </p:sp>
      <p:sp>
        <p:nvSpPr>
          <p:cNvPr id="109571" name="Rectangle 2">
            <a:extLst>
              <a:ext uri="{FF2B5EF4-FFF2-40B4-BE49-F238E27FC236}">
                <a16:creationId xmlns:a16="http://schemas.microsoft.com/office/drawing/2014/main" xmlns="" id="{CA2EAB4A-87C8-4C9C-861C-7D324D4A54C2}"/>
              </a:ext>
            </a:extLst>
          </p:cNvPr>
          <p:cNvSpPr>
            <a:spLocks noGrp="1" noRot="1" noChangeAspect="1" noChangeArrowheads="1" noTextEdit="1"/>
          </p:cNvSpPr>
          <p:nvPr>
            <p:ph type="sldImg"/>
          </p:nvPr>
        </p:nvSpPr>
        <p:spPr>
          <a:ln/>
        </p:spPr>
      </p:sp>
      <p:sp>
        <p:nvSpPr>
          <p:cNvPr id="109572" name="Rectangle 3">
            <a:extLst>
              <a:ext uri="{FF2B5EF4-FFF2-40B4-BE49-F238E27FC236}">
                <a16:creationId xmlns:a16="http://schemas.microsoft.com/office/drawing/2014/main" xmlns="" id="{756F3C6D-71DD-4D88-937B-40224C4FC0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eaLnBrk="1" hangingPunct="1"/>
            <a:r>
              <a:rPr lang="en-US" altLang="en-US" dirty="0"/>
              <a:t>Case 1:</a:t>
            </a:r>
          </a:p>
          <a:p>
            <a:pPr lvl="0" eaLnBrk="1" hangingPunct="1"/>
            <a:r>
              <a:rPr lang="en-US" altLang="en-US" dirty="0"/>
              <a:t>Assume the publishing company has a cost of capital of 8% and estimates it could sell 10,000 volumes by the end of year one and 5,000 volumes in each of the following two years. The immediate printing costs for the 20,000 volumes would be $20,000. The book would sell for $7.50 per copy and net the company a profit of $6 per copy after royalties, marketing costs and taxes. Year one net would be $60,000. From a capital budgeting standpoint, is it financially wise to buy the publication rights? What is the NPV of this investment? The year 0 cash flow is -20,000, year 1 is 60,000, and years 2 and 3 are 30,000 each. Given a cost of capital of 8%, the NPV is just over $85,000. It looks good, right? Now ask the class if the publishing of this book would encourage cheating and if the publishing company would want to be associated with this text and its message. Some students may feel that one should accept these profitable investment opportunities, while others might prefer that the publication of this profitable text be rejected due to the behavior it could encourage. Although the example is simplistic, this type of issue is not uncommon and serves as a starting point for a discussion of the value of “reputational capital.”</a:t>
            </a:r>
          </a:p>
          <a:p>
            <a:pPr lvl="0" eaLnBrk="1" hangingPunct="1"/>
            <a:endParaRPr lang="en-US" altLang="en-US" dirty="0"/>
          </a:p>
          <a:p>
            <a:pPr lvl="0" eaLnBrk="1" hangingPunct="1"/>
            <a:r>
              <a:rPr lang="en-US" altLang="en-US" dirty="0"/>
              <a:t>Case 2:</a:t>
            </a:r>
          </a:p>
          <a:p>
            <a:pPr lvl="0" eaLnBrk="1" hangingPunct="1"/>
            <a:r>
              <a:rPr lang="en-US" altLang="en-US" dirty="0"/>
              <a:t>Assume that to comply with the Air Quality Control Act of 1989, a company must install three smoke stack scrubber units to its ventilation stacks at an installed cost of $355,000 per unit. An estimated $100,000 per unit in fines could be saved each year over the five-year life of the ventilation stacks. The cost of capital is 14% for the firm. The analysis of the investment results in a NPV of -$35,076. Could investment in a healthier working environment result in lower long-term costs in the form of lower future health costs? If so, might this decision result in an increase in shareholder wealth? Notice that if the answer to this second question is yes, it suggests that our original analysis omitted some side benefits to the project.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xmlns="" id="{A6ED2143-10FB-4B52-BE7C-FAA450131A6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830820B6-054D-488F-8A43-1AC1649328F7}" type="slidenum">
              <a:rPr lang="en-US" altLang="en-US">
                <a:latin typeface="Times New Roman" panose="02020603050405020304" pitchFamily="18" charset="0"/>
              </a:rPr>
              <a:pPr/>
              <a:t>49</a:t>
            </a:fld>
            <a:endParaRPr lang="en-US" altLang="en-US" dirty="0">
              <a:latin typeface="Times New Roman" panose="02020603050405020304" pitchFamily="18" charset="0"/>
            </a:endParaRPr>
          </a:p>
        </p:txBody>
      </p:sp>
      <p:sp>
        <p:nvSpPr>
          <p:cNvPr id="111619" name="Rectangle 2">
            <a:extLst>
              <a:ext uri="{FF2B5EF4-FFF2-40B4-BE49-F238E27FC236}">
                <a16:creationId xmlns:a16="http://schemas.microsoft.com/office/drawing/2014/main" xmlns="" id="{24EC9E21-77B9-47F9-92D1-41C30E18EDF2}"/>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xmlns="" id="{BD26FB8A-1983-4769-8ED1-BC6CD410A14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9.8</a:t>
            </a:r>
          </a:p>
          <a:p>
            <a:pPr eaLnBrk="1" hangingPunct="1"/>
            <a:endParaRPr lang="en-US" altLang="en-US" dirty="0"/>
          </a:p>
          <a:p>
            <a:pPr eaLnBrk="1" hangingPunct="1"/>
            <a:r>
              <a:rPr lang="en-US" altLang="en-US" dirty="0"/>
              <a:t>NPV = -$6,472; reject the project since it would lower the value of the firm.</a:t>
            </a:r>
          </a:p>
          <a:p>
            <a:pPr eaLnBrk="1" hangingPunct="1"/>
            <a:endParaRPr lang="en-US" altLang="en-US" dirty="0"/>
          </a:p>
          <a:p>
            <a:pPr eaLnBrk="1" hangingPunct="1"/>
            <a:r>
              <a:rPr lang="en-US" altLang="en-US" dirty="0"/>
              <a:t>IRR = 11.81%, so reject the project since it would tie up investable funds in a project that will provide insufficient return.</a:t>
            </a:r>
          </a:p>
          <a:p>
            <a:pPr eaLnBrk="1" hangingPunct="1"/>
            <a:endParaRPr lang="en-US" altLang="en-US" dirty="0"/>
          </a:p>
          <a:p>
            <a:pPr eaLnBrk="1" hangingPunct="1"/>
            <a:r>
              <a:rPr lang="en-US" altLang="en-US" dirty="0"/>
              <a:t>The NPV and IRR decision rules will provide the same decision for all independent projects with conventional/normal cash flow patterns. If a project adds value to the firm (i.e., has a positive NPV), then it must be expected to provide a return above that which is required. Both of those justifications are good for shareholders.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xmlns="" id="{1E92C030-4100-4DCA-B870-49786AFB6E1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DAD7F947-B26A-4355-8EDC-2AE070599F5E}" type="slidenum">
              <a:rPr lang="en-US" altLang="en-US">
                <a:latin typeface="Times New Roman" panose="02020603050405020304" pitchFamily="18" charset="0"/>
              </a:rPr>
              <a:pPr/>
              <a:t>7</a:t>
            </a:fld>
            <a:endParaRPr lang="en-US" altLang="en-US" dirty="0">
              <a:latin typeface="Times New Roman" panose="02020603050405020304" pitchFamily="18" charset="0"/>
            </a:endParaRPr>
          </a:p>
        </p:txBody>
      </p:sp>
      <p:sp>
        <p:nvSpPr>
          <p:cNvPr id="25603" name="Rectangle 2">
            <a:extLst>
              <a:ext uri="{FF2B5EF4-FFF2-40B4-BE49-F238E27FC236}">
                <a16:creationId xmlns:a16="http://schemas.microsoft.com/office/drawing/2014/main" xmlns="" id="{FDEA9929-7CA7-4958-A1E9-EAF38CC27F7D}"/>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xmlns="" id="{3F2D551B-E8CC-463E-BAF6-A3FBF7494EE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9.1 (B)</a:t>
            </a:r>
          </a:p>
          <a:p>
            <a:pPr eaLnBrk="1" hangingPunct="1"/>
            <a:endParaRPr lang="en-US" altLang="en-US" i="1" dirty="0"/>
          </a:p>
          <a:p>
            <a:pPr eaLnBrk="1" hangingPunct="1"/>
            <a:r>
              <a:rPr lang="en-US" altLang="en-US" i="1" dirty="0"/>
              <a:t>Lecture Tip: </a:t>
            </a:r>
            <a:r>
              <a:rPr lang="en-US" altLang="en-US" dirty="0"/>
              <a:t>Here’s another perspective on the meaning of NPV. If we accept a project with a negative NPV of -$2,422, this is financially equivalent to investing $2,422 today and receiving nothing in return. Therefore, the total value of the firm would decrease by $2,422. This assumes that the various components (cash flow estimates, discount rate, etc.) used in the computation are correct.</a:t>
            </a:r>
          </a:p>
          <a:p>
            <a:pPr eaLnBrk="1" hangingPunct="1"/>
            <a:endParaRPr lang="en-US" altLang="en-US" dirty="0"/>
          </a:p>
          <a:p>
            <a:pPr eaLnBrk="1" hangingPunct="1"/>
            <a:r>
              <a:rPr lang="en-US" altLang="en-US" i="1" dirty="0"/>
              <a:t>Lecture Tip: </a:t>
            </a:r>
            <a:r>
              <a:rPr lang="en-US" altLang="en-US" dirty="0"/>
              <a:t>In practice, financial managers are rarely presented with zero NPV projects for at least two reasons. First, in an abstract sense, zero is just another of the infinite number of values the NPV can take; as such, the likelihood of obtaining any particular number is small. Second, and more pragmatically, in most large firms, capital investment proposals are submitted to the finance group from other areas for analysis. Those submitting proposals recognize the ambivalence associated with zero NPVs and are less likely to send them to the finance group in the first place.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xmlns="" id="{E53382FE-67E0-4BDB-9DD4-247EB5CB157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BDAC7457-A251-4C72-895B-6899AA544191}" type="slidenum">
              <a:rPr lang="en-US" altLang="en-US">
                <a:latin typeface="Times New Roman" panose="02020603050405020304" pitchFamily="18" charset="0"/>
              </a:rPr>
              <a:pPr/>
              <a:t>8</a:t>
            </a:fld>
            <a:endParaRPr lang="en-US" altLang="en-US" dirty="0">
              <a:latin typeface="Times New Roman" panose="02020603050405020304" pitchFamily="18" charset="0"/>
            </a:endParaRPr>
          </a:p>
        </p:txBody>
      </p:sp>
      <p:sp>
        <p:nvSpPr>
          <p:cNvPr id="27651" name="Rectangle 2">
            <a:extLst>
              <a:ext uri="{FF2B5EF4-FFF2-40B4-BE49-F238E27FC236}">
                <a16:creationId xmlns:a16="http://schemas.microsoft.com/office/drawing/2014/main" xmlns="" id="{890BE8BA-BABB-413B-B0C5-09121FA5EA97}"/>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xmlns="" id="{CA89BE50-B62D-49A6-9B0C-6B9D6C3C357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9.1 (B)</a:t>
            </a:r>
          </a:p>
          <a:p>
            <a:pPr eaLnBrk="1" hangingPunct="1"/>
            <a:endParaRPr lang="en-US" altLang="en-US" dirty="0"/>
          </a:p>
          <a:p>
            <a:pPr eaLnBrk="1" hangingPunct="1"/>
            <a:r>
              <a:rPr lang="en-US" altLang="en-US" dirty="0"/>
              <a:t>Again, the calculator used for the illustration is the TI BA-II plus. The basic procedure is the same; you start with the year 0 cash flow and then enter the cash flows in order. F01, F02, etc. are used to set the frequency of a cash flow occurrence. Many calculators only require you to use this function if the frequency is something other than 1.</a:t>
            </a:r>
          </a:p>
          <a:p>
            <a:pPr eaLnBrk="1" hangingPunct="1"/>
            <a:endParaRPr lang="en-US" altLang="en-US" dirty="0"/>
          </a:p>
          <a:p>
            <a:pPr eaLnBrk="1" hangingPunct="1"/>
            <a:r>
              <a:rPr lang="en-US" altLang="en-US" dirty="0"/>
              <a:t>Since we have a positive NPV, we should accept the project.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xmlns="" id="{98378545-A08E-4559-A9D3-BF69CA71B0C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9C4B2AFB-95BE-4F35-BBAC-358EEB901378}" type="slidenum">
              <a:rPr lang="en-US" altLang="en-US">
                <a:latin typeface="Times New Roman" panose="02020603050405020304" pitchFamily="18" charset="0"/>
              </a:rPr>
              <a:pPr/>
              <a:t>9</a:t>
            </a:fld>
            <a:endParaRPr lang="en-US" altLang="en-US" dirty="0">
              <a:latin typeface="Times New Roman" panose="02020603050405020304" pitchFamily="18" charset="0"/>
            </a:endParaRPr>
          </a:p>
        </p:txBody>
      </p:sp>
      <p:sp>
        <p:nvSpPr>
          <p:cNvPr id="29699" name="Rectangle 2">
            <a:extLst>
              <a:ext uri="{FF2B5EF4-FFF2-40B4-BE49-F238E27FC236}">
                <a16:creationId xmlns:a16="http://schemas.microsoft.com/office/drawing/2014/main" xmlns="" id="{3EC04F87-8EF8-438D-8A77-B960E94B7FF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xmlns="" id="{9CA4EE7D-1233-4B3C-8013-0F5C2864D2E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9.1 (B)</a:t>
            </a:r>
          </a:p>
          <a:p>
            <a:pPr eaLnBrk="1" hangingPunct="1"/>
            <a:endParaRPr lang="en-US" altLang="en-US" dirty="0"/>
          </a:p>
          <a:p>
            <a:pPr eaLnBrk="1" hangingPunct="1"/>
            <a:r>
              <a:rPr lang="en-US" altLang="en-US" dirty="0"/>
              <a:t>The answer to all of these questions is yes.</a:t>
            </a:r>
          </a:p>
          <a:p>
            <a:pPr eaLnBrk="1" hangingPunct="1"/>
            <a:endParaRPr lang="en-US" altLang="en-US" dirty="0"/>
          </a:p>
          <a:p>
            <a:pPr eaLnBrk="1" hangingPunct="1"/>
            <a:r>
              <a:rPr lang="en-US" altLang="en-US" dirty="0"/>
              <a:t>The risk of the cash flows is accounted for through the choice of the discount rate</a:t>
            </a:r>
            <a:r>
              <a:rPr lang="en-US" altLang="en-US" dirty="0" smtClean="0"/>
              <a:t>.</a:t>
            </a:r>
          </a:p>
          <a:p>
            <a:pPr eaLnBrk="1" hangingPunct="1"/>
            <a:endParaRPr lang="en-US" alt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i="1" kern="1200" dirty="0" smtClean="0">
                <a:solidFill>
                  <a:schemeClr val="tx1"/>
                </a:solidFill>
                <a:effectLst/>
                <a:latin typeface="Times New Roman" pitchFamily="18" charset="0"/>
                <a:ea typeface="+mn-ea"/>
                <a:cs typeface="+mn-cs"/>
              </a:rPr>
              <a:t>Lecture Tip: </a:t>
            </a:r>
            <a:r>
              <a:rPr lang="en-US" sz="1200" i="0" kern="1200" dirty="0" smtClean="0">
                <a:solidFill>
                  <a:schemeClr val="tx1"/>
                </a:solidFill>
                <a:effectLst/>
                <a:latin typeface="Times New Roman" pitchFamily="18" charset="0"/>
                <a:ea typeface="+mn-ea"/>
                <a:cs typeface="+mn-cs"/>
              </a:rPr>
              <a:t>The new tax law contains a provision that allows firms, in some cases, to take bonus depreciation in year one up to 100 percent of the cost of the asset. This will, all else equal, increase the NPV of proposed projects.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xmlns="" id="{102B2AFB-7A94-4365-B659-40E6A0574EF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0F5D29B3-07AF-4FEA-9EEA-44D3E78D6B13}" type="slidenum">
              <a:rPr lang="en-US" altLang="en-US">
                <a:latin typeface="Times New Roman" panose="02020603050405020304" pitchFamily="18" charset="0"/>
              </a:rPr>
              <a:pPr/>
              <a:t>10</a:t>
            </a:fld>
            <a:endParaRPr lang="en-US" altLang="en-US" dirty="0">
              <a:latin typeface="Times New Roman" panose="02020603050405020304" pitchFamily="18" charset="0"/>
            </a:endParaRPr>
          </a:p>
        </p:txBody>
      </p:sp>
      <p:sp>
        <p:nvSpPr>
          <p:cNvPr id="31747" name="Rectangle 2">
            <a:extLst>
              <a:ext uri="{FF2B5EF4-FFF2-40B4-BE49-F238E27FC236}">
                <a16:creationId xmlns:a16="http://schemas.microsoft.com/office/drawing/2014/main" xmlns="" id="{55511903-7F2B-4637-9627-D4CCD84E119D}"/>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xmlns="" id="{AD9E8782-9EB8-4DD4-92C7-1B8A3CADFA5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9.1 (B)</a:t>
            </a:r>
          </a:p>
          <a:p>
            <a:pPr eaLnBrk="1" hangingPunct="1"/>
            <a:endParaRPr lang="en-US" altLang="en-US" dirty="0"/>
          </a:p>
          <a:p>
            <a:pPr eaLnBrk="1" hangingPunct="1"/>
            <a:r>
              <a:rPr lang="en-US" altLang="en-US" dirty="0"/>
              <a:t>Click on the Excel icon to go to an embedded Excel worksheet that has the cash flows along with the right and wrong way to compute NPV. Click on the cell with the solution to show the students the difference in the formulas.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xmlns="" id="{50109F2F-3D62-4675-85CB-E1754B721B2E}"/>
              </a:ext>
            </a:extLst>
          </p:cNvPr>
          <p:cNvSpPr>
            <a:spLocks noGrp="1" noRot="1" noChangeAspect="1" noTextEdit="1"/>
          </p:cNvSpPr>
          <p:nvPr>
            <p:ph type="sldImg"/>
          </p:nvPr>
        </p:nvSpPr>
        <p:spPr>
          <a:ln/>
        </p:spPr>
      </p:sp>
      <p:sp>
        <p:nvSpPr>
          <p:cNvPr id="33795" name="Notes Placeholder 2">
            <a:extLst>
              <a:ext uri="{FF2B5EF4-FFF2-40B4-BE49-F238E27FC236}">
                <a16:creationId xmlns:a16="http://schemas.microsoft.com/office/drawing/2014/main" xmlns="" id="{DFE55B76-34D0-41C2-9CB2-FE5646B1B02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9.2 (A)</a:t>
            </a:r>
          </a:p>
        </p:txBody>
      </p:sp>
      <p:sp>
        <p:nvSpPr>
          <p:cNvPr id="33796" name="Slide Number Placeholder 3">
            <a:extLst>
              <a:ext uri="{FF2B5EF4-FFF2-40B4-BE49-F238E27FC236}">
                <a16:creationId xmlns:a16="http://schemas.microsoft.com/office/drawing/2014/main" xmlns="" id="{E9B8CA0A-7C18-4585-8939-E9D72BD6EB5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8.</a:t>
            </a:r>
            <a:fld id="{85F8783A-3D81-4460-AEA3-006F54EB871B}" type="slidenum">
              <a:rPr lang="en-US" altLang="en-US">
                <a:latin typeface="Times New Roman" panose="02020603050405020304" pitchFamily="18" charset="0"/>
              </a:rPr>
              <a:pPr/>
              <a:t>11</a:t>
            </a:fld>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DF3AF06-3913-4D24-B0EA-D21708C9A7A2}"/>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5" name="Rounded Rectangle 12">
            <a:extLst>
              <a:ext uri="{FF2B5EF4-FFF2-40B4-BE49-F238E27FC236}">
                <a16:creationId xmlns:a16="http://schemas.microsoft.com/office/drawing/2014/main" xmlns="" id="{C8D4A6E6-E0A0-4E88-A176-D46387EE4845}"/>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a:extLst>
              <a:ext uri="{FF2B5EF4-FFF2-40B4-BE49-F238E27FC236}">
                <a16:creationId xmlns:a16="http://schemas.microsoft.com/office/drawing/2014/main" xmlns="" id="{D386600D-987F-4E5A-8D47-DA82C6776582}"/>
              </a:ext>
            </a:extLst>
          </p:cNvPr>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75F5C6D3-F9E0-4429-9730-2EDDBFAD7A6E}"/>
              </a:ext>
            </a:extLst>
          </p:cNvPr>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F6BBBC74-16B5-4CA0-8B2A-4701C34B1A37}"/>
              </a:ext>
            </a:extLst>
          </p:cNvPr>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a:extLst>
              <a:ext uri="{FF2B5EF4-FFF2-40B4-BE49-F238E27FC236}">
                <a16:creationId xmlns:a16="http://schemas.microsoft.com/office/drawing/2014/main" xmlns="" id="{D6CBDDCF-3A21-4BCE-A288-8DF9C51BF7D2}"/>
              </a:ext>
            </a:extLst>
          </p:cNvPr>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Rectangle 9">
            <a:extLst>
              <a:ext uri="{FF2B5EF4-FFF2-40B4-BE49-F238E27FC236}">
                <a16:creationId xmlns:a16="http://schemas.microsoft.com/office/drawing/2014/main" xmlns="" id="{F3DAD563-0E8D-4484-B791-4CE7FC67B4F5}"/>
              </a:ext>
            </a:extLst>
          </p:cNvPr>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1" name="Rectangle 10">
            <a:extLst>
              <a:ext uri="{FF2B5EF4-FFF2-40B4-BE49-F238E27FC236}">
                <a16:creationId xmlns:a16="http://schemas.microsoft.com/office/drawing/2014/main" xmlns="" id="{9E8BF3F2-C702-4CFE-B71E-20917732E992}"/>
              </a:ext>
            </a:extLst>
          </p:cNvPr>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3" name="Subtitle 2"/>
          <p:cNvSpPr>
            <a:spLocks noGrp="1"/>
          </p:cNvSpPr>
          <p:nvPr>
            <p:ph type="subTitle" idx="1"/>
          </p:nvPr>
        </p:nvSpPr>
        <p:spPr>
          <a:xfrm>
            <a:off x="642805" y="4648200"/>
            <a:ext cx="6553200" cy="457200"/>
          </a:xfrm>
        </p:spPr>
        <p:txBody>
          <a:bodyPr anchor="ctr" anchorCtr="1">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dirty="0"/>
              <a:t>Click to edit Master title style</a:t>
            </a:r>
          </a:p>
        </p:txBody>
      </p:sp>
      <p:sp>
        <p:nvSpPr>
          <p:cNvPr id="18" name="Date Placeholder 17">
            <a:extLst>
              <a:ext uri="{FF2B5EF4-FFF2-40B4-BE49-F238E27FC236}">
                <a16:creationId xmlns:a16="http://schemas.microsoft.com/office/drawing/2014/main" xmlns="" id="{3CCB2442-3EC1-4E8C-9C0D-A076D7D89C52}"/>
              </a:ext>
            </a:extLst>
          </p:cNvPr>
          <p:cNvSpPr>
            <a:spLocks noGrp="1"/>
          </p:cNvSpPr>
          <p:nvPr>
            <p:ph type="dt" sz="half" idx="10"/>
          </p:nvPr>
        </p:nvSpPr>
        <p:spPr/>
        <p:txBody>
          <a:bodyPr/>
          <a:lstStyle/>
          <a:p>
            <a:pPr>
              <a:defRPr/>
            </a:pPr>
            <a:endParaRPr lang="en-US" dirty="0"/>
          </a:p>
        </p:txBody>
      </p:sp>
      <p:sp>
        <p:nvSpPr>
          <p:cNvPr id="19" name="Footer Placeholder 18">
            <a:extLst>
              <a:ext uri="{FF2B5EF4-FFF2-40B4-BE49-F238E27FC236}">
                <a16:creationId xmlns:a16="http://schemas.microsoft.com/office/drawing/2014/main" xmlns="" id="{09096AA5-AABE-463C-8202-C6C907CD6006}"/>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pic>
        <p:nvPicPr>
          <p:cNvPr id="70658" name="Picture 2" descr="C:\Users\michele_janicek\Desktop\Ross cov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94124" y="490538"/>
            <a:ext cx="1554163" cy="195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06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BBA8A76-BD7B-4473-B058-9C65E5D5E460}"/>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xmlns="" id="{F81A5C0F-4A6F-4F94-BDE3-B86B1CCD0A7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9" name="Title 8">
            <a:extLst>
              <a:ext uri="{FF2B5EF4-FFF2-40B4-BE49-F238E27FC236}">
                <a16:creationId xmlns:a16="http://schemas.microsoft.com/office/drawing/2014/main" xmlns="" id="{0B65F740-0F65-4F6D-8468-43915520407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31034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DCB0DD6-EFE8-4D38-985C-636289764A39}"/>
              </a:ext>
            </a:extLst>
          </p:cNvPr>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5" name="Rectangle 4">
            <a:extLst>
              <a:ext uri="{FF2B5EF4-FFF2-40B4-BE49-F238E27FC236}">
                <a16:creationId xmlns:a16="http://schemas.microsoft.com/office/drawing/2014/main" xmlns="" id="{4C8C838B-F216-4ED6-8411-D5B72C3B9C40}"/>
              </a:ext>
            </a:extLst>
          </p:cNvPr>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xmlns="" id="{7CACE709-5A69-49AF-B3AF-A7984447F930}"/>
              </a:ext>
            </a:extLst>
          </p:cNvPr>
          <p:cNvSpPr>
            <a:spLocks noGrp="1"/>
          </p:cNvSpPr>
          <p:nvPr>
            <p:ph type="dt" sz="half" idx="10"/>
          </p:nvPr>
        </p:nvSpPr>
        <p:spPr/>
        <p:txBody>
          <a:bodyPr/>
          <a:lstStyle/>
          <a:p>
            <a:pPr>
              <a:defRPr/>
            </a:pPr>
            <a:endParaRPr lang="en-US" dirty="0"/>
          </a:p>
        </p:txBody>
      </p:sp>
      <p:sp>
        <p:nvSpPr>
          <p:cNvPr id="10" name="Footer Placeholder 9">
            <a:extLst>
              <a:ext uri="{FF2B5EF4-FFF2-40B4-BE49-F238E27FC236}">
                <a16:creationId xmlns:a16="http://schemas.microsoft.com/office/drawing/2014/main" xmlns="" id="{52C43A0F-6C36-4292-BC9A-5DF02B3A4458}"/>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1" name="TextBox 10">
            <a:extLst>
              <a:ext uri="{FF2B5EF4-FFF2-40B4-BE49-F238E27FC236}">
                <a16:creationId xmlns:a16="http://schemas.microsoft.com/office/drawing/2014/main" xmlns="" id="{A834084C-3811-47E0-9C07-CD8662E9240C}"/>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9-</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0108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7625"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xmlns="" id="{6387B398-6F1C-46DD-BB1C-A091F68E7087}"/>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92C3A14A-A5E7-4314-BD31-3540B0A42D7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0" name="Title 9">
            <a:extLst>
              <a:ext uri="{FF2B5EF4-FFF2-40B4-BE49-F238E27FC236}">
                <a16:creationId xmlns:a16="http://schemas.microsoft.com/office/drawing/2014/main" xmlns="" id="{76662076-5399-4EAF-BBC5-12D3F5BDB11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38559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27625" y="1600200"/>
            <a:ext cx="3559175"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127625" y="3938588"/>
            <a:ext cx="3559175"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a:extLst>
              <a:ext uri="{FF2B5EF4-FFF2-40B4-BE49-F238E27FC236}">
                <a16:creationId xmlns:a16="http://schemas.microsoft.com/office/drawing/2014/main" xmlns="" id="{FF2511DA-B1B8-4D9C-9EAF-392199163DB4}"/>
              </a:ext>
            </a:extLst>
          </p:cNvPr>
          <p:cNvSpPr>
            <a:spLocks noGrp="1"/>
          </p:cNvSpPr>
          <p:nvPr>
            <p:ph type="dt" sz="half" idx="10"/>
          </p:nvPr>
        </p:nvSpPr>
        <p:spPr/>
        <p:txBody>
          <a:bodyPr/>
          <a:lstStyle/>
          <a:p>
            <a:pPr>
              <a:defRPr/>
            </a:pPr>
            <a:endParaRPr lang="en-US" dirty="0"/>
          </a:p>
        </p:txBody>
      </p:sp>
      <p:sp>
        <p:nvSpPr>
          <p:cNvPr id="10" name="Footer Placeholder 9">
            <a:extLst>
              <a:ext uri="{FF2B5EF4-FFF2-40B4-BE49-F238E27FC236}">
                <a16:creationId xmlns:a16="http://schemas.microsoft.com/office/drawing/2014/main" xmlns="" id="{66F2D44E-2AC0-4D37-A253-E3AD7E6512C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1" name="Title 10">
            <a:extLst>
              <a:ext uri="{FF2B5EF4-FFF2-40B4-BE49-F238E27FC236}">
                <a16:creationId xmlns:a16="http://schemas.microsoft.com/office/drawing/2014/main" xmlns="" id="{E0D9CF15-A11E-44A5-A3C7-C6A86AEF9D9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08815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1416050" y="1600200"/>
            <a:ext cx="7270750" cy="4524375"/>
          </a:xfrm>
        </p:spPr>
        <p:txBody>
          <a:bodyPr/>
          <a:lstStyle/>
          <a:p>
            <a:pPr lvl="0"/>
            <a:endParaRPr lang="en-US" noProof="0" dirty="0"/>
          </a:p>
        </p:txBody>
      </p:sp>
      <p:sp>
        <p:nvSpPr>
          <p:cNvPr id="7" name="Date Placeholder 6">
            <a:extLst>
              <a:ext uri="{FF2B5EF4-FFF2-40B4-BE49-F238E27FC236}">
                <a16:creationId xmlns:a16="http://schemas.microsoft.com/office/drawing/2014/main" xmlns="" id="{D0147476-2337-4CA6-88B3-E8207E2309AD}"/>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xmlns="" id="{F4F1D4AC-70B8-4798-B11D-05B41C0D8FA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9" name="Title 8">
            <a:extLst>
              <a:ext uri="{FF2B5EF4-FFF2-40B4-BE49-F238E27FC236}">
                <a16:creationId xmlns:a16="http://schemas.microsoft.com/office/drawing/2014/main" xmlns="" id="{1593B95E-E4C9-45C6-B636-E278305D8DA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19659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1416050" y="1600200"/>
            <a:ext cx="7270750" cy="4524375"/>
          </a:xfrm>
        </p:spPr>
        <p:txBody>
          <a:bodyPr/>
          <a:lstStyle/>
          <a:p>
            <a:pPr lvl="0"/>
            <a:endParaRPr lang="en-US" noProof="0" dirty="0"/>
          </a:p>
        </p:txBody>
      </p:sp>
      <p:sp>
        <p:nvSpPr>
          <p:cNvPr id="7" name="Title 6">
            <a:extLst>
              <a:ext uri="{FF2B5EF4-FFF2-40B4-BE49-F238E27FC236}">
                <a16:creationId xmlns:a16="http://schemas.microsoft.com/office/drawing/2014/main" xmlns="" id="{8E004893-20A1-4099-B074-5163D44DBE5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xmlns="" id="{E96CDEBA-44AD-4020-B39F-85DC07369381}"/>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82F68943-8458-4893-9FB0-5D67EFB4A28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3129460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xmlns="" id="{E0FA9C3B-3E38-4B01-B0C2-16D77CBB4DA0}"/>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xmlns="" id="{4B2C3424-7579-418B-889D-B651A33CE517}"/>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FD4127D5-04E0-4869-9CDE-30AD3D05BA0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102025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93AEA31-EFF0-446D-B916-C51473D522BA}"/>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5" name="Rounded Rectangle 12">
            <a:extLst>
              <a:ext uri="{FF2B5EF4-FFF2-40B4-BE49-F238E27FC236}">
                <a16:creationId xmlns:a16="http://schemas.microsoft.com/office/drawing/2014/main" xmlns="" id="{60718B40-C10E-43EF-91CF-C2F0808B22D9}"/>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a:extLst>
              <a:ext uri="{FF2B5EF4-FFF2-40B4-BE49-F238E27FC236}">
                <a16:creationId xmlns:a16="http://schemas.microsoft.com/office/drawing/2014/main" xmlns="" id="{35DF1C87-6EA0-4F67-BBC1-99625A49DBC5}"/>
              </a:ext>
            </a:extLst>
          </p:cNvPr>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E9171F13-793B-40CD-BEA3-53AB04A25829}"/>
              </a:ext>
            </a:extLst>
          </p:cNvPr>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C1601A4C-0F7C-45B7-907D-A4DD312CD00F}"/>
              </a:ext>
            </a:extLst>
          </p:cNvPr>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a:extLst>
              <a:ext uri="{FF2B5EF4-FFF2-40B4-BE49-F238E27FC236}">
                <a16:creationId xmlns:a16="http://schemas.microsoft.com/office/drawing/2014/main" xmlns="" id="{E36A3600-69FD-4D90-8BF4-1B8376630CF7}"/>
              </a:ext>
            </a:extLst>
          </p:cNvPr>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Date Placeholder 12">
            <a:extLst>
              <a:ext uri="{FF2B5EF4-FFF2-40B4-BE49-F238E27FC236}">
                <a16:creationId xmlns:a16="http://schemas.microsoft.com/office/drawing/2014/main" xmlns="" id="{C5FC7D21-59B6-4D75-9285-10AD96FDB270}"/>
              </a:ext>
            </a:extLst>
          </p:cNvPr>
          <p:cNvSpPr>
            <a:spLocks noGrp="1"/>
          </p:cNvSpPr>
          <p:nvPr>
            <p:ph type="dt" sz="half" idx="10"/>
          </p:nvPr>
        </p:nvSpPr>
        <p:spPr/>
        <p:txBody>
          <a:bodyPr/>
          <a:lstStyle/>
          <a:p>
            <a:pPr>
              <a:defRPr/>
            </a:pPr>
            <a:endParaRPr lang="en-US" dirty="0"/>
          </a:p>
        </p:txBody>
      </p:sp>
      <p:sp>
        <p:nvSpPr>
          <p:cNvPr id="14" name="Footer Placeholder 13">
            <a:extLst>
              <a:ext uri="{FF2B5EF4-FFF2-40B4-BE49-F238E27FC236}">
                <a16:creationId xmlns:a16="http://schemas.microsoft.com/office/drawing/2014/main" xmlns="" id="{FC2AD701-78CC-4C7D-AB8A-AC859F11F632}"/>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5" name="TextBox 14">
            <a:extLst>
              <a:ext uri="{FF2B5EF4-FFF2-40B4-BE49-F238E27FC236}">
                <a16:creationId xmlns:a16="http://schemas.microsoft.com/office/drawing/2014/main" xmlns="" id="{09680ED0-3628-42AC-B43C-B303D60F7798}"/>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9-</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413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4874"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C3A20471-18E7-4B14-B72C-984C54271ECB}"/>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93122323-2F99-4F4F-BEB1-EF9A1F49941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0" name="Title 9">
            <a:extLst>
              <a:ext uri="{FF2B5EF4-FFF2-40B4-BE49-F238E27FC236}">
                <a16:creationId xmlns:a16="http://schemas.microsoft.com/office/drawing/2014/main" xmlns="" id="{4DB2CA60-3394-40E5-939E-F8FB49AA0FB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4091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699"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15509"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B7A8591F-DD00-48DA-8C34-C557BFA7C10A}"/>
              </a:ext>
            </a:extLst>
          </p:cNvPr>
          <p:cNvSpPr>
            <a:spLocks noGrp="1"/>
          </p:cNvSpPr>
          <p:nvPr>
            <p:ph type="dt" sz="half" idx="10"/>
          </p:nvPr>
        </p:nvSpPr>
        <p:spPr/>
        <p:txBody>
          <a:bodyPr/>
          <a:lstStyle/>
          <a:p>
            <a:pPr>
              <a:defRPr/>
            </a:pPr>
            <a:endParaRPr lang="en-US" dirty="0"/>
          </a:p>
        </p:txBody>
      </p:sp>
      <p:sp>
        <p:nvSpPr>
          <p:cNvPr id="11" name="Footer Placeholder 10">
            <a:extLst>
              <a:ext uri="{FF2B5EF4-FFF2-40B4-BE49-F238E27FC236}">
                <a16:creationId xmlns:a16="http://schemas.microsoft.com/office/drawing/2014/main" xmlns="" id="{3FD3C3C4-4B82-4881-980B-D36D8B61B15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2" name="Title 11">
            <a:extLst>
              <a:ext uri="{FF2B5EF4-FFF2-40B4-BE49-F238E27FC236}">
                <a16:creationId xmlns:a16="http://schemas.microsoft.com/office/drawing/2014/main" xmlns="" id="{F952600F-BF54-4C46-A824-88EB310CA3F8}"/>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9587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xmlns="" id="{17BCC192-BB22-4743-B810-B473D80819F7}"/>
              </a:ext>
            </a:extLst>
          </p:cNvPr>
          <p:cNvSpPr>
            <a:spLocks noGrp="1"/>
          </p:cNvSpPr>
          <p:nvPr>
            <p:ph type="dt" sz="half" idx="10"/>
          </p:nvPr>
        </p:nvSpPr>
        <p:spPr/>
        <p:txBody>
          <a:bodyPr/>
          <a:lstStyle/>
          <a:p>
            <a:pPr>
              <a:defRPr/>
            </a:pPr>
            <a:endParaRPr lang="en-US" dirty="0"/>
          </a:p>
        </p:txBody>
      </p:sp>
      <p:sp>
        <p:nvSpPr>
          <p:cNvPr id="7" name="Footer Placeholder 6">
            <a:extLst>
              <a:ext uri="{FF2B5EF4-FFF2-40B4-BE49-F238E27FC236}">
                <a16:creationId xmlns:a16="http://schemas.microsoft.com/office/drawing/2014/main" xmlns="" id="{60252702-007A-404E-9C21-A7E725CEAF1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8" name="Title 7">
            <a:extLst>
              <a:ext uri="{FF2B5EF4-FFF2-40B4-BE49-F238E27FC236}">
                <a16:creationId xmlns:a16="http://schemas.microsoft.com/office/drawing/2014/main" xmlns="" id="{B562E2D8-2B4D-41C3-B8F8-7E7E01573CC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36206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48F7F29-FB96-49B9-ADDE-1E7E15EF8091}"/>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3" name="Rounded Rectangle 12">
            <a:extLst>
              <a:ext uri="{FF2B5EF4-FFF2-40B4-BE49-F238E27FC236}">
                <a16:creationId xmlns:a16="http://schemas.microsoft.com/office/drawing/2014/main" xmlns="" id="{208FA0F1-7828-4317-B97B-897DE40F7707}"/>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Date Placeholder 6">
            <a:extLst>
              <a:ext uri="{FF2B5EF4-FFF2-40B4-BE49-F238E27FC236}">
                <a16:creationId xmlns:a16="http://schemas.microsoft.com/office/drawing/2014/main" xmlns="" id="{3054145E-DA8B-4C4E-835C-0E62180CDED3}"/>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xmlns="" id="{13D1EC41-76F3-4E70-B298-92A23764D68D}"/>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9" name="TextBox 8">
            <a:extLst>
              <a:ext uri="{FF2B5EF4-FFF2-40B4-BE49-F238E27FC236}">
                <a16:creationId xmlns:a16="http://schemas.microsoft.com/office/drawing/2014/main" xmlns="" id="{2AC0E8BD-80CB-4C3F-A081-B657ACE1E427}"/>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9-</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584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BD89A3B-F232-4C7D-A8B3-CFACED1B4D24}"/>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6" name="Rounded Rectangle 12">
            <a:extLst>
              <a:ext uri="{FF2B5EF4-FFF2-40B4-BE49-F238E27FC236}">
                <a16:creationId xmlns:a16="http://schemas.microsoft.com/office/drawing/2014/main" xmlns="" id="{2B0A5619-DB59-4764-97AF-BE47BD1F0FF6}"/>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71431365-9902-4038-9E50-27935FFF2C67}"/>
              </a:ext>
            </a:extLst>
          </p:cNvPr>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06508978-EE72-47D5-944D-20FB4464D685}"/>
              </a:ext>
            </a:extLst>
          </p:cNvPr>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xmlns="" id="{AE82D874-385F-4812-9E64-D6059656726E}"/>
              </a:ext>
            </a:extLst>
          </p:cNvPr>
          <p:cNvSpPr>
            <a:spLocks noGrp="1"/>
          </p:cNvSpPr>
          <p:nvPr>
            <p:ph type="dt" sz="half" idx="10"/>
          </p:nvPr>
        </p:nvSpPr>
        <p:spPr/>
        <p:txBody>
          <a:bodyPr/>
          <a:lstStyle/>
          <a:p>
            <a:pPr>
              <a:defRPr/>
            </a:pPr>
            <a:endParaRPr lang="en-US" dirty="0"/>
          </a:p>
        </p:txBody>
      </p:sp>
      <p:sp>
        <p:nvSpPr>
          <p:cNvPr id="13" name="Footer Placeholder 12">
            <a:extLst>
              <a:ext uri="{FF2B5EF4-FFF2-40B4-BE49-F238E27FC236}">
                <a16:creationId xmlns:a16="http://schemas.microsoft.com/office/drawing/2014/main" xmlns="" id="{29FAF451-46A8-4736-82FD-F0573AC4DFE1}"/>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4" name="TextBox 13">
            <a:extLst>
              <a:ext uri="{FF2B5EF4-FFF2-40B4-BE49-F238E27FC236}">
                <a16:creationId xmlns:a16="http://schemas.microsoft.com/office/drawing/2014/main" xmlns="" id="{EAC3613E-5765-464F-8556-CD2BA9F68ED3}"/>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9-</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3648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ACFC6E25-5F89-4C28-8EFA-5214123DEE9B}"/>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6" name="Rounded Rectangle 12">
            <a:extLst>
              <a:ext uri="{FF2B5EF4-FFF2-40B4-BE49-F238E27FC236}">
                <a16:creationId xmlns:a16="http://schemas.microsoft.com/office/drawing/2014/main" xmlns="" id="{A8E47BE5-917B-47AB-ACF9-569D9ED6EA2F}"/>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A6097BBC-21EB-4656-A292-4A0CE2FFE5D8}"/>
              </a:ext>
            </a:extLst>
          </p:cNvPr>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38C51AA6-BC14-451A-AE9E-5B072D8BB78D}"/>
              </a:ext>
            </a:extLst>
          </p:cNvPr>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a:extLst>
              <a:ext uri="{FF2B5EF4-FFF2-40B4-BE49-F238E27FC236}">
                <a16:creationId xmlns:a16="http://schemas.microsoft.com/office/drawing/2014/main" xmlns="" id="{0F39EA61-DDC7-4B12-ABCE-28CBF7E7D73E}"/>
              </a:ext>
            </a:extLst>
          </p:cNvPr>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Rectangle 9">
            <a:extLst>
              <a:ext uri="{FF2B5EF4-FFF2-40B4-BE49-F238E27FC236}">
                <a16:creationId xmlns:a16="http://schemas.microsoft.com/office/drawing/2014/main" xmlns="" id="{A3B28C42-6DE4-4F11-8D18-66297BDC4CC5}"/>
              </a:ext>
            </a:extLst>
          </p:cNvPr>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a:t>Click to edit Master title style</a:t>
            </a:r>
            <a:endParaRPr lang="en-US" dirty="0"/>
          </a:p>
        </p:txBody>
      </p:sp>
      <p:sp>
        <p:nvSpPr>
          <p:cNvPr id="14" name="Date Placeholder 13">
            <a:extLst>
              <a:ext uri="{FF2B5EF4-FFF2-40B4-BE49-F238E27FC236}">
                <a16:creationId xmlns:a16="http://schemas.microsoft.com/office/drawing/2014/main" xmlns="" id="{5C5CBFDE-F8A5-47B7-8C79-A02324EC725A}"/>
              </a:ext>
            </a:extLst>
          </p:cNvPr>
          <p:cNvSpPr>
            <a:spLocks noGrp="1"/>
          </p:cNvSpPr>
          <p:nvPr>
            <p:ph type="dt" sz="half" idx="10"/>
          </p:nvPr>
        </p:nvSpPr>
        <p:spPr/>
        <p:txBody>
          <a:bodyPr/>
          <a:lstStyle/>
          <a:p>
            <a:pPr>
              <a:defRPr/>
            </a:pPr>
            <a:endParaRPr lang="en-US" dirty="0"/>
          </a:p>
        </p:txBody>
      </p:sp>
      <p:sp>
        <p:nvSpPr>
          <p:cNvPr id="15" name="Footer Placeholder 14">
            <a:extLst>
              <a:ext uri="{FF2B5EF4-FFF2-40B4-BE49-F238E27FC236}">
                <a16:creationId xmlns:a16="http://schemas.microsoft.com/office/drawing/2014/main" xmlns="" id="{C458601E-0F4A-48CA-A9BE-6594B387F1BE}"/>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6" name="TextBox 15">
            <a:extLst>
              <a:ext uri="{FF2B5EF4-FFF2-40B4-BE49-F238E27FC236}">
                <a16:creationId xmlns:a16="http://schemas.microsoft.com/office/drawing/2014/main" xmlns="" id="{DB516597-7C56-4112-881C-7A713A105CC2}"/>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9-</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9311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ED4746C-917D-4645-94BF-FC89D320368A}"/>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ounded Rectangle 6">
            <a:extLst>
              <a:ext uri="{FF2B5EF4-FFF2-40B4-BE49-F238E27FC236}">
                <a16:creationId xmlns:a16="http://schemas.microsoft.com/office/drawing/2014/main" xmlns="" id="{C648B9F6-DAF3-4929-82AD-AA37FDE8A9DB}"/>
              </a:ext>
            </a:extLst>
          </p:cNvPr>
          <p:cNvSpPr/>
          <p:nvPr/>
        </p:nvSpPr>
        <p:spPr>
          <a:xfrm>
            <a:off x="1568450" y="120650"/>
            <a:ext cx="7494588" cy="6664325"/>
          </a:xfrm>
          <a:prstGeom prst="roundRect">
            <a:avLst>
              <a:gd name="adj" fmla="val 1735"/>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28" name="Text Placeholder 2">
            <a:extLst>
              <a:ext uri="{FF2B5EF4-FFF2-40B4-BE49-F238E27FC236}">
                <a16:creationId xmlns:a16="http://schemas.microsoft.com/office/drawing/2014/main" xmlns="" id="{07543BF3-C2A3-47B7-9127-0D5B4F194BB1}"/>
              </a:ext>
            </a:extLst>
          </p:cNvPr>
          <p:cNvSpPr>
            <a:spLocks noGrp="1"/>
          </p:cNvSpPr>
          <p:nvPr>
            <p:ph type="body" idx="1"/>
          </p:nvPr>
        </p:nvSpPr>
        <p:spPr bwMode="auto">
          <a:xfrm>
            <a:off x="609600" y="1752600"/>
            <a:ext cx="8143874"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FE1BBE07-26E0-4620-8197-6E7B548EFCE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9900"/>
                </a:solidFill>
              </a:defRPr>
            </a:lvl1pPr>
          </a:lstStyle>
          <a:p>
            <a:pPr>
              <a:defRPr/>
            </a:pPr>
            <a:endParaRPr lang="en-US" dirty="0"/>
          </a:p>
        </p:txBody>
      </p:sp>
      <p:sp>
        <p:nvSpPr>
          <p:cNvPr id="9" name="Rectangle 8">
            <a:extLst>
              <a:ext uri="{FF2B5EF4-FFF2-40B4-BE49-F238E27FC236}">
                <a16:creationId xmlns:a16="http://schemas.microsoft.com/office/drawing/2014/main" xmlns="" id="{FCB23BCD-15D3-434B-BACD-2132A8750B16}"/>
              </a:ext>
            </a:extLst>
          </p:cNvPr>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2" name="Title Placeholder 1">
            <a:extLst>
              <a:ext uri="{FF2B5EF4-FFF2-40B4-BE49-F238E27FC236}">
                <a16:creationId xmlns:a16="http://schemas.microsoft.com/office/drawing/2014/main" xmlns="" id="{1891E34E-EEAF-4DB9-BBC6-7EB9F5761163}"/>
              </a:ext>
            </a:extLst>
          </p:cNvPr>
          <p:cNvSpPr>
            <a:spLocks noGrp="1"/>
          </p:cNvSpPr>
          <p:nvPr>
            <p:ph type="title"/>
          </p:nvPr>
        </p:nvSpPr>
        <p:spPr>
          <a:xfrm>
            <a:off x="609600" y="373063"/>
            <a:ext cx="8143874" cy="1117600"/>
          </a:xfrm>
          <a:prstGeom prst="rect">
            <a:avLst/>
          </a:prstGeom>
        </p:spPr>
        <p:txBody>
          <a:bodyPr vert="horz" lIns="91440" tIns="45720" rIns="91440" bIns="45720" rtlCol="0" anchor="ctr" anchorCtr="1">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xmlns="" id="{B8898115-ED5E-4FFB-80AB-79205F0C91F3}"/>
              </a:ext>
            </a:extLst>
          </p:cNvPr>
          <p:cNvSpPr/>
          <p:nvPr/>
        </p:nvSpPr>
        <p:spPr>
          <a:xfrm>
            <a:off x="609600" y="373063"/>
            <a:ext cx="8143875" cy="111760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2" name="Footer Placeholder 4">
            <a:extLst>
              <a:ext uri="{FF2B5EF4-FFF2-40B4-BE49-F238E27FC236}">
                <a16:creationId xmlns:a16="http://schemas.microsoft.com/office/drawing/2014/main" xmlns="" id="{D9C25AC8-AD82-4FE0-9D79-533DE734922E}"/>
              </a:ext>
            </a:extLst>
          </p:cNvPr>
          <p:cNvSpPr>
            <a:spLocks noGrp="1"/>
          </p:cNvSpPr>
          <p:nvPr>
            <p:ph type="ftr" sz="quarter" idx="3"/>
          </p:nvPr>
        </p:nvSpPr>
        <p:spPr>
          <a:xfrm>
            <a:off x="457200" y="6532070"/>
            <a:ext cx="8686800" cy="325930"/>
          </a:xfrm>
          <a:prstGeom prst="rect">
            <a:avLst/>
          </a:prstGeom>
        </p:spPr>
        <p:txBody>
          <a:bodyPr vert="horz" lIns="80988" tIns="40494" rIns="80988" bIns="40494" rtlCol="0" anchor="ctr"/>
          <a:lstStyle>
            <a:lvl1pPr algn="ctr">
              <a:defRPr sz="900" b="1" i="1" baseline="0">
                <a:solidFill>
                  <a:srgbClr val="000000"/>
                </a:solidFill>
                <a:latin typeface="Arial" panose="020B0604020202020204" pitchFamily="34" charset="0"/>
                <a:cs typeface="Arial" panose="020B0604020202020204" pitchFamily="34" charset="0"/>
              </a:defRPr>
            </a:lvl1pPr>
          </a:lstStyle>
          <a:p>
            <a:pPr>
              <a:defRPr/>
            </a:pPr>
            <a:r>
              <a:rPr lang="en-US" dirty="0"/>
              <a:t>Copyright © 2019 McGraw-Hill Education. All rights reserved. No reproduction or distribution without the prior written consent of McGraw-Hill Education.</a:t>
            </a:r>
          </a:p>
        </p:txBody>
      </p:sp>
      <p:sp>
        <p:nvSpPr>
          <p:cNvPr id="13" name="TextBox 12">
            <a:extLst>
              <a:ext uri="{FF2B5EF4-FFF2-40B4-BE49-F238E27FC236}">
                <a16:creationId xmlns:a16="http://schemas.microsoft.com/office/drawing/2014/main" xmlns="" id="{3CBF16B8-B57B-482C-9A00-85A21904BADC}"/>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9-</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27" r:id="rId1"/>
    <p:sldLayoutId id="2147483722" r:id="rId2"/>
    <p:sldLayoutId id="2147483728" r:id="rId3"/>
    <p:sldLayoutId id="2147483723" r:id="rId4"/>
    <p:sldLayoutId id="2147483724" r:id="rId5"/>
    <p:sldLayoutId id="2147483725" r:id="rId6"/>
    <p:sldLayoutId id="2147483729" r:id="rId7"/>
    <p:sldLayoutId id="2147483730" r:id="rId8"/>
    <p:sldLayoutId id="2147483731" r:id="rId9"/>
    <p:sldLayoutId id="2147483726" r:id="rId10"/>
    <p:sldLayoutId id="2147483732" r:id="rId11"/>
    <p:sldLayoutId id="2147483733" r:id="rId12"/>
    <p:sldLayoutId id="2147483734" r:id="rId13"/>
    <p:sldLayoutId id="2147483735" r:id="rId14"/>
    <p:sldLayoutId id="2147483736" r:id="rId15"/>
  </p:sldLayoutIdLst>
  <p:hf sldNum="0" hdr="0" dt="0"/>
  <p:txStyles>
    <p:titleStyle>
      <a:lvl1pPr algn="ctr" rtl="0" eaLnBrk="0" fontAlgn="base" hangingPunct="0">
        <a:spcBef>
          <a:spcPct val="0"/>
        </a:spcBef>
        <a:spcAft>
          <a:spcPct val="0"/>
        </a:spcAft>
        <a:defRPr sz="3600" kern="1200" cap="all">
          <a:solidFill>
            <a:srgbClr val="BF2600"/>
          </a:solidFill>
          <a:latin typeface="+mj-lt"/>
          <a:ea typeface="+mj-ea"/>
          <a:cs typeface="+mj-cs"/>
        </a:defRPr>
      </a:lvl1pPr>
      <a:lvl2pPr algn="ctr" rtl="0" eaLnBrk="0" fontAlgn="base" hangingPunct="0">
        <a:spcBef>
          <a:spcPct val="0"/>
        </a:spcBef>
        <a:spcAft>
          <a:spcPct val="0"/>
        </a:spcAft>
        <a:defRPr sz="3500">
          <a:solidFill>
            <a:srgbClr val="BF2600"/>
          </a:solidFill>
          <a:latin typeface="Book Antiqua" pitchFamily="18" charset="0"/>
        </a:defRPr>
      </a:lvl2pPr>
      <a:lvl3pPr algn="ctr" rtl="0" eaLnBrk="0" fontAlgn="base" hangingPunct="0">
        <a:spcBef>
          <a:spcPct val="0"/>
        </a:spcBef>
        <a:spcAft>
          <a:spcPct val="0"/>
        </a:spcAft>
        <a:defRPr sz="3500">
          <a:solidFill>
            <a:srgbClr val="BF2600"/>
          </a:solidFill>
          <a:latin typeface="Book Antiqua" pitchFamily="18" charset="0"/>
        </a:defRPr>
      </a:lvl3pPr>
      <a:lvl4pPr algn="ctr" rtl="0" eaLnBrk="0" fontAlgn="base" hangingPunct="0">
        <a:spcBef>
          <a:spcPct val="0"/>
        </a:spcBef>
        <a:spcAft>
          <a:spcPct val="0"/>
        </a:spcAft>
        <a:defRPr sz="3500">
          <a:solidFill>
            <a:srgbClr val="BF2600"/>
          </a:solidFill>
          <a:latin typeface="Book Antiqua" pitchFamily="18" charset="0"/>
        </a:defRPr>
      </a:lvl4pPr>
      <a:lvl5pPr algn="ctr" rtl="0" eaLnBrk="0" fontAlgn="base" hangingPunct="0">
        <a:spcBef>
          <a:spcPct val="0"/>
        </a:spcBef>
        <a:spcAft>
          <a:spcPct val="0"/>
        </a:spcAft>
        <a:defRPr sz="3500">
          <a:solidFill>
            <a:srgbClr val="BF2600"/>
          </a:solidFill>
          <a:latin typeface="Book Antiqua" pitchFamily="18" charset="0"/>
        </a:defRPr>
      </a:lvl5pPr>
      <a:lvl6pPr marL="457200" algn="ctr" rtl="0" fontAlgn="base">
        <a:spcBef>
          <a:spcPct val="0"/>
        </a:spcBef>
        <a:spcAft>
          <a:spcPct val="0"/>
        </a:spcAft>
        <a:defRPr sz="3500">
          <a:solidFill>
            <a:srgbClr val="BF2600"/>
          </a:solidFill>
          <a:latin typeface="Book Antiqua" pitchFamily="18" charset="0"/>
        </a:defRPr>
      </a:lvl6pPr>
      <a:lvl7pPr marL="914400" algn="ctr" rtl="0" fontAlgn="base">
        <a:spcBef>
          <a:spcPct val="0"/>
        </a:spcBef>
        <a:spcAft>
          <a:spcPct val="0"/>
        </a:spcAft>
        <a:defRPr sz="3500">
          <a:solidFill>
            <a:srgbClr val="BF2600"/>
          </a:solidFill>
          <a:latin typeface="Book Antiqua" pitchFamily="18" charset="0"/>
        </a:defRPr>
      </a:lvl7pPr>
      <a:lvl8pPr marL="1371600" algn="ctr" rtl="0" fontAlgn="base">
        <a:spcBef>
          <a:spcPct val="0"/>
        </a:spcBef>
        <a:spcAft>
          <a:spcPct val="0"/>
        </a:spcAft>
        <a:defRPr sz="3500">
          <a:solidFill>
            <a:srgbClr val="BF2600"/>
          </a:solidFill>
          <a:latin typeface="Book Antiqua" pitchFamily="18" charset="0"/>
        </a:defRPr>
      </a:lvl8pPr>
      <a:lvl9pPr marL="1828800" algn="ctr" rtl="0" fontAlgn="base">
        <a:spcBef>
          <a:spcPct val="0"/>
        </a:spcBef>
        <a:spcAft>
          <a:spcPct val="0"/>
        </a:spcAft>
        <a:defRPr sz="3500">
          <a:solidFill>
            <a:srgbClr val="BF2600"/>
          </a:solidFill>
          <a:latin typeface="Book Antiqua" pitchFamily="18" charset="0"/>
        </a:defRPr>
      </a:lvl9pPr>
    </p:titleStyle>
    <p:bodyStyle>
      <a:lvl1pPr marL="342900" indent="-228600" algn="l" rtl="0" eaLnBrk="0" fontAlgn="base" hangingPunct="0">
        <a:spcBef>
          <a:spcPts val="6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763" indent="-228600" algn="l" rtl="0" eaLnBrk="0" fontAlgn="base" hangingPunct="0">
        <a:spcBef>
          <a:spcPts val="6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rtl="0" eaLnBrk="0" fontAlgn="base" hangingPunct="0">
        <a:spcBef>
          <a:spcPts val="600"/>
        </a:spcBef>
        <a:spcAft>
          <a:spcPct val="0"/>
        </a:spcAft>
        <a:buClr>
          <a:srgbClr val="4A66AC"/>
        </a:buClr>
        <a:buFont typeface="Arial" panose="020B0604020202020204" pitchFamily="34" charset="0"/>
        <a:buChar char="•"/>
        <a:defRPr kern="1200">
          <a:solidFill>
            <a:schemeClr val="tx2"/>
          </a:solidFill>
          <a:latin typeface="+mn-lt"/>
          <a:ea typeface="+mn-ea"/>
          <a:cs typeface="+mn-cs"/>
        </a:defRPr>
      </a:lvl3pPr>
      <a:lvl4pPr marL="1279525" indent="-228600" algn="l" rtl="0" eaLnBrk="0" fontAlgn="base" hangingPunct="0">
        <a:spcBef>
          <a:spcPts val="600"/>
        </a:spcBef>
        <a:spcAft>
          <a:spcPct val="0"/>
        </a:spcAft>
        <a:buClr>
          <a:srgbClr val="008080"/>
        </a:buClr>
        <a:buFont typeface="Arial" panose="020B0604020202020204" pitchFamily="34" charset="0"/>
        <a:buChar char="•"/>
        <a:defRPr sz="1600" kern="1200">
          <a:solidFill>
            <a:schemeClr val="tx2"/>
          </a:solidFill>
          <a:latin typeface="+mn-lt"/>
          <a:ea typeface="+mn-ea"/>
          <a:cs typeface="+mn-cs"/>
        </a:defRPr>
      </a:lvl4pPr>
      <a:lvl5pPr marL="1554163" indent="-228600" algn="l" rtl="0" eaLnBrk="0" fontAlgn="base" hangingPunct="0">
        <a:spcBef>
          <a:spcPts val="600"/>
        </a:spcBef>
        <a:spcAft>
          <a:spcPct val="0"/>
        </a:spcAft>
        <a:buClr>
          <a:srgbClr val="5AA2AE"/>
        </a:buClr>
        <a:buFont typeface="Arial" panose="020B0604020202020204"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7AD4695-FFC2-433B-AC13-A1E3D76AE9CC}"/>
              </a:ext>
            </a:extLst>
          </p:cNvPr>
          <p:cNvSpPr>
            <a:spLocks noGrp="1"/>
          </p:cNvSpPr>
          <p:nvPr>
            <p:ph type="ctrTitle"/>
          </p:nvPr>
        </p:nvSpPr>
        <p:spPr/>
        <p:txBody>
          <a:bodyPr/>
          <a:lstStyle/>
          <a:p>
            <a:r>
              <a:rPr lang="en-US" altLang="en-US" dirty="0"/>
              <a:t>CHAPTER 9</a:t>
            </a:r>
            <a:endParaRPr lang="en-US" dirty="0"/>
          </a:p>
        </p:txBody>
      </p:sp>
      <p:sp>
        <p:nvSpPr>
          <p:cNvPr id="4" name="Subtitle 3">
            <a:extLst>
              <a:ext uri="{FF2B5EF4-FFF2-40B4-BE49-F238E27FC236}">
                <a16:creationId xmlns:a16="http://schemas.microsoft.com/office/drawing/2014/main" xmlns="" id="{577524A3-6C7B-4CD5-98FB-167AB86CD901}"/>
              </a:ext>
            </a:extLst>
          </p:cNvPr>
          <p:cNvSpPr>
            <a:spLocks noGrp="1"/>
          </p:cNvSpPr>
          <p:nvPr>
            <p:ph type="subTitle" idx="1"/>
          </p:nvPr>
        </p:nvSpPr>
        <p:spPr/>
        <p:txBody>
          <a:bodyPr>
            <a:noAutofit/>
          </a:bodyPr>
          <a:lstStyle/>
          <a:p>
            <a:pPr>
              <a:spcBef>
                <a:spcPts val="0"/>
              </a:spcBef>
            </a:pPr>
            <a:r>
              <a:rPr lang="en-US" altLang="en-US" dirty="0">
                <a:solidFill>
                  <a:schemeClr val="bg1"/>
                </a:solidFill>
              </a:rPr>
              <a:t>NET PRESENT VALUE AND </a:t>
            </a:r>
          </a:p>
          <a:p>
            <a:pPr>
              <a:spcBef>
                <a:spcPts val="0"/>
              </a:spcBef>
            </a:pPr>
            <a:r>
              <a:rPr lang="en-US" altLang="en-US" dirty="0">
                <a:solidFill>
                  <a:schemeClr val="bg1"/>
                </a:solidFill>
              </a:rPr>
              <a:t>OTHER INVESTMENT CRITERIA</a:t>
            </a:r>
          </a:p>
        </p:txBody>
      </p:sp>
      <p:sp>
        <p:nvSpPr>
          <p:cNvPr id="5" name="Footer Placeholder 4">
            <a:extLst>
              <a:ext uri="{FF2B5EF4-FFF2-40B4-BE49-F238E27FC236}">
                <a16:creationId xmlns:a16="http://schemas.microsoft.com/office/drawing/2014/main" xmlns="" id="{3952BC95-D622-4FFC-A835-6747845418C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xmlns="" id="{DC4059B1-F3D3-45EA-BD72-A65603C03F10}"/>
              </a:ext>
            </a:extLst>
          </p:cNvPr>
          <p:cNvSpPr>
            <a:spLocks noGrp="1" noChangeArrowheads="1"/>
          </p:cNvSpPr>
          <p:nvPr>
            <p:ph idx="1"/>
          </p:nvPr>
        </p:nvSpPr>
        <p:spPr/>
        <p:txBody>
          <a:bodyPr/>
          <a:lstStyle/>
          <a:p>
            <a:pPr eaLnBrk="1" hangingPunct="1">
              <a:lnSpc>
                <a:spcPct val="90000"/>
              </a:lnSpc>
            </a:pPr>
            <a:r>
              <a:rPr lang="en-US" altLang="en-US" sz="2800" dirty="0"/>
              <a:t>Spreadsheets are an excellent way to compute NPVs, especially when you have to compute the cash flows as well.</a:t>
            </a:r>
          </a:p>
          <a:p>
            <a:pPr eaLnBrk="1" hangingPunct="1">
              <a:lnSpc>
                <a:spcPct val="90000"/>
              </a:lnSpc>
            </a:pPr>
            <a:endParaRPr lang="en-US" altLang="en-US" sz="2800" dirty="0"/>
          </a:p>
          <a:p>
            <a:pPr eaLnBrk="1" hangingPunct="1">
              <a:lnSpc>
                <a:spcPct val="90000"/>
              </a:lnSpc>
            </a:pPr>
            <a:r>
              <a:rPr lang="en-US" altLang="en-US" sz="2800" dirty="0"/>
              <a:t>Using the NPV function</a:t>
            </a:r>
          </a:p>
          <a:p>
            <a:pPr lvl="1" eaLnBrk="1" hangingPunct="1">
              <a:lnSpc>
                <a:spcPct val="90000"/>
              </a:lnSpc>
              <a:buFont typeface="Wingdings" panose="05000000000000000000" pitchFamily="2" charset="2"/>
              <a:buChar char="§"/>
            </a:pPr>
            <a:r>
              <a:rPr lang="en-US" altLang="en-US" sz="2400" dirty="0"/>
              <a:t>The first component is the required return entered as a decimal.</a:t>
            </a:r>
          </a:p>
          <a:p>
            <a:pPr lvl="1" eaLnBrk="1" hangingPunct="1">
              <a:lnSpc>
                <a:spcPct val="90000"/>
              </a:lnSpc>
              <a:buFont typeface="Wingdings" panose="05000000000000000000" pitchFamily="2" charset="2"/>
              <a:buChar char="§"/>
            </a:pPr>
            <a:r>
              <a:rPr lang="en-US" altLang="en-US" sz="2400" dirty="0"/>
              <a:t>The second component is the range of cash flows </a:t>
            </a:r>
            <a:r>
              <a:rPr lang="en-US" altLang="en-US" sz="2400" i="1" dirty="0"/>
              <a:t>beginning with year 1.</a:t>
            </a:r>
            <a:endParaRPr lang="en-US" altLang="en-US" sz="2400" dirty="0"/>
          </a:p>
          <a:p>
            <a:pPr lvl="1" eaLnBrk="1" hangingPunct="1">
              <a:lnSpc>
                <a:spcPct val="90000"/>
              </a:lnSpc>
              <a:buFont typeface="Wingdings" panose="05000000000000000000" pitchFamily="2" charset="2"/>
              <a:buChar char="§"/>
            </a:pPr>
            <a:r>
              <a:rPr lang="en-US" altLang="en-US" sz="2400" dirty="0"/>
              <a:t>Subtract the initial investment after computing the NPV.</a:t>
            </a:r>
          </a:p>
        </p:txBody>
      </p:sp>
      <p:sp>
        <p:nvSpPr>
          <p:cNvPr id="20482" name="Rectangle 2">
            <a:extLst>
              <a:ext uri="{FF2B5EF4-FFF2-40B4-BE49-F238E27FC236}">
                <a16:creationId xmlns:a16="http://schemas.microsoft.com/office/drawing/2014/main" xmlns="" id="{437E686E-1602-4D50-9102-086FEC2407C8}"/>
              </a:ext>
            </a:extLst>
          </p:cNvPr>
          <p:cNvSpPr>
            <a:spLocks noGrp="1" noChangeArrowheads="1"/>
          </p:cNvSpPr>
          <p:nvPr>
            <p:ph type="title"/>
          </p:nvPr>
        </p:nvSpPr>
        <p:spPr/>
        <p:txBody>
          <a:bodyPr>
            <a:noAutofit/>
          </a:bodyPr>
          <a:lstStyle/>
          <a:p>
            <a:pPr eaLnBrk="1" hangingPunct="1">
              <a:defRPr/>
            </a:pPr>
            <a:r>
              <a:rPr lang="en-US" altLang="en-US" sz="3600" dirty="0"/>
              <a:t>Calculating NPVs with a Spreadsheet</a:t>
            </a:r>
          </a:p>
        </p:txBody>
      </p:sp>
      <p:graphicFrame>
        <p:nvGraphicFramePr>
          <p:cNvPr id="16389" name="Object 5">
            <a:hlinkClick r:id="" action="ppaction://ole?verb=1"/>
            <a:extLst>
              <a:ext uri="{FF2B5EF4-FFF2-40B4-BE49-F238E27FC236}">
                <a16:creationId xmlns:a16="http://schemas.microsoft.com/office/drawing/2014/main" xmlns="" id="{16171448-B0B9-425F-91D2-A63209D849E4}"/>
              </a:ext>
            </a:extLst>
          </p:cNvPr>
          <p:cNvGraphicFramePr>
            <a:graphicFrameLocks/>
          </p:cNvGraphicFramePr>
          <p:nvPr>
            <p:extLst>
              <p:ext uri="{D42A27DB-BD31-4B8C-83A1-F6EECF244321}">
                <p14:modId xmlns:p14="http://schemas.microsoft.com/office/powerpoint/2010/main" val="1095032795"/>
              </p:ext>
            </p:extLst>
          </p:nvPr>
        </p:nvGraphicFramePr>
        <p:xfrm>
          <a:off x="7086600" y="2857500"/>
          <a:ext cx="1524000" cy="1143000"/>
        </p:xfrm>
        <a:graphic>
          <a:graphicData uri="http://schemas.openxmlformats.org/presentationml/2006/ole">
            <mc:AlternateContent xmlns:mc="http://schemas.openxmlformats.org/markup-compatibility/2006">
              <mc:Choice xmlns:v="urn:schemas-microsoft-com:vml" Requires="v">
                <p:oleObj spid="_x0000_s30737" name="Worksheet" showAsIcon="1" r:id="rId4" imgW="381000" imgH="628650" progId="Excel.Sheet.8">
                  <p:embed/>
                </p:oleObj>
              </mc:Choice>
              <mc:Fallback>
                <p:oleObj name="Worksheet" showAsIcon="1" r:id="rId4" imgW="381000" imgH="628650" progId="Excel.Sheet.8">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b="36369"/>
                      <a:stretch>
                        <a:fillRect/>
                      </a:stretch>
                    </p:blipFill>
                    <p:spPr bwMode="auto">
                      <a:xfrm>
                        <a:off x="7086600" y="2857500"/>
                        <a:ext cx="152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xmlns="" id="{D31618D9-5146-490D-835B-1B617BB2AFF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xmlns="" id="{6C938152-4DE6-43A3-A02B-9C366F7D0CD4}"/>
              </a:ext>
            </a:extLst>
          </p:cNvPr>
          <p:cNvSpPr>
            <a:spLocks noGrp="1" noChangeArrowheads="1"/>
          </p:cNvSpPr>
          <p:nvPr>
            <p:ph idx="1"/>
          </p:nvPr>
        </p:nvSpPr>
        <p:spPr/>
        <p:txBody>
          <a:bodyPr/>
          <a:lstStyle/>
          <a:p>
            <a:pPr eaLnBrk="1" hangingPunct="1"/>
            <a:r>
              <a:rPr lang="en-US" altLang="en-US" sz="2800" dirty="0"/>
              <a:t>How long does it take to get the initial cost back in a nominal sense?</a:t>
            </a:r>
          </a:p>
          <a:p>
            <a:pPr eaLnBrk="1" hangingPunct="1"/>
            <a:endParaRPr lang="en-US" altLang="en-US" sz="1800" dirty="0"/>
          </a:p>
          <a:p>
            <a:pPr eaLnBrk="1" hangingPunct="1"/>
            <a:r>
              <a:rPr lang="en-US" altLang="en-US" sz="2800" dirty="0"/>
              <a:t>Computation</a:t>
            </a:r>
          </a:p>
          <a:p>
            <a:pPr lvl="1" eaLnBrk="1" hangingPunct="1">
              <a:buFont typeface="Wingdings" panose="05000000000000000000" pitchFamily="2" charset="2"/>
              <a:buChar char="§"/>
            </a:pPr>
            <a:r>
              <a:rPr lang="en-US" altLang="en-US" sz="2400" dirty="0"/>
              <a:t>Estimate the cash flows.</a:t>
            </a:r>
          </a:p>
          <a:p>
            <a:pPr lvl="1" eaLnBrk="1" hangingPunct="1">
              <a:buFont typeface="Wingdings" panose="05000000000000000000" pitchFamily="2" charset="2"/>
              <a:buChar char="§"/>
            </a:pPr>
            <a:r>
              <a:rPr lang="en-US" altLang="en-US" sz="2400" dirty="0"/>
              <a:t>Subtract the future cash flows from the initial cost until the initial investment has been recovered.</a:t>
            </a:r>
          </a:p>
          <a:p>
            <a:pPr lvl="1" eaLnBrk="1" hangingPunct="1">
              <a:buFont typeface="Wingdings" panose="05000000000000000000" pitchFamily="2" charset="2"/>
              <a:buChar char="§"/>
            </a:pPr>
            <a:endParaRPr lang="en-US" altLang="en-US" sz="1800" dirty="0"/>
          </a:p>
          <a:p>
            <a:pPr eaLnBrk="1" hangingPunct="1"/>
            <a:r>
              <a:rPr lang="en-US" altLang="en-US" sz="2800" dirty="0"/>
              <a:t>Decision Rule – </a:t>
            </a:r>
            <a:r>
              <a:rPr lang="en-US" altLang="en-US" sz="2800" b="1" i="1" dirty="0"/>
              <a:t>Accept if the payback period is less than some preset limit.</a:t>
            </a:r>
            <a:endParaRPr lang="en-US" altLang="en-US" sz="2800" dirty="0"/>
          </a:p>
        </p:txBody>
      </p:sp>
      <p:sp>
        <p:nvSpPr>
          <p:cNvPr id="22530" name="Rectangle 2">
            <a:extLst>
              <a:ext uri="{FF2B5EF4-FFF2-40B4-BE49-F238E27FC236}">
                <a16:creationId xmlns:a16="http://schemas.microsoft.com/office/drawing/2014/main" xmlns="" id="{C6E91591-4013-446E-B186-F643F2D9EA44}"/>
              </a:ext>
            </a:extLst>
          </p:cNvPr>
          <p:cNvSpPr>
            <a:spLocks noGrp="1" noChangeArrowheads="1"/>
          </p:cNvSpPr>
          <p:nvPr>
            <p:ph type="title"/>
          </p:nvPr>
        </p:nvSpPr>
        <p:spPr/>
        <p:txBody>
          <a:bodyPr/>
          <a:lstStyle/>
          <a:p>
            <a:pPr eaLnBrk="1" hangingPunct="1">
              <a:defRPr/>
            </a:pPr>
            <a:r>
              <a:rPr lang="en-US" altLang="en-US" sz="3600" dirty="0"/>
              <a:t>Payback Period</a:t>
            </a:r>
          </a:p>
        </p:txBody>
      </p:sp>
      <p:sp>
        <p:nvSpPr>
          <p:cNvPr id="2" name="Footer Placeholder 1">
            <a:extLst>
              <a:ext uri="{FF2B5EF4-FFF2-40B4-BE49-F238E27FC236}">
                <a16:creationId xmlns:a16="http://schemas.microsoft.com/office/drawing/2014/main" xmlns="" id="{3E065B88-631C-4F0C-A87B-7333CEB2A72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xmlns="" id="{ABA3AAFD-4D72-45B0-A540-4CDC0396B18D}"/>
              </a:ext>
            </a:extLst>
          </p:cNvPr>
          <p:cNvSpPr>
            <a:spLocks noGrp="1" noChangeArrowheads="1"/>
          </p:cNvSpPr>
          <p:nvPr>
            <p:ph idx="1"/>
          </p:nvPr>
        </p:nvSpPr>
        <p:spPr/>
        <p:txBody>
          <a:bodyPr/>
          <a:lstStyle/>
          <a:p>
            <a:pPr eaLnBrk="1" hangingPunct="1"/>
            <a:r>
              <a:rPr lang="en-US" altLang="en-US" sz="2800" dirty="0"/>
              <a:t>Assume we will accept the project if it pays back within two years.</a:t>
            </a:r>
          </a:p>
          <a:p>
            <a:pPr lvl="1" eaLnBrk="1" hangingPunct="1">
              <a:buFont typeface="Wingdings" panose="05000000000000000000" pitchFamily="2" charset="2"/>
              <a:buChar char="§"/>
            </a:pPr>
            <a:r>
              <a:rPr lang="en-US" altLang="en-US" sz="2400" dirty="0"/>
              <a:t>Year 1: 165,000 – 63,120 = 101,880 still to recover</a:t>
            </a:r>
          </a:p>
          <a:p>
            <a:pPr lvl="1" eaLnBrk="1" hangingPunct="1">
              <a:buFont typeface="Wingdings" panose="05000000000000000000" pitchFamily="2" charset="2"/>
              <a:buChar char="§"/>
            </a:pPr>
            <a:r>
              <a:rPr lang="en-US" altLang="en-US" sz="2400" dirty="0"/>
              <a:t>Year 2: 101,880 – 70,800 = 31,080 still to recover</a:t>
            </a:r>
          </a:p>
          <a:p>
            <a:pPr lvl="1" eaLnBrk="1" hangingPunct="1">
              <a:buFont typeface="Wingdings" panose="05000000000000000000" pitchFamily="2" charset="2"/>
              <a:buChar char="§"/>
            </a:pPr>
            <a:r>
              <a:rPr lang="en-US" altLang="en-US" sz="2400" dirty="0"/>
              <a:t>Year 3: 31,080 – 91,080 = -60,000 </a:t>
            </a:r>
            <a:r>
              <a:rPr lang="en-US" altLang="en-US" sz="2400" i="1" dirty="0"/>
              <a:t>project pays back in year 3</a:t>
            </a:r>
            <a:endParaRPr lang="en-US" altLang="en-US" sz="2400" dirty="0"/>
          </a:p>
          <a:p>
            <a:pPr eaLnBrk="1" hangingPunct="1"/>
            <a:endParaRPr lang="en-US" altLang="en-US" sz="2800" b="1" i="1" dirty="0"/>
          </a:p>
          <a:p>
            <a:pPr eaLnBrk="1" hangingPunct="1"/>
            <a:r>
              <a:rPr lang="en-US" altLang="en-US" sz="2800" b="1" i="1" dirty="0"/>
              <a:t>Do we accept or reject the project?</a:t>
            </a:r>
          </a:p>
        </p:txBody>
      </p:sp>
      <p:sp>
        <p:nvSpPr>
          <p:cNvPr id="23554" name="Rectangle 2">
            <a:extLst>
              <a:ext uri="{FF2B5EF4-FFF2-40B4-BE49-F238E27FC236}">
                <a16:creationId xmlns:a16="http://schemas.microsoft.com/office/drawing/2014/main" xmlns="" id="{0F8DCB02-3ACD-4EF6-A48E-2A64156C4FBA}"/>
              </a:ext>
            </a:extLst>
          </p:cNvPr>
          <p:cNvSpPr>
            <a:spLocks noGrp="1" noChangeArrowheads="1"/>
          </p:cNvSpPr>
          <p:nvPr>
            <p:ph type="title"/>
          </p:nvPr>
        </p:nvSpPr>
        <p:spPr/>
        <p:txBody>
          <a:bodyPr/>
          <a:lstStyle/>
          <a:p>
            <a:pPr eaLnBrk="1" hangingPunct="1">
              <a:defRPr/>
            </a:pPr>
            <a:r>
              <a:rPr lang="en-US" altLang="en-US" sz="3600" dirty="0"/>
              <a:t>Computing Payback</a:t>
            </a:r>
          </a:p>
        </p:txBody>
      </p:sp>
      <p:sp>
        <p:nvSpPr>
          <p:cNvPr id="2" name="Footer Placeholder 1">
            <a:extLst>
              <a:ext uri="{FF2B5EF4-FFF2-40B4-BE49-F238E27FC236}">
                <a16:creationId xmlns:a16="http://schemas.microsoft.com/office/drawing/2014/main" xmlns="" id="{1648851F-CEA0-4519-8179-BBF054C8A14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xmlns="" id="{0EA3A347-F2CE-421B-BF1C-B09FC3B39A1F}"/>
              </a:ext>
            </a:extLst>
          </p:cNvPr>
          <p:cNvSpPr>
            <a:spLocks noGrp="1" noChangeArrowheads="1"/>
          </p:cNvSpPr>
          <p:nvPr>
            <p:ph idx="1"/>
          </p:nvPr>
        </p:nvSpPr>
        <p:spPr/>
        <p:txBody>
          <a:bodyPr/>
          <a:lstStyle/>
          <a:p>
            <a:pPr eaLnBrk="1" hangingPunct="1"/>
            <a:r>
              <a:rPr lang="en-US" altLang="en-US" sz="2800" dirty="0"/>
              <a:t>Does the payback rule account for the time value of money?</a:t>
            </a:r>
          </a:p>
          <a:p>
            <a:pPr eaLnBrk="1" hangingPunct="1"/>
            <a:endParaRPr lang="en-US" altLang="en-US" sz="1200" dirty="0"/>
          </a:p>
          <a:p>
            <a:pPr eaLnBrk="1" hangingPunct="1"/>
            <a:r>
              <a:rPr lang="en-US" altLang="en-US" sz="2800" dirty="0"/>
              <a:t>Does the payback rule account for the risk of the cash flows?</a:t>
            </a:r>
          </a:p>
          <a:p>
            <a:pPr eaLnBrk="1" hangingPunct="1"/>
            <a:endParaRPr lang="en-US" altLang="en-US" sz="1200" dirty="0"/>
          </a:p>
          <a:p>
            <a:pPr eaLnBrk="1" hangingPunct="1"/>
            <a:r>
              <a:rPr lang="en-US" altLang="en-US" sz="2800" dirty="0"/>
              <a:t>Does the payback rule provide an indication about the increase in value?</a:t>
            </a:r>
          </a:p>
          <a:p>
            <a:pPr eaLnBrk="1" hangingPunct="1"/>
            <a:endParaRPr lang="en-US" altLang="en-US" sz="1200" dirty="0"/>
          </a:p>
          <a:p>
            <a:pPr eaLnBrk="1" hangingPunct="1"/>
            <a:r>
              <a:rPr lang="en-US" altLang="en-US" sz="2800" dirty="0"/>
              <a:t>Should we consider the payback rule for our primary decision rule?</a:t>
            </a:r>
          </a:p>
        </p:txBody>
      </p:sp>
      <p:sp>
        <p:nvSpPr>
          <p:cNvPr id="25602" name="Rectangle 2">
            <a:extLst>
              <a:ext uri="{FF2B5EF4-FFF2-40B4-BE49-F238E27FC236}">
                <a16:creationId xmlns:a16="http://schemas.microsoft.com/office/drawing/2014/main" xmlns="" id="{15B56755-456E-46A4-977D-59F87BFBCE24}"/>
              </a:ext>
            </a:extLst>
          </p:cNvPr>
          <p:cNvSpPr>
            <a:spLocks noGrp="1" noChangeArrowheads="1"/>
          </p:cNvSpPr>
          <p:nvPr>
            <p:ph type="title"/>
          </p:nvPr>
        </p:nvSpPr>
        <p:spPr/>
        <p:txBody>
          <a:bodyPr>
            <a:noAutofit/>
          </a:bodyPr>
          <a:lstStyle/>
          <a:p>
            <a:pPr eaLnBrk="1" hangingPunct="1">
              <a:defRPr/>
            </a:pPr>
            <a:r>
              <a:rPr lang="en-US" altLang="en-US" sz="3600" dirty="0"/>
              <a:t>Decision Criteria Test – Payback</a:t>
            </a:r>
          </a:p>
        </p:txBody>
      </p:sp>
      <p:sp>
        <p:nvSpPr>
          <p:cNvPr id="2" name="Footer Placeholder 1">
            <a:extLst>
              <a:ext uri="{FF2B5EF4-FFF2-40B4-BE49-F238E27FC236}">
                <a16:creationId xmlns:a16="http://schemas.microsoft.com/office/drawing/2014/main" xmlns="" id="{8BD54165-A3F7-4A69-8EF6-CFD4B60F38E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xmlns="" id="{F3D198D4-AE08-464A-944B-B26C0A34AC61}"/>
              </a:ext>
            </a:extLst>
          </p:cNvPr>
          <p:cNvSpPr>
            <a:spLocks noGrp="1" noChangeArrowheads="1"/>
          </p:cNvSpPr>
          <p:nvPr>
            <p:ph sz="half" idx="1"/>
          </p:nvPr>
        </p:nvSpPr>
        <p:spPr/>
        <p:txBody>
          <a:bodyPr/>
          <a:lstStyle/>
          <a:p>
            <a:pPr eaLnBrk="1" hangingPunct="1"/>
            <a:r>
              <a:rPr lang="en-US" altLang="en-US" dirty="0"/>
              <a:t>Advantages</a:t>
            </a:r>
          </a:p>
          <a:p>
            <a:pPr lvl="1" eaLnBrk="1" hangingPunct="1">
              <a:buFont typeface="Wingdings" panose="05000000000000000000" pitchFamily="2" charset="2"/>
              <a:buChar char="§"/>
            </a:pPr>
            <a:r>
              <a:rPr lang="en-US" altLang="en-US" sz="2200" dirty="0"/>
              <a:t>Easy to understand</a:t>
            </a:r>
          </a:p>
          <a:p>
            <a:pPr lvl="1" eaLnBrk="1" hangingPunct="1">
              <a:buFont typeface="Wingdings" panose="05000000000000000000" pitchFamily="2" charset="2"/>
              <a:buChar char="§"/>
            </a:pPr>
            <a:r>
              <a:rPr lang="en-US" altLang="en-US" sz="2200" dirty="0"/>
              <a:t>Adjusts for uncertainty of later cash flows</a:t>
            </a:r>
          </a:p>
          <a:p>
            <a:pPr lvl="1" eaLnBrk="1" hangingPunct="1">
              <a:buFont typeface="Wingdings" panose="05000000000000000000" pitchFamily="2" charset="2"/>
              <a:buChar char="§"/>
            </a:pPr>
            <a:r>
              <a:rPr lang="en-US" altLang="en-US" sz="2200" dirty="0"/>
              <a:t>Biased toward liquidity</a:t>
            </a:r>
          </a:p>
        </p:txBody>
      </p:sp>
      <p:sp>
        <p:nvSpPr>
          <p:cNvPr id="38916" name="Rectangle 4">
            <a:extLst>
              <a:ext uri="{FF2B5EF4-FFF2-40B4-BE49-F238E27FC236}">
                <a16:creationId xmlns:a16="http://schemas.microsoft.com/office/drawing/2014/main" xmlns="" id="{EFA886F0-7709-4A24-B433-68BED4491133}"/>
              </a:ext>
            </a:extLst>
          </p:cNvPr>
          <p:cNvSpPr>
            <a:spLocks noGrp="1" noChangeArrowheads="1"/>
          </p:cNvSpPr>
          <p:nvPr>
            <p:ph sz="half" idx="2"/>
          </p:nvPr>
        </p:nvSpPr>
        <p:spPr/>
        <p:txBody>
          <a:bodyPr/>
          <a:lstStyle/>
          <a:p>
            <a:pPr eaLnBrk="1" hangingPunct="1"/>
            <a:r>
              <a:rPr lang="en-US" altLang="en-US" dirty="0"/>
              <a:t>Disadvantages</a:t>
            </a:r>
          </a:p>
          <a:p>
            <a:pPr lvl="1" eaLnBrk="1" hangingPunct="1">
              <a:buFont typeface="Wingdings" panose="05000000000000000000" pitchFamily="2" charset="2"/>
              <a:buChar char="§"/>
            </a:pPr>
            <a:r>
              <a:rPr lang="en-US" altLang="en-US" sz="2200" dirty="0"/>
              <a:t>Ignores the time value of money</a:t>
            </a:r>
          </a:p>
          <a:p>
            <a:pPr lvl="1" eaLnBrk="1" hangingPunct="1">
              <a:buFont typeface="Wingdings" panose="05000000000000000000" pitchFamily="2" charset="2"/>
              <a:buChar char="§"/>
            </a:pPr>
            <a:r>
              <a:rPr lang="en-US" altLang="en-US" sz="2200" dirty="0"/>
              <a:t>Requires an arbitrary cutoff point</a:t>
            </a:r>
          </a:p>
          <a:p>
            <a:pPr lvl="1" eaLnBrk="1" hangingPunct="1">
              <a:buFont typeface="Wingdings" panose="05000000000000000000" pitchFamily="2" charset="2"/>
              <a:buChar char="§"/>
            </a:pPr>
            <a:r>
              <a:rPr lang="en-US" altLang="en-US" sz="2200" dirty="0"/>
              <a:t>Ignores cash flows beyond the cutoff date</a:t>
            </a:r>
          </a:p>
          <a:p>
            <a:pPr lvl="1" eaLnBrk="1" hangingPunct="1">
              <a:buFont typeface="Wingdings" panose="05000000000000000000" pitchFamily="2" charset="2"/>
              <a:buChar char="§"/>
            </a:pPr>
            <a:r>
              <a:rPr lang="en-US" altLang="en-US" sz="2200" dirty="0"/>
              <a:t>Biased against long-term projects, such as research and development, and new projects</a:t>
            </a:r>
          </a:p>
        </p:txBody>
      </p:sp>
      <p:sp>
        <p:nvSpPr>
          <p:cNvPr id="27650" name="Rectangle 2">
            <a:extLst>
              <a:ext uri="{FF2B5EF4-FFF2-40B4-BE49-F238E27FC236}">
                <a16:creationId xmlns:a16="http://schemas.microsoft.com/office/drawing/2014/main" xmlns="" id="{D919C3D8-EE9B-47A3-BF90-D9B9077F2C13}"/>
              </a:ext>
            </a:extLst>
          </p:cNvPr>
          <p:cNvSpPr>
            <a:spLocks noGrp="1" noChangeArrowheads="1"/>
          </p:cNvSpPr>
          <p:nvPr>
            <p:ph type="title"/>
          </p:nvPr>
        </p:nvSpPr>
        <p:spPr/>
        <p:txBody>
          <a:bodyPr>
            <a:noAutofit/>
          </a:bodyPr>
          <a:lstStyle/>
          <a:p>
            <a:pPr eaLnBrk="1" hangingPunct="1">
              <a:defRPr/>
            </a:pPr>
            <a:r>
              <a:rPr lang="en-US" altLang="en-US" sz="3600" dirty="0"/>
              <a:t>Advantages and Disadvantages of Payback</a:t>
            </a:r>
          </a:p>
        </p:txBody>
      </p:sp>
      <p:sp>
        <p:nvSpPr>
          <p:cNvPr id="2" name="Footer Placeholder 1">
            <a:extLst>
              <a:ext uri="{FF2B5EF4-FFF2-40B4-BE49-F238E27FC236}">
                <a16:creationId xmlns:a16="http://schemas.microsoft.com/office/drawing/2014/main" xmlns="" id="{29DF0B25-DDD8-4331-BC39-08676765B8C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xmlns="" id="{A5793C0C-600A-440B-A1D9-F1EA8DBD9696}"/>
              </a:ext>
            </a:extLst>
          </p:cNvPr>
          <p:cNvSpPr>
            <a:spLocks noGrp="1" noChangeArrowheads="1"/>
          </p:cNvSpPr>
          <p:nvPr>
            <p:ph idx="1"/>
          </p:nvPr>
        </p:nvSpPr>
        <p:spPr/>
        <p:txBody>
          <a:bodyPr/>
          <a:lstStyle/>
          <a:p>
            <a:pPr eaLnBrk="1" hangingPunct="1"/>
            <a:r>
              <a:rPr lang="en-US" altLang="en-US" sz="2800" dirty="0"/>
              <a:t>Compute the present value of each cash flow and then determine how long it takes to pay back on a discounted basis.</a:t>
            </a:r>
          </a:p>
          <a:p>
            <a:pPr eaLnBrk="1" hangingPunct="1"/>
            <a:endParaRPr lang="en-US" altLang="en-US" sz="2800" dirty="0"/>
          </a:p>
          <a:p>
            <a:pPr eaLnBrk="1" hangingPunct="1"/>
            <a:r>
              <a:rPr lang="en-US" altLang="en-US" sz="2800" dirty="0"/>
              <a:t>Compare to a specified required period.</a:t>
            </a:r>
          </a:p>
          <a:p>
            <a:pPr eaLnBrk="1" hangingPunct="1"/>
            <a:endParaRPr lang="en-US" altLang="en-US" sz="2800" dirty="0"/>
          </a:p>
          <a:p>
            <a:pPr eaLnBrk="1" hangingPunct="1"/>
            <a:r>
              <a:rPr lang="en-US" altLang="en-US" sz="2800" dirty="0"/>
              <a:t>Decision Rule: </a:t>
            </a:r>
            <a:r>
              <a:rPr lang="en-US" altLang="en-US" sz="2800" b="1" i="1" dirty="0"/>
              <a:t>Accept the project if it pays back on a discounted basis within the specified time.</a:t>
            </a:r>
          </a:p>
        </p:txBody>
      </p:sp>
      <p:sp>
        <p:nvSpPr>
          <p:cNvPr id="29698" name="Rectangle 2">
            <a:extLst>
              <a:ext uri="{FF2B5EF4-FFF2-40B4-BE49-F238E27FC236}">
                <a16:creationId xmlns:a16="http://schemas.microsoft.com/office/drawing/2014/main" xmlns="" id="{CCDCCBB2-6F0A-4132-8817-53C14E3A2528}"/>
              </a:ext>
            </a:extLst>
          </p:cNvPr>
          <p:cNvSpPr>
            <a:spLocks noGrp="1" noChangeArrowheads="1"/>
          </p:cNvSpPr>
          <p:nvPr>
            <p:ph type="title"/>
          </p:nvPr>
        </p:nvSpPr>
        <p:spPr/>
        <p:txBody>
          <a:bodyPr/>
          <a:lstStyle/>
          <a:p>
            <a:pPr eaLnBrk="1" hangingPunct="1">
              <a:defRPr/>
            </a:pPr>
            <a:r>
              <a:rPr lang="en-US" altLang="en-US" sz="3600" dirty="0"/>
              <a:t>Discounted Payback Period</a:t>
            </a:r>
          </a:p>
        </p:txBody>
      </p:sp>
      <p:sp>
        <p:nvSpPr>
          <p:cNvPr id="2" name="Footer Placeholder 1">
            <a:extLst>
              <a:ext uri="{FF2B5EF4-FFF2-40B4-BE49-F238E27FC236}">
                <a16:creationId xmlns:a16="http://schemas.microsoft.com/office/drawing/2014/main" xmlns="" id="{716FF354-5397-46DF-AD78-9CFA899E0ED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xmlns="" id="{62DF9BA8-4453-4353-BA05-31233B50DD0B}"/>
              </a:ext>
            </a:extLst>
          </p:cNvPr>
          <p:cNvSpPr>
            <a:spLocks noGrp="1" noChangeArrowheads="1"/>
          </p:cNvSpPr>
          <p:nvPr>
            <p:ph idx="1"/>
          </p:nvPr>
        </p:nvSpPr>
        <p:spPr/>
        <p:txBody>
          <a:bodyPr/>
          <a:lstStyle/>
          <a:p>
            <a:pPr eaLnBrk="1" hangingPunct="1">
              <a:lnSpc>
                <a:spcPct val="90000"/>
              </a:lnSpc>
            </a:pPr>
            <a:r>
              <a:rPr lang="en-US" altLang="en-US" dirty="0"/>
              <a:t>Assume we will accept the project if it pays back on a discounted basis in 2 years.</a:t>
            </a:r>
          </a:p>
          <a:p>
            <a:pPr eaLnBrk="1" hangingPunct="1">
              <a:lnSpc>
                <a:spcPct val="90000"/>
              </a:lnSpc>
            </a:pPr>
            <a:endParaRPr lang="en-US" altLang="en-US" dirty="0"/>
          </a:p>
          <a:p>
            <a:pPr eaLnBrk="1" hangingPunct="1">
              <a:lnSpc>
                <a:spcPct val="90000"/>
              </a:lnSpc>
            </a:pPr>
            <a:r>
              <a:rPr lang="en-US" altLang="en-US" dirty="0"/>
              <a:t>Compute the PV for each cash flow and determine the payback period using discounted cash flows.</a:t>
            </a:r>
          </a:p>
          <a:p>
            <a:pPr lvl="1" eaLnBrk="1" hangingPunct="1">
              <a:lnSpc>
                <a:spcPct val="90000"/>
              </a:lnSpc>
              <a:buFont typeface="Wingdings" panose="05000000000000000000" pitchFamily="2" charset="2"/>
              <a:buChar char="§"/>
            </a:pPr>
            <a:r>
              <a:rPr lang="en-US" altLang="en-US" dirty="0"/>
              <a:t>Year 1: 165,000 – 63,120/1.12</a:t>
            </a:r>
            <a:r>
              <a:rPr lang="en-US" altLang="en-US" baseline="30000" dirty="0"/>
              <a:t>1</a:t>
            </a:r>
            <a:r>
              <a:rPr lang="en-US" altLang="en-US" dirty="0"/>
              <a:t> = 108,643</a:t>
            </a:r>
          </a:p>
          <a:p>
            <a:pPr lvl="1" eaLnBrk="1" hangingPunct="1">
              <a:lnSpc>
                <a:spcPct val="90000"/>
              </a:lnSpc>
              <a:buFont typeface="Wingdings" panose="05000000000000000000" pitchFamily="2" charset="2"/>
              <a:buChar char="§"/>
            </a:pPr>
            <a:r>
              <a:rPr lang="en-US" altLang="en-US" dirty="0"/>
              <a:t>Year 2: 108,643 – 70,800/1.12</a:t>
            </a:r>
            <a:r>
              <a:rPr lang="en-US" altLang="en-US" baseline="30000" dirty="0"/>
              <a:t>2</a:t>
            </a:r>
            <a:r>
              <a:rPr lang="en-US" altLang="en-US" dirty="0"/>
              <a:t> = 52,202</a:t>
            </a:r>
          </a:p>
          <a:p>
            <a:pPr lvl="1" eaLnBrk="1" hangingPunct="1">
              <a:lnSpc>
                <a:spcPct val="90000"/>
              </a:lnSpc>
              <a:buFont typeface="Wingdings" panose="05000000000000000000" pitchFamily="2" charset="2"/>
              <a:buChar char="§"/>
            </a:pPr>
            <a:r>
              <a:rPr lang="en-US" altLang="en-US" dirty="0"/>
              <a:t>Year 3: 52,202 – 91,080/1.12</a:t>
            </a:r>
            <a:r>
              <a:rPr lang="en-US" altLang="en-US" baseline="30000" dirty="0"/>
              <a:t>3</a:t>
            </a:r>
            <a:r>
              <a:rPr lang="en-US" altLang="en-US" dirty="0"/>
              <a:t> = -12,627 project pays back in year 3</a:t>
            </a:r>
          </a:p>
          <a:p>
            <a:pPr lvl="1" eaLnBrk="1" hangingPunct="1">
              <a:lnSpc>
                <a:spcPct val="90000"/>
              </a:lnSpc>
              <a:buFont typeface="Wingdings" panose="05000000000000000000" pitchFamily="2" charset="2"/>
              <a:buChar char="§"/>
            </a:pPr>
            <a:endParaRPr lang="en-US" altLang="en-US" dirty="0"/>
          </a:p>
          <a:p>
            <a:pPr eaLnBrk="1" hangingPunct="1">
              <a:lnSpc>
                <a:spcPct val="90000"/>
              </a:lnSpc>
            </a:pPr>
            <a:r>
              <a:rPr lang="en-US" altLang="en-US" b="1" i="1" dirty="0"/>
              <a:t>Do we accept or reject the project?</a:t>
            </a:r>
          </a:p>
        </p:txBody>
      </p:sp>
      <p:sp>
        <p:nvSpPr>
          <p:cNvPr id="30722" name="Rectangle 2">
            <a:extLst>
              <a:ext uri="{FF2B5EF4-FFF2-40B4-BE49-F238E27FC236}">
                <a16:creationId xmlns:a16="http://schemas.microsoft.com/office/drawing/2014/main" xmlns="" id="{1C6BD50D-AF47-4872-A764-EC581CC0A69C}"/>
              </a:ext>
            </a:extLst>
          </p:cNvPr>
          <p:cNvSpPr>
            <a:spLocks noGrp="1" noChangeArrowheads="1"/>
          </p:cNvSpPr>
          <p:nvPr>
            <p:ph type="title"/>
          </p:nvPr>
        </p:nvSpPr>
        <p:spPr/>
        <p:txBody>
          <a:bodyPr>
            <a:normAutofit fontScale="90000"/>
          </a:bodyPr>
          <a:lstStyle/>
          <a:p>
            <a:pPr eaLnBrk="1" hangingPunct="1">
              <a:defRPr/>
            </a:pPr>
            <a:r>
              <a:rPr lang="en-US" altLang="en-US" sz="4000" dirty="0"/>
              <a:t>Computing Discounted Payback</a:t>
            </a:r>
          </a:p>
        </p:txBody>
      </p:sp>
      <p:sp>
        <p:nvSpPr>
          <p:cNvPr id="2" name="Footer Placeholder 1">
            <a:extLst>
              <a:ext uri="{FF2B5EF4-FFF2-40B4-BE49-F238E27FC236}">
                <a16:creationId xmlns:a16="http://schemas.microsoft.com/office/drawing/2014/main" xmlns="" id="{BC158E6E-E0BF-4A5F-9B78-A9DAED7C504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xmlns="" id="{01640E97-05F4-471B-A0EC-94A3AA5B1253}"/>
              </a:ext>
            </a:extLst>
          </p:cNvPr>
          <p:cNvSpPr>
            <a:spLocks noGrp="1" noChangeArrowheads="1"/>
          </p:cNvSpPr>
          <p:nvPr>
            <p:ph idx="1"/>
          </p:nvPr>
        </p:nvSpPr>
        <p:spPr/>
        <p:txBody>
          <a:bodyPr/>
          <a:lstStyle/>
          <a:p>
            <a:pPr eaLnBrk="1" hangingPunct="1"/>
            <a:r>
              <a:rPr lang="en-US" altLang="en-US" dirty="0"/>
              <a:t>Does the discounted payback rule account for the time value of money?</a:t>
            </a:r>
          </a:p>
          <a:p>
            <a:pPr eaLnBrk="1" hangingPunct="1"/>
            <a:endParaRPr lang="en-US" altLang="en-US" dirty="0"/>
          </a:p>
          <a:p>
            <a:pPr eaLnBrk="1" hangingPunct="1"/>
            <a:r>
              <a:rPr lang="en-US" altLang="en-US" dirty="0"/>
              <a:t>Does the discounted payback rule account for the risk of the cash flows?</a:t>
            </a:r>
          </a:p>
          <a:p>
            <a:pPr eaLnBrk="1" hangingPunct="1"/>
            <a:endParaRPr lang="en-US" altLang="en-US" dirty="0"/>
          </a:p>
          <a:p>
            <a:pPr eaLnBrk="1" hangingPunct="1"/>
            <a:r>
              <a:rPr lang="en-US" altLang="en-US" dirty="0"/>
              <a:t>Does the discounted payback rule provide an indication about the increase in value?</a:t>
            </a:r>
          </a:p>
          <a:p>
            <a:pPr eaLnBrk="1" hangingPunct="1"/>
            <a:endParaRPr lang="en-US" altLang="en-US" dirty="0"/>
          </a:p>
          <a:p>
            <a:pPr eaLnBrk="1" hangingPunct="1"/>
            <a:r>
              <a:rPr lang="en-US" altLang="en-US" dirty="0"/>
              <a:t>Should we consider the discounted payback rule for our primary decision rule?</a:t>
            </a:r>
          </a:p>
          <a:p>
            <a:pPr eaLnBrk="1" hangingPunct="1"/>
            <a:endParaRPr lang="en-US" altLang="en-US" dirty="0"/>
          </a:p>
        </p:txBody>
      </p:sp>
      <p:sp>
        <p:nvSpPr>
          <p:cNvPr id="32770" name="Rectangle 2">
            <a:extLst>
              <a:ext uri="{FF2B5EF4-FFF2-40B4-BE49-F238E27FC236}">
                <a16:creationId xmlns:a16="http://schemas.microsoft.com/office/drawing/2014/main" xmlns="" id="{D6E2DC6E-7F01-473F-8DBA-277713BD1C06}"/>
              </a:ext>
            </a:extLst>
          </p:cNvPr>
          <p:cNvSpPr>
            <a:spLocks noGrp="1" noChangeArrowheads="1"/>
          </p:cNvSpPr>
          <p:nvPr>
            <p:ph type="title"/>
          </p:nvPr>
        </p:nvSpPr>
        <p:spPr/>
        <p:txBody>
          <a:bodyPr>
            <a:normAutofit fontScale="90000"/>
          </a:bodyPr>
          <a:lstStyle/>
          <a:p>
            <a:pPr eaLnBrk="1" hangingPunct="1">
              <a:defRPr/>
            </a:pPr>
            <a:r>
              <a:rPr lang="en-US" altLang="en-US" sz="4000" dirty="0"/>
              <a:t>Decision Criteria Test – Discounted Payback</a:t>
            </a:r>
          </a:p>
        </p:txBody>
      </p:sp>
      <p:sp>
        <p:nvSpPr>
          <p:cNvPr id="2" name="Footer Placeholder 1">
            <a:extLst>
              <a:ext uri="{FF2B5EF4-FFF2-40B4-BE49-F238E27FC236}">
                <a16:creationId xmlns:a16="http://schemas.microsoft.com/office/drawing/2014/main" xmlns="" id="{A4201F1E-0655-4E70-B036-852B505FC53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4">
            <a:extLst>
              <a:ext uri="{FF2B5EF4-FFF2-40B4-BE49-F238E27FC236}">
                <a16:creationId xmlns:a16="http://schemas.microsoft.com/office/drawing/2014/main" xmlns="" id="{0D09B53E-5988-41DD-8054-771BE9EC70CC}"/>
              </a:ext>
            </a:extLst>
          </p:cNvPr>
          <p:cNvSpPr>
            <a:spLocks noGrp="1" noChangeArrowheads="1"/>
          </p:cNvSpPr>
          <p:nvPr>
            <p:ph sz="half" idx="1"/>
          </p:nvPr>
        </p:nvSpPr>
        <p:spPr/>
        <p:txBody>
          <a:bodyPr/>
          <a:lstStyle/>
          <a:p>
            <a:pPr eaLnBrk="1" hangingPunct="1"/>
            <a:r>
              <a:rPr lang="en-US" altLang="en-US" dirty="0"/>
              <a:t>Advantages</a:t>
            </a:r>
          </a:p>
          <a:p>
            <a:pPr lvl="1" eaLnBrk="1" hangingPunct="1">
              <a:buFont typeface="Wingdings" panose="05000000000000000000" pitchFamily="2" charset="2"/>
              <a:buChar char="§"/>
            </a:pPr>
            <a:r>
              <a:rPr lang="en-US" altLang="en-US" dirty="0"/>
              <a:t>Includes time value of money</a:t>
            </a:r>
          </a:p>
          <a:p>
            <a:pPr lvl="1" eaLnBrk="1" hangingPunct="1">
              <a:buFont typeface="Wingdings" panose="05000000000000000000" pitchFamily="2" charset="2"/>
              <a:buChar char="§"/>
            </a:pPr>
            <a:r>
              <a:rPr lang="en-US" altLang="en-US" dirty="0"/>
              <a:t>Easy to understand</a:t>
            </a:r>
          </a:p>
          <a:p>
            <a:pPr lvl="1" eaLnBrk="1" hangingPunct="1">
              <a:buFont typeface="Wingdings" panose="05000000000000000000" pitchFamily="2" charset="2"/>
              <a:buChar char="§"/>
            </a:pPr>
            <a:r>
              <a:rPr lang="en-US" altLang="en-US" dirty="0"/>
              <a:t>Does not accept negative estimated NPV investments when all future cash flows are positive</a:t>
            </a:r>
          </a:p>
          <a:p>
            <a:pPr lvl="1" eaLnBrk="1" hangingPunct="1">
              <a:buFont typeface="Wingdings" panose="05000000000000000000" pitchFamily="2" charset="2"/>
              <a:buChar char="§"/>
            </a:pPr>
            <a:r>
              <a:rPr lang="en-US" altLang="en-US" dirty="0"/>
              <a:t>Biased towards liquidity</a:t>
            </a:r>
          </a:p>
        </p:txBody>
      </p:sp>
      <p:sp>
        <p:nvSpPr>
          <p:cNvPr id="47108" name="Rectangle 5">
            <a:extLst>
              <a:ext uri="{FF2B5EF4-FFF2-40B4-BE49-F238E27FC236}">
                <a16:creationId xmlns:a16="http://schemas.microsoft.com/office/drawing/2014/main" xmlns="" id="{37E7DBD8-D836-4AFC-9A6F-3798FCB7449E}"/>
              </a:ext>
            </a:extLst>
          </p:cNvPr>
          <p:cNvSpPr>
            <a:spLocks noGrp="1" noChangeArrowheads="1"/>
          </p:cNvSpPr>
          <p:nvPr>
            <p:ph sz="half" idx="2"/>
          </p:nvPr>
        </p:nvSpPr>
        <p:spPr/>
        <p:txBody>
          <a:bodyPr/>
          <a:lstStyle/>
          <a:p>
            <a:pPr eaLnBrk="1" hangingPunct="1"/>
            <a:r>
              <a:rPr lang="en-US" altLang="en-US" dirty="0"/>
              <a:t>Disadvantages</a:t>
            </a:r>
          </a:p>
          <a:p>
            <a:pPr lvl="1" eaLnBrk="1" hangingPunct="1">
              <a:buFont typeface="Wingdings" panose="05000000000000000000" pitchFamily="2" charset="2"/>
              <a:buChar char="§"/>
            </a:pPr>
            <a:r>
              <a:rPr lang="en-US" altLang="en-US" dirty="0"/>
              <a:t>May reject positive NPV investments</a:t>
            </a:r>
          </a:p>
          <a:p>
            <a:pPr lvl="1" eaLnBrk="1" hangingPunct="1">
              <a:buFont typeface="Wingdings" panose="05000000000000000000" pitchFamily="2" charset="2"/>
              <a:buChar char="§"/>
            </a:pPr>
            <a:r>
              <a:rPr lang="en-US" altLang="en-US" dirty="0"/>
              <a:t>Requires an arbitrary cutoff point</a:t>
            </a:r>
          </a:p>
          <a:p>
            <a:pPr lvl="1" eaLnBrk="1" hangingPunct="1">
              <a:buFont typeface="Wingdings" panose="05000000000000000000" pitchFamily="2" charset="2"/>
              <a:buChar char="§"/>
            </a:pPr>
            <a:r>
              <a:rPr lang="en-US" altLang="en-US" dirty="0"/>
              <a:t>Ignores cash flows beyond the cutoff point</a:t>
            </a:r>
          </a:p>
          <a:p>
            <a:pPr lvl="1" eaLnBrk="1" hangingPunct="1">
              <a:buFont typeface="Wingdings" panose="05000000000000000000" pitchFamily="2" charset="2"/>
              <a:buChar char="§"/>
            </a:pPr>
            <a:r>
              <a:rPr lang="en-US" altLang="en-US" dirty="0"/>
              <a:t>Biased against long-term projects, such as R&amp;D and new products</a:t>
            </a:r>
          </a:p>
        </p:txBody>
      </p:sp>
      <p:sp>
        <p:nvSpPr>
          <p:cNvPr id="34818" name="Rectangle 2">
            <a:extLst>
              <a:ext uri="{FF2B5EF4-FFF2-40B4-BE49-F238E27FC236}">
                <a16:creationId xmlns:a16="http://schemas.microsoft.com/office/drawing/2014/main" xmlns="" id="{6E9EAEE3-0D88-46DC-A575-769753234292}"/>
              </a:ext>
            </a:extLst>
          </p:cNvPr>
          <p:cNvSpPr>
            <a:spLocks noGrp="1" noChangeArrowheads="1"/>
          </p:cNvSpPr>
          <p:nvPr>
            <p:ph type="title"/>
          </p:nvPr>
        </p:nvSpPr>
        <p:spPr/>
        <p:txBody>
          <a:bodyPr>
            <a:noAutofit/>
          </a:bodyPr>
          <a:lstStyle/>
          <a:p>
            <a:pPr eaLnBrk="1" hangingPunct="1">
              <a:defRPr/>
            </a:pPr>
            <a:r>
              <a:rPr lang="en-US" altLang="en-US" sz="3200" dirty="0"/>
              <a:t>Advantages and Disadvantages of Discounted Payback</a:t>
            </a:r>
          </a:p>
        </p:txBody>
      </p:sp>
      <p:sp>
        <p:nvSpPr>
          <p:cNvPr id="2" name="Footer Placeholder 1">
            <a:extLst>
              <a:ext uri="{FF2B5EF4-FFF2-40B4-BE49-F238E27FC236}">
                <a16:creationId xmlns:a16="http://schemas.microsoft.com/office/drawing/2014/main" xmlns="" id="{0F778AFF-FBA2-4A71-B028-7AA238385AF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xmlns="" id="{57B9D082-A190-4731-BFD0-4221A44FA662}"/>
              </a:ext>
            </a:extLst>
          </p:cNvPr>
          <p:cNvSpPr>
            <a:spLocks noGrp="1" noChangeArrowheads="1"/>
          </p:cNvSpPr>
          <p:nvPr>
            <p:ph idx="1"/>
          </p:nvPr>
        </p:nvSpPr>
        <p:spPr/>
        <p:txBody>
          <a:bodyPr/>
          <a:lstStyle/>
          <a:p>
            <a:pPr eaLnBrk="1" hangingPunct="1"/>
            <a:r>
              <a:rPr lang="en-US" altLang="en-US" sz="2800" dirty="0"/>
              <a:t>There are many different definitions for average accounting return.</a:t>
            </a:r>
          </a:p>
          <a:p>
            <a:pPr eaLnBrk="1" hangingPunct="1"/>
            <a:endParaRPr lang="en-US" altLang="en-US" sz="800" dirty="0"/>
          </a:p>
          <a:p>
            <a:pPr eaLnBrk="1" hangingPunct="1"/>
            <a:r>
              <a:rPr lang="en-US" altLang="en-US" sz="2800" dirty="0"/>
              <a:t>The one used in the book is:</a:t>
            </a:r>
          </a:p>
          <a:p>
            <a:pPr lvl="1" eaLnBrk="1" hangingPunct="1">
              <a:buFont typeface="Wingdings" panose="05000000000000000000" pitchFamily="2" charset="2"/>
              <a:buChar char="§"/>
            </a:pPr>
            <a:r>
              <a:rPr lang="en-US" altLang="en-US" sz="2400" dirty="0"/>
              <a:t>Average net income / average book value</a:t>
            </a:r>
          </a:p>
          <a:p>
            <a:pPr lvl="1" eaLnBrk="1" hangingPunct="1">
              <a:buFont typeface="Wingdings" panose="05000000000000000000" pitchFamily="2" charset="2"/>
              <a:buChar char="§"/>
            </a:pPr>
            <a:r>
              <a:rPr lang="en-US" altLang="en-US" sz="2400" dirty="0"/>
              <a:t>Note that the average book value depends on how the asset is depreciated.</a:t>
            </a:r>
          </a:p>
          <a:p>
            <a:pPr lvl="1" eaLnBrk="1" hangingPunct="1">
              <a:buFont typeface="Wingdings" panose="05000000000000000000" pitchFamily="2" charset="2"/>
              <a:buChar char="§"/>
            </a:pPr>
            <a:endParaRPr lang="en-US" altLang="en-US" sz="800" dirty="0"/>
          </a:p>
          <a:p>
            <a:pPr eaLnBrk="1" hangingPunct="1"/>
            <a:r>
              <a:rPr lang="en-US" altLang="en-US" sz="2800" dirty="0"/>
              <a:t>Need to have a target cutoff rate</a:t>
            </a:r>
          </a:p>
          <a:p>
            <a:pPr eaLnBrk="1" hangingPunct="1"/>
            <a:endParaRPr lang="en-US" altLang="en-US" sz="800" dirty="0"/>
          </a:p>
          <a:p>
            <a:pPr eaLnBrk="1" hangingPunct="1"/>
            <a:r>
              <a:rPr lang="en-US" altLang="en-US" sz="2800" dirty="0"/>
              <a:t>Decision Rule: </a:t>
            </a:r>
            <a:r>
              <a:rPr lang="en-US" altLang="en-US" sz="2800" b="1" i="1" dirty="0"/>
              <a:t>Accept the project if the AAR is greater than a preset rate.</a:t>
            </a:r>
            <a:endParaRPr lang="en-US" altLang="en-US" sz="2800" dirty="0"/>
          </a:p>
          <a:p>
            <a:pPr eaLnBrk="1" hangingPunct="1"/>
            <a:endParaRPr lang="en-US" altLang="en-US" sz="2800" dirty="0"/>
          </a:p>
        </p:txBody>
      </p:sp>
      <p:sp>
        <p:nvSpPr>
          <p:cNvPr id="35842" name="Rectangle 2">
            <a:extLst>
              <a:ext uri="{FF2B5EF4-FFF2-40B4-BE49-F238E27FC236}">
                <a16:creationId xmlns:a16="http://schemas.microsoft.com/office/drawing/2014/main" xmlns="" id="{7DADAEDB-0A3E-442F-AFC6-3974A7545126}"/>
              </a:ext>
            </a:extLst>
          </p:cNvPr>
          <p:cNvSpPr>
            <a:spLocks noGrp="1" noChangeArrowheads="1"/>
          </p:cNvSpPr>
          <p:nvPr>
            <p:ph type="title"/>
          </p:nvPr>
        </p:nvSpPr>
        <p:spPr/>
        <p:txBody>
          <a:bodyPr/>
          <a:lstStyle/>
          <a:p>
            <a:pPr eaLnBrk="1" hangingPunct="1">
              <a:defRPr/>
            </a:pPr>
            <a:r>
              <a:rPr lang="en-US" altLang="en-US" sz="3600" dirty="0"/>
              <a:t>Average Accounting Return</a:t>
            </a:r>
          </a:p>
        </p:txBody>
      </p:sp>
      <p:sp>
        <p:nvSpPr>
          <p:cNvPr id="2" name="Footer Placeholder 1">
            <a:extLst>
              <a:ext uri="{FF2B5EF4-FFF2-40B4-BE49-F238E27FC236}">
                <a16:creationId xmlns:a16="http://schemas.microsoft.com/office/drawing/2014/main" xmlns="" id="{D33A0AFA-5939-4AB3-BE2E-87C11DEA6DB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xmlns="" id="{F0A84FFC-ECF0-42D7-B772-14CB29CBC484}"/>
              </a:ext>
            </a:extLst>
          </p:cNvPr>
          <p:cNvSpPr>
            <a:spLocks noGrp="1" noChangeArrowheads="1"/>
          </p:cNvSpPr>
          <p:nvPr>
            <p:ph idx="1"/>
          </p:nvPr>
        </p:nvSpPr>
        <p:spPr>
          <a:xfrm>
            <a:off x="609600" y="1600200"/>
            <a:ext cx="8143874" cy="4525963"/>
          </a:xfrm>
        </p:spPr>
        <p:txBody>
          <a:bodyPr/>
          <a:lstStyle/>
          <a:p>
            <a:pPr eaLnBrk="1" hangingPunct="1">
              <a:lnSpc>
                <a:spcPct val="90000"/>
              </a:lnSpc>
              <a:defRPr/>
            </a:pPr>
            <a:r>
              <a:rPr lang="en-US" altLang="en-US" sz="2000" dirty="0"/>
              <a:t>Show the reasons why the net present value criterion is the best way to evaluate proposed investments</a:t>
            </a:r>
          </a:p>
          <a:p>
            <a:pPr marL="114300" indent="0" eaLnBrk="1" hangingPunct="1">
              <a:lnSpc>
                <a:spcPct val="90000"/>
              </a:lnSpc>
              <a:buFont typeface="Arial" panose="020B0604020202020204" pitchFamily="34" charset="0"/>
              <a:buNone/>
              <a:defRPr/>
            </a:pPr>
            <a:endParaRPr lang="en-US" altLang="en-US" sz="800" dirty="0"/>
          </a:p>
          <a:p>
            <a:pPr eaLnBrk="1" hangingPunct="1">
              <a:lnSpc>
                <a:spcPct val="90000"/>
              </a:lnSpc>
              <a:defRPr/>
            </a:pPr>
            <a:r>
              <a:rPr lang="en-US" altLang="en-US" sz="2000" dirty="0"/>
              <a:t>Discuss the payback rule and some of its shortcomings</a:t>
            </a:r>
          </a:p>
          <a:p>
            <a:pPr eaLnBrk="1" hangingPunct="1">
              <a:lnSpc>
                <a:spcPct val="90000"/>
              </a:lnSpc>
              <a:defRPr/>
            </a:pPr>
            <a:endParaRPr lang="en-US" altLang="en-US" sz="800" dirty="0"/>
          </a:p>
          <a:p>
            <a:pPr eaLnBrk="1" hangingPunct="1">
              <a:lnSpc>
                <a:spcPct val="90000"/>
              </a:lnSpc>
              <a:defRPr/>
            </a:pPr>
            <a:r>
              <a:rPr lang="en-US" altLang="en-US" sz="2000" dirty="0"/>
              <a:t>Discuss the discounted payback rule and some of its shortcomings</a:t>
            </a:r>
          </a:p>
          <a:p>
            <a:pPr eaLnBrk="1" hangingPunct="1">
              <a:lnSpc>
                <a:spcPct val="90000"/>
              </a:lnSpc>
              <a:defRPr/>
            </a:pPr>
            <a:endParaRPr lang="en-US" altLang="en-US" sz="800" dirty="0"/>
          </a:p>
          <a:p>
            <a:pPr eaLnBrk="1" hangingPunct="1">
              <a:lnSpc>
                <a:spcPct val="90000"/>
              </a:lnSpc>
              <a:defRPr/>
            </a:pPr>
            <a:r>
              <a:rPr lang="en-US" altLang="en-US" sz="2000" dirty="0"/>
              <a:t>Explain accounting rates of return and some of the problems with them</a:t>
            </a:r>
          </a:p>
          <a:p>
            <a:pPr eaLnBrk="1" hangingPunct="1">
              <a:lnSpc>
                <a:spcPct val="90000"/>
              </a:lnSpc>
              <a:defRPr/>
            </a:pPr>
            <a:endParaRPr lang="en-US" altLang="en-US" sz="800" dirty="0"/>
          </a:p>
          <a:p>
            <a:pPr eaLnBrk="1" hangingPunct="1">
              <a:lnSpc>
                <a:spcPct val="90000"/>
              </a:lnSpc>
              <a:defRPr/>
            </a:pPr>
            <a:r>
              <a:rPr lang="en-US" altLang="en-US" sz="2000" dirty="0"/>
              <a:t>Present the internal rate of return criterion and its strengths and weaknesses</a:t>
            </a:r>
          </a:p>
          <a:p>
            <a:pPr eaLnBrk="1" hangingPunct="1">
              <a:lnSpc>
                <a:spcPct val="90000"/>
              </a:lnSpc>
              <a:defRPr/>
            </a:pPr>
            <a:endParaRPr lang="en-US" altLang="en-US" sz="800" dirty="0"/>
          </a:p>
          <a:p>
            <a:pPr eaLnBrk="1" hangingPunct="1">
              <a:lnSpc>
                <a:spcPct val="90000"/>
              </a:lnSpc>
              <a:defRPr/>
            </a:pPr>
            <a:r>
              <a:rPr lang="en-US" altLang="en-US" sz="2000" dirty="0"/>
              <a:t>Calculate the modified internal rate of return</a:t>
            </a:r>
          </a:p>
          <a:p>
            <a:pPr eaLnBrk="1" hangingPunct="1">
              <a:lnSpc>
                <a:spcPct val="90000"/>
              </a:lnSpc>
              <a:defRPr/>
            </a:pPr>
            <a:endParaRPr lang="en-US" altLang="en-US" sz="800" dirty="0"/>
          </a:p>
          <a:p>
            <a:pPr eaLnBrk="1" hangingPunct="1">
              <a:lnSpc>
                <a:spcPct val="90000"/>
              </a:lnSpc>
              <a:defRPr/>
            </a:pPr>
            <a:r>
              <a:rPr lang="en-US" altLang="en-US" sz="2000" dirty="0"/>
              <a:t>Illustrate the profitability index and its relation to net present value</a:t>
            </a:r>
          </a:p>
        </p:txBody>
      </p:sp>
      <p:sp>
        <p:nvSpPr>
          <p:cNvPr id="5122" name="Rectangle 2">
            <a:extLst>
              <a:ext uri="{FF2B5EF4-FFF2-40B4-BE49-F238E27FC236}">
                <a16:creationId xmlns:a16="http://schemas.microsoft.com/office/drawing/2014/main" xmlns="" id="{E1379AC1-1815-49F2-BE1B-17B616A6B187}"/>
              </a:ext>
            </a:extLst>
          </p:cNvPr>
          <p:cNvSpPr>
            <a:spLocks noGrp="1" noChangeArrowheads="1"/>
          </p:cNvSpPr>
          <p:nvPr>
            <p:ph type="title"/>
          </p:nvPr>
        </p:nvSpPr>
        <p:spPr/>
        <p:txBody>
          <a:bodyPr/>
          <a:lstStyle/>
          <a:p>
            <a:pPr eaLnBrk="1" hangingPunct="1">
              <a:defRPr/>
            </a:pPr>
            <a:r>
              <a:rPr lang="en-US" altLang="en-US" sz="3600" dirty="0"/>
              <a:t>Key Concepts and Skills</a:t>
            </a:r>
          </a:p>
        </p:txBody>
      </p:sp>
      <p:sp>
        <p:nvSpPr>
          <p:cNvPr id="2" name="Footer Placeholder 1">
            <a:extLst>
              <a:ext uri="{FF2B5EF4-FFF2-40B4-BE49-F238E27FC236}">
                <a16:creationId xmlns:a16="http://schemas.microsoft.com/office/drawing/2014/main" xmlns="" id="{49A3184C-428D-4BD4-92C7-D0A24E756CD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xmlns="" id="{C22A46FC-860C-41F8-AF84-09EECDF43C85}"/>
              </a:ext>
            </a:extLst>
          </p:cNvPr>
          <p:cNvSpPr>
            <a:spLocks noGrp="1" noChangeArrowheads="1"/>
          </p:cNvSpPr>
          <p:nvPr>
            <p:ph idx="1"/>
          </p:nvPr>
        </p:nvSpPr>
        <p:spPr/>
        <p:txBody>
          <a:bodyPr/>
          <a:lstStyle/>
          <a:p>
            <a:pPr eaLnBrk="1" hangingPunct="1"/>
            <a:r>
              <a:rPr lang="en-US" altLang="en-US" dirty="0"/>
              <a:t>Assume we require an average accounting return of 25%.</a:t>
            </a:r>
          </a:p>
          <a:p>
            <a:pPr eaLnBrk="1" hangingPunct="1"/>
            <a:endParaRPr lang="en-US" altLang="en-US" sz="1800" dirty="0"/>
          </a:p>
          <a:p>
            <a:pPr eaLnBrk="1" hangingPunct="1"/>
            <a:r>
              <a:rPr lang="en-US" altLang="en-US" dirty="0"/>
              <a:t>Average Net Income:</a:t>
            </a:r>
          </a:p>
          <a:p>
            <a:pPr lvl="1" eaLnBrk="1" hangingPunct="1">
              <a:buFont typeface="Wingdings" panose="05000000000000000000" pitchFamily="2" charset="2"/>
              <a:buChar char="§"/>
            </a:pPr>
            <a:r>
              <a:rPr lang="en-US" altLang="en-US" dirty="0"/>
              <a:t>(13,620 + 3,300 + 29,100) / 3 = 15,340</a:t>
            </a:r>
          </a:p>
          <a:p>
            <a:pPr lvl="1" eaLnBrk="1" hangingPunct="1">
              <a:buFont typeface="Wingdings" panose="05000000000000000000" pitchFamily="2" charset="2"/>
              <a:buChar char="§"/>
            </a:pPr>
            <a:endParaRPr lang="en-US" altLang="en-US" sz="1800" dirty="0"/>
          </a:p>
          <a:p>
            <a:pPr eaLnBrk="1" hangingPunct="1"/>
            <a:r>
              <a:rPr lang="en-US" altLang="en-US" dirty="0"/>
              <a:t>AAR = 15,340 / 72,000 = .213 = 21.3%</a:t>
            </a:r>
          </a:p>
          <a:p>
            <a:pPr eaLnBrk="1" hangingPunct="1"/>
            <a:endParaRPr lang="en-US" altLang="en-US" sz="1800" dirty="0"/>
          </a:p>
          <a:p>
            <a:pPr eaLnBrk="1" hangingPunct="1"/>
            <a:r>
              <a:rPr lang="en-US" altLang="en-US" b="1" i="1" dirty="0"/>
              <a:t>Do we accept or reject the project?</a:t>
            </a:r>
          </a:p>
          <a:p>
            <a:pPr lvl="1" eaLnBrk="1" hangingPunct="1"/>
            <a:endParaRPr lang="en-US" altLang="en-US" dirty="0"/>
          </a:p>
        </p:txBody>
      </p:sp>
      <p:sp>
        <p:nvSpPr>
          <p:cNvPr id="37890" name="Rectangle 2">
            <a:extLst>
              <a:ext uri="{FF2B5EF4-FFF2-40B4-BE49-F238E27FC236}">
                <a16:creationId xmlns:a16="http://schemas.microsoft.com/office/drawing/2014/main" xmlns="" id="{4FF0C6DC-F234-4821-B9C5-335B400CF305}"/>
              </a:ext>
            </a:extLst>
          </p:cNvPr>
          <p:cNvSpPr>
            <a:spLocks noGrp="1" noChangeArrowheads="1"/>
          </p:cNvSpPr>
          <p:nvPr>
            <p:ph type="title"/>
          </p:nvPr>
        </p:nvSpPr>
        <p:spPr/>
        <p:txBody>
          <a:bodyPr/>
          <a:lstStyle/>
          <a:p>
            <a:pPr eaLnBrk="1" hangingPunct="1">
              <a:defRPr/>
            </a:pPr>
            <a:r>
              <a:rPr lang="en-US" altLang="en-US" sz="3600" dirty="0"/>
              <a:t>Computing AAR</a:t>
            </a:r>
          </a:p>
        </p:txBody>
      </p:sp>
      <p:sp>
        <p:nvSpPr>
          <p:cNvPr id="2" name="Footer Placeholder 1">
            <a:extLst>
              <a:ext uri="{FF2B5EF4-FFF2-40B4-BE49-F238E27FC236}">
                <a16:creationId xmlns:a16="http://schemas.microsoft.com/office/drawing/2014/main" xmlns="" id="{DB8509F7-CA64-4236-871D-74FA3BE372B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xmlns="" id="{A3F4CE5C-CB9F-467E-9B2A-C0D50AF3F45A}"/>
              </a:ext>
            </a:extLst>
          </p:cNvPr>
          <p:cNvSpPr>
            <a:spLocks noGrp="1" noChangeArrowheads="1"/>
          </p:cNvSpPr>
          <p:nvPr>
            <p:ph idx="1"/>
          </p:nvPr>
        </p:nvSpPr>
        <p:spPr/>
        <p:txBody>
          <a:bodyPr/>
          <a:lstStyle/>
          <a:p>
            <a:pPr eaLnBrk="1" hangingPunct="1"/>
            <a:r>
              <a:rPr lang="en-US" altLang="en-US" sz="2800" dirty="0"/>
              <a:t>Does the AAR rule account for the time value of money?</a:t>
            </a:r>
          </a:p>
          <a:p>
            <a:pPr eaLnBrk="1" hangingPunct="1"/>
            <a:endParaRPr lang="en-US" altLang="en-US" sz="1800" dirty="0"/>
          </a:p>
          <a:p>
            <a:pPr eaLnBrk="1" hangingPunct="1"/>
            <a:r>
              <a:rPr lang="en-US" altLang="en-US" sz="2800" dirty="0"/>
              <a:t>Does the AAR rule account for the risk of the cash flows?</a:t>
            </a:r>
          </a:p>
          <a:p>
            <a:pPr eaLnBrk="1" hangingPunct="1"/>
            <a:endParaRPr lang="en-US" altLang="en-US" sz="1800" dirty="0"/>
          </a:p>
          <a:p>
            <a:pPr eaLnBrk="1" hangingPunct="1"/>
            <a:r>
              <a:rPr lang="en-US" altLang="en-US" sz="2800" dirty="0"/>
              <a:t>Does the AAR rule provide an indication about the increase in value?</a:t>
            </a:r>
          </a:p>
          <a:p>
            <a:pPr eaLnBrk="1" hangingPunct="1"/>
            <a:endParaRPr lang="en-US" altLang="en-US" sz="1800" dirty="0"/>
          </a:p>
          <a:p>
            <a:pPr eaLnBrk="1" hangingPunct="1"/>
            <a:r>
              <a:rPr lang="en-US" altLang="en-US" sz="2800" dirty="0"/>
              <a:t>Should we consider the AAR rule for our primary decision rule?</a:t>
            </a:r>
          </a:p>
        </p:txBody>
      </p:sp>
      <p:sp>
        <p:nvSpPr>
          <p:cNvPr id="39938" name="Rectangle 2">
            <a:extLst>
              <a:ext uri="{FF2B5EF4-FFF2-40B4-BE49-F238E27FC236}">
                <a16:creationId xmlns:a16="http://schemas.microsoft.com/office/drawing/2014/main" xmlns="" id="{C51E1F5C-8FDA-41D7-A34C-FA5028EDEE56}"/>
              </a:ext>
            </a:extLst>
          </p:cNvPr>
          <p:cNvSpPr>
            <a:spLocks noGrp="1" noChangeArrowheads="1"/>
          </p:cNvSpPr>
          <p:nvPr>
            <p:ph type="title"/>
          </p:nvPr>
        </p:nvSpPr>
        <p:spPr/>
        <p:txBody>
          <a:bodyPr/>
          <a:lstStyle/>
          <a:p>
            <a:pPr eaLnBrk="1" hangingPunct="1">
              <a:defRPr/>
            </a:pPr>
            <a:r>
              <a:rPr lang="en-US" altLang="en-US" sz="3600" dirty="0"/>
              <a:t>Decision Criteria Test – AAR</a:t>
            </a:r>
          </a:p>
        </p:txBody>
      </p:sp>
      <p:sp>
        <p:nvSpPr>
          <p:cNvPr id="2" name="Footer Placeholder 1">
            <a:extLst>
              <a:ext uri="{FF2B5EF4-FFF2-40B4-BE49-F238E27FC236}">
                <a16:creationId xmlns:a16="http://schemas.microsoft.com/office/drawing/2014/main" xmlns="" id="{82F072F8-1CF5-407F-8BC5-47CF1C160D8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xmlns="" id="{62A04CC0-5E16-4B08-948C-9A992D845FD4}"/>
              </a:ext>
            </a:extLst>
          </p:cNvPr>
          <p:cNvSpPr>
            <a:spLocks noGrp="1" noChangeArrowheads="1"/>
          </p:cNvSpPr>
          <p:nvPr>
            <p:ph sz="half" idx="1"/>
          </p:nvPr>
        </p:nvSpPr>
        <p:spPr/>
        <p:txBody>
          <a:bodyPr/>
          <a:lstStyle/>
          <a:p>
            <a:pPr eaLnBrk="1" hangingPunct="1"/>
            <a:r>
              <a:rPr lang="en-US" altLang="en-US" dirty="0"/>
              <a:t>Advantages</a:t>
            </a:r>
          </a:p>
          <a:p>
            <a:pPr lvl="1" eaLnBrk="1" hangingPunct="1">
              <a:buFont typeface="Wingdings" panose="05000000000000000000" pitchFamily="2" charset="2"/>
              <a:buChar char="§"/>
            </a:pPr>
            <a:r>
              <a:rPr lang="en-US" altLang="en-US" dirty="0"/>
              <a:t>Easy to calculate</a:t>
            </a:r>
          </a:p>
          <a:p>
            <a:pPr lvl="1" eaLnBrk="1" hangingPunct="1">
              <a:buFont typeface="Wingdings" panose="05000000000000000000" pitchFamily="2" charset="2"/>
              <a:buChar char="§"/>
            </a:pPr>
            <a:r>
              <a:rPr lang="en-US" altLang="en-US" dirty="0"/>
              <a:t>Needed information will usually be available</a:t>
            </a:r>
          </a:p>
        </p:txBody>
      </p:sp>
      <p:sp>
        <p:nvSpPr>
          <p:cNvPr id="55300" name="Rectangle 4">
            <a:extLst>
              <a:ext uri="{FF2B5EF4-FFF2-40B4-BE49-F238E27FC236}">
                <a16:creationId xmlns:a16="http://schemas.microsoft.com/office/drawing/2014/main" xmlns="" id="{12050780-74F3-46EB-A178-8A617D60FEDA}"/>
              </a:ext>
            </a:extLst>
          </p:cNvPr>
          <p:cNvSpPr>
            <a:spLocks noGrp="1" noChangeArrowheads="1"/>
          </p:cNvSpPr>
          <p:nvPr>
            <p:ph sz="half" idx="2"/>
          </p:nvPr>
        </p:nvSpPr>
        <p:spPr/>
        <p:txBody>
          <a:bodyPr/>
          <a:lstStyle/>
          <a:p>
            <a:pPr eaLnBrk="1" hangingPunct="1"/>
            <a:r>
              <a:rPr lang="en-US" altLang="en-US" dirty="0"/>
              <a:t>Disadvantages</a:t>
            </a:r>
          </a:p>
          <a:p>
            <a:pPr lvl="1" eaLnBrk="1" hangingPunct="1">
              <a:buFont typeface="Wingdings" panose="05000000000000000000" pitchFamily="2" charset="2"/>
              <a:buChar char="§"/>
            </a:pPr>
            <a:r>
              <a:rPr lang="en-US" altLang="en-US" dirty="0"/>
              <a:t>Not a true rate of return; time value of money is ignored</a:t>
            </a:r>
          </a:p>
          <a:p>
            <a:pPr lvl="1" eaLnBrk="1" hangingPunct="1">
              <a:buFont typeface="Wingdings" panose="05000000000000000000" pitchFamily="2" charset="2"/>
              <a:buChar char="§"/>
            </a:pPr>
            <a:r>
              <a:rPr lang="en-US" altLang="en-US" dirty="0"/>
              <a:t>Uses an arbitrary benchmark cutoff rate</a:t>
            </a:r>
          </a:p>
          <a:p>
            <a:pPr lvl="1" eaLnBrk="1" hangingPunct="1">
              <a:buFont typeface="Wingdings" panose="05000000000000000000" pitchFamily="2" charset="2"/>
              <a:buChar char="§"/>
            </a:pPr>
            <a:r>
              <a:rPr lang="en-US" altLang="en-US" dirty="0"/>
              <a:t>Based on accounting net income and book values, not cash flows and market values</a:t>
            </a:r>
          </a:p>
        </p:txBody>
      </p:sp>
      <p:sp>
        <p:nvSpPr>
          <p:cNvPr id="41986" name="Rectangle 2">
            <a:extLst>
              <a:ext uri="{FF2B5EF4-FFF2-40B4-BE49-F238E27FC236}">
                <a16:creationId xmlns:a16="http://schemas.microsoft.com/office/drawing/2014/main" xmlns="" id="{304BB015-2BDD-4670-8D1E-CBC91260B2E6}"/>
              </a:ext>
            </a:extLst>
          </p:cNvPr>
          <p:cNvSpPr>
            <a:spLocks noGrp="1" noChangeArrowheads="1"/>
          </p:cNvSpPr>
          <p:nvPr>
            <p:ph type="title"/>
          </p:nvPr>
        </p:nvSpPr>
        <p:spPr/>
        <p:txBody>
          <a:bodyPr>
            <a:normAutofit fontScale="90000"/>
          </a:bodyPr>
          <a:lstStyle/>
          <a:p>
            <a:pPr eaLnBrk="1" hangingPunct="1">
              <a:defRPr/>
            </a:pPr>
            <a:r>
              <a:rPr lang="en-US" altLang="en-US" sz="4000" dirty="0"/>
              <a:t>Advantages and Disadvantages of AAR</a:t>
            </a:r>
          </a:p>
        </p:txBody>
      </p:sp>
      <p:sp>
        <p:nvSpPr>
          <p:cNvPr id="2" name="Footer Placeholder 1">
            <a:extLst>
              <a:ext uri="{FF2B5EF4-FFF2-40B4-BE49-F238E27FC236}">
                <a16:creationId xmlns:a16="http://schemas.microsoft.com/office/drawing/2014/main" xmlns="" id="{15F6E90E-5920-4F0B-9724-EC7ABE3394B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a:extLst>
              <a:ext uri="{FF2B5EF4-FFF2-40B4-BE49-F238E27FC236}">
                <a16:creationId xmlns:a16="http://schemas.microsoft.com/office/drawing/2014/main" xmlns="" id="{7FB7207D-7476-4F1E-BED2-9D29564F4FAA}"/>
              </a:ext>
            </a:extLst>
          </p:cNvPr>
          <p:cNvSpPr>
            <a:spLocks noGrp="1" noChangeArrowheads="1"/>
          </p:cNvSpPr>
          <p:nvPr>
            <p:ph idx="1"/>
          </p:nvPr>
        </p:nvSpPr>
        <p:spPr/>
        <p:txBody>
          <a:bodyPr/>
          <a:lstStyle/>
          <a:p>
            <a:pPr eaLnBrk="1" hangingPunct="1"/>
            <a:r>
              <a:rPr lang="en-US" altLang="en-US" dirty="0"/>
              <a:t>This is the most important alternative to NPV.</a:t>
            </a:r>
          </a:p>
          <a:p>
            <a:pPr eaLnBrk="1" hangingPunct="1"/>
            <a:endParaRPr lang="en-US" altLang="en-US" sz="1800" dirty="0"/>
          </a:p>
          <a:p>
            <a:pPr eaLnBrk="1" hangingPunct="1"/>
            <a:r>
              <a:rPr lang="en-US" altLang="en-US" dirty="0"/>
              <a:t>It is often used in practice and is intuitively appealing.</a:t>
            </a:r>
          </a:p>
          <a:p>
            <a:pPr eaLnBrk="1" hangingPunct="1"/>
            <a:endParaRPr lang="en-US" altLang="en-US" sz="1800" dirty="0"/>
          </a:p>
          <a:p>
            <a:pPr eaLnBrk="1" hangingPunct="1"/>
            <a:r>
              <a:rPr lang="en-US" altLang="en-US" dirty="0"/>
              <a:t>It is based entirely on the estimated cash flows and is independent of interest rates found elsewhere.</a:t>
            </a:r>
          </a:p>
        </p:txBody>
      </p:sp>
      <p:sp>
        <p:nvSpPr>
          <p:cNvPr id="44034" name="Rectangle 2">
            <a:extLst>
              <a:ext uri="{FF2B5EF4-FFF2-40B4-BE49-F238E27FC236}">
                <a16:creationId xmlns:a16="http://schemas.microsoft.com/office/drawing/2014/main" xmlns="" id="{5223B45D-B3E5-409B-88E3-439579B680FF}"/>
              </a:ext>
            </a:extLst>
          </p:cNvPr>
          <p:cNvSpPr>
            <a:spLocks noGrp="1" noChangeArrowheads="1"/>
          </p:cNvSpPr>
          <p:nvPr>
            <p:ph type="title"/>
          </p:nvPr>
        </p:nvSpPr>
        <p:spPr/>
        <p:txBody>
          <a:bodyPr/>
          <a:lstStyle/>
          <a:p>
            <a:pPr eaLnBrk="1" hangingPunct="1">
              <a:defRPr/>
            </a:pPr>
            <a:r>
              <a:rPr lang="en-US" altLang="en-US" sz="3600" dirty="0"/>
              <a:t>Internal Rate of Return</a:t>
            </a:r>
          </a:p>
        </p:txBody>
      </p:sp>
      <p:sp>
        <p:nvSpPr>
          <p:cNvPr id="2" name="Footer Placeholder 1">
            <a:extLst>
              <a:ext uri="{FF2B5EF4-FFF2-40B4-BE49-F238E27FC236}">
                <a16:creationId xmlns:a16="http://schemas.microsoft.com/office/drawing/2014/main" xmlns="" id="{11965781-9813-461D-82BC-9363DBFA702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xmlns="" id="{DB81B881-D6D5-44F6-8CEF-D460E3A2DFE7}"/>
              </a:ext>
            </a:extLst>
          </p:cNvPr>
          <p:cNvSpPr>
            <a:spLocks noGrp="1" noChangeArrowheads="1"/>
          </p:cNvSpPr>
          <p:nvPr>
            <p:ph idx="1"/>
          </p:nvPr>
        </p:nvSpPr>
        <p:spPr/>
        <p:txBody>
          <a:bodyPr/>
          <a:lstStyle/>
          <a:p>
            <a:pPr eaLnBrk="1" hangingPunct="1"/>
            <a:r>
              <a:rPr lang="en-US" altLang="en-US" sz="2800" dirty="0"/>
              <a:t>Definition: IRR is the return that makes the NPV = 0</a:t>
            </a:r>
          </a:p>
          <a:p>
            <a:pPr eaLnBrk="1" hangingPunct="1"/>
            <a:endParaRPr lang="en-US" altLang="en-US" sz="2800" dirty="0"/>
          </a:p>
          <a:p>
            <a:pPr eaLnBrk="1" hangingPunct="1"/>
            <a:r>
              <a:rPr lang="en-US" altLang="en-US" sz="2800" dirty="0"/>
              <a:t>Decision Rule: </a:t>
            </a:r>
            <a:r>
              <a:rPr lang="en-US" altLang="en-US" sz="2800" b="1" i="1" dirty="0"/>
              <a:t>Accept the project if the IRR is greater than the required return.</a:t>
            </a:r>
            <a:endParaRPr lang="en-US" altLang="en-US" sz="2800" dirty="0"/>
          </a:p>
        </p:txBody>
      </p:sp>
      <p:sp>
        <p:nvSpPr>
          <p:cNvPr id="46082" name="Rectangle 2">
            <a:extLst>
              <a:ext uri="{FF2B5EF4-FFF2-40B4-BE49-F238E27FC236}">
                <a16:creationId xmlns:a16="http://schemas.microsoft.com/office/drawing/2014/main" xmlns="" id="{0C2A1D89-2ACC-401D-A679-F59B2AAD9318}"/>
              </a:ext>
            </a:extLst>
          </p:cNvPr>
          <p:cNvSpPr>
            <a:spLocks noGrp="1" noChangeArrowheads="1"/>
          </p:cNvSpPr>
          <p:nvPr>
            <p:ph type="title"/>
          </p:nvPr>
        </p:nvSpPr>
        <p:spPr/>
        <p:txBody>
          <a:bodyPr>
            <a:noAutofit/>
          </a:bodyPr>
          <a:lstStyle/>
          <a:p>
            <a:pPr eaLnBrk="1" hangingPunct="1">
              <a:defRPr/>
            </a:pPr>
            <a:r>
              <a:rPr lang="en-US" altLang="en-US" sz="3600" dirty="0"/>
              <a:t>IRR – Definition and Decision Rule</a:t>
            </a:r>
          </a:p>
        </p:txBody>
      </p:sp>
      <p:sp>
        <p:nvSpPr>
          <p:cNvPr id="2" name="Footer Placeholder 1">
            <a:extLst>
              <a:ext uri="{FF2B5EF4-FFF2-40B4-BE49-F238E27FC236}">
                <a16:creationId xmlns:a16="http://schemas.microsoft.com/office/drawing/2014/main" xmlns="" id="{26CE23FA-7AD9-42EB-B448-B51B9E6E45A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xmlns="" id="{736FD68A-BE93-44AE-B0E4-8EA895DC6496}"/>
              </a:ext>
            </a:extLst>
          </p:cNvPr>
          <p:cNvSpPr>
            <a:spLocks noGrp="1" noChangeArrowheads="1"/>
          </p:cNvSpPr>
          <p:nvPr>
            <p:ph idx="1"/>
          </p:nvPr>
        </p:nvSpPr>
        <p:spPr/>
        <p:txBody>
          <a:bodyPr/>
          <a:lstStyle/>
          <a:p>
            <a:pPr eaLnBrk="1" hangingPunct="1"/>
            <a:r>
              <a:rPr lang="en-US" altLang="en-US" sz="2800" dirty="0"/>
              <a:t>If you do not have a financial calculator, then this becomes a trial and error process.</a:t>
            </a:r>
          </a:p>
          <a:p>
            <a:pPr eaLnBrk="1" hangingPunct="1"/>
            <a:endParaRPr lang="en-US" altLang="en-US" sz="2800" dirty="0"/>
          </a:p>
          <a:p>
            <a:pPr eaLnBrk="1" hangingPunct="1"/>
            <a:r>
              <a:rPr lang="en-US" altLang="en-US" sz="2800" dirty="0"/>
              <a:t>Calculator</a:t>
            </a:r>
          </a:p>
          <a:p>
            <a:pPr lvl="1" eaLnBrk="1" hangingPunct="1">
              <a:buFont typeface="Wingdings" panose="05000000000000000000" pitchFamily="2" charset="2"/>
              <a:buChar char="§"/>
            </a:pPr>
            <a:r>
              <a:rPr lang="en-US" altLang="en-US" sz="2400" dirty="0"/>
              <a:t>Enter the cash flows as you did with NPV.</a:t>
            </a:r>
          </a:p>
          <a:p>
            <a:pPr lvl="1" eaLnBrk="1" hangingPunct="1">
              <a:buFont typeface="Wingdings" panose="05000000000000000000" pitchFamily="2" charset="2"/>
              <a:buChar char="§"/>
            </a:pPr>
            <a:r>
              <a:rPr lang="en-US" altLang="en-US" sz="2400" dirty="0"/>
              <a:t>Press IRR and then CPT.</a:t>
            </a:r>
          </a:p>
          <a:p>
            <a:pPr lvl="1" eaLnBrk="1" hangingPunct="1">
              <a:buFont typeface="Wingdings" panose="05000000000000000000" pitchFamily="2" charset="2"/>
              <a:buChar char="§"/>
            </a:pPr>
            <a:r>
              <a:rPr lang="en-US" altLang="en-US" sz="2400" dirty="0"/>
              <a:t>IRR = 16.13% &gt; 12% required return</a:t>
            </a:r>
          </a:p>
          <a:p>
            <a:pPr lvl="1" eaLnBrk="1" hangingPunct="1">
              <a:buFont typeface="Wingdings" panose="05000000000000000000" pitchFamily="2" charset="2"/>
              <a:buChar char="§"/>
            </a:pPr>
            <a:endParaRPr lang="en-US" altLang="en-US" sz="2400" dirty="0"/>
          </a:p>
          <a:p>
            <a:pPr eaLnBrk="1" hangingPunct="1"/>
            <a:r>
              <a:rPr lang="en-US" altLang="en-US" sz="2800" b="1" i="1" dirty="0"/>
              <a:t>Do we accept or reject the project?</a:t>
            </a:r>
          </a:p>
        </p:txBody>
      </p:sp>
      <p:sp>
        <p:nvSpPr>
          <p:cNvPr id="47106" name="Rectangle 2">
            <a:extLst>
              <a:ext uri="{FF2B5EF4-FFF2-40B4-BE49-F238E27FC236}">
                <a16:creationId xmlns:a16="http://schemas.microsoft.com/office/drawing/2014/main" xmlns="" id="{125BF9DB-88C9-4E8A-A182-E5A12038D6C7}"/>
              </a:ext>
            </a:extLst>
          </p:cNvPr>
          <p:cNvSpPr>
            <a:spLocks noGrp="1" noChangeArrowheads="1"/>
          </p:cNvSpPr>
          <p:nvPr>
            <p:ph type="title"/>
          </p:nvPr>
        </p:nvSpPr>
        <p:spPr/>
        <p:txBody>
          <a:bodyPr/>
          <a:lstStyle/>
          <a:p>
            <a:pPr eaLnBrk="1" hangingPunct="1">
              <a:defRPr/>
            </a:pPr>
            <a:r>
              <a:rPr lang="en-US" altLang="en-US" sz="3600" dirty="0"/>
              <a:t>Computing IRR</a:t>
            </a:r>
          </a:p>
        </p:txBody>
      </p:sp>
      <p:sp>
        <p:nvSpPr>
          <p:cNvPr id="2" name="Footer Placeholder 1">
            <a:extLst>
              <a:ext uri="{FF2B5EF4-FFF2-40B4-BE49-F238E27FC236}">
                <a16:creationId xmlns:a16="http://schemas.microsoft.com/office/drawing/2014/main" xmlns="" id="{E0BA1E44-A35C-40EC-91A7-47E842E6A52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xmlns="" id="{FCE7343C-DC7A-4031-8C66-BE7254CE226D}"/>
              </a:ext>
            </a:extLst>
          </p:cNvPr>
          <p:cNvGraphicFramePr>
            <a:graphicFrameLocks noGrp="1" noChangeAspect="1"/>
          </p:cNvGraphicFramePr>
          <p:nvPr>
            <p:ph type="chart" idx="1"/>
            <p:extLst>
              <p:ext uri="{D42A27DB-BD31-4B8C-83A1-F6EECF244321}">
                <p14:modId xmlns:p14="http://schemas.microsoft.com/office/powerpoint/2010/main" val="1718203953"/>
              </p:ext>
            </p:extLst>
          </p:nvPr>
        </p:nvGraphicFramePr>
        <p:xfrm>
          <a:off x="1096962" y="2108200"/>
          <a:ext cx="7169150" cy="3947077"/>
        </p:xfrm>
        <a:graphic>
          <a:graphicData uri="http://schemas.openxmlformats.org/drawingml/2006/chart">
            <c:chart xmlns:c="http://schemas.openxmlformats.org/drawingml/2006/chart" xmlns:r="http://schemas.openxmlformats.org/officeDocument/2006/relationships" r:id="rId3"/>
          </a:graphicData>
        </a:graphic>
      </p:graphicFrame>
      <p:sp>
        <p:nvSpPr>
          <p:cNvPr id="49154" name="Rectangle 2">
            <a:extLst>
              <a:ext uri="{FF2B5EF4-FFF2-40B4-BE49-F238E27FC236}">
                <a16:creationId xmlns:a16="http://schemas.microsoft.com/office/drawing/2014/main" xmlns="" id="{9EB2A3CF-54D2-4FBD-9834-CA4AE3DF5172}"/>
              </a:ext>
            </a:extLst>
          </p:cNvPr>
          <p:cNvSpPr>
            <a:spLocks noGrp="1" noChangeArrowheads="1"/>
          </p:cNvSpPr>
          <p:nvPr>
            <p:ph type="title"/>
          </p:nvPr>
        </p:nvSpPr>
        <p:spPr/>
        <p:txBody>
          <a:bodyPr>
            <a:noAutofit/>
          </a:bodyPr>
          <a:lstStyle/>
          <a:p>
            <a:pPr eaLnBrk="1" hangingPunct="1">
              <a:defRPr/>
            </a:pPr>
            <a:r>
              <a:rPr lang="en-US" altLang="en-US" sz="3600" dirty="0"/>
              <a:t>NPV Profile for the Project</a:t>
            </a:r>
          </a:p>
        </p:txBody>
      </p:sp>
      <p:sp>
        <p:nvSpPr>
          <p:cNvPr id="63492" name="Text Box 4">
            <a:extLst>
              <a:ext uri="{FF2B5EF4-FFF2-40B4-BE49-F238E27FC236}">
                <a16:creationId xmlns:a16="http://schemas.microsoft.com/office/drawing/2014/main" xmlns="" id="{DBB638C5-DACB-404E-84C8-1D47112ECC32}"/>
              </a:ext>
            </a:extLst>
          </p:cNvPr>
          <p:cNvSpPr txBox="1">
            <a:spLocks noChangeArrowheads="1"/>
          </p:cNvSpPr>
          <p:nvPr/>
        </p:nvSpPr>
        <p:spPr bwMode="auto">
          <a:xfrm>
            <a:off x="5257800" y="1826567"/>
            <a:ext cx="22494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50000"/>
              </a:spcBef>
              <a:buClrTx/>
              <a:buFontTx/>
              <a:buNone/>
            </a:pPr>
            <a:r>
              <a:rPr lang="en-US" altLang="en-US" dirty="0">
                <a:solidFill>
                  <a:schemeClr val="tx1"/>
                </a:solidFill>
                <a:latin typeface="Times New Roman" panose="02020603050405020304" pitchFamily="18" charset="0"/>
              </a:rPr>
              <a:t>IRR = 16.13%</a:t>
            </a:r>
          </a:p>
        </p:txBody>
      </p:sp>
      <p:sp>
        <p:nvSpPr>
          <p:cNvPr id="3" name="Footer Placeholder 2">
            <a:extLst>
              <a:ext uri="{FF2B5EF4-FFF2-40B4-BE49-F238E27FC236}">
                <a16:creationId xmlns:a16="http://schemas.microsoft.com/office/drawing/2014/main" xmlns="" id="{4B52FE45-37BD-4BB8-9647-A15795394FD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a16="http://schemas.microsoft.com/office/drawing/2014/main" xmlns="" id="{ED1F5C72-F049-41E6-A400-2FEE5F30CCB3}"/>
              </a:ext>
            </a:extLst>
          </p:cNvPr>
          <p:cNvSpPr>
            <a:spLocks noGrp="1" noChangeArrowheads="1"/>
          </p:cNvSpPr>
          <p:nvPr>
            <p:ph idx="1"/>
          </p:nvPr>
        </p:nvSpPr>
        <p:spPr/>
        <p:txBody>
          <a:bodyPr/>
          <a:lstStyle/>
          <a:p>
            <a:pPr eaLnBrk="1" hangingPunct="1"/>
            <a:r>
              <a:rPr lang="en-US" altLang="en-US" sz="2800" dirty="0"/>
              <a:t>Does the IRR rule account for the time value of money?</a:t>
            </a:r>
          </a:p>
          <a:p>
            <a:pPr eaLnBrk="1" hangingPunct="1"/>
            <a:endParaRPr lang="en-US" altLang="en-US" sz="1800" dirty="0"/>
          </a:p>
          <a:p>
            <a:pPr eaLnBrk="1" hangingPunct="1"/>
            <a:r>
              <a:rPr lang="en-US" altLang="en-US" sz="2800" dirty="0"/>
              <a:t>Does the IRR rule account for the risk of the cash flows?</a:t>
            </a:r>
          </a:p>
          <a:p>
            <a:pPr eaLnBrk="1" hangingPunct="1"/>
            <a:endParaRPr lang="en-US" altLang="en-US" sz="1800" dirty="0"/>
          </a:p>
          <a:p>
            <a:pPr eaLnBrk="1" hangingPunct="1"/>
            <a:r>
              <a:rPr lang="en-US" altLang="en-US" sz="2800" dirty="0"/>
              <a:t>Does the IRR rule provide an indication about the increase in value?</a:t>
            </a:r>
          </a:p>
          <a:p>
            <a:pPr eaLnBrk="1" hangingPunct="1"/>
            <a:endParaRPr lang="en-US" altLang="en-US" sz="1800" dirty="0"/>
          </a:p>
          <a:p>
            <a:pPr eaLnBrk="1" hangingPunct="1"/>
            <a:r>
              <a:rPr lang="en-US" altLang="en-US" sz="2800" dirty="0"/>
              <a:t>Should we consider the IRR rule for our primary decision criteria?</a:t>
            </a:r>
          </a:p>
        </p:txBody>
      </p:sp>
      <p:sp>
        <p:nvSpPr>
          <p:cNvPr id="51202" name="Rectangle 2">
            <a:extLst>
              <a:ext uri="{FF2B5EF4-FFF2-40B4-BE49-F238E27FC236}">
                <a16:creationId xmlns:a16="http://schemas.microsoft.com/office/drawing/2014/main" xmlns="" id="{DED58C6F-2A5F-4883-924B-AF879A762581}"/>
              </a:ext>
            </a:extLst>
          </p:cNvPr>
          <p:cNvSpPr>
            <a:spLocks noGrp="1" noChangeArrowheads="1"/>
          </p:cNvSpPr>
          <p:nvPr>
            <p:ph type="title"/>
          </p:nvPr>
        </p:nvSpPr>
        <p:spPr/>
        <p:txBody>
          <a:bodyPr/>
          <a:lstStyle/>
          <a:p>
            <a:pPr eaLnBrk="1" hangingPunct="1">
              <a:defRPr/>
            </a:pPr>
            <a:r>
              <a:rPr lang="en-US" altLang="en-US" sz="3600" dirty="0"/>
              <a:t>Decision Criteria Test - IRR</a:t>
            </a:r>
          </a:p>
        </p:txBody>
      </p:sp>
      <p:sp>
        <p:nvSpPr>
          <p:cNvPr id="2" name="Footer Placeholder 1">
            <a:extLst>
              <a:ext uri="{FF2B5EF4-FFF2-40B4-BE49-F238E27FC236}">
                <a16:creationId xmlns:a16="http://schemas.microsoft.com/office/drawing/2014/main" xmlns="" id="{82C0A757-CD4F-476F-8355-A41797C6179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a:extLst>
              <a:ext uri="{FF2B5EF4-FFF2-40B4-BE49-F238E27FC236}">
                <a16:creationId xmlns:a16="http://schemas.microsoft.com/office/drawing/2014/main" xmlns="" id="{0BE501E8-7D92-43F5-B0EE-D50BB5AA6794}"/>
              </a:ext>
            </a:extLst>
          </p:cNvPr>
          <p:cNvSpPr>
            <a:spLocks noGrp="1" noChangeArrowheads="1"/>
          </p:cNvSpPr>
          <p:nvPr>
            <p:ph idx="1"/>
          </p:nvPr>
        </p:nvSpPr>
        <p:spPr/>
        <p:txBody>
          <a:bodyPr/>
          <a:lstStyle/>
          <a:p>
            <a:pPr eaLnBrk="1" hangingPunct="1"/>
            <a:r>
              <a:rPr lang="en-US" altLang="en-US" sz="2800" dirty="0"/>
              <a:t>Knowing a return is intuitively appealing</a:t>
            </a:r>
          </a:p>
          <a:p>
            <a:pPr eaLnBrk="1" hangingPunct="1"/>
            <a:endParaRPr lang="en-US" altLang="en-US" sz="2800" dirty="0"/>
          </a:p>
          <a:p>
            <a:pPr eaLnBrk="1" hangingPunct="1"/>
            <a:r>
              <a:rPr lang="en-US" altLang="en-US" sz="2800" dirty="0"/>
              <a:t>It is a simple way to communicate the value of a project to someone who doesn’t know all the estimation details.</a:t>
            </a:r>
          </a:p>
          <a:p>
            <a:pPr eaLnBrk="1" hangingPunct="1"/>
            <a:endParaRPr lang="en-US" altLang="en-US" sz="2800" dirty="0"/>
          </a:p>
          <a:p>
            <a:pPr eaLnBrk="1" hangingPunct="1"/>
            <a:r>
              <a:rPr lang="en-US" altLang="en-US" sz="2800" dirty="0"/>
              <a:t>If the IRR is high enough, you may not need to estimate a required return, which is often a difficult task.</a:t>
            </a:r>
          </a:p>
        </p:txBody>
      </p:sp>
      <p:sp>
        <p:nvSpPr>
          <p:cNvPr id="53250" name="Rectangle 2">
            <a:extLst>
              <a:ext uri="{FF2B5EF4-FFF2-40B4-BE49-F238E27FC236}">
                <a16:creationId xmlns:a16="http://schemas.microsoft.com/office/drawing/2014/main" xmlns="" id="{752B6979-7976-4BE2-9839-C7915CE700E0}"/>
              </a:ext>
            </a:extLst>
          </p:cNvPr>
          <p:cNvSpPr>
            <a:spLocks noGrp="1" noChangeArrowheads="1"/>
          </p:cNvSpPr>
          <p:nvPr>
            <p:ph type="title"/>
          </p:nvPr>
        </p:nvSpPr>
        <p:spPr/>
        <p:txBody>
          <a:bodyPr/>
          <a:lstStyle/>
          <a:p>
            <a:pPr eaLnBrk="1" hangingPunct="1">
              <a:defRPr/>
            </a:pPr>
            <a:r>
              <a:rPr lang="en-US" altLang="en-US" sz="3600" dirty="0"/>
              <a:t>Advantages of IRR</a:t>
            </a:r>
          </a:p>
        </p:txBody>
      </p:sp>
      <p:sp>
        <p:nvSpPr>
          <p:cNvPr id="2" name="Footer Placeholder 1">
            <a:extLst>
              <a:ext uri="{FF2B5EF4-FFF2-40B4-BE49-F238E27FC236}">
                <a16:creationId xmlns:a16="http://schemas.microsoft.com/office/drawing/2014/main" xmlns="" id="{967A9D4E-6D6A-4907-8C0D-4F0E6336143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a:extLst>
              <a:ext uri="{FF2B5EF4-FFF2-40B4-BE49-F238E27FC236}">
                <a16:creationId xmlns:a16="http://schemas.microsoft.com/office/drawing/2014/main" xmlns="" id="{1059CD59-35DC-482D-82BF-66F347B1592F}"/>
              </a:ext>
            </a:extLst>
          </p:cNvPr>
          <p:cNvSpPr>
            <a:spLocks noGrp="1" noChangeArrowheads="1"/>
          </p:cNvSpPr>
          <p:nvPr>
            <p:ph idx="1"/>
          </p:nvPr>
        </p:nvSpPr>
        <p:spPr/>
        <p:txBody>
          <a:bodyPr/>
          <a:lstStyle/>
          <a:p>
            <a:pPr eaLnBrk="1" hangingPunct="1"/>
            <a:r>
              <a:rPr lang="en-US" altLang="en-US" sz="2800" dirty="0"/>
              <a:t>You start with the cash flows the same as you did for the NPV.</a:t>
            </a:r>
          </a:p>
          <a:p>
            <a:pPr eaLnBrk="1" hangingPunct="1"/>
            <a:endParaRPr lang="en-US" altLang="en-US" sz="2800" dirty="0"/>
          </a:p>
          <a:p>
            <a:pPr eaLnBrk="1" hangingPunct="1"/>
            <a:r>
              <a:rPr lang="en-US" altLang="en-US" sz="2800" dirty="0"/>
              <a:t>You use the IRR function.</a:t>
            </a:r>
          </a:p>
          <a:p>
            <a:pPr lvl="1" eaLnBrk="1" hangingPunct="1">
              <a:buFont typeface="Wingdings" panose="05000000000000000000" pitchFamily="2" charset="2"/>
              <a:buChar char="§"/>
            </a:pPr>
            <a:r>
              <a:rPr lang="en-US" altLang="en-US" sz="2400" dirty="0"/>
              <a:t>You first enter your range of cash flows, beginning with the initial cash flow.</a:t>
            </a:r>
          </a:p>
          <a:p>
            <a:pPr lvl="1" eaLnBrk="1" hangingPunct="1">
              <a:buFont typeface="Wingdings" panose="05000000000000000000" pitchFamily="2" charset="2"/>
              <a:buChar char="§"/>
            </a:pPr>
            <a:r>
              <a:rPr lang="en-US" altLang="en-US" sz="2400" dirty="0"/>
              <a:t>You can enter a guess, but it is not necessary.</a:t>
            </a:r>
          </a:p>
          <a:p>
            <a:pPr lvl="1" eaLnBrk="1" hangingPunct="1">
              <a:buFont typeface="Wingdings" panose="05000000000000000000" pitchFamily="2" charset="2"/>
              <a:buChar char="§"/>
            </a:pPr>
            <a:r>
              <a:rPr lang="en-US" altLang="en-US" sz="2400" dirty="0"/>
              <a:t>The default format is a whole percent – you will normally want to increase the decimal places to at least two.</a:t>
            </a:r>
          </a:p>
        </p:txBody>
      </p:sp>
      <p:sp>
        <p:nvSpPr>
          <p:cNvPr id="55298" name="Rectangle 2">
            <a:extLst>
              <a:ext uri="{FF2B5EF4-FFF2-40B4-BE49-F238E27FC236}">
                <a16:creationId xmlns:a16="http://schemas.microsoft.com/office/drawing/2014/main" xmlns="" id="{382F7784-1758-49DE-9AB5-4670A4C6BE76}"/>
              </a:ext>
            </a:extLst>
          </p:cNvPr>
          <p:cNvSpPr>
            <a:spLocks noGrp="1" noChangeArrowheads="1"/>
          </p:cNvSpPr>
          <p:nvPr>
            <p:ph type="title"/>
          </p:nvPr>
        </p:nvSpPr>
        <p:spPr/>
        <p:txBody>
          <a:bodyPr>
            <a:noAutofit/>
          </a:bodyPr>
          <a:lstStyle/>
          <a:p>
            <a:pPr eaLnBrk="1" hangingPunct="1">
              <a:defRPr/>
            </a:pPr>
            <a:r>
              <a:rPr lang="en-US" altLang="en-US" sz="3600" dirty="0"/>
              <a:t>Calculating IRRs With A Spreadsheet</a:t>
            </a:r>
          </a:p>
        </p:txBody>
      </p:sp>
      <p:graphicFrame>
        <p:nvGraphicFramePr>
          <p:cNvPr id="47108" name="Object 4">
            <a:hlinkClick r:id="" action="ppaction://ole?verb=1"/>
            <a:extLst>
              <a:ext uri="{FF2B5EF4-FFF2-40B4-BE49-F238E27FC236}">
                <a16:creationId xmlns:a16="http://schemas.microsoft.com/office/drawing/2014/main" xmlns="" id="{BC07388D-E6E3-47AE-961A-4244F0CB7FB5}"/>
              </a:ext>
            </a:extLst>
          </p:cNvPr>
          <p:cNvGraphicFramePr>
            <a:graphicFrameLocks noChangeAspect="1"/>
          </p:cNvGraphicFramePr>
          <p:nvPr>
            <p:extLst>
              <p:ext uri="{D42A27DB-BD31-4B8C-83A1-F6EECF244321}">
                <p14:modId xmlns:p14="http://schemas.microsoft.com/office/powerpoint/2010/main" val="1390057093"/>
              </p:ext>
            </p:extLst>
          </p:nvPr>
        </p:nvGraphicFramePr>
        <p:xfrm>
          <a:off x="6172200" y="2438400"/>
          <a:ext cx="1219200" cy="898525"/>
        </p:xfrm>
        <a:graphic>
          <a:graphicData uri="http://schemas.openxmlformats.org/presentationml/2006/ole">
            <mc:AlternateContent xmlns:mc="http://schemas.openxmlformats.org/markup-compatibility/2006">
              <mc:Choice xmlns:v="urn:schemas-microsoft-com:vml" Requires="v">
                <p:oleObj spid="_x0000_s69650" name="Worksheet" showAsIcon="1" r:id="rId4" imgW="381000" imgH="628650" progId="Excel.Sheet.8">
                  <p:embed/>
                </p:oleObj>
              </mc:Choice>
              <mc:Fallback>
                <p:oleObj name="Worksheet" showAsIcon="1" r:id="rId4" imgW="381000" imgH="628650"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b="50917"/>
                      <a:stretch>
                        <a:fillRect/>
                      </a:stretch>
                    </p:blipFill>
                    <p:spPr bwMode="auto">
                      <a:xfrm>
                        <a:off x="6172200" y="2438400"/>
                        <a:ext cx="121920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xmlns="" id="{E864699B-AE8D-4B4A-A454-E3F7B1BE630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7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xmlns="" id="{BA1C6BF7-2176-4937-AD4B-05B6189BBCC0}"/>
              </a:ext>
            </a:extLst>
          </p:cNvPr>
          <p:cNvSpPr>
            <a:spLocks noGrp="1" noChangeArrowheads="1"/>
          </p:cNvSpPr>
          <p:nvPr>
            <p:ph idx="1"/>
          </p:nvPr>
        </p:nvSpPr>
        <p:spPr/>
        <p:txBody>
          <a:bodyPr/>
          <a:lstStyle/>
          <a:p>
            <a:pPr eaLnBrk="1" hangingPunct="1"/>
            <a:r>
              <a:rPr lang="en-US" altLang="en-US" dirty="0"/>
              <a:t>Net Present Value</a:t>
            </a:r>
          </a:p>
          <a:p>
            <a:pPr eaLnBrk="1" hangingPunct="1"/>
            <a:endParaRPr lang="en-US" altLang="en-US" sz="1100" dirty="0"/>
          </a:p>
          <a:p>
            <a:pPr eaLnBrk="1" hangingPunct="1"/>
            <a:r>
              <a:rPr lang="en-US" altLang="en-US" dirty="0"/>
              <a:t>The Payback Rule</a:t>
            </a:r>
          </a:p>
          <a:p>
            <a:pPr eaLnBrk="1" hangingPunct="1"/>
            <a:endParaRPr lang="en-US" altLang="en-US" sz="1100" dirty="0"/>
          </a:p>
          <a:p>
            <a:pPr eaLnBrk="1" hangingPunct="1"/>
            <a:r>
              <a:rPr lang="en-US" altLang="en-US" dirty="0"/>
              <a:t>The Discounted Payback</a:t>
            </a:r>
          </a:p>
          <a:p>
            <a:pPr eaLnBrk="1" hangingPunct="1"/>
            <a:endParaRPr lang="en-US" altLang="en-US" sz="1100" dirty="0"/>
          </a:p>
          <a:p>
            <a:pPr eaLnBrk="1" hangingPunct="1"/>
            <a:r>
              <a:rPr lang="en-US" altLang="en-US" dirty="0"/>
              <a:t>The Average Accounting Return</a:t>
            </a:r>
          </a:p>
          <a:p>
            <a:pPr eaLnBrk="1" hangingPunct="1"/>
            <a:endParaRPr lang="en-US" altLang="en-US" sz="1100" dirty="0"/>
          </a:p>
          <a:p>
            <a:pPr eaLnBrk="1" hangingPunct="1"/>
            <a:r>
              <a:rPr lang="en-US" altLang="en-US" dirty="0"/>
              <a:t>The Internal Rate of Return</a:t>
            </a:r>
          </a:p>
          <a:p>
            <a:pPr eaLnBrk="1" hangingPunct="1"/>
            <a:endParaRPr lang="en-US" altLang="en-US" sz="1100" dirty="0"/>
          </a:p>
          <a:p>
            <a:pPr eaLnBrk="1" hangingPunct="1"/>
            <a:r>
              <a:rPr lang="en-US" altLang="en-US" dirty="0"/>
              <a:t>The Profitability Index</a:t>
            </a:r>
          </a:p>
          <a:p>
            <a:pPr eaLnBrk="1" hangingPunct="1"/>
            <a:endParaRPr lang="en-US" altLang="en-US" sz="1100" dirty="0"/>
          </a:p>
          <a:p>
            <a:pPr eaLnBrk="1" hangingPunct="1"/>
            <a:r>
              <a:rPr lang="en-US" altLang="en-US" dirty="0"/>
              <a:t>The Practice of Capital Budgeting</a:t>
            </a:r>
          </a:p>
        </p:txBody>
      </p:sp>
      <p:sp>
        <p:nvSpPr>
          <p:cNvPr id="6146" name="Rectangle 2">
            <a:extLst>
              <a:ext uri="{FF2B5EF4-FFF2-40B4-BE49-F238E27FC236}">
                <a16:creationId xmlns:a16="http://schemas.microsoft.com/office/drawing/2014/main" xmlns="" id="{0777A922-056F-4B67-80AF-E009C6F14291}"/>
              </a:ext>
            </a:extLst>
          </p:cNvPr>
          <p:cNvSpPr>
            <a:spLocks noGrp="1" noChangeArrowheads="1"/>
          </p:cNvSpPr>
          <p:nvPr>
            <p:ph type="title"/>
          </p:nvPr>
        </p:nvSpPr>
        <p:spPr/>
        <p:txBody>
          <a:bodyPr/>
          <a:lstStyle/>
          <a:p>
            <a:pPr eaLnBrk="1" hangingPunct="1">
              <a:defRPr/>
            </a:pPr>
            <a:r>
              <a:rPr lang="en-US" altLang="en-US" sz="3600" dirty="0"/>
              <a:t>Chapter Outline</a:t>
            </a:r>
          </a:p>
        </p:txBody>
      </p:sp>
      <p:sp>
        <p:nvSpPr>
          <p:cNvPr id="2" name="Footer Placeholder 1">
            <a:extLst>
              <a:ext uri="{FF2B5EF4-FFF2-40B4-BE49-F238E27FC236}">
                <a16:creationId xmlns:a16="http://schemas.microsoft.com/office/drawing/2014/main" xmlns="" id="{FFB2F788-6539-4042-A8DA-7DB953F6443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88" name="Group 32">
            <a:extLst>
              <a:ext uri="{FF2B5EF4-FFF2-40B4-BE49-F238E27FC236}">
                <a16:creationId xmlns:a16="http://schemas.microsoft.com/office/drawing/2014/main" xmlns="" id="{62DA0DF5-9FAF-4897-9225-EFFBC64DE6BA}"/>
              </a:ext>
            </a:extLst>
          </p:cNvPr>
          <p:cNvGraphicFramePr>
            <a:graphicFrameLocks noGrp="1"/>
          </p:cNvGraphicFramePr>
          <p:nvPr>
            <p:ph type="tbl" idx="1"/>
            <p:extLst>
              <p:ext uri="{D42A27DB-BD31-4B8C-83A1-F6EECF244321}">
                <p14:modId xmlns:p14="http://schemas.microsoft.com/office/powerpoint/2010/main" val="1823513870"/>
              </p:ext>
            </p:extLst>
          </p:nvPr>
        </p:nvGraphicFramePr>
        <p:xfrm>
          <a:off x="1046162" y="1828800"/>
          <a:ext cx="7270750" cy="4381500"/>
        </p:xfrm>
        <a:graphic>
          <a:graphicData uri="http://schemas.openxmlformats.org/drawingml/2006/table">
            <a:tbl>
              <a:tblPr/>
              <a:tblGrid>
                <a:gridCol w="4789488">
                  <a:extLst>
                    <a:ext uri="{9D8B030D-6E8A-4147-A177-3AD203B41FA5}">
                      <a16:colId xmlns:a16="http://schemas.microsoft.com/office/drawing/2014/main" xmlns="" val="20000"/>
                    </a:ext>
                  </a:extLst>
                </a:gridCol>
                <a:gridCol w="2481262">
                  <a:extLst>
                    <a:ext uri="{9D8B030D-6E8A-4147-A177-3AD203B41FA5}">
                      <a16:colId xmlns:a16="http://schemas.microsoft.com/office/drawing/2014/main" xmlns="" val="20001"/>
                    </a:ext>
                  </a:extLst>
                </a:gridCol>
              </a:tblGrid>
              <a:tr h="73025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tx1"/>
                          </a:solidFill>
                          <a:effectLst/>
                          <a:latin typeface="Arial" pitchFamily="34" charset="0"/>
                        </a:rPr>
                        <a:t>Summary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xmlns="" val="10000"/>
                  </a:ext>
                </a:extLst>
              </a:tr>
              <a:tr h="730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Net Present Value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a:ln>
                            <a:noFill/>
                          </a:ln>
                          <a:solidFill>
                            <a:schemeClr val="tx1"/>
                          </a:solidFill>
                          <a:effectLst/>
                          <a:latin typeface="Arial" pitchFamily="34" charset="0"/>
                        </a:rPr>
                        <a:t>Accept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730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Payback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a:ln>
                            <a:noFill/>
                          </a:ln>
                          <a:solidFill>
                            <a:schemeClr val="tx1"/>
                          </a:solidFill>
                          <a:effectLst/>
                          <a:latin typeface="Arial" pitchFamily="34" charset="0"/>
                        </a:rPr>
                        <a:t>Reject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730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Discounted Payback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a:ln>
                            <a:noFill/>
                          </a:ln>
                          <a:solidFill>
                            <a:schemeClr val="tx1"/>
                          </a:solidFill>
                          <a:effectLst/>
                          <a:latin typeface="Arial" pitchFamily="34" charset="0"/>
                        </a:rPr>
                        <a:t>Reject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730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Average Accounting Return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a:ln>
                            <a:noFill/>
                          </a:ln>
                          <a:solidFill>
                            <a:schemeClr val="tx1"/>
                          </a:solidFill>
                          <a:effectLst/>
                          <a:latin typeface="Arial" pitchFamily="34" charset="0"/>
                        </a:rPr>
                        <a:t>Reject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730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Internal Rate of Return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a:ln>
                            <a:noFill/>
                          </a:ln>
                          <a:solidFill>
                            <a:schemeClr val="tx1"/>
                          </a:solidFill>
                          <a:effectLst/>
                          <a:latin typeface="Arial" pitchFamily="34" charset="0"/>
                        </a:rPr>
                        <a:t>Accept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bl>
          </a:graphicData>
        </a:graphic>
      </p:graphicFrame>
      <p:sp>
        <p:nvSpPr>
          <p:cNvPr id="57346" name="Rectangle 2">
            <a:extLst>
              <a:ext uri="{FF2B5EF4-FFF2-40B4-BE49-F238E27FC236}">
                <a16:creationId xmlns:a16="http://schemas.microsoft.com/office/drawing/2014/main" xmlns="" id="{663E5C7E-02AA-4EA6-8D5F-9A609C5FEAE5}"/>
              </a:ext>
            </a:extLst>
          </p:cNvPr>
          <p:cNvSpPr>
            <a:spLocks noGrp="1" noChangeArrowheads="1"/>
          </p:cNvSpPr>
          <p:nvPr>
            <p:ph type="title"/>
          </p:nvPr>
        </p:nvSpPr>
        <p:spPr/>
        <p:txBody>
          <a:bodyPr>
            <a:noAutofit/>
          </a:bodyPr>
          <a:lstStyle/>
          <a:p>
            <a:pPr eaLnBrk="1" hangingPunct="1">
              <a:defRPr/>
            </a:pPr>
            <a:r>
              <a:rPr lang="en-US" altLang="en-US" sz="3600" dirty="0"/>
              <a:t>Summary of Decisions for the Project</a:t>
            </a:r>
          </a:p>
        </p:txBody>
      </p:sp>
      <p:sp>
        <p:nvSpPr>
          <p:cNvPr id="2" name="Footer Placeholder 1">
            <a:extLst>
              <a:ext uri="{FF2B5EF4-FFF2-40B4-BE49-F238E27FC236}">
                <a16:creationId xmlns:a16="http://schemas.microsoft.com/office/drawing/2014/main" xmlns="" id="{5F54B976-B4A0-4C37-9729-C84641433CA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a:extLst>
              <a:ext uri="{FF2B5EF4-FFF2-40B4-BE49-F238E27FC236}">
                <a16:creationId xmlns:a16="http://schemas.microsoft.com/office/drawing/2014/main" xmlns="" id="{40C90B9E-C0F4-40D5-B915-85C5039F59E2}"/>
              </a:ext>
            </a:extLst>
          </p:cNvPr>
          <p:cNvSpPr>
            <a:spLocks noGrp="1" noChangeArrowheads="1"/>
          </p:cNvSpPr>
          <p:nvPr>
            <p:ph idx="1"/>
          </p:nvPr>
        </p:nvSpPr>
        <p:spPr/>
        <p:txBody>
          <a:bodyPr/>
          <a:lstStyle/>
          <a:p>
            <a:pPr eaLnBrk="1" hangingPunct="1"/>
            <a:r>
              <a:rPr lang="en-US" altLang="en-US" sz="2800" dirty="0"/>
              <a:t>NPV and IRR will generally give us the same decision.</a:t>
            </a:r>
          </a:p>
          <a:p>
            <a:pPr eaLnBrk="1" hangingPunct="1"/>
            <a:endParaRPr lang="en-US" altLang="en-US" sz="1400" dirty="0"/>
          </a:p>
          <a:p>
            <a:pPr eaLnBrk="1" hangingPunct="1"/>
            <a:r>
              <a:rPr lang="en-US" altLang="en-US" sz="2800" dirty="0"/>
              <a:t>Exceptions:</a:t>
            </a:r>
            <a:endParaRPr lang="en-US" altLang="en-US" sz="1400" dirty="0"/>
          </a:p>
          <a:p>
            <a:pPr lvl="1" eaLnBrk="1" hangingPunct="1">
              <a:buFont typeface="Wingdings" panose="05000000000000000000" pitchFamily="2" charset="2"/>
              <a:buChar char="§"/>
            </a:pPr>
            <a:r>
              <a:rPr lang="en-US" altLang="en-US" sz="2400" dirty="0"/>
              <a:t>Nonconventional cash flows – cash flow signs change more than once</a:t>
            </a:r>
          </a:p>
          <a:p>
            <a:pPr lvl="1" eaLnBrk="1" hangingPunct="1">
              <a:buFont typeface="Wingdings" panose="05000000000000000000" pitchFamily="2" charset="2"/>
              <a:buChar char="§"/>
            </a:pPr>
            <a:endParaRPr lang="en-US" altLang="en-US" sz="1400" dirty="0"/>
          </a:p>
          <a:p>
            <a:pPr lvl="1" eaLnBrk="1" hangingPunct="1">
              <a:buFont typeface="Wingdings" panose="05000000000000000000" pitchFamily="2" charset="2"/>
              <a:buChar char="§"/>
            </a:pPr>
            <a:r>
              <a:rPr lang="en-US" altLang="en-US" sz="2400" dirty="0"/>
              <a:t>Mutually exclusive projects</a:t>
            </a:r>
          </a:p>
          <a:p>
            <a:pPr lvl="2" eaLnBrk="1" hangingPunct="1"/>
            <a:r>
              <a:rPr lang="en-US" altLang="en-US" sz="2000" dirty="0"/>
              <a:t>Initial investments are substantially different (issue of scale).</a:t>
            </a:r>
          </a:p>
          <a:p>
            <a:pPr lvl="2" eaLnBrk="1" hangingPunct="1"/>
            <a:r>
              <a:rPr lang="en-US" altLang="en-US" sz="2000" dirty="0"/>
              <a:t>Timing of cash flows is substantially different.</a:t>
            </a:r>
          </a:p>
        </p:txBody>
      </p:sp>
      <p:sp>
        <p:nvSpPr>
          <p:cNvPr id="59394" name="Rectangle 2">
            <a:extLst>
              <a:ext uri="{FF2B5EF4-FFF2-40B4-BE49-F238E27FC236}">
                <a16:creationId xmlns:a16="http://schemas.microsoft.com/office/drawing/2014/main" xmlns="" id="{64625EBD-7009-4022-8BE1-BFFFF0F06731}"/>
              </a:ext>
            </a:extLst>
          </p:cNvPr>
          <p:cNvSpPr>
            <a:spLocks noGrp="1" noChangeArrowheads="1"/>
          </p:cNvSpPr>
          <p:nvPr>
            <p:ph type="title"/>
          </p:nvPr>
        </p:nvSpPr>
        <p:spPr/>
        <p:txBody>
          <a:bodyPr/>
          <a:lstStyle/>
          <a:p>
            <a:pPr eaLnBrk="1" hangingPunct="1">
              <a:defRPr/>
            </a:pPr>
            <a:r>
              <a:rPr lang="en-US" altLang="en-US" sz="3600" dirty="0"/>
              <a:t>NPV vs. IRR</a:t>
            </a:r>
          </a:p>
        </p:txBody>
      </p:sp>
      <p:sp>
        <p:nvSpPr>
          <p:cNvPr id="2" name="Footer Placeholder 1">
            <a:extLst>
              <a:ext uri="{FF2B5EF4-FFF2-40B4-BE49-F238E27FC236}">
                <a16:creationId xmlns:a16="http://schemas.microsoft.com/office/drawing/2014/main" xmlns="" id="{9528A7F0-AB07-43C4-853B-C72B3FD1B7C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a:extLst>
              <a:ext uri="{FF2B5EF4-FFF2-40B4-BE49-F238E27FC236}">
                <a16:creationId xmlns:a16="http://schemas.microsoft.com/office/drawing/2014/main" xmlns="" id="{325EA392-CADD-4C2B-918F-A51B59DDCCC0}"/>
              </a:ext>
            </a:extLst>
          </p:cNvPr>
          <p:cNvSpPr>
            <a:spLocks noGrp="1" noChangeArrowheads="1"/>
          </p:cNvSpPr>
          <p:nvPr>
            <p:ph idx="1"/>
          </p:nvPr>
        </p:nvSpPr>
        <p:spPr/>
        <p:txBody>
          <a:bodyPr/>
          <a:lstStyle/>
          <a:p>
            <a:pPr eaLnBrk="1" hangingPunct="1"/>
            <a:r>
              <a:rPr lang="en-US" altLang="en-US" sz="2800" dirty="0"/>
              <a:t>When the cash flows change sign more than once, there is more than one IRR.</a:t>
            </a:r>
          </a:p>
          <a:p>
            <a:pPr eaLnBrk="1" hangingPunct="1"/>
            <a:endParaRPr lang="en-US" altLang="en-US" sz="1800" dirty="0"/>
          </a:p>
          <a:p>
            <a:pPr eaLnBrk="1" hangingPunct="1"/>
            <a:r>
              <a:rPr lang="en-US" altLang="en-US" sz="2800" dirty="0"/>
              <a:t>When you solve for IRR you are solving for the root of an equation, and when you cross the x-axis more than once, there will be more than one return that solves the equation.</a:t>
            </a:r>
          </a:p>
          <a:p>
            <a:pPr eaLnBrk="1" hangingPunct="1"/>
            <a:endParaRPr lang="en-US" altLang="en-US" sz="1800" dirty="0"/>
          </a:p>
          <a:p>
            <a:pPr eaLnBrk="1" hangingPunct="1"/>
            <a:r>
              <a:rPr lang="en-US" altLang="en-US" sz="2800" dirty="0"/>
              <a:t>If you have more than one IRR, which one do you use to make your decision?</a:t>
            </a:r>
          </a:p>
        </p:txBody>
      </p:sp>
      <p:sp>
        <p:nvSpPr>
          <p:cNvPr id="60418" name="Rectangle 2">
            <a:extLst>
              <a:ext uri="{FF2B5EF4-FFF2-40B4-BE49-F238E27FC236}">
                <a16:creationId xmlns:a16="http://schemas.microsoft.com/office/drawing/2014/main" xmlns="" id="{E9B03C3C-9464-42C4-8C07-26E750CB4610}"/>
              </a:ext>
            </a:extLst>
          </p:cNvPr>
          <p:cNvSpPr>
            <a:spLocks noGrp="1" noChangeArrowheads="1"/>
          </p:cNvSpPr>
          <p:nvPr>
            <p:ph type="title"/>
          </p:nvPr>
        </p:nvSpPr>
        <p:spPr/>
        <p:txBody>
          <a:bodyPr>
            <a:noAutofit/>
          </a:bodyPr>
          <a:lstStyle/>
          <a:p>
            <a:pPr eaLnBrk="1" hangingPunct="1">
              <a:defRPr/>
            </a:pPr>
            <a:r>
              <a:rPr lang="en-US" altLang="en-US" sz="3600" dirty="0"/>
              <a:t>IRR and Nonconventional </a:t>
            </a:r>
            <a:br>
              <a:rPr lang="en-US" altLang="en-US" sz="3600" dirty="0"/>
            </a:br>
            <a:r>
              <a:rPr lang="en-US" altLang="en-US" sz="3600" dirty="0"/>
              <a:t>Cash Flows</a:t>
            </a:r>
          </a:p>
        </p:txBody>
      </p:sp>
      <p:sp>
        <p:nvSpPr>
          <p:cNvPr id="2" name="Footer Placeholder 1">
            <a:extLst>
              <a:ext uri="{FF2B5EF4-FFF2-40B4-BE49-F238E27FC236}">
                <a16:creationId xmlns:a16="http://schemas.microsoft.com/office/drawing/2014/main" xmlns="" id="{200DB8B3-3A8B-4B40-A4B1-D032F056B02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a:extLst>
              <a:ext uri="{FF2B5EF4-FFF2-40B4-BE49-F238E27FC236}">
                <a16:creationId xmlns:a16="http://schemas.microsoft.com/office/drawing/2014/main" xmlns="" id="{BAD84986-CE69-4E9F-AECB-4506FCFEC866}"/>
              </a:ext>
            </a:extLst>
          </p:cNvPr>
          <p:cNvSpPr>
            <a:spLocks noGrp="1" noChangeArrowheads="1"/>
          </p:cNvSpPr>
          <p:nvPr>
            <p:ph idx="1"/>
          </p:nvPr>
        </p:nvSpPr>
        <p:spPr/>
        <p:txBody>
          <a:bodyPr/>
          <a:lstStyle/>
          <a:p>
            <a:pPr eaLnBrk="1" hangingPunct="1"/>
            <a:r>
              <a:rPr lang="en-US" altLang="en-US" sz="2800" dirty="0"/>
              <a:t>Suppose an investment will cost $90,000 initially and will generate the following cash flows:</a:t>
            </a:r>
          </a:p>
          <a:p>
            <a:pPr lvl="1" eaLnBrk="1" hangingPunct="1">
              <a:buFont typeface="Wingdings" panose="05000000000000000000" pitchFamily="2" charset="2"/>
              <a:buChar char="§"/>
            </a:pPr>
            <a:r>
              <a:rPr lang="en-US" altLang="en-US" sz="2400" dirty="0"/>
              <a:t>Year 1: 132,000</a:t>
            </a:r>
          </a:p>
          <a:p>
            <a:pPr lvl="1" eaLnBrk="1" hangingPunct="1">
              <a:buFont typeface="Wingdings" panose="05000000000000000000" pitchFamily="2" charset="2"/>
              <a:buChar char="§"/>
            </a:pPr>
            <a:r>
              <a:rPr lang="en-US" altLang="en-US" sz="2400" dirty="0"/>
              <a:t>Year 2: 100,000</a:t>
            </a:r>
          </a:p>
          <a:p>
            <a:pPr lvl="1" eaLnBrk="1" hangingPunct="1">
              <a:buFont typeface="Wingdings" panose="05000000000000000000" pitchFamily="2" charset="2"/>
              <a:buChar char="§"/>
            </a:pPr>
            <a:r>
              <a:rPr lang="en-US" altLang="en-US" sz="2400" dirty="0"/>
              <a:t>Year 3: -150,000</a:t>
            </a:r>
          </a:p>
          <a:p>
            <a:pPr eaLnBrk="1" hangingPunct="1"/>
            <a:r>
              <a:rPr lang="en-US" altLang="en-US" sz="2800" dirty="0"/>
              <a:t>The required return is 15%.</a:t>
            </a:r>
          </a:p>
          <a:p>
            <a:pPr lvl="1" eaLnBrk="1" hangingPunct="1"/>
            <a:r>
              <a:rPr lang="en-US" altLang="en-US" sz="2400" dirty="0"/>
              <a:t>Should we accept or reject the project?</a:t>
            </a:r>
          </a:p>
        </p:txBody>
      </p:sp>
      <p:sp>
        <p:nvSpPr>
          <p:cNvPr id="62466" name="Rectangle 2">
            <a:extLst>
              <a:ext uri="{FF2B5EF4-FFF2-40B4-BE49-F238E27FC236}">
                <a16:creationId xmlns:a16="http://schemas.microsoft.com/office/drawing/2014/main" xmlns="" id="{9959CB7D-F056-4B1B-AAA7-763A9922ACC4}"/>
              </a:ext>
            </a:extLst>
          </p:cNvPr>
          <p:cNvSpPr>
            <a:spLocks noGrp="1" noChangeArrowheads="1"/>
          </p:cNvSpPr>
          <p:nvPr>
            <p:ph type="title"/>
          </p:nvPr>
        </p:nvSpPr>
        <p:spPr/>
        <p:txBody>
          <a:bodyPr>
            <a:noAutofit/>
          </a:bodyPr>
          <a:lstStyle/>
          <a:p>
            <a:pPr eaLnBrk="1" hangingPunct="1">
              <a:defRPr/>
            </a:pPr>
            <a:r>
              <a:rPr lang="en-US" altLang="en-US" sz="3200" dirty="0"/>
              <a:t>Another Example: Nonconventional Cash Flows</a:t>
            </a:r>
          </a:p>
        </p:txBody>
      </p:sp>
      <p:sp>
        <p:nvSpPr>
          <p:cNvPr id="2" name="Footer Placeholder 1">
            <a:extLst>
              <a:ext uri="{FF2B5EF4-FFF2-40B4-BE49-F238E27FC236}">
                <a16:creationId xmlns:a16="http://schemas.microsoft.com/office/drawing/2014/main" xmlns="" id="{45BEA3B2-3C57-49AF-BBB6-44C1872ECE6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xmlns="" id="{D598B6FC-EDE1-46E7-BD37-8ACADBB3F33E}"/>
              </a:ext>
            </a:extLst>
          </p:cNvPr>
          <p:cNvGraphicFramePr>
            <a:graphicFrameLocks noGrp="1" noChangeAspect="1"/>
          </p:cNvGraphicFramePr>
          <p:nvPr>
            <p:ph type="chart" idx="1"/>
            <p:extLst>
              <p:ext uri="{D42A27DB-BD31-4B8C-83A1-F6EECF244321}">
                <p14:modId xmlns:p14="http://schemas.microsoft.com/office/powerpoint/2010/main" val="2791175040"/>
              </p:ext>
            </p:extLst>
          </p:nvPr>
        </p:nvGraphicFramePr>
        <p:xfrm>
          <a:off x="1096962" y="2191067"/>
          <a:ext cx="7169150" cy="3947077"/>
        </p:xfrm>
        <a:graphic>
          <a:graphicData uri="http://schemas.openxmlformats.org/drawingml/2006/chart">
            <c:chart xmlns:c="http://schemas.openxmlformats.org/drawingml/2006/chart" xmlns:r="http://schemas.openxmlformats.org/officeDocument/2006/relationships" r:id="rId3"/>
          </a:graphicData>
        </a:graphic>
      </p:graphicFrame>
      <p:sp>
        <p:nvSpPr>
          <p:cNvPr id="64514" name="Rectangle 2">
            <a:extLst>
              <a:ext uri="{FF2B5EF4-FFF2-40B4-BE49-F238E27FC236}">
                <a16:creationId xmlns:a16="http://schemas.microsoft.com/office/drawing/2014/main" xmlns="" id="{935E7BEC-66D8-4450-9F71-890C4C2FEBC2}"/>
              </a:ext>
            </a:extLst>
          </p:cNvPr>
          <p:cNvSpPr>
            <a:spLocks noGrp="1" noChangeArrowheads="1"/>
          </p:cNvSpPr>
          <p:nvPr>
            <p:ph type="title"/>
          </p:nvPr>
        </p:nvSpPr>
        <p:spPr/>
        <p:txBody>
          <a:bodyPr/>
          <a:lstStyle/>
          <a:p>
            <a:pPr eaLnBrk="1" hangingPunct="1">
              <a:defRPr/>
            </a:pPr>
            <a:r>
              <a:rPr lang="en-US" altLang="en-US" sz="3600" dirty="0"/>
              <a:t>NPV Profile</a:t>
            </a:r>
          </a:p>
        </p:txBody>
      </p:sp>
      <p:sp>
        <p:nvSpPr>
          <p:cNvPr id="79876" name="Text Box 4">
            <a:extLst>
              <a:ext uri="{FF2B5EF4-FFF2-40B4-BE49-F238E27FC236}">
                <a16:creationId xmlns:a16="http://schemas.microsoft.com/office/drawing/2014/main" xmlns="" id="{72EDB781-000A-4DA5-8D5B-B6E62274024D}"/>
              </a:ext>
            </a:extLst>
          </p:cNvPr>
          <p:cNvSpPr txBox="1">
            <a:spLocks noChangeArrowheads="1"/>
          </p:cNvSpPr>
          <p:nvPr/>
        </p:nvSpPr>
        <p:spPr bwMode="auto">
          <a:xfrm>
            <a:off x="2902743" y="1683067"/>
            <a:ext cx="3557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50000"/>
              </a:spcBef>
              <a:buClrTx/>
              <a:buFontTx/>
              <a:buNone/>
            </a:pPr>
            <a:r>
              <a:rPr lang="en-US" altLang="en-US" dirty="0">
                <a:solidFill>
                  <a:schemeClr val="tx1"/>
                </a:solidFill>
                <a:latin typeface="Times New Roman" panose="02020603050405020304" pitchFamily="18" charset="0"/>
              </a:rPr>
              <a:t>IRR = 10.11% and 42.66%</a:t>
            </a:r>
          </a:p>
        </p:txBody>
      </p:sp>
      <p:sp>
        <p:nvSpPr>
          <p:cNvPr id="3" name="Footer Placeholder 2">
            <a:extLst>
              <a:ext uri="{FF2B5EF4-FFF2-40B4-BE49-F238E27FC236}">
                <a16:creationId xmlns:a16="http://schemas.microsoft.com/office/drawing/2014/main" xmlns="" id="{C99D4F2C-6B24-4C38-80BB-FFF3AC8F9AF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a:extLst>
              <a:ext uri="{FF2B5EF4-FFF2-40B4-BE49-F238E27FC236}">
                <a16:creationId xmlns:a16="http://schemas.microsoft.com/office/drawing/2014/main" xmlns="" id="{C7A5F2F1-C649-46BD-8144-C68F95727868}"/>
              </a:ext>
            </a:extLst>
          </p:cNvPr>
          <p:cNvSpPr>
            <a:spLocks noGrp="1" noChangeArrowheads="1"/>
          </p:cNvSpPr>
          <p:nvPr>
            <p:ph idx="1"/>
          </p:nvPr>
        </p:nvSpPr>
        <p:spPr/>
        <p:txBody>
          <a:bodyPr/>
          <a:lstStyle/>
          <a:p>
            <a:pPr eaLnBrk="1" hangingPunct="1"/>
            <a:r>
              <a:rPr lang="en-US" altLang="en-US" dirty="0"/>
              <a:t>The NPV is positive at a required return of 15%, so you should </a:t>
            </a:r>
            <a:r>
              <a:rPr lang="en-US" altLang="en-US" b="1" i="1" dirty="0"/>
              <a:t>Accept.</a:t>
            </a:r>
          </a:p>
          <a:p>
            <a:pPr eaLnBrk="1" hangingPunct="1"/>
            <a:endParaRPr lang="en-US" altLang="en-US" sz="800" dirty="0"/>
          </a:p>
          <a:p>
            <a:pPr eaLnBrk="1" hangingPunct="1"/>
            <a:r>
              <a:rPr lang="en-US" altLang="en-US" dirty="0"/>
              <a:t>If you use the financial calculator, you would get an IRR of 10.11% which would tell you to </a:t>
            </a:r>
            <a:r>
              <a:rPr lang="en-US" altLang="en-US" b="1" i="1" dirty="0"/>
              <a:t>Reject.</a:t>
            </a:r>
          </a:p>
          <a:p>
            <a:pPr eaLnBrk="1" hangingPunct="1"/>
            <a:endParaRPr lang="en-US" altLang="en-US" sz="1800" dirty="0"/>
          </a:p>
          <a:p>
            <a:pPr eaLnBrk="1" hangingPunct="1"/>
            <a:r>
              <a:rPr lang="en-US" altLang="en-US" dirty="0"/>
              <a:t>You need to recognize that there are non-conventional cash flows and look at the NPV profile.</a:t>
            </a:r>
          </a:p>
        </p:txBody>
      </p:sp>
      <p:sp>
        <p:nvSpPr>
          <p:cNvPr id="66562" name="Rectangle 2">
            <a:extLst>
              <a:ext uri="{FF2B5EF4-FFF2-40B4-BE49-F238E27FC236}">
                <a16:creationId xmlns:a16="http://schemas.microsoft.com/office/drawing/2014/main" xmlns="" id="{5A68BE85-E4B6-489E-BA41-49B130CB7941}"/>
              </a:ext>
            </a:extLst>
          </p:cNvPr>
          <p:cNvSpPr>
            <a:spLocks noGrp="1" noChangeArrowheads="1"/>
          </p:cNvSpPr>
          <p:nvPr>
            <p:ph type="title"/>
          </p:nvPr>
        </p:nvSpPr>
        <p:spPr/>
        <p:txBody>
          <a:bodyPr/>
          <a:lstStyle/>
          <a:p>
            <a:pPr eaLnBrk="1" hangingPunct="1">
              <a:defRPr/>
            </a:pPr>
            <a:r>
              <a:rPr lang="en-US" altLang="en-US" sz="3600" dirty="0"/>
              <a:t>Summary of Decision Rules</a:t>
            </a:r>
          </a:p>
        </p:txBody>
      </p:sp>
      <p:sp>
        <p:nvSpPr>
          <p:cNvPr id="2" name="Footer Placeholder 1">
            <a:extLst>
              <a:ext uri="{FF2B5EF4-FFF2-40B4-BE49-F238E27FC236}">
                <a16:creationId xmlns:a16="http://schemas.microsoft.com/office/drawing/2014/main" xmlns="" id="{EB4B7D9D-4C9A-41ED-BF48-F4356D1078A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a:extLst>
              <a:ext uri="{FF2B5EF4-FFF2-40B4-BE49-F238E27FC236}">
                <a16:creationId xmlns:a16="http://schemas.microsoft.com/office/drawing/2014/main" xmlns="" id="{663352C2-A6BB-410B-BEBA-48E0420549C8}"/>
              </a:ext>
            </a:extLst>
          </p:cNvPr>
          <p:cNvSpPr>
            <a:spLocks noGrp="1" noChangeArrowheads="1"/>
          </p:cNvSpPr>
          <p:nvPr>
            <p:ph idx="1"/>
          </p:nvPr>
        </p:nvSpPr>
        <p:spPr/>
        <p:txBody>
          <a:bodyPr/>
          <a:lstStyle/>
          <a:p>
            <a:pPr eaLnBrk="1" hangingPunct="1"/>
            <a:r>
              <a:rPr lang="en-US" altLang="en-US" sz="2600" dirty="0"/>
              <a:t>Mutually exclusive projects</a:t>
            </a:r>
          </a:p>
          <a:p>
            <a:pPr lvl="1" eaLnBrk="1" hangingPunct="1">
              <a:buFont typeface="Wingdings" panose="05000000000000000000" pitchFamily="2" charset="2"/>
              <a:buChar char="§"/>
            </a:pPr>
            <a:r>
              <a:rPr lang="en-US" altLang="en-US" sz="2400" dirty="0"/>
              <a:t>If you choose one, you can’t choose the other.</a:t>
            </a:r>
          </a:p>
          <a:p>
            <a:pPr lvl="1" eaLnBrk="1" hangingPunct="1">
              <a:buFont typeface="Wingdings" panose="05000000000000000000" pitchFamily="2" charset="2"/>
              <a:buChar char="§"/>
            </a:pPr>
            <a:r>
              <a:rPr lang="en-US" altLang="en-US" sz="2400" dirty="0"/>
              <a:t>Example: You can choose to attend graduate school at either Harvard or Stanford, but not both.</a:t>
            </a:r>
          </a:p>
          <a:p>
            <a:pPr lvl="1" eaLnBrk="1" hangingPunct="1">
              <a:buFont typeface="Wingdings" panose="05000000000000000000" pitchFamily="2" charset="2"/>
              <a:buChar char="§"/>
            </a:pPr>
            <a:endParaRPr lang="en-US" altLang="en-US" sz="2400" dirty="0"/>
          </a:p>
          <a:p>
            <a:pPr eaLnBrk="1" hangingPunct="1"/>
            <a:r>
              <a:rPr lang="en-US" altLang="en-US" sz="2600" dirty="0"/>
              <a:t>Intuitively, you would use the following decision rules:</a:t>
            </a:r>
          </a:p>
          <a:p>
            <a:pPr lvl="1" eaLnBrk="1" hangingPunct="1">
              <a:buFont typeface="Wingdings" panose="05000000000000000000" pitchFamily="2" charset="2"/>
              <a:buChar char="§"/>
            </a:pPr>
            <a:r>
              <a:rPr lang="en-US" altLang="en-US" sz="2400" dirty="0"/>
              <a:t>NPV – choose the project with the higher NPV</a:t>
            </a:r>
          </a:p>
          <a:p>
            <a:pPr lvl="1" eaLnBrk="1" hangingPunct="1">
              <a:buFont typeface="Wingdings" panose="05000000000000000000" pitchFamily="2" charset="2"/>
              <a:buChar char="§"/>
            </a:pPr>
            <a:r>
              <a:rPr lang="en-US" altLang="en-US" sz="2400" dirty="0"/>
              <a:t>IRR – choose the project with the higher IRR</a:t>
            </a:r>
          </a:p>
        </p:txBody>
      </p:sp>
      <p:sp>
        <p:nvSpPr>
          <p:cNvPr id="67586" name="Rectangle 2">
            <a:extLst>
              <a:ext uri="{FF2B5EF4-FFF2-40B4-BE49-F238E27FC236}">
                <a16:creationId xmlns:a16="http://schemas.microsoft.com/office/drawing/2014/main" xmlns="" id="{67E95170-1A49-44A5-814F-7095FC89C4DB}"/>
              </a:ext>
            </a:extLst>
          </p:cNvPr>
          <p:cNvSpPr>
            <a:spLocks noGrp="1" noChangeArrowheads="1"/>
          </p:cNvSpPr>
          <p:nvPr>
            <p:ph type="title"/>
          </p:nvPr>
        </p:nvSpPr>
        <p:spPr/>
        <p:txBody>
          <a:bodyPr>
            <a:noAutofit/>
          </a:bodyPr>
          <a:lstStyle/>
          <a:p>
            <a:pPr eaLnBrk="1" hangingPunct="1">
              <a:defRPr/>
            </a:pPr>
            <a:r>
              <a:rPr lang="en-US" altLang="en-US" sz="3600" dirty="0"/>
              <a:t>IRR and Mutually Exclusive Projects</a:t>
            </a:r>
          </a:p>
        </p:txBody>
      </p:sp>
      <p:sp>
        <p:nvSpPr>
          <p:cNvPr id="2" name="Footer Placeholder 1">
            <a:extLst>
              <a:ext uri="{FF2B5EF4-FFF2-40B4-BE49-F238E27FC236}">
                <a16:creationId xmlns:a16="http://schemas.microsoft.com/office/drawing/2014/main" xmlns="" id="{54191DF5-0BF0-46D8-B819-3D07437EFB3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59" name="Group 39">
            <a:extLst>
              <a:ext uri="{FF2B5EF4-FFF2-40B4-BE49-F238E27FC236}">
                <a16:creationId xmlns:a16="http://schemas.microsoft.com/office/drawing/2014/main" xmlns="" id="{D6B6A9F5-D587-4C4D-B8A9-768073A3FE71}"/>
              </a:ext>
            </a:extLst>
          </p:cNvPr>
          <p:cNvGraphicFramePr>
            <a:graphicFrameLocks noGrp="1"/>
          </p:cNvGraphicFramePr>
          <p:nvPr>
            <p:ph type="tbl" idx="1"/>
            <p:extLst>
              <p:ext uri="{D42A27DB-BD31-4B8C-83A1-F6EECF244321}">
                <p14:modId xmlns:p14="http://schemas.microsoft.com/office/powerpoint/2010/main" val="3263853950"/>
              </p:ext>
            </p:extLst>
          </p:nvPr>
        </p:nvGraphicFramePr>
        <p:xfrm>
          <a:off x="936622" y="1828800"/>
          <a:ext cx="4727578" cy="4511675"/>
        </p:xfrm>
        <a:graphic>
          <a:graphicData uri="http://schemas.openxmlformats.org/drawingml/2006/table">
            <a:tbl>
              <a:tblPr/>
              <a:tblGrid>
                <a:gridCol w="1577127">
                  <a:extLst>
                    <a:ext uri="{9D8B030D-6E8A-4147-A177-3AD203B41FA5}">
                      <a16:colId xmlns:a16="http://schemas.microsoft.com/office/drawing/2014/main" xmlns="" val="20000"/>
                    </a:ext>
                  </a:extLst>
                </a:gridCol>
                <a:gridCol w="1573324">
                  <a:extLst>
                    <a:ext uri="{9D8B030D-6E8A-4147-A177-3AD203B41FA5}">
                      <a16:colId xmlns:a16="http://schemas.microsoft.com/office/drawing/2014/main" xmlns="" val="20001"/>
                    </a:ext>
                  </a:extLst>
                </a:gridCol>
                <a:gridCol w="1577127">
                  <a:extLst>
                    <a:ext uri="{9D8B030D-6E8A-4147-A177-3AD203B41FA5}">
                      <a16:colId xmlns:a16="http://schemas.microsoft.com/office/drawing/2014/main" xmlns="" val="20002"/>
                    </a:ext>
                  </a:extLst>
                </a:gridCol>
              </a:tblGrid>
              <a:tr h="9448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Period</a:t>
                      </a:r>
                    </a:p>
                  </a:txBody>
                  <a:tcPr marL="154025" marR="154025"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Project A</a:t>
                      </a:r>
                    </a:p>
                  </a:txBody>
                  <a:tcPr marL="154025" marR="154025"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Project B</a:t>
                      </a:r>
                    </a:p>
                  </a:txBody>
                  <a:tcPr marL="154025" marR="154025"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711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0</a:t>
                      </a:r>
                    </a:p>
                  </a:txBody>
                  <a:tcPr marL="154025" marR="154025"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-500</a:t>
                      </a:r>
                    </a:p>
                  </a:txBody>
                  <a:tcPr marL="154025" marR="154025"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-400</a:t>
                      </a:r>
                    </a:p>
                  </a:txBody>
                  <a:tcPr marL="154025" marR="154025"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7127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1</a:t>
                      </a:r>
                    </a:p>
                  </a:txBody>
                  <a:tcPr marL="154025" marR="154025"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325</a:t>
                      </a:r>
                    </a:p>
                  </a:txBody>
                  <a:tcPr marL="154025" marR="154025"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325</a:t>
                      </a:r>
                    </a:p>
                  </a:txBody>
                  <a:tcPr marL="154025" marR="154025"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7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2</a:t>
                      </a:r>
                    </a:p>
                  </a:txBody>
                  <a:tcPr marL="154025" marR="154025"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325</a:t>
                      </a:r>
                    </a:p>
                  </a:txBody>
                  <a:tcPr marL="154025" marR="154025"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200</a:t>
                      </a:r>
                    </a:p>
                  </a:txBody>
                  <a:tcPr marL="154025" marR="154025"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7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IRR</a:t>
                      </a:r>
                    </a:p>
                  </a:txBody>
                  <a:tcPr marL="154025" marR="154025"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19.43%</a:t>
                      </a:r>
                    </a:p>
                  </a:txBody>
                  <a:tcPr marL="154025" marR="154025"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22.17%</a:t>
                      </a:r>
                    </a:p>
                  </a:txBody>
                  <a:tcPr marL="154025" marR="154025"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7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NPV</a:t>
                      </a:r>
                    </a:p>
                  </a:txBody>
                  <a:tcPr marL="154025" marR="154025"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64.05</a:t>
                      </a:r>
                    </a:p>
                  </a:txBody>
                  <a:tcPr marL="154025" marR="154025"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60.74</a:t>
                      </a:r>
                    </a:p>
                  </a:txBody>
                  <a:tcPr marL="154025" marR="154025"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bl>
          </a:graphicData>
        </a:graphic>
      </p:graphicFrame>
      <p:sp>
        <p:nvSpPr>
          <p:cNvPr id="68610" name="Rectangle 2">
            <a:extLst>
              <a:ext uri="{FF2B5EF4-FFF2-40B4-BE49-F238E27FC236}">
                <a16:creationId xmlns:a16="http://schemas.microsoft.com/office/drawing/2014/main" xmlns="" id="{3B338898-DE9C-4CDD-B2F1-ECA38E5A2FF3}"/>
              </a:ext>
            </a:extLst>
          </p:cNvPr>
          <p:cNvSpPr>
            <a:spLocks noGrp="1" noChangeArrowheads="1"/>
          </p:cNvSpPr>
          <p:nvPr>
            <p:ph type="title"/>
          </p:nvPr>
        </p:nvSpPr>
        <p:spPr/>
        <p:txBody>
          <a:bodyPr>
            <a:normAutofit fontScale="90000"/>
          </a:bodyPr>
          <a:lstStyle/>
          <a:p>
            <a:pPr eaLnBrk="1" hangingPunct="1">
              <a:defRPr/>
            </a:pPr>
            <a:r>
              <a:rPr lang="en-US" altLang="en-US" sz="4000" dirty="0"/>
              <a:t>Example With Mutually </a:t>
            </a:r>
            <a:br>
              <a:rPr lang="en-US" altLang="en-US" sz="4000" dirty="0"/>
            </a:br>
            <a:r>
              <a:rPr lang="en-US" altLang="en-US" sz="4000" dirty="0"/>
              <a:t>Exclusive Projects</a:t>
            </a:r>
          </a:p>
        </p:txBody>
      </p:sp>
      <p:sp>
        <p:nvSpPr>
          <p:cNvPr id="86049" name="Text Box 35">
            <a:extLst>
              <a:ext uri="{FF2B5EF4-FFF2-40B4-BE49-F238E27FC236}">
                <a16:creationId xmlns:a16="http://schemas.microsoft.com/office/drawing/2014/main" xmlns="" id="{7F01AC08-2FD2-40C6-9C1B-9EE4C03C83D0}"/>
              </a:ext>
            </a:extLst>
          </p:cNvPr>
          <p:cNvSpPr txBox="1">
            <a:spLocks noChangeArrowheads="1"/>
          </p:cNvSpPr>
          <p:nvPr/>
        </p:nvSpPr>
        <p:spPr bwMode="auto">
          <a:xfrm>
            <a:off x="5781674" y="2133600"/>
            <a:ext cx="2971800" cy="35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50000"/>
              </a:spcBef>
              <a:buClrTx/>
              <a:buFontTx/>
              <a:buNone/>
            </a:pPr>
            <a:r>
              <a:rPr lang="en-US" altLang="en-US" sz="2800" dirty="0">
                <a:solidFill>
                  <a:schemeClr val="tx1"/>
                </a:solidFill>
                <a:latin typeface="Times New Roman" panose="02020603050405020304" pitchFamily="18" charset="0"/>
              </a:rPr>
              <a:t>The required return for both projects is 10%.</a:t>
            </a:r>
          </a:p>
          <a:p>
            <a:pPr>
              <a:spcBef>
                <a:spcPct val="50000"/>
              </a:spcBef>
              <a:buClrTx/>
              <a:buFontTx/>
              <a:buNone/>
            </a:pPr>
            <a:endParaRPr lang="en-US" altLang="en-US" sz="2800" dirty="0">
              <a:solidFill>
                <a:schemeClr val="tx1"/>
              </a:solidFill>
              <a:latin typeface="Times New Roman" panose="02020603050405020304" pitchFamily="18" charset="0"/>
            </a:endParaRPr>
          </a:p>
          <a:p>
            <a:pPr>
              <a:spcBef>
                <a:spcPct val="50000"/>
              </a:spcBef>
              <a:buClrTx/>
              <a:buFontTx/>
              <a:buNone/>
            </a:pPr>
            <a:r>
              <a:rPr lang="en-US" altLang="en-US" sz="2800" dirty="0">
                <a:solidFill>
                  <a:schemeClr val="tx1"/>
                </a:solidFill>
                <a:latin typeface="Times New Roman" panose="02020603050405020304" pitchFamily="18" charset="0"/>
              </a:rPr>
              <a:t>Which project should you accept and why?</a:t>
            </a:r>
          </a:p>
        </p:txBody>
      </p:sp>
      <p:sp>
        <p:nvSpPr>
          <p:cNvPr id="2" name="Footer Placeholder 1">
            <a:extLst>
              <a:ext uri="{FF2B5EF4-FFF2-40B4-BE49-F238E27FC236}">
                <a16:creationId xmlns:a16="http://schemas.microsoft.com/office/drawing/2014/main" xmlns="" id="{1FB32B5C-38FB-4ECA-9430-AC69A32ADA2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xmlns="" id="{BFFE5805-69E9-4E44-B799-7819D916E57B}"/>
              </a:ext>
            </a:extLst>
          </p:cNvPr>
          <p:cNvGraphicFramePr>
            <a:graphicFrameLocks noGrp="1" noChangeAspect="1"/>
          </p:cNvGraphicFramePr>
          <p:nvPr>
            <p:ph type="chart" idx="1"/>
            <p:extLst>
              <p:ext uri="{D42A27DB-BD31-4B8C-83A1-F6EECF244321}">
                <p14:modId xmlns:p14="http://schemas.microsoft.com/office/powerpoint/2010/main" val="1390029684"/>
              </p:ext>
            </p:extLst>
          </p:nvPr>
        </p:nvGraphicFramePr>
        <p:xfrm>
          <a:off x="1096962" y="2184400"/>
          <a:ext cx="7169150" cy="3947077"/>
        </p:xfrm>
        <a:graphic>
          <a:graphicData uri="http://schemas.openxmlformats.org/drawingml/2006/chart">
            <c:chart xmlns:c="http://schemas.openxmlformats.org/drawingml/2006/chart" xmlns:r="http://schemas.openxmlformats.org/officeDocument/2006/relationships" r:id="rId3"/>
          </a:graphicData>
        </a:graphic>
      </p:graphicFrame>
      <p:sp>
        <p:nvSpPr>
          <p:cNvPr id="70658" name="Rectangle 2">
            <a:extLst>
              <a:ext uri="{FF2B5EF4-FFF2-40B4-BE49-F238E27FC236}">
                <a16:creationId xmlns:a16="http://schemas.microsoft.com/office/drawing/2014/main" xmlns="" id="{02D29838-F47D-4D83-994F-1AE1A60238FC}"/>
              </a:ext>
            </a:extLst>
          </p:cNvPr>
          <p:cNvSpPr>
            <a:spLocks noGrp="1" noChangeArrowheads="1"/>
          </p:cNvSpPr>
          <p:nvPr>
            <p:ph type="title"/>
          </p:nvPr>
        </p:nvSpPr>
        <p:spPr/>
        <p:txBody>
          <a:bodyPr/>
          <a:lstStyle/>
          <a:p>
            <a:pPr eaLnBrk="1" hangingPunct="1">
              <a:defRPr/>
            </a:pPr>
            <a:r>
              <a:rPr lang="en-US" altLang="en-US" sz="3600" dirty="0"/>
              <a:t>NPV Profiles</a:t>
            </a:r>
          </a:p>
        </p:txBody>
      </p:sp>
      <p:sp>
        <p:nvSpPr>
          <p:cNvPr id="88068" name="Text Box 4">
            <a:extLst>
              <a:ext uri="{FF2B5EF4-FFF2-40B4-BE49-F238E27FC236}">
                <a16:creationId xmlns:a16="http://schemas.microsoft.com/office/drawing/2014/main" xmlns="" id="{F4BD847E-70C8-4E1C-8C95-D82F1BED9C7A}"/>
              </a:ext>
            </a:extLst>
          </p:cNvPr>
          <p:cNvSpPr txBox="1">
            <a:spLocks noChangeArrowheads="1"/>
          </p:cNvSpPr>
          <p:nvPr/>
        </p:nvSpPr>
        <p:spPr bwMode="auto">
          <a:xfrm>
            <a:off x="4267200" y="1752600"/>
            <a:ext cx="3429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50000"/>
              </a:spcBef>
              <a:buClrTx/>
              <a:buFontTx/>
              <a:buNone/>
            </a:pPr>
            <a:r>
              <a:rPr lang="en-US" altLang="en-US" dirty="0">
                <a:solidFill>
                  <a:schemeClr val="tx1"/>
                </a:solidFill>
                <a:latin typeface="Times New Roman" panose="02020603050405020304" pitchFamily="18" charset="0"/>
              </a:rPr>
              <a:t>IRR for A = 19.43%</a:t>
            </a:r>
          </a:p>
          <a:p>
            <a:pPr>
              <a:spcBef>
                <a:spcPct val="50000"/>
              </a:spcBef>
              <a:buClrTx/>
              <a:buFontTx/>
              <a:buNone/>
            </a:pPr>
            <a:r>
              <a:rPr lang="en-US" altLang="en-US" dirty="0">
                <a:solidFill>
                  <a:schemeClr val="tx1"/>
                </a:solidFill>
                <a:latin typeface="Times New Roman" panose="02020603050405020304" pitchFamily="18" charset="0"/>
              </a:rPr>
              <a:t>IRR for B = 22.17%</a:t>
            </a:r>
          </a:p>
          <a:p>
            <a:pPr>
              <a:spcBef>
                <a:spcPct val="50000"/>
              </a:spcBef>
              <a:buClrTx/>
              <a:buFontTx/>
              <a:buNone/>
            </a:pPr>
            <a:r>
              <a:rPr lang="en-US" altLang="en-US" dirty="0">
                <a:solidFill>
                  <a:schemeClr val="tx1"/>
                </a:solidFill>
                <a:latin typeface="Times New Roman" panose="02020603050405020304" pitchFamily="18" charset="0"/>
              </a:rPr>
              <a:t>Crossover Point = 11.8%</a:t>
            </a:r>
          </a:p>
        </p:txBody>
      </p:sp>
      <p:sp>
        <p:nvSpPr>
          <p:cNvPr id="3" name="Footer Placeholder 2">
            <a:extLst>
              <a:ext uri="{FF2B5EF4-FFF2-40B4-BE49-F238E27FC236}">
                <a16:creationId xmlns:a16="http://schemas.microsoft.com/office/drawing/2014/main" xmlns="" id="{42751289-E5E6-4628-A602-796F3CEF7EA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a:extLst>
              <a:ext uri="{FF2B5EF4-FFF2-40B4-BE49-F238E27FC236}">
                <a16:creationId xmlns:a16="http://schemas.microsoft.com/office/drawing/2014/main" xmlns="" id="{6C0993BF-8D9E-4A73-90F4-7DF9BAA9EFE2}"/>
              </a:ext>
            </a:extLst>
          </p:cNvPr>
          <p:cNvSpPr>
            <a:spLocks noGrp="1" noChangeArrowheads="1"/>
          </p:cNvSpPr>
          <p:nvPr>
            <p:ph idx="1"/>
          </p:nvPr>
        </p:nvSpPr>
        <p:spPr/>
        <p:txBody>
          <a:bodyPr/>
          <a:lstStyle/>
          <a:p>
            <a:pPr eaLnBrk="1" hangingPunct="1"/>
            <a:r>
              <a:rPr lang="en-US" altLang="en-US" sz="2800" dirty="0"/>
              <a:t>NPV directly measures the increase in value to the firm.</a:t>
            </a:r>
          </a:p>
          <a:p>
            <a:pPr eaLnBrk="1" hangingPunct="1"/>
            <a:endParaRPr lang="en-US" altLang="en-US" sz="1800" dirty="0"/>
          </a:p>
          <a:p>
            <a:pPr eaLnBrk="1" hangingPunct="1"/>
            <a:r>
              <a:rPr lang="en-US" altLang="en-US" sz="2800" dirty="0"/>
              <a:t>Whenever there is a conflict between NPV and another decision rule, you should </a:t>
            </a:r>
            <a:r>
              <a:rPr lang="en-US" altLang="en-US" sz="2800" b="1" i="1" dirty="0"/>
              <a:t>always</a:t>
            </a:r>
            <a:r>
              <a:rPr lang="en-US" altLang="en-US" sz="2800" dirty="0"/>
              <a:t> use NPV.</a:t>
            </a:r>
          </a:p>
          <a:p>
            <a:pPr eaLnBrk="1" hangingPunct="1"/>
            <a:endParaRPr lang="en-US" altLang="en-US" sz="1800" dirty="0"/>
          </a:p>
          <a:p>
            <a:pPr eaLnBrk="1" hangingPunct="1"/>
            <a:r>
              <a:rPr lang="en-US" altLang="en-US" sz="2800" dirty="0"/>
              <a:t>IRR is unreliable in the following situations:</a:t>
            </a:r>
          </a:p>
          <a:p>
            <a:pPr lvl="1" eaLnBrk="1" hangingPunct="1">
              <a:buFont typeface="Wingdings" panose="05000000000000000000" pitchFamily="2" charset="2"/>
              <a:buChar char="§"/>
            </a:pPr>
            <a:r>
              <a:rPr lang="en-US" altLang="en-US" sz="2400" dirty="0"/>
              <a:t>Nonconventional cash flows</a:t>
            </a:r>
          </a:p>
          <a:p>
            <a:pPr lvl="1" eaLnBrk="1" hangingPunct="1">
              <a:buFont typeface="Wingdings" panose="05000000000000000000" pitchFamily="2" charset="2"/>
              <a:buChar char="§"/>
            </a:pPr>
            <a:r>
              <a:rPr lang="en-US" altLang="en-US" sz="2400" dirty="0"/>
              <a:t>Mutually exclusive projects</a:t>
            </a:r>
          </a:p>
        </p:txBody>
      </p:sp>
      <p:sp>
        <p:nvSpPr>
          <p:cNvPr id="72706" name="Rectangle 2">
            <a:extLst>
              <a:ext uri="{FF2B5EF4-FFF2-40B4-BE49-F238E27FC236}">
                <a16:creationId xmlns:a16="http://schemas.microsoft.com/office/drawing/2014/main" xmlns="" id="{C7610968-6DF1-4FB5-A8B9-ADFEC52E1B27}"/>
              </a:ext>
            </a:extLst>
          </p:cNvPr>
          <p:cNvSpPr>
            <a:spLocks noGrp="1" noChangeArrowheads="1"/>
          </p:cNvSpPr>
          <p:nvPr>
            <p:ph type="title"/>
          </p:nvPr>
        </p:nvSpPr>
        <p:spPr/>
        <p:txBody>
          <a:bodyPr>
            <a:noAutofit/>
          </a:bodyPr>
          <a:lstStyle/>
          <a:p>
            <a:pPr eaLnBrk="1" hangingPunct="1">
              <a:defRPr/>
            </a:pPr>
            <a:r>
              <a:rPr lang="en-US" altLang="en-US" sz="3600" dirty="0"/>
              <a:t>Conflicts Between </a:t>
            </a:r>
            <a:br>
              <a:rPr lang="en-US" altLang="en-US" sz="3600" dirty="0"/>
            </a:br>
            <a:r>
              <a:rPr lang="en-US" altLang="en-US" sz="3600" dirty="0"/>
              <a:t>NPV and IRR</a:t>
            </a:r>
          </a:p>
        </p:txBody>
      </p:sp>
      <p:sp>
        <p:nvSpPr>
          <p:cNvPr id="2" name="Footer Placeholder 1">
            <a:extLst>
              <a:ext uri="{FF2B5EF4-FFF2-40B4-BE49-F238E27FC236}">
                <a16:creationId xmlns:a16="http://schemas.microsoft.com/office/drawing/2014/main" xmlns="" id="{5B978D09-0C30-4749-9EAA-44788A2D255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xmlns="" id="{02FE3028-A917-4433-82CC-431B9E85DE22}"/>
              </a:ext>
            </a:extLst>
          </p:cNvPr>
          <p:cNvSpPr>
            <a:spLocks noGrp="1" noChangeArrowheads="1"/>
          </p:cNvSpPr>
          <p:nvPr>
            <p:ph idx="1"/>
          </p:nvPr>
        </p:nvSpPr>
        <p:spPr/>
        <p:txBody>
          <a:bodyPr/>
          <a:lstStyle/>
          <a:p>
            <a:pPr eaLnBrk="1" hangingPunct="1"/>
            <a:r>
              <a:rPr lang="en-US" altLang="en-US" dirty="0"/>
              <a:t>We need to ask ourselves the following questions when evaluating capital budgeting decision rules:</a:t>
            </a:r>
          </a:p>
          <a:p>
            <a:pPr eaLnBrk="1" hangingPunct="1"/>
            <a:endParaRPr lang="en-US" altLang="en-US" sz="1200" dirty="0"/>
          </a:p>
          <a:p>
            <a:pPr lvl="1" eaLnBrk="1" hangingPunct="1">
              <a:buFont typeface="Wingdings" panose="05000000000000000000" pitchFamily="2" charset="2"/>
              <a:buChar char="§"/>
            </a:pPr>
            <a:r>
              <a:rPr lang="en-US" altLang="en-US" dirty="0"/>
              <a:t>Does the decision rule adjust for the time value of money?</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dirty="0"/>
              <a:t>Does the decision rule adjust for risk?</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dirty="0"/>
              <a:t>Does the decision rule provide information on whether we are creating value for the firm?</a:t>
            </a:r>
          </a:p>
        </p:txBody>
      </p:sp>
      <p:sp>
        <p:nvSpPr>
          <p:cNvPr id="8194" name="Rectangle 2">
            <a:extLst>
              <a:ext uri="{FF2B5EF4-FFF2-40B4-BE49-F238E27FC236}">
                <a16:creationId xmlns:a16="http://schemas.microsoft.com/office/drawing/2014/main" xmlns="" id="{E541E863-35D2-47BD-96E5-4AEECEF94919}"/>
              </a:ext>
            </a:extLst>
          </p:cNvPr>
          <p:cNvSpPr>
            <a:spLocks noGrp="1" noChangeArrowheads="1"/>
          </p:cNvSpPr>
          <p:nvPr>
            <p:ph type="title"/>
          </p:nvPr>
        </p:nvSpPr>
        <p:spPr/>
        <p:txBody>
          <a:bodyPr/>
          <a:lstStyle/>
          <a:p>
            <a:pPr eaLnBrk="1" hangingPunct="1">
              <a:defRPr/>
            </a:pPr>
            <a:r>
              <a:rPr lang="en-US" altLang="en-US" sz="3600" dirty="0"/>
              <a:t>Good Decision Criteria</a:t>
            </a:r>
          </a:p>
        </p:txBody>
      </p:sp>
      <p:sp>
        <p:nvSpPr>
          <p:cNvPr id="2" name="Footer Placeholder 1">
            <a:extLst>
              <a:ext uri="{FF2B5EF4-FFF2-40B4-BE49-F238E27FC236}">
                <a16:creationId xmlns:a16="http://schemas.microsoft.com/office/drawing/2014/main" xmlns="" id="{45E258E2-6051-437A-8D7B-B76693E9764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a:extLst>
              <a:ext uri="{FF2B5EF4-FFF2-40B4-BE49-F238E27FC236}">
                <a16:creationId xmlns:a16="http://schemas.microsoft.com/office/drawing/2014/main" xmlns="" id="{B4D6A46B-F14B-4293-BF03-786844659F2C}"/>
              </a:ext>
            </a:extLst>
          </p:cNvPr>
          <p:cNvSpPr>
            <a:spLocks noGrp="1" noChangeArrowheads="1"/>
          </p:cNvSpPr>
          <p:nvPr>
            <p:ph idx="1"/>
          </p:nvPr>
        </p:nvSpPr>
        <p:spPr/>
        <p:txBody>
          <a:bodyPr/>
          <a:lstStyle/>
          <a:p>
            <a:pPr marL="469900" indent="-469900" eaLnBrk="1" hangingPunct="1"/>
            <a:r>
              <a:rPr lang="en-US" altLang="en-US" sz="2800" dirty="0"/>
              <a:t>Calculate the net present value of all cash outflows using the borrowing rate.</a:t>
            </a:r>
          </a:p>
          <a:p>
            <a:pPr marL="469900" indent="-469900" eaLnBrk="1" hangingPunct="1"/>
            <a:endParaRPr lang="en-US" altLang="en-US" sz="1200" dirty="0"/>
          </a:p>
          <a:p>
            <a:pPr marL="469900" indent="-469900" eaLnBrk="1" hangingPunct="1"/>
            <a:r>
              <a:rPr lang="en-US" altLang="en-US" sz="2800" dirty="0"/>
              <a:t>Calculate the net future value of all cash inflows using the investing rate.</a:t>
            </a:r>
          </a:p>
          <a:p>
            <a:pPr marL="469900" indent="-469900" eaLnBrk="1" hangingPunct="1"/>
            <a:endParaRPr lang="en-US" altLang="en-US" sz="1200" dirty="0"/>
          </a:p>
          <a:p>
            <a:pPr marL="469900" indent="-469900" eaLnBrk="1" hangingPunct="1"/>
            <a:r>
              <a:rPr lang="en-US" altLang="en-US" sz="2800" dirty="0"/>
              <a:t>Find the rate of return that equates these values.</a:t>
            </a:r>
          </a:p>
          <a:p>
            <a:pPr marL="469900" indent="-469900" eaLnBrk="1" hangingPunct="1"/>
            <a:endParaRPr lang="en-US" altLang="en-US" sz="1200" dirty="0"/>
          </a:p>
          <a:p>
            <a:pPr marL="469900" indent="-469900" eaLnBrk="1" hangingPunct="1"/>
            <a:r>
              <a:rPr lang="en-US" altLang="en-US" sz="2800" dirty="0"/>
              <a:t>Benefits: single answer and specific rates for borrowing and reinvestmen</a:t>
            </a:r>
            <a:r>
              <a:rPr lang="en-US" altLang="en-US" dirty="0"/>
              <a:t>t</a:t>
            </a:r>
          </a:p>
        </p:txBody>
      </p:sp>
      <p:sp>
        <p:nvSpPr>
          <p:cNvPr id="73730" name="Rectangle 2">
            <a:extLst>
              <a:ext uri="{FF2B5EF4-FFF2-40B4-BE49-F238E27FC236}">
                <a16:creationId xmlns:a16="http://schemas.microsoft.com/office/drawing/2014/main" xmlns="" id="{31882531-D817-479D-B79F-3E57DCB83928}"/>
              </a:ext>
            </a:extLst>
          </p:cNvPr>
          <p:cNvSpPr>
            <a:spLocks noGrp="1" noChangeArrowheads="1"/>
          </p:cNvSpPr>
          <p:nvPr>
            <p:ph type="title"/>
          </p:nvPr>
        </p:nvSpPr>
        <p:spPr/>
        <p:txBody>
          <a:bodyPr/>
          <a:lstStyle/>
          <a:p>
            <a:pPr eaLnBrk="1" hangingPunct="1">
              <a:defRPr/>
            </a:pPr>
            <a:r>
              <a:rPr lang="en-US" altLang="en-US" sz="3600" dirty="0"/>
              <a:t>Modified IRR</a:t>
            </a:r>
          </a:p>
        </p:txBody>
      </p:sp>
      <p:sp>
        <p:nvSpPr>
          <p:cNvPr id="2" name="Footer Placeholder 1">
            <a:extLst>
              <a:ext uri="{FF2B5EF4-FFF2-40B4-BE49-F238E27FC236}">
                <a16:creationId xmlns:a16="http://schemas.microsoft.com/office/drawing/2014/main" xmlns="" id="{F495930F-AEBD-408B-8D92-8D2BF2A66A7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a:extLst>
              <a:ext uri="{FF2B5EF4-FFF2-40B4-BE49-F238E27FC236}">
                <a16:creationId xmlns:a16="http://schemas.microsoft.com/office/drawing/2014/main" xmlns="" id="{ECC1CBA6-18BC-4C44-87A4-FDBB7F2353E8}"/>
              </a:ext>
            </a:extLst>
          </p:cNvPr>
          <p:cNvSpPr>
            <a:spLocks noGrp="1" noChangeArrowheads="1"/>
          </p:cNvSpPr>
          <p:nvPr>
            <p:ph idx="1"/>
          </p:nvPr>
        </p:nvSpPr>
        <p:spPr/>
        <p:txBody>
          <a:bodyPr/>
          <a:lstStyle/>
          <a:p>
            <a:pPr eaLnBrk="1" hangingPunct="1"/>
            <a:r>
              <a:rPr lang="en-US" altLang="en-US" dirty="0"/>
              <a:t>Measures the benefit per unit cost, based on the time value of money.</a:t>
            </a:r>
          </a:p>
          <a:p>
            <a:pPr eaLnBrk="1" hangingPunct="1"/>
            <a:endParaRPr lang="en-US" altLang="en-US" sz="1200" dirty="0"/>
          </a:p>
          <a:p>
            <a:pPr eaLnBrk="1" hangingPunct="1"/>
            <a:r>
              <a:rPr lang="en-US" altLang="en-US" dirty="0"/>
              <a:t>A profitability index of 1.1 implies that for every $1 of investment, we create an additional $0.10 in value.</a:t>
            </a:r>
          </a:p>
          <a:p>
            <a:pPr eaLnBrk="1" hangingPunct="1"/>
            <a:endParaRPr lang="en-US" altLang="en-US" sz="1200" dirty="0"/>
          </a:p>
          <a:p>
            <a:pPr eaLnBrk="1" hangingPunct="1"/>
            <a:r>
              <a:rPr lang="en-US" altLang="en-US" dirty="0"/>
              <a:t>This measure can be very useful in situations in which we have limited capital.</a:t>
            </a:r>
          </a:p>
        </p:txBody>
      </p:sp>
      <p:sp>
        <p:nvSpPr>
          <p:cNvPr id="75778" name="Rectangle 2">
            <a:extLst>
              <a:ext uri="{FF2B5EF4-FFF2-40B4-BE49-F238E27FC236}">
                <a16:creationId xmlns:a16="http://schemas.microsoft.com/office/drawing/2014/main" xmlns="" id="{25EFD435-5C16-496E-8FEB-3612A3F6FF62}"/>
              </a:ext>
            </a:extLst>
          </p:cNvPr>
          <p:cNvSpPr>
            <a:spLocks noGrp="1" noChangeArrowheads="1"/>
          </p:cNvSpPr>
          <p:nvPr>
            <p:ph type="title"/>
          </p:nvPr>
        </p:nvSpPr>
        <p:spPr/>
        <p:txBody>
          <a:bodyPr/>
          <a:lstStyle/>
          <a:p>
            <a:pPr eaLnBrk="1" hangingPunct="1">
              <a:defRPr/>
            </a:pPr>
            <a:r>
              <a:rPr lang="en-US" altLang="en-US" sz="3600" dirty="0"/>
              <a:t>Profitability Index</a:t>
            </a:r>
          </a:p>
        </p:txBody>
      </p:sp>
      <p:sp>
        <p:nvSpPr>
          <p:cNvPr id="2" name="Footer Placeholder 1">
            <a:extLst>
              <a:ext uri="{FF2B5EF4-FFF2-40B4-BE49-F238E27FC236}">
                <a16:creationId xmlns:a16="http://schemas.microsoft.com/office/drawing/2014/main" xmlns="" id="{F48428C1-D25D-431D-BD1B-710E0BB6CA5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a:extLst>
              <a:ext uri="{FF2B5EF4-FFF2-40B4-BE49-F238E27FC236}">
                <a16:creationId xmlns:a16="http://schemas.microsoft.com/office/drawing/2014/main" xmlns="" id="{2E23C893-5CDE-4699-A7D5-659088BEB636}"/>
              </a:ext>
            </a:extLst>
          </p:cNvPr>
          <p:cNvSpPr>
            <a:spLocks noGrp="1" noChangeArrowheads="1"/>
          </p:cNvSpPr>
          <p:nvPr>
            <p:ph sz="half" idx="1"/>
          </p:nvPr>
        </p:nvSpPr>
        <p:spPr/>
        <p:txBody>
          <a:bodyPr/>
          <a:lstStyle/>
          <a:p>
            <a:pPr eaLnBrk="1" hangingPunct="1"/>
            <a:r>
              <a:rPr lang="en-US" altLang="en-US" dirty="0"/>
              <a:t>Advantages</a:t>
            </a:r>
            <a:endParaRPr lang="en-US" altLang="en-US" sz="2400" dirty="0"/>
          </a:p>
          <a:p>
            <a:pPr lvl="1" eaLnBrk="1" hangingPunct="1">
              <a:buFont typeface="Wingdings" panose="05000000000000000000" pitchFamily="2" charset="2"/>
              <a:buChar char="§"/>
            </a:pPr>
            <a:r>
              <a:rPr lang="en-US" altLang="en-US" dirty="0"/>
              <a:t>Closely related to NPV, generally leading to identical decisions</a:t>
            </a:r>
          </a:p>
          <a:p>
            <a:pPr lvl="1" eaLnBrk="1" hangingPunct="1">
              <a:buFont typeface="Wingdings" panose="05000000000000000000" pitchFamily="2" charset="2"/>
              <a:buChar char="§"/>
            </a:pPr>
            <a:r>
              <a:rPr lang="en-US" altLang="en-US" dirty="0"/>
              <a:t>Easy to understand and communicate</a:t>
            </a:r>
          </a:p>
          <a:p>
            <a:pPr lvl="1" eaLnBrk="1" hangingPunct="1">
              <a:buFont typeface="Wingdings" panose="05000000000000000000" pitchFamily="2" charset="2"/>
              <a:buChar char="§"/>
            </a:pPr>
            <a:r>
              <a:rPr lang="en-US" altLang="en-US" dirty="0"/>
              <a:t>May be useful when available investment funds are limited</a:t>
            </a:r>
          </a:p>
        </p:txBody>
      </p:sp>
      <p:sp>
        <p:nvSpPr>
          <p:cNvPr id="96260" name="Rectangle 4">
            <a:extLst>
              <a:ext uri="{FF2B5EF4-FFF2-40B4-BE49-F238E27FC236}">
                <a16:creationId xmlns:a16="http://schemas.microsoft.com/office/drawing/2014/main" xmlns="" id="{5C76AD9C-0BBD-4B8D-A339-4DEFC8A2FC1F}"/>
              </a:ext>
            </a:extLst>
          </p:cNvPr>
          <p:cNvSpPr>
            <a:spLocks noGrp="1" noChangeArrowheads="1"/>
          </p:cNvSpPr>
          <p:nvPr>
            <p:ph sz="half" idx="2"/>
          </p:nvPr>
        </p:nvSpPr>
        <p:spPr/>
        <p:txBody>
          <a:bodyPr/>
          <a:lstStyle/>
          <a:p>
            <a:pPr eaLnBrk="1" hangingPunct="1"/>
            <a:r>
              <a:rPr lang="en-US" altLang="en-US" dirty="0"/>
              <a:t>Disadvantages</a:t>
            </a:r>
            <a:endParaRPr lang="en-US" altLang="en-US" sz="2400" dirty="0"/>
          </a:p>
          <a:p>
            <a:pPr lvl="1" eaLnBrk="1" hangingPunct="1">
              <a:buFont typeface="Wingdings" panose="05000000000000000000" pitchFamily="2" charset="2"/>
              <a:buChar char="§"/>
            </a:pPr>
            <a:r>
              <a:rPr lang="en-US" altLang="en-US" dirty="0"/>
              <a:t>May lead to incorrect decisions in comparisons of mutually exclusive investments</a:t>
            </a:r>
          </a:p>
        </p:txBody>
      </p:sp>
      <p:sp>
        <p:nvSpPr>
          <p:cNvPr id="76802" name="Rectangle 2">
            <a:extLst>
              <a:ext uri="{FF2B5EF4-FFF2-40B4-BE49-F238E27FC236}">
                <a16:creationId xmlns:a16="http://schemas.microsoft.com/office/drawing/2014/main" xmlns="" id="{D36C2DED-041C-4FCA-A178-EF3581D7E3A3}"/>
              </a:ext>
            </a:extLst>
          </p:cNvPr>
          <p:cNvSpPr>
            <a:spLocks noGrp="1" noChangeArrowheads="1"/>
          </p:cNvSpPr>
          <p:nvPr>
            <p:ph type="title"/>
          </p:nvPr>
        </p:nvSpPr>
        <p:spPr/>
        <p:txBody>
          <a:bodyPr>
            <a:noAutofit/>
          </a:bodyPr>
          <a:lstStyle/>
          <a:p>
            <a:pPr eaLnBrk="1" hangingPunct="1">
              <a:defRPr/>
            </a:pPr>
            <a:r>
              <a:rPr lang="en-US" altLang="en-US" sz="3200" dirty="0"/>
              <a:t>Advantages and Disadvantages of Profitability Index</a:t>
            </a:r>
          </a:p>
        </p:txBody>
      </p:sp>
      <p:sp>
        <p:nvSpPr>
          <p:cNvPr id="2" name="Footer Placeholder 1">
            <a:extLst>
              <a:ext uri="{FF2B5EF4-FFF2-40B4-BE49-F238E27FC236}">
                <a16:creationId xmlns:a16="http://schemas.microsoft.com/office/drawing/2014/main" xmlns="" id="{3A44153B-1D63-48A1-8A57-0E2688E730D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xmlns="" id="{C7E283AA-3C4C-4215-A50F-48D4B38C9482}"/>
              </a:ext>
            </a:extLst>
          </p:cNvPr>
          <p:cNvSpPr>
            <a:spLocks noGrp="1" noChangeArrowheads="1"/>
          </p:cNvSpPr>
          <p:nvPr>
            <p:ph idx="1"/>
          </p:nvPr>
        </p:nvSpPr>
        <p:spPr/>
        <p:txBody>
          <a:bodyPr/>
          <a:lstStyle/>
          <a:p>
            <a:pPr eaLnBrk="1" hangingPunct="1"/>
            <a:r>
              <a:rPr lang="en-US" altLang="en-US" dirty="0"/>
              <a:t>We should consider several investment criteria when making decisions.</a:t>
            </a:r>
          </a:p>
          <a:p>
            <a:pPr eaLnBrk="1" hangingPunct="1"/>
            <a:endParaRPr lang="en-US" altLang="en-US" sz="1800" dirty="0"/>
          </a:p>
          <a:p>
            <a:pPr eaLnBrk="1" hangingPunct="1"/>
            <a:r>
              <a:rPr lang="en-US" altLang="en-US" dirty="0"/>
              <a:t>NPV and IRR are the most commonly used primary investment criteria.</a:t>
            </a:r>
          </a:p>
          <a:p>
            <a:pPr eaLnBrk="1" hangingPunct="1"/>
            <a:endParaRPr lang="en-US" altLang="en-US" sz="1800" dirty="0"/>
          </a:p>
          <a:p>
            <a:pPr eaLnBrk="1" hangingPunct="1"/>
            <a:r>
              <a:rPr lang="en-US" altLang="en-US" dirty="0"/>
              <a:t>Payback is a commonly used secondary investment criteria.</a:t>
            </a:r>
          </a:p>
        </p:txBody>
      </p:sp>
      <p:sp>
        <p:nvSpPr>
          <p:cNvPr id="77826" name="Rectangle 2">
            <a:extLst>
              <a:ext uri="{FF2B5EF4-FFF2-40B4-BE49-F238E27FC236}">
                <a16:creationId xmlns:a16="http://schemas.microsoft.com/office/drawing/2014/main" xmlns="" id="{997AC3A1-3E44-4932-99BD-4A2D2EA9979E}"/>
              </a:ext>
            </a:extLst>
          </p:cNvPr>
          <p:cNvSpPr>
            <a:spLocks noGrp="1" noChangeArrowheads="1"/>
          </p:cNvSpPr>
          <p:nvPr>
            <p:ph type="title"/>
          </p:nvPr>
        </p:nvSpPr>
        <p:spPr/>
        <p:txBody>
          <a:bodyPr>
            <a:noAutofit/>
          </a:bodyPr>
          <a:lstStyle/>
          <a:p>
            <a:pPr eaLnBrk="1" hangingPunct="1">
              <a:defRPr/>
            </a:pPr>
            <a:r>
              <a:rPr lang="en-US" altLang="en-US" sz="3600" dirty="0"/>
              <a:t>Capital Budgeting In Practice</a:t>
            </a:r>
          </a:p>
        </p:txBody>
      </p:sp>
      <p:sp>
        <p:nvSpPr>
          <p:cNvPr id="2" name="Footer Placeholder 1">
            <a:extLst>
              <a:ext uri="{FF2B5EF4-FFF2-40B4-BE49-F238E27FC236}">
                <a16:creationId xmlns:a16="http://schemas.microsoft.com/office/drawing/2014/main" xmlns="" id="{B2D032D9-92AF-4888-A5C8-D47531E98CF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a:extLst>
              <a:ext uri="{FF2B5EF4-FFF2-40B4-BE49-F238E27FC236}">
                <a16:creationId xmlns:a16="http://schemas.microsoft.com/office/drawing/2014/main" xmlns="" id="{CB9F4D0C-A206-4FC4-A118-19E84CE0E6D3}"/>
              </a:ext>
            </a:extLst>
          </p:cNvPr>
          <p:cNvSpPr>
            <a:spLocks noGrp="1" noChangeArrowheads="1"/>
          </p:cNvSpPr>
          <p:nvPr>
            <p:ph idx="1"/>
          </p:nvPr>
        </p:nvSpPr>
        <p:spPr/>
        <p:txBody>
          <a:bodyPr/>
          <a:lstStyle/>
          <a:p>
            <a:pPr eaLnBrk="1" hangingPunct="1">
              <a:lnSpc>
                <a:spcPct val="80000"/>
              </a:lnSpc>
            </a:pPr>
            <a:r>
              <a:rPr lang="en-US" altLang="en-US" sz="2000" dirty="0"/>
              <a:t>Net present value</a:t>
            </a:r>
          </a:p>
          <a:p>
            <a:pPr lvl="1" eaLnBrk="1" hangingPunct="1">
              <a:lnSpc>
                <a:spcPct val="80000"/>
              </a:lnSpc>
              <a:buFont typeface="Wingdings" panose="05000000000000000000" pitchFamily="2" charset="2"/>
              <a:buChar char="§"/>
            </a:pPr>
            <a:r>
              <a:rPr lang="en-US" altLang="en-US" sz="1600" dirty="0"/>
              <a:t>Difference between market value and cost</a:t>
            </a:r>
          </a:p>
          <a:p>
            <a:pPr lvl="1" eaLnBrk="1" hangingPunct="1">
              <a:lnSpc>
                <a:spcPct val="80000"/>
              </a:lnSpc>
              <a:buFont typeface="Wingdings" panose="05000000000000000000" pitchFamily="2" charset="2"/>
              <a:buChar char="§"/>
            </a:pPr>
            <a:r>
              <a:rPr lang="en-US" altLang="en-US" sz="1600" dirty="0"/>
              <a:t>Take the project if the NPV is positive.</a:t>
            </a:r>
          </a:p>
          <a:p>
            <a:pPr lvl="1" eaLnBrk="1" hangingPunct="1">
              <a:lnSpc>
                <a:spcPct val="80000"/>
              </a:lnSpc>
              <a:buFont typeface="Wingdings" panose="05000000000000000000" pitchFamily="2" charset="2"/>
              <a:buChar char="§"/>
            </a:pPr>
            <a:r>
              <a:rPr lang="en-US" altLang="en-US" sz="1600" dirty="0"/>
              <a:t>Has no serious problems</a:t>
            </a:r>
          </a:p>
          <a:p>
            <a:pPr lvl="1" eaLnBrk="1" hangingPunct="1">
              <a:lnSpc>
                <a:spcPct val="80000"/>
              </a:lnSpc>
              <a:buFont typeface="Wingdings" panose="05000000000000000000" pitchFamily="2" charset="2"/>
              <a:buChar char="§"/>
            </a:pPr>
            <a:r>
              <a:rPr lang="en-US" altLang="en-US" sz="1600" dirty="0"/>
              <a:t>Preferred decision criterion</a:t>
            </a:r>
          </a:p>
          <a:p>
            <a:pPr lvl="1" eaLnBrk="1" hangingPunct="1">
              <a:lnSpc>
                <a:spcPct val="80000"/>
              </a:lnSpc>
              <a:buFont typeface="Wingdings" panose="05000000000000000000" pitchFamily="2" charset="2"/>
              <a:buChar char="§"/>
            </a:pPr>
            <a:endParaRPr lang="en-US" altLang="en-US" sz="800" dirty="0"/>
          </a:p>
          <a:p>
            <a:pPr eaLnBrk="1" hangingPunct="1">
              <a:lnSpc>
                <a:spcPct val="80000"/>
              </a:lnSpc>
            </a:pPr>
            <a:r>
              <a:rPr lang="en-US" altLang="en-US" sz="2000" dirty="0"/>
              <a:t>Internal rate of return</a:t>
            </a:r>
          </a:p>
          <a:p>
            <a:pPr lvl="1" eaLnBrk="1" hangingPunct="1">
              <a:lnSpc>
                <a:spcPct val="80000"/>
              </a:lnSpc>
              <a:buFont typeface="Wingdings" panose="05000000000000000000" pitchFamily="2" charset="2"/>
              <a:buChar char="§"/>
            </a:pPr>
            <a:r>
              <a:rPr lang="en-US" altLang="en-US" sz="1600" dirty="0"/>
              <a:t>Discount rate that makes NPV = 0</a:t>
            </a:r>
          </a:p>
          <a:p>
            <a:pPr lvl="1" eaLnBrk="1" hangingPunct="1">
              <a:lnSpc>
                <a:spcPct val="80000"/>
              </a:lnSpc>
              <a:buFont typeface="Wingdings" panose="05000000000000000000" pitchFamily="2" charset="2"/>
              <a:buChar char="§"/>
            </a:pPr>
            <a:r>
              <a:rPr lang="en-US" altLang="en-US" sz="1600" dirty="0"/>
              <a:t>Take the project if the IRR is greater than the required return.</a:t>
            </a:r>
          </a:p>
          <a:p>
            <a:pPr lvl="1" eaLnBrk="1" hangingPunct="1">
              <a:lnSpc>
                <a:spcPct val="80000"/>
              </a:lnSpc>
              <a:buFont typeface="Wingdings" panose="05000000000000000000" pitchFamily="2" charset="2"/>
              <a:buChar char="§"/>
            </a:pPr>
            <a:r>
              <a:rPr lang="en-US" altLang="en-US" sz="1600" dirty="0"/>
              <a:t>Same decision as NPV with conventional cash flows</a:t>
            </a:r>
          </a:p>
          <a:p>
            <a:pPr lvl="1" eaLnBrk="1" hangingPunct="1">
              <a:lnSpc>
                <a:spcPct val="80000"/>
              </a:lnSpc>
              <a:buFont typeface="Wingdings" panose="05000000000000000000" pitchFamily="2" charset="2"/>
              <a:buChar char="§"/>
            </a:pPr>
            <a:r>
              <a:rPr lang="en-US" altLang="en-US" sz="1600" dirty="0"/>
              <a:t>IRR is unreliable with nonconventional cash flows or mutually exclusive projects.</a:t>
            </a:r>
          </a:p>
          <a:p>
            <a:pPr lvl="1" eaLnBrk="1" hangingPunct="1">
              <a:lnSpc>
                <a:spcPct val="80000"/>
              </a:lnSpc>
              <a:buFont typeface="Wingdings" panose="05000000000000000000" pitchFamily="2" charset="2"/>
              <a:buChar char="§"/>
            </a:pPr>
            <a:endParaRPr lang="en-US" altLang="en-US" sz="800" dirty="0"/>
          </a:p>
          <a:p>
            <a:pPr eaLnBrk="1" hangingPunct="1">
              <a:lnSpc>
                <a:spcPct val="80000"/>
              </a:lnSpc>
            </a:pPr>
            <a:r>
              <a:rPr lang="en-US" altLang="en-US" sz="2000" dirty="0"/>
              <a:t>Profitability Index</a:t>
            </a:r>
          </a:p>
          <a:p>
            <a:pPr lvl="1" eaLnBrk="1" hangingPunct="1">
              <a:lnSpc>
                <a:spcPct val="80000"/>
              </a:lnSpc>
              <a:buFont typeface="Wingdings" panose="05000000000000000000" pitchFamily="2" charset="2"/>
              <a:buChar char="§"/>
            </a:pPr>
            <a:r>
              <a:rPr lang="en-US" altLang="en-US" sz="1600" dirty="0"/>
              <a:t>Benefit-cost ratio</a:t>
            </a:r>
          </a:p>
          <a:p>
            <a:pPr lvl="1" eaLnBrk="1" hangingPunct="1">
              <a:lnSpc>
                <a:spcPct val="80000"/>
              </a:lnSpc>
              <a:buFont typeface="Wingdings" panose="05000000000000000000" pitchFamily="2" charset="2"/>
              <a:buChar char="§"/>
            </a:pPr>
            <a:r>
              <a:rPr lang="en-US" altLang="en-US" sz="1600" dirty="0"/>
              <a:t>Take investment if PI &gt; 1</a:t>
            </a:r>
          </a:p>
          <a:p>
            <a:pPr lvl="1" eaLnBrk="1" hangingPunct="1">
              <a:lnSpc>
                <a:spcPct val="80000"/>
              </a:lnSpc>
              <a:buFont typeface="Wingdings" panose="05000000000000000000" pitchFamily="2" charset="2"/>
              <a:buChar char="§"/>
            </a:pPr>
            <a:r>
              <a:rPr lang="en-US" altLang="en-US" sz="1600" dirty="0"/>
              <a:t>Cannot be used to rank mutually exclusive projects</a:t>
            </a:r>
          </a:p>
          <a:p>
            <a:pPr lvl="1" eaLnBrk="1" hangingPunct="1">
              <a:lnSpc>
                <a:spcPct val="80000"/>
              </a:lnSpc>
              <a:buFont typeface="Wingdings" panose="05000000000000000000" pitchFamily="2" charset="2"/>
              <a:buChar char="§"/>
            </a:pPr>
            <a:r>
              <a:rPr lang="en-US" altLang="en-US" sz="1600" dirty="0"/>
              <a:t>May be used to rank projects in the presence of capital rationing</a:t>
            </a:r>
          </a:p>
        </p:txBody>
      </p:sp>
      <p:sp>
        <p:nvSpPr>
          <p:cNvPr id="79874" name="Rectangle 2">
            <a:extLst>
              <a:ext uri="{FF2B5EF4-FFF2-40B4-BE49-F238E27FC236}">
                <a16:creationId xmlns:a16="http://schemas.microsoft.com/office/drawing/2014/main" xmlns="" id="{A7B3677F-6871-466E-B659-11BD83D18524}"/>
              </a:ext>
            </a:extLst>
          </p:cNvPr>
          <p:cNvSpPr>
            <a:spLocks noGrp="1" noChangeArrowheads="1"/>
          </p:cNvSpPr>
          <p:nvPr>
            <p:ph type="title"/>
          </p:nvPr>
        </p:nvSpPr>
        <p:spPr/>
        <p:txBody>
          <a:bodyPr/>
          <a:lstStyle/>
          <a:p>
            <a:pPr eaLnBrk="1" hangingPunct="1">
              <a:defRPr/>
            </a:pPr>
            <a:r>
              <a:rPr lang="en-US" altLang="en-US" sz="3600" dirty="0"/>
              <a:t>Summary – DCF Criteria</a:t>
            </a:r>
          </a:p>
        </p:txBody>
      </p:sp>
      <p:sp>
        <p:nvSpPr>
          <p:cNvPr id="2" name="Footer Placeholder 1">
            <a:extLst>
              <a:ext uri="{FF2B5EF4-FFF2-40B4-BE49-F238E27FC236}">
                <a16:creationId xmlns:a16="http://schemas.microsoft.com/office/drawing/2014/main" xmlns="" id="{04E59351-8FC6-486E-B176-10EAF5BA403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a:extLst>
              <a:ext uri="{FF2B5EF4-FFF2-40B4-BE49-F238E27FC236}">
                <a16:creationId xmlns:a16="http://schemas.microsoft.com/office/drawing/2014/main" xmlns="" id="{6CF665A5-DBB5-4574-BAFC-4FE815732EA9}"/>
              </a:ext>
            </a:extLst>
          </p:cNvPr>
          <p:cNvSpPr>
            <a:spLocks noGrp="1" noChangeArrowheads="1"/>
          </p:cNvSpPr>
          <p:nvPr>
            <p:ph idx="1"/>
          </p:nvPr>
        </p:nvSpPr>
        <p:spPr/>
        <p:txBody>
          <a:bodyPr/>
          <a:lstStyle/>
          <a:p>
            <a:pPr eaLnBrk="1" hangingPunct="1"/>
            <a:r>
              <a:rPr lang="en-US" altLang="en-US" dirty="0"/>
              <a:t>Payback period</a:t>
            </a:r>
          </a:p>
          <a:p>
            <a:pPr lvl="1" eaLnBrk="1" hangingPunct="1">
              <a:buFont typeface="Wingdings" panose="05000000000000000000" pitchFamily="2" charset="2"/>
              <a:buChar char="§"/>
            </a:pPr>
            <a:r>
              <a:rPr lang="en-US" altLang="en-US" dirty="0"/>
              <a:t>Length of time until initial investment is recovered</a:t>
            </a:r>
          </a:p>
          <a:p>
            <a:pPr lvl="1" eaLnBrk="1" hangingPunct="1">
              <a:buFont typeface="Wingdings" panose="05000000000000000000" pitchFamily="2" charset="2"/>
              <a:buChar char="§"/>
            </a:pPr>
            <a:r>
              <a:rPr lang="en-US" altLang="en-US" dirty="0"/>
              <a:t>Take the project if it pays back within some specified period.</a:t>
            </a:r>
          </a:p>
          <a:p>
            <a:pPr lvl="1" eaLnBrk="1" hangingPunct="1">
              <a:buFont typeface="Wingdings" panose="05000000000000000000" pitchFamily="2" charset="2"/>
              <a:buChar char="§"/>
            </a:pPr>
            <a:r>
              <a:rPr lang="en-US" altLang="en-US" dirty="0"/>
              <a:t>Doesn’t account for time value of money, and there is an arbitrary cutoff period</a:t>
            </a:r>
          </a:p>
          <a:p>
            <a:pPr lvl="1" eaLnBrk="1" hangingPunct="1">
              <a:buFont typeface="Wingdings" panose="05000000000000000000" pitchFamily="2" charset="2"/>
              <a:buChar char="§"/>
            </a:pPr>
            <a:endParaRPr lang="en-US" altLang="en-US" dirty="0"/>
          </a:p>
          <a:p>
            <a:pPr eaLnBrk="1" hangingPunct="1"/>
            <a:r>
              <a:rPr lang="en-US" altLang="en-US" dirty="0"/>
              <a:t>Discounted payback period</a:t>
            </a:r>
          </a:p>
          <a:p>
            <a:pPr lvl="1" eaLnBrk="1" hangingPunct="1">
              <a:buFont typeface="Wingdings" panose="05000000000000000000" pitchFamily="2" charset="2"/>
              <a:buChar char="§"/>
            </a:pPr>
            <a:r>
              <a:rPr lang="en-US" altLang="en-US" dirty="0"/>
              <a:t>Length of time until initial investment is recovered on a discounted basis</a:t>
            </a:r>
          </a:p>
          <a:p>
            <a:pPr lvl="1" eaLnBrk="1" hangingPunct="1">
              <a:buFont typeface="Wingdings" panose="05000000000000000000" pitchFamily="2" charset="2"/>
              <a:buChar char="§"/>
            </a:pPr>
            <a:r>
              <a:rPr lang="en-US" altLang="en-US" dirty="0"/>
              <a:t>Take the project if it pays back in some specified period.</a:t>
            </a:r>
          </a:p>
          <a:p>
            <a:pPr lvl="1" eaLnBrk="1" hangingPunct="1">
              <a:buFont typeface="Wingdings" panose="05000000000000000000" pitchFamily="2" charset="2"/>
              <a:buChar char="§"/>
            </a:pPr>
            <a:r>
              <a:rPr lang="en-US" altLang="en-US" dirty="0"/>
              <a:t>There is an arbitrary cutoff period.</a:t>
            </a:r>
          </a:p>
        </p:txBody>
      </p:sp>
      <p:sp>
        <p:nvSpPr>
          <p:cNvPr id="81922" name="Rectangle 2">
            <a:extLst>
              <a:ext uri="{FF2B5EF4-FFF2-40B4-BE49-F238E27FC236}">
                <a16:creationId xmlns:a16="http://schemas.microsoft.com/office/drawing/2014/main" xmlns="" id="{F78672D4-1159-40ED-B797-C1F82C0956AE}"/>
              </a:ext>
            </a:extLst>
          </p:cNvPr>
          <p:cNvSpPr>
            <a:spLocks noGrp="1" noChangeArrowheads="1"/>
          </p:cNvSpPr>
          <p:nvPr>
            <p:ph type="title"/>
          </p:nvPr>
        </p:nvSpPr>
        <p:spPr/>
        <p:txBody>
          <a:bodyPr/>
          <a:lstStyle/>
          <a:p>
            <a:pPr eaLnBrk="1" hangingPunct="1">
              <a:defRPr/>
            </a:pPr>
            <a:r>
              <a:rPr lang="en-US" altLang="en-US" sz="3600" dirty="0"/>
              <a:t>Summary – Payback Criteria</a:t>
            </a:r>
          </a:p>
        </p:txBody>
      </p:sp>
      <p:sp>
        <p:nvSpPr>
          <p:cNvPr id="2" name="Footer Placeholder 1">
            <a:extLst>
              <a:ext uri="{FF2B5EF4-FFF2-40B4-BE49-F238E27FC236}">
                <a16:creationId xmlns:a16="http://schemas.microsoft.com/office/drawing/2014/main" xmlns="" id="{154AC163-9E63-4585-9274-C0BFC5E7D60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a:extLst>
              <a:ext uri="{FF2B5EF4-FFF2-40B4-BE49-F238E27FC236}">
                <a16:creationId xmlns:a16="http://schemas.microsoft.com/office/drawing/2014/main" xmlns="" id="{55DBA43B-C6A9-4932-A015-C8898FCD6AE1}"/>
              </a:ext>
            </a:extLst>
          </p:cNvPr>
          <p:cNvSpPr>
            <a:spLocks noGrp="1" noChangeArrowheads="1"/>
          </p:cNvSpPr>
          <p:nvPr>
            <p:ph idx="1"/>
          </p:nvPr>
        </p:nvSpPr>
        <p:spPr/>
        <p:txBody>
          <a:bodyPr/>
          <a:lstStyle/>
          <a:p>
            <a:pPr eaLnBrk="1" hangingPunct="1"/>
            <a:r>
              <a:rPr lang="en-US" altLang="en-US" sz="2800" dirty="0"/>
              <a:t>Average Accounting Return</a:t>
            </a:r>
          </a:p>
          <a:p>
            <a:pPr lvl="1" eaLnBrk="1" hangingPunct="1">
              <a:buFont typeface="Wingdings" panose="05000000000000000000" pitchFamily="2" charset="2"/>
              <a:buChar char="§"/>
            </a:pPr>
            <a:r>
              <a:rPr lang="en-US" altLang="en-US" sz="2400" dirty="0"/>
              <a:t>Measure of accounting profit relative to book value</a:t>
            </a:r>
          </a:p>
          <a:p>
            <a:pPr lvl="1" eaLnBrk="1" hangingPunct="1">
              <a:buFont typeface="Wingdings" panose="05000000000000000000" pitchFamily="2" charset="2"/>
              <a:buChar char="§"/>
            </a:pPr>
            <a:endParaRPr lang="en-US" altLang="en-US" sz="1400" dirty="0"/>
          </a:p>
          <a:p>
            <a:pPr lvl="1" eaLnBrk="1" hangingPunct="1">
              <a:buFont typeface="Wingdings" panose="05000000000000000000" pitchFamily="2" charset="2"/>
              <a:buChar char="§"/>
            </a:pPr>
            <a:r>
              <a:rPr lang="en-US" altLang="en-US" sz="2400" dirty="0"/>
              <a:t>Similar to return on assets measure</a:t>
            </a:r>
          </a:p>
          <a:p>
            <a:pPr lvl="1" eaLnBrk="1" hangingPunct="1">
              <a:buFont typeface="Wingdings" panose="05000000000000000000" pitchFamily="2" charset="2"/>
              <a:buChar char="§"/>
            </a:pPr>
            <a:endParaRPr lang="en-US" altLang="en-US" sz="1400" dirty="0"/>
          </a:p>
          <a:p>
            <a:pPr lvl="1" eaLnBrk="1" hangingPunct="1">
              <a:buFont typeface="Wingdings" panose="05000000000000000000" pitchFamily="2" charset="2"/>
              <a:buChar char="§"/>
            </a:pPr>
            <a:r>
              <a:rPr lang="en-US" altLang="en-US" sz="2400" dirty="0"/>
              <a:t>Take the investment if the AAR exceeds some specified return level.</a:t>
            </a:r>
          </a:p>
          <a:p>
            <a:pPr lvl="1" eaLnBrk="1" hangingPunct="1">
              <a:buFont typeface="Wingdings" panose="05000000000000000000" pitchFamily="2" charset="2"/>
              <a:buChar char="§"/>
            </a:pPr>
            <a:endParaRPr lang="en-US" altLang="en-US" sz="1400" dirty="0"/>
          </a:p>
          <a:p>
            <a:pPr lvl="1" eaLnBrk="1" hangingPunct="1">
              <a:buFont typeface="Wingdings" panose="05000000000000000000" pitchFamily="2" charset="2"/>
              <a:buChar char="§"/>
            </a:pPr>
            <a:r>
              <a:rPr lang="en-US" altLang="en-US" sz="2400" dirty="0"/>
              <a:t>Serious problems and should not be used</a:t>
            </a:r>
          </a:p>
        </p:txBody>
      </p:sp>
      <p:sp>
        <p:nvSpPr>
          <p:cNvPr id="82946" name="Rectangle 2">
            <a:extLst>
              <a:ext uri="{FF2B5EF4-FFF2-40B4-BE49-F238E27FC236}">
                <a16:creationId xmlns:a16="http://schemas.microsoft.com/office/drawing/2014/main" xmlns="" id="{629B1DE5-46C4-44E1-AEFB-F76C3823DD25}"/>
              </a:ext>
            </a:extLst>
          </p:cNvPr>
          <p:cNvSpPr>
            <a:spLocks noGrp="1" noChangeArrowheads="1"/>
          </p:cNvSpPr>
          <p:nvPr>
            <p:ph type="title"/>
          </p:nvPr>
        </p:nvSpPr>
        <p:spPr/>
        <p:txBody>
          <a:bodyPr>
            <a:noAutofit/>
          </a:bodyPr>
          <a:lstStyle/>
          <a:p>
            <a:pPr eaLnBrk="1" hangingPunct="1">
              <a:defRPr/>
            </a:pPr>
            <a:r>
              <a:rPr lang="en-US" altLang="en-US" sz="3600" dirty="0"/>
              <a:t>Summary – Accounting Criterion</a:t>
            </a:r>
          </a:p>
        </p:txBody>
      </p:sp>
      <p:sp>
        <p:nvSpPr>
          <p:cNvPr id="2" name="Footer Placeholder 1">
            <a:extLst>
              <a:ext uri="{FF2B5EF4-FFF2-40B4-BE49-F238E27FC236}">
                <a16:creationId xmlns:a16="http://schemas.microsoft.com/office/drawing/2014/main" xmlns="" id="{1D15A67C-03DD-4FF2-8364-904F0B50756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a:extLst>
              <a:ext uri="{FF2B5EF4-FFF2-40B4-BE49-F238E27FC236}">
                <a16:creationId xmlns:a16="http://schemas.microsoft.com/office/drawing/2014/main" xmlns="" id="{AB852E20-F205-4B01-B6CF-BEB457927BF8}"/>
              </a:ext>
            </a:extLst>
          </p:cNvPr>
          <p:cNvSpPr>
            <a:spLocks noGrp="1" noChangeArrowheads="1"/>
          </p:cNvSpPr>
          <p:nvPr>
            <p:ph idx="1"/>
          </p:nvPr>
        </p:nvSpPr>
        <p:spPr/>
        <p:txBody>
          <a:bodyPr/>
          <a:lstStyle/>
          <a:p>
            <a:pPr eaLnBrk="1" hangingPunct="1">
              <a:lnSpc>
                <a:spcPct val="80000"/>
              </a:lnSpc>
            </a:pPr>
            <a:r>
              <a:rPr lang="en-US" altLang="en-US" dirty="0"/>
              <a:t>Consider an investment that costs $100,000 and has a cash inflow of $25,000 every year for 5 years. The required return is 9%, and required payback is 4 years.</a:t>
            </a:r>
          </a:p>
          <a:p>
            <a:pPr lvl="1" eaLnBrk="1" hangingPunct="1">
              <a:lnSpc>
                <a:spcPct val="80000"/>
              </a:lnSpc>
              <a:buFont typeface="Wingdings" panose="05000000000000000000" pitchFamily="2" charset="2"/>
              <a:buChar char="§"/>
            </a:pPr>
            <a:r>
              <a:rPr lang="en-US" altLang="en-US" sz="2400" dirty="0"/>
              <a:t>What is the payback period?</a:t>
            </a:r>
          </a:p>
          <a:p>
            <a:pPr lvl="1" eaLnBrk="1" hangingPunct="1">
              <a:lnSpc>
                <a:spcPct val="80000"/>
              </a:lnSpc>
              <a:buFont typeface="Wingdings" panose="05000000000000000000" pitchFamily="2" charset="2"/>
              <a:buChar char="§"/>
            </a:pPr>
            <a:r>
              <a:rPr lang="en-US" altLang="en-US" sz="2400" dirty="0"/>
              <a:t>What is the discounted payback period?</a:t>
            </a:r>
          </a:p>
          <a:p>
            <a:pPr lvl="1" eaLnBrk="1" hangingPunct="1">
              <a:lnSpc>
                <a:spcPct val="80000"/>
              </a:lnSpc>
              <a:buFont typeface="Wingdings" panose="05000000000000000000" pitchFamily="2" charset="2"/>
              <a:buChar char="§"/>
            </a:pPr>
            <a:r>
              <a:rPr lang="en-US" altLang="en-US" sz="2400" dirty="0"/>
              <a:t>What is the NPV?</a:t>
            </a:r>
          </a:p>
          <a:p>
            <a:pPr lvl="1" eaLnBrk="1" hangingPunct="1">
              <a:lnSpc>
                <a:spcPct val="80000"/>
              </a:lnSpc>
              <a:buFont typeface="Wingdings" panose="05000000000000000000" pitchFamily="2" charset="2"/>
              <a:buChar char="§"/>
            </a:pPr>
            <a:r>
              <a:rPr lang="en-US" altLang="en-US" sz="2400" dirty="0"/>
              <a:t>What is the IRR?</a:t>
            </a:r>
          </a:p>
          <a:p>
            <a:pPr lvl="1" eaLnBrk="1" hangingPunct="1">
              <a:lnSpc>
                <a:spcPct val="80000"/>
              </a:lnSpc>
              <a:buFont typeface="Wingdings" panose="05000000000000000000" pitchFamily="2" charset="2"/>
              <a:buChar char="§"/>
            </a:pPr>
            <a:r>
              <a:rPr lang="en-US" altLang="en-US" sz="2400" dirty="0"/>
              <a:t>Should we accept the project?</a:t>
            </a:r>
          </a:p>
          <a:p>
            <a:pPr lvl="1" eaLnBrk="1" hangingPunct="1">
              <a:lnSpc>
                <a:spcPct val="80000"/>
              </a:lnSpc>
              <a:buFont typeface="Wingdings" panose="05000000000000000000" pitchFamily="2" charset="2"/>
              <a:buChar char="§"/>
            </a:pPr>
            <a:endParaRPr lang="en-US" altLang="en-US" sz="1100" dirty="0"/>
          </a:p>
          <a:p>
            <a:pPr eaLnBrk="1" hangingPunct="1">
              <a:lnSpc>
                <a:spcPct val="80000"/>
              </a:lnSpc>
            </a:pPr>
            <a:r>
              <a:rPr lang="en-US" altLang="en-US" dirty="0"/>
              <a:t>What decision rule should be the primary decision method?</a:t>
            </a:r>
          </a:p>
          <a:p>
            <a:pPr eaLnBrk="1" hangingPunct="1">
              <a:lnSpc>
                <a:spcPct val="80000"/>
              </a:lnSpc>
            </a:pPr>
            <a:endParaRPr lang="en-US" altLang="en-US" sz="1100" dirty="0"/>
          </a:p>
          <a:p>
            <a:pPr eaLnBrk="1" hangingPunct="1">
              <a:lnSpc>
                <a:spcPct val="80000"/>
              </a:lnSpc>
            </a:pPr>
            <a:r>
              <a:rPr lang="en-US" altLang="en-US" dirty="0"/>
              <a:t>When is the IRR rule unreliable?</a:t>
            </a:r>
          </a:p>
        </p:txBody>
      </p:sp>
      <p:sp>
        <p:nvSpPr>
          <p:cNvPr id="83970" name="Rectangle 2">
            <a:extLst>
              <a:ext uri="{FF2B5EF4-FFF2-40B4-BE49-F238E27FC236}">
                <a16:creationId xmlns:a16="http://schemas.microsoft.com/office/drawing/2014/main" xmlns="" id="{E5731B05-931F-4C61-9D7C-8DCF7A9D37A0}"/>
              </a:ext>
            </a:extLst>
          </p:cNvPr>
          <p:cNvSpPr>
            <a:spLocks noGrp="1" noChangeArrowheads="1"/>
          </p:cNvSpPr>
          <p:nvPr>
            <p:ph type="title"/>
          </p:nvPr>
        </p:nvSpPr>
        <p:spPr/>
        <p:txBody>
          <a:bodyPr/>
          <a:lstStyle/>
          <a:p>
            <a:pPr eaLnBrk="1" hangingPunct="1">
              <a:defRPr/>
            </a:pPr>
            <a:r>
              <a:rPr lang="en-US" altLang="en-US" sz="3600" dirty="0"/>
              <a:t>Quick Quiz</a:t>
            </a:r>
          </a:p>
        </p:txBody>
      </p:sp>
      <p:sp>
        <p:nvSpPr>
          <p:cNvPr id="2" name="Footer Placeholder 1">
            <a:extLst>
              <a:ext uri="{FF2B5EF4-FFF2-40B4-BE49-F238E27FC236}">
                <a16:creationId xmlns:a16="http://schemas.microsoft.com/office/drawing/2014/main" xmlns="" id="{A430D2CC-6867-4325-9FC4-B7570AACBA9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xmlns="" id="{AE329B07-7EB1-4B0C-86DC-77AC31D82E61}"/>
              </a:ext>
            </a:extLst>
          </p:cNvPr>
          <p:cNvSpPr>
            <a:spLocks noGrp="1" noChangeArrowheads="1"/>
          </p:cNvSpPr>
          <p:nvPr>
            <p:ph idx="1"/>
          </p:nvPr>
        </p:nvSpPr>
        <p:spPr/>
        <p:txBody>
          <a:bodyPr/>
          <a:lstStyle/>
          <a:p>
            <a:pPr eaLnBrk="1" hangingPunct="1">
              <a:lnSpc>
                <a:spcPct val="80000"/>
              </a:lnSpc>
            </a:pPr>
            <a:r>
              <a:rPr lang="en-US" altLang="en-US" sz="2200" dirty="0"/>
              <a:t>An ABC poll in the spring of 2004 found that one-third of students age 12 – 17 admitted to cheating and the percentage increased as the students got older and felt more grade pressure. If a book entitled “How to Cheat: A User’s Guide” would generate a positive NPV, would it be proper for a publishing company to offer the new book?</a:t>
            </a:r>
          </a:p>
          <a:p>
            <a:pPr eaLnBrk="1" hangingPunct="1">
              <a:lnSpc>
                <a:spcPct val="80000"/>
              </a:lnSpc>
            </a:pPr>
            <a:endParaRPr lang="en-US" altLang="en-US" sz="1000" dirty="0"/>
          </a:p>
          <a:p>
            <a:pPr eaLnBrk="1" hangingPunct="1">
              <a:lnSpc>
                <a:spcPct val="80000"/>
              </a:lnSpc>
            </a:pPr>
            <a:r>
              <a:rPr lang="en-US" altLang="en-US" sz="2200" dirty="0"/>
              <a:t>Should a firm exceed the minimum legal limits of government imposed environmental regulations and be responsible for the environment, even if this responsibility leads to a wealth reduction for the firm? Is environmental damage merely a cost of doing business?</a:t>
            </a:r>
          </a:p>
          <a:p>
            <a:pPr eaLnBrk="1" hangingPunct="1">
              <a:lnSpc>
                <a:spcPct val="80000"/>
              </a:lnSpc>
            </a:pPr>
            <a:endParaRPr lang="en-US" altLang="en-US" sz="1000" dirty="0"/>
          </a:p>
          <a:p>
            <a:pPr eaLnBrk="1" hangingPunct="1">
              <a:lnSpc>
                <a:spcPct val="80000"/>
              </a:lnSpc>
            </a:pPr>
            <a:r>
              <a:rPr lang="en-US" altLang="en-US" sz="2200" dirty="0"/>
              <a:t>Should municipalities offer monetary incentives to induce firms to relocate to their areas?</a:t>
            </a:r>
          </a:p>
        </p:txBody>
      </p:sp>
      <p:sp>
        <p:nvSpPr>
          <p:cNvPr id="86018" name="Rectangle 2">
            <a:extLst>
              <a:ext uri="{FF2B5EF4-FFF2-40B4-BE49-F238E27FC236}">
                <a16:creationId xmlns:a16="http://schemas.microsoft.com/office/drawing/2014/main" xmlns="" id="{499BC622-0D14-4FD8-A3B1-D140481D53EA}"/>
              </a:ext>
            </a:extLst>
          </p:cNvPr>
          <p:cNvSpPr>
            <a:spLocks noGrp="1" noChangeArrowheads="1"/>
          </p:cNvSpPr>
          <p:nvPr>
            <p:ph type="title"/>
          </p:nvPr>
        </p:nvSpPr>
        <p:spPr/>
        <p:txBody>
          <a:bodyPr/>
          <a:lstStyle/>
          <a:p>
            <a:pPr eaLnBrk="1" hangingPunct="1">
              <a:defRPr/>
            </a:pPr>
            <a:r>
              <a:rPr lang="en-US" altLang="en-US" sz="3600" dirty="0"/>
              <a:t>Ethics Issues</a:t>
            </a:r>
          </a:p>
        </p:txBody>
      </p:sp>
      <p:sp>
        <p:nvSpPr>
          <p:cNvPr id="2" name="Footer Placeholder 1">
            <a:extLst>
              <a:ext uri="{FF2B5EF4-FFF2-40B4-BE49-F238E27FC236}">
                <a16:creationId xmlns:a16="http://schemas.microsoft.com/office/drawing/2014/main" xmlns="" id="{1F154D5E-BC95-4BAF-A799-AB2E7369B6C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a:extLst>
              <a:ext uri="{FF2B5EF4-FFF2-40B4-BE49-F238E27FC236}">
                <a16:creationId xmlns:a16="http://schemas.microsoft.com/office/drawing/2014/main" xmlns="" id="{AF7BAD3B-F46A-4864-829F-004EE48441B0}"/>
              </a:ext>
            </a:extLst>
          </p:cNvPr>
          <p:cNvSpPr>
            <a:spLocks noGrp="1" noChangeArrowheads="1"/>
          </p:cNvSpPr>
          <p:nvPr>
            <p:ph idx="1"/>
          </p:nvPr>
        </p:nvSpPr>
        <p:spPr/>
        <p:txBody>
          <a:bodyPr/>
          <a:lstStyle/>
          <a:p>
            <a:pPr eaLnBrk="1" hangingPunct="1"/>
            <a:r>
              <a:rPr lang="en-US" altLang="en-US" dirty="0"/>
              <a:t>An investment project has the following cash flows: CF0 = -1,000,000; C01 – C08 = 200,000 each</a:t>
            </a:r>
          </a:p>
          <a:p>
            <a:pPr eaLnBrk="1" hangingPunct="1"/>
            <a:endParaRPr lang="en-US" altLang="en-US" sz="1100" dirty="0"/>
          </a:p>
          <a:p>
            <a:pPr eaLnBrk="1" hangingPunct="1"/>
            <a:r>
              <a:rPr lang="en-US" altLang="en-US" dirty="0"/>
              <a:t>If the required rate of return is 12%, what decision should be made using NPV?</a:t>
            </a:r>
          </a:p>
          <a:p>
            <a:pPr eaLnBrk="1" hangingPunct="1"/>
            <a:endParaRPr lang="en-US" altLang="en-US" sz="1100" dirty="0"/>
          </a:p>
          <a:p>
            <a:pPr eaLnBrk="1" hangingPunct="1"/>
            <a:r>
              <a:rPr lang="en-US" altLang="en-US" dirty="0"/>
              <a:t>How would the IRR decision rule be used for this project, and what decision would be reached?</a:t>
            </a:r>
          </a:p>
          <a:p>
            <a:pPr eaLnBrk="1" hangingPunct="1"/>
            <a:endParaRPr lang="en-US" altLang="en-US" sz="1100" dirty="0"/>
          </a:p>
          <a:p>
            <a:pPr eaLnBrk="1" hangingPunct="1"/>
            <a:r>
              <a:rPr lang="en-US" altLang="en-US" dirty="0"/>
              <a:t>How are the above two decisions related? </a:t>
            </a:r>
          </a:p>
        </p:txBody>
      </p:sp>
      <p:sp>
        <p:nvSpPr>
          <p:cNvPr id="88066" name="Rectangle 2">
            <a:extLst>
              <a:ext uri="{FF2B5EF4-FFF2-40B4-BE49-F238E27FC236}">
                <a16:creationId xmlns:a16="http://schemas.microsoft.com/office/drawing/2014/main" xmlns="" id="{F57E0685-4776-45A4-AB77-1802B4DE686C}"/>
              </a:ext>
            </a:extLst>
          </p:cNvPr>
          <p:cNvSpPr>
            <a:spLocks noGrp="1" noChangeArrowheads="1"/>
          </p:cNvSpPr>
          <p:nvPr>
            <p:ph type="title"/>
          </p:nvPr>
        </p:nvSpPr>
        <p:spPr/>
        <p:txBody>
          <a:bodyPr/>
          <a:lstStyle/>
          <a:p>
            <a:pPr eaLnBrk="1" hangingPunct="1">
              <a:defRPr/>
            </a:pPr>
            <a:r>
              <a:rPr lang="en-US" altLang="en-US" sz="3600" dirty="0"/>
              <a:t>Comprehensive Problem</a:t>
            </a:r>
          </a:p>
        </p:txBody>
      </p:sp>
      <p:sp>
        <p:nvSpPr>
          <p:cNvPr id="2" name="Footer Placeholder 1">
            <a:extLst>
              <a:ext uri="{FF2B5EF4-FFF2-40B4-BE49-F238E27FC236}">
                <a16:creationId xmlns:a16="http://schemas.microsoft.com/office/drawing/2014/main" xmlns="" id="{26C2CC02-4768-4D77-A239-158266F4DAB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xmlns="" id="{F3A2394D-6BC1-4715-BB61-20D738CCDA61}"/>
              </a:ext>
            </a:extLst>
          </p:cNvPr>
          <p:cNvSpPr>
            <a:spLocks noGrp="1" noChangeArrowheads="1"/>
          </p:cNvSpPr>
          <p:nvPr>
            <p:ph idx="1"/>
          </p:nvPr>
        </p:nvSpPr>
        <p:spPr/>
        <p:txBody>
          <a:bodyPr/>
          <a:lstStyle/>
          <a:p>
            <a:pPr eaLnBrk="1" hangingPunct="1">
              <a:lnSpc>
                <a:spcPct val="90000"/>
              </a:lnSpc>
            </a:pPr>
            <a:r>
              <a:rPr lang="en-US" altLang="en-US" sz="2800" dirty="0"/>
              <a:t>The difference between the market value of a project and its cost</a:t>
            </a:r>
          </a:p>
          <a:p>
            <a:pPr eaLnBrk="1" hangingPunct="1">
              <a:lnSpc>
                <a:spcPct val="90000"/>
              </a:lnSpc>
            </a:pPr>
            <a:endParaRPr lang="en-US" altLang="en-US" sz="1200" dirty="0"/>
          </a:p>
          <a:p>
            <a:pPr eaLnBrk="1" hangingPunct="1">
              <a:lnSpc>
                <a:spcPct val="90000"/>
              </a:lnSpc>
            </a:pPr>
            <a:r>
              <a:rPr lang="en-US" altLang="en-US" sz="2800" dirty="0"/>
              <a:t>How much value is created from undertaking an investment?</a:t>
            </a:r>
          </a:p>
          <a:p>
            <a:pPr eaLnBrk="1" hangingPunct="1">
              <a:lnSpc>
                <a:spcPct val="90000"/>
              </a:lnSpc>
            </a:pPr>
            <a:endParaRPr lang="en-US" altLang="en-US" sz="1200" dirty="0"/>
          </a:p>
          <a:p>
            <a:pPr lvl="1" eaLnBrk="1" hangingPunct="1">
              <a:lnSpc>
                <a:spcPct val="90000"/>
              </a:lnSpc>
              <a:buFont typeface="Wingdings" panose="05000000000000000000" pitchFamily="2" charset="2"/>
              <a:buChar char="§"/>
            </a:pPr>
            <a:r>
              <a:rPr lang="en-US" altLang="en-US" sz="2400" dirty="0"/>
              <a:t>The first step is to estimate the expected future cash flows.</a:t>
            </a:r>
          </a:p>
          <a:p>
            <a:pPr lvl="1" eaLnBrk="1" hangingPunct="1">
              <a:lnSpc>
                <a:spcPct val="90000"/>
              </a:lnSpc>
              <a:buFont typeface="Wingdings" panose="05000000000000000000" pitchFamily="2" charset="2"/>
              <a:buChar char="§"/>
            </a:pPr>
            <a:endParaRPr lang="en-US" altLang="en-US" sz="1200" dirty="0"/>
          </a:p>
          <a:p>
            <a:pPr lvl="1" eaLnBrk="1" hangingPunct="1">
              <a:lnSpc>
                <a:spcPct val="90000"/>
              </a:lnSpc>
              <a:buFont typeface="Wingdings" panose="05000000000000000000" pitchFamily="2" charset="2"/>
              <a:buChar char="§"/>
            </a:pPr>
            <a:r>
              <a:rPr lang="en-US" altLang="en-US" sz="2400" dirty="0"/>
              <a:t>The second step is to estimate the required return for projects of this risk level.</a:t>
            </a:r>
          </a:p>
          <a:p>
            <a:pPr lvl="1" eaLnBrk="1" hangingPunct="1">
              <a:lnSpc>
                <a:spcPct val="90000"/>
              </a:lnSpc>
              <a:buFont typeface="Wingdings" panose="05000000000000000000" pitchFamily="2" charset="2"/>
              <a:buChar char="§"/>
            </a:pPr>
            <a:endParaRPr lang="en-US" altLang="en-US" sz="1200" dirty="0"/>
          </a:p>
          <a:p>
            <a:pPr lvl="1" eaLnBrk="1" hangingPunct="1">
              <a:lnSpc>
                <a:spcPct val="90000"/>
              </a:lnSpc>
              <a:buFont typeface="Wingdings" panose="05000000000000000000" pitchFamily="2" charset="2"/>
              <a:buChar char="§"/>
            </a:pPr>
            <a:r>
              <a:rPr lang="en-US" altLang="en-US" sz="2400" dirty="0"/>
              <a:t>The third step is to find the present value of the cash flows and subtract the initial investment.</a:t>
            </a:r>
          </a:p>
        </p:txBody>
      </p:sp>
      <p:sp>
        <p:nvSpPr>
          <p:cNvPr id="10242" name="Rectangle 2">
            <a:extLst>
              <a:ext uri="{FF2B5EF4-FFF2-40B4-BE49-F238E27FC236}">
                <a16:creationId xmlns:a16="http://schemas.microsoft.com/office/drawing/2014/main" xmlns="" id="{58CB49D3-F16D-4970-8C75-5E113358ABDD}"/>
              </a:ext>
            </a:extLst>
          </p:cNvPr>
          <p:cNvSpPr>
            <a:spLocks noGrp="1" noChangeArrowheads="1"/>
          </p:cNvSpPr>
          <p:nvPr>
            <p:ph type="title"/>
          </p:nvPr>
        </p:nvSpPr>
        <p:spPr/>
        <p:txBody>
          <a:bodyPr/>
          <a:lstStyle/>
          <a:p>
            <a:pPr eaLnBrk="1" hangingPunct="1">
              <a:defRPr/>
            </a:pPr>
            <a:r>
              <a:rPr lang="en-US" altLang="en-US" sz="3600" dirty="0"/>
              <a:t>Net Present Value</a:t>
            </a:r>
          </a:p>
        </p:txBody>
      </p:sp>
      <p:sp>
        <p:nvSpPr>
          <p:cNvPr id="2" name="Footer Placeholder 1">
            <a:extLst>
              <a:ext uri="{FF2B5EF4-FFF2-40B4-BE49-F238E27FC236}">
                <a16:creationId xmlns:a16="http://schemas.microsoft.com/office/drawing/2014/main" xmlns="" id="{97037A06-5507-46DF-9F1A-08493FCD2AC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2BB3A7-5C55-42F7-83F0-EA4CB2322B39}"/>
              </a:ext>
            </a:extLst>
          </p:cNvPr>
          <p:cNvSpPr>
            <a:spLocks noGrp="1"/>
          </p:cNvSpPr>
          <p:nvPr>
            <p:ph type="title"/>
          </p:nvPr>
        </p:nvSpPr>
        <p:spPr/>
        <p:txBody>
          <a:bodyPr/>
          <a:lstStyle/>
          <a:p>
            <a:r>
              <a:rPr lang="en-US" altLang="en-US" dirty="0"/>
              <a:t>End of Chapter</a:t>
            </a:r>
            <a:endParaRPr lang="en-US" dirty="0"/>
          </a:p>
        </p:txBody>
      </p:sp>
      <p:sp>
        <p:nvSpPr>
          <p:cNvPr id="90114" name="Rectangle 3">
            <a:extLst>
              <a:ext uri="{FF2B5EF4-FFF2-40B4-BE49-F238E27FC236}">
                <a16:creationId xmlns:a16="http://schemas.microsoft.com/office/drawing/2014/main" xmlns="" id="{39533D2D-702E-4479-84F3-2D44CF474A59}"/>
              </a:ext>
            </a:extLst>
          </p:cNvPr>
          <p:cNvSpPr>
            <a:spLocks noGrp="1" noChangeArrowheads="1"/>
          </p:cNvSpPr>
          <p:nvPr>
            <p:ph type="body" idx="1"/>
          </p:nvPr>
        </p:nvSpPr>
        <p:spPr/>
        <p:txBody>
          <a:bodyPr/>
          <a:lstStyle/>
          <a:p>
            <a:r>
              <a:rPr lang="en-US" dirty="0"/>
              <a:t>CHAPTER 9</a:t>
            </a:r>
            <a:endParaRPr lang="en-US" altLang="en-US" dirty="0"/>
          </a:p>
        </p:txBody>
      </p:sp>
      <p:sp>
        <p:nvSpPr>
          <p:cNvPr id="5" name="Footer Placeholder 4">
            <a:extLst>
              <a:ext uri="{FF2B5EF4-FFF2-40B4-BE49-F238E27FC236}">
                <a16:creationId xmlns:a16="http://schemas.microsoft.com/office/drawing/2014/main" xmlns="" id="{7CE8ED7F-3397-4D93-83AD-64372B070BA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xmlns="" id="{CB8BA9F6-2581-45E9-A15F-C25027087A1A}"/>
              </a:ext>
            </a:extLst>
          </p:cNvPr>
          <p:cNvSpPr>
            <a:spLocks noGrp="1" noChangeArrowheads="1"/>
          </p:cNvSpPr>
          <p:nvPr>
            <p:ph idx="1"/>
          </p:nvPr>
        </p:nvSpPr>
        <p:spPr/>
        <p:txBody>
          <a:bodyPr/>
          <a:lstStyle/>
          <a:p>
            <a:pPr eaLnBrk="1" hangingPunct="1"/>
            <a:r>
              <a:rPr lang="en-US" altLang="en-US" sz="2800" dirty="0"/>
              <a:t>You are reviewing a new project and have estimated the following cash flows:</a:t>
            </a:r>
          </a:p>
          <a:p>
            <a:pPr lvl="1" eaLnBrk="1" hangingPunct="1">
              <a:buFont typeface="Wingdings" panose="05000000000000000000" pitchFamily="2" charset="2"/>
              <a:buChar char="§"/>
            </a:pPr>
            <a:r>
              <a:rPr lang="en-US" altLang="en-US" sz="2400" dirty="0"/>
              <a:t>Year 0: CF = -165,000</a:t>
            </a:r>
          </a:p>
          <a:p>
            <a:pPr lvl="1" eaLnBrk="1" hangingPunct="1">
              <a:buFont typeface="Wingdings" panose="05000000000000000000" pitchFamily="2" charset="2"/>
              <a:buChar char="§"/>
            </a:pPr>
            <a:r>
              <a:rPr lang="en-US" altLang="en-US" sz="2400" dirty="0"/>
              <a:t>Year 1: CF = 63,120; NI = 13,620</a:t>
            </a:r>
          </a:p>
          <a:p>
            <a:pPr lvl="1" eaLnBrk="1" hangingPunct="1">
              <a:buFont typeface="Wingdings" panose="05000000000000000000" pitchFamily="2" charset="2"/>
              <a:buChar char="§"/>
            </a:pPr>
            <a:r>
              <a:rPr lang="en-US" altLang="en-US" sz="2400" dirty="0"/>
              <a:t>Year 2: CF = 70,800; NI = 3,300</a:t>
            </a:r>
          </a:p>
          <a:p>
            <a:pPr lvl="1" eaLnBrk="1" hangingPunct="1">
              <a:buFont typeface="Wingdings" panose="05000000000000000000" pitchFamily="2" charset="2"/>
              <a:buChar char="§"/>
            </a:pPr>
            <a:r>
              <a:rPr lang="en-US" altLang="en-US" sz="2400" dirty="0"/>
              <a:t>Year 3: CF = 91,080; NI = 29,100</a:t>
            </a:r>
          </a:p>
          <a:p>
            <a:pPr lvl="1" eaLnBrk="1" hangingPunct="1">
              <a:buFont typeface="Wingdings" panose="05000000000000000000" pitchFamily="2" charset="2"/>
              <a:buChar char="§"/>
            </a:pPr>
            <a:r>
              <a:rPr lang="en-US" altLang="en-US" sz="2400" dirty="0"/>
              <a:t>Average Book Value = 72,000</a:t>
            </a:r>
          </a:p>
          <a:p>
            <a:pPr lvl="1" eaLnBrk="1" hangingPunct="1">
              <a:buFont typeface="Wingdings" panose="05000000000000000000" pitchFamily="2" charset="2"/>
              <a:buChar char="§"/>
            </a:pPr>
            <a:endParaRPr lang="en-US" altLang="en-US" sz="2400" dirty="0"/>
          </a:p>
          <a:p>
            <a:pPr eaLnBrk="1" hangingPunct="1"/>
            <a:r>
              <a:rPr lang="en-US" altLang="en-US" sz="2800" dirty="0"/>
              <a:t>Your required return for assets of this risk level is 12%.</a:t>
            </a:r>
          </a:p>
        </p:txBody>
      </p:sp>
      <p:sp>
        <p:nvSpPr>
          <p:cNvPr id="12290" name="Rectangle 2">
            <a:extLst>
              <a:ext uri="{FF2B5EF4-FFF2-40B4-BE49-F238E27FC236}">
                <a16:creationId xmlns:a16="http://schemas.microsoft.com/office/drawing/2014/main" xmlns="" id="{47B567D3-305F-4627-9453-0F415C21AFD4}"/>
              </a:ext>
            </a:extLst>
          </p:cNvPr>
          <p:cNvSpPr>
            <a:spLocks noGrp="1" noChangeArrowheads="1"/>
          </p:cNvSpPr>
          <p:nvPr>
            <p:ph type="title"/>
          </p:nvPr>
        </p:nvSpPr>
        <p:spPr/>
        <p:txBody>
          <a:bodyPr>
            <a:noAutofit/>
          </a:bodyPr>
          <a:lstStyle/>
          <a:p>
            <a:pPr eaLnBrk="1" hangingPunct="1">
              <a:defRPr/>
            </a:pPr>
            <a:r>
              <a:rPr lang="en-US" altLang="en-US" sz="3600" dirty="0"/>
              <a:t>Project Example Information</a:t>
            </a:r>
          </a:p>
        </p:txBody>
      </p:sp>
      <p:sp>
        <p:nvSpPr>
          <p:cNvPr id="2" name="Footer Placeholder 1">
            <a:extLst>
              <a:ext uri="{FF2B5EF4-FFF2-40B4-BE49-F238E27FC236}">
                <a16:creationId xmlns:a16="http://schemas.microsoft.com/office/drawing/2014/main" xmlns="" id="{F3E110F1-2B4B-4ABB-AB12-BC33EDFFB74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xmlns="" id="{CFB172E3-3702-42C5-A68F-26FB20C00F64}"/>
              </a:ext>
            </a:extLst>
          </p:cNvPr>
          <p:cNvSpPr>
            <a:spLocks noGrp="1" noChangeArrowheads="1"/>
          </p:cNvSpPr>
          <p:nvPr>
            <p:ph idx="1"/>
          </p:nvPr>
        </p:nvSpPr>
        <p:spPr/>
        <p:txBody>
          <a:bodyPr/>
          <a:lstStyle/>
          <a:p>
            <a:pPr eaLnBrk="1" hangingPunct="1"/>
            <a:r>
              <a:rPr lang="en-US" altLang="en-US" sz="2800" b="1" i="1" dirty="0"/>
              <a:t>If the NPV is positive, accept the project.</a:t>
            </a:r>
          </a:p>
          <a:p>
            <a:pPr eaLnBrk="1" hangingPunct="1"/>
            <a:endParaRPr lang="en-US" altLang="en-US" sz="1200" dirty="0"/>
          </a:p>
          <a:p>
            <a:pPr eaLnBrk="1" hangingPunct="1"/>
            <a:r>
              <a:rPr lang="en-US" altLang="en-US" sz="2800" dirty="0"/>
              <a:t>A positive NPV means that the project is expected to add value to the firm and will therefore increase the wealth of the owners.</a:t>
            </a:r>
          </a:p>
          <a:p>
            <a:pPr eaLnBrk="1" hangingPunct="1"/>
            <a:endParaRPr lang="en-US" altLang="en-US" sz="1200" dirty="0"/>
          </a:p>
          <a:p>
            <a:pPr eaLnBrk="1" hangingPunct="1"/>
            <a:r>
              <a:rPr lang="en-US" altLang="en-US" sz="2800" dirty="0"/>
              <a:t>Since our goal is to increase owner wealth, NPV is a direct measure of how well this project will meet our goal.</a:t>
            </a:r>
            <a:endParaRPr lang="en-US" altLang="en-US" sz="2800" b="1" i="1" dirty="0"/>
          </a:p>
        </p:txBody>
      </p:sp>
      <p:sp>
        <p:nvSpPr>
          <p:cNvPr id="14338" name="Rectangle 2">
            <a:extLst>
              <a:ext uri="{FF2B5EF4-FFF2-40B4-BE49-F238E27FC236}">
                <a16:creationId xmlns:a16="http://schemas.microsoft.com/office/drawing/2014/main" xmlns="" id="{DD897BAB-6A93-4F8F-B527-7A2B0A363B08}"/>
              </a:ext>
            </a:extLst>
          </p:cNvPr>
          <p:cNvSpPr>
            <a:spLocks noGrp="1" noChangeArrowheads="1"/>
          </p:cNvSpPr>
          <p:nvPr>
            <p:ph type="title"/>
          </p:nvPr>
        </p:nvSpPr>
        <p:spPr/>
        <p:txBody>
          <a:bodyPr/>
          <a:lstStyle/>
          <a:p>
            <a:pPr eaLnBrk="1" hangingPunct="1">
              <a:defRPr/>
            </a:pPr>
            <a:r>
              <a:rPr lang="en-US" altLang="en-US" sz="3600" dirty="0"/>
              <a:t>NPV – Decision Rule</a:t>
            </a:r>
          </a:p>
        </p:txBody>
      </p:sp>
      <p:sp>
        <p:nvSpPr>
          <p:cNvPr id="2" name="Footer Placeholder 1">
            <a:extLst>
              <a:ext uri="{FF2B5EF4-FFF2-40B4-BE49-F238E27FC236}">
                <a16:creationId xmlns:a16="http://schemas.microsoft.com/office/drawing/2014/main" xmlns="" id="{E8A53EEB-0E2D-4FEE-B916-FE8C182A0DD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xmlns="" id="{49C5029A-1A72-40B0-9F4A-83A7E8396701}"/>
              </a:ext>
            </a:extLst>
          </p:cNvPr>
          <p:cNvSpPr>
            <a:spLocks noGrp="1" noChangeArrowheads="1"/>
          </p:cNvSpPr>
          <p:nvPr>
            <p:ph idx="1"/>
          </p:nvPr>
        </p:nvSpPr>
        <p:spPr/>
        <p:txBody>
          <a:bodyPr/>
          <a:lstStyle/>
          <a:p>
            <a:pPr eaLnBrk="1" hangingPunct="1"/>
            <a:r>
              <a:rPr lang="en-US" altLang="en-US" sz="2800" dirty="0"/>
              <a:t>Using the formulas:</a:t>
            </a:r>
          </a:p>
          <a:p>
            <a:pPr lvl="1" eaLnBrk="1" hangingPunct="1">
              <a:buFont typeface="Wingdings" panose="05000000000000000000" pitchFamily="2" charset="2"/>
              <a:buChar char="§"/>
            </a:pPr>
            <a:r>
              <a:rPr lang="en-US" altLang="en-US" sz="2400" dirty="0"/>
              <a:t>NPV = -165,000 + 63,120/(1.12) + 70,800/(1.12)</a:t>
            </a:r>
            <a:r>
              <a:rPr lang="en-US" altLang="en-US" sz="2400" baseline="30000" dirty="0"/>
              <a:t>2</a:t>
            </a:r>
            <a:r>
              <a:rPr lang="en-US" altLang="en-US" sz="2400" dirty="0"/>
              <a:t> + 91,080/(1.12)</a:t>
            </a:r>
            <a:r>
              <a:rPr lang="en-US" altLang="en-US" sz="2400" baseline="30000" dirty="0"/>
              <a:t>3</a:t>
            </a:r>
            <a:r>
              <a:rPr lang="en-US" altLang="en-US" sz="2400" dirty="0"/>
              <a:t> = 12,627.41</a:t>
            </a:r>
          </a:p>
          <a:p>
            <a:pPr lvl="1" eaLnBrk="1" hangingPunct="1">
              <a:buFont typeface="Wingdings" panose="05000000000000000000" pitchFamily="2" charset="2"/>
              <a:buChar char="§"/>
            </a:pPr>
            <a:endParaRPr lang="en-US" altLang="en-US" sz="2400" dirty="0"/>
          </a:p>
          <a:p>
            <a:pPr eaLnBrk="1" hangingPunct="1"/>
            <a:r>
              <a:rPr lang="en-US" altLang="en-US" sz="2800" dirty="0"/>
              <a:t>Using the calculator:</a:t>
            </a:r>
          </a:p>
          <a:p>
            <a:pPr lvl="1" eaLnBrk="1" hangingPunct="1">
              <a:buFont typeface="Wingdings" panose="05000000000000000000" pitchFamily="2" charset="2"/>
              <a:buChar char="§"/>
            </a:pPr>
            <a:r>
              <a:rPr lang="en-US" altLang="en-US" sz="2400" dirty="0"/>
              <a:t>CF</a:t>
            </a:r>
            <a:r>
              <a:rPr lang="en-US" altLang="en-US" sz="2400" baseline="-25000" dirty="0"/>
              <a:t>0</a:t>
            </a:r>
            <a:r>
              <a:rPr lang="en-US" altLang="en-US" sz="2400" dirty="0"/>
              <a:t> = -165,000; C01 = 63,120; F01 = 1; C02 = 70,800; F02 = 1; C03 = 91,080; F03 = 1; NPV; I = 12; CPT NPV = 12,627.41</a:t>
            </a:r>
          </a:p>
          <a:p>
            <a:pPr lvl="1" eaLnBrk="1" hangingPunct="1">
              <a:buFont typeface="Wingdings" panose="05000000000000000000" pitchFamily="2" charset="2"/>
              <a:buChar char="§"/>
            </a:pPr>
            <a:endParaRPr lang="en-US" altLang="en-US" sz="2400" dirty="0"/>
          </a:p>
          <a:p>
            <a:pPr eaLnBrk="1" hangingPunct="1"/>
            <a:r>
              <a:rPr lang="en-US" altLang="en-US" sz="2800" b="1" i="1" dirty="0"/>
              <a:t>Do we accept or reject the project?</a:t>
            </a:r>
          </a:p>
        </p:txBody>
      </p:sp>
      <p:sp>
        <p:nvSpPr>
          <p:cNvPr id="16386" name="Rectangle 2">
            <a:extLst>
              <a:ext uri="{FF2B5EF4-FFF2-40B4-BE49-F238E27FC236}">
                <a16:creationId xmlns:a16="http://schemas.microsoft.com/office/drawing/2014/main" xmlns="" id="{3F57E08F-9B12-4B66-8748-B74049CD4679}"/>
              </a:ext>
            </a:extLst>
          </p:cNvPr>
          <p:cNvSpPr>
            <a:spLocks noGrp="1" noChangeArrowheads="1"/>
          </p:cNvSpPr>
          <p:nvPr>
            <p:ph type="title"/>
          </p:nvPr>
        </p:nvSpPr>
        <p:spPr/>
        <p:txBody>
          <a:bodyPr>
            <a:noAutofit/>
          </a:bodyPr>
          <a:lstStyle/>
          <a:p>
            <a:pPr eaLnBrk="1" hangingPunct="1">
              <a:defRPr/>
            </a:pPr>
            <a:r>
              <a:rPr lang="en-US" altLang="en-US" sz="3600" dirty="0"/>
              <a:t>Computing NPV for the Project</a:t>
            </a:r>
          </a:p>
        </p:txBody>
      </p:sp>
      <p:sp>
        <p:nvSpPr>
          <p:cNvPr id="2" name="Footer Placeholder 1">
            <a:extLst>
              <a:ext uri="{FF2B5EF4-FFF2-40B4-BE49-F238E27FC236}">
                <a16:creationId xmlns:a16="http://schemas.microsoft.com/office/drawing/2014/main" xmlns="" id="{AF771C6C-6289-4330-A6D7-90504F25C3C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xmlns="" id="{706878C5-CFB1-4D45-97D2-7AC6D6052335}"/>
              </a:ext>
            </a:extLst>
          </p:cNvPr>
          <p:cNvSpPr>
            <a:spLocks noGrp="1" noChangeArrowheads="1"/>
          </p:cNvSpPr>
          <p:nvPr>
            <p:ph idx="1"/>
          </p:nvPr>
        </p:nvSpPr>
        <p:spPr/>
        <p:txBody>
          <a:bodyPr/>
          <a:lstStyle/>
          <a:p>
            <a:pPr eaLnBrk="1" hangingPunct="1"/>
            <a:r>
              <a:rPr lang="en-US" altLang="en-US" sz="2800" dirty="0"/>
              <a:t>Does the NPV rule account for the time value of money?</a:t>
            </a:r>
          </a:p>
          <a:p>
            <a:pPr eaLnBrk="1" hangingPunct="1"/>
            <a:endParaRPr lang="en-US" altLang="en-US" sz="1200" dirty="0"/>
          </a:p>
          <a:p>
            <a:pPr eaLnBrk="1" hangingPunct="1"/>
            <a:r>
              <a:rPr lang="en-US" altLang="en-US" sz="2800" dirty="0"/>
              <a:t>Does the NPV rule account for the risk of the cash flows?</a:t>
            </a:r>
          </a:p>
          <a:p>
            <a:pPr eaLnBrk="1" hangingPunct="1"/>
            <a:endParaRPr lang="en-US" altLang="en-US" sz="1200" dirty="0"/>
          </a:p>
          <a:p>
            <a:pPr eaLnBrk="1" hangingPunct="1"/>
            <a:r>
              <a:rPr lang="en-US" altLang="en-US" sz="2800" dirty="0"/>
              <a:t>Does the NPV rule provide an indication about the increase in value?</a:t>
            </a:r>
          </a:p>
          <a:p>
            <a:pPr eaLnBrk="1" hangingPunct="1"/>
            <a:endParaRPr lang="en-US" altLang="en-US" sz="1200" dirty="0"/>
          </a:p>
          <a:p>
            <a:pPr eaLnBrk="1" hangingPunct="1"/>
            <a:r>
              <a:rPr lang="en-US" altLang="en-US" sz="2800" dirty="0"/>
              <a:t>Should we consider the NPV rule for our primary decision rule?</a:t>
            </a:r>
          </a:p>
        </p:txBody>
      </p:sp>
      <p:sp>
        <p:nvSpPr>
          <p:cNvPr id="18434" name="Rectangle 2">
            <a:extLst>
              <a:ext uri="{FF2B5EF4-FFF2-40B4-BE49-F238E27FC236}">
                <a16:creationId xmlns:a16="http://schemas.microsoft.com/office/drawing/2014/main" xmlns="" id="{364BCF62-0692-4F03-944B-88ED4FCB24C5}"/>
              </a:ext>
            </a:extLst>
          </p:cNvPr>
          <p:cNvSpPr>
            <a:spLocks noGrp="1" noChangeArrowheads="1"/>
          </p:cNvSpPr>
          <p:nvPr>
            <p:ph type="title"/>
          </p:nvPr>
        </p:nvSpPr>
        <p:spPr/>
        <p:txBody>
          <a:bodyPr/>
          <a:lstStyle/>
          <a:p>
            <a:pPr eaLnBrk="1" hangingPunct="1">
              <a:defRPr/>
            </a:pPr>
            <a:r>
              <a:rPr lang="en-US" altLang="en-US" sz="3600" dirty="0"/>
              <a:t>Decision Criteria Test – NPV</a:t>
            </a:r>
          </a:p>
        </p:txBody>
      </p:sp>
      <p:sp>
        <p:nvSpPr>
          <p:cNvPr id="2" name="Footer Placeholder 1">
            <a:extLst>
              <a:ext uri="{FF2B5EF4-FFF2-40B4-BE49-F238E27FC236}">
                <a16:creationId xmlns:a16="http://schemas.microsoft.com/office/drawing/2014/main" xmlns="" id="{0E6A131D-4256-4D71-BDE5-D1BDFF559D4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WJ_FCF11e_PPT_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1368</TotalTime>
  <Words>6309</Words>
  <Application>Microsoft Office PowerPoint</Application>
  <PresentationFormat>On-screen Show (4:3)</PresentationFormat>
  <Paragraphs>680</Paragraphs>
  <Slides>50</Slides>
  <Notes>47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RWJ_FCF11e_PPT_Template</vt:lpstr>
      <vt:lpstr>Worksheet</vt:lpstr>
      <vt:lpstr>CHAPTER 9</vt:lpstr>
      <vt:lpstr>Key Concepts and Skills</vt:lpstr>
      <vt:lpstr>Chapter Outline</vt:lpstr>
      <vt:lpstr>Good Decision Criteria</vt:lpstr>
      <vt:lpstr>Net Present Value</vt:lpstr>
      <vt:lpstr>Project Example Information</vt:lpstr>
      <vt:lpstr>NPV – Decision Rule</vt:lpstr>
      <vt:lpstr>Computing NPV for the Project</vt:lpstr>
      <vt:lpstr>Decision Criteria Test – NPV</vt:lpstr>
      <vt:lpstr>Calculating NPVs with a Spreadsheet</vt:lpstr>
      <vt:lpstr>Payback Period</vt:lpstr>
      <vt:lpstr>Computing Payback</vt:lpstr>
      <vt:lpstr>Decision Criteria Test – Payback</vt:lpstr>
      <vt:lpstr>Advantages and Disadvantages of Payback</vt:lpstr>
      <vt:lpstr>Discounted Payback Period</vt:lpstr>
      <vt:lpstr>Computing Discounted Payback</vt:lpstr>
      <vt:lpstr>Decision Criteria Test – Discounted Payback</vt:lpstr>
      <vt:lpstr>Advantages and Disadvantages of Discounted Payback</vt:lpstr>
      <vt:lpstr>Average Accounting Return</vt:lpstr>
      <vt:lpstr>Computing AAR</vt:lpstr>
      <vt:lpstr>Decision Criteria Test – AAR</vt:lpstr>
      <vt:lpstr>Advantages and Disadvantages of AAR</vt:lpstr>
      <vt:lpstr>Internal Rate of Return</vt:lpstr>
      <vt:lpstr>IRR – Definition and Decision Rule</vt:lpstr>
      <vt:lpstr>Computing IRR</vt:lpstr>
      <vt:lpstr>NPV Profile for the Project</vt:lpstr>
      <vt:lpstr>Decision Criteria Test - IRR</vt:lpstr>
      <vt:lpstr>Advantages of IRR</vt:lpstr>
      <vt:lpstr>Calculating IRRs With A Spreadsheet</vt:lpstr>
      <vt:lpstr>Summary of Decisions for the Project</vt:lpstr>
      <vt:lpstr>NPV vs. IRR</vt:lpstr>
      <vt:lpstr>IRR and Nonconventional  Cash Flows</vt:lpstr>
      <vt:lpstr>Another Example: Nonconventional Cash Flows</vt:lpstr>
      <vt:lpstr>NPV Profile</vt:lpstr>
      <vt:lpstr>Summary of Decision Rules</vt:lpstr>
      <vt:lpstr>IRR and Mutually Exclusive Projects</vt:lpstr>
      <vt:lpstr>Example With Mutually  Exclusive Projects</vt:lpstr>
      <vt:lpstr>NPV Profiles</vt:lpstr>
      <vt:lpstr>Conflicts Between  NPV and IRR</vt:lpstr>
      <vt:lpstr>Modified IRR</vt:lpstr>
      <vt:lpstr>Profitability Index</vt:lpstr>
      <vt:lpstr>Advantages and Disadvantages of Profitability Index</vt:lpstr>
      <vt:lpstr>Capital Budgeting In Practice</vt:lpstr>
      <vt:lpstr>Summary – DCF Criteria</vt:lpstr>
      <vt:lpstr>Summary – Payback Criteria</vt:lpstr>
      <vt:lpstr>Summary – Accounting Criterion</vt:lpstr>
      <vt:lpstr>Quick Quiz</vt:lpstr>
      <vt:lpstr>Ethics Issues</vt:lpstr>
      <vt:lpstr>Comprehensive Problem</vt:lpstr>
      <vt:lpstr>End of Chapter</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 Present Value and Other Investment Criteria</dc:title>
  <dc:creator>Kent P. Ragan</dc:creator>
  <cp:lastModifiedBy>Janicek, Michele</cp:lastModifiedBy>
  <cp:revision>77</cp:revision>
  <dcterms:created xsi:type="dcterms:W3CDTF">2000-09-16T15:30:14Z</dcterms:created>
  <dcterms:modified xsi:type="dcterms:W3CDTF">2018-02-08T20:01:55Z</dcterms:modified>
</cp:coreProperties>
</file>