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47"/>
  </p:notesMasterIdLst>
  <p:sldIdLst>
    <p:sldId id="298"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9" r:id="rId33"/>
    <p:sldId id="287" r:id="rId34"/>
    <p:sldId id="288" r:id="rId35"/>
    <p:sldId id="289" r:id="rId36"/>
    <p:sldId id="290" r:id="rId37"/>
    <p:sldId id="291" r:id="rId38"/>
    <p:sldId id="292" r:id="rId39"/>
    <p:sldId id="293" r:id="rId40"/>
    <p:sldId id="294" r:id="rId41"/>
    <p:sldId id="295" r:id="rId42"/>
    <p:sldId id="296" r:id="rId43"/>
    <p:sldId id="297" r:id="rId44"/>
    <p:sldId id="301" r:id="rId45"/>
    <p:sldId id="300" r:id="rId46"/>
  </p:sldIdLst>
  <p:sldSz cx="9144000" cy="6858000" type="screen4x3"/>
  <p:notesSz cx="6858000" cy="9144000"/>
  <p:custDataLst>
    <p:tags r:id="rId4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Wood" initials="AW"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4262" autoAdjust="0"/>
  </p:normalViewPr>
  <p:slideViewPr>
    <p:cSldViewPr>
      <p:cViewPr varScale="1">
        <p:scale>
          <a:sx n="96" d="100"/>
          <a:sy n="96" d="100"/>
        </p:scale>
        <p:origin x="-5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36619718309859"/>
          <c:y val="6.5957446808510636E-2"/>
          <c:w val="0.823943661971831"/>
          <c:h val="0.70851063829787231"/>
        </c:manualLayout>
      </c:layout>
      <c:scatterChart>
        <c:scatterStyle val="smoothMarker"/>
        <c:varyColors val="0"/>
        <c:ser>
          <c:idx val="0"/>
          <c:order val="0"/>
          <c:tx>
            <c:strRef>
              <c:f>Sheet1!$B$1</c:f>
              <c:strCache>
                <c:ptCount val="1"/>
                <c:pt idx="0">
                  <c:v>Expected Return</c:v>
                </c:pt>
              </c:strCache>
            </c:strRef>
          </c:tx>
          <c:spPr>
            <a:ln w="11245">
              <a:solidFill>
                <a:srgbClr val="FF0000"/>
              </a:solidFill>
              <a:prstDash val="solid"/>
            </a:ln>
          </c:spPr>
          <c:marker>
            <c:symbol val="diamond"/>
            <c:size val="4"/>
            <c:spPr>
              <a:solidFill>
                <a:srgbClr val="FF0000"/>
              </a:solidFill>
              <a:ln>
                <a:solidFill>
                  <a:srgbClr val="FF0000"/>
                </a:solidFill>
                <a:prstDash val="solid"/>
              </a:ln>
            </c:spPr>
          </c:marker>
          <c:xVal>
            <c:numRef>
              <c:f>Sheet1!$A$2:$A$8</c:f>
              <c:numCache>
                <c:formatCode>General</c:formatCode>
                <c:ptCount val="7"/>
                <c:pt idx="0">
                  <c:v>0</c:v>
                </c:pt>
                <c:pt idx="1">
                  <c:v>0.4</c:v>
                </c:pt>
                <c:pt idx="2">
                  <c:v>0.8</c:v>
                </c:pt>
                <c:pt idx="3">
                  <c:v>1.2</c:v>
                </c:pt>
                <c:pt idx="4">
                  <c:v>1.6</c:v>
                </c:pt>
                <c:pt idx="5">
                  <c:v>2</c:v>
                </c:pt>
                <c:pt idx="6">
                  <c:v>2.4</c:v>
                </c:pt>
              </c:numCache>
            </c:numRef>
          </c:xVal>
          <c:yVal>
            <c:numRef>
              <c:f>Sheet1!$B$2:$B$8</c:f>
              <c:numCache>
                <c:formatCode>0%</c:formatCode>
                <c:ptCount val="7"/>
                <c:pt idx="0">
                  <c:v>0.08</c:v>
                </c:pt>
                <c:pt idx="1">
                  <c:v>0.11</c:v>
                </c:pt>
                <c:pt idx="2">
                  <c:v>0.14000000000000001</c:v>
                </c:pt>
                <c:pt idx="3">
                  <c:v>0.17</c:v>
                </c:pt>
                <c:pt idx="4">
                  <c:v>0.2</c:v>
                </c:pt>
                <c:pt idx="5">
                  <c:v>0.23</c:v>
                </c:pt>
                <c:pt idx="6">
                  <c:v>0.26</c:v>
                </c:pt>
              </c:numCache>
            </c:numRef>
          </c:yVal>
          <c:smooth val="1"/>
          <c:extLst xmlns:c16r2="http://schemas.microsoft.com/office/drawing/2015/06/chart">
            <c:ext xmlns:c16="http://schemas.microsoft.com/office/drawing/2014/chart" uri="{C3380CC4-5D6E-409C-BE32-E72D297353CC}">
              <c16:uniqueId val="{00000000-68CA-4E82-8863-2EB1FBB3A1D7}"/>
            </c:ext>
          </c:extLst>
        </c:ser>
        <c:ser>
          <c:idx val="1"/>
          <c:order val="1"/>
          <c:tx>
            <c:strRef>
              <c:f>Sheet1!$C$1</c:f>
              <c:strCache>
                <c:ptCount val="1"/>
              </c:strCache>
            </c:strRef>
          </c:tx>
          <c:spPr>
            <a:ln w="11245">
              <a:solidFill>
                <a:srgbClr val="FFFF00"/>
              </a:solidFill>
              <a:prstDash val="solid"/>
            </a:ln>
          </c:spPr>
          <c:marker>
            <c:symbol val="square"/>
            <c:size val="4"/>
            <c:spPr>
              <a:solidFill>
                <a:srgbClr val="FFFF00"/>
              </a:solidFill>
              <a:ln>
                <a:solidFill>
                  <a:srgbClr val="FFFF00"/>
                </a:solidFill>
                <a:prstDash val="solid"/>
              </a:ln>
            </c:spPr>
          </c:marker>
          <c:xVal>
            <c:numRef>
              <c:f>Sheet1!$A$2:$A$8</c:f>
              <c:numCache>
                <c:formatCode>General</c:formatCode>
                <c:ptCount val="7"/>
                <c:pt idx="0">
                  <c:v>0</c:v>
                </c:pt>
                <c:pt idx="1">
                  <c:v>0.4</c:v>
                </c:pt>
                <c:pt idx="2">
                  <c:v>0.8</c:v>
                </c:pt>
                <c:pt idx="3">
                  <c:v>1.2</c:v>
                </c:pt>
                <c:pt idx="4">
                  <c:v>1.6</c:v>
                </c:pt>
                <c:pt idx="5">
                  <c:v>2</c:v>
                </c:pt>
                <c:pt idx="6">
                  <c:v>2.4</c:v>
                </c:pt>
              </c:numCache>
            </c:numRef>
          </c:xVal>
          <c:yVal>
            <c:numRef>
              <c:f>Sheet1!$C$2:$C$8</c:f>
              <c:numCache>
                <c:formatCode>General</c:formatCode>
                <c:ptCount val="7"/>
              </c:numCache>
            </c:numRef>
          </c:yVal>
          <c:smooth val="1"/>
          <c:extLst xmlns:c16r2="http://schemas.microsoft.com/office/drawing/2015/06/chart">
            <c:ext xmlns:c16="http://schemas.microsoft.com/office/drawing/2014/chart" uri="{C3380CC4-5D6E-409C-BE32-E72D297353CC}">
              <c16:uniqueId val="{00000001-68CA-4E82-8863-2EB1FBB3A1D7}"/>
            </c:ext>
          </c:extLst>
        </c:ser>
        <c:ser>
          <c:idx val="2"/>
          <c:order val="2"/>
          <c:tx>
            <c:strRef>
              <c:f>Sheet1!$D$1</c:f>
              <c:strCache>
                <c:ptCount val="1"/>
              </c:strCache>
            </c:strRef>
          </c:tx>
          <c:spPr>
            <a:ln w="11245">
              <a:solidFill>
                <a:srgbClr val="00FF00"/>
              </a:solidFill>
              <a:prstDash val="solid"/>
            </a:ln>
          </c:spPr>
          <c:marker>
            <c:symbol val="triangle"/>
            <c:size val="4"/>
            <c:spPr>
              <a:solidFill>
                <a:srgbClr val="00FF00"/>
              </a:solidFill>
              <a:ln>
                <a:solidFill>
                  <a:srgbClr val="00FF00"/>
                </a:solidFill>
                <a:prstDash val="solid"/>
              </a:ln>
            </c:spPr>
          </c:marker>
          <c:xVal>
            <c:numRef>
              <c:f>Sheet1!$A$2:$A$8</c:f>
              <c:numCache>
                <c:formatCode>General</c:formatCode>
                <c:ptCount val="7"/>
                <c:pt idx="0">
                  <c:v>0</c:v>
                </c:pt>
                <c:pt idx="1">
                  <c:v>0.4</c:v>
                </c:pt>
                <c:pt idx="2">
                  <c:v>0.8</c:v>
                </c:pt>
                <c:pt idx="3">
                  <c:v>1.2</c:v>
                </c:pt>
                <c:pt idx="4">
                  <c:v>1.6</c:v>
                </c:pt>
                <c:pt idx="5">
                  <c:v>2</c:v>
                </c:pt>
                <c:pt idx="6">
                  <c:v>2.4</c:v>
                </c:pt>
              </c:numCache>
            </c:numRef>
          </c:xVal>
          <c:yVal>
            <c:numRef>
              <c:f>Sheet1!$D$2:$D$8</c:f>
              <c:numCache>
                <c:formatCode>General</c:formatCode>
                <c:ptCount val="7"/>
              </c:numCache>
            </c:numRef>
          </c:yVal>
          <c:smooth val="1"/>
          <c:extLst xmlns:c16r2="http://schemas.microsoft.com/office/drawing/2015/06/chart">
            <c:ext xmlns:c16="http://schemas.microsoft.com/office/drawing/2014/chart" uri="{C3380CC4-5D6E-409C-BE32-E72D297353CC}">
              <c16:uniqueId val="{00000002-68CA-4E82-8863-2EB1FBB3A1D7}"/>
            </c:ext>
          </c:extLst>
        </c:ser>
        <c:ser>
          <c:idx val="3"/>
          <c:order val="3"/>
          <c:tx>
            <c:strRef>
              <c:f>Sheet1!$E$1</c:f>
              <c:strCache>
                <c:ptCount val="1"/>
              </c:strCache>
            </c:strRef>
          </c:tx>
          <c:spPr>
            <a:ln w="11245">
              <a:solidFill>
                <a:srgbClr val="00FFFF"/>
              </a:solidFill>
              <a:prstDash val="solid"/>
            </a:ln>
          </c:spPr>
          <c:marker>
            <c:symbol val="x"/>
            <c:size val="4"/>
            <c:spPr>
              <a:noFill/>
              <a:ln>
                <a:solidFill>
                  <a:srgbClr val="00FFFF"/>
                </a:solidFill>
                <a:prstDash val="solid"/>
              </a:ln>
            </c:spPr>
          </c:marker>
          <c:xVal>
            <c:numRef>
              <c:f>Sheet1!$A$2:$A$8</c:f>
              <c:numCache>
                <c:formatCode>General</c:formatCode>
                <c:ptCount val="7"/>
                <c:pt idx="0">
                  <c:v>0</c:v>
                </c:pt>
                <c:pt idx="1">
                  <c:v>0.4</c:v>
                </c:pt>
                <c:pt idx="2">
                  <c:v>0.8</c:v>
                </c:pt>
                <c:pt idx="3">
                  <c:v>1.2</c:v>
                </c:pt>
                <c:pt idx="4">
                  <c:v>1.6</c:v>
                </c:pt>
                <c:pt idx="5">
                  <c:v>2</c:v>
                </c:pt>
                <c:pt idx="6">
                  <c:v>2.4</c:v>
                </c:pt>
              </c:numCache>
            </c:numRef>
          </c:xVal>
          <c:yVal>
            <c:numRef>
              <c:f>Sheet1!$E$2:$E$8</c:f>
              <c:numCache>
                <c:formatCode>General</c:formatCode>
                <c:ptCount val="7"/>
              </c:numCache>
            </c:numRef>
          </c:yVal>
          <c:smooth val="1"/>
          <c:extLst xmlns:c16r2="http://schemas.microsoft.com/office/drawing/2015/06/chart">
            <c:ext xmlns:c16="http://schemas.microsoft.com/office/drawing/2014/chart" uri="{C3380CC4-5D6E-409C-BE32-E72D297353CC}">
              <c16:uniqueId val="{00000003-68CA-4E82-8863-2EB1FBB3A1D7}"/>
            </c:ext>
          </c:extLst>
        </c:ser>
        <c:dLbls>
          <c:showLegendKey val="0"/>
          <c:showVal val="0"/>
          <c:showCatName val="0"/>
          <c:showSerName val="0"/>
          <c:showPercent val="0"/>
          <c:showBubbleSize val="0"/>
        </c:dLbls>
        <c:axId val="445564800"/>
        <c:axId val="447414656"/>
      </c:scatterChart>
      <c:valAx>
        <c:axId val="445564800"/>
        <c:scaling>
          <c:orientation val="minMax"/>
        </c:scaling>
        <c:delete val="0"/>
        <c:axPos val="b"/>
        <c:title>
          <c:tx>
            <c:rich>
              <a:bodyPr/>
              <a:lstStyle/>
              <a:p>
                <a:pPr>
                  <a:defRPr sz="1594" b="1" i="0" u="none" strike="noStrike" baseline="0">
                    <a:solidFill>
                      <a:schemeClr val="tx1"/>
                    </a:solidFill>
                    <a:latin typeface="Times New Roman"/>
                    <a:ea typeface="Times New Roman"/>
                    <a:cs typeface="Times New Roman"/>
                  </a:defRPr>
                </a:pPr>
                <a:r>
                  <a:rPr lang="en-US" dirty="0"/>
                  <a:t>Beta</a:t>
                </a:r>
              </a:p>
            </c:rich>
          </c:tx>
          <c:layout>
            <c:manualLayout>
              <c:xMode val="edge"/>
              <c:yMode val="edge"/>
              <c:x val="0.52464788732394363"/>
              <c:y val="0.89148936170212767"/>
            </c:manualLayout>
          </c:layout>
          <c:overlay val="0"/>
          <c:spPr>
            <a:noFill/>
            <a:ln w="22490">
              <a:noFill/>
            </a:ln>
          </c:spPr>
        </c:title>
        <c:numFmt formatCode="General"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447414656"/>
        <c:crosses val="autoZero"/>
        <c:crossBetween val="midCat"/>
      </c:valAx>
      <c:valAx>
        <c:axId val="447414656"/>
        <c:scaling>
          <c:orientation val="minMax"/>
        </c:scaling>
        <c:delete val="0"/>
        <c:axPos val="l"/>
        <c:title>
          <c:tx>
            <c:rich>
              <a:bodyPr/>
              <a:lstStyle/>
              <a:p>
                <a:pPr>
                  <a:defRPr sz="1594" b="1" i="0" u="none" strike="noStrike" baseline="0">
                    <a:solidFill>
                      <a:schemeClr val="tx1"/>
                    </a:solidFill>
                    <a:latin typeface="Times New Roman"/>
                    <a:ea typeface="Times New Roman"/>
                    <a:cs typeface="Times New Roman"/>
                  </a:defRPr>
                </a:pPr>
                <a:r>
                  <a:rPr lang="en-US" dirty="0"/>
                  <a:t>Expected Return</a:t>
                </a:r>
              </a:p>
            </c:rich>
          </c:tx>
          <c:layout>
            <c:manualLayout>
              <c:xMode val="edge"/>
              <c:yMode val="edge"/>
              <c:x val="1.2910798122065728E-2"/>
              <c:y val="0.22340425531914893"/>
            </c:manualLayout>
          </c:layout>
          <c:overlay val="0"/>
          <c:spPr>
            <a:noFill/>
            <a:ln w="22490">
              <a:noFill/>
            </a:ln>
          </c:spPr>
        </c:title>
        <c:numFmt formatCode="0%" sourceLinked="1"/>
        <c:majorTickMark val="out"/>
        <c:minorTickMark val="none"/>
        <c:tickLblPos val="nextTo"/>
        <c:spPr>
          <a:ln w="2811">
            <a:solidFill>
              <a:schemeClr val="tx1"/>
            </a:solidFill>
            <a:prstDash val="solid"/>
          </a:ln>
        </c:spPr>
        <c:txPr>
          <a:bodyPr rot="0" vert="horz"/>
          <a:lstStyle/>
          <a:p>
            <a:pPr>
              <a:defRPr sz="1594" b="1" i="0" u="none" strike="noStrike" baseline="0">
                <a:solidFill>
                  <a:schemeClr val="tx1"/>
                </a:solidFill>
                <a:latin typeface="Times New Roman"/>
                <a:ea typeface="Times New Roman"/>
                <a:cs typeface="Times New Roman"/>
              </a:defRPr>
            </a:pPr>
            <a:endParaRPr lang="en-US"/>
          </a:p>
        </c:txPr>
        <c:crossAx val="445564800"/>
        <c:crosses val="autoZero"/>
        <c:crossBetween val="midCat"/>
      </c:valAx>
      <c:spPr>
        <a:noFill/>
        <a:ln w="22490">
          <a:noFill/>
        </a:ln>
      </c:spPr>
    </c:plotArea>
    <c:plotVisOnly val="1"/>
    <c:dispBlanksAs val="gap"/>
    <c:showDLblsOverMax val="0"/>
  </c:chart>
  <c:spPr>
    <a:solidFill>
      <a:schemeClr val="bg1"/>
    </a:solidFill>
    <a:ln>
      <a:noFill/>
    </a:ln>
  </c:spPr>
  <c:txPr>
    <a:bodyPr/>
    <a:lstStyle/>
    <a:p>
      <a:pPr>
        <a:defRPr sz="1594"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FCC6DD0A-FC0A-489F-86D2-E9D0C7FE715F}"/>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7171" name="Rectangle 3">
            <a:extLst>
              <a:ext uri="{FF2B5EF4-FFF2-40B4-BE49-F238E27FC236}">
                <a16:creationId xmlns="" xmlns:a16="http://schemas.microsoft.com/office/drawing/2014/main" id="{0724227C-980A-4853-922C-A1C55BED7ECF}"/>
              </a:ext>
            </a:extLst>
          </p:cNvPr>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2292" name="Rectangle 4">
            <a:extLst>
              <a:ext uri="{FF2B5EF4-FFF2-40B4-BE49-F238E27FC236}">
                <a16:creationId xmlns="" xmlns:a16="http://schemas.microsoft.com/office/drawing/2014/main" id="{5A02E60D-7938-4A50-AAC3-43CB7649F3F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 xmlns:a16="http://schemas.microsoft.com/office/drawing/2014/main" id="{4C72F8A7-80BC-4CF0-A95F-6E1BFDF8E936}"/>
              </a:ext>
            </a:extLst>
          </p:cNvPr>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 xmlns:a16="http://schemas.microsoft.com/office/drawing/2014/main" id="{D9E2F6B6-59DF-4C2B-A637-B7D7B1B03ADC}"/>
              </a:ext>
            </a:extLst>
          </p:cNvPr>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7175" name="Rectangle 7">
            <a:extLst>
              <a:ext uri="{FF2B5EF4-FFF2-40B4-BE49-F238E27FC236}">
                <a16:creationId xmlns="" xmlns:a16="http://schemas.microsoft.com/office/drawing/2014/main" id="{A98C05B9-57AE-4E59-9B2E-7620C3E4782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r>
              <a:rPr lang="en-US" altLang="en-US" dirty="0"/>
              <a:t>11.</a:t>
            </a:r>
            <a:fld id="{75A05E54-03BF-4259-A699-C313D95022E4}" type="slidenum">
              <a:rPr lang="en-US" altLang="en-US"/>
              <a:pPr>
                <a:defRPr/>
              </a:pPr>
              <a:t>‹#›</a:t>
            </a:fld>
            <a:endParaRPr lang="en-US" altLang="en-US" dirty="0"/>
          </a:p>
        </p:txBody>
      </p:sp>
    </p:spTree>
    <p:extLst>
      <p:ext uri="{BB962C8B-B14F-4D97-AF65-F5344CB8AC3E}">
        <p14:creationId xmlns:p14="http://schemas.microsoft.com/office/powerpoint/2010/main" val="49126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 xmlns:a16="http://schemas.microsoft.com/office/drawing/2014/main" id="{D519C087-EDDF-4661-8C6A-942FE84E7B9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80767375-D5F6-4C62-A19E-BB8307C83FB9}" type="slidenum">
              <a:rPr lang="en-US" altLang="en-US" smtClean="0">
                <a:latin typeface="Times New Roman" panose="02020603050405020304" pitchFamily="18" charset="0"/>
              </a:rPr>
              <a:pPr/>
              <a:t>3</a:t>
            </a:fld>
            <a:endParaRPr lang="en-US" altLang="en-US" dirty="0">
              <a:latin typeface="Times New Roman" panose="02020603050405020304" pitchFamily="18" charset="0"/>
            </a:endParaRPr>
          </a:p>
        </p:txBody>
      </p:sp>
      <p:sp>
        <p:nvSpPr>
          <p:cNvPr id="16387" name="Rectangle 2">
            <a:extLst>
              <a:ext uri="{FF2B5EF4-FFF2-40B4-BE49-F238E27FC236}">
                <a16:creationId xmlns="" xmlns:a16="http://schemas.microsoft.com/office/drawing/2014/main" id="{C8E5FFAC-4C52-4B4E-9C49-F9662F15B630}"/>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B729E78B-8C01-4ADC-BD96-78071CEBF34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t>Lecture Tip: </a:t>
            </a:r>
            <a:r>
              <a:rPr lang="en-US" altLang="en-US" dirty="0"/>
              <a:t>You may find it useful to emphasize the economic foundations of the material in this chapter. Specifically, we assume:</a:t>
            </a:r>
            <a:br>
              <a:rPr lang="en-US" altLang="en-US" dirty="0"/>
            </a:br>
            <a:r>
              <a:rPr lang="en-US" altLang="en-US" dirty="0"/>
              <a:t>-Investor rationality: Investors are assumed to prefer more money to less and less risk to more, all else equal. The result of this assumption is that the ex ante risk-return trade-off will be upward sloping.</a:t>
            </a:r>
          </a:p>
          <a:p>
            <a:pPr eaLnBrk="1" hangingPunct="1"/>
            <a:r>
              <a:rPr lang="en-US" altLang="en-US" dirty="0"/>
              <a:t>-As risk-averse return-seekers, investors will take actions consistent with the rationality assumptions. They will require higher returns to invest in riskier assets and are willing to accept lower returns on less risky assets.</a:t>
            </a:r>
          </a:p>
          <a:p>
            <a:pPr eaLnBrk="1" hangingPunct="1"/>
            <a:r>
              <a:rPr lang="en-US" altLang="en-US" dirty="0"/>
              <a:t>-Similarly, they will seek to reduce risk while attaining the desired level of return, or increase return without exceeding the maximum acceptable level of risk.</a:t>
            </a:r>
          </a:p>
        </p:txBody>
      </p:sp>
    </p:spTree>
    <p:extLst>
      <p:ext uri="{BB962C8B-B14F-4D97-AF65-F5344CB8AC3E}">
        <p14:creationId xmlns:p14="http://schemas.microsoft.com/office/powerpoint/2010/main" val="2979007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 xmlns:a16="http://schemas.microsoft.com/office/drawing/2014/main" id="{B61CD039-0587-4496-970E-86A08ADC90E4}"/>
              </a:ext>
            </a:extLst>
          </p:cNvPr>
          <p:cNvSpPr>
            <a:spLocks noGrp="1" noRot="1" noChangeAspect="1" noTextEdit="1"/>
          </p:cNvSpPr>
          <p:nvPr>
            <p:ph type="sldImg"/>
          </p:nvPr>
        </p:nvSpPr>
        <p:spPr>
          <a:ln/>
        </p:spPr>
      </p:sp>
      <p:sp>
        <p:nvSpPr>
          <p:cNvPr id="34819" name="Notes Placeholder 2">
            <a:extLst>
              <a:ext uri="{FF2B5EF4-FFF2-40B4-BE49-F238E27FC236}">
                <a16:creationId xmlns="" xmlns:a16="http://schemas.microsoft.com/office/drawing/2014/main" id="{F413E8BB-DE48-42F6-B482-1F8D1CE58EC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13.2 (B)</a:t>
            </a:r>
            <a:endParaRPr lang="en-US" altLang="en-US" b="1" dirty="0"/>
          </a:p>
          <a:p>
            <a:endParaRPr lang="en-US" altLang="en-US" dirty="0"/>
          </a:p>
        </p:txBody>
      </p:sp>
      <p:sp>
        <p:nvSpPr>
          <p:cNvPr id="34820" name="Slide Number Placeholder 3">
            <a:extLst>
              <a:ext uri="{FF2B5EF4-FFF2-40B4-BE49-F238E27FC236}">
                <a16:creationId xmlns="" xmlns:a16="http://schemas.microsoft.com/office/drawing/2014/main" id="{CFCE3E32-C9A6-483D-85DD-DA53747C17B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B31E615D-78EE-41E5-9C2E-FA7F0FD9A278}" type="slidenum">
              <a:rPr lang="en-US" altLang="en-US" smtClean="0">
                <a:latin typeface="Times New Roman" panose="02020603050405020304" pitchFamily="18" charset="0"/>
              </a:rPr>
              <a:pPr/>
              <a:t>12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901246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 xmlns:a16="http://schemas.microsoft.com/office/drawing/2014/main" id="{077CE18D-A8B5-48CB-B03C-DB723F4DBEE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BCB7FE4-66E2-4DD8-9EC0-31AAE6CECA97}" type="slidenum">
              <a:rPr lang="en-US" altLang="en-US" smtClean="0">
                <a:latin typeface="Times New Roman" panose="02020603050405020304" pitchFamily="18" charset="0"/>
              </a:rPr>
              <a:pPr/>
              <a:t>13</a:t>
            </a:fld>
            <a:endParaRPr lang="en-US" altLang="en-US" dirty="0">
              <a:latin typeface="Times New Roman" panose="02020603050405020304" pitchFamily="18" charset="0"/>
            </a:endParaRPr>
          </a:p>
        </p:txBody>
      </p:sp>
      <p:sp>
        <p:nvSpPr>
          <p:cNvPr id="36867" name="Rectangle 2">
            <a:extLst>
              <a:ext uri="{FF2B5EF4-FFF2-40B4-BE49-F238E27FC236}">
                <a16:creationId xmlns="" xmlns:a16="http://schemas.microsoft.com/office/drawing/2014/main" id="{397C2712-B833-465F-87BE-A70117845F4C}"/>
              </a:ext>
            </a:extLst>
          </p:cNvPr>
          <p:cNvSpPr>
            <a:spLocks noGrp="1" noRot="1" noChangeAspect="1" noChangeArrowheads="1" noTextEdit="1"/>
          </p:cNvSpPr>
          <p:nvPr>
            <p:ph type="sldImg"/>
          </p:nvPr>
        </p:nvSpPr>
        <p:spPr>
          <a:ln/>
        </p:spPr>
      </p:sp>
      <p:sp>
        <p:nvSpPr>
          <p:cNvPr id="36868" name="Rectangle 3">
            <a:extLst>
              <a:ext uri="{FF2B5EF4-FFF2-40B4-BE49-F238E27FC236}">
                <a16:creationId xmlns="" xmlns:a16="http://schemas.microsoft.com/office/drawing/2014/main" id="{9F242523-589E-4F3E-9A9E-5DF492E4E7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13.2 (C)</a:t>
            </a:r>
            <a:endParaRPr lang="en-US" altLang="en-US" b="1" dirty="0"/>
          </a:p>
          <a:p>
            <a:pPr eaLnBrk="1" hangingPunct="1"/>
            <a:endParaRPr lang="en-US" altLang="en-US" dirty="0"/>
          </a:p>
        </p:txBody>
      </p:sp>
    </p:spTree>
    <p:extLst>
      <p:ext uri="{BB962C8B-B14F-4D97-AF65-F5344CB8AC3E}">
        <p14:creationId xmlns:p14="http://schemas.microsoft.com/office/powerpoint/2010/main" val="3136349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 xmlns:a16="http://schemas.microsoft.com/office/drawing/2014/main" id="{9C5A1206-16E4-4268-A8DB-20E234A66A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DBED58E6-73B8-46DC-9324-2326BAC64DBC}" type="slidenum">
              <a:rPr lang="en-US" altLang="en-US" smtClean="0">
                <a:latin typeface="Times New Roman" panose="02020603050405020304" pitchFamily="18" charset="0"/>
              </a:rPr>
              <a:pPr/>
              <a:t>14</a:t>
            </a:fld>
            <a:endParaRPr lang="en-US" altLang="en-US" dirty="0">
              <a:latin typeface="Times New Roman" panose="02020603050405020304" pitchFamily="18" charset="0"/>
            </a:endParaRPr>
          </a:p>
        </p:txBody>
      </p:sp>
      <p:sp>
        <p:nvSpPr>
          <p:cNvPr id="38915" name="Rectangle 2">
            <a:extLst>
              <a:ext uri="{FF2B5EF4-FFF2-40B4-BE49-F238E27FC236}">
                <a16:creationId xmlns="" xmlns:a16="http://schemas.microsoft.com/office/drawing/2014/main" id="{FC470B12-34A2-42AD-BA6C-DEC2C4FB60B2}"/>
              </a:ext>
            </a:extLst>
          </p:cNvPr>
          <p:cNvSpPr>
            <a:spLocks noGrp="1" noRot="1" noChangeAspect="1" noChangeArrowheads="1" noTextEdit="1"/>
          </p:cNvSpPr>
          <p:nvPr>
            <p:ph type="sldImg"/>
          </p:nvPr>
        </p:nvSpPr>
        <p:spPr>
          <a:ln/>
        </p:spPr>
      </p:sp>
      <p:sp>
        <p:nvSpPr>
          <p:cNvPr id="38916" name="Rectangle 3">
            <a:extLst>
              <a:ext uri="{FF2B5EF4-FFF2-40B4-BE49-F238E27FC236}">
                <a16:creationId xmlns="" xmlns:a16="http://schemas.microsoft.com/office/drawing/2014/main" id="{94CE149A-FB5C-4771-949E-33F91A688F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900" dirty="0"/>
              <a:t>Section 13.2 (C)</a:t>
            </a:r>
            <a:endParaRPr lang="en-US" altLang="en-US" sz="900" b="1" dirty="0"/>
          </a:p>
          <a:p>
            <a:pPr eaLnBrk="1" hangingPunct="1">
              <a:lnSpc>
                <a:spcPct val="90000"/>
              </a:lnSpc>
            </a:pPr>
            <a:endParaRPr lang="en-US" altLang="en-US" sz="900" dirty="0"/>
          </a:p>
          <a:p>
            <a:pPr eaLnBrk="1" hangingPunct="1">
              <a:lnSpc>
                <a:spcPct val="90000"/>
              </a:lnSpc>
            </a:pPr>
            <a:r>
              <a:rPr lang="en-US" altLang="en-US" sz="900" dirty="0"/>
              <a:t>If A and B are your only choices, what percent are you investing in Asset B? 50%</a:t>
            </a:r>
          </a:p>
          <a:p>
            <a:pPr eaLnBrk="1" hangingPunct="1">
              <a:lnSpc>
                <a:spcPct val="90000"/>
              </a:lnSpc>
            </a:pPr>
            <a:r>
              <a:rPr lang="en-US" altLang="en-US" sz="900" dirty="0"/>
              <a:t>Asset A: E(R</a:t>
            </a:r>
            <a:r>
              <a:rPr lang="en-US" altLang="en-US" sz="900" baseline="-25000" dirty="0"/>
              <a:t>A</a:t>
            </a:r>
            <a:r>
              <a:rPr lang="en-US" altLang="en-US" sz="900" dirty="0"/>
              <a:t>) = .4(30) + .6(-10) = 6%</a:t>
            </a:r>
          </a:p>
          <a:p>
            <a:pPr eaLnBrk="1" hangingPunct="1">
              <a:lnSpc>
                <a:spcPct val="90000"/>
              </a:lnSpc>
            </a:pPr>
            <a:r>
              <a:rPr lang="en-US" altLang="en-US" sz="900" dirty="0"/>
              <a:t>	Variance(A) = .4(30-6)</a:t>
            </a:r>
            <a:r>
              <a:rPr lang="en-US" altLang="en-US" sz="900" baseline="30000" dirty="0"/>
              <a:t>2</a:t>
            </a:r>
            <a:r>
              <a:rPr lang="en-US" altLang="en-US" sz="900" dirty="0"/>
              <a:t> + .6(-10-6)</a:t>
            </a:r>
            <a:r>
              <a:rPr lang="en-US" altLang="en-US" sz="900" baseline="30000" dirty="0"/>
              <a:t>2</a:t>
            </a:r>
            <a:r>
              <a:rPr lang="en-US" altLang="en-US" sz="900" dirty="0"/>
              <a:t> = 384</a:t>
            </a:r>
          </a:p>
          <a:p>
            <a:pPr eaLnBrk="1" hangingPunct="1">
              <a:lnSpc>
                <a:spcPct val="90000"/>
              </a:lnSpc>
            </a:pPr>
            <a:r>
              <a:rPr lang="en-US" altLang="en-US" sz="900" dirty="0"/>
              <a:t>	Std. Dev.(A) = 19.6%</a:t>
            </a:r>
          </a:p>
          <a:p>
            <a:pPr eaLnBrk="1" hangingPunct="1">
              <a:lnSpc>
                <a:spcPct val="90000"/>
              </a:lnSpc>
            </a:pPr>
            <a:r>
              <a:rPr lang="en-US" altLang="en-US" sz="900" dirty="0"/>
              <a:t>Asset B: E(R</a:t>
            </a:r>
            <a:r>
              <a:rPr lang="en-US" altLang="en-US" sz="900" baseline="-25000" dirty="0"/>
              <a:t>B</a:t>
            </a:r>
            <a:r>
              <a:rPr lang="en-US" altLang="en-US" sz="900" dirty="0"/>
              <a:t>) = .4(-5) + .6(25) = 13%</a:t>
            </a:r>
          </a:p>
          <a:p>
            <a:pPr eaLnBrk="1" hangingPunct="1">
              <a:lnSpc>
                <a:spcPct val="90000"/>
              </a:lnSpc>
            </a:pPr>
            <a:r>
              <a:rPr lang="en-US" altLang="en-US" sz="900" dirty="0"/>
              <a:t>	Variance(B) = .4(-5-13)</a:t>
            </a:r>
            <a:r>
              <a:rPr lang="en-US" altLang="en-US" sz="900" baseline="30000" dirty="0"/>
              <a:t>2</a:t>
            </a:r>
            <a:r>
              <a:rPr lang="en-US" altLang="en-US" sz="900" dirty="0"/>
              <a:t> + .6(25-13)</a:t>
            </a:r>
            <a:r>
              <a:rPr lang="en-US" altLang="en-US" sz="900" baseline="30000" dirty="0"/>
              <a:t>2</a:t>
            </a:r>
            <a:r>
              <a:rPr lang="en-US" altLang="en-US" sz="900" dirty="0"/>
              <a:t> = 216</a:t>
            </a:r>
          </a:p>
          <a:p>
            <a:pPr eaLnBrk="1" hangingPunct="1">
              <a:lnSpc>
                <a:spcPct val="90000"/>
              </a:lnSpc>
            </a:pPr>
            <a:r>
              <a:rPr lang="en-US" altLang="en-US" sz="900" dirty="0"/>
              <a:t>	Std. Dev.(B) = 14.7%</a:t>
            </a:r>
          </a:p>
          <a:p>
            <a:pPr eaLnBrk="1" hangingPunct="1">
              <a:lnSpc>
                <a:spcPct val="90000"/>
              </a:lnSpc>
            </a:pPr>
            <a:endParaRPr lang="en-US" altLang="en-US" sz="900" dirty="0"/>
          </a:p>
          <a:p>
            <a:pPr eaLnBrk="1" hangingPunct="1">
              <a:lnSpc>
                <a:spcPct val="90000"/>
              </a:lnSpc>
            </a:pPr>
            <a:r>
              <a:rPr lang="en-US" altLang="en-US" sz="900" dirty="0"/>
              <a:t>Portfolio (solutions to portfolio return in each state appear with mouse click after last question)</a:t>
            </a:r>
          </a:p>
          <a:p>
            <a:pPr eaLnBrk="1" hangingPunct="1">
              <a:lnSpc>
                <a:spcPct val="90000"/>
              </a:lnSpc>
            </a:pPr>
            <a:r>
              <a:rPr lang="en-US" altLang="en-US" sz="900" dirty="0"/>
              <a:t>Portfolio return in boom = .5(30) + .5(-5) = 12.5</a:t>
            </a:r>
          </a:p>
          <a:p>
            <a:pPr eaLnBrk="1" hangingPunct="1">
              <a:lnSpc>
                <a:spcPct val="90000"/>
              </a:lnSpc>
            </a:pPr>
            <a:r>
              <a:rPr lang="en-US" altLang="en-US" sz="900" dirty="0"/>
              <a:t>Portfolio return in bust = .5(-10) + .5(25) = 7.5</a:t>
            </a:r>
          </a:p>
          <a:p>
            <a:pPr eaLnBrk="1" hangingPunct="1">
              <a:lnSpc>
                <a:spcPct val="90000"/>
              </a:lnSpc>
            </a:pPr>
            <a:r>
              <a:rPr lang="en-US" altLang="en-US" sz="900" dirty="0"/>
              <a:t>Expected return = .4(12.5) + .6(7.5) = 9.5 or</a:t>
            </a:r>
          </a:p>
          <a:p>
            <a:pPr eaLnBrk="1" hangingPunct="1">
              <a:lnSpc>
                <a:spcPct val="90000"/>
              </a:lnSpc>
            </a:pPr>
            <a:r>
              <a:rPr lang="en-US" altLang="en-US" sz="900" dirty="0"/>
              <a:t>	Expected return = .5(6) + .5(13) = 9.5</a:t>
            </a:r>
          </a:p>
          <a:p>
            <a:pPr eaLnBrk="1" hangingPunct="1">
              <a:lnSpc>
                <a:spcPct val="90000"/>
              </a:lnSpc>
            </a:pPr>
            <a:r>
              <a:rPr lang="en-US" altLang="en-US" sz="900" dirty="0"/>
              <a:t>Variance of portfolio = .4(12.5-9.5)</a:t>
            </a:r>
            <a:r>
              <a:rPr lang="en-US" altLang="en-US" sz="900" baseline="30000" dirty="0"/>
              <a:t>2</a:t>
            </a:r>
            <a:r>
              <a:rPr lang="en-US" altLang="en-US" sz="900" dirty="0"/>
              <a:t> + .6(7.5-9.5)</a:t>
            </a:r>
            <a:r>
              <a:rPr lang="en-US" altLang="en-US" sz="900" baseline="30000" dirty="0"/>
              <a:t>2</a:t>
            </a:r>
            <a:r>
              <a:rPr lang="en-US" altLang="en-US" sz="900" dirty="0"/>
              <a:t> = 6</a:t>
            </a:r>
          </a:p>
          <a:p>
            <a:pPr eaLnBrk="1" hangingPunct="1">
              <a:lnSpc>
                <a:spcPct val="90000"/>
              </a:lnSpc>
            </a:pPr>
            <a:r>
              <a:rPr lang="en-US" altLang="en-US" sz="900" dirty="0"/>
              <a:t>	Standard deviation = 2.45%</a:t>
            </a:r>
          </a:p>
          <a:p>
            <a:pPr eaLnBrk="1" hangingPunct="1">
              <a:lnSpc>
                <a:spcPct val="90000"/>
              </a:lnSpc>
            </a:pPr>
            <a:r>
              <a:rPr lang="en-US" altLang="en-US" sz="900" dirty="0"/>
              <a:t>Note that the variance is NOT equal to .5(384) + .5(216) = 300 and</a:t>
            </a:r>
          </a:p>
          <a:p>
            <a:pPr eaLnBrk="1" hangingPunct="1">
              <a:lnSpc>
                <a:spcPct val="90000"/>
              </a:lnSpc>
            </a:pPr>
            <a:r>
              <a:rPr lang="en-US" altLang="en-US" sz="900" dirty="0"/>
              <a:t>	Standard deviation is NOT equal to .5(19.6) + .5(14.7) = 17.17%</a:t>
            </a:r>
          </a:p>
          <a:p>
            <a:pPr eaLnBrk="1" hangingPunct="1">
              <a:lnSpc>
                <a:spcPct val="90000"/>
              </a:lnSpc>
            </a:pPr>
            <a:endParaRPr lang="en-US" altLang="en-US" sz="900" dirty="0"/>
          </a:p>
          <a:p>
            <a:pPr eaLnBrk="1" hangingPunct="1">
              <a:lnSpc>
                <a:spcPct val="90000"/>
              </a:lnSpc>
            </a:pPr>
            <a:r>
              <a:rPr lang="en-US" altLang="en-US" sz="900" dirty="0"/>
              <a:t>What would the expected return and standard deviation for the portfolio be if we invested 3/7 of our money in A and 4/7 in B? Portfolio return = 10% and standard deviation = 0</a:t>
            </a:r>
          </a:p>
          <a:p>
            <a:pPr eaLnBrk="1" hangingPunct="1">
              <a:lnSpc>
                <a:spcPct val="90000"/>
              </a:lnSpc>
            </a:pPr>
            <a:endParaRPr lang="en-US" altLang="en-US" sz="900" dirty="0"/>
          </a:p>
          <a:p>
            <a:pPr eaLnBrk="1" hangingPunct="1">
              <a:lnSpc>
                <a:spcPct val="90000"/>
              </a:lnSpc>
            </a:pPr>
            <a:r>
              <a:rPr lang="en-US" altLang="en-US" sz="900" dirty="0"/>
              <a:t>Portfolio variance using covariances:</a:t>
            </a:r>
          </a:p>
          <a:p>
            <a:pPr eaLnBrk="1" hangingPunct="1">
              <a:lnSpc>
                <a:spcPct val="90000"/>
              </a:lnSpc>
            </a:pPr>
            <a:r>
              <a:rPr lang="en-US" altLang="en-US" sz="900" dirty="0"/>
              <a:t>COV(A,B) = .4(30-6)(-5-13) + .6(-10-6)(25-13) = -288</a:t>
            </a:r>
          </a:p>
          <a:p>
            <a:pPr eaLnBrk="1" hangingPunct="1">
              <a:lnSpc>
                <a:spcPct val="90000"/>
              </a:lnSpc>
            </a:pPr>
            <a:r>
              <a:rPr lang="en-US" altLang="en-US" sz="900" dirty="0"/>
              <a:t>Variance of portfolio = (.5)</a:t>
            </a:r>
            <a:r>
              <a:rPr lang="en-US" altLang="en-US" sz="900" baseline="30000" dirty="0"/>
              <a:t>2</a:t>
            </a:r>
            <a:r>
              <a:rPr lang="en-US" altLang="en-US" sz="900" dirty="0"/>
              <a:t>(384) + (.5)</a:t>
            </a:r>
            <a:r>
              <a:rPr lang="en-US" altLang="en-US" sz="900" baseline="30000" dirty="0"/>
              <a:t>2</a:t>
            </a:r>
            <a:r>
              <a:rPr lang="en-US" altLang="en-US" sz="900" dirty="0"/>
              <a:t>(216) + 2(.5)(.5)(-288) = 6</a:t>
            </a:r>
          </a:p>
          <a:p>
            <a:pPr eaLnBrk="1" hangingPunct="1">
              <a:lnSpc>
                <a:spcPct val="90000"/>
              </a:lnSpc>
            </a:pPr>
            <a:r>
              <a:rPr lang="en-US" altLang="en-US" sz="900" dirty="0"/>
              <a:t>Standard deviation = 2.45%</a:t>
            </a:r>
          </a:p>
        </p:txBody>
      </p:sp>
    </p:spTree>
    <p:extLst>
      <p:ext uri="{BB962C8B-B14F-4D97-AF65-F5344CB8AC3E}">
        <p14:creationId xmlns:p14="http://schemas.microsoft.com/office/powerpoint/2010/main" val="1124159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 xmlns:a16="http://schemas.microsoft.com/office/drawing/2014/main" id="{2FDDBCE4-3096-41FD-931C-7FA30C7600F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94B9D42-F1B4-459C-8410-E87465238429}" type="slidenum">
              <a:rPr lang="en-US" altLang="en-US" smtClean="0">
                <a:latin typeface="Times New Roman" panose="02020603050405020304" pitchFamily="18" charset="0"/>
              </a:rPr>
              <a:pPr/>
              <a:t>15</a:t>
            </a:fld>
            <a:endParaRPr lang="en-US" altLang="en-US" dirty="0">
              <a:latin typeface="Times New Roman" panose="02020603050405020304" pitchFamily="18" charset="0"/>
            </a:endParaRPr>
          </a:p>
        </p:txBody>
      </p:sp>
      <p:sp>
        <p:nvSpPr>
          <p:cNvPr id="40963" name="Rectangle 2">
            <a:extLst>
              <a:ext uri="{FF2B5EF4-FFF2-40B4-BE49-F238E27FC236}">
                <a16:creationId xmlns="" xmlns:a16="http://schemas.microsoft.com/office/drawing/2014/main" id="{B5CAF3AF-A18F-4B3A-AD06-62DBD38C7DBB}"/>
              </a:ext>
            </a:extLst>
          </p:cNvPr>
          <p:cNvSpPr>
            <a:spLocks noGrp="1" noRot="1" noChangeAspect="1" noChangeArrowheads="1" noTextEdit="1"/>
          </p:cNvSpPr>
          <p:nvPr>
            <p:ph type="sldImg"/>
          </p:nvPr>
        </p:nvSpPr>
        <p:spPr>
          <a:ln/>
        </p:spPr>
      </p:sp>
      <p:sp>
        <p:nvSpPr>
          <p:cNvPr id="40964" name="Rectangle 3">
            <a:extLst>
              <a:ext uri="{FF2B5EF4-FFF2-40B4-BE49-F238E27FC236}">
                <a16:creationId xmlns="" xmlns:a16="http://schemas.microsoft.com/office/drawing/2014/main" id="{4DEB8118-6002-43BF-A0BC-2CA9E1CD45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13.2 (C)</a:t>
            </a:r>
            <a:endParaRPr lang="en-US" altLang="en-US" b="1" dirty="0"/>
          </a:p>
          <a:p>
            <a:pPr eaLnBrk="1" hangingPunct="1"/>
            <a:endParaRPr lang="en-US" altLang="en-US" dirty="0"/>
          </a:p>
          <a:p>
            <a:pPr eaLnBrk="1" hangingPunct="1"/>
            <a:r>
              <a:rPr lang="en-US" altLang="en-US" dirty="0"/>
              <a:t>Portfolio return in Boom: .6(15) + .4(10) = 13%</a:t>
            </a:r>
          </a:p>
          <a:p>
            <a:pPr eaLnBrk="1" hangingPunct="1"/>
            <a:r>
              <a:rPr lang="en-US" altLang="en-US" dirty="0"/>
              <a:t>Portfolio return in Normal: .6(10) + .4(9) = 9.6%</a:t>
            </a:r>
          </a:p>
          <a:p>
            <a:pPr eaLnBrk="1" hangingPunct="1"/>
            <a:r>
              <a:rPr lang="en-US" altLang="en-US" dirty="0"/>
              <a:t>Portfolio return in Recession: .6(5) + .4(10) = 7%</a:t>
            </a:r>
          </a:p>
          <a:p>
            <a:pPr eaLnBrk="1" hangingPunct="1"/>
            <a:endParaRPr lang="en-US" altLang="en-US" dirty="0"/>
          </a:p>
          <a:p>
            <a:pPr eaLnBrk="1" hangingPunct="1"/>
            <a:r>
              <a:rPr lang="en-US" altLang="en-US" dirty="0"/>
              <a:t>Expected return = .25(13) + .6(9.6) + .15(7) = 10.06%</a:t>
            </a:r>
          </a:p>
          <a:p>
            <a:pPr eaLnBrk="1" hangingPunct="1"/>
            <a:r>
              <a:rPr lang="en-US" altLang="en-US" dirty="0"/>
              <a:t>Variance = .25(13-10.06)</a:t>
            </a:r>
            <a:r>
              <a:rPr lang="en-US" altLang="en-US" baseline="30000" dirty="0"/>
              <a:t>2</a:t>
            </a:r>
            <a:r>
              <a:rPr lang="en-US" altLang="en-US" dirty="0"/>
              <a:t> + .6(9.6-10.06)</a:t>
            </a:r>
            <a:r>
              <a:rPr lang="en-US" altLang="en-US" baseline="30000" dirty="0"/>
              <a:t>2</a:t>
            </a:r>
            <a:r>
              <a:rPr lang="en-US" altLang="en-US" dirty="0"/>
              <a:t> + .15(7-10.06)</a:t>
            </a:r>
            <a:r>
              <a:rPr lang="en-US" altLang="en-US" baseline="30000" dirty="0"/>
              <a:t>2</a:t>
            </a:r>
            <a:r>
              <a:rPr lang="en-US" altLang="en-US" dirty="0"/>
              <a:t> = 3.6924</a:t>
            </a:r>
          </a:p>
          <a:p>
            <a:pPr eaLnBrk="1" hangingPunct="1"/>
            <a:r>
              <a:rPr lang="en-US" altLang="en-US" dirty="0"/>
              <a:t>Standard deviation = 1.92%</a:t>
            </a:r>
          </a:p>
          <a:p>
            <a:pPr eaLnBrk="1" hangingPunct="1"/>
            <a:endParaRPr lang="en-US" altLang="en-US" dirty="0"/>
          </a:p>
          <a:p>
            <a:pPr eaLnBrk="1" hangingPunct="1"/>
            <a:r>
              <a:rPr lang="en-US" altLang="en-US" dirty="0"/>
              <a:t>Compare to return on X of 10.5% and standard deviation of 3.12%</a:t>
            </a:r>
          </a:p>
          <a:p>
            <a:pPr eaLnBrk="1" hangingPunct="1"/>
            <a:r>
              <a:rPr lang="en-US" altLang="en-US" dirty="0"/>
              <a:t>And return on Z of 9.4% and standard deviation of .49%</a:t>
            </a:r>
          </a:p>
          <a:p>
            <a:pPr eaLnBrk="1" hangingPunct="1"/>
            <a:endParaRPr lang="en-US" altLang="en-US" dirty="0"/>
          </a:p>
          <a:p>
            <a:pPr eaLnBrk="1" hangingPunct="1"/>
            <a:r>
              <a:rPr lang="en-US" altLang="en-US" dirty="0"/>
              <a:t>Using covariances:</a:t>
            </a:r>
          </a:p>
          <a:p>
            <a:pPr eaLnBrk="1" hangingPunct="1"/>
            <a:r>
              <a:rPr lang="en-US" altLang="en-US" dirty="0"/>
              <a:t>COV(X,Z) = .25(15-10.5)(10-9.4) + .6(10-10.5)(9-9.4) + .15(5-10.5)(10-9.4) = .3</a:t>
            </a:r>
          </a:p>
          <a:p>
            <a:pPr eaLnBrk="1" hangingPunct="1"/>
            <a:r>
              <a:rPr lang="en-US" altLang="en-US" dirty="0"/>
              <a:t>Portfolio variance = (.6 × 3.12)</a:t>
            </a:r>
            <a:r>
              <a:rPr lang="en-US" altLang="en-US" baseline="30000" dirty="0"/>
              <a:t>2</a:t>
            </a:r>
            <a:r>
              <a:rPr lang="en-US" altLang="en-US" dirty="0"/>
              <a:t> + (.4 × .49)</a:t>
            </a:r>
            <a:r>
              <a:rPr lang="en-US" altLang="en-US" baseline="30000" dirty="0"/>
              <a:t>2</a:t>
            </a:r>
            <a:r>
              <a:rPr lang="en-US" altLang="en-US" dirty="0"/>
              <a:t> + 2(.6)(.4)(.3) = 3.6868</a:t>
            </a:r>
          </a:p>
          <a:p>
            <a:pPr eaLnBrk="1" hangingPunct="1"/>
            <a:r>
              <a:rPr lang="en-US" altLang="en-US" dirty="0"/>
              <a:t>Portfolio standard deviation = 1.92% (difference in variance due to rounding)</a:t>
            </a:r>
          </a:p>
          <a:p>
            <a:pPr eaLnBrk="1" hangingPunct="1"/>
            <a:endParaRPr lang="en-US" altLang="en-US" dirty="0"/>
          </a:p>
          <a:p>
            <a:pPr lvl="3" eaLnBrk="1" hangingPunct="1"/>
            <a:r>
              <a:rPr lang="en-US" altLang="en-US" i="1" dirty="0"/>
              <a:t>Lecture Tip: </a:t>
            </a:r>
            <a:r>
              <a:rPr lang="en-US" altLang="en-US" dirty="0"/>
              <a:t>Here are a few tips to pass along to students suffering from “statistics overload”:</a:t>
            </a:r>
          </a:p>
          <a:p>
            <a:pPr lvl="3" eaLnBrk="1" hangingPunct="1"/>
            <a:r>
              <a:rPr lang="en-US" altLang="en-US" dirty="0"/>
              <a:t>-The distribution is just the picture of all possible outcomes.</a:t>
            </a:r>
          </a:p>
          <a:p>
            <a:pPr lvl="3" eaLnBrk="1" hangingPunct="1"/>
            <a:r>
              <a:rPr lang="en-US" altLang="en-US" dirty="0"/>
              <a:t>-The mean return is the central point of the distribution.</a:t>
            </a:r>
          </a:p>
          <a:p>
            <a:pPr lvl="3" eaLnBrk="1" hangingPunct="1"/>
            <a:r>
              <a:rPr lang="en-US" altLang="en-US" dirty="0"/>
              <a:t>-The standard deviation is the average deviation from the mean.</a:t>
            </a:r>
          </a:p>
          <a:p>
            <a:pPr lvl="3" eaLnBrk="1" hangingPunct="1"/>
            <a:r>
              <a:rPr lang="en-US" altLang="en-US" dirty="0"/>
              <a:t>-Assuming investor rationality (two-parameter utility functions), the mean is a proxy for expected return and the standard deviation is a proxy for total risk.</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3928521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 xmlns:a16="http://schemas.microsoft.com/office/drawing/2014/main" id="{89DB7816-CDA0-4946-93BB-8AD197716BBE}"/>
              </a:ext>
            </a:extLst>
          </p:cNvPr>
          <p:cNvSpPr>
            <a:spLocks noGrp="1" noRot="1" noChangeAspect="1" noTextEdit="1"/>
          </p:cNvSpPr>
          <p:nvPr>
            <p:ph type="sldImg"/>
          </p:nvPr>
        </p:nvSpPr>
        <p:spPr>
          <a:ln/>
        </p:spPr>
      </p:sp>
      <p:sp>
        <p:nvSpPr>
          <p:cNvPr id="43011" name="Notes Placeholder 2">
            <a:extLst>
              <a:ext uri="{FF2B5EF4-FFF2-40B4-BE49-F238E27FC236}">
                <a16:creationId xmlns="" xmlns:a16="http://schemas.microsoft.com/office/drawing/2014/main" id="{8B7CA9E9-47FB-452D-A581-9FA7067AF51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13.3 (A)</a:t>
            </a:r>
          </a:p>
        </p:txBody>
      </p:sp>
      <p:sp>
        <p:nvSpPr>
          <p:cNvPr id="43012" name="Slide Number Placeholder 3">
            <a:extLst>
              <a:ext uri="{FF2B5EF4-FFF2-40B4-BE49-F238E27FC236}">
                <a16:creationId xmlns="" xmlns:a16="http://schemas.microsoft.com/office/drawing/2014/main" id="{7D0476A6-E603-404F-BD89-C988AA1BF07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3155582-1904-4A96-ACB1-70A6D75096C8}" type="slidenum">
              <a:rPr lang="en-US" altLang="en-US" smtClean="0">
                <a:latin typeface="Times New Roman" panose="02020603050405020304" pitchFamily="18" charset="0"/>
              </a:rPr>
              <a:pPr/>
              <a:t>16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61809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 xmlns:a16="http://schemas.microsoft.com/office/drawing/2014/main" id="{54569A42-CDE7-4E2F-886C-31CFEA9DDE0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9001074-022B-4D47-9F77-4463B69A3251}" type="slidenum">
              <a:rPr lang="en-US" altLang="en-US" smtClean="0">
                <a:latin typeface="Times New Roman" panose="02020603050405020304" pitchFamily="18" charset="0"/>
              </a:rPr>
              <a:pPr/>
              <a:t>17</a:t>
            </a:fld>
            <a:endParaRPr lang="en-US" altLang="en-US" dirty="0">
              <a:latin typeface="Times New Roman" panose="02020603050405020304" pitchFamily="18" charset="0"/>
            </a:endParaRPr>
          </a:p>
        </p:txBody>
      </p:sp>
      <p:sp>
        <p:nvSpPr>
          <p:cNvPr id="45059" name="Rectangle 2">
            <a:extLst>
              <a:ext uri="{FF2B5EF4-FFF2-40B4-BE49-F238E27FC236}">
                <a16:creationId xmlns="" xmlns:a16="http://schemas.microsoft.com/office/drawing/2014/main" id="{9ECCB7E5-11BF-4F1D-8F21-E63020639E15}"/>
              </a:ext>
            </a:extLst>
          </p:cNvPr>
          <p:cNvSpPr>
            <a:spLocks noGrp="1" noRot="1" noChangeAspect="1" noChangeArrowheads="1" noTextEdit="1"/>
          </p:cNvSpPr>
          <p:nvPr>
            <p:ph type="sldImg"/>
          </p:nvPr>
        </p:nvSpPr>
        <p:spPr>
          <a:ln/>
        </p:spPr>
      </p:sp>
      <p:sp>
        <p:nvSpPr>
          <p:cNvPr id="45060" name="Rectangle 3">
            <a:extLst>
              <a:ext uri="{FF2B5EF4-FFF2-40B4-BE49-F238E27FC236}">
                <a16:creationId xmlns="" xmlns:a16="http://schemas.microsoft.com/office/drawing/2014/main" id="{03D5D580-149A-44FF-88E7-5FDC9A4A24A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13.3 (B)</a:t>
            </a:r>
          </a:p>
          <a:p>
            <a:pPr eaLnBrk="1" hangingPunct="1"/>
            <a:endParaRPr lang="en-US" altLang="en-US" i="1" dirty="0"/>
          </a:p>
          <a:p>
            <a:pPr eaLnBrk="1" hangingPunct="1"/>
            <a:r>
              <a:rPr lang="en-US" altLang="en-US" i="1" dirty="0"/>
              <a:t>Lecture Tip: </a:t>
            </a:r>
            <a:r>
              <a:rPr lang="en-US" altLang="en-US" dirty="0"/>
              <a:t>It is easy to see the effect of unexpected news on stock prices and returns. Consider the following two cases: </a:t>
            </a:r>
          </a:p>
          <a:p>
            <a:pPr eaLnBrk="1" hangingPunct="1"/>
            <a:r>
              <a:rPr lang="en-US" altLang="en-US" dirty="0"/>
              <a:t>(1) On November 17, 2004 it was announced that K-Mart would acquire Sears in an $11 billion deal. Sears’ stock price jumped from a closing price of $45.20 on November 16 to a closing price of $52.99 (a 7.79% increase) and K-Mart’s stock price jumped from $101.22 on November 16 to a closing price of $109.00 on November 17 (a 7.69% increase). Both stocks traded even higher during the day. Why the jump in price? Unexpected news, of course. (2) On November 18, 2004, Williams-Sonoma cut its sales and earnings estimates for the fourth quarter of 2004 and its share price dropped by 6%. There are plenty of other examples where unexpected news causes a change in price and expected returns.</a:t>
            </a:r>
          </a:p>
        </p:txBody>
      </p:sp>
    </p:spTree>
    <p:extLst>
      <p:ext uri="{BB962C8B-B14F-4D97-AF65-F5344CB8AC3E}">
        <p14:creationId xmlns:p14="http://schemas.microsoft.com/office/powerpoint/2010/main" val="2666076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 xmlns:a16="http://schemas.microsoft.com/office/drawing/2014/main" id="{8A27C8E5-61BE-49EB-B610-8ABBFBE3E57E}"/>
              </a:ext>
            </a:extLst>
          </p:cNvPr>
          <p:cNvSpPr>
            <a:spLocks noGrp="1" noRot="1" noChangeAspect="1" noTextEdit="1"/>
          </p:cNvSpPr>
          <p:nvPr>
            <p:ph type="sldImg"/>
          </p:nvPr>
        </p:nvSpPr>
        <p:spPr>
          <a:ln/>
        </p:spPr>
      </p:sp>
      <p:sp>
        <p:nvSpPr>
          <p:cNvPr id="47107" name="Notes Placeholder 2">
            <a:extLst>
              <a:ext uri="{FF2B5EF4-FFF2-40B4-BE49-F238E27FC236}">
                <a16:creationId xmlns="" xmlns:a16="http://schemas.microsoft.com/office/drawing/2014/main" id="{F2B3C60E-3A03-4182-B223-C134E8A3453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13.3 (B)</a:t>
            </a:r>
          </a:p>
          <a:p>
            <a:endParaRPr lang="en-US" altLang="en-US" dirty="0"/>
          </a:p>
        </p:txBody>
      </p:sp>
      <p:sp>
        <p:nvSpPr>
          <p:cNvPr id="47108" name="Slide Number Placeholder 3">
            <a:extLst>
              <a:ext uri="{FF2B5EF4-FFF2-40B4-BE49-F238E27FC236}">
                <a16:creationId xmlns="" xmlns:a16="http://schemas.microsoft.com/office/drawing/2014/main" id="{F46B7FE9-BC7D-4577-A113-89A7DA457BF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7583C54-726E-472B-99E0-FC8D61032C80}" type="slidenum">
              <a:rPr lang="en-US" altLang="en-US" smtClean="0">
                <a:latin typeface="Times New Roman" panose="02020603050405020304" pitchFamily="18" charset="0"/>
              </a:rPr>
              <a:pPr/>
              <a:t>18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238941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 xmlns:a16="http://schemas.microsoft.com/office/drawing/2014/main" id="{988E76D7-3FA5-436D-8DDC-2A23765DA1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E35E4940-D247-4F21-BEDC-8EACFBFA6EE9}" type="slidenum">
              <a:rPr lang="en-US" altLang="en-US" smtClean="0">
                <a:latin typeface="Times New Roman" panose="02020603050405020304" pitchFamily="18" charset="0"/>
              </a:rPr>
              <a:pPr/>
              <a:t>19</a:t>
            </a:fld>
            <a:endParaRPr lang="en-US" altLang="en-US" dirty="0">
              <a:latin typeface="Times New Roman" panose="02020603050405020304" pitchFamily="18" charset="0"/>
            </a:endParaRPr>
          </a:p>
        </p:txBody>
      </p:sp>
      <p:sp>
        <p:nvSpPr>
          <p:cNvPr id="49155" name="Rectangle 2">
            <a:extLst>
              <a:ext uri="{FF2B5EF4-FFF2-40B4-BE49-F238E27FC236}">
                <a16:creationId xmlns="" xmlns:a16="http://schemas.microsoft.com/office/drawing/2014/main" id="{53AEEAED-4FCA-4C35-8C12-55193D786886}"/>
              </a:ext>
            </a:extLst>
          </p:cNvPr>
          <p:cNvSpPr>
            <a:spLocks noGrp="1" noRot="1" noChangeAspect="1" noChangeArrowheads="1" noTextEdit="1"/>
          </p:cNvSpPr>
          <p:nvPr>
            <p:ph type="sldImg"/>
          </p:nvPr>
        </p:nvSpPr>
        <p:spPr>
          <a:ln/>
        </p:spPr>
      </p:sp>
      <p:sp>
        <p:nvSpPr>
          <p:cNvPr id="49156" name="Rectangle 3">
            <a:extLst>
              <a:ext uri="{FF2B5EF4-FFF2-40B4-BE49-F238E27FC236}">
                <a16:creationId xmlns="" xmlns:a16="http://schemas.microsoft.com/office/drawing/2014/main" id="{F82C6478-ED73-4B0B-84D3-19313830CA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13.4 (A)</a:t>
            </a:r>
          </a:p>
        </p:txBody>
      </p:sp>
    </p:spTree>
    <p:extLst>
      <p:ext uri="{BB962C8B-B14F-4D97-AF65-F5344CB8AC3E}">
        <p14:creationId xmlns:p14="http://schemas.microsoft.com/office/powerpoint/2010/main" val="3085896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 xmlns:a16="http://schemas.microsoft.com/office/drawing/2014/main" id="{337A5EE6-B800-45A0-A2CC-384767E4DB9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61F6F1BD-A1A8-4FC9-B6D1-35A2436180CC}" type="slidenum">
              <a:rPr lang="en-US" altLang="en-US" smtClean="0">
                <a:latin typeface="Times New Roman" panose="02020603050405020304" pitchFamily="18" charset="0"/>
              </a:rPr>
              <a:pPr/>
              <a:t>20</a:t>
            </a:fld>
            <a:endParaRPr lang="en-US" altLang="en-US" dirty="0">
              <a:latin typeface="Times New Roman" panose="02020603050405020304" pitchFamily="18" charset="0"/>
            </a:endParaRPr>
          </a:p>
        </p:txBody>
      </p:sp>
      <p:sp>
        <p:nvSpPr>
          <p:cNvPr id="51203" name="Rectangle 2">
            <a:extLst>
              <a:ext uri="{FF2B5EF4-FFF2-40B4-BE49-F238E27FC236}">
                <a16:creationId xmlns="" xmlns:a16="http://schemas.microsoft.com/office/drawing/2014/main" id="{778AB8FE-789E-4BC0-A193-76BA139254D3}"/>
              </a:ext>
            </a:extLst>
          </p:cNvPr>
          <p:cNvSpPr>
            <a:spLocks noGrp="1" noRot="1" noChangeAspect="1" noChangeArrowheads="1" noTextEdit="1"/>
          </p:cNvSpPr>
          <p:nvPr>
            <p:ph type="sldImg"/>
          </p:nvPr>
        </p:nvSpPr>
        <p:spPr>
          <a:ln/>
        </p:spPr>
      </p:sp>
      <p:sp>
        <p:nvSpPr>
          <p:cNvPr id="51204" name="Rectangle 3">
            <a:extLst>
              <a:ext uri="{FF2B5EF4-FFF2-40B4-BE49-F238E27FC236}">
                <a16:creationId xmlns="" xmlns:a16="http://schemas.microsoft.com/office/drawing/2014/main" id="{4C092812-6381-4A7A-830D-B58374A2344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13.4 (A)</a:t>
            </a:r>
          </a:p>
          <a:p>
            <a:pPr eaLnBrk="1" hangingPunct="1"/>
            <a:endParaRPr lang="en-US" altLang="en-US" i="1" dirty="0"/>
          </a:p>
          <a:p>
            <a:pPr eaLnBrk="1" hangingPunct="1"/>
            <a:r>
              <a:rPr lang="en-US" altLang="en-US" i="1" dirty="0"/>
              <a:t>Lecture Tip:</a:t>
            </a:r>
            <a:r>
              <a:rPr lang="en-US" altLang="en-US" b="1" i="1" dirty="0"/>
              <a:t> </a:t>
            </a:r>
            <a:r>
              <a:rPr lang="en-US" altLang="en-US" dirty="0"/>
              <a:t>You can expand the discussion of the difference between systematic and unsystematic risk by using the example of a strike by employees. Students will generally agree that this is unique or unsystematic risk for one company. However, what if the UAW stages the strike against the entire auto industry. Will this action impact other industries or the entire economy? If the answer to this question is yes, then this becomes a systematic risk factor. The important point is that it is not the event that determines whether it is systematic or unsystematic risk; it is the impact of the event.</a:t>
            </a:r>
          </a:p>
          <a:p>
            <a:pPr eaLnBrk="1" hangingPunct="1"/>
            <a:endParaRPr lang="en-US" altLang="en-US" dirty="0"/>
          </a:p>
        </p:txBody>
      </p:sp>
    </p:spTree>
    <p:extLst>
      <p:ext uri="{BB962C8B-B14F-4D97-AF65-F5344CB8AC3E}">
        <p14:creationId xmlns:p14="http://schemas.microsoft.com/office/powerpoint/2010/main" val="3393057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 xmlns:a16="http://schemas.microsoft.com/office/drawing/2014/main" id="{05F84B40-FD14-4F4B-B0A2-07C0C4EF54C6}"/>
              </a:ext>
            </a:extLst>
          </p:cNvPr>
          <p:cNvSpPr>
            <a:spLocks noGrp="1" noRot="1" noChangeAspect="1" noTextEdit="1"/>
          </p:cNvSpPr>
          <p:nvPr>
            <p:ph type="sldImg"/>
          </p:nvPr>
        </p:nvSpPr>
        <p:spPr>
          <a:ln/>
        </p:spPr>
      </p:sp>
      <p:sp>
        <p:nvSpPr>
          <p:cNvPr id="53251" name="Notes Placeholder 2">
            <a:extLst>
              <a:ext uri="{FF2B5EF4-FFF2-40B4-BE49-F238E27FC236}">
                <a16:creationId xmlns="" xmlns:a16="http://schemas.microsoft.com/office/drawing/2014/main" id="{7FEA9587-DE38-4A92-9D89-1318AFA29C6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13.4 (B)</a:t>
            </a:r>
          </a:p>
          <a:p>
            <a:endParaRPr lang="en-US" altLang="en-US" dirty="0"/>
          </a:p>
        </p:txBody>
      </p:sp>
      <p:sp>
        <p:nvSpPr>
          <p:cNvPr id="53252" name="Slide Number Placeholder 3">
            <a:extLst>
              <a:ext uri="{FF2B5EF4-FFF2-40B4-BE49-F238E27FC236}">
                <a16:creationId xmlns="" xmlns:a16="http://schemas.microsoft.com/office/drawing/2014/main" id="{A698C55D-4DD6-4261-A0C5-E0EB67AED4C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8894270-2112-46BC-9378-6CA8B91C5762}" type="slidenum">
              <a:rPr lang="en-US" altLang="en-US" smtClean="0">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81919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 xmlns:a16="http://schemas.microsoft.com/office/drawing/2014/main" id="{DF616B79-601B-44DD-8FCE-ACEE653609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079344F1-CBF9-4BB7-B41C-58E1D78C0B85}" type="slidenum">
              <a:rPr lang="en-US" altLang="en-US" smtClean="0">
                <a:latin typeface="Times New Roman" panose="02020603050405020304" pitchFamily="18" charset="0"/>
              </a:rPr>
              <a:pPr/>
              <a:t>4</a:t>
            </a:fld>
            <a:endParaRPr lang="en-US" altLang="en-US" dirty="0">
              <a:latin typeface="Times New Roman" panose="02020603050405020304" pitchFamily="18" charset="0"/>
            </a:endParaRPr>
          </a:p>
        </p:txBody>
      </p:sp>
      <p:sp>
        <p:nvSpPr>
          <p:cNvPr id="18435" name="Rectangle 2">
            <a:extLst>
              <a:ext uri="{FF2B5EF4-FFF2-40B4-BE49-F238E27FC236}">
                <a16:creationId xmlns="" xmlns:a16="http://schemas.microsoft.com/office/drawing/2014/main" id="{9EFFBFD1-542F-4563-B8CF-B01E0BDA5C99}"/>
              </a:ext>
            </a:extLst>
          </p:cNvPr>
          <p:cNvSpPr>
            <a:spLocks noGrp="1" noRot="1" noChangeAspect="1" noChangeArrowheads="1" noTextEdit="1"/>
          </p:cNvSpPr>
          <p:nvPr>
            <p:ph type="sldImg"/>
          </p:nvPr>
        </p:nvSpPr>
        <p:spPr>
          <a:ln/>
        </p:spPr>
      </p:sp>
      <p:sp>
        <p:nvSpPr>
          <p:cNvPr id="18436" name="Rectangle 3">
            <a:extLst>
              <a:ext uri="{FF2B5EF4-FFF2-40B4-BE49-F238E27FC236}">
                <a16:creationId xmlns="" xmlns:a16="http://schemas.microsoft.com/office/drawing/2014/main" id="{1595F5B6-80F8-4F11-827A-804B7DD531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13.1 (A)</a:t>
            </a:r>
          </a:p>
          <a:p>
            <a:pPr eaLnBrk="1" hangingPunct="1"/>
            <a:endParaRPr lang="en-US" altLang="en-US" dirty="0"/>
          </a:p>
          <a:p>
            <a:pPr eaLnBrk="1" hangingPunct="1"/>
            <a:r>
              <a:rPr lang="en-US" altLang="en-US" dirty="0"/>
              <a:t>Use the following example to illustrate the mathematical nature of expected returns:</a:t>
            </a:r>
          </a:p>
          <a:p>
            <a:pPr eaLnBrk="1" hangingPunct="1"/>
            <a:r>
              <a:rPr lang="en-US" altLang="en-US" dirty="0"/>
              <a:t>Consider a game where you toss a fair coin: If it is Heads, then student A pays student B $1. If it is Tails, then student B pays student A $1. Most students will remember from their statistics that the expected value is $0 (=.5(1) + .5(-1)). That means that if the game is played over and over then each student should expect to break-even. However, if the game is only played once, then one student will win $1 and one will lose $1.</a:t>
            </a:r>
          </a:p>
        </p:txBody>
      </p:sp>
    </p:spTree>
    <p:extLst>
      <p:ext uri="{BB962C8B-B14F-4D97-AF65-F5344CB8AC3E}">
        <p14:creationId xmlns:p14="http://schemas.microsoft.com/office/powerpoint/2010/main" val="3664015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 xmlns:a16="http://schemas.microsoft.com/office/drawing/2014/main" id="{2CEEE5EB-D392-42DF-BC4A-A36E9044408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AFEEC3D-9252-4387-86C8-DDF9F03E07A8}" type="slidenum">
              <a:rPr lang="en-US" altLang="en-US" smtClean="0">
                <a:latin typeface="Times New Roman" panose="02020603050405020304" pitchFamily="18" charset="0"/>
              </a:rPr>
              <a:pPr/>
              <a:t>22</a:t>
            </a:fld>
            <a:endParaRPr lang="en-US" altLang="en-US" dirty="0">
              <a:latin typeface="Times New Roman" panose="02020603050405020304" pitchFamily="18" charset="0"/>
            </a:endParaRPr>
          </a:p>
        </p:txBody>
      </p:sp>
      <p:sp>
        <p:nvSpPr>
          <p:cNvPr id="55299" name="Rectangle 2">
            <a:extLst>
              <a:ext uri="{FF2B5EF4-FFF2-40B4-BE49-F238E27FC236}">
                <a16:creationId xmlns="" xmlns:a16="http://schemas.microsoft.com/office/drawing/2014/main" id="{49A578D7-9D92-49CD-90A7-B6F5F62CB083}"/>
              </a:ext>
            </a:extLst>
          </p:cNvPr>
          <p:cNvSpPr>
            <a:spLocks noGrp="1" noRot="1" noChangeAspect="1" noChangeArrowheads="1" noTextEdit="1"/>
          </p:cNvSpPr>
          <p:nvPr>
            <p:ph type="sldImg"/>
          </p:nvPr>
        </p:nvSpPr>
        <p:spPr>
          <a:ln/>
        </p:spPr>
      </p:sp>
      <p:sp>
        <p:nvSpPr>
          <p:cNvPr id="55300" name="Rectangle 3">
            <a:extLst>
              <a:ext uri="{FF2B5EF4-FFF2-40B4-BE49-F238E27FC236}">
                <a16:creationId xmlns="" xmlns:a16="http://schemas.microsoft.com/office/drawing/2014/main" id="{35D71F6F-DE20-4243-BC2B-7E0ADA060CE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13.5</a:t>
            </a:r>
          </a:p>
          <a:p>
            <a:pPr eaLnBrk="1" hangingPunct="1"/>
            <a:endParaRPr lang="en-US" altLang="en-US" dirty="0"/>
          </a:p>
          <a:p>
            <a:pPr eaLnBrk="1" hangingPunct="1"/>
            <a:r>
              <a:rPr lang="en-US" altLang="en-US" dirty="0"/>
              <a:t>Video Note: “Portfolio Management” looks at the value of diversification.</a:t>
            </a:r>
          </a:p>
        </p:txBody>
      </p:sp>
    </p:spTree>
    <p:extLst>
      <p:ext uri="{BB962C8B-B14F-4D97-AF65-F5344CB8AC3E}">
        <p14:creationId xmlns:p14="http://schemas.microsoft.com/office/powerpoint/2010/main" val="1047684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 xmlns:a16="http://schemas.microsoft.com/office/drawing/2014/main" id="{02FA9B9A-E666-46A4-B5D6-C501E24A9CD3}"/>
              </a:ext>
            </a:extLst>
          </p:cNvPr>
          <p:cNvSpPr>
            <a:spLocks noGrp="1" noRot="1" noChangeAspect="1" noTextEdit="1"/>
          </p:cNvSpPr>
          <p:nvPr>
            <p:ph type="sldImg"/>
          </p:nvPr>
        </p:nvSpPr>
        <p:spPr>
          <a:ln/>
        </p:spPr>
      </p:sp>
      <p:sp>
        <p:nvSpPr>
          <p:cNvPr id="57347" name="Notes Placeholder 2">
            <a:extLst>
              <a:ext uri="{FF2B5EF4-FFF2-40B4-BE49-F238E27FC236}">
                <a16:creationId xmlns="" xmlns:a16="http://schemas.microsoft.com/office/drawing/2014/main" id="{55948B0C-DDD2-4998-98C3-FAC76B41CEC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13.5 (A)</a:t>
            </a:r>
          </a:p>
          <a:p>
            <a:endParaRPr lang="en-US" altLang="en-US" dirty="0"/>
          </a:p>
        </p:txBody>
      </p:sp>
      <p:sp>
        <p:nvSpPr>
          <p:cNvPr id="57348" name="Slide Number Placeholder 3">
            <a:extLst>
              <a:ext uri="{FF2B5EF4-FFF2-40B4-BE49-F238E27FC236}">
                <a16:creationId xmlns="" xmlns:a16="http://schemas.microsoft.com/office/drawing/2014/main" id="{C726E3A9-8EFC-4F83-822C-F2E6DA4B750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B30F956F-D32E-4A9D-97FE-A592C637C79C}" type="slidenum">
              <a:rPr lang="en-US" altLang="en-US" smtClean="0">
                <a:latin typeface="Times New Roman" panose="02020603050405020304" pitchFamily="18" charset="0"/>
              </a:rPr>
              <a:pPr/>
              <a:t>23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36396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 xmlns:a16="http://schemas.microsoft.com/office/drawing/2014/main" id="{081C45F1-1B10-41E7-99C2-98FD8E18CE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884EFD21-290C-4CCD-928C-3213798E3A1A}" type="slidenum">
              <a:rPr lang="en-US" altLang="en-US" smtClean="0">
                <a:latin typeface="Times New Roman" panose="02020603050405020304" pitchFamily="18" charset="0"/>
              </a:rPr>
              <a:pPr/>
              <a:t>24</a:t>
            </a:fld>
            <a:endParaRPr lang="en-US" altLang="en-US" dirty="0">
              <a:latin typeface="Times New Roman" panose="02020603050405020304" pitchFamily="18" charset="0"/>
            </a:endParaRPr>
          </a:p>
        </p:txBody>
      </p:sp>
      <p:sp>
        <p:nvSpPr>
          <p:cNvPr id="59395" name="Rectangle 2">
            <a:extLst>
              <a:ext uri="{FF2B5EF4-FFF2-40B4-BE49-F238E27FC236}">
                <a16:creationId xmlns="" xmlns:a16="http://schemas.microsoft.com/office/drawing/2014/main" id="{D67EE421-9921-4FFB-A937-4268804C7ADF}"/>
              </a:ext>
            </a:extLst>
          </p:cNvPr>
          <p:cNvSpPr>
            <a:spLocks noGrp="1" noRot="1" noChangeAspect="1" noChangeArrowheads="1" noTextEdit="1"/>
          </p:cNvSpPr>
          <p:nvPr>
            <p:ph type="sldImg"/>
          </p:nvPr>
        </p:nvSpPr>
        <p:spPr>
          <a:ln/>
        </p:spPr>
      </p:sp>
      <p:sp>
        <p:nvSpPr>
          <p:cNvPr id="59396" name="Rectangle 3">
            <a:extLst>
              <a:ext uri="{FF2B5EF4-FFF2-40B4-BE49-F238E27FC236}">
                <a16:creationId xmlns="" xmlns:a16="http://schemas.microsoft.com/office/drawing/2014/main" id="{F0D45E90-FD72-4ACB-B774-42599B99FA4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13.5 (B)</a:t>
            </a:r>
          </a:p>
          <a:p>
            <a:pPr eaLnBrk="1" hangingPunct="1"/>
            <a:endParaRPr lang="en-US" altLang="en-US" dirty="0"/>
          </a:p>
          <a:p>
            <a:pPr eaLnBrk="1" hangingPunct="1"/>
            <a:r>
              <a:rPr lang="en-US" altLang="en-US" dirty="0"/>
              <a:t>A discussion of the potential benefits of international investing may be helpful at this point.</a:t>
            </a:r>
          </a:p>
        </p:txBody>
      </p:sp>
    </p:spTree>
    <p:extLst>
      <p:ext uri="{BB962C8B-B14F-4D97-AF65-F5344CB8AC3E}">
        <p14:creationId xmlns:p14="http://schemas.microsoft.com/office/powerpoint/2010/main" val="993314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 xmlns:a16="http://schemas.microsoft.com/office/drawing/2014/main" id="{035F206C-E840-4C6D-9989-26E209E05395}"/>
              </a:ext>
            </a:extLst>
          </p:cNvPr>
          <p:cNvSpPr>
            <a:spLocks noGrp="1" noRot="1" noChangeAspect="1" noTextEdit="1"/>
          </p:cNvSpPr>
          <p:nvPr>
            <p:ph type="sldImg"/>
          </p:nvPr>
        </p:nvSpPr>
        <p:spPr>
          <a:ln/>
        </p:spPr>
      </p:sp>
      <p:sp>
        <p:nvSpPr>
          <p:cNvPr id="61443" name="Notes Placeholder 2">
            <a:extLst>
              <a:ext uri="{FF2B5EF4-FFF2-40B4-BE49-F238E27FC236}">
                <a16:creationId xmlns="" xmlns:a16="http://schemas.microsoft.com/office/drawing/2014/main" id="{4E0336E9-79C1-4512-A0A4-2F0A3C98BA3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13.5 (B)</a:t>
            </a:r>
          </a:p>
          <a:p>
            <a:endParaRPr lang="en-US" altLang="en-US" dirty="0"/>
          </a:p>
        </p:txBody>
      </p:sp>
      <p:sp>
        <p:nvSpPr>
          <p:cNvPr id="61444" name="Slide Number Placeholder 3">
            <a:extLst>
              <a:ext uri="{FF2B5EF4-FFF2-40B4-BE49-F238E27FC236}">
                <a16:creationId xmlns="" xmlns:a16="http://schemas.microsoft.com/office/drawing/2014/main" id="{5FEF90B0-D559-4E8A-9241-F3AEA32C8A1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634828BA-6F4E-47C9-BA4E-FD2A967B0E22}" type="slidenum">
              <a:rPr lang="en-US" altLang="en-US" smtClean="0">
                <a:latin typeface="Times New Roman" panose="02020603050405020304" pitchFamily="18" charset="0"/>
              </a:rPr>
              <a:pPr/>
              <a:t>25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1405056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 xmlns:a16="http://schemas.microsoft.com/office/drawing/2014/main" id="{3B13BE73-E6D6-4124-96C8-48AE85611598}"/>
              </a:ext>
            </a:extLst>
          </p:cNvPr>
          <p:cNvSpPr>
            <a:spLocks noGrp="1" noRot="1" noChangeAspect="1" noTextEdit="1"/>
          </p:cNvSpPr>
          <p:nvPr>
            <p:ph type="sldImg"/>
          </p:nvPr>
        </p:nvSpPr>
        <p:spPr>
          <a:ln/>
        </p:spPr>
      </p:sp>
      <p:sp>
        <p:nvSpPr>
          <p:cNvPr id="63491" name="Notes Placeholder 2">
            <a:extLst>
              <a:ext uri="{FF2B5EF4-FFF2-40B4-BE49-F238E27FC236}">
                <a16:creationId xmlns="" xmlns:a16="http://schemas.microsoft.com/office/drawing/2014/main" id="{7E73B973-CC4A-4676-A0DC-551E43997CC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13.5 (C)</a:t>
            </a:r>
          </a:p>
          <a:p>
            <a:endParaRPr lang="en-US" altLang="en-US" dirty="0"/>
          </a:p>
        </p:txBody>
      </p:sp>
      <p:sp>
        <p:nvSpPr>
          <p:cNvPr id="63492" name="Slide Number Placeholder 3">
            <a:extLst>
              <a:ext uri="{FF2B5EF4-FFF2-40B4-BE49-F238E27FC236}">
                <a16:creationId xmlns="" xmlns:a16="http://schemas.microsoft.com/office/drawing/2014/main" id="{CA64D7E9-0EB1-4374-8D77-8BFDB258319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F2BF0A61-7621-4C0E-96BA-6E744670D4F9}" type="slidenum">
              <a:rPr lang="en-US" altLang="en-US" smtClean="0">
                <a:latin typeface="Times New Roman" panose="02020603050405020304" pitchFamily="18" charset="0"/>
              </a:rPr>
              <a:pPr/>
              <a:t>26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30944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 xmlns:a16="http://schemas.microsoft.com/office/drawing/2014/main" id="{6FA121D9-AA91-499F-8A1F-6421966E3800}"/>
              </a:ext>
            </a:extLst>
          </p:cNvPr>
          <p:cNvSpPr>
            <a:spLocks noGrp="1" noRot="1" noChangeAspect="1" noTextEdit="1"/>
          </p:cNvSpPr>
          <p:nvPr>
            <p:ph type="sldImg"/>
          </p:nvPr>
        </p:nvSpPr>
        <p:spPr>
          <a:ln/>
        </p:spPr>
      </p:sp>
      <p:sp>
        <p:nvSpPr>
          <p:cNvPr id="65539" name="Notes Placeholder 2">
            <a:extLst>
              <a:ext uri="{FF2B5EF4-FFF2-40B4-BE49-F238E27FC236}">
                <a16:creationId xmlns="" xmlns:a16="http://schemas.microsoft.com/office/drawing/2014/main" id="{0204868C-A8F7-4728-A89C-7AD95A92D27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13.5 (D)</a:t>
            </a:r>
          </a:p>
          <a:p>
            <a:endParaRPr lang="en-US" altLang="en-US" dirty="0"/>
          </a:p>
        </p:txBody>
      </p:sp>
      <p:sp>
        <p:nvSpPr>
          <p:cNvPr id="65540" name="Slide Number Placeholder 3">
            <a:extLst>
              <a:ext uri="{FF2B5EF4-FFF2-40B4-BE49-F238E27FC236}">
                <a16:creationId xmlns="" xmlns:a16="http://schemas.microsoft.com/office/drawing/2014/main" id="{05E31860-6785-42DF-A2E9-61F6D7F9E0E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881ED5EE-31F8-4D35-9275-F240C67221E2}" type="slidenum">
              <a:rPr lang="en-US" altLang="en-US" smtClean="0">
                <a:latin typeface="Times New Roman" panose="02020603050405020304" pitchFamily="18" charset="0"/>
              </a:rPr>
              <a:pPr/>
              <a:t>27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964157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 xmlns:a16="http://schemas.microsoft.com/office/drawing/2014/main" id="{2E28B6B5-8661-41B8-A5E5-E3EDC742A2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4EBB7AE-EADA-4720-8ECE-F959DD8C4EAA}" type="slidenum">
              <a:rPr lang="en-US" altLang="en-US" smtClean="0">
                <a:latin typeface="Times New Roman" panose="02020603050405020304" pitchFamily="18" charset="0"/>
              </a:rPr>
              <a:pPr/>
              <a:t>28</a:t>
            </a:fld>
            <a:endParaRPr lang="en-US" altLang="en-US" dirty="0">
              <a:latin typeface="Times New Roman" panose="02020603050405020304" pitchFamily="18" charset="0"/>
            </a:endParaRPr>
          </a:p>
        </p:txBody>
      </p:sp>
      <p:sp>
        <p:nvSpPr>
          <p:cNvPr id="67587" name="Rectangle 2">
            <a:extLst>
              <a:ext uri="{FF2B5EF4-FFF2-40B4-BE49-F238E27FC236}">
                <a16:creationId xmlns="" xmlns:a16="http://schemas.microsoft.com/office/drawing/2014/main" id="{9A5CC4F4-CB74-4E3C-A81C-B94A0ECB6812}"/>
              </a:ext>
            </a:extLst>
          </p:cNvPr>
          <p:cNvSpPr>
            <a:spLocks noGrp="1" noRot="1" noChangeAspect="1" noChangeArrowheads="1" noTextEdit="1"/>
          </p:cNvSpPr>
          <p:nvPr>
            <p:ph type="sldImg"/>
          </p:nvPr>
        </p:nvSpPr>
        <p:spPr>
          <a:ln/>
        </p:spPr>
      </p:sp>
      <p:sp>
        <p:nvSpPr>
          <p:cNvPr id="67588" name="Rectangle 3">
            <a:extLst>
              <a:ext uri="{FF2B5EF4-FFF2-40B4-BE49-F238E27FC236}">
                <a16:creationId xmlns="" xmlns:a16="http://schemas.microsoft.com/office/drawing/2014/main" id="{140F18D8-72EA-4337-9815-00F174FA977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13.6 (A)</a:t>
            </a:r>
          </a:p>
          <a:p>
            <a:pPr eaLnBrk="1" hangingPunct="1"/>
            <a:endParaRPr lang="en-US" altLang="en-US" dirty="0"/>
          </a:p>
          <a:p>
            <a:pPr eaLnBrk="1" hangingPunct="1"/>
            <a:r>
              <a:rPr lang="en-US" altLang="en-US" dirty="0"/>
              <a:t>A discussion of diversification via mutual funds and ETFs may add to the students’ understanding.</a:t>
            </a:r>
          </a:p>
        </p:txBody>
      </p:sp>
    </p:spTree>
    <p:extLst>
      <p:ext uri="{BB962C8B-B14F-4D97-AF65-F5344CB8AC3E}">
        <p14:creationId xmlns:p14="http://schemas.microsoft.com/office/powerpoint/2010/main" val="4126881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 xmlns:a16="http://schemas.microsoft.com/office/drawing/2014/main" id="{D4B88517-463A-431E-9C72-71F8BE1AC68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8843314-9174-47FA-85EB-8965260BCD2D}" type="slidenum">
              <a:rPr lang="en-US" altLang="en-US" smtClean="0">
                <a:latin typeface="Times New Roman" panose="02020603050405020304" pitchFamily="18" charset="0"/>
              </a:rPr>
              <a:pPr/>
              <a:t>29</a:t>
            </a:fld>
            <a:endParaRPr lang="en-US" altLang="en-US" dirty="0">
              <a:latin typeface="Times New Roman" panose="02020603050405020304" pitchFamily="18" charset="0"/>
            </a:endParaRPr>
          </a:p>
        </p:txBody>
      </p:sp>
      <p:sp>
        <p:nvSpPr>
          <p:cNvPr id="69635" name="Rectangle 2">
            <a:extLst>
              <a:ext uri="{FF2B5EF4-FFF2-40B4-BE49-F238E27FC236}">
                <a16:creationId xmlns="" xmlns:a16="http://schemas.microsoft.com/office/drawing/2014/main" id="{19D3C3C9-08B4-4FB9-912B-51DE14670CB1}"/>
              </a:ext>
            </a:extLst>
          </p:cNvPr>
          <p:cNvSpPr>
            <a:spLocks noGrp="1" noRot="1" noChangeAspect="1" noChangeArrowheads="1" noTextEdit="1"/>
          </p:cNvSpPr>
          <p:nvPr>
            <p:ph type="sldImg"/>
          </p:nvPr>
        </p:nvSpPr>
        <p:spPr>
          <a:ln/>
        </p:spPr>
      </p:sp>
      <p:sp>
        <p:nvSpPr>
          <p:cNvPr id="69636" name="Rectangle 3">
            <a:extLst>
              <a:ext uri="{FF2B5EF4-FFF2-40B4-BE49-F238E27FC236}">
                <a16:creationId xmlns="" xmlns:a16="http://schemas.microsoft.com/office/drawing/2014/main" id="{FC543AD6-33FF-43B1-9A47-4F96A7B031E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eaLnBrk="1" hangingPunct="1"/>
            <a:r>
              <a:rPr lang="en-US" altLang="en-US" dirty="0"/>
              <a:t>Section 13.6 (B)</a:t>
            </a:r>
          </a:p>
          <a:p>
            <a:pPr lvl="0" eaLnBrk="1" hangingPunct="1"/>
            <a:endParaRPr lang="en-US" altLang="en-US" i="1" dirty="0"/>
          </a:p>
          <a:p>
            <a:pPr lvl="0" eaLnBrk="1" hangingPunct="1"/>
            <a:r>
              <a:rPr lang="en-US" altLang="en-US" i="1" dirty="0"/>
              <a:t>Lecture Tip:</a:t>
            </a:r>
            <a:r>
              <a:rPr lang="en-US" altLang="en-US" b="1" dirty="0"/>
              <a:t> </a:t>
            </a:r>
            <a:r>
              <a:rPr lang="en-US" altLang="en-US" dirty="0"/>
              <a:t>Remember that the cost of equity depends on both the firm’s business risk and its financial risk. So, all else equal, borrowing money will increase a firm’s equity beta because it increases the volatility of earnings. Robert Hamada derived the following equation to reflect the relationship between levered and unlevered betas (excluding tax effects):</a:t>
            </a:r>
            <a:br>
              <a:rPr lang="en-US" altLang="en-US" dirty="0"/>
            </a:br>
            <a:r>
              <a:rPr lang="en-US" altLang="en-US" dirty="0"/>
              <a:t/>
            </a:r>
            <a:br>
              <a:rPr lang="en-US" altLang="en-US" dirty="0"/>
            </a:br>
            <a:r>
              <a:rPr lang="en-US" altLang="en-US" dirty="0">
                <a:sym typeface="Symbol" panose="05050102010706020507" pitchFamily="18" charset="2"/>
              </a:rPr>
              <a:t></a:t>
            </a:r>
            <a:r>
              <a:rPr lang="en-US" altLang="en-US" dirty="0"/>
              <a:t>L = </a:t>
            </a:r>
            <a:r>
              <a:rPr lang="en-US" altLang="en-US" dirty="0">
                <a:sym typeface="Symbol" panose="05050102010706020507" pitchFamily="18" charset="2"/>
              </a:rPr>
              <a:t></a:t>
            </a:r>
            <a:r>
              <a:rPr lang="en-US" altLang="en-US" dirty="0"/>
              <a:t>U(1 + D/E)</a:t>
            </a:r>
            <a:br>
              <a:rPr lang="en-US" altLang="en-US" dirty="0"/>
            </a:br>
            <a:r>
              <a:rPr lang="en-US" altLang="en-US" dirty="0"/>
              <a:t/>
            </a:r>
            <a:br>
              <a:rPr lang="en-US" altLang="en-US" dirty="0"/>
            </a:br>
            <a:r>
              <a:rPr lang="en-US" altLang="en-US" dirty="0"/>
              <a:t>where: </a:t>
            </a:r>
          </a:p>
          <a:p>
            <a:pPr lvl="1" eaLnBrk="1" hangingPunct="1"/>
            <a:r>
              <a:rPr lang="en-US" altLang="en-US" dirty="0">
                <a:sym typeface="Symbol" panose="05050102010706020507" pitchFamily="18" charset="2"/>
              </a:rPr>
              <a:t></a:t>
            </a:r>
            <a:r>
              <a:rPr lang="en-US" altLang="en-US" dirty="0"/>
              <a:t>L = equity beta of a levered firm;</a:t>
            </a:r>
          </a:p>
          <a:p>
            <a:pPr lvl="1" eaLnBrk="1" hangingPunct="1"/>
            <a:r>
              <a:rPr lang="en-US" altLang="en-US" dirty="0">
                <a:sym typeface="Symbol" panose="05050102010706020507" pitchFamily="18" charset="2"/>
              </a:rPr>
              <a:t></a:t>
            </a:r>
            <a:r>
              <a:rPr lang="en-US" altLang="en-US" dirty="0"/>
              <a:t>U = equity beta of an unlevered firm;</a:t>
            </a:r>
          </a:p>
          <a:p>
            <a:pPr lvl="1" eaLnBrk="1" hangingPunct="1"/>
            <a:r>
              <a:rPr lang="en-US" altLang="en-US" dirty="0"/>
              <a:t>D/E = debt-to-equity ratio</a:t>
            </a:r>
          </a:p>
        </p:txBody>
      </p:sp>
    </p:spTree>
    <p:extLst>
      <p:ext uri="{BB962C8B-B14F-4D97-AF65-F5344CB8AC3E}">
        <p14:creationId xmlns:p14="http://schemas.microsoft.com/office/powerpoint/2010/main" val="21710955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 xmlns:a16="http://schemas.microsoft.com/office/drawing/2014/main" id="{C014677B-80B1-4DED-919E-F8CF5C1C87B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3B1049E1-1AF0-43FB-98BF-513603E3007A}" type="slidenum">
              <a:rPr lang="en-US" altLang="en-US" smtClean="0">
                <a:latin typeface="Times New Roman" panose="02020603050405020304" pitchFamily="18" charset="0"/>
              </a:rPr>
              <a:pPr/>
              <a:t>30</a:t>
            </a:fld>
            <a:endParaRPr lang="en-US" altLang="en-US" dirty="0">
              <a:latin typeface="Times New Roman" panose="02020603050405020304" pitchFamily="18" charset="0"/>
            </a:endParaRPr>
          </a:p>
        </p:txBody>
      </p:sp>
      <p:sp>
        <p:nvSpPr>
          <p:cNvPr id="71683" name="Rectangle 2">
            <a:extLst>
              <a:ext uri="{FF2B5EF4-FFF2-40B4-BE49-F238E27FC236}">
                <a16:creationId xmlns="" xmlns:a16="http://schemas.microsoft.com/office/drawing/2014/main" id="{67413D56-F5E9-4F82-A2DB-BE072E0DE769}"/>
              </a:ext>
            </a:extLst>
          </p:cNvPr>
          <p:cNvSpPr>
            <a:spLocks noGrp="1" noRot="1" noChangeAspect="1" noChangeArrowheads="1" noTextEdit="1"/>
          </p:cNvSpPr>
          <p:nvPr>
            <p:ph type="sldImg"/>
          </p:nvPr>
        </p:nvSpPr>
        <p:spPr>
          <a:ln/>
        </p:spPr>
      </p:sp>
      <p:sp>
        <p:nvSpPr>
          <p:cNvPr id="71684" name="Rectangle 3">
            <a:extLst>
              <a:ext uri="{FF2B5EF4-FFF2-40B4-BE49-F238E27FC236}">
                <a16:creationId xmlns="" xmlns:a16="http://schemas.microsoft.com/office/drawing/2014/main" id="{55215451-B828-4274-A439-C3EB914A0F9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13.6 (B)</a:t>
            </a:r>
          </a:p>
          <a:p>
            <a:pPr eaLnBrk="1" hangingPunct="1"/>
            <a:endParaRPr lang="en-US" altLang="en-US" i="1" dirty="0"/>
          </a:p>
          <a:p>
            <a:pPr eaLnBrk="1" hangingPunct="1"/>
            <a:r>
              <a:rPr lang="en-US" altLang="en-US" i="1" dirty="0"/>
              <a:t>Lecture Tip: </a:t>
            </a:r>
            <a:r>
              <a:rPr lang="en-US" altLang="en-US" dirty="0"/>
              <a:t>Students sometimes wonder just how high a stock’s beta can get. In earlier years, one would say that, while the average beta for all stocks must be 1.0, the range of possible values for any given beta is from -</a:t>
            </a:r>
            <a:r>
              <a:rPr lang="en-US" altLang="en-US" dirty="0">
                <a:sym typeface="Symbol" panose="05050102010706020507" pitchFamily="18" charset="2"/>
              </a:rPr>
              <a:t></a:t>
            </a:r>
            <a:r>
              <a:rPr lang="en-US" altLang="en-US" dirty="0"/>
              <a:t> to +</a:t>
            </a:r>
            <a:r>
              <a:rPr lang="en-US" altLang="en-US" dirty="0">
                <a:sym typeface="Symbol" panose="05050102010706020507" pitchFamily="18" charset="2"/>
              </a:rPr>
              <a:t></a:t>
            </a:r>
            <a:r>
              <a:rPr lang="en-US" altLang="en-US" dirty="0"/>
              <a:t>.</a:t>
            </a:r>
            <a:br>
              <a:rPr lang="en-US" altLang="en-US" dirty="0"/>
            </a:br>
            <a:endParaRPr lang="en-US" altLang="en-US" dirty="0"/>
          </a:p>
          <a:p>
            <a:pPr eaLnBrk="1" hangingPunct="1"/>
            <a:r>
              <a:rPr lang="en-US" altLang="en-US" dirty="0"/>
              <a:t>Today, the Internet provides another way of addressing the question. Go to the Yahoo! Finance stock screener </a:t>
            </a:r>
            <a:r>
              <a:rPr lang="en-US" altLang="en-US" dirty="0" smtClean="0"/>
              <a:t>site. </a:t>
            </a:r>
            <a:r>
              <a:rPr lang="en-US" altLang="en-US" dirty="0"/>
              <a:t>This site allows you to search many financial markets by fundamental criteria. </a:t>
            </a:r>
          </a:p>
        </p:txBody>
      </p:sp>
    </p:spTree>
    <p:extLst>
      <p:ext uri="{BB962C8B-B14F-4D97-AF65-F5344CB8AC3E}">
        <p14:creationId xmlns:p14="http://schemas.microsoft.com/office/powerpoint/2010/main" val="4303036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 xmlns:a16="http://schemas.microsoft.com/office/drawing/2014/main" id="{84C58E99-5D07-45C2-BB33-42F6FBE9D0A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DF095118-2965-4784-9BE2-EF4F8F64175D}" type="slidenum">
              <a:rPr lang="en-US" altLang="en-US" smtClean="0">
                <a:latin typeface="Times New Roman" panose="02020603050405020304" pitchFamily="18" charset="0"/>
              </a:rPr>
              <a:pPr/>
              <a:t>31</a:t>
            </a:fld>
            <a:endParaRPr lang="en-US" altLang="en-US" dirty="0">
              <a:latin typeface="Times New Roman" panose="02020603050405020304" pitchFamily="18" charset="0"/>
            </a:endParaRPr>
          </a:p>
        </p:txBody>
      </p:sp>
      <p:sp>
        <p:nvSpPr>
          <p:cNvPr id="73731" name="Rectangle 2">
            <a:extLst>
              <a:ext uri="{FF2B5EF4-FFF2-40B4-BE49-F238E27FC236}">
                <a16:creationId xmlns="" xmlns:a16="http://schemas.microsoft.com/office/drawing/2014/main" id="{D199D6B0-F3D5-46F0-9642-F102953942D3}"/>
              </a:ext>
            </a:extLst>
          </p:cNvPr>
          <p:cNvSpPr>
            <a:spLocks noGrp="1" noRot="1" noChangeAspect="1" noChangeArrowheads="1" noTextEdit="1"/>
          </p:cNvSpPr>
          <p:nvPr>
            <p:ph type="sldImg"/>
          </p:nvPr>
        </p:nvSpPr>
        <p:spPr>
          <a:ln/>
        </p:spPr>
      </p:sp>
      <p:sp>
        <p:nvSpPr>
          <p:cNvPr id="73732" name="Rectangle 3">
            <a:extLst>
              <a:ext uri="{FF2B5EF4-FFF2-40B4-BE49-F238E27FC236}">
                <a16:creationId xmlns="" xmlns:a16="http://schemas.microsoft.com/office/drawing/2014/main" id="{C8E07ABF-ADB9-4A82-924F-3AFAC256759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13.6 (B)</a:t>
            </a:r>
          </a:p>
          <a:p>
            <a:pPr eaLnBrk="1" hangingPunct="1"/>
            <a:endParaRPr lang="en-US" altLang="en-US" dirty="0"/>
          </a:p>
          <a:p>
            <a:pPr eaLnBrk="1" hangingPunct="1"/>
            <a:r>
              <a:rPr lang="en-US" altLang="en-US" dirty="0"/>
              <a:t>Security K has the higher total risk.</a:t>
            </a:r>
          </a:p>
          <a:p>
            <a:pPr eaLnBrk="1" hangingPunct="1"/>
            <a:endParaRPr lang="en-US" altLang="en-US" dirty="0"/>
          </a:p>
          <a:p>
            <a:pPr eaLnBrk="1" hangingPunct="1"/>
            <a:r>
              <a:rPr lang="en-US" altLang="en-US" dirty="0"/>
              <a:t>Security C has the higher systematic risk.</a:t>
            </a:r>
          </a:p>
          <a:p>
            <a:pPr eaLnBrk="1" hangingPunct="1"/>
            <a:endParaRPr lang="en-US" altLang="en-US" dirty="0"/>
          </a:p>
          <a:p>
            <a:pPr eaLnBrk="1" hangingPunct="1"/>
            <a:r>
              <a:rPr lang="en-US" altLang="en-US" dirty="0"/>
              <a:t>Security C should have the higher expected return.</a:t>
            </a:r>
          </a:p>
        </p:txBody>
      </p:sp>
    </p:spTree>
    <p:extLst>
      <p:ext uri="{BB962C8B-B14F-4D97-AF65-F5344CB8AC3E}">
        <p14:creationId xmlns:p14="http://schemas.microsoft.com/office/powerpoint/2010/main" val="4077352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 xmlns:a16="http://schemas.microsoft.com/office/drawing/2014/main" id="{CB1FBD61-61E9-492B-980E-4884596A04F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A33CD085-08F0-4717-B4C6-32F9ED7D4CFB}" type="slidenum">
              <a:rPr lang="en-US" altLang="en-US" smtClean="0">
                <a:latin typeface="Times New Roman" panose="02020603050405020304" pitchFamily="18" charset="0"/>
              </a:rPr>
              <a:pPr/>
              <a:t>5</a:t>
            </a:fld>
            <a:endParaRPr lang="en-US" altLang="en-US" dirty="0">
              <a:latin typeface="Times New Roman" panose="02020603050405020304" pitchFamily="18" charset="0"/>
            </a:endParaRPr>
          </a:p>
        </p:txBody>
      </p:sp>
      <p:sp>
        <p:nvSpPr>
          <p:cNvPr id="20483" name="Rectangle 2">
            <a:extLst>
              <a:ext uri="{FF2B5EF4-FFF2-40B4-BE49-F238E27FC236}">
                <a16:creationId xmlns="" xmlns:a16="http://schemas.microsoft.com/office/drawing/2014/main" id="{22A2C3F8-DBFE-4F57-ACDF-91DB21E4A75B}"/>
              </a:ext>
            </a:extLst>
          </p:cNvPr>
          <p:cNvSpPr>
            <a:spLocks noGrp="1" noRot="1" noChangeAspect="1" noChangeArrowheads="1" noTextEdit="1"/>
          </p:cNvSpPr>
          <p:nvPr>
            <p:ph type="sldImg"/>
          </p:nvPr>
        </p:nvSpPr>
        <p:spPr>
          <a:ln/>
        </p:spPr>
      </p:sp>
      <p:sp>
        <p:nvSpPr>
          <p:cNvPr id="20484" name="Rectangle 3">
            <a:extLst>
              <a:ext uri="{FF2B5EF4-FFF2-40B4-BE49-F238E27FC236}">
                <a16:creationId xmlns="" xmlns:a16="http://schemas.microsoft.com/office/drawing/2014/main" id="{E7903883-2FBF-4923-A694-B6574B1A036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13.1 (A)</a:t>
            </a:r>
          </a:p>
          <a:p>
            <a:pPr eaLnBrk="1" hangingPunct="1"/>
            <a:endParaRPr lang="en-US" altLang="en-US" dirty="0"/>
          </a:p>
          <a:p>
            <a:pPr eaLnBrk="1" hangingPunct="1"/>
            <a:r>
              <a:rPr lang="en-US" altLang="en-US" dirty="0"/>
              <a:t>What is the probability of a recession? 1- 0.3 - 0.5 = 0.2</a:t>
            </a:r>
          </a:p>
          <a:p>
            <a:pPr eaLnBrk="1" hangingPunct="1"/>
            <a:endParaRPr lang="en-US" altLang="en-US" dirty="0"/>
          </a:p>
          <a:p>
            <a:pPr eaLnBrk="1" hangingPunct="1"/>
            <a:r>
              <a:rPr lang="en-US" altLang="en-US" dirty="0"/>
              <a:t>If the risk-free rate is 4.15%, what is the risk premium?</a:t>
            </a:r>
          </a:p>
          <a:p>
            <a:pPr eaLnBrk="1" hangingPunct="1"/>
            <a:r>
              <a:rPr lang="en-US" altLang="en-US" dirty="0"/>
              <a:t>Stock C: 9.9 – 4.15 = 5.75%</a:t>
            </a:r>
          </a:p>
          <a:p>
            <a:pPr eaLnBrk="1" hangingPunct="1"/>
            <a:r>
              <a:rPr lang="en-US" altLang="en-US" dirty="0"/>
              <a:t>Stock T: 17.7 – 4.15 = 13.55%</a:t>
            </a:r>
          </a:p>
        </p:txBody>
      </p:sp>
    </p:spTree>
    <p:extLst>
      <p:ext uri="{BB962C8B-B14F-4D97-AF65-F5344CB8AC3E}">
        <p14:creationId xmlns:p14="http://schemas.microsoft.com/office/powerpoint/2010/main" val="2217084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 xmlns:a16="http://schemas.microsoft.com/office/drawing/2014/main" id="{CB124F75-9BB0-4543-BBA8-0D8126AC77B2}"/>
              </a:ext>
            </a:extLst>
          </p:cNvPr>
          <p:cNvSpPr>
            <a:spLocks noGrp="1" noRot="1" noChangeAspect="1" noTextEdit="1"/>
          </p:cNvSpPr>
          <p:nvPr>
            <p:ph type="sldImg"/>
          </p:nvPr>
        </p:nvSpPr>
        <p:spPr>
          <a:ln/>
        </p:spPr>
      </p:sp>
      <p:sp>
        <p:nvSpPr>
          <p:cNvPr id="75779" name="Notes Placeholder 2">
            <a:extLst>
              <a:ext uri="{FF2B5EF4-FFF2-40B4-BE49-F238E27FC236}">
                <a16:creationId xmlns="" xmlns:a16="http://schemas.microsoft.com/office/drawing/2014/main" id="{471D7EF0-A829-4493-B3BF-6BBDA50A54C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13.6 (B)</a:t>
            </a:r>
          </a:p>
          <a:p>
            <a:endParaRPr lang="en-US" altLang="en-US" dirty="0"/>
          </a:p>
        </p:txBody>
      </p:sp>
      <p:sp>
        <p:nvSpPr>
          <p:cNvPr id="75780" name="Slide Number Placeholder 3">
            <a:extLst>
              <a:ext uri="{FF2B5EF4-FFF2-40B4-BE49-F238E27FC236}">
                <a16:creationId xmlns="" xmlns:a16="http://schemas.microsoft.com/office/drawing/2014/main" id="{08464010-611B-46E7-A063-7772126AC46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4591FCD3-5163-4ABF-B51B-72319ABB10D6}" type="slidenum">
              <a:rPr lang="en-US" altLang="en-US" smtClean="0">
                <a:latin typeface="Times New Roman" panose="02020603050405020304" pitchFamily="18" charset="0"/>
              </a:rPr>
              <a:pPr/>
              <a:t>32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89363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 xmlns:a16="http://schemas.microsoft.com/office/drawing/2014/main" id="{AB876F7E-8BC1-492C-A118-A772B08D8A6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65C59C1A-2592-4DA0-A3B5-E8342C7DCD95}" type="slidenum">
              <a:rPr lang="en-US" altLang="en-US" smtClean="0">
                <a:latin typeface="Times New Roman" panose="02020603050405020304" pitchFamily="18" charset="0"/>
              </a:rPr>
              <a:pPr/>
              <a:t>33</a:t>
            </a:fld>
            <a:endParaRPr lang="en-US" altLang="en-US" dirty="0">
              <a:latin typeface="Times New Roman" panose="02020603050405020304" pitchFamily="18" charset="0"/>
            </a:endParaRPr>
          </a:p>
        </p:txBody>
      </p:sp>
      <p:sp>
        <p:nvSpPr>
          <p:cNvPr id="77827" name="Rectangle 2">
            <a:extLst>
              <a:ext uri="{FF2B5EF4-FFF2-40B4-BE49-F238E27FC236}">
                <a16:creationId xmlns="" xmlns:a16="http://schemas.microsoft.com/office/drawing/2014/main" id="{3D7C4ACC-E844-4340-A985-C5C4B77D26D5}"/>
              </a:ext>
            </a:extLst>
          </p:cNvPr>
          <p:cNvSpPr>
            <a:spLocks noGrp="1" noRot="1" noChangeAspect="1" noChangeArrowheads="1" noTextEdit="1"/>
          </p:cNvSpPr>
          <p:nvPr>
            <p:ph type="sldImg"/>
          </p:nvPr>
        </p:nvSpPr>
        <p:spPr>
          <a:ln/>
        </p:spPr>
      </p:sp>
      <p:sp>
        <p:nvSpPr>
          <p:cNvPr id="77828" name="Rectangle 3">
            <a:extLst>
              <a:ext uri="{FF2B5EF4-FFF2-40B4-BE49-F238E27FC236}">
                <a16:creationId xmlns="" xmlns:a16="http://schemas.microsoft.com/office/drawing/2014/main" id="{B80B1059-9AFA-48BA-A857-3D66BD74F1A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13.6 (C)</a:t>
            </a:r>
          </a:p>
          <a:p>
            <a:pPr eaLnBrk="1" hangingPunct="1"/>
            <a:endParaRPr lang="en-US" altLang="en-US" dirty="0"/>
          </a:p>
          <a:p>
            <a:pPr eaLnBrk="1" hangingPunct="1"/>
            <a:r>
              <a:rPr lang="en-US" altLang="en-US" dirty="0"/>
              <a:t>Which security has the highest systematic risk? </a:t>
            </a:r>
          </a:p>
          <a:p>
            <a:pPr lvl="1" eaLnBrk="1" hangingPunct="1"/>
            <a:r>
              <a:rPr lang="en-US" altLang="en-US" dirty="0"/>
              <a:t>C</a:t>
            </a:r>
          </a:p>
          <a:p>
            <a:pPr eaLnBrk="1" hangingPunct="1"/>
            <a:r>
              <a:rPr lang="en-US" altLang="en-US" dirty="0"/>
              <a:t>Which security has the lowest systematic risk? </a:t>
            </a:r>
          </a:p>
          <a:p>
            <a:pPr lvl="1" eaLnBrk="1" hangingPunct="1"/>
            <a:r>
              <a:rPr lang="en-US" altLang="en-US" dirty="0"/>
              <a:t>KO</a:t>
            </a:r>
          </a:p>
          <a:p>
            <a:pPr eaLnBrk="1" hangingPunct="1"/>
            <a:r>
              <a:rPr lang="en-US" altLang="en-US" dirty="0"/>
              <a:t>Is the systematic risk of the portfolio more or less than the market? </a:t>
            </a:r>
          </a:p>
          <a:p>
            <a:pPr lvl="1" eaLnBrk="1" hangingPunct="1"/>
            <a:r>
              <a:rPr lang="en-US" altLang="en-US" dirty="0"/>
              <a:t>more</a:t>
            </a:r>
          </a:p>
        </p:txBody>
      </p:sp>
    </p:spTree>
    <p:extLst>
      <p:ext uri="{BB962C8B-B14F-4D97-AF65-F5344CB8AC3E}">
        <p14:creationId xmlns:p14="http://schemas.microsoft.com/office/powerpoint/2010/main" val="663525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 xmlns:a16="http://schemas.microsoft.com/office/drawing/2014/main" id="{18699481-C85B-4A4B-9EC2-9750377493C0}"/>
              </a:ext>
            </a:extLst>
          </p:cNvPr>
          <p:cNvSpPr>
            <a:spLocks noGrp="1" noRot="1" noChangeAspect="1" noTextEdit="1"/>
          </p:cNvSpPr>
          <p:nvPr>
            <p:ph type="sldImg"/>
          </p:nvPr>
        </p:nvSpPr>
        <p:spPr>
          <a:ln/>
        </p:spPr>
      </p:sp>
      <p:sp>
        <p:nvSpPr>
          <p:cNvPr id="79875" name="Notes Placeholder 2">
            <a:extLst>
              <a:ext uri="{FF2B5EF4-FFF2-40B4-BE49-F238E27FC236}">
                <a16:creationId xmlns="" xmlns:a16="http://schemas.microsoft.com/office/drawing/2014/main" id="{B92DB20A-0763-485A-8849-65DC559B8E2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13.7 (A)</a:t>
            </a:r>
          </a:p>
          <a:p>
            <a:endParaRPr lang="en-US" altLang="en-US" dirty="0"/>
          </a:p>
        </p:txBody>
      </p:sp>
      <p:sp>
        <p:nvSpPr>
          <p:cNvPr id="79876" name="Slide Number Placeholder 3">
            <a:extLst>
              <a:ext uri="{FF2B5EF4-FFF2-40B4-BE49-F238E27FC236}">
                <a16:creationId xmlns="" xmlns:a16="http://schemas.microsoft.com/office/drawing/2014/main" id="{20E9A533-7803-413F-96FE-9010A466B5E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F66952A3-267B-42AA-B70D-BA092E670BBA}" type="slidenum">
              <a:rPr lang="en-US" altLang="en-US" smtClean="0">
                <a:latin typeface="Times New Roman" panose="02020603050405020304" pitchFamily="18" charset="0"/>
              </a:rPr>
              <a:pPr/>
              <a:t>34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416605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 xmlns:a16="http://schemas.microsoft.com/office/drawing/2014/main" id="{D261FED5-C4A0-42B8-A665-C8CFA87C01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8D88DE0F-FBB9-4AEA-BD7E-6DBE07F78860}" type="slidenum">
              <a:rPr lang="en-US" altLang="en-US" smtClean="0">
                <a:latin typeface="Times New Roman" panose="02020603050405020304" pitchFamily="18" charset="0"/>
              </a:rPr>
              <a:pPr/>
              <a:t>35</a:t>
            </a:fld>
            <a:endParaRPr lang="en-US" altLang="en-US" dirty="0">
              <a:latin typeface="Times New Roman" panose="02020603050405020304" pitchFamily="18" charset="0"/>
            </a:endParaRPr>
          </a:p>
        </p:txBody>
      </p:sp>
      <p:sp>
        <p:nvSpPr>
          <p:cNvPr id="81923" name="Rectangle 2">
            <a:extLst>
              <a:ext uri="{FF2B5EF4-FFF2-40B4-BE49-F238E27FC236}">
                <a16:creationId xmlns="" xmlns:a16="http://schemas.microsoft.com/office/drawing/2014/main" id="{5660A96A-3BF7-4112-ACB8-2051D1B0023B}"/>
              </a:ext>
            </a:extLst>
          </p:cNvPr>
          <p:cNvSpPr>
            <a:spLocks noGrp="1" noRot="1" noChangeAspect="1" noChangeArrowheads="1" noTextEdit="1"/>
          </p:cNvSpPr>
          <p:nvPr>
            <p:ph type="sldImg"/>
          </p:nvPr>
        </p:nvSpPr>
        <p:spPr>
          <a:ln/>
        </p:spPr>
      </p:sp>
      <p:sp>
        <p:nvSpPr>
          <p:cNvPr id="81924" name="Rectangle 3">
            <a:extLst>
              <a:ext uri="{FF2B5EF4-FFF2-40B4-BE49-F238E27FC236}">
                <a16:creationId xmlns="" xmlns:a16="http://schemas.microsoft.com/office/drawing/2014/main" id="{1CCCCF06-E87F-4124-8F7E-8ECADA7281E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13.7 (A)</a:t>
            </a:r>
          </a:p>
          <a:p>
            <a:pPr eaLnBrk="1" hangingPunct="1"/>
            <a:endParaRPr lang="en-US" altLang="en-US" dirty="0"/>
          </a:p>
          <a:p>
            <a:pPr eaLnBrk="1" hangingPunct="1"/>
            <a:r>
              <a:rPr lang="en-US" altLang="en-US" dirty="0"/>
              <a:t>Based on the example in the book:</a:t>
            </a:r>
          </a:p>
          <a:p>
            <a:pPr eaLnBrk="1" hangingPunct="1"/>
            <a:r>
              <a:rPr lang="en-US" altLang="en-US" dirty="0"/>
              <a:t>Point out that there is a linear relationship between beta and expected return. Ask if the students remember the form of the equation for a line.</a:t>
            </a:r>
          </a:p>
          <a:p>
            <a:pPr eaLnBrk="1" hangingPunct="1"/>
            <a:endParaRPr lang="en-US" altLang="en-US" dirty="0"/>
          </a:p>
          <a:p>
            <a:pPr eaLnBrk="1" hangingPunct="1"/>
            <a:r>
              <a:rPr lang="en-US" altLang="en-US" dirty="0"/>
              <a:t>Y = mx + b </a:t>
            </a:r>
          </a:p>
          <a:p>
            <a:pPr eaLnBrk="1" hangingPunct="1"/>
            <a:r>
              <a:rPr lang="en-US" altLang="en-US" dirty="0"/>
              <a:t>E(R) = slope (Beta) + y-intercept</a:t>
            </a:r>
          </a:p>
          <a:p>
            <a:pPr eaLnBrk="1" hangingPunct="1"/>
            <a:r>
              <a:rPr lang="en-US" altLang="en-US" dirty="0"/>
              <a:t>The y-intercept is = the risk-free rate, so all we need is the slope</a:t>
            </a:r>
          </a:p>
          <a:p>
            <a:pPr eaLnBrk="1" hangingPunct="1"/>
            <a:endParaRPr lang="en-US" altLang="en-US" dirty="0"/>
          </a:p>
          <a:p>
            <a:pPr eaLnBrk="1" hangingPunct="1"/>
            <a:r>
              <a:rPr lang="en-US" altLang="en-US" i="1" dirty="0"/>
              <a:t>Lecture Tip:</a:t>
            </a:r>
            <a:r>
              <a:rPr lang="en-US" altLang="en-US" b="1" i="1" dirty="0"/>
              <a:t> </a:t>
            </a:r>
            <a:r>
              <a:rPr lang="en-US" altLang="en-US" dirty="0"/>
              <a:t>The example in the book illustrates a greater than 100% investment in asset A. This means that the investor has borrowed money on margin (technically at the risk-free rate) and used that money to purchase additional shares of asset A. This can increase the potential returns, but it also increases the risk. </a:t>
            </a:r>
          </a:p>
        </p:txBody>
      </p:sp>
    </p:spTree>
    <p:extLst>
      <p:ext uri="{BB962C8B-B14F-4D97-AF65-F5344CB8AC3E}">
        <p14:creationId xmlns:p14="http://schemas.microsoft.com/office/powerpoint/2010/main" val="362377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 xmlns:a16="http://schemas.microsoft.com/office/drawing/2014/main" id="{6C361489-0C68-42ED-A328-D955E891323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00A70E0-31B3-428F-A5C4-308E5AEC4293}" type="slidenum">
              <a:rPr lang="en-US" altLang="en-US" smtClean="0">
                <a:latin typeface="Times New Roman" panose="02020603050405020304" pitchFamily="18" charset="0"/>
              </a:rPr>
              <a:pPr/>
              <a:t>36</a:t>
            </a:fld>
            <a:endParaRPr lang="en-US" altLang="en-US" dirty="0">
              <a:latin typeface="Times New Roman" panose="02020603050405020304" pitchFamily="18" charset="0"/>
            </a:endParaRPr>
          </a:p>
        </p:txBody>
      </p:sp>
      <p:sp>
        <p:nvSpPr>
          <p:cNvPr id="83971" name="Rectangle 2">
            <a:extLst>
              <a:ext uri="{FF2B5EF4-FFF2-40B4-BE49-F238E27FC236}">
                <a16:creationId xmlns="" xmlns:a16="http://schemas.microsoft.com/office/drawing/2014/main" id="{14207203-992F-4945-9044-F2C020F29671}"/>
              </a:ext>
            </a:extLst>
          </p:cNvPr>
          <p:cNvSpPr>
            <a:spLocks noGrp="1" noRot="1" noChangeAspect="1" noChangeArrowheads="1" noTextEdit="1"/>
          </p:cNvSpPr>
          <p:nvPr>
            <p:ph type="sldImg"/>
          </p:nvPr>
        </p:nvSpPr>
        <p:spPr>
          <a:ln/>
        </p:spPr>
      </p:sp>
      <p:sp>
        <p:nvSpPr>
          <p:cNvPr id="83972" name="Rectangle 3">
            <a:extLst>
              <a:ext uri="{FF2B5EF4-FFF2-40B4-BE49-F238E27FC236}">
                <a16:creationId xmlns="" xmlns:a16="http://schemas.microsoft.com/office/drawing/2014/main" id="{C3F33CD6-B0DE-41F9-B26B-8EEA89E7AD1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13.7 (A)</a:t>
            </a:r>
          </a:p>
          <a:p>
            <a:pPr eaLnBrk="1" hangingPunct="1"/>
            <a:endParaRPr lang="en-US" altLang="en-US" dirty="0"/>
          </a:p>
          <a:p>
            <a:pPr eaLnBrk="1" hangingPunct="1"/>
            <a:r>
              <a:rPr lang="en-US" altLang="en-US" dirty="0"/>
              <a:t>Ask students if they remember how to compute the slope of a line: rise / run.</a:t>
            </a:r>
          </a:p>
          <a:p>
            <a:pPr eaLnBrk="1" hangingPunct="1"/>
            <a:endParaRPr lang="en-US" altLang="en-US" dirty="0"/>
          </a:p>
          <a:p>
            <a:pPr eaLnBrk="1" hangingPunct="1"/>
            <a:r>
              <a:rPr lang="en-US" altLang="en-US" dirty="0"/>
              <a:t>If the reward-to-risk ratio = 8, then investors will want to buy the asset. This will drive the price up and the expected return down (remember time value of money and valuation). When will the flurry of trading stop? When the reward-to-risk ratio reaches 7.5.</a:t>
            </a:r>
          </a:p>
          <a:p>
            <a:pPr eaLnBrk="1" hangingPunct="1"/>
            <a:endParaRPr lang="en-US" altLang="en-US" dirty="0"/>
          </a:p>
          <a:p>
            <a:pPr eaLnBrk="1" hangingPunct="1"/>
            <a:r>
              <a:rPr lang="en-US" altLang="en-US" dirty="0"/>
              <a:t>If the reward-to-risk ratio = 7, then investors will want to sell the asset. This will drive the price down and the expected return up. When will the flurry of trading stop? When the reward-to-risk ratio reaches 7.5.</a:t>
            </a:r>
          </a:p>
        </p:txBody>
      </p:sp>
    </p:spTree>
    <p:extLst>
      <p:ext uri="{BB962C8B-B14F-4D97-AF65-F5344CB8AC3E}">
        <p14:creationId xmlns:p14="http://schemas.microsoft.com/office/powerpoint/2010/main" val="4072672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 xmlns:a16="http://schemas.microsoft.com/office/drawing/2014/main" id="{F4ED2553-22CA-4F1B-A6BF-CAF6EFAFB2A3}"/>
              </a:ext>
            </a:extLst>
          </p:cNvPr>
          <p:cNvSpPr>
            <a:spLocks noGrp="1" noRot="1" noChangeAspect="1" noTextEdit="1"/>
          </p:cNvSpPr>
          <p:nvPr>
            <p:ph type="sldImg"/>
          </p:nvPr>
        </p:nvSpPr>
        <p:spPr>
          <a:ln/>
        </p:spPr>
      </p:sp>
      <p:sp>
        <p:nvSpPr>
          <p:cNvPr id="86019" name="Notes Placeholder 2">
            <a:extLst>
              <a:ext uri="{FF2B5EF4-FFF2-40B4-BE49-F238E27FC236}">
                <a16:creationId xmlns="" xmlns:a16="http://schemas.microsoft.com/office/drawing/2014/main" id="{83DB5C11-48B1-4DC1-925D-8A647B83859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13.7 (A)</a:t>
            </a:r>
          </a:p>
          <a:p>
            <a:endParaRPr lang="en-US" altLang="en-US" dirty="0"/>
          </a:p>
        </p:txBody>
      </p:sp>
      <p:sp>
        <p:nvSpPr>
          <p:cNvPr id="86020" name="Slide Number Placeholder 3">
            <a:extLst>
              <a:ext uri="{FF2B5EF4-FFF2-40B4-BE49-F238E27FC236}">
                <a16:creationId xmlns="" xmlns:a16="http://schemas.microsoft.com/office/drawing/2014/main" id="{217E56F5-0321-4B45-BE4C-14103FF4EC5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E8515B27-6166-48BD-971D-775D16429726}" type="slidenum">
              <a:rPr lang="en-US" altLang="en-US" smtClean="0">
                <a:latin typeface="Times New Roman" panose="02020603050405020304" pitchFamily="18" charset="0"/>
              </a:rPr>
              <a:pPr/>
              <a:t>37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328334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 xmlns:a16="http://schemas.microsoft.com/office/drawing/2014/main" id="{C47FED6A-7142-4AB6-9EB8-69307DF97AD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10839E32-D19C-46C7-B21F-F618098474A7}" type="slidenum">
              <a:rPr lang="en-US" altLang="en-US" smtClean="0">
                <a:latin typeface="Times New Roman" panose="02020603050405020304" pitchFamily="18" charset="0"/>
              </a:rPr>
              <a:pPr/>
              <a:t>38</a:t>
            </a:fld>
            <a:endParaRPr lang="en-US" altLang="en-US" dirty="0">
              <a:latin typeface="Times New Roman" panose="02020603050405020304" pitchFamily="18" charset="0"/>
            </a:endParaRPr>
          </a:p>
        </p:txBody>
      </p:sp>
      <p:sp>
        <p:nvSpPr>
          <p:cNvPr id="88067" name="Rectangle 2">
            <a:extLst>
              <a:ext uri="{FF2B5EF4-FFF2-40B4-BE49-F238E27FC236}">
                <a16:creationId xmlns="" xmlns:a16="http://schemas.microsoft.com/office/drawing/2014/main" id="{4C5D5BF6-5FB8-4C1F-8362-FB2C055A741B}"/>
              </a:ext>
            </a:extLst>
          </p:cNvPr>
          <p:cNvSpPr>
            <a:spLocks noGrp="1" noRot="1" noChangeAspect="1" noChangeArrowheads="1" noTextEdit="1"/>
          </p:cNvSpPr>
          <p:nvPr>
            <p:ph type="sldImg"/>
          </p:nvPr>
        </p:nvSpPr>
        <p:spPr>
          <a:ln/>
        </p:spPr>
      </p:sp>
      <p:sp>
        <p:nvSpPr>
          <p:cNvPr id="88068" name="Rectangle 3">
            <a:extLst>
              <a:ext uri="{FF2B5EF4-FFF2-40B4-BE49-F238E27FC236}">
                <a16:creationId xmlns="" xmlns:a16="http://schemas.microsoft.com/office/drawing/2014/main" id="{3E6A7854-96C2-4D57-88D1-EF8D3BCB31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13.7 (B)</a:t>
            </a:r>
          </a:p>
          <a:p>
            <a:pPr eaLnBrk="1" hangingPunct="1"/>
            <a:endParaRPr lang="en-US" altLang="en-US" dirty="0"/>
          </a:p>
          <a:p>
            <a:pPr eaLnBrk="1" hangingPunct="1"/>
            <a:r>
              <a:rPr lang="en-US" altLang="en-US" dirty="0"/>
              <a:t>Based on the discussion earlier, we now have all the components of the line:</a:t>
            </a:r>
          </a:p>
          <a:p>
            <a:pPr eaLnBrk="1" hangingPunct="1"/>
            <a:r>
              <a:rPr lang="en-US" altLang="en-US" dirty="0"/>
              <a:t>E(R) = [E(R</a:t>
            </a:r>
            <a:r>
              <a:rPr lang="en-US" altLang="en-US" baseline="-25000" dirty="0"/>
              <a:t>M</a:t>
            </a:r>
            <a:r>
              <a:rPr lang="en-US" altLang="en-US" dirty="0"/>
              <a:t>) – R</a:t>
            </a:r>
            <a:r>
              <a:rPr lang="en-US" altLang="en-US" baseline="-25000" dirty="0"/>
              <a:t>f</a:t>
            </a:r>
            <a:r>
              <a:rPr lang="en-US" altLang="en-US" dirty="0"/>
              <a:t>]</a:t>
            </a:r>
            <a:r>
              <a:rPr lang="en-US" altLang="en-US" dirty="0">
                <a:sym typeface="Symbol" panose="05050102010706020507" pitchFamily="18" charset="2"/>
              </a:rPr>
              <a:t> + R</a:t>
            </a:r>
            <a:r>
              <a:rPr lang="en-US" altLang="en-US" baseline="-25000" dirty="0">
                <a:sym typeface="Symbol" panose="05050102010706020507" pitchFamily="18" charset="2"/>
              </a:rPr>
              <a:t>f</a:t>
            </a:r>
          </a:p>
          <a:p>
            <a:pPr eaLnBrk="1" hangingPunct="1"/>
            <a:endParaRPr lang="en-US" altLang="en-US" baseline="-25000" dirty="0">
              <a:sym typeface="Symbol" panose="05050102010706020507" pitchFamily="18" charset="2"/>
            </a:endParaRPr>
          </a:p>
          <a:p>
            <a:pPr eaLnBrk="1" hangingPunct="1"/>
            <a:r>
              <a:rPr lang="en-US" altLang="en-US" i="1" dirty="0"/>
              <a:t>Lecture Tip: </a:t>
            </a:r>
            <a:r>
              <a:rPr lang="en-US" altLang="en-US" dirty="0"/>
              <a:t>Although the realized market risk premium has on average been approximately 8.5%, the historical average should not be confused with the anticipated risk premium for any particular future period. There is abundant evidence that the realized market return has varied greatly over time. The historical average value should be treated accordingly. On the other hand, there is currently no universally accepted means of coming up with a good ex ante estimate of the market risk premium, so the historical average might be as good a guess as any. In the late 1990’s, there was evidence that the risk premium had been shrinking. In fact, Alan Greenspan was concerned with the reduction in the risk premium because he was afraid that investors had lost sight of how risky stocks actually are. Investors had a wake-up call in late 2000 and 2001 (and again in 2008 and 2009). </a:t>
            </a:r>
          </a:p>
        </p:txBody>
      </p:sp>
    </p:spTree>
    <p:extLst>
      <p:ext uri="{BB962C8B-B14F-4D97-AF65-F5344CB8AC3E}">
        <p14:creationId xmlns:p14="http://schemas.microsoft.com/office/powerpoint/2010/main" val="4085096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 xmlns:a16="http://schemas.microsoft.com/office/drawing/2014/main" id="{10F521BD-1953-43F4-94A6-3C8185159CF1}"/>
              </a:ext>
            </a:extLst>
          </p:cNvPr>
          <p:cNvSpPr>
            <a:spLocks noGrp="1" noRot="1" noChangeAspect="1" noTextEdit="1"/>
          </p:cNvSpPr>
          <p:nvPr>
            <p:ph type="sldImg"/>
          </p:nvPr>
        </p:nvSpPr>
        <p:spPr>
          <a:ln/>
        </p:spPr>
      </p:sp>
      <p:sp>
        <p:nvSpPr>
          <p:cNvPr id="90115" name="Notes Placeholder 2">
            <a:extLst>
              <a:ext uri="{FF2B5EF4-FFF2-40B4-BE49-F238E27FC236}">
                <a16:creationId xmlns="" xmlns:a16="http://schemas.microsoft.com/office/drawing/2014/main" id="{1662401F-51BD-4B0D-8F04-AB19585916E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13.7 (B)</a:t>
            </a:r>
          </a:p>
        </p:txBody>
      </p:sp>
      <p:sp>
        <p:nvSpPr>
          <p:cNvPr id="90116" name="Slide Number Placeholder 3">
            <a:extLst>
              <a:ext uri="{FF2B5EF4-FFF2-40B4-BE49-F238E27FC236}">
                <a16:creationId xmlns="" xmlns:a16="http://schemas.microsoft.com/office/drawing/2014/main" id="{F4C006C0-C753-4B7D-BF67-B7520F4E376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CC5A060-81C6-45BD-837E-2033A0E1EE86}" type="slidenum">
              <a:rPr lang="en-US" altLang="en-US" smtClean="0">
                <a:latin typeface="Times New Roman" panose="02020603050405020304" pitchFamily="18" charset="0"/>
              </a:rPr>
              <a:pPr/>
              <a:t>39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992060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 xmlns:a16="http://schemas.microsoft.com/office/drawing/2014/main" id="{06655585-7AEF-4170-A9ED-8F365A1B5017}"/>
              </a:ext>
            </a:extLst>
          </p:cNvPr>
          <p:cNvSpPr>
            <a:spLocks noGrp="1" noRot="1" noChangeAspect="1" noTextEdit="1"/>
          </p:cNvSpPr>
          <p:nvPr>
            <p:ph type="sldImg"/>
          </p:nvPr>
        </p:nvSpPr>
        <p:spPr>
          <a:ln/>
        </p:spPr>
      </p:sp>
      <p:sp>
        <p:nvSpPr>
          <p:cNvPr id="92163" name="Notes Placeholder 2">
            <a:extLst>
              <a:ext uri="{FF2B5EF4-FFF2-40B4-BE49-F238E27FC236}">
                <a16:creationId xmlns="" xmlns:a16="http://schemas.microsoft.com/office/drawing/2014/main" id="{7AC28C57-5B3D-476F-9569-20B273B89EF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13.7 (B)</a:t>
            </a:r>
          </a:p>
          <a:p>
            <a:endParaRPr lang="en-US" altLang="en-US" dirty="0"/>
          </a:p>
        </p:txBody>
      </p:sp>
      <p:sp>
        <p:nvSpPr>
          <p:cNvPr id="92164" name="Slide Number Placeholder 3">
            <a:extLst>
              <a:ext uri="{FF2B5EF4-FFF2-40B4-BE49-F238E27FC236}">
                <a16:creationId xmlns="" xmlns:a16="http://schemas.microsoft.com/office/drawing/2014/main" id="{612F805D-095C-4FB4-A7F5-D1D3E9367EA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EE4508A-C55A-4488-AAB0-6BB37FF4E3D3}" type="slidenum">
              <a:rPr lang="en-US" altLang="en-US" smtClean="0">
                <a:latin typeface="Times New Roman" panose="02020603050405020304" pitchFamily="18" charset="0"/>
              </a:rPr>
              <a:pPr/>
              <a:t>40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486790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 xmlns:a16="http://schemas.microsoft.com/office/drawing/2014/main" id="{7DEE33AF-7652-4202-8F55-86FB197EB08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D255F759-31E2-4160-B4E5-C8C652B33260}" type="slidenum">
              <a:rPr lang="en-US" altLang="en-US" smtClean="0">
                <a:latin typeface="Times New Roman" panose="02020603050405020304" pitchFamily="18" charset="0"/>
              </a:rPr>
              <a:pPr/>
              <a:t>41</a:t>
            </a:fld>
            <a:endParaRPr lang="en-US" altLang="en-US" dirty="0">
              <a:latin typeface="Times New Roman" panose="02020603050405020304" pitchFamily="18" charset="0"/>
            </a:endParaRPr>
          </a:p>
        </p:txBody>
      </p:sp>
      <p:sp>
        <p:nvSpPr>
          <p:cNvPr id="94211" name="Rectangle 2">
            <a:extLst>
              <a:ext uri="{FF2B5EF4-FFF2-40B4-BE49-F238E27FC236}">
                <a16:creationId xmlns="" xmlns:a16="http://schemas.microsoft.com/office/drawing/2014/main" id="{C16A9699-D090-45DA-B0EF-6B9361CFDEE5}"/>
              </a:ext>
            </a:extLst>
          </p:cNvPr>
          <p:cNvSpPr>
            <a:spLocks noGrp="1" noRot="1" noChangeAspect="1" noChangeArrowheads="1" noTextEdit="1"/>
          </p:cNvSpPr>
          <p:nvPr>
            <p:ph type="sldImg"/>
          </p:nvPr>
        </p:nvSpPr>
        <p:spPr>
          <a:ln/>
        </p:spPr>
      </p:sp>
      <p:sp>
        <p:nvSpPr>
          <p:cNvPr id="94212" name="Rectangle 3">
            <a:extLst>
              <a:ext uri="{FF2B5EF4-FFF2-40B4-BE49-F238E27FC236}">
                <a16:creationId xmlns="" xmlns:a16="http://schemas.microsoft.com/office/drawing/2014/main" id="{E3A25D72-F3E7-410B-B29E-6168067530F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13.7 (B)</a:t>
            </a:r>
          </a:p>
          <a:p>
            <a:pPr eaLnBrk="1" hangingPunct="1"/>
            <a:endParaRPr lang="en-US" altLang="en-US" i="1" dirty="0"/>
          </a:p>
          <a:p>
            <a:pPr eaLnBrk="1" hangingPunct="1"/>
            <a:r>
              <a:rPr lang="en-US" altLang="en-US" i="1" dirty="0"/>
              <a:t>Lecture Tip: </a:t>
            </a:r>
            <a:r>
              <a:rPr lang="en-US" altLang="en-US" dirty="0"/>
              <a:t>Students should remember that in an efficient market, security investments have an NPV = 0, on average. However, the NPV does not imply that a company’s investments in new projects must have an NPV of zero. Firms attempt to invest in projects with a positive NPV, and those that are consistently successful will trade at higher prices, all else equal. The ability to generate positive NPV projects reflects the fundamental differences in physical asset markets and financial asset markets. Physical asset markets are generally less efficient than financial asset markets, and cash flows to physical assets are often owner dependent.</a:t>
            </a:r>
            <a:br>
              <a:rPr lang="en-US" altLang="en-US" dirty="0"/>
            </a:br>
            <a:r>
              <a:rPr lang="en-US" altLang="en-US" i="1" dirty="0"/>
              <a:t/>
            </a:r>
            <a:br>
              <a:rPr lang="en-US" altLang="en-US" i="1" dirty="0"/>
            </a:br>
            <a:endParaRPr lang="en-US" altLang="en-US" i="1" dirty="0"/>
          </a:p>
        </p:txBody>
      </p:sp>
    </p:spTree>
    <p:extLst>
      <p:ext uri="{BB962C8B-B14F-4D97-AF65-F5344CB8AC3E}">
        <p14:creationId xmlns:p14="http://schemas.microsoft.com/office/powerpoint/2010/main" val="246247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 xmlns:a16="http://schemas.microsoft.com/office/drawing/2014/main" id="{BBAB809A-2211-4915-9144-7E69AD961E7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5808FAC-BC68-4D03-A389-D8CE9B338376}" type="slidenum">
              <a:rPr lang="en-US" altLang="en-US" smtClean="0">
                <a:latin typeface="Times New Roman" panose="02020603050405020304" pitchFamily="18" charset="0"/>
              </a:rPr>
              <a:pPr/>
              <a:t>6</a:t>
            </a:fld>
            <a:endParaRPr lang="en-US" altLang="en-US" dirty="0">
              <a:latin typeface="Times New Roman" panose="02020603050405020304" pitchFamily="18" charset="0"/>
            </a:endParaRPr>
          </a:p>
        </p:txBody>
      </p:sp>
      <p:sp>
        <p:nvSpPr>
          <p:cNvPr id="22531" name="Rectangle 2">
            <a:extLst>
              <a:ext uri="{FF2B5EF4-FFF2-40B4-BE49-F238E27FC236}">
                <a16:creationId xmlns="" xmlns:a16="http://schemas.microsoft.com/office/drawing/2014/main" id="{6F9097E1-F424-4440-97D0-C4637BD8B863}"/>
              </a:ext>
            </a:extLst>
          </p:cNvPr>
          <p:cNvSpPr>
            <a:spLocks noGrp="1" noRot="1" noChangeAspect="1" noChangeArrowheads="1" noTextEdit="1"/>
          </p:cNvSpPr>
          <p:nvPr>
            <p:ph type="sldImg"/>
          </p:nvPr>
        </p:nvSpPr>
        <p:spPr>
          <a:ln/>
        </p:spPr>
      </p:sp>
      <p:sp>
        <p:nvSpPr>
          <p:cNvPr id="22532" name="Rectangle 3">
            <a:extLst>
              <a:ext uri="{FF2B5EF4-FFF2-40B4-BE49-F238E27FC236}">
                <a16:creationId xmlns="" xmlns:a16="http://schemas.microsoft.com/office/drawing/2014/main" id="{3DFB9196-864A-4081-B5FC-67EE19AD13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13.1 (B)</a:t>
            </a:r>
          </a:p>
          <a:p>
            <a:pPr eaLnBrk="1" hangingPunct="1"/>
            <a:endParaRPr lang="en-US" altLang="en-US" dirty="0"/>
          </a:p>
          <a:p>
            <a:pPr eaLnBrk="1" hangingPunct="1"/>
            <a:r>
              <a:rPr lang="en-US" altLang="en-US" dirty="0"/>
              <a:t>It’s important to point out that these formulas are for populations, unlike the formulas in chapter 12 that were for samples (dividing by n-1 instead of n). Further, the probabilities that are used account for the division.</a:t>
            </a:r>
          </a:p>
          <a:p>
            <a:pPr eaLnBrk="1" hangingPunct="1"/>
            <a:endParaRPr lang="en-US" altLang="en-US" dirty="0"/>
          </a:p>
          <a:p>
            <a:pPr eaLnBrk="1" hangingPunct="1"/>
            <a:r>
              <a:rPr lang="en-US" altLang="en-US" dirty="0"/>
              <a:t>Remind the students that standard deviation is the square root of the variance.</a:t>
            </a:r>
          </a:p>
        </p:txBody>
      </p:sp>
    </p:spTree>
    <p:extLst>
      <p:ext uri="{BB962C8B-B14F-4D97-AF65-F5344CB8AC3E}">
        <p14:creationId xmlns:p14="http://schemas.microsoft.com/office/powerpoint/2010/main" val="37983124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 xmlns:a16="http://schemas.microsoft.com/office/drawing/2014/main" id="{0DBB5186-0C8B-403D-B598-153BAC57179B}"/>
              </a:ext>
            </a:extLst>
          </p:cNvPr>
          <p:cNvSpPr>
            <a:spLocks noGrp="1" noRot="1" noChangeAspect="1" noTextEdit="1"/>
          </p:cNvSpPr>
          <p:nvPr>
            <p:ph type="sldImg"/>
          </p:nvPr>
        </p:nvSpPr>
        <p:spPr>
          <a:ln/>
        </p:spPr>
      </p:sp>
      <p:sp>
        <p:nvSpPr>
          <p:cNvPr id="96259" name="Notes Placeholder 2">
            <a:extLst>
              <a:ext uri="{FF2B5EF4-FFF2-40B4-BE49-F238E27FC236}">
                <a16:creationId xmlns="" xmlns:a16="http://schemas.microsoft.com/office/drawing/2014/main" id="{53A22A2B-5572-448C-9D79-B4C7F09D25F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13.7 (B)</a:t>
            </a:r>
          </a:p>
          <a:p>
            <a:endParaRPr lang="en-US" altLang="en-US" dirty="0"/>
          </a:p>
        </p:txBody>
      </p:sp>
      <p:sp>
        <p:nvSpPr>
          <p:cNvPr id="96260" name="Slide Number Placeholder 3">
            <a:extLst>
              <a:ext uri="{FF2B5EF4-FFF2-40B4-BE49-F238E27FC236}">
                <a16:creationId xmlns="" xmlns:a16="http://schemas.microsoft.com/office/drawing/2014/main" id="{BB7FC259-1E34-472B-ABED-DC489F25918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A097F8AE-470E-4795-9504-38DCA82F8296}" type="slidenum">
              <a:rPr lang="en-US" altLang="en-US" smtClean="0">
                <a:latin typeface="Times New Roman" panose="02020603050405020304" pitchFamily="18" charset="0"/>
              </a:rPr>
              <a:pPr/>
              <a:t>42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356008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 xmlns:a16="http://schemas.microsoft.com/office/drawing/2014/main" id="{454AC6B7-0558-4A35-8539-F193FF3DD82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8C39F11C-6615-488A-AF7A-2D0408DFA046}" type="slidenum">
              <a:rPr lang="en-US" altLang="en-US" smtClean="0">
                <a:latin typeface="Times New Roman" panose="02020603050405020304" pitchFamily="18" charset="0"/>
              </a:rPr>
              <a:pPr/>
              <a:t>43</a:t>
            </a:fld>
            <a:endParaRPr lang="en-US" altLang="en-US" dirty="0">
              <a:latin typeface="Times New Roman" panose="02020603050405020304" pitchFamily="18" charset="0"/>
            </a:endParaRPr>
          </a:p>
        </p:txBody>
      </p:sp>
      <p:sp>
        <p:nvSpPr>
          <p:cNvPr id="98307" name="Rectangle 2">
            <a:extLst>
              <a:ext uri="{FF2B5EF4-FFF2-40B4-BE49-F238E27FC236}">
                <a16:creationId xmlns="" xmlns:a16="http://schemas.microsoft.com/office/drawing/2014/main" id="{902E544E-6D60-4A1A-B9F2-ABB04F942E2D}"/>
              </a:ext>
            </a:extLst>
          </p:cNvPr>
          <p:cNvSpPr>
            <a:spLocks noGrp="1" noRot="1" noChangeAspect="1" noChangeArrowheads="1" noTextEdit="1"/>
          </p:cNvSpPr>
          <p:nvPr>
            <p:ph type="sldImg"/>
          </p:nvPr>
        </p:nvSpPr>
        <p:spPr>
          <a:ln/>
        </p:spPr>
      </p:sp>
      <p:sp>
        <p:nvSpPr>
          <p:cNvPr id="98308" name="Rectangle 3">
            <a:extLst>
              <a:ext uri="{FF2B5EF4-FFF2-40B4-BE49-F238E27FC236}">
                <a16:creationId xmlns="" xmlns:a16="http://schemas.microsoft.com/office/drawing/2014/main" id="{550F6445-7A8A-4B9B-868E-BC1FF5C78FD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13.9</a:t>
            </a:r>
          </a:p>
          <a:p>
            <a:pPr eaLnBrk="1" hangingPunct="1"/>
            <a:endParaRPr lang="en-US" altLang="en-US" dirty="0"/>
          </a:p>
          <a:p>
            <a:pPr eaLnBrk="1" hangingPunct="1"/>
            <a:r>
              <a:rPr lang="en-US" altLang="en-US" dirty="0"/>
              <a:t>Reward-to-risk ratio = 13 – 5 = 8%</a:t>
            </a:r>
          </a:p>
          <a:p>
            <a:pPr eaLnBrk="1" hangingPunct="1"/>
            <a:r>
              <a:rPr lang="en-US" altLang="en-US" dirty="0"/>
              <a:t>Expected return = 5 + 1.2(8) = 14.6%</a:t>
            </a:r>
          </a:p>
        </p:txBody>
      </p:sp>
    </p:spTree>
    <p:extLst>
      <p:ext uri="{BB962C8B-B14F-4D97-AF65-F5344CB8AC3E}">
        <p14:creationId xmlns:p14="http://schemas.microsoft.com/office/powerpoint/2010/main" val="3829380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 xmlns:a16="http://schemas.microsoft.com/office/drawing/2014/main" id="{3DBD2357-9995-4CC6-9FC9-056F4B2578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737E131-094A-4FFB-A11F-F0132467B5D7}" type="slidenum">
              <a:rPr lang="en-US" altLang="en-US" smtClean="0">
                <a:latin typeface="Times New Roman" panose="02020603050405020304" pitchFamily="18" charset="0"/>
              </a:rPr>
              <a:pPr/>
              <a:t>44</a:t>
            </a:fld>
            <a:endParaRPr lang="en-US" altLang="en-US" dirty="0">
              <a:latin typeface="Times New Roman" panose="02020603050405020304" pitchFamily="18" charset="0"/>
            </a:endParaRPr>
          </a:p>
        </p:txBody>
      </p:sp>
      <p:sp>
        <p:nvSpPr>
          <p:cNvPr id="100355" name="Rectangle 2">
            <a:extLst>
              <a:ext uri="{FF2B5EF4-FFF2-40B4-BE49-F238E27FC236}">
                <a16:creationId xmlns="" xmlns:a16="http://schemas.microsoft.com/office/drawing/2014/main" id="{DB6F3616-9DDE-48F8-8CF9-94DE3220EB78}"/>
              </a:ext>
            </a:extLst>
          </p:cNvPr>
          <p:cNvSpPr>
            <a:spLocks noGrp="1" noRot="1" noChangeAspect="1" noChangeArrowheads="1" noTextEdit="1"/>
          </p:cNvSpPr>
          <p:nvPr>
            <p:ph type="sldImg"/>
          </p:nvPr>
        </p:nvSpPr>
        <p:spPr>
          <a:ln/>
        </p:spPr>
      </p:sp>
      <p:sp>
        <p:nvSpPr>
          <p:cNvPr id="100356" name="Rectangle 3">
            <a:extLst>
              <a:ext uri="{FF2B5EF4-FFF2-40B4-BE49-F238E27FC236}">
                <a16:creationId xmlns="" xmlns:a16="http://schemas.microsoft.com/office/drawing/2014/main" id="{228A1FE4-0708-4E49-BEC4-61769BC6BC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13.9</a:t>
            </a:r>
          </a:p>
          <a:p>
            <a:pPr eaLnBrk="1" hangingPunct="1"/>
            <a:endParaRPr lang="en-US" altLang="en-US" dirty="0"/>
          </a:p>
          <a:p>
            <a:pPr eaLnBrk="1" hangingPunct="1"/>
            <a:r>
              <a:rPr lang="en-US" altLang="en-US" dirty="0"/>
              <a:t>R = .04 + 1.5 × (.12 - .04) = .16</a:t>
            </a:r>
          </a:p>
          <a:p>
            <a:pPr eaLnBrk="1" hangingPunct="1"/>
            <a:endParaRPr lang="en-US" altLang="en-US" dirty="0"/>
          </a:p>
          <a:p>
            <a:pPr eaLnBrk="1" hangingPunct="1"/>
            <a:r>
              <a:rPr lang="en-US" altLang="en-US" dirty="0"/>
              <a:t>The reward/risk ratio is 8%</a:t>
            </a:r>
          </a:p>
          <a:p>
            <a:pPr eaLnBrk="1" hangingPunct="1"/>
            <a:endParaRPr lang="en-US" altLang="en-US" dirty="0"/>
          </a:p>
          <a:p>
            <a:pPr eaLnBrk="1" hangingPunct="1"/>
            <a:r>
              <a:rPr lang="en-US" altLang="en-US" dirty="0"/>
              <a:t>R = (.4 × .16) + (.6 × .12) = .136 </a:t>
            </a:r>
          </a:p>
        </p:txBody>
      </p:sp>
    </p:spTree>
    <p:extLst>
      <p:ext uri="{BB962C8B-B14F-4D97-AF65-F5344CB8AC3E}">
        <p14:creationId xmlns:p14="http://schemas.microsoft.com/office/powerpoint/2010/main" val="4085202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 xmlns:a16="http://schemas.microsoft.com/office/drawing/2014/main" id="{4B9342B1-AC48-40D5-8017-FE8183BB9C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1F4016ED-DAC8-468C-96B4-A48D2949F98A}" type="slidenum">
              <a:rPr lang="en-US" altLang="en-US" smtClean="0">
                <a:latin typeface="Times New Roman" panose="02020603050405020304" pitchFamily="18" charset="0"/>
              </a:rPr>
              <a:pPr/>
              <a:t>7</a:t>
            </a:fld>
            <a:endParaRPr lang="en-US" altLang="en-US" dirty="0">
              <a:latin typeface="Times New Roman" panose="02020603050405020304" pitchFamily="18" charset="0"/>
            </a:endParaRPr>
          </a:p>
        </p:txBody>
      </p:sp>
      <p:sp>
        <p:nvSpPr>
          <p:cNvPr id="24579" name="Rectangle 2">
            <a:extLst>
              <a:ext uri="{FF2B5EF4-FFF2-40B4-BE49-F238E27FC236}">
                <a16:creationId xmlns="" xmlns:a16="http://schemas.microsoft.com/office/drawing/2014/main" id="{F4EC5F94-E428-4F63-8432-83747D531B97}"/>
              </a:ext>
            </a:extLst>
          </p:cNvPr>
          <p:cNvSpPr>
            <a:spLocks noGrp="1" noRot="1" noChangeAspect="1" noChangeArrowheads="1" noTextEdit="1"/>
          </p:cNvSpPr>
          <p:nvPr>
            <p:ph type="sldImg"/>
          </p:nvPr>
        </p:nvSpPr>
        <p:spPr>
          <a:ln/>
        </p:spPr>
      </p:sp>
      <p:sp>
        <p:nvSpPr>
          <p:cNvPr id="24580" name="Rectangle 3">
            <a:extLst>
              <a:ext uri="{FF2B5EF4-FFF2-40B4-BE49-F238E27FC236}">
                <a16:creationId xmlns="" xmlns:a16="http://schemas.microsoft.com/office/drawing/2014/main" id="{9DEC2EA8-FA7C-4744-9A4C-288033C2C48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13.1 (B)</a:t>
            </a:r>
          </a:p>
          <a:p>
            <a:pPr eaLnBrk="1" hangingPunct="1"/>
            <a:endParaRPr lang="en-US" altLang="en-US" dirty="0"/>
          </a:p>
          <a:p>
            <a:pPr eaLnBrk="1" hangingPunct="1"/>
            <a:r>
              <a:rPr lang="en-US" altLang="en-US" dirty="0"/>
              <a:t>It is helpful to remind students that the standard deviation (but not the variance) is expressed in the same units as the original data, which is a percentage return in our example.</a:t>
            </a:r>
          </a:p>
        </p:txBody>
      </p:sp>
    </p:spTree>
    <p:extLst>
      <p:ext uri="{BB962C8B-B14F-4D97-AF65-F5344CB8AC3E}">
        <p14:creationId xmlns:p14="http://schemas.microsoft.com/office/powerpoint/2010/main" val="3827347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 xmlns:a16="http://schemas.microsoft.com/office/drawing/2014/main" id="{BD7C231F-AEFA-453A-81BC-6815BD86067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026E4832-D42B-4D07-A363-5AC292B8E1E7}" type="slidenum">
              <a:rPr lang="en-US" altLang="en-US" smtClean="0">
                <a:latin typeface="Times New Roman" panose="02020603050405020304" pitchFamily="18" charset="0"/>
              </a:rPr>
              <a:pPr/>
              <a:t>8</a:t>
            </a:fld>
            <a:endParaRPr lang="en-US" altLang="en-US" dirty="0">
              <a:latin typeface="Times New Roman" panose="02020603050405020304" pitchFamily="18" charset="0"/>
            </a:endParaRPr>
          </a:p>
        </p:txBody>
      </p:sp>
      <p:sp>
        <p:nvSpPr>
          <p:cNvPr id="26627" name="Rectangle 2">
            <a:extLst>
              <a:ext uri="{FF2B5EF4-FFF2-40B4-BE49-F238E27FC236}">
                <a16:creationId xmlns="" xmlns:a16="http://schemas.microsoft.com/office/drawing/2014/main" id="{E38CD7FF-BBC1-44BD-9A55-FE9908BD83D0}"/>
              </a:ext>
            </a:extLst>
          </p:cNvPr>
          <p:cNvSpPr>
            <a:spLocks noGrp="1" noRot="1" noChangeAspect="1" noChangeArrowheads="1" noTextEdit="1"/>
          </p:cNvSpPr>
          <p:nvPr>
            <p:ph type="sldImg"/>
          </p:nvPr>
        </p:nvSpPr>
        <p:spPr>
          <a:ln/>
        </p:spPr>
      </p:sp>
      <p:sp>
        <p:nvSpPr>
          <p:cNvPr id="26628" name="Rectangle 3">
            <a:extLst>
              <a:ext uri="{FF2B5EF4-FFF2-40B4-BE49-F238E27FC236}">
                <a16:creationId xmlns="" xmlns:a16="http://schemas.microsoft.com/office/drawing/2014/main" id="{3AAEEFFF-D309-4B66-9141-1F53EA364C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13.1 (B)</a:t>
            </a:r>
          </a:p>
          <a:p>
            <a:pPr eaLnBrk="1" hangingPunct="1"/>
            <a:endParaRPr lang="en-US" altLang="en-US" dirty="0"/>
          </a:p>
          <a:p>
            <a:pPr eaLnBrk="1" hangingPunct="1"/>
            <a:r>
              <a:rPr lang="en-US" altLang="en-US" dirty="0"/>
              <a:t>E(R) = .25(0.15) + .5(0.08) + .15(0.04) + .1(-0.03) = 8.05%</a:t>
            </a:r>
          </a:p>
          <a:p>
            <a:pPr eaLnBrk="1" hangingPunct="1"/>
            <a:r>
              <a:rPr lang="en-US" altLang="en-US" dirty="0"/>
              <a:t>Variance = .25(.15-0.0805)</a:t>
            </a:r>
            <a:r>
              <a:rPr lang="en-US" altLang="en-US" baseline="30000" dirty="0"/>
              <a:t>2</a:t>
            </a:r>
            <a:r>
              <a:rPr lang="en-US" altLang="en-US" dirty="0"/>
              <a:t> + .5(0.08-0.0805)</a:t>
            </a:r>
            <a:r>
              <a:rPr lang="en-US" altLang="en-US" baseline="30000" dirty="0"/>
              <a:t>2</a:t>
            </a:r>
            <a:r>
              <a:rPr lang="en-US" altLang="en-US" dirty="0"/>
              <a:t> + .15(0.04-0.0805)</a:t>
            </a:r>
            <a:r>
              <a:rPr lang="en-US" altLang="en-US" baseline="30000" dirty="0"/>
              <a:t>2</a:t>
            </a:r>
            <a:r>
              <a:rPr lang="en-US" altLang="en-US" dirty="0"/>
              <a:t> + .1(-0.03-0.0805)</a:t>
            </a:r>
            <a:r>
              <a:rPr lang="en-US" altLang="en-US" baseline="30000" dirty="0"/>
              <a:t>2</a:t>
            </a:r>
            <a:r>
              <a:rPr lang="en-US" altLang="en-US" dirty="0"/>
              <a:t> = 0.00267475</a:t>
            </a:r>
          </a:p>
          <a:p>
            <a:pPr eaLnBrk="1" hangingPunct="1"/>
            <a:r>
              <a:rPr lang="en-US" altLang="en-US" dirty="0"/>
              <a:t>Standard Deviation = 5.17%</a:t>
            </a:r>
          </a:p>
        </p:txBody>
      </p:sp>
    </p:spTree>
    <p:extLst>
      <p:ext uri="{BB962C8B-B14F-4D97-AF65-F5344CB8AC3E}">
        <p14:creationId xmlns:p14="http://schemas.microsoft.com/office/powerpoint/2010/main" val="1296054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 xmlns:a16="http://schemas.microsoft.com/office/drawing/2014/main" id="{5E04206A-F106-4ED5-A7D4-5F2CA11579C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6DA9B05-8989-4693-8528-B0369E75C368}" type="slidenum">
              <a:rPr lang="en-US" altLang="en-US" smtClean="0">
                <a:latin typeface="Times New Roman" panose="02020603050405020304" pitchFamily="18" charset="0"/>
              </a:rPr>
              <a:pPr/>
              <a:t>9</a:t>
            </a:fld>
            <a:endParaRPr lang="en-US" altLang="en-US" dirty="0">
              <a:latin typeface="Times New Roman" panose="02020603050405020304" pitchFamily="18" charset="0"/>
            </a:endParaRPr>
          </a:p>
        </p:txBody>
      </p:sp>
      <p:sp>
        <p:nvSpPr>
          <p:cNvPr id="28675" name="Rectangle 2">
            <a:extLst>
              <a:ext uri="{FF2B5EF4-FFF2-40B4-BE49-F238E27FC236}">
                <a16:creationId xmlns="" xmlns:a16="http://schemas.microsoft.com/office/drawing/2014/main" id="{793A60D9-CFA6-4A0C-9D18-602D7C84DE7F}"/>
              </a:ext>
            </a:extLst>
          </p:cNvPr>
          <p:cNvSpPr>
            <a:spLocks noGrp="1" noRot="1" noChangeAspect="1" noChangeArrowheads="1" noTextEdit="1"/>
          </p:cNvSpPr>
          <p:nvPr>
            <p:ph type="sldImg"/>
          </p:nvPr>
        </p:nvSpPr>
        <p:spPr>
          <a:ln/>
        </p:spPr>
      </p:sp>
      <p:sp>
        <p:nvSpPr>
          <p:cNvPr id="28676" name="Rectangle 3">
            <a:extLst>
              <a:ext uri="{FF2B5EF4-FFF2-40B4-BE49-F238E27FC236}">
                <a16:creationId xmlns="" xmlns:a16="http://schemas.microsoft.com/office/drawing/2014/main" id="{A9C5F0B2-9D33-41F2-926E-CABAC9BD67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13.2</a:t>
            </a:r>
          </a:p>
          <a:p>
            <a:pPr eaLnBrk="1" hangingPunct="1"/>
            <a:endParaRPr lang="en-US" altLang="en-US" i="1" dirty="0"/>
          </a:p>
          <a:p>
            <a:pPr eaLnBrk="1" hangingPunct="1"/>
            <a:r>
              <a:rPr lang="en-US" altLang="en-US" i="1" dirty="0"/>
              <a:t>Lecture Tip:</a:t>
            </a:r>
            <a:r>
              <a:rPr lang="en-US" altLang="en-US" b="1" dirty="0"/>
              <a:t> </a:t>
            </a:r>
            <a:r>
              <a:rPr lang="en-US" altLang="en-US" dirty="0"/>
              <a:t>Each individual has their own level of risk tolerance. Some people are just naturally more inclined to take risk, and they will not require the same level of compensation as others for doing so. Our risk preferences also change through time. We may be willing to take more risk when we are young and without a spouse or kids. But, once we start a family, our risk tolerance may drop.</a:t>
            </a:r>
          </a:p>
        </p:txBody>
      </p:sp>
    </p:spTree>
    <p:extLst>
      <p:ext uri="{BB962C8B-B14F-4D97-AF65-F5344CB8AC3E}">
        <p14:creationId xmlns:p14="http://schemas.microsoft.com/office/powerpoint/2010/main" val="3077765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 xmlns:a16="http://schemas.microsoft.com/office/drawing/2014/main" id="{8958A6C0-940F-49C0-AFF7-CDD4FF4BE1B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7D66E6FF-7322-4EBC-8686-CACFC971DBE4}" type="slidenum">
              <a:rPr lang="en-US" altLang="en-US" smtClean="0">
                <a:latin typeface="Times New Roman" panose="02020603050405020304" pitchFamily="18" charset="0"/>
              </a:rPr>
              <a:pPr/>
              <a:t>10</a:t>
            </a:fld>
            <a:endParaRPr lang="en-US" altLang="en-US" dirty="0">
              <a:latin typeface="Times New Roman" panose="02020603050405020304" pitchFamily="18" charset="0"/>
            </a:endParaRPr>
          </a:p>
        </p:txBody>
      </p:sp>
      <p:sp>
        <p:nvSpPr>
          <p:cNvPr id="30723" name="Rectangle 2">
            <a:extLst>
              <a:ext uri="{FF2B5EF4-FFF2-40B4-BE49-F238E27FC236}">
                <a16:creationId xmlns="" xmlns:a16="http://schemas.microsoft.com/office/drawing/2014/main" id="{D9E14AD3-45FE-47E2-AD76-129BA8B5CC65}"/>
              </a:ext>
            </a:extLst>
          </p:cNvPr>
          <p:cNvSpPr>
            <a:spLocks noGrp="1" noRot="1" noChangeAspect="1" noChangeArrowheads="1" noTextEdit="1"/>
          </p:cNvSpPr>
          <p:nvPr>
            <p:ph type="sldImg"/>
          </p:nvPr>
        </p:nvSpPr>
        <p:spPr>
          <a:ln/>
        </p:spPr>
      </p:sp>
      <p:sp>
        <p:nvSpPr>
          <p:cNvPr id="30724" name="Rectangle 3">
            <a:extLst>
              <a:ext uri="{FF2B5EF4-FFF2-40B4-BE49-F238E27FC236}">
                <a16:creationId xmlns="" xmlns:a16="http://schemas.microsoft.com/office/drawing/2014/main" id="{48370A62-B89D-461B-A96A-BB65C2C695D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13.2 (A)</a:t>
            </a:r>
          </a:p>
          <a:p>
            <a:pPr eaLnBrk="1" hangingPunct="1"/>
            <a:endParaRPr lang="en-US" altLang="en-US" dirty="0"/>
          </a:p>
          <a:p>
            <a:pPr eaLnBrk="1" hangingPunct="1"/>
            <a:r>
              <a:rPr lang="en-US" altLang="en-US" dirty="0"/>
              <a:t>C – Citigroup</a:t>
            </a:r>
          </a:p>
          <a:p>
            <a:pPr eaLnBrk="1" hangingPunct="1"/>
            <a:r>
              <a:rPr lang="en-US" altLang="en-US" dirty="0"/>
              <a:t>KO – Coca-Cola</a:t>
            </a:r>
          </a:p>
          <a:p>
            <a:pPr eaLnBrk="1" hangingPunct="1"/>
            <a:r>
              <a:rPr lang="en-US" altLang="en-US" dirty="0"/>
              <a:t>INTC – Intel</a:t>
            </a:r>
          </a:p>
          <a:p>
            <a:pPr eaLnBrk="1" hangingPunct="1"/>
            <a:r>
              <a:rPr lang="en-US" altLang="en-US" dirty="0"/>
              <a:t>BP – BP </a:t>
            </a:r>
          </a:p>
          <a:p>
            <a:pPr eaLnBrk="1" hangingPunct="1"/>
            <a:endParaRPr lang="en-US" altLang="en-US" dirty="0"/>
          </a:p>
          <a:p>
            <a:pPr eaLnBrk="1" hangingPunct="1"/>
            <a:r>
              <a:rPr lang="en-US" altLang="en-US" dirty="0"/>
              <a:t>Show the students that the sum of the weights = 1</a:t>
            </a:r>
          </a:p>
        </p:txBody>
      </p:sp>
    </p:spTree>
    <p:extLst>
      <p:ext uri="{BB962C8B-B14F-4D97-AF65-F5344CB8AC3E}">
        <p14:creationId xmlns:p14="http://schemas.microsoft.com/office/powerpoint/2010/main" val="3581962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 xmlns:a16="http://schemas.microsoft.com/office/drawing/2014/main" id="{52006379-EA6E-4450-B479-9C50661691B8}"/>
              </a:ext>
            </a:extLst>
          </p:cNvPr>
          <p:cNvSpPr>
            <a:spLocks noGrp="1" noRot="1" noChangeAspect="1" noTextEdit="1"/>
          </p:cNvSpPr>
          <p:nvPr>
            <p:ph type="sldImg"/>
          </p:nvPr>
        </p:nvSpPr>
        <p:spPr>
          <a:ln/>
        </p:spPr>
      </p:sp>
      <p:sp>
        <p:nvSpPr>
          <p:cNvPr id="32771" name="Notes Placeholder 2">
            <a:extLst>
              <a:ext uri="{FF2B5EF4-FFF2-40B4-BE49-F238E27FC236}">
                <a16:creationId xmlns="" xmlns:a16="http://schemas.microsoft.com/office/drawing/2014/main" id="{88BE86AD-D797-463D-8D73-AD78931FD06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13.2 (B)</a:t>
            </a:r>
            <a:endParaRPr lang="en-US" altLang="en-US" b="1" dirty="0"/>
          </a:p>
          <a:p>
            <a:endParaRPr lang="en-US" altLang="en-US" dirty="0"/>
          </a:p>
        </p:txBody>
      </p:sp>
      <p:sp>
        <p:nvSpPr>
          <p:cNvPr id="32772" name="Slide Number Placeholder 3">
            <a:extLst>
              <a:ext uri="{FF2B5EF4-FFF2-40B4-BE49-F238E27FC236}">
                <a16:creationId xmlns="" xmlns:a16="http://schemas.microsoft.com/office/drawing/2014/main" id="{3800867E-F97B-4131-87C0-7689EBA88C2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11.</a:t>
            </a:r>
            <a:fld id="{CD63838A-F7E6-4CE7-A159-75E1E9DB231B}" type="slidenum">
              <a:rPr lang="en-US" altLang="en-US" smtClean="0">
                <a:latin typeface="Times New Roman" panose="02020603050405020304" pitchFamily="18" charset="0"/>
              </a:rPr>
              <a:pPr/>
              <a:t>11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34707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4E78727-0837-473C-8F7E-816A416C2141}"/>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F6154150-F62B-498C-A089-9C49F5A9EEF0}"/>
              </a:ext>
            </a:extLst>
          </p:cNvPr>
          <p:cNvSpPr/>
          <p:nvPr userDrawn="1"/>
        </p:nvSpPr>
        <p:spPr>
          <a:xfrm>
            <a:off x="91722" y="100746"/>
            <a:ext cx="8960556" cy="666566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B51F14B6-8F17-4883-A72D-ADB64A197F91}"/>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AB50229B-3E69-4058-A406-02302E8059D4}"/>
              </a:ext>
            </a:extLst>
          </p:cNvPr>
          <p:cNvSpPr/>
          <p:nvPr/>
        </p:nvSpPr>
        <p:spPr>
          <a:xfrm>
            <a:off x="7572657"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CAF1378B-7EE5-4A4F-8D0B-D8565A9F87F2}"/>
              </a:ext>
            </a:extLst>
          </p:cNvPr>
          <p:cNvSpPr/>
          <p:nvPr/>
        </p:nvSpPr>
        <p:spPr>
          <a:xfrm>
            <a:off x="446265" y="3055327"/>
            <a:ext cx="6946194" cy="224570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2411C9D2-3C3D-4FC9-A45B-F714A752EFD0}"/>
              </a:ext>
            </a:extLst>
          </p:cNvPr>
          <p:cNvSpPr/>
          <p:nvPr/>
        </p:nvSpPr>
        <p:spPr>
          <a:xfrm>
            <a:off x="541515" y="4559178"/>
            <a:ext cx="6755694" cy="66491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A626F7EE-16BC-4BA6-9A4B-2FF517D60F2A}"/>
              </a:ext>
            </a:extLst>
          </p:cNvPr>
          <p:cNvSpPr/>
          <p:nvPr/>
        </p:nvSpPr>
        <p:spPr>
          <a:xfrm>
            <a:off x="7713492" y="3135940"/>
            <a:ext cx="910167" cy="207718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11" name="Rectangle 10">
            <a:extLst>
              <a:ext uri="{FF2B5EF4-FFF2-40B4-BE49-F238E27FC236}">
                <a16:creationId xmlns:a16="http://schemas.microsoft.com/office/drawing/2014/main" xmlns="" id="{9573BCEF-DE89-4071-8B7C-294D9102111C}"/>
              </a:ext>
            </a:extLst>
          </p:cNvPr>
          <p:cNvSpPr/>
          <p:nvPr/>
        </p:nvSpPr>
        <p:spPr>
          <a:xfrm>
            <a:off x="539750" y="3139603"/>
            <a:ext cx="6759222" cy="207718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3" name="Subtitle 2"/>
          <p:cNvSpPr>
            <a:spLocks noGrp="1"/>
          </p:cNvSpPr>
          <p:nvPr>
            <p:ph type="subTitle" idx="1"/>
          </p:nvPr>
        </p:nvSpPr>
        <p:spPr>
          <a:xfrm>
            <a:off x="642806" y="4648200"/>
            <a:ext cx="6553200" cy="457200"/>
          </a:xfrm>
        </p:spPr>
        <p:txBody>
          <a:bodyPr>
            <a:normAutofit/>
          </a:bodyPr>
          <a:lstStyle>
            <a:lvl1pPr marL="0" indent="0" algn="ctr">
              <a:buNone/>
              <a:defRPr sz="1800" cap="all" spc="300" baseline="0">
                <a:solidFill>
                  <a:srgbClr val="FFFFFF"/>
                </a:solidFill>
              </a:defRPr>
            </a:lvl1pPr>
            <a:lvl2pPr marL="456875" indent="0" algn="ctr">
              <a:buNone/>
              <a:defRPr>
                <a:solidFill>
                  <a:schemeClr val="tx1">
                    <a:tint val="75000"/>
                  </a:schemeClr>
                </a:solidFill>
              </a:defRPr>
            </a:lvl2pPr>
            <a:lvl3pPr marL="913746" indent="0" algn="ctr">
              <a:buNone/>
              <a:defRPr>
                <a:solidFill>
                  <a:schemeClr val="tx1">
                    <a:tint val="75000"/>
                  </a:schemeClr>
                </a:solidFill>
              </a:defRPr>
            </a:lvl3pPr>
            <a:lvl4pPr marL="1370624" indent="0" algn="ctr">
              <a:buNone/>
              <a:defRPr>
                <a:solidFill>
                  <a:schemeClr val="tx1">
                    <a:tint val="75000"/>
                  </a:schemeClr>
                </a:solidFill>
              </a:defRPr>
            </a:lvl4pPr>
            <a:lvl5pPr marL="1827494" indent="0" algn="ctr">
              <a:buNone/>
              <a:defRPr>
                <a:solidFill>
                  <a:schemeClr val="tx1">
                    <a:tint val="75000"/>
                  </a:schemeClr>
                </a:solidFill>
              </a:defRPr>
            </a:lvl5pPr>
            <a:lvl6pPr marL="2284367" indent="0" algn="ctr">
              <a:buNone/>
              <a:defRPr>
                <a:solidFill>
                  <a:schemeClr val="tx1">
                    <a:tint val="75000"/>
                  </a:schemeClr>
                </a:solidFill>
              </a:defRPr>
            </a:lvl6pPr>
            <a:lvl7pPr marL="2741238" indent="0" algn="ctr">
              <a:buNone/>
              <a:defRPr>
                <a:solidFill>
                  <a:schemeClr val="tx1">
                    <a:tint val="75000"/>
                  </a:schemeClr>
                </a:solidFill>
              </a:defRPr>
            </a:lvl7pPr>
            <a:lvl8pPr marL="3198112" indent="0" algn="ctr">
              <a:buNone/>
              <a:defRPr>
                <a:solidFill>
                  <a:schemeClr val="tx1">
                    <a:tint val="75000"/>
                  </a:schemeClr>
                </a:solidFill>
              </a:defRPr>
            </a:lvl8pPr>
            <a:lvl9pPr marL="3654985"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6" y="3227051"/>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
        <p:nvSpPr>
          <p:cNvPr id="18" name="Date Placeholder 17">
            <a:extLst>
              <a:ext uri="{FF2B5EF4-FFF2-40B4-BE49-F238E27FC236}">
                <a16:creationId xmlns:a16="http://schemas.microsoft.com/office/drawing/2014/main" xmlns="" id="{301DC120-C112-471F-8F2A-ADB1E7F9AAE4}"/>
              </a:ext>
            </a:extLst>
          </p:cNvPr>
          <p:cNvSpPr>
            <a:spLocks noGrp="1"/>
          </p:cNvSpPr>
          <p:nvPr>
            <p:ph type="dt" sz="half" idx="10"/>
          </p:nvPr>
        </p:nvSpPr>
        <p:spPr/>
        <p:txBody>
          <a:bodyPr/>
          <a:lstStyle/>
          <a:p>
            <a:pPr>
              <a:defRPr/>
            </a:pPr>
            <a:endParaRPr lang="en-US" dirty="0">
              <a:solidFill>
                <a:srgbClr val="303030"/>
              </a:solidFill>
            </a:endParaRPr>
          </a:p>
        </p:txBody>
      </p:sp>
      <p:sp>
        <p:nvSpPr>
          <p:cNvPr id="16" name="Footer Placeholder 15">
            <a:extLst>
              <a:ext uri="{FF2B5EF4-FFF2-40B4-BE49-F238E27FC236}">
                <a16:creationId xmlns:a16="http://schemas.microsoft.com/office/drawing/2014/main" xmlns="" id="{1BF17057-E2DA-4944-BFFA-F1EF82B8719A}"/>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738" y="103620"/>
            <a:ext cx="8960557" cy="2841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90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FBA7D6C8-9EA9-42D1-9F97-DE9A128FB5FB}"/>
              </a:ext>
            </a:extLst>
          </p:cNvPr>
          <p:cNvSpPr>
            <a:spLocks noGrp="1"/>
          </p:cNvSpPr>
          <p:nvPr>
            <p:ph type="dt" sz="half" idx="10"/>
          </p:nvPr>
        </p:nvSpPr>
        <p:spPr/>
        <p:txBody>
          <a:bodyPr/>
          <a:lstStyle/>
          <a:p>
            <a:pPr>
              <a:defRPr/>
            </a:pPr>
            <a:endParaRPr lang="en-US" dirty="0">
              <a:solidFill>
                <a:srgbClr val="303030"/>
              </a:solidFill>
            </a:endParaRPr>
          </a:p>
        </p:txBody>
      </p:sp>
      <p:sp>
        <p:nvSpPr>
          <p:cNvPr id="6" name="Footer Placeholder 5">
            <a:extLst>
              <a:ext uri="{FF2B5EF4-FFF2-40B4-BE49-F238E27FC236}">
                <a16:creationId xmlns:a16="http://schemas.microsoft.com/office/drawing/2014/main" xmlns="" id="{6180B480-A529-405D-B546-249EFAEA6E0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1" name="Title 10">
            <a:extLst>
              <a:ext uri="{FF2B5EF4-FFF2-40B4-BE49-F238E27FC236}">
                <a16:creationId xmlns:a16="http://schemas.microsoft.com/office/drawing/2014/main" xmlns="" id="{3A53E416-B97C-4CEC-892D-01344015A36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518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9862681-A1FC-4F84-8096-59F944E702BB}"/>
              </a:ext>
            </a:extLst>
          </p:cNvPr>
          <p:cNvSpPr/>
          <p:nvPr/>
        </p:nvSpPr>
        <p:spPr>
          <a:xfrm>
            <a:off x="6861544" y="228971"/>
            <a:ext cx="1859139" cy="612164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defTabSz="913746" eaLnBrk="1" hangingPunct="1">
              <a:defRPr/>
            </a:pPr>
            <a:endParaRPr lang="en-US" sz="1800" dirty="0">
              <a:solidFill>
                <a:prstClr val="white"/>
              </a:solidFill>
            </a:endParaRPr>
          </a:p>
        </p:txBody>
      </p:sp>
      <p:sp>
        <p:nvSpPr>
          <p:cNvPr id="5" name="Rectangle 4">
            <a:extLst>
              <a:ext uri="{FF2B5EF4-FFF2-40B4-BE49-F238E27FC236}">
                <a16:creationId xmlns:a16="http://schemas.microsoft.com/office/drawing/2014/main" xmlns="" id="{E6EBEECC-F7DB-49F1-B216-C32E10067E14}"/>
              </a:ext>
            </a:extLst>
          </p:cNvPr>
          <p:cNvSpPr/>
          <p:nvPr/>
        </p:nvSpPr>
        <p:spPr>
          <a:xfrm>
            <a:off x="6955014" y="351692"/>
            <a:ext cx="1672167" cy="5876192"/>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2" name="Vertical Title 1"/>
          <p:cNvSpPr>
            <a:spLocks noGrp="1"/>
          </p:cNvSpPr>
          <p:nvPr>
            <p:ph type="title" orient="vert"/>
          </p:nvPr>
        </p:nvSpPr>
        <p:spPr>
          <a:xfrm>
            <a:off x="7048580" y="395444"/>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1018"/>
            <a:ext cx="6172200" cy="5791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10">
            <a:extLst>
              <a:ext uri="{FF2B5EF4-FFF2-40B4-BE49-F238E27FC236}">
                <a16:creationId xmlns:a16="http://schemas.microsoft.com/office/drawing/2014/main" xmlns="" id="{AA1DC672-7E4C-4E9F-812A-3A0CF5EC9011}"/>
              </a:ext>
            </a:extLst>
          </p:cNvPr>
          <p:cNvSpPr>
            <a:spLocks noGrp="1"/>
          </p:cNvSpPr>
          <p:nvPr>
            <p:ph type="dt" sz="half" idx="10"/>
          </p:nvPr>
        </p:nvSpPr>
        <p:spPr/>
        <p:txBody>
          <a:bodyPr/>
          <a:lstStyle/>
          <a:p>
            <a:pPr>
              <a:defRPr/>
            </a:pPr>
            <a:endParaRPr lang="en-US" dirty="0">
              <a:solidFill>
                <a:srgbClr val="303030"/>
              </a:solidFill>
            </a:endParaRPr>
          </a:p>
        </p:txBody>
      </p:sp>
      <p:sp>
        <p:nvSpPr>
          <p:cNvPr id="13" name="TextBox 12">
            <a:extLst>
              <a:ext uri="{FF2B5EF4-FFF2-40B4-BE49-F238E27FC236}">
                <a16:creationId xmlns:a16="http://schemas.microsoft.com/office/drawing/2014/main" xmlns="" id="{B62CB140-107E-42C6-8743-1CBC23C2C565}"/>
              </a:ext>
            </a:extLst>
          </p:cNvPr>
          <p:cNvSpPr txBox="1"/>
          <p:nvPr userDrawn="1"/>
        </p:nvSpPr>
        <p:spPr>
          <a:xfrm>
            <a:off x="8037688" y="6299470"/>
            <a:ext cx="1106312" cy="275070"/>
          </a:xfrm>
          <a:prstGeom prst="rect">
            <a:avLst/>
          </a:prstGeom>
          <a:noFill/>
        </p:spPr>
        <p:txBody>
          <a:bodyPr wrap="square" lIns="103173" tIns="51586" rIns="103173" bIns="51586"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8" name="Footer Placeholder 7">
            <a:extLst>
              <a:ext uri="{FF2B5EF4-FFF2-40B4-BE49-F238E27FC236}">
                <a16:creationId xmlns:a16="http://schemas.microsoft.com/office/drawing/2014/main" xmlns="" id="{2138B0B6-A50E-4DE8-8E7B-C44C28D049CB}"/>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724273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046161" y="1831975"/>
            <a:ext cx="7270750" cy="4524375"/>
          </a:xfrm>
        </p:spPr>
        <p:txBody>
          <a:bodyPr/>
          <a:lstStyle/>
          <a:p>
            <a:pPr lvl="0"/>
            <a:endParaRPr lang="en-US" noProof="0" dirty="0"/>
          </a:p>
        </p:txBody>
      </p:sp>
      <p:sp>
        <p:nvSpPr>
          <p:cNvPr id="7" name="Title 6">
            <a:extLst>
              <a:ext uri="{FF2B5EF4-FFF2-40B4-BE49-F238E27FC236}">
                <a16:creationId xmlns="" xmlns:a16="http://schemas.microsoft.com/office/drawing/2014/main" id="{F7BCD844-F002-41DD-A56E-5A222C41474C}"/>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 xmlns:a16="http://schemas.microsoft.com/office/drawing/2014/main" id="{BF6847A4-D1CA-44F8-BBD5-6A25CCBCDD6E}"/>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 xmlns:a16="http://schemas.microsoft.com/office/drawing/2014/main" id="{D3E60DD3-8F7C-4FD2-B121-637B19D7411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414951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599" y="1600200"/>
            <a:ext cx="81438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99" y="3938588"/>
            <a:ext cx="81438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 xmlns:a16="http://schemas.microsoft.com/office/drawing/2014/main" id="{EE677D4D-F60E-40F9-8E2E-176BF45D8019}"/>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 xmlns:a16="http://schemas.microsoft.com/office/drawing/2014/main" id="{A0090C28-8FBD-409F-8948-D986DE31320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 xmlns:a16="http://schemas.microsoft.com/office/drawing/2014/main" id="{DCD52B63-905A-4B1E-876D-DD0AE387CA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984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764" y="1752968"/>
            <a:ext cx="8117416" cy="4372341"/>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52E59401-9FA2-4530-8E01-FFA70837DC4E}"/>
              </a:ext>
            </a:extLst>
          </p:cNvPr>
          <p:cNvSpPr>
            <a:spLocks noGrp="1"/>
          </p:cNvSpPr>
          <p:nvPr>
            <p:ph type="dt" sz="half" idx="10"/>
          </p:nvPr>
        </p:nvSpPr>
        <p:spPr/>
        <p:txBody>
          <a:bodyPr/>
          <a:lstStyle/>
          <a:p>
            <a:pPr>
              <a:defRPr/>
            </a:pPr>
            <a:endParaRPr lang="en-US" dirty="0">
              <a:solidFill>
                <a:srgbClr val="303030"/>
              </a:solidFill>
            </a:endParaRPr>
          </a:p>
        </p:txBody>
      </p:sp>
      <p:sp>
        <p:nvSpPr>
          <p:cNvPr id="6" name="Footer Placeholder 5">
            <a:extLst>
              <a:ext uri="{FF2B5EF4-FFF2-40B4-BE49-F238E27FC236}">
                <a16:creationId xmlns:a16="http://schemas.microsoft.com/office/drawing/2014/main" xmlns="" id="{28F40CA6-9738-4C2D-8079-027F4768CD3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2" name="Title 11">
            <a:extLst>
              <a:ext uri="{FF2B5EF4-FFF2-40B4-BE49-F238E27FC236}">
                <a16:creationId xmlns:a16="http://schemas.microsoft.com/office/drawing/2014/main" xmlns="" id="{B42AF359-D28D-48A3-BBF6-A58F7E8D7D00}"/>
              </a:ext>
            </a:extLst>
          </p:cNvPr>
          <p:cNvSpPr>
            <a:spLocks noGrp="1"/>
          </p:cNvSpPr>
          <p:nvPr>
            <p:ph type="title"/>
          </p:nvPr>
        </p:nvSpPr>
        <p:spPr>
          <a:xfrm>
            <a:off x="636764" y="373677"/>
            <a:ext cx="8117416" cy="1117356"/>
          </a:xfrm>
        </p:spPr>
        <p:txBody>
          <a:bodyPr/>
          <a:lstStyle/>
          <a:p>
            <a:r>
              <a:rPr lang="en-US" dirty="0"/>
              <a:t>Click to edit Master title style</a:t>
            </a:r>
          </a:p>
        </p:txBody>
      </p:sp>
    </p:spTree>
    <p:extLst>
      <p:ext uri="{BB962C8B-B14F-4D97-AF65-F5344CB8AC3E}">
        <p14:creationId xmlns:p14="http://schemas.microsoft.com/office/powerpoint/2010/main" val="362661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C32DD62-64A5-45EC-9F46-07BDD47F82D6}"/>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F0D61F11-BFF8-4D6E-9F06-0028DE6D8E32}"/>
              </a:ext>
            </a:extLst>
          </p:cNvPr>
          <p:cNvSpPr/>
          <p:nvPr/>
        </p:nvSpPr>
        <p:spPr>
          <a:xfrm>
            <a:off x="91722" y="100746"/>
            <a:ext cx="8960556" cy="666566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5E9632C5-2D55-4C6D-BD1E-DD0DF8CB514E}"/>
              </a:ext>
            </a:extLst>
          </p:cNvPr>
          <p:cNvSpPr/>
          <p:nvPr/>
        </p:nvSpPr>
        <p:spPr>
          <a:xfrm>
            <a:off x="451976" y="2946403"/>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DF967D9B-02AA-48BE-8FD8-AE6DF962D2F1}"/>
              </a:ext>
            </a:extLst>
          </p:cNvPr>
          <p:cNvSpPr/>
          <p:nvPr/>
        </p:nvSpPr>
        <p:spPr>
          <a:xfrm>
            <a:off x="567975" y="3048005"/>
            <a:ext cx="8032750" cy="224570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0853756E-8497-4539-9F20-BCFDFD1BA110}"/>
              </a:ext>
            </a:extLst>
          </p:cNvPr>
          <p:cNvSpPr/>
          <p:nvPr/>
        </p:nvSpPr>
        <p:spPr>
          <a:xfrm>
            <a:off x="675570" y="4540861"/>
            <a:ext cx="7817556" cy="66491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4ACFB5E8-E82F-4AD9-A6F0-0C728827BCF9}"/>
              </a:ext>
            </a:extLst>
          </p:cNvPr>
          <p:cNvSpPr/>
          <p:nvPr/>
        </p:nvSpPr>
        <p:spPr>
          <a:xfrm>
            <a:off x="675570" y="3124949"/>
            <a:ext cx="7817556" cy="207718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2" name="Title 1"/>
          <p:cNvSpPr>
            <a:spLocks noGrp="1"/>
          </p:cNvSpPr>
          <p:nvPr>
            <p:ph type="title"/>
          </p:nvPr>
        </p:nvSpPr>
        <p:spPr>
          <a:xfrm>
            <a:off x="736456" y="3200414"/>
            <a:ext cx="7696200" cy="1295401"/>
          </a:xfrm>
        </p:spPr>
        <p:txBody>
          <a:bodyPr anchor="b" anchorCtr="0">
            <a:noAutofit/>
          </a:bodyPr>
          <a:lstStyle>
            <a:lvl1pPr algn="ctr" defTabSz="913746"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dirty="0"/>
              <a:t>Click to edit Master title style</a:t>
            </a:r>
          </a:p>
        </p:txBody>
      </p:sp>
      <p:sp>
        <p:nvSpPr>
          <p:cNvPr id="3" name="Text Placeholder 2"/>
          <p:cNvSpPr>
            <a:spLocks noGrp="1"/>
          </p:cNvSpPr>
          <p:nvPr>
            <p:ph type="body" idx="1"/>
          </p:nvPr>
        </p:nvSpPr>
        <p:spPr>
          <a:xfrm>
            <a:off x="736456" y="4607529"/>
            <a:ext cx="7696200" cy="523783"/>
          </a:xfrm>
        </p:spPr>
        <p:txBody>
          <a:bodyPr anchor="ctr">
            <a:normAutofit/>
          </a:bodyPr>
          <a:lstStyle>
            <a:lvl1pPr marL="0" indent="0" algn="ctr">
              <a:buNone/>
              <a:defRPr sz="2000" cap="all" spc="250" baseline="0">
                <a:solidFill>
                  <a:srgbClr val="FFFFFF"/>
                </a:solidFill>
              </a:defRPr>
            </a:lvl1pPr>
            <a:lvl2pPr marL="456875" indent="0">
              <a:buNone/>
              <a:defRPr sz="1800">
                <a:solidFill>
                  <a:schemeClr val="tx1">
                    <a:tint val="75000"/>
                  </a:schemeClr>
                </a:solidFill>
              </a:defRPr>
            </a:lvl2pPr>
            <a:lvl3pPr marL="913746" indent="0">
              <a:buNone/>
              <a:defRPr sz="1600">
                <a:solidFill>
                  <a:schemeClr val="tx1">
                    <a:tint val="75000"/>
                  </a:schemeClr>
                </a:solidFill>
              </a:defRPr>
            </a:lvl3pPr>
            <a:lvl4pPr marL="1370624" indent="0">
              <a:buNone/>
              <a:defRPr sz="1400">
                <a:solidFill>
                  <a:schemeClr val="tx1">
                    <a:tint val="75000"/>
                  </a:schemeClr>
                </a:solidFill>
              </a:defRPr>
            </a:lvl4pPr>
            <a:lvl5pPr marL="1827494" indent="0">
              <a:buNone/>
              <a:defRPr sz="1400">
                <a:solidFill>
                  <a:schemeClr val="tx1">
                    <a:tint val="75000"/>
                  </a:schemeClr>
                </a:solidFill>
              </a:defRPr>
            </a:lvl5pPr>
            <a:lvl6pPr marL="2284367" indent="0">
              <a:buNone/>
              <a:defRPr sz="1400">
                <a:solidFill>
                  <a:schemeClr val="tx1">
                    <a:tint val="75000"/>
                  </a:schemeClr>
                </a:solidFill>
              </a:defRPr>
            </a:lvl6pPr>
            <a:lvl7pPr marL="2741238" indent="0">
              <a:buNone/>
              <a:defRPr sz="1400">
                <a:solidFill>
                  <a:schemeClr val="tx1">
                    <a:tint val="75000"/>
                  </a:schemeClr>
                </a:solidFill>
              </a:defRPr>
            </a:lvl7pPr>
            <a:lvl8pPr marL="3198112" indent="0">
              <a:buNone/>
              <a:defRPr sz="1400">
                <a:solidFill>
                  <a:schemeClr val="tx1">
                    <a:tint val="75000"/>
                  </a:schemeClr>
                </a:solidFill>
              </a:defRPr>
            </a:lvl8pPr>
            <a:lvl9pPr marL="3654985" indent="0">
              <a:buNone/>
              <a:defRPr sz="1400">
                <a:solidFill>
                  <a:schemeClr val="tx1">
                    <a:tint val="75000"/>
                  </a:schemeClr>
                </a:solidFill>
              </a:defRPr>
            </a:lvl9pPr>
          </a:lstStyle>
          <a:p>
            <a:pPr lvl="0"/>
            <a:r>
              <a:rPr lang="en-US"/>
              <a:t>Click to edit Master text styles</a:t>
            </a:r>
          </a:p>
        </p:txBody>
      </p:sp>
      <p:sp>
        <p:nvSpPr>
          <p:cNvPr id="13" name="Date Placeholder 12">
            <a:extLst>
              <a:ext uri="{FF2B5EF4-FFF2-40B4-BE49-F238E27FC236}">
                <a16:creationId xmlns:a16="http://schemas.microsoft.com/office/drawing/2014/main" xmlns="" id="{BB5EA549-D950-4D49-AB9C-67E9A3E52C9A}"/>
              </a:ext>
            </a:extLst>
          </p:cNvPr>
          <p:cNvSpPr>
            <a:spLocks noGrp="1"/>
          </p:cNvSpPr>
          <p:nvPr>
            <p:ph type="dt" sz="half" idx="10"/>
          </p:nvPr>
        </p:nvSpPr>
        <p:spPr/>
        <p:txBody>
          <a:bodyPr/>
          <a:lstStyle/>
          <a:p>
            <a:pPr>
              <a:defRPr/>
            </a:pPr>
            <a:endParaRPr lang="en-US" dirty="0">
              <a:solidFill>
                <a:srgbClr val="303030"/>
              </a:solidFill>
            </a:endParaRPr>
          </a:p>
        </p:txBody>
      </p:sp>
      <p:sp>
        <p:nvSpPr>
          <p:cNvPr id="16" name="TextBox 15">
            <a:extLst>
              <a:ext uri="{FF2B5EF4-FFF2-40B4-BE49-F238E27FC236}">
                <a16:creationId xmlns:a16="http://schemas.microsoft.com/office/drawing/2014/main" xmlns="" id="{BF3E73D0-27AB-4A90-926E-42AC5F3187A7}"/>
              </a:ext>
            </a:extLst>
          </p:cNvPr>
          <p:cNvSpPr txBox="1"/>
          <p:nvPr userDrawn="1"/>
        </p:nvSpPr>
        <p:spPr>
          <a:xfrm>
            <a:off x="8037688" y="6299470"/>
            <a:ext cx="1106312" cy="275070"/>
          </a:xfrm>
          <a:prstGeom prst="rect">
            <a:avLst/>
          </a:prstGeom>
          <a:noFill/>
        </p:spPr>
        <p:txBody>
          <a:bodyPr wrap="square" lIns="103173" tIns="51586" rIns="103173" bIns="51586"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14" name="Footer Placeholder 13">
            <a:extLst>
              <a:ext uri="{FF2B5EF4-FFF2-40B4-BE49-F238E27FC236}">
                <a16:creationId xmlns:a16="http://schemas.microsoft.com/office/drawing/2014/main" xmlns="" id="{8A55DBF0-5E61-4347-9AD3-D3A247F4EE07}"/>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86491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6764"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558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xmlns="" id="{070A003B-2936-46C0-90AE-A8F5256D45C7}"/>
              </a:ext>
            </a:extLst>
          </p:cNvPr>
          <p:cNvSpPr>
            <a:spLocks noGrp="1"/>
          </p:cNvSpPr>
          <p:nvPr>
            <p:ph type="dt" sz="half" idx="10"/>
          </p:nvPr>
        </p:nvSpPr>
        <p:spPr/>
        <p:txBody>
          <a:bodyPr/>
          <a:lstStyle/>
          <a:p>
            <a:pPr>
              <a:defRPr/>
            </a:pPr>
            <a:endParaRPr lang="en-US" dirty="0">
              <a:solidFill>
                <a:srgbClr val="303030"/>
              </a:solidFill>
            </a:endParaRPr>
          </a:p>
        </p:txBody>
      </p:sp>
      <p:sp>
        <p:nvSpPr>
          <p:cNvPr id="7" name="Footer Placeholder 6">
            <a:extLst>
              <a:ext uri="{FF2B5EF4-FFF2-40B4-BE49-F238E27FC236}">
                <a16:creationId xmlns:a16="http://schemas.microsoft.com/office/drawing/2014/main" xmlns="" id="{C3D8383E-06AC-4AD8-A4B4-0F9195C16C5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3" name="Title 12">
            <a:extLst>
              <a:ext uri="{FF2B5EF4-FFF2-40B4-BE49-F238E27FC236}">
                <a16:creationId xmlns:a16="http://schemas.microsoft.com/office/drawing/2014/main" xmlns="" id="{B1CE2583-D1EB-4C2A-9459-6CCA9F41294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4926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6767" y="1722438"/>
            <a:ext cx="4040188" cy="639762"/>
          </a:xfrm>
        </p:spPr>
        <p:txBody>
          <a:bodyPr anchor="b">
            <a:noAutofit/>
          </a:bodyPr>
          <a:lstStyle>
            <a:lvl1pPr marL="0" indent="0" algn="ctr">
              <a:buNone/>
              <a:defRPr sz="2100" b="1"/>
            </a:lvl1pPr>
            <a:lvl2pPr marL="456875" indent="0">
              <a:buNone/>
              <a:defRPr sz="2000" b="1"/>
            </a:lvl2pPr>
            <a:lvl3pPr marL="913746" indent="0">
              <a:buNone/>
              <a:defRPr sz="1800" b="1"/>
            </a:lvl3pPr>
            <a:lvl4pPr marL="1370624" indent="0">
              <a:buNone/>
              <a:defRPr sz="1600" b="1"/>
            </a:lvl4pPr>
            <a:lvl5pPr marL="1827494" indent="0">
              <a:buNone/>
              <a:defRPr sz="1600" b="1"/>
            </a:lvl5pPr>
            <a:lvl6pPr marL="2284367" indent="0">
              <a:buNone/>
              <a:defRPr sz="1600" b="1"/>
            </a:lvl6pPr>
            <a:lvl7pPr marL="2741238" indent="0">
              <a:buNone/>
              <a:defRPr sz="1600" b="1"/>
            </a:lvl7pPr>
            <a:lvl8pPr marL="3198112" indent="0">
              <a:buNone/>
              <a:defRPr sz="1600" b="1"/>
            </a:lvl8pPr>
            <a:lvl9pPr marL="3654985"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6767"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12404" y="1722438"/>
            <a:ext cx="4041776" cy="639762"/>
          </a:xfrm>
        </p:spPr>
        <p:txBody>
          <a:bodyPr anchor="b">
            <a:noAutofit/>
          </a:bodyPr>
          <a:lstStyle>
            <a:lvl1pPr marL="0" indent="0" algn="ctr">
              <a:buNone/>
              <a:defRPr sz="2100" b="1"/>
            </a:lvl1pPr>
            <a:lvl2pPr marL="456875" indent="0">
              <a:buNone/>
              <a:defRPr sz="2000" b="1"/>
            </a:lvl2pPr>
            <a:lvl3pPr marL="913746" indent="0">
              <a:buNone/>
              <a:defRPr sz="1800" b="1"/>
            </a:lvl3pPr>
            <a:lvl4pPr marL="1370624" indent="0">
              <a:buNone/>
              <a:defRPr sz="1600" b="1"/>
            </a:lvl4pPr>
            <a:lvl5pPr marL="1827494" indent="0">
              <a:buNone/>
              <a:defRPr sz="1600" b="1"/>
            </a:lvl5pPr>
            <a:lvl6pPr marL="2284367" indent="0">
              <a:buNone/>
              <a:defRPr sz="1600" b="1"/>
            </a:lvl6pPr>
            <a:lvl7pPr marL="2741238" indent="0">
              <a:buNone/>
              <a:defRPr sz="1600" b="1"/>
            </a:lvl7pPr>
            <a:lvl8pPr marL="3198112" indent="0">
              <a:buNone/>
              <a:defRPr sz="1600" b="1"/>
            </a:lvl8pPr>
            <a:lvl9pPr marL="3654985"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12404" y="2438400"/>
            <a:ext cx="4041776"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xmlns="" id="{5CA94CF5-6974-4EC0-9BA7-C62A3C1DBFC4}"/>
              </a:ext>
            </a:extLst>
          </p:cNvPr>
          <p:cNvSpPr>
            <a:spLocks noGrp="1"/>
          </p:cNvSpPr>
          <p:nvPr>
            <p:ph type="dt" sz="half" idx="10"/>
          </p:nvPr>
        </p:nvSpPr>
        <p:spPr/>
        <p:txBody>
          <a:bodyPr/>
          <a:lstStyle/>
          <a:p>
            <a:pPr>
              <a:defRPr/>
            </a:pPr>
            <a:endParaRPr lang="en-US" dirty="0">
              <a:solidFill>
                <a:srgbClr val="303030"/>
              </a:solidFill>
            </a:endParaRPr>
          </a:p>
        </p:txBody>
      </p:sp>
      <p:sp>
        <p:nvSpPr>
          <p:cNvPr id="9" name="Footer Placeholder 8">
            <a:extLst>
              <a:ext uri="{FF2B5EF4-FFF2-40B4-BE49-F238E27FC236}">
                <a16:creationId xmlns:a16="http://schemas.microsoft.com/office/drawing/2014/main" xmlns="" id="{38F3D3E0-7137-419E-9FE4-3020A1D2CE9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5" name="Title 14">
            <a:extLst>
              <a:ext uri="{FF2B5EF4-FFF2-40B4-BE49-F238E27FC236}">
                <a16:creationId xmlns:a16="http://schemas.microsoft.com/office/drawing/2014/main" xmlns="" id="{ECAE2EE5-3CE8-475B-847A-91B0C8514DF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9852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xmlns="" id="{424522D3-D5E6-4519-AA3E-CFFD62EBB279}"/>
              </a:ext>
            </a:extLst>
          </p:cNvPr>
          <p:cNvSpPr>
            <a:spLocks noGrp="1"/>
          </p:cNvSpPr>
          <p:nvPr>
            <p:ph type="dt" sz="half" idx="10"/>
          </p:nvPr>
        </p:nvSpPr>
        <p:spPr/>
        <p:txBody>
          <a:bodyPr/>
          <a:lstStyle/>
          <a:p>
            <a:pPr>
              <a:defRPr/>
            </a:pPr>
            <a:endParaRPr lang="en-US" dirty="0">
              <a:solidFill>
                <a:srgbClr val="303030"/>
              </a:solidFill>
            </a:endParaRPr>
          </a:p>
        </p:txBody>
      </p:sp>
      <p:sp>
        <p:nvSpPr>
          <p:cNvPr id="5" name="Footer Placeholder 4">
            <a:extLst>
              <a:ext uri="{FF2B5EF4-FFF2-40B4-BE49-F238E27FC236}">
                <a16:creationId xmlns:a16="http://schemas.microsoft.com/office/drawing/2014/main" xmlns="" id="{4A7F24B7-6998-4E89-9458-36E1BDBE953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1" name="Title 10">
            <a:extLst>
              <a:ext uri="{FF2B5EF4-FFF2-40B4-BE49-F238E27FC236}">
                <a16:creationId xmlns:a16="http://schemas.microsoft.com/office/drawing/2014/main" xmlns="" id="{5E22BF98-0A11-4AB5-9F7A-23BF5C3751C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8893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6976FD-FEE7-4997-900A-BADCA6CC0CC2}"/>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useBgFill="1">
        <p:nvSpPr>
          <p:cNvPr id="3" name="Rounded Rectangle 12">
            <a:extLst>
              <a:ext uri="{FF2B5EF4-FFF2-40B4-BE49-F238E27FC236}">
                <a16:creationId xmlns:a16="http://schemas.microsoft.com/office/drawing/2014/main" xmlns="" id="{3C8740B7-ECA8-47EE-9DAF-CC06B04E3AD7}"/>
              </a:ext>
            </a:extLst>
          </p:cNvPr>
          <p:cNvSpPr/>
          <p:nvPr userDrawn="1"/>
        </p:nvSpPr>
        <p:spPr>
          <a:xfrm>
            <a:off x="91722" y="100746"/>
            <a:ext cx="8960556" cy="666566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7" name="Date Placeholder 6">
            <a:extLst>
              <a:ext uri="{FF2B5EF4-FFF2-40B4-BE49-F238E27FC236}">
                <a16:creationId xmlns:a16="http://schemas.microsoft.com/office/drawing/2014/main" xmlns="" id="{469DD2BB-6D0D-4794-9AF4-F9226F5C19FA}"/>
              </a:ext>
            </a:extLst>
          </p:cNvPr>
          <p:cNvSpPr>
            <a:spLocks noGrp="1"/>
          </p:cNvSpPr>
          <p:nvPr>
            <p:ph type="dt" sz="half" idx="10"/>
          </p:nvPr>
        </p:nvSpPr>
        <p:spPr/>
        <p:txBody>
          <a:bodyPr/>
          <a:lstStyle/>
          <a:p>
            <a:pPr>
              <a:defRPr/>
            </a:pPr>
            <a:endParaRPr lang="en-US" dirty="0">
              <a:solidFill>
                <a:srgbClr val="303030"/>
              </a:solidFill>
            </a:endParaRPr>
          </a:p>
        </p:txBody>
      </p:sp>
      <p:sp>
        <p:nvSpPr>
          <p:cNvPr id="10" name="TextBox 9">
            <a:extLst>
              <a:ext uri="{FF2B5EF4-FFF2-40B4-BE49-F238E27FC236}">
                <a16:creationId xmlns:a16="http://schemas.microsoft.com/office/drawing/2014/main" xmlns="" id="{A4283EFF-ED56-4278-9342-919A8F516FB0}"/>
              </a:ext>
            </a:extLst>
          </p:cNvPr>
          <p:cNvSpPr txBox="1"/>
          <p:nvPr userDrawn="1"/>
        </p:nvSpPr>
        <p:spPr>
          <a:xfrm>
            <a:off x="8037688" y="6299470"/>
            <a:ext cx="1106312" cy="275070"/>
          </a:xfrm>
          <a:prstGeom prst="rect">
            <a:avLst/>
          </a:prstGeom>
          <a:noFill/>
        </p:spPr>
        <p:txBody>
          <a:bodyPr wrap="square" lIns="103173" tIns="51586" rIns="103173" bIns="51586"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9" name="Footer Placeholder 8">
            <a:extLst>
              <a:ext uri="{FF2B5EF4-FFF2-40B4-BE49-F238E27FC236}">
                <a16:creationId xmlns:a16="http://schemas.microsoft.com/office/drawing/2014/main" xmlns="" id="{89DE2AFC-B59C-4725-9709-5370F5E1AFEF}"/>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22828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126522B2-59CE-4E72-85FA-82F1404BB1F1}"/>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1223C0F7-0733-4951-8A73-F92558B4259D}"/>
              </a:ext>
            </a:extLst>
          </p:cNvPr>
          <p:cNvSpPr/>
          <p:nvPr/>
        </p:nvSpPr>
        <p:spPr>
          <a:xfrm>
            <a:off x="91722" y="100746"/>
            <a:ext cx="8960556" cy="666566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E624F21C-4172-4ACA-85C7-08885E055AE1}"/>
              </a:ext>
            </a:extLst>
          </p:cNvPr>
          <p:cNvSpPr/>
          <p:nvPr/>
        </p:nvSpPr>
        <p:spPr>
          <a:xfrm>
            <a:off x="560038"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DDD0846B-2518-4472-BCC0-67B935740DAA}"/>
              </a:ext>
            </a:extLst>
          </p:cNvPr>
          <p:cNvSpPr/>
          <p:nvPr/>
        </p:nvSpPr>
        <p:spPr>
          <a:xfrm>
            <a:off x="677334" y="1643066"/>
            <a:ext cx="2481792" cy="3233004"/>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69004" y="2971800"/>
            <a:ext cx="2298634" cy="1752600"/>
          </a:xfrm>
        </p:spPr>
        <p:txBody>
          <a:bodyPr/>
          <a:lstStyle>
            <a:lvl1pPr marL="0" indent="0">
              <a:spcBef>
                <a:spcPts val="400"/>
              </a:spcBef>
              <a:buNone/>
              <a:defRPr sz="1400">
                <a:solidFill>
                  <a:schemeClr val="accent1">
                    <a:lumMod val="50000"/>
                  </a:schemeClr>
                </a:solidFill>
              </a:defRPr>
            </a:lvl1pPr>
            <a:lvl2pPr marL="456875" indent="0">
              <a:buNone/>
              <a:defRPr sz="1200"/>
            </a:lvl2pPr>
            <a:lvl3pPr marL="913746" indent="0">
              <a:buNone/>
              <a:defRPr sz="1000"/>
            </a:lvl3pPr>
            <a:lvl4pPr marL="1370624" indent="0">
              <a:buNone/>
              <a:defRPr sz="900"/>
            </a:lvl4pPr>
            <a:lvl5pPr marL="1827494" indent="0">
              <a:buNone/>
              <a:defRPr sz="900"/>
            </a:lvl5pPr>
            <a:lvl6pPr marL="2284367" indent="0">
              <a:buNone/>
              <a:defRPr sz="900"/>
            </a:lvl6pPr>
            <a:lvl7pPr marL="2741238" indent="0">
              <a:buNone/>
              <a:defRPr sz="900"/>
            </a:lvl7pPr>
            <a:lvl8pPr marL="3198112" indent="0">
              <a:buNone/>
              <a:defRPr sz="900"/>
            </a:lvl8pPr>
            <a:lvl9pPr marL="3654985" indent="0">
              <a:buNone/>
              <a:defRPr sz="900"/>
            </a:lvl9pPr>
          </a:lstStyle>
          <a:p>
            <a:pPr lvl="0"/>
            <a:r>
              <a:rPr lang="en-US"/>
              <a:t>Click to edit Master text styles</a:t>
            </a:r>
          </a:p>
        </p:txBody>
      </p:sp>
      <p:sp>
        <p:nvSpPr>
          <p:cNvPr id="2" name="Title 1"/>
          <p:cNvSpPr>
            <a:spLocks noGrp="1"/>
          </p:cNvSpPr>
          <p:nvPr>
            <p:ph type="title"/>
          </p:nvPr>
        </p:nvSpPr>
        <p:spPr>
          <a:xfrm>
            <a:off x="769004" y="1734313"/>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xmlns="" id="{58354456-5329-4B1F-BA18-3808927753B1}"/>
              </a:ext>
            </a:extLst>
          </p:cNvPr>
          <p:cNvSpPr>
            <a:spLocks noGrp="1"/>
          </p:cNvSpPr>
          <p:nvPr>
            <p:ph type="dt" sz="half" idx="10"/>
          </p:nvPr>
        </p:nvSpPr>
        <p:spPr/>
        <p:txBody>
          <a:bodyPr/>
          <a:lstStyle/>
          <a:p>
            <a:pPr>
              <a:defRPr/>
            </a:pPr>
            <a:endParaRPr lang="en-US" dirty="0">
              <a:solidFill>
                <a:srgbClr val="303030"/>
              </a:solidFill>
            </a:endParaRPr>
          </a:p>
        </p:txBody>
      </p:sp>
      <p:sp>
        <p:nvSpPr>
          <p:cNvPr id="15" name="TextBox 14">
            <a:extLst>
              <a:ext uri="{FF2B5EF4-FFF2-40B4-BE49-F238E27FC236}">
                <a16:creationId xmlns:a16="http://schemas.microsoft.com/office/drawing/2014/main" xmlns="" id="{D29E12EB-85E8-4897-BE1D-4C747990CA5A}"/>
              </a:ext>
            </a:extLst>
          </p:cNvPr>
          <p:cNvSpPr txBox="1"/>
          <p:nvPr userDrawn="1"/>
        </p:nvSpPr>
        <p:spPr>
          <a:xfrm>
            <a:off x="8037688" y="6299470"/>
            <a:ext cx="1106312" cy="275070"/>
          </a:xfrm>
          <a:prstGeom prst="rect">
            <a:avLst/>
          </a:prstGeom>
          <a:noFill/>
        </p:spPr>
        <p:txBody>
          <a:bodyPr wrap="square" lIns="103173" tIns="51586" rIns="103173" bIns="51586"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14" name="Footer Placeholder 13">
            <a:extLst>
              <a:ext uri="{FF2B5EF4-FFF2-40B4-BE49-F238E27FC236}">
                <a16:creationId xmlns:a16="http://schemas.microsoft.com/office/drawing/2014/main" xmlns="" id="{D60C5DC0-406F-43E6-8790-D193ABD8F8BD}"/>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6151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9D7577E-B423-4F62-A3FC-4657A91487D7}"/>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7BCBF829-3263-404C-95B3-82E51463B0D6}"/>
              </a:ext>
            </a:extLst>
          </p:cNvPr>
          <p:cNvSpPr/>
          <p:nvPr userDrawn="1"/>
        </p:nvSpPr>
        <p:spPr>
          <a:xfrm>
            <a:off x="91722" y="100746"/>
            <a:ext cx="8960556" cy="666566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BE2F9A80-02BD-4687-9D19-9D6364EAAD61}"/>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C49B06ED-8DEE-4BC2-85C2-9E1470C46105}"/>
              </a:ext>
            </a:extLst>
          </p:cNvPr>
          <p:cNvSpPr/>
          <p:nvPr/>
        </p:nvSpPr>
        <p:spPr>
          <a:xfrm>
            <a:off x="762000" y="5029934"/>
            <a:ext cx="7600598" cy="120161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93607757-2C17-4F20-BBC5-E1A86AB78378}"/>
              </a:ext>
            </a:extLst>
          </p:cNvPr>
          <p:cNvSpPr/>
          <p:nvPr/>
        </p:nvSpPr>
        <p:spPr>
          <a:xfrm>
            <a:off x="913700" y="5638069"/>
            <a:ext cx="7328959"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48F65D59-5E5E-4723-A943-DB26C20680A7}"/>
              </a:ext>
            </a:extLst>
          </p:cNvPr>
          <p:cNvSpPr/>
          <p:nvPr/>
        </p:nvSpPr>
        <p:spPr>
          <a:xfrm>
            <a:off x="605020" y="5075727"/>
            <a:ext cx="7946319" cy="1097206"/>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91369" tIns="45686" rIns="91369" bIns="45686" anchor="ctr"/>
          <a:lstStyle/>
          <a:p>
            <a:pPr algn="ctr">
              <a:defRPr/>
            </a:pPr>
            <a:endParaRPr lang="en-US" dirty="0">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6875" indent="0">
              <a:buNone/>
              <a:defRPr sz="2800"/>
            </a:lvl2pPr>
            <a:lvl3pPr marL="913746" indent="0">
              <a:buNone/>
              <a:defRPr sz="2400"/>
            </a:lvl3pPr>
            <a:lvl4pPr marL="1370624" indent="0">
              <a:buNone/>
              <a:defRPr sz="2000"/>
            </a:lvl4pPr>
            <a:lvl5pPr marL="1827494" indent="0">
              <a:buNone/>
              <a:defRPr sz="2000"/>
            </a:lvl5pPr>
            <a:lvl6pPr marL="2284367" indent="0">
              <a:buNone/>
              <a:defRPr sz="2000"/>
            </a:lvl6pPr>
            <a:lvl7pPr marL="2741238" indent="0">
              <a:buNone/>
              <a:defRPr sz="2000"/>
            </a:lvl7pPr>
            <a:lvl8pPr marL="3198112" indent="0">
              <a:buNone/>
              <a:defRPr sz="2000"/>
            </a:lvl8pPr>
            <a:lvl9pPr marL="3654985"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6289" y="5656574"/>
            <a:ext cx="7244736" cy="401715"/>
          </a:xfrm>
        </p:spPr>
        <p:txBody>
          <a:bodyPr anchor="ctr">
            <a:normAutofit/>
          </a:bodyPr>
          <a:lstStyle>
            <a:lvl1pPr marL="0" indent="0" algn="ctr">
              <a:buNone/>
              <a:defRPr sz="1500" cap="all" spc="250" baseline="0">
                <a:solidFill>
                  <a:srgbClr val="FFFFFF"/>
                </a:solidFill>
              </a:defRPr>
            </a:lvl1pPr>
            <a:lvl2pPr marL="456875" indent="0">
              <a:buNone/>
              <a:defRPr sz="1200"/>
            </a:lvl2pPr>
            <a:lvl3pPr marL="913746" indent="0">
              <a:buNone/>
              <a:defRPr sz="1000"/>
            </a:lvl3pPr>
            <a:lvl4pPr marL="1370624" indent="0">
              <a:buNone/>
              <a:defRPr sz="900"/>
            </a:lvl4pPr>
            <a:lvl5pPr marL="1827494" indent="0">
              <a:buNone/>
              <a:defRPr sz="900"/>
            </a:lvl5pPr>
            <a:lvl6pPr marL="2284367" indent="0">
              <a:buNone/>
              <a:defRPr sz="900"/>
            </a:lvl6pPr>
            <a:lvl7pPr marL="2741238" indent="0">
              <a:buNone/>
              <a:defRPr sz="900"/>
            </a:lvl7pPr>
            <a:lvl8pPr marL="3198112" indent="0">
              <a:buNone/>
              <a:defRPr sz="900"/>
            </a:lvl8pPr>
            <a:lvl9pPr marL="3654985" indent="0">
              <a:buNone/>
              <a:defRPr sz="900"/>
            </a:lvl9pPr>
          </a:lstStyle>
          <a:p>
            <a:pPr lvl="0"/>
            <a:r>
              <a:rPr lang="en-US"/>
              <a:t>Click to edit Master text styles</a:t>
            </a:r>
          </a:p>
        </p:txBody>
      </p:sp>
      <p:sp>
        <p:nvSpPr>
          <p:cNvPr id="2" name="Title 1"/>
          <p:cNvSpPr>
            <a:spLocks noGrp="1"/>
          </p:cNvSpPr>
          <p:nvPr>
            <p:ph type="title"/>
          </p:nvPr>
        </p:nvSpPr>
        <p:spPr>
          <a:xfrm>
            <a:off x="914404"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Date Placeholder 13">
            <a:extLst>
              <a:ext uri="{FF2B5EF4-FFF2-40B4-BE49-F238E27FC236}">
                <a16:creationId xmlns:a16="http://schemas.microsoft.com/office/drawing/2014/main" xmlns="" id="{2BBFF0C4-0E6C-4774-B5E2-C164261F805A}"/>
              </a:ext>
            </a:extLst>
          </p:cNvPr>
          <p:cNvSpPr>
            <a:spLocks noGrp="1"/>
          </p:cNvSpPr>
          <p:nvPr>
            <p:ph type="dt" sz="half" idx="10"/>
          </p:nvPr>
        </p:nvSpPr>
        <p:spPr/>
        <p:txBody>
          <a:bodyPr/>
          <a:lstStyle/>
          <a:p>
            <a:pPr>
              <a:defRPr/>
            </a:pPr>
            <a:endParaRPr lang="en-US" dirty="0">
              <a:solidFill>
                <a:srgbClr val="303030"/>
              </a:solidFill>
            </a:endParaRPr>
          </a:p>
        </p:txBody>
      </p:sp>
      <p:sp>
        <p:nvSpPr>
          <p:cNvPr id="17" name="TextBox 16">
            <a:extLst>
              <a:ext uri="{FF2B5EF4-FFF2-40B4-BE49-F238E27FC236}">
                <a16:creationId xmlns:a16="http://schemas.microsoft.com/office/drawing/2014/main" xmlns="" id="{627A2AC7-05CE-432E-81CA-42A8CB27E791}"/>
              </a:ext>
            </a:extLst>
          </p:cNvPr>
          <p:cNvSpPr txBox="1"/>
          <p:nvPr userDrawn="1"/>
        </p:nvSpPr>
        <p:spPr>
          <a:xfrm>
            <a:off x="8037688" y="6299470"/>
            <a:ext cx="1106312" cy="275070"/>
          </a:xfrm>
          <a:prstGeom prst="rect">
            <a:avLst/>
          </a:prstGeom>
          <a:noFill/>
        </p:spPr>
        <p:txBody>
          <a:bodyPr wrap="square" lIns="103173" tIns="51586" rIns="103173" bIns="51586"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16" name="Footer Placeholder 15">
            <a:extLst>
              <a:ext uri="{FF2B5EF4-FFF2-40B4-BE49-F238E27FC236}">
                <a16:creationId xmlns:a16="http://schemas.microsoft.com/office/drawing/2014/main" xmlns="" id="{38116A08-A521-4E36-B22F-753626FBF287}"/>
              </a:ext>
            </a:extLst>
          </p:cNvPr>
          <p:cNvSpPr>
            <a:spLocks noGrp="1"/>
          </p:cNvSpPr>
          <p:nvPr>
            <p:ph type="ftr" sz="quarter" idx="11"/>
          </p:nvPr>
        </p:nvSpPr>
        <p:spPr>
          <a:xfrm>
            <a:off x="17" y="6484344"/>
            <a:ext cx="9143999" cy="370577"/>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409664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7B48DDB-BBEB-41A8-9137-274ABDA4301D}"/>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378" tIns="45690" rIns="91378" bIns="45690" anchor="ctr"/>
          <a:lstStyle/>
          <a:p>
            <a:pPr algn="ctr">
              <a:defRPr/>
            </a:pPr>
            <a:endParaRPr lang="en-US" dirty="0">
              <a:solidFill>
                <a:prstClr val="white"/>
              </a:solidFill>
            </a:endParaRPr>
          </a:p>
        </p:txBody>
      </p:sp>
      <p:sp>
        <p:nvSpPr>
          <p:cNvPr id="7" name="Rounded Rectangle 6">
            <a:extLst>
              <a:ext uri="{FF2B5EF4-FFF2-40B4-BE49-F238E27FC236}">
                <a16:creationId xmlns:a16="http://schemas.microsoft.com/office/drawing/2014/main" xmlns="" id="{6814E75C-B153-41AB-BD37-47EC57E1A410}"/>
              </a:ext>
            </a:extLst>
          </p:cNvPr>
          <p:cNvSpPr/>
          <p:nvPr/>
        </p:nvSpPr>
        <p:spPr>
          <a:xfrm>
            <a:off x="1568113" y="120910"/>
            <a:ext cx="7494763" cy="6663837"/>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78" tIns="45690" rIns="91378" bIns="45690" anchor="ctr"/>
          <a:lstStyle/>
          <a:p>
            <a:pPr algn="ctr">
              <a:defRPr/>
            </a:pPr>
            <a:endParaRPr lang="en-US" dirty="0">
              <a:solidFill>
                <a:prstClr val="white"/>
              </a:solidFill>
            </a:endParaRPr>
          </a:p>
        </p:txBody>
      </p:sp>
      <p:sp>
        <p:nvSpPr>
          <p:cNvPr id="1028" name="Text Placeholder 2">
            <a:extLst>
              <a:ext uri="{FF2B5EF4-FFF2-40B4-BE49-F238E27FC236}">
                <a16:creationId xmlns:a16="http://schemas.microsoft.com/office/drawing/2014/main" xmlns="" id="{2ADCB421-ED7D-4ACB-8CF3-8FBDB016E78A}"/>
              </a:ext>
            </a:extLst>
          </p:cNvPr>
          <p:cNvSpPr>
            <a:spLocks noGrp="1"/>
          </p:cNvSpPr>
          <p:nvPr>
            <p:ph type="body" idx="1"/>
          </p:nvPr>
        </p:nvSpPr>
        <p:spPr bwMode="auto">
          <a:xfrm>
            <a:off x="636764" y="1752968"/>
            <a:ext cx="8117416" cy="4372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8" tIns="45690" rIns="91378" bIns="4569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xmlns="" id="{143D126E-6195-436B-A8D0-20E41CE061E5}"/>
              </a:ext>
            </a:extLst>
          </p:cNvPr>
          <p:cNvSpPr>
            <a:spLocks noGrp="1"/>
          </p:cNvSpPr>
          <p:nvPr>
            <p:ph type="dt" sz="half" idx="2"/>
          </p:nvPr>
        </p:nvSpPr>
        <p:spPr>
          <a:xfrm>
            <a:off x="456848" y="6356121"/>
            <a:ext cx="2134306" cy="364515"/>
          </a:xfrm>
          <a:prstGeom prst="rect">
            <a:avLst/>
          </a:prstGeom>
        </p:spPr>
        <p:txBody>
          <a:bodyPr vert="horz" lIns="91378" tIns="45690" rIns="91378" bIns="45690" rtlCol="0" anchor="ctr"/>
          <a:lstStyle>
            <a:lvl1pPr algn="l">
              <a:defRPr sz="1200">
                <a:solidFill>
                  <a:schemeClr val="tx2"/>
                </a:solidFill>
                <a:latin typeface="Arial" charset="0"/>
              </a:defRPr>
            </a:lvl1pPr>
          </a:lstStyle>
          <a:p>
            <a:pPr>
              <a:defRPr/>
            </a:pPr>
            <a:endParaRPr lang="en-US" dirty="0">
              <a:solidFill>
                <a:srgbClr val="303030"/>
              </a:solidFill>
            </a:endParaRPr>
          </a:p>
        </p:txBody>
      </p:sp>
      <p:sp>
        <p:nvSpPr>
          <p:cNvPr id="5" name="Footer Placeholder 4">
            <a:extLst>
              <a:ext uri="{FF2B5EF4-FFF2-40B4-BE49-F238E27FC236}">
                <a16:creationId xmlns:a16="http://schemas.microsoft.com/office/drawing/2014/main" xmlns="" id="{41172387-F0D8-4AC7-B5B5-B46F5E459F8F}"/>
              </a:ext>
            </a:extLst>
          </p:cNvPr>
          <p:cNvSpPr>
            <a:spLocks noGrp="1"/>
          </p:cNvSpPr>
          <p:nvPr>
            <p:ph type="ftr" sz="quarter" idx="3"/>
          </p:nvPr>
        </p:nvSpPr>
        <p:spPr>
          <a:xfrm>
            <a:off x="456848" y="6484343"/>
            <a:ext cx="8687152" cy="370577"/>
          </a:xfrm>
          <a:prstGeom prst="rect">
            <a:avLst/>
          </a:prstGeom>
        </p:spPr>
        <p:txBody>
          <a:bodyPr vert="horz" lIns="91378" tIns="45690" rIns="91378" bIns="45690" rtlCol="0" anchor="ctr"/>
          <a:lstStyle>
            <a:lvl1pPr algn="ctr">
              <a:defRPr sz="900" b="1" i="1" baseline="0">
                <a:solidFill>
                  <a:srgbClr val="000000"/>
                </a:solidFill>
                <a:latin typeface="Arial" panose="020B0604020202020204" pitchFamily="34" charset="0"/>
                <a:cs typeface="Arial" panose="020B0604020202020204" pitchFamily="34" charset="0"/>
              </a:defRPr>
            </a:lvl1pPr>
          </a:lstStyle>
          <a:p>
            <a:pPr>
              <a:defRPr/>
            </a:pPr>
            <a:r>
              <a:rPr lang="en-US" dirty="0"/>
              <a:t>Copyright © 2019 McGraw-Hill Education. All rights reserved. No reproduction or distribution without the prior written consent of McGraw-Hill Education.</a:t>
            </a:r>
          </a:p>
        </p:txBody>
      </p:sp>
      <p:sp>
        <p:nvSpPr>
          <p:cNvPr id="9" name="Rectangle 8">
            <a:extLst>
              <a:ext uri="{FF2B5EF4-FFF2-40B4-BE49-F238E27FC236}">
                <a16:creationId xmlns:a16="http://schemas.microsoft.com/office/drawing/2014/main" xmlns="" id="{D5E553C3-61E4-4E9B-8D06-790DD1A2A293}"/>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378" tIns="45690" rIns="91378" bIns="45690" anchor="ctr"/>
          <a:lstStyle/>
          <a:p>
            <a:pPr algn="ctr" defTabSz="913828" eaLnBrk="1" hangingPunct="1">
              <a:defRPr/>
            </a:pPr>
            <a:endParaRPr lang="en-US" dirty="0">
              <a:solidFill>
                <a:prstClr val="white"/>
              </a:solidFill>
            </a:endParaRPr>
          </a:p>
        </p:txBody>
      </p:sp>
      <p:sp>
        <p:nvSpPr>
          <p:cNvPr id="2" name="Title Placeholder 1">
            <a:extLst>
              <a:ext uri="{FF2B5EF4-FFF2-40B4-BE49-F238E27FC236}">
                <a16:creationId xmlns:a16="http://schemas.microsoft.com/office/drawing/2014/main" xmlns="" id="{3B2430BC-BD61-42F9-AD93-6A6DBA9C643B}"/>
              </a:ext>
            </a:extLst>
          </p:cNvPr>
          <p:cNvSpPr>
            <a:spLocks noGrp="1"/>
          </p:cNvSpPr>
          <p:nvPr>
            <p:ph type="title"/>
          </p:nvPr>
        </p:nvSpPr>
        <p:spPr>
          <a:xfrm>
            <a:off x="636764" y="373677"/>
            <a:ext cx="8117416" cy="1117356"/>
          </a:xfrm>
          <a:prstGeom prst="rect">
            <a:avLst/>
          </a:prstGeom>
          <a:noFill/>
        </p:spPr>
        <p:txBody>
          <a:bodyPr vert="horz" lIns="91378" tIns="45690" rIns="91378" bIns="45690" rtlCol="0" anchor="ctr" anchorCtr="1">
            <a:noAutofit/>
          </a:bodyPr>
          <a:lstStyle/>
          <a:p>
            <a:r>
              <a:rPr lang="en-US" dirty="0"/>
              <a:t>Click to edit Master title style</a:t>
            </a:r>
          </a:p>
        </p:txBody>
      </p:sp>
      <p:sp>
        <p:nvSpPr>
          <p:cNvPr id="3" name="TextBox 2">
            <a:extLst>
              <a:ext uri="{FF2B5EF4-FFF2-40B4-BE49-F238E27FC236}">
                <a16:creationId xmlns:a16="http://schemas.microsoft.com/office/drawing/2014/main" xmlns="" id="{1D513279-647F-4E89-8523-4E5DBDD14C94}"/>
              </a:ext>
            </a:extLst>
          </p:cNvPr>
          <p:cNvSpPr txBox="1"/>
          <p:nvPr userDrawn="1"/>
        </p:nvSpPr>
        <p:spPr>
          <a:xfrm>
            <a:off x="8037688" y="6299470"/>
            <a:ext cx="1106312" cy="275070"/>
          </a:xfrm>
          <a:prstGeom prst="rect">
            <a:avLst/>
          </a:prstGeom>
          <a:noFill/>
        </p:spPr>
        <p:txBody>
          <a:bodyPr wrap="square" lIns="103177" tIns="51589" rIns="103177" bIns="51589" rtlCol="0">
            <a:noAutofit/>
          </a:bodyPr>
          <a:lstStyle/>
          <a:p>
            <a:pPr algn="r"/>
            <a:r>
              <a:rPr lang="en-US" sz="1400" b="1" dirty="0">
                <a:solidFill>
                  <a:srgbClr val="000000"/>
                </a:solidFill>
                <a:cs typeface="Arial" panose="020B0604020202020204" pitchFamily="34" charset="0"/>
              </a:rPr>
              <a:t>1-</a:t>
            </a:r>
            <a:fld id="{AF5E6115-7E53-4F48-B2EA-EF37AED32C51}" type="slidenum">
              <a:rPr lang="en-US" altLang="en-US" sz="1400" b="1" smtClean="0">
                <a:solidFill>
                  <a:srgbClr val="000000"/>
                </a:solidFill>
                <a:cs typeface="Arial" panose="020B0604020202020204" pitchFamily="34" charset="0"/>
              </a:rPr>
              <a:pPr algn="r"/>
              <a:t>‹#›</a:t>
            </a:fld>
            <a:r>
              <a:rPr lang="en-US" altLang="en-US" sz="1400" b="1" dirty="0">
                <a:solidFill>
                  <a:srgbClr val="000000"/>
                </a:solidFill>
                <a:cs typeface="Arial" panose="020B0604020202020204" pitchFamily="34" charset="0"/>
              </a:rPr>
              <a:t> </a:t>
            </a:r>
            <a:endParaRPr lang="en-US" sz="1400" b="1" dirty="0">
              <a:solidFill>
                <a:srgbClr val="000000"/>
              </a:solidFill>
              <a:cs typeface="Arial" panose="020B0604020202020204" pitchFamily="34" charset="0"/>
            </a:endParaRPr>
          </a:p>
        </p:txBody>
      </p:sp>
      <p:sp>
        <p:nvSpPr>
          <p:cNvPr id="11" name="Rectangle 10">
            <a:extLst>
              <a:ext uri="{FF2B5EF4-FFF2-40B4-BE49-F238E27FC236}">
                <a16:creationId xmlns:a16="http://schemas.microsoft.com/office/drawing/2014/main" xmlns="" id="{0B887861-95E1-4288-A9B0-13309EE8B21C}"/>
              </a:ext>
            </a:extLst>
          </p:cNvPr>
          <p:cNvSpPr/>
          <p:nvPr userDrawn="1"/>
        </p:nvSpPr>
        <p:spPr>
          <a:xfrm>
            <a:off x="636771" y="373677"/>
            <a:ext cx="8117417" cy="1117356"/>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78" tIns="45690" rIns="91378" bIns="45690" anchor="ctr"/>
          <a:lstStyle/>
          <a:p>
            <a:pPr algn="ctr">
              <a:defRPr/>
            </a:pPr>
            <a:endParaRPr lang="en-US" dirty="0">
              <a:solidFill>
                <a:prstClr val="white"/>
              </a:solidFill>
            </a:endParaRPr>
          </a:p>
        </p:txBody>
      </p:sp>
      <p:pic>
        <p:nvPicPr>
          <p:cNvPr id="1026"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31033" y="102547"/>
            <a:ext cx="392827" cy="6665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171361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Lst>
  <p:hf sldNum="0" hdr="0" dt="0"/>
  <p:txStyles>
    <p:titleStyle>
      <a:lvl1pPr algn="ctr" defTabSz="913536" rtl="0" eaLnBrk="0" fontAlgn="base" hangingPunct="0">
        <a:spcBef>
          <a:spcPct val="0"/>
        </a:spcBef>
        <a:spcAft>
          <a:spcPct val="0"/>
        </a:spcAft>
        <a:defRPr sz="4100" kern="1200" cap="all">
          <a:solidFill>
            <a:srgbClr val="BF2600"/>
          </a:solidFill>
          <a:latin typeface="+mj-lt"/>
          <a:ea typeface="+mj-ea"/>
          <a:cs typeface="+mj-cs"/>
        </a:defRPr>
      </a:lvl1pPr>
      <a:lvl2pPr algn="ctr" defTabSz="913536" rtl="0" eaLnBrk="0" fontAlgn="base" hangingPunct="0">
        <a:spcBef>
          <a:spcPct val="0"/>
        </a:spcBef>
        <a:spcAft>
          <a:spcPct val="0"/>
        </a:spcAft>
        <a:defRPr sz="3500">
          <a:solidFill>
            <a:srgbClr val="BF2600"/>
          </a:solidFill>
          <a:latin typeface="Book Antiqua" panose="02040602050305030304" pitchFamily="18" charset="0"/>
        </a:defRPr>
      </a:lvl2pPr>
      <a:lvl3pPr algn="ctr" defTabSz="913536" rtl="0" eaLnBrk="0" fontAlgn="base" hangingPunct="0">
        <a:spcBef>
          <a:spcPct val="0"/>
        </a:spcBef>
        <a:spcAft>
          <a:spcPct val="0"/>
        </a:spcAft>
        <a:defRPr sz="3500">
          <a:solidFill>
            <a:srgbClr val="BF2600"/>
          </a:solidFill>
          <a:latin typeface="Book Antiqua" panose="02040602050305030304" pitchFamily="18" charset="0"/>
        </a:defRPr>
      </a:lvl3pPr>
      <a:lvl4pPr algn="ctr" defTabSz="913536" rtl="0" eaLnBrk="0" fontAlgn="base" hangingPunct="0">
        <a:spcBef>
          <a:spcPct val="0"/>
        </a:spcBef>
        <a:spcAft>
          <a:spcPct val="0"/>
        </a:spcAft>
        <a:defRPr sz="3500">
          <a:solidFill>
            <a:srgbClr val="BF2600"/>
          </a:solidFill>
          <a:latin typeface="Book Antiqua" panose="02040602050305030304" pitchFamily="18" charset="0"/>
        </a:defRPr>
      </a:lvl4pPr>
      <a:lvl5pPr algn="ctr" defTabSz="913536" rtl="0" eaLnBrk="0" fontAlgn="base" hangingPunct="0">
        <a:spcBef>
          <a:spcPct val="0"/>
        </a:spcBef>
        <a:spcAft>
          <a:spcPct val="0"/>
        </a:spcAft>
        <a:defRPr sz="3500">
          <a:solidFill>
            <a:srgbClr val="BF2600"/>
          </a:solidFill>
          <a:latin typeface="Book Antiqua" panose="02040602050305030304" pitchFamily="18" charset="0"/>
        </a:defRPr>
      </a:lvl5pPr>
      <a:lvl6pPr marL="515878" algn="ctr" defTabSz="913536" rtl="0" fontAlgn="base">
        <a:spcBef>
          <a:spcPct val="0"/>
        </a:spcBef>
        <a:spcAft>
          <a:spcPct val="0"/>
        </a:spcAft>
        <a:defRPr sz="3500">
          <a:solidFill>
            <a:srgbClr val="BF2600"/>
          </a:solidFill>
          <a:latin typeface="Book Antiqua" panose="02040602050305030304" pitchFamily="18" charset="0"/>
        </a:defRPr>
      </a:lvl6pPr>
      <a:lvl7pPr marL="1031758" algn="ctr" defTabSz="913536" rtl="0" fontAlgn="base">
        <a:spcBef>
          <a:spcPct val="0"/>
        </a:spcBef>
        <a:spcAft>
          <a:spcPct val="0"/>
        </a:spcAft>
        <a:defRPr sz="3500">
          <a:solidFill>
            <a:srgbClr val="BF2600"/>
          </a:solidFill>
          <a:latin typeface="Book Antiqua" panose="02040602050305030304" pitchFamily="18" charset="0"/>
        </a:defRPr>
      </a:lvl7pPr>
      <a:lvl8pPr marL="1547626" algn="ctr" defTabSz="913536" rtl="0" fontAlgn="base">
        <a:spcBef>
          <a:spcPct val="0"/>
        </a:spcBef>
        <a:spcAft>
          <a:spcPct val="0"/>
        </a:spcAft>
        <a:defRPr sz="3500">
          <a:solidFill>
            <a:srgbClr val="BF2600"/>
          </a:solidFill>
          <a:latin typeface="Book Antiqua" panose="02040602050305030304" pitchFamily="18" charset="0"/>
        </a:defRPr>
      </a:lvl8pPr>
      <a:lvl9pPr marL="2063517" algn="ctr" defTabSz="913536" rtl="0" fontAlgn="base">
        <a:spcBef>
          <a:spcPct val="0"/>
        </a:spcBef>
        <a:spcAft>
          <a:spcPct val="0"/>
        </a:spcAft>
        <a:defRPr sz="3500">
          <a:solidFill>
            <a:srgbClr val="BF2600"/>
          </a:solidFill>
          <a:latin typeface="Book Antiqua" panose="02040602050305030304" pitchFamily="18" charset="0"/>
        </a:defRPr>
      </a:lvl9pPr>
    </p:titleStyle>
    <p:bodyStyle>
      <a:lvl1pPr marL="342128" indent="-227489" algn="l" defTabSz="913536"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476" indent="-227489" algn="l" defTabSz="913536" rtl="0" eaLnBrk="0" fontAlgn="base" hangingPunct="0">
        <a:spcBef>
          <a:spcPct val="20000"/>
        </a:spcBef>
        <a:spcAft>
          <a:spcPct val="0"/>
        </a:spcAft>
        <a:buClr>
          <a:schemeClr val="accent2"/>
        </a:buClr>
        <a:buFont typeface="Arial" panose="020B0604020202020204" pitchFamily="34" charset="0"/>
        <a:buChar char="•"/>
        <a:defRPr kern="1200">
          <a:solidFill>
            <a:schemeClr val="tx2"/>
          </a:solidFill>
          <a:latin typeface="+mn-lt"/>
          <a:ea typeface="+mn-ea"/>
          <a:cs typeface="+mn-cs"/>
        </a:defRPr>
      </a:lvl2pPr>
      <a:lvl3pPr marL="913536" indent="-227489" algn="l" defTabSz="913536" rtl="0" eaLnBrk="0" fontAlgn="base" hangingPunct="0">
        <a:spcBef>
          <a:spcPct val="20000"/>
        </a:spcBef>
        <a:spcAft>
          <a:spcPct val="0"/>
        </a:spcAft>
        <a:buClr>
          <a:srgbClr val="4A66AC"/>
        </a:buClr>
        <a:buFont typeface="Arial" panose="020B0604020202020204" pitchFamily="34" charset="0"/>
        <a:buChar char="•"/>
        <a:defRPr sz="1800" kern="1200">
          <a:solidFill>
            <a:schemeClr val="tx2"/>
          </a:solidFill>
          <a:latin typeface="+mn-lt"/>
          <a:ea typeface="+mn-ea"/>
          <a:cs typeface="+mn-cs"/>
        </a:defRPr>
      </a:lvl3pPr>
      <a:lvl4pPr marL="1278952" indent="-227489" algn="l" defTabSz="913536" rtl="0" eaLnBrk="0" fontAlgn="base" hangingPunct="0">
        <a:spcBef>
          <a:spcPct val="200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3006" indent="-227489" algn="l" defTabSz="913536" rtl="0" eaLnBrk="0" fontAlgn="base" hangingPunct="0">
        <a:spcBef>
          <a:spcPct val="200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6272" indent="-182761" algn="l" defTabSz="913828"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0423" indent="-182761" algn="l" defTabSz="913828"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3187" indent="-182761" algn="l" defTabSz="913828"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5955" indent="-182761" algn="l" defTabSz="913828"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3828" rtl="0" eaLnBrk="1" latinLnBrk="0" hangingPunct="1">
        <a:defRPr sz="1800" kern="1200">
          <a:solidFill>
            <a:schemeClr val="tx1"/>
          </a:solidFill>
          <a:latin typeface="+mn-lt"/>
          <a:ea typeface="+mn-ea"/>
          <a:cs typeface="+mn-cs"/>
        </a:defRPr>
      </a:lvl1pPr>
      <a:lvl2pPr marL="456915" algn="l" defTabSz="913828" rtl="0" eaLnBrk="1" latinLnBrk="0" hangingPunct="1">
        <a:defRPr sz="1800" kern="1200">
          <a:solidFill>
            <a:schemeClr val="tx1"/>
          </a:solidFill>
          <a:latin typeface="+mn-lt"/>
          <a:ea typeface="+mn-ea"/>
          <a:cs typeface="+mn-cs"/>
        </a:defRPr>
      </a:lvl2pPr>
      <a:lvl3pPr marL="913828" algn="l" defTabSz="913828" rtl="0" eaLnBrk="1" latinLnBrk="0" hangingPunct="1">
        <a:defRPr sz="1800" kern="1200">
          <a:solidFill>
            <a:schemeClr val="tx1"/>
          </a:solidFill>
          <a:latin typeface="+mn-lt"/>
          <a:ea typeface="+mn-ea"/>
          <a:cs typeface="+mn-cs"/>
        </a:defRPr>
      </a:lvl3pPr>
      <a:lvl4pPr marL="1370746" algn="l" defTabSz="913828" rtl="0" eaLnBrk="1" latinLnBrk="0" hangingPunct="1">
        <a:defRPr sz="1800" kern="1200">
          <a:solidFill>
            <a:schemeClr val="tx1"/>
          </a:solidFill>
          <a:latin typeface="+mn-lt"/>
          <a:ea typeface="+mn-ea"/>
          <a:cs typeface="+mn-cs"/>
        </a:defRPr>
      </a:lvl4pPr>
      <a:lvl5pPr marL="1827657" algn="l" defTabSz="913828" rtl="0" eaLnBrk="1" latinLnBrk="0" hangingPunct="1">
        <a:defRPr sz="1800" kern="1200">
          <a:solidFill>
            <a:schemeClr val="tx1"/>
          </a:solidFill>
          <a:latin typeface="+mn-lt"/>
          <a:ea typeface="+mn-ea"/>
          <a:cs typeface="+mn-cs"/>
        </a:defRPr>
      </a:lvl5pPr>
      <a:lvl6pPr marL="2284571" algn="l" defTabSz="913828" rtl="0" eaLnBrk="1" latinLnBrk="0" hangingPunct="1">
        <a:defRPr sz="1800" kern="1200">
          <a:solidFill>
            <a:schemeClr val="tx1"/>
          </a:solidFill>
          <a:latin typeface="+mn-lt"/>
          <a:ea typeface="+mn-ea"/>
          <a:cs typeface="+mn-cs"/>
        </a:defRPr>
      </a:lvl6pPr>
      <a:lvl7pPr marL="2741483" algn="l" defTabSz="913828" rtl="0" eaLnBrk="1" latinLnBrk="0" hangingPunct="1">
        <a:defRPr sz="1800" kern="1200">
          <a:solidFill>
            <a:schemeClr val="tx1"/>
          </a:solidFill>
          <a:latin typeface="+mn-lt"/>
          <a:ea typeface="+mn-ea"/>
          <a:cs typeface="+mn-cs"/>
        </a:defRPr>
      </a:lvl7pPr>
      <a:lvl8pPr marL="3198398" algn="l" defTabSz="913828" rtl="0" eaLnBrk="1" latinLnBrk="0" hangingPunct="1">
        <a:defRPr sz="1800" kern="1200">
          <a:solidFill>
            <a:schemeClr val="tx1"/>
          </a:solidFill>
          <a:latin typeface="+mn-lt"/>
          <a:ea typeface="+mn-ea"/>
          <a:cs typeface="+mn-cs"/>
        </a:defRPr>
      </a:lvl8pPr>
      <a:lvl9pPr marL="3655311" algn="l" defTabSz="9138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finance.yahoo.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10716150-0669-4A2F-8AE6-049B15EA3F29}"/>
              </a:ext>
            </a:extLst>
          </p:cNvPr>
          <p:cNvSpPr>
            <a:spLocks noGrp="1"/>
          </p:cNvSpPr>
          <p:nvPr>
            <p:ph type="subTitle" idx="1"/>
          </p:nvPr>
        </p:nvSpPr>
        <p:spPr>
          <a:xfrm>
            <a:off x="533400" y="4648200"/>
            <a:ext cx="6781799" cy="457200"/>
          </a:xfrm>
        </p:spPr>
        <p:txBody>
          <a:bodyPr>
            <a:noAutofit/>
          </a:bodyPr>
          <a:lstStyle/>
          <a:p>
            <a:r>
              <a:rPr lang="en-US" altLang="en-US" dirty="0">
                <a:solidFill>
                  <a:schemeClr val="bg1"/>
                </a:solidFill>
              </a:rPr>
              <a:t>RETURN, RISK, AND THE SECURITY MARKET LINE</a:t>
            </a:r>
          </a:p>
        </p:txBody>
      </p:sp>
      <p:sp>
        <p:nvSpPr>
          <p:cNvPr id="3" name="Title 2">
            <a:extLst>
              <a:ext uri="{FF2B5EF4-FFF2-40B4-BE49-F238E27FC236}">
                <a16:creationId xmlns="" xmlns:a16="http://schemas.microsoft.com/office/drawing/2014/main" id="{CDA7DDE7-A7F5-4173-8BD4-CDA682AFD235}"/>
              </a:ext>
            </a:extLst>
          </p:cNvPr>
          <p:cNvSpPr>
            <a:spLocks noGrp="1"/>
          </p:cNvSpPr>
          <p:nvPr>
            <p:ph type="ctrTitle"/>
          </p:nvPr>
        </p:nvSpPr>
        <p:spPr/>
        <p:txBody>
          <a:bodyPr/>
          <a:lstStyle/>
          <a:p>
            <a:r>
              <a:rPr lang="en-US" altLang="en-US" dirty="0"/>
              <a:t>CHAPTER 13</a:t>
            </a:r>
            <a:endParaRPr lang="en-US" dirty="0"/>
          </a:p>
        </p:txBody>
      </p:sp>
      <p:sp>
        <p:nvSpPr>
          <p:cNvPr id="5" name="Footer Placeholder 4">
            <a:extLst>
              <a:ext uri="{FF2B5EF4-FFF2-40B4-BE49-F238E27FC236}">
                <a16:creationId xmlns="" xmlns:a16="http://schemas.microsoft.com/office/drawing/2014/main" id="{CC56468B-11D6-48DD-ADA5-4C9EFFE6DC7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 xmlns:a16="http://schemas.microsoft.com/office/drawing/2014/main" id="{3F1908C5-FE9F-4F44-8170-548F558D6235}"/>
              </a:ext>
            </a:extLst>
          </p:cNvPr>
          <p:cNvSpPr>
            <a:spLocks noGrp="1" noChangeArrowheads="1"/>
          </p:cNvSpPr>
          <p:nvPr>
            <p:ph idx="1"/>
          </p:nvPr>
        </p:nvSpPr>
        <p:spPr/>
        <p:txBody>
          <a:bodyPr/>
          <a:lstStyle/>
          <a:p>
            <a:pPr eaLnBrk="1" hangingPunct="1"/>
            <a:r>
              <a:rPr lang="en-US" altLang="en-US" sz="2800" dirty="0"/>
              <a:t>Suppose you have $15,000 to invest and you have purchased securities in the following amounts. What are your portfolio weights in each security?</a:t>
            </a:r>
          </a:p>
          <a:p>
            <a:pPr eaLnBrk="1" hangingPunct="1"/>
            <a:endParaRPr lang="en-US" altLang="en-US" sz="2800" dirty="0"/>
          </a:p>
          <a:p>
            <a:pPr lvl="1" eaLnBrk="1" hangingPunct="1">
              <a:buFont typeface="Wingdings" panose="05000000000000000000" pitchFamily="2" charset="2"/>
              <a:buChar char="§"/>
            </a:pPr>
            <a:r>
              <a:rPr lang="en-US" altLang="en-US" sz="2700" dirty="0"/>
              <a:t>$2000 of C</a:t>
            </a:r>
          </a:p>
          <a:p>
            <a:pPr lvl="1" eaLnBrk="1" hangingPunct="1">
              <a:buFont typeface="Wingdings" panose="05000000000000000000" pitchFamily="2" charset="2"/>
              <a:buChar char="§"/>
            </a:pPr>
            <a:r>
              <a:rPr lang="en-US" altLang="en-US" sz="2700" dirty="0"/>
              <a:t>$3000 of KO</a:t>
            </a:r>
          </a:p>
          <a:p>
            <a:pPr lvl="1" eaLnBrk="1" hangingPunct="1">
              <a:buFont typeface="Wingdings" panose="05000000000000000000" pitchFamily="2" charset="2"/>
              <a:buChar char="§"/>
            </a:pPr>
            <a:r>
              <a:rPr lang="en-US" altLang="en-US" sz="2700" dirty="0"/>
              <a:t>$4000 of INTC</a:t>
            </a:r>
          </a:p>
          <a:p>
            <a:pPr lvl="1" eaLnBrk="1" hangingPunct="1">
              <a:buFont typeface="Wingdings" panose="05000000000000000000" pitchFamily="2" charset="2"/>
              <a:buChar char="§"/>
            </a:pPr>
            <a:r>
              <a:rPr lang="en-US" altLang="en-US" sz="2700" dirty="0"/>
              <a:t>$6000 of BP</a:t>
            </a:r>
          </a:p>
        </p:txBody>
      </p:sp>
      <p:sp>
        <p:nvSpPr>
          <p:cNvPr id="2" name="Footer Placeholder 1">
            <a:extLst>
              <a:ext uri="{FF2B5EF4-FFF2-40B4-BE49-F238E27FC236}">
                <a16:creationId xmlns="" xmlns:a16="http://schemas.microsoft.com/office/drawing/2014/main" id="{AA35FA4D-1CF1-4AB1-9CCF-7F93C237239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9458" name="Rectangle 2">
            <a:extLst>
              <a:ext uri="{FF2B5EF4-FFF2-40B4-BE49-F238E27FC236}">
                <a16:creationId xmlns="" xmlns:a16="http://schemas.microsoft.com/office/drawing/2014/main" id="{24F0CDB0-C8B8-427F-9550-B83644F68C59}"/>
              </a:ext>
            </a:extLst>
          </p:cNvPr>
          <p:cNvSpPr>
            <a:spLocks noGrp="1" noChangeArrowheads="1"/>
          </p:cNvSpPr>
          <p:nvPr>
            <p:ph type="title"/>
          </p:nvPr>
        </p:nvSpPr>
        <p:spPr/>
        <p:txBody>
          <a:bodyPr/>
          <a:lstStyle/>
          <a:p>
            <a:pPr eaLnBrk="1" hangingPunct="1">
              <a:defRPr/>
            </a:pPr>
            <a:r>
              <a:rPr lang="en-US" altLang="en-US" sz="3600" dirty="0"/>
              <a:t>Example: Portfolio Weights</a:t>
            </a:r>
          </a:p>
        </p:txBody>
      </p:sp>
      <p:sp>
        <p:nvSpPr>
          <p:cNvPr id="29700" name="Text Box 5">
            <a:extLst>
              <a:ext uri="{FF2B5EF4-FFF2-40B4-BE49-F238E27FC236}">
                <a16:creationId xmlns="" xmlns:a16="http://schemas.microsoft.com/office/drawing/2014/main" id="{7749605D-2BDC-48BF-A458-298BC6BE672F}"/>
              </a:ext>
            </a:extLst>
          </p:cNvPr>
          <p:cNvSpPr txBox="1">
            <a:spLocks noChangeArrowheads="1"/>
          </p:cNvSpPr>
          <p:nvPr/>
        </p:nvSpPr>
        <p:spPr bwMode="auto">
          <a:xfrm>
            <a:off x="4953000" y="4038600"/>
            <a:ext cx="3200400" cy="198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marL="0" indent="-228600">
              <a:spcBef>
                <a:spcPts val="600"/>
              </a:spcBef>
              <a:buClr>
                <a:schemeClr val="accent2"/>
              </a:buClr>
              <a:buFont typeface="Wingdings" panose="05000000000000000000" pitchFamily="2" charset="2"/>
              <a:buChar char="§"/>
            </a:pPr>
            <a:r>
              <a:rPr lang="en-US" altLang="en-US" sz="2700" dirty="0">
                <a:solidFill>
                  <a:schemeClr val="tx1"/>
                </a:solidFill>
                <a:latin typeface="+mn-lt"/>
              </a:rPr>
              <a:t>C: 2/15 = .133</a:t>
            </a:r>
          </a:p>
          <a:p>
            <a:pPr marL="0" indent="-228600">
              <a:spcBef>
                <a:spcPts val="600"/>
              </a:spcBef>
              <a:buClr>
                <a:schemeClr val="accent2"/>
              </a:buClr>
              <a:buFont typeface="Wingdings" panose="05000000000000000000" pitchFamily="2" charset="2"/>
              <a:buChar char="§"/>
            </a:pPr>
            <a:r>
              <a:rPr lang="en-US" altLang="en-US" sz="2700" dirty="0">
                <a:solidFill>
                  <a:schemeClr val="tx1"/>
                </a:solidFill>
                <a:latin typeface="+mn-lt"/>
              </a:rPr>
              <a:t>KO: 3/15 = .2</a:t>
            </a:r>
          </a:p>
          <a:p>
            <a:pPr marL="0" indent="-228600">
              <a:spcBef>
                <a:spcPts val="600"/>
              </a:spcBef>
              <a:buClr>
                <a:schemeClr val="accent2"/>
              </a:buClr>
              <a:buFont typeface="Wingdings" panose="05000000000000000000" pitchFamily="2" charset="2"/>
              <a:buChar char="§"/>
            </a:pPr>
            <a:r>
              <a:rPr lang="en-US" altLang="en-US" sz="2700" dirty="0">
                <a:solidFill>
                  <a:schemeClr val="tx1"/>
                </a:solidFill>
                <a:latin typeface="+mn-lt"/>
              </a:rPr>
              <a:t>INTC: 4/15 = .267</a:t>
            </a:r>
          </a:p>
          <a:p>
            <a:pPr marL="0" indent="-228600">
              <a:spcBef>
                <a:spcPts val="600"/>
              </a:spcBef>
              <a:buClr>
                <a:schemeClr val="accent2"/>
              </a:buClr>
              <a:buFont typeface="Wingdings" panose="05000000000000000000" pitchFamily="2" charset="2"/>
              <a:buChar char="§"/>
            </a:pPr>
            <a:r>
              <a:rPr lang="en-US" altLang="en-US" sz="2700" dirty="0">
                <a:solidFill>
                  <a:schemeClr val="tx1"/>
                </a:solidFill>
                <a:latin typeface="+mn-lt"/>
              </a:rPr>
              <a:t>BP: 6/15 = .4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 xmlns:a16="http://schemas.microsoft.com/office/drawing/2014/main" id="{58E4D090-5F7E-4368-95FB-D9D39F412C2B}"/>
              </a:ext>
            </a:extLst>
          </p:cNvPr>
          <p:cNvSpPr>
            <a:spLocks noGrp="1" noChangeArrowheads="1"/>
          </p:cNvSpPr>
          <p:nvPr>
            <p:ph idx="1"/>
          </p:nvPr>
        </p:nvSpPr>
        <p:spPr/>
        <p:txBody>
          <a:bodyPr/>
          <a:lstStyle/>
          <a:p>
            <a:pPr eaLnBrk="1" hangingPunct="1"/>
            <a:r>
              <a:rPr lang="en-US" altLang="en-US" dirty="0"/>
              <a:t>The expected return of a portfolio is the weighted average of the expected returns of the respective assets in the portfolio.</a:t>
            </a:r>
            <a:br>
              <a:rPr lang="en-US" altLang="en-US" dirty="0"/>
            </a:br>
            <a:endParaRPr lang="en-US" altLang="en-US" dirty="0"/>
          </a:p>
          <a:p>
            <a:pPr eaLnBrk="1" hangingPunct="1"/>
            <a:endParaRPr lang="en-US" altLang="en-US" dirty="0"/>
          </a:p>
          <a:p>
            <a:pPr eaLnBrk="1" hangingPunct="1"/>
            <a:endParaRPr lang="en-US" altLang="en-US" dirty="0"/>
          </a:p>
          <a:p>
            <a:pPr eaLnBrk="1" hangingPunct="1"/>
            <a:endParaRPr lang="en-US" altLang="en-US" sz="1800" dirty="0"/>
          </a:p>
          <a:p>
            <a:pPr eaLnBrk="1" hangingPunct="1"/>
            <a:r>
              <a:rPr lang="en-US" altLang="en-US" dirty="0"/>
              <a:t>You can also find the expected return by finding the portfolio return in each possible state and computing the expected value as we did with individual securities.</a:t>
            </a:r>
          </a:p>
        </p:txBody>
      </p:sp>
      <p:sp>
        <p:nvSpPr>
          <p:cNvPr id="2" name="Footer Placeholder 1">
            <a:extLst>
              <a:ext uri="{FF2B5EF4-FFF2-40B4-BE49-F238E27FC236}">
                <a16:creationId xmlns="" xmlns:a16="http://schemas.microsoft.com/office/drawing/2014/main" id="{2F5B05F4-80C3-468E-89D6-CB3B81FA843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1506" name="Rectangle 2">
            <a:extLst>
              <a:ext uri="{FF2B5EF4-FFF2-40B4-BE49-F238E27FC236}">
                <a16:creationId xmlns="" xmlns:a16="http://schemas.microsoft.com/office/drawing/2014/main" id="{FD6F1F31-418F-436F-A251-4BCCAB304459}"/>
              </a:ext>
            </a:extLst>
          </p:cNvPr>
          <p:cNvSpPr>
            <a:spLocks noGrp="1" noChangeArrowheads="1"/>
          </p:cNvSpPr>
          <p:nvPr>
            <p:ph type="title"/>
          </p:nvPr>
        </p:nvSpPr>
        <p:spPr/>
        <p:txBody>
          <a:bodyPr/>
          <a:lstStyle/>
          <a:p>
            <a:pPr eaLnBrk="1" hangingPunct="1">
              <a:defRPr/>
            </a:pPr>
            <a:r>
              <a:rPr lang="en-US" altLang="en-US" sz="3600" dirty="0"/>
              <a:t>Portfolio Expected Returns</a:t>
            </a:r>
          </a:p>
        </p:txBody>
      </p:sp>
      <p:graphicFrame>
        <p:nvGraphicFramePr>
          <p:cNvPr id="31748" name="Object 4">
            <a:extLst>
              <a:ext uri="{FF2B5EF4-FFF2-40B4-BE49-F238E27FC236}">
                <a16:creationId xmlns="" xmlns:a16="http://schemas.microsoft.com/office/drawing/2014/main" id="{92AE64DA-9E32-4C30-959F-76CF42788175}"/>
              </a:ext>
            </a:extLst>
          </p:cNvPr>
          <p:cNvGraphicFramePr>
            <a:graphicFrameLocks noChangeAspect="1"/>
          </p:cNvGraphicFramePr>
          <p:nvPr>
            <p:extLst>
              <p:ext uri="{D42A27DB-BD31-4B8C-83A1-F6EECF244321}">
                <p14:modId xmlns:p14="http://schemas.microsoft.com/office/powerpoint/2010/main" val="144149332"/>
              </p:ext>
            </p:extLst>
          </p:nvPr>
        </p:nvGraphicFramePr>
        <p:xfrm>
          <a:off x="2628900" y="3048000"/>
          <a:ext cx="3886200" cy="1295400"/>
        </p:xfrm>
        <a:graphic>
          <a:graphicData uri="http://schemas.openxmlformats.org/presentationml/2006/ole">
            <mc:AlternateContent xmlns:mc="http://schemas.openxmlformats.org/markup-compatibility/2006">
              <mc:Choice xmlns:v="urn:schemas-microsoft-com:vml" Requires="v">
                <p:oleObj spid="_x0000_s31759" name="Equation" r:id="rId4" imgW="1209822" imgH="361967" progId="Equation.3">
                  <p:embed/>
                </p:oleObj>
              </mc:Choice>
              <mc:Fallback>
                <p:oleObj name="Equation" r:id="rId4" imgW="1209822" imgH="361967"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8900" y="3048000"/>
                        <a:ext cx="3886200" cy="1295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 xmlns:a16="http://schemas.microsoft.com/office/drawing/2014/main" id="{DBF1BD75-BF03-4405-9334-65AF9AA20543}"/>
              </a:ext>
            </a:extLst>
          </p:cNvPr>
          <p:cNvSpPr>
            <a:spLocks noGrp="1" noChangeArrowheads="1"/>
          </p:cNvSpPr>
          <p:nvPr>
            <p:ph idx="1"/>
          </p:nvPr>
        </p:nvSpPr>
        <p:spPr/>
        <p:txBody>
          <a:bodyPr/>
          <a:lstStyle/>
          <a:p>
            <a:pPr eaLnBrk="1" hangingPunct="1"/>
            <a:r>
              <a:rPr lang="en-US" altLang="en-US" dirty="0"/>
              <a:t>Consider the portfolio weights computed previously. If the individual stocks have the following expected returns, what is the expected return for the portfolio?</a:t>
            </a:r>
          </a:p>
          <a:p>
            <a:pPr eaLnBrk="1" hangingPunct="1"/>
            <a:endParaRPr lang="en-US" altLang="en-US" sz="1200" dirty="0"/>
          </a:p>
          <a:p>
            <a:pPr lvl="1" eaLnBrk="1" hangingPunct="1">
              <a:buFont typeface="Wingdings" panose="05000000000000000000" pitchFamily="2" charset="2"/>
              <a:buChar char="§"/>
            </a:pPr>
            <a:r>
              <a:rPr lang="en-US" altLang="en-US" sz="2200" dirty="0"/>
              <a:t>C: 19.69%</a:t>
            </a:r>
          </a:p>
          <a:p>
            <a:pPr lvl="1" eaLnBrk="1" hangingPunct="1">
              <a:buFont typeface="Wingdings" panose="05000000000000000000" pitchFamily="2" charset="2"/>
              <a:buChar char="§"/>
            </a:pPr>
            <a:r>
              <a:rPr lang="en-US" altLang="en-US" sz="2200" dirty="0"/>
              <a:t>KO: 5.25%</a:t>
            </a:r>
          </a:p>
          <a:p>
            <a:pPr lvl="1" eaLnBrk="1" hangingPunct="1">
              <a:buFont typeface="Wingdings" panose="05000000000000000000" pitchFamily="2" charset="2"/>
              <a:buChar char="§"/>
            </a:pPr>
            <a:r>
              <a:rPr lang="en-US" altLang="en-US" sz="2200" dirty="0"/>
              <a:t>INTC: 16.65%</a:t>
            </a:r>
          </a:p>
          <a:p>
            <a:pPr lvl="1" eaLnBrk="1" hangingPunct="1">
              <a:buFont typeface="Wingdings" panose="05000000000000000000" pitchFamily="2" charset="2"/>
              <a:buChar char="§"/>
            </a:pPr>
            <a:r>
              <a:rPr lang="en-US" altLang="en-US" sz="2200" dirty="0"/>
              <a:t>BP: 18.24%</a:t>
            </a:r>
          </a:p>
          <a:p>
            <a:pPr lvl="1" eaLnBrk="1" hangingPunct="1">
              <a:buFont typeface="Wingdings" panose="05000000000000000000" pitchFamily="2" charset="2"/>
              <a:buChar char="§"/>
            </a:pPr>
            <a:endParaRPr lang="en-US" altLang="en-US" sz="1200" dirty="0"/>
          </a:p>
          <a:p>
            <a:pPr eaLnBrk="1" hangingPunct="1"/>
            <a:r>
              <a:rPr lang="en-US" altLang="en-US" dirty="0"/>
              <a:t>E(R</a:t>
            </a:r>
            <a:r>
              <a:rPr lang="en-US" altLang="en-US" baseline="-25000" dirty="0"/>
              <a:t>P</a:t>
            </a:r>
            <a:r>
              <a:rPr lang="en-US" altLang="en-US" dirty="0"/>
              <a:t>) = .133(19.69%) + .2(5.25%) + .267(16.65%) + .4(18.24%) = 15.41%</a:t>
            </a:r>
          </a:p>
        </p:txBody>
      </p:sp>
      <p:sp>
        <p:nvSpPr>
          <p:cNvPr id="2" name="Footer Placeholder 1">
            <a:extLst>
              <a:ext uri="{FF2B5EF4-FFF2-40B4-BE49-F238E27FC236}">
                <a16:creationId xmlns="" xmlns:a16="http://schemas.microsoft.com/office/drawing/2014/main" id="{DF507E6E-8AC1-40C0-862E-27C4D6BA8B4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2530" name="Rectangle 2">
            <a:extLst>
              <a:ext uri="{FF2B5EF4-FFF2-40B4-BE49-F238E27FC236}">
                <a16:creationId xmlns="" xmlns:a16="http://schemas.microsoft.com/office/drawing/2014/main" id="{58377600-9A27-4A2D-9220-2B427596A780}"/>
              </a:ext>
            </a:extLst>
          </p:cNvPr>
          <p:cNvSpPr>
            <a:spLocks noGrp="1" noChangeArrowheads="1"/>
          </p:cNvSpPr>
          <p:nvPr>
            <p:ph type="title"/>
          </p:nvPr>
        </p:nvSpPr>
        <p:spPr/>
        <p:txBody>
          <a:bodyPr>
            <a:noAutofit/>
          </a:bodyPr>
          <a:lstStyle/>
          <a:p>
            <a:pPr eaLnBrk="1" hangingPunct="1">
              <a:defRPr/>
            </a:pPr>
            <a:r>
              <a:rPr lang="en-US" altLang="en-US" sz="3600" dirty="0"/>
              <a:t>Example: Expected Portfolio Returns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 xmlns:a16="http://schemas.microsoft.com/office/drawing/2014/main" id="{EF23A93A-F3C5-4DA4-9557-CC12188DCE9C}"/>
              </a:ext>
            </a:extLst>
          </p:cNvPr>
          <p:cNvSpPr>
            <a:spLocks noGrp="1" noChangeArrowheads="1"/>
          </p:cNvSpPr>
          <p:nvPr>
            <p:ph idx="1"/>
          </p:nvPr>
        </p:nvSpPr>
        <p:spPr/>
        <p:txBody>
          <a:bodyPr/>
          <a:lstStyle/>
          <a:p>
            <a:pPr eaLnBrk="1" hangingPunct="1"/>
            <a:r>
              <a:rPr lang="en-US" altLang="en-US" sz="2800" dirty="0"/>
              <a:t>Compute the portfolio return for each state:</a:t>
            </a:r>
            <a:br>
              <a:rPr lang="en-US" altLang="en-US" sz="2800" dirty="0"/>
            </a:br>
            <a:r>
              <a:rPr lang="en-US" altLang="en-US" sz="2800" dirty="0"/>
              <a:t>	R</a:t>
            </a:r>
            <a:r>
              <a:rPr lang="en-US" altLang="en-US" sz="2800" baseline="-25000" dirty="0"/>
              <a:t>P</a:t>
            </a:r>
            <a:r>
              <a:rPr lang="en-US" altLang="en-US" sz="2800" dirty="0"/>
              <a:t> = w</a:t>
            </a:r>
            <a:r>
              <a:rPr lang="en-US" altLang="en-US" sz="2800" baseline="-25000" dirty="0"/>
              <a:t>1</a:t>
            </a:r>
            <a:r>
              <a:rPr lang="en-US" altLang="en-US" sz="2800" dirty="0"/>
              <a:t>R</a:t>
            </a:r>
            <a:r>
              <a:rPr lang="en-US" altLang="en-US" sz="2800" baseline="-25000" dirty="0"/>
              <a:t>1</a:t>
            </a:r>
            <a:r>
              <a:rPr lang="en-US" altLang="en-US" sz="2800" dirty="0"/>
              <a:t> + w</a:t>
            </a:r>
            <a:r>
              <a:rPr lang="en-US" altLang="en-US" sz="2800" baseline="-25000" dirty="0"/>
              <a:t>2</a:t>
            </a:r>
            <a:r>
              <a:rPr lang="en-US" altLang="en-US" sz="2800" dirty="0"/>
              <a:t>R</a:t>
            </a:r>
            <a:r>
              <a:rPr lang="en-US" altLang="en-US" sz="2800" baseline="-25000" dirty="0"/>
              <a:t>2</a:t>
            </a:r>
            <a:r>
              <a:rPr lang="en-US" altLang="en-US" sz="2800" dirty="0"/>
              <a:t> + … + w</a:t>
            </a:r>
            <a:r>
              <a:rPr lang="en-US" altLang="en-US" sz="2800" baseline="-25000" dirty="0"/>
              <a:t>m</a:t>
            </a:r>
            <a:r>
              <a:rPr lang="en-US" altLang="en-US" sz="2800" dirty="0"/>
              <a:t>R</a:t>
            </a:r>
            <a:r>
              <a:rPr lang="en-US" altLang="en-US" sz="2800" baseline="-25000" dirty="0"/>
              <a:t>m</a:t>
            </a:r>
          </a:p>
          <a:p>
            <a:pPr eaLnBrk="1" hangingPunct="1"/>
            <a:endParaRPr lang="en-US" altLang="en-US" sz="1800" dirty="0"/>
          </a:p>
          <a:p>
            <a:pPr eaLnBrk="1" hangingPunct="1"/>
            <a:r>
              <a:rPr lang="en-US" altLang="en-US" sz="2800" dirty="0"/>
              <a:t>Compute the expected portfolio return using the same formula as for an individual asset.</a:t>
            </a:r>
          </a:p>
          <a:p>
            <a:pPr eaLnBrk="1" hangingPunct="1"/>
            <a:endParaRPr lang="en-US" altLang="en-US" sz="1800" dirty="0"/>
          </a:p>
          <a:p>
            <a:pPr eaLnBrk="1" hangingPunct="1"/>
            <a:r>
              <a:rPr lang="en-US" altLang="en-US" sz="2800" dirty="0"/>
              <a:t>Compute the portfolio variance and standard deviation using the same formulas as for an individual asset.</a:t>
            </a:r>
          </a:p>
        </p:txBody>
      </p:sp>
      <p:sp>
        <p:nvSpPr>
          <p:cNvPr id="2" name="Footer Placeholder 1">
            <a:extLst>
              <a:ext uri="{FF2B5EF4-FFF2-40B4-BE49-F238E27FC236}">
                <a16:creationId xmlns="" xmlns:a16="http://schemas.microsoft.com/office/drawing/2014/main" id="{40D641F2-A56B-4C82-B6D4-417EA74B599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3554" name="Rectangle 2">
            <a:extLst>
              <a:ext uri="{FF2B5EF4-FFF2-40B4-BE49-F238E27FC236}">
                <a16:creationId xmlns="" xmlns:a16="http://schemas.microsoft.com/office/drawing/2014/main" id="{B8CE1525-AA5A-46AF-8C5C-74AEF1D83DAC}"/>
              </a:ext>
            </a:extLst>
          </p:cNvPr>
          <p:cNvSpPr>
            <a:spLocks noGrp="1" noChangeArrowheads="1"/>
          </p:cNvSpPr>
          <p:nvPr>
            <p:ph type="title"/>
          </p:nvPr>
        </p:nvSpPr>
        <p:spPr/>
        <p:txBody>
          <a:bodyPr/>
          <a:lstStyle/>
          <a:p>
            <a:pPr eaLnBrk="1" hangingPunct="1">
              <a:defRPr/>
            </a:pPr>
            <a:r>
              <a:rPr lang="en-US" altLang="en-US" sz="3600" dirty="0"/>
              <a:t>Portfolio Variance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 xmlns:a16="http://schemas.microsoft.com/office/drawing/2014/main" id="{2CF54F2E-3F1B-4609-B115-69850E65B969}"/>
              </a:ext>
            </a:extLst>
          </p:cNvPr>
          <p:cNvSpPr>
            <a:spLocks noGrp="1" noChangeArrowheads="1"/>
          </p:cNvSpPr>
          <p:nvPr>
            <p:ph idx="1"/>
          </p:nvPr>
        </p:nvSpPr>
        <p:spPr/>
        <p:txBody>
          <a:bodyPr/>
          <a:lstStyle/>
          <a:p>
            <a:pPr eaLnBrk="1" hangingPunct="1"/>
            <a:r>
              <a:rPr lang="en-US" altLang="en-US" sz="2800" dirty="0"/>
              <a:t>Consider the following information on returns and probabilities:</a:t>
            </a:r>
          </a:p>
          <a:p>
            <a:pPr lvl="1" eaLnBrk="1" hangingPunct="1">
              <a:spcAft>
                <a:spcPts val="600"/>
              </a:spcAft>
              <a:buFont typeface="Wingdings" panose="05000000000000000000" pitchFamily="2" charset="2"/>
              <a:buChar char="§"/>
            </a:pPr>
            <a:r>
              <a:rPr lang="en-US" altLang="en-US" sz="2400" dirty="0"/>
              <a:t>Invest 50% of your money in Asset A.</a:t>
            </a:r>
          </a:p>
          <a:p>
            <a:pPr lvl="1" eaLnBrk="1" hangingPunct="1">
              <a:buFontTx/>
              <a:buNone/>
            </a:pPr>
            <a:r>
              <a:rPr lang="en-US" altLang="en-US" sz="1800" u="sng" dirty="0"/>
              <a:t>State	Probability	A	B	Portfolio</a:t>
            </a:r>
            <a:r>
              <a:rPr lang="en-US" altLang="en-US" sz="1800" dirty="0"/>
              <a:t>	</a:t>
            </a:r>
          </a:p>
          <a:p>
            <a:pPr lvl="1" eaLnBrk="1" hangingPunct="1">
              <a:buFontTx/>
              <a:buNone/>
            </a:pPr>
            <a:r>
              <a:rPr lang="en-US" altLang="en-US" sz="1800" dirty="0"/>
              <a:t>Boom	     .4		30%	-5%	12.5%</a:t>
            </a:r>
          </a:p>
          <a:p>
            <a:pPr lvl="1" eaLnBrk="1" hangingPunct="1">
              <a:buFontTx/>
              <a:buNone/>
            </a:pPr>
            <a:r>
              <a:rPr lang="en-US" altLang="en-US" sz="1800" dirty="0"/>
              <a:t>Bust	     	     .6	             -10%	25%	7.5%</a:t>
            </a:r>
          </a:p>
          <a:p>
            <a:pPr eaLnBrk="1" hangingPunct="1"/>
            <a:endParaRPr lang="en-US" altLang="en-US" sz="1000" dirty="0"/>
          </a:p>
          <a:p>
            <a:pPr eaLnBrk="1" hangingPunct="1"/>
            <a:r>
              <a:rPr lang="en-US" altLang="en-US" sz="2800" dirty="0"/>
              <a:t>What are the expected return and standard deviation for each asset?</a:t>
            </a:r>
          </a:p>
          <a:p>
            <a:pPr eaLnBrk="1" hangingPunct="1"/>
            <a:endParaRPr lang="en-US" altLang="en-US" sz="1000" dirty="0"/>
          </a:p>
          <a:p>
            <a:pPr eaLnBrk="1" hangingPunct="1"/>
            <a:r>
              <a:rPr lang="en-US" altLang="en-US" sz="2800" dirty="0"/>
              <a:t>What are the expected return and standard deviation for the portfolio?</a:t>
            </a:r>
          </a:p>
        </p:txBody>
      </p:sp>
      <p:sp>
        <p:nvSpPr>
          <p:cNvPr id="2" name="Footer Placeholder 1">
            <a:extLst>
              <a:ext uri="{FF2B5EF4-FFF2-40B4-BE49-F238E27FC236}">
                <a16:creationId xmlns="" xmlns:a16="http://schemas.microsoft.com/office/drawing/2014/main" id="{41000C5E-6061-490F-B00B-C6B4A0732CC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5602" name="Rectangle 2">
            <a:extLst>
              <a:ext uri="{FF2B5EF4-FFF2-40B4-BE49-F238E27FC236}">
                <a16:creationId xmlns="" xmlns:a16="http://schemas.microsoft.com/office/drawing/2014/main" id="{F122094F-8D10-47D9-8D67-B4D4104B8295}"/>
              </a:ext>
            </a:extLst>
          </p:cNvPr>
          <p:cNvSpPr>
            <a:spLocks noGrp="1" noChangeArrowheads="1"/>
          </p:cNvSpPr>
          <p:nvPr>
            <p:ph type="title"/>
          </p:nvPr>
        </p:nvSpPr>
        <p:spPr/>
        <p:txBody>
          <a:bodyPr/>
          <a:lstStyle/>
          <a:p>
            <a:pPr eaLnBrk="1" hangingPunct="1">
              <a:defRPr/>
            </a:pPr>
            <a:r>
              <a:rPr lang="en-US" altLang="en-US" sz="3600" dirty="0"/>
              <a:t>Example: Portfolio Variance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5">
            <a:extLst>
              <a:ext uri="{FF2B5EF4-FFF2-40B4-BE49-F238E27FC236}">
                <a16:creationId xmlns="" xmlns:a16="http://schemas.microsoft.com/office/drawing/2014/main" id="{8A7A252E-7CD3-4A2D-B327-F036637B10EC}"/>
              </a:ext>
            </a:extLst>
          </p:cNvPr>
          <p:cNvSpPr>
            <a:spLocks noGrp="1" noChangeArrowheads="1"/>
          </p:cNvSpPr>
          <p:nvPr>
            <p:ph idx="1"/>
          </p:nvPr>
        </p:nvSpPr>
        <p:spPr/>
        <p:txBody>
          <a:bodyPr/>
          <a:lstStyle/>
          <a:p>
            <a:pPr eaLnBrk="1" hangingPunct="1">
              <a:spcAft>
                <a:spcPts val="600"/>
              </a:spcAft>
            </a:pPr>
            <a:r>
              <a:rPr lang="en-US" altLang="en-US" sz="2800" dirty="0"/>
              <a:t>Consider the following information on returns and probabilities:</a:t>
            </a:r>
          </a:p>
          <a:p>
            <a:pPr lvl="1" eaLnBrk="1" hangingPunct="1">
              <a:buFontTx/>
              <a:buNone/>
            </a:pPr>
            <a:r>
              <a:rPr lang="en-US" altLang="en-US" dirty="0"/>
              <a:t>	</a:t>
            </a:r>
            <a:r>
              <a:rPr lang="en-US" altLang="en-US" u="sng" dirty="0"/>
              <a:t>State		Probability	X		Z        </a:t>
            </a:r>
          </a:p>
          <a:p>
            <a:pPr lvl="1" eaLnBrk="1" hangingPunct="1">
              <a:buFontTx/>
              <a:buNone/>
            </a:pPr>
            <a:r>
              <a:rPr lang="en-US" altLang="en-US" dirty="0"/>
              <a:t>	Boom		.25		15%		10%</a:t>
            </a:r>
          </a:p>
          <a:p>
            <a:pPr lvl="1" eaLnBrk="1" hangingPunct="1">
              <a:buFontTx/>
              <a:buNone/>
            </a:pPr>
            <a:r>
              <a:rPr lang="en-US" altLang="en-US" dirty="0"/>
              <a:t>	Normal		.60		10%		9%</a:t>
            </a:r>
          </a:p>
          <a:p>
            <a:pPr lvl="1" eaLnBrk="1" hangingPunct="1">
              <a:buFontTx/>
              <a:buNone/>
            </a:pPr>
            <a:r>
              <a:rPr lang="en-US" altLang="en-US" dirty="0"/>
              <a:t>	Recession	.15		5%		10%</a:t>
            </a:r>
          </a:p>
          <a:p>
            <a:pPr eaLnBrk="1" hangingPunct="1"/>
            <a:endParaRPr lang="en-US" altLang="en-US" sz="1200" dirty="0"/>
          </a:p>
          <a:p>
            <a:pPr eaLnBrk="1" hangingPunct="1"/>
            <a:r>
              <a:rPr lang="en-US" altLang="en-US" sz="2800" dirty="0"/>
              <a:t>What are the expected return and standard deviation for a portfolio with an investment of $6,000 in asset X and $4,000 in asset Z?	</a:t>
            </a:r>
          </a:p>
        </p:txBody>
      </p:sp>
      <p:sp>
        <p:nvSpPr>
          <p:cNvPr id="2" name="Footer Placeholder 1">
            <a:extLst>
              <a:ext uri="{FF2B5EF4-FFF2-40B4-BE49-F238E27FC236}">
                <a16:creationId xmlns="" xmlns:a16="http://schemas.microsoft.com/office/drawing/2014/main" id="{34BF362D-3320-4DC3-B2A8-CDA8F66116D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7650" name="Rectangle 4">
            <a:extLst>
              <a:ext uri="{FF2B5EF4-FFF2-40B4-BE49-F238E27FC236}">
                <a16:creationId xmlns="" xmlns:a16="http://schemas.microsoft.com/office/drawing/2014/main" id="{A244AF3B-7A5B-46B3-8FEC-36D9D755FA4E}"/>
              </a:ext>
            </a:extLst>
          </p:cNvPr>
          <p:cNvSpPr>
            <a:spLocks noGrp="1" noChangeArrowheads="1"/>
          </p:cNvSpPr>
          <p:nvPr>
            <p:ph type="title"/>
          </p:nvPr>
        </p:nvSpPr>
        <p:spPr/>
        <p:txBody>
          <a:bodyPr/>
          <a:lstStyle/>
          <a:p>
            <a:pPr eaLnBrk="1" hangingPunct="1">
              <a:defRPr/>
            </a:pPr>
            <a:r>
              <a:rPr lang="en-US" altLang="en-US" sz="3600" dirty="0"/>
              <a:t>Another Example: </a:t>
            </a:r>
            <a:r>
              <a:rPr lang="en-US" altLang="en-US" dirty="0"/>
              <a:t>Portfolio Variance</a:t>
            </a:r>
            <a:endParaRPr lang="en-US" alt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 xmlns:a16="http://schemas.microsoft.com/office/drawing/2014/main" id="{490F037E-564E-46DB-8314-57F6F62CD893}"/>
              </a:ext>
            </a:extLst>
          </p:cNvPr>
          <p:cNvSpPr>
            <a:spLocks noGrp="1" noChangeArrowheads="1"/>
          </p:cNvSpPr>
          <p:nvPr>
            <p:ph idx="1"/>
          </p:nvPr>
        </p:nvSpPr>
        <p:spPr/>
        <p:txBody>
          <a:bodyPr/>
          <a:lstStyle/>
          <a:p>
            <a:pPr eaLnBrk="1" hangingPunct="1"/>
            <a:r>
              <a:rPr lang="en-US" altLang="en-US" sz="2800" dirty="0"/>
              <a:t>Realized returns are generally not equal to expected returns.</a:t>
            </a:r>
          </a:p>
          <a:p>
            <a:pPr eaLnBrk="1" hangingPunct="1"/>
            <a:endParaRPr lang="en-US" altLang="en-US" sz="1800" dirty="0"/>
          </a:p>
          <a:p>
            <a:pPr eaLnBrk="1" hangingPunct="1"/>
            <a:r>
              <a:rPr lang="en-US" altLang="en-US" sz="2800" dirty="0"/>
              <a:t>There is the expected component and the unexpected component.</a:t>
            </a:r>
          </a:p>
          <a:p>
            <a:pPr eaLnBrk="1" hangingPunct="1"/>
            <a:endParaRPr lang="en-US" altLang="en-US" sz="1200" dirty="0"/>
          </a:p>
          <a:p>
            <a:pPr lvl="1" eaLnBrk="1" hangingPunct="1">
              <a:buFont typeface="Wingdings" panose="05000000000000000000" pitchFamily="2" charset="2"/>
              <a:buChar char="§"/>
            </a:pPr>
            <a:r>
              <a:rPr lang="en-US" altLang="en-US" sz="2400" dirty="0"/>
              <a:t>At any point in time, the unexpected return can be either positive or negative.</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Over time, the average of the unexpected component is zero.</a:t>
            </a:r>
          </a:p>
        </p:txBody>
      </p:sp>
      <p:sp>
        <p:nvSpPr>
          <p:cNvPr id="2" name="Footer Placeholder 1">
            <a:extLst>
              <a:ext uri="{FF2B5EF4-FFF2-40B4-BE49-F238E27FC236}">
                <a16:creationId xmlns="" xmlns:a16="http://schemas.microsoft.com/office/drawing/2014/main" id="{B388CFC1-6959-478F-B591-7A031775888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29698" name="Rectangle 2">
            <a:extLst>
              <a:ext uri="{FF2B5EF4-FFF2-40B4-BE49-F238E27FC236}">
                <a16:creationId xmlns="" xmlns:a16="http://schemas.microsoft.com/office/drawing/2014/main" id="{D7A518EB-8E54-41FB-A9D2-DB0B40E1CCDE}"/>
              </a:ext>
            </a:extLst>
          </p:cNvPr>
          <p:cNvSpPr>
            <a:spLocks noGrp="1" noChangeArrowheads="1"/>
          </p:cNvSpPr>
          <p:nvPr>
            <p:ph type="title"/>
          </p:nvPr>
        </p:nvSpPr>
        <p:spPr/>
        <p:txBody>
          <a:bodyPr>
            <a:noAutofit/>
          </a:bodyPr>
          <a:lstStyle/>
          <a:p>
            <a:pPr eaLnBrk="1" hangingPunct="1">
              <a:defRPr/>
            </a:pPr>
            <a:r>
              <a:rPr lang="en-US" altLang="en-US" sz="3600" dirty="0"/>
              <a:t>Expected vs. Unexpected Returns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 xmlns:a16="http://schemas.microsoft.com/office/drawing/2014/main" id="{4BFEC049-9181-4388-822D-D801CEE116EA}"/>
              </a:ext>
            </a:extLst>
          </p:cNvPr>
          <p:cNvSpPr>
            <a:spLocks noGrp="1" noChangeArrowheads="1"/>
          </p:cNvSpPr>
          <p:nvPr>
            <p:ph idx="1"/>
          </p:nvPr>
        </p:nvSpPr>
        <p:spPr/>
        <p:txBody>
          <a:bodyPr/>
          <a:lstStyle/>
          <a:p>
            <a:pPr eaLnBrk="1" hangingPunct="1"/>
            <a:r>
              <a:rPr lang="en-US" altLang="en-US" sz="2800" dirty="0"/>
              <a:t>Announcements and news contain both an expected component and a surprise component.</a:t>
            </a:r>
          </a:p>
          <a:p>
            <a:pPr eaLnBrk="1" hangingPunct="1"/>
            <a:endParaRPr lang="en-US" altLang="en-US" sz="1800" dirty="0"/>
          </a:p>
          <a:p>
            <a:pPr eaLnBrk="1" hangingPunct="1"/>
            <a:r>
              <a:rPr lang="en-US" altLang="en-US" sz="2800" dirty="0"/>
              <a:t>It is the surprise component that affects a stock’s price and therefore its return.</a:t>
            </a:r>
          </a:p>
          <a:p>
            <a:pPr eaLnBrk="1" hangingPunct="1"/>
            <a:endParaRPr lang="en-US" altLang="en-US" sz="1800" dirty="0"/>
          </a:p>
          <a:p>
            <a:pPr eaLnBrk="1" hangingPunct="1"/>
            <a:r>
              <a:rPr lang="en-US" altLang="en-US" sz="2800" dirty="0"/>
              <a:t>This is very obvious when we watch how stock prices move when an unexpected announcement is made or earnings are different than anticipated.</a:t>
            </a:r>
          </a:p>
        </p:txBody>
      </p:sp>
      <p:sp>
        <p:nvSpPr>
          <p:cNvPr id="2" name="Footer Placeholder 1">
            <a:extLst>
              <a:ext uri="{FF2B5EF4-FFF2-40B4-BE49-F238E27FC236}">
                <a16:creationId xmlns="" xmlns:a16="http://schemas.microsoft.com/office/drawing/2014/main" id="{57C78650-35C7-488D-BBD4-1956FC466F3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0722" name="Rectangle 2">
            <a:extLst>
              <a:ext uri="{FF2B5EF4-FFF2-40B4-BE49-F238E27FC236}">
                <a16:creationId xmlns="" xmlns:a16="http://schemas.microsoft.com/office/drawing/2014/main" id="{AE53B0AC-72A6-44F6-9281-1507BDF0D80A}"/>
              </a:ext>
            </a:extLst>
          </p:cNvPr>
          <p:cNvSpPr>
            <a:spLocks noGrp="1" noChangeArrowheads="1"/>
          </p:cNvSpPr>
          <p:nvPr>
            <p:ph type="title"/>
          </p:nvPr>
        </p:nvSpPr>
        <p:spPr/>
        <p:txBody>
          <a:bodyPr/>
          <a:lstStyle/>
          <a:p>
            <a:pPr eaLnBrk="1" hangingPunct="1">
              <a:defRPr/>
            </a:pPr>
            <a:r>
              <a:rPr lang="en-US" altLang="en-US" sz="3600" dirty="0"/>
              <a:t>Announcements and News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 xmlns:a16="http://schemas.microsoft.com/office/drawing/2014/main" id="{4CB7B286-5866-4321-B0B5-D557BC491E6B}"/>
              </a:ext>
            </a:extLst>
          </p:cNvPr>
          <p:cNvSpPr>
            <a:spLocks noGrp="1" noChangeArrowheads="1"/>
          </p:cNvSpPr>
          <p:nvPr>
            <p:ph idx="1"/>
          </p:nvPr>
        </p:nvSpPr>
        <p:spPr/>
        <p:txBody>
          <a:bodyPr/>
          <a:lstStyle/>
          <a:p>
            <a:pPr eaLnBrk="1" hangingPunct="1"/>
            <a:r>
              <a:rPr lang="en-US" altLang="en-US" sz="2800" dirty="0"/>
              <a:t>Efficient markets are a result of investors trading on the unexpected portion of announcements.</a:t>
            </a:r>
          </a:p>
          <a:p>
            <a:pPr eaLnBrk="1" hangingPunct="1"/>
            <a:endParaRPr lang="en-US" altLang="en-US" sz="1800" dirty="0"/>
          </a:p>
          <a:p>
            <a:pPr eaLnBrk="1" hangingPunct="1"/>
            <a:r>
              <a:rPr lang="en-US" altLang="en-US" sz="2800" dirty="0"/>
              <a:t>The easier it is to trade on surprises, the more efficient markets should be.</a:t>
            </a:r>
          </a:p>
          <a:p>
            <a:pPr eaLnBrk="1" hangingPunct="1"/>
            <a:endParaRPr lang="en-US" altLang="en-US" sz="1800" dirty="0"/>
          </a:p>
          <a:p>
            <a:pPr eaLnBrk="1" hangingPunct="1"/>
            <a:r>
              <a:rPr lang="en-US" altLang="en-US" sz="2800" dirty="0"/>
              <a:t>Efficient markets involve random price changes because we cannot predict surprises.</a:t>
            </a:r>
          </a:p>
        </p:txBody>
      </p:sp>
      <p:sp>
        <p:nvSpPr>
          <p:cNvPr id="2" name="Footer Placeholder 1">
            <a:extLst>
              <a:ext uri="{FF2B5EF4-FFF2-40B4-BE49-F238E27FC236}">
                <a16:creationId xmlns="" xmlns:a16="http://schemas.microsoft.com/office/drawing/2014/main" id="{28B7F796-24FA-4636-9E39-5A1A52A2B57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2770" name="Rectangle 2">
            <a:extLst>
              <a:ext uri="{FF2B5EF4-FFF2-40B4-BE49-F238E27FC236}">
                <a16:creationId xmlns="" xmlns:a16="http://schemas.microsoft.com/office/drawing/2014/main" id="{29DCFCE9-F886-439F-8D93-9F3E1F84F0B7}"/>
              </a:ext>
            </a:extLst>
          </p:cNvPr>
          <p:cNvSpPr>
            <a:spLocks noGrp="1" noChangeArrowheads="1"/>
          </p:cNvSpPr>
          <p:nvPr>
            <p:ph type="title"/>
          </p:nvPr>
        </p:nvSpPr>
        <p:spPr/>
        <p:txBody>
          <a:bodyPr/>
          <a:lstStyle/>
          <a:p>
            <a:pPr eaLnBrk="1" hangingPunct="1">
              <a:defRPr/>
            </a:pPr>
            <a:r>
              <a:rPr lang="en-US" altLang="en-US" sz="3600" dirty="0"/>
              <a:t>Efficient Markets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 xmlns:a16="http://schemas.microsoft.com/office/drawing/2014/main" id="{E7CE7FFD-15E0-4850-B1C8-7DAC55D7D361}"/>
              </a:ext>
            </a:extLst>
          </p:cNvPr>
          <p:cNvSpPr>
            <a:spLocks noGrp="1" noChangeArrowheads="1"/>
          </p:cNvSpPr>
          <p:nvPr>
            <p:ph idx="1"/>
          </p:nvPr>
        </p:nvSpPr>
        <p:spPr/>
        <p:txBody>
          <a:bodyPr/>
          <a:lstStyle/>
          <a:p>
            <a:pPr eaLnBrk="1" hangingPunct="1"/>
            <a:r>
              <a:rPr lang="en-US" altLang="en-US" sz="2800" dirty="0"/>
              <a:t>Risk factors that affect a large number of assets</a:t>
            </a:r>
          </a:p>
          <a:p>
            <a:pPr eaLnBrk="1" hangingPunct="1"/>
            <a:endParaRPr lang="en-US" altLang="en-US" sz="1800" dirty="0"/>
          </a:p>
          <a:p>
            <a:pPr eaLnBrk="1" hangingPunct="1"/>
            <a:r>
              <a:rPr lang="en-US" altLang="en-US" sz="2800" dirty="0"/>
              <a:t>Also known as non-diversifiable risk or market risk</a:t>
            </a:r>
          </a:p>
          <a:p>
            <a:pPr eaLnBrk="1" hangingPunct="1"/>
            <a:endParaRPr lang="en-US" altLang="en-US" sz="1800" dirty="0"/>
          </a:p>
          <a:p>
            <a:pPr eaLnBrk="1" hangingPunct="1"/>
            <a:r>
              <a:rPr lang="en-US" altLang="en-US" sz="2800" dirty="0"/>
              <a:t>Includes such things as changes in GDP, inflation, interest rates, etc.</a:t>
            </a:r>
          </a:p>
        </p:txBody>
      </p:sp>
      <p:sp>
        <p:nvSpPr>
          <p:cNvPr id="2" name="Footer Placeholder 1">
            <a:extLst>
              <a:ext uri="{FF2B5EF4-FFF2-40B4-BE49-F238E27FC236}">
                <a16:creationId xmlns="" xmlns:a16="http://schemas.microsoft.com/office/drawing/2014/main" id="{6718C2E8-0DE1-4327-B152-1D17B34BA7C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3794" name="Rectangle 2">
            <a:extLst>
              <a:ext uri="{FF2B5EF4-FFF2-40B4-BE49-F238E27FC236}">
                <a16:creationId xmlns="" xmlns:a16="http://schemas.microsoft.com/office/drawing/2014/main" id="{E14F6D15-D870-4D95-8EDB-F7F0397BE4E1}"/>
              </a:ext>
            </a:extLst>
          </p:cNvPr>
          <p:cNvSpPr>
            <a:spLocks noGrp="1" noChangeArrowheads="1"/>
          </p:cNvSpPr>
          <p:nvPr>
            <p:ph type="title"/>
          </p:nvPr>
        </p:nvSpPr>
        <p:spPr/>
        <p:txBody>
          <a:bodyPr/>
          <a:lstStyle/>
          <a:p>
            <a:pPr eaLnBrk="1" hangingPunct="1">
              <a:defRPr/>
            </a:pPr>
            <a:r>
              <a:rPr lang="en-US" altLang="en-US" sz="3600" dirty="0"/>
              <a:t>Systematic Risk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 xmlns:a16="http://schemas.microsoft.com/office/drawing/2014/main" id="{CF14460F-AA51-4BBD-8AFB-2495108C9ED9}"/>
              </a:ext>
            </a:extLst>
          </p:cNvPr>
          <p:cNvSpPr>
            <a:spLocks noGrp="1" noChangeArrowheads="1"/>
          </p:cNvSpPr>
          <p:nvPr>
            <p:ph idx="1"/>
          </p:nvPr>
        </p:nvSpPr>
        <p:spPr/>
        <p:txBody>
          <a:bodyPr/>
          <a:lstStyle/>
          <a:p>
            <a:pPr eaLnBrk="1" hangingPunct="1"/>
            <a:r>
              <a:rPr lang="en-US" altLang="en-US" sz="2800" dirty="0"/>
              <a:t>Show how to calculate expected returns, variance, and standard deviation</a:t>
            </a:r>
          </a:p>
          <a:p>
            <a:pPr eaLnBrk="1" hangingPunct="1"/>
            <a:endParaRPr lang="en-US" altLang="en-US" sz="1200" dirty="0"/>
          </a:p>
          <a:p>
            <a:pPr eaLnBrk="1" hangingPunct="1"/>
            <a:r>
              <a:rPr lang="en-US" altLang="en-US" sz="2800" dirty="0"/>
              <a:t>Discuss the impact of diversification</a:t>
            </a:r>
          </a:p>
          <a:p>
            <a:pPr eaLnBrk="1" hangingPunct="1"/>
            <a:endParaRPr lang="en-US" altLang="en-US" sz="1200" dirty="0"/>
          </a:p>
          <a:p>
            <a:pPr eaLnBrk="1" hangingPunct="1"/>
            <a:r>
              <a:rPr lang="en-US" altLang="en-US" sz="2800" dirty="0"/>
              <a:t>Summarize the systematic risk principle</a:t>
            </a:r>
          </a:p>
          <a:p>
            <a:pPr eaLnBrk="1" hangingPunct="1"/>
            <a:endParaRPr lang="en-US" altLang="en-US" sz="1200" dirty="0"/>
          </a:p>
          <a:p>
            <a:pPr eaLnBrk="1" hangingPunct="1"/>
            <a:r>
              <a:rPr lang="en-US" altLang="en-US" sz="2800" dirty="0"/>
              <a:t>Describe the security market line and the risk-return trade-off</a:t>
            </a:r>
          </a:p>
          <a:p>
            <a:pPr eaLnBrk="1" hangingPunct="1"/>
            <a:endParaRPr lang="en-US" altLang="en-US" sz="1200" dirty="0"/>
          </a:p>
        </p:txBody>
      </p:sp>
      <p:sp>
        <p:nvSpPr>
          <p:cNvPr id="2" name="Footer Placeholder 1">
            <a:extLst>
              <a:ext uri="{FF2B5EF4-FFF2-40B4-BE49-F238E27FC236}">
                <a16:creationId xmlns="" xmlns:a16="http://schemas.microsoft.com/office/drawing/2014/main" id="{AC86D7FF-DB7D-46DC-A790-BB6DC4B3B99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098" name="Rectangle 2">
            <a:extLst>
              <a:ext uri="{FF2B5EF4-FFF2-40B4-BE49-F238E27FC236}">
                <a16:creationId xmlns="" xmlns:a16="http://schemas.microsoft.com/office/drawing/2014/main" id="{BF1788FE-2709-4C40-BD72-317146A500F8}"/>
              </a:ext>
            </a:extLst>
          </p:cNvPr>
          <p:cNvSpPr>
            <a:spLocks noGrp="1" noChangeArrowheads="1"/>
          </p:cNvSpPr>
          <p:nvPr>
            <p:ph type="title"/>
          </p:nvPr>
        </p:nvSpPr>
        <p:spPr/>
        <p:txBody>
          <a:bodyPr/>
          <a:lstStyle/>
          <a:p>
            <a:pPr eaLnBrk="1" hangingPunct="1">
              <a:defRPr/>
            </a:pPr>
            <a:r>
              <a:rPr lang="en-US" altLang="en-US" sz="3600" dirty="0"/>
              <a:t>Key Concepts and Skills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 xmlns:a16="http://schemas.microsoft.com/office/drawing/2014/main" id="{A4B6B131-F793-4306-9C62-4B82166BD805}"/>
              </a:ext>
            </a:extLst>
          </p:cNvPr>
          <p:cNvSpPr>
            <a:spLocks noGrp="1" noChangeArrowheads="1"/>
          </p:cNvSpPr>
          <p:nvPr>
            <p:ph idx="1"/>
          </p:nvPr>
        </p:nvSpPr>
        <p:spPr/>
        <p:txBody>
          <a:bodyPr/>
          <a:lstStyle/>
          <a:p>
            <a:pPr eaLnBrk="1" hangingPunct="1"/>
            <a:r>
              <a:rPr lang="en-US" altLang="en-US" dirty="0"/>
              <a:t>Risk factors that affect a limited number of assets</a:t>
            </a:r>
          </a:p>
          <a:p>
            <a:pPr eaLnBrk="1" hangingPunct="1"/>
            <a:endParaRPr lang="en-US" altLang="en-US" sz="1800" dirty="0"/>
          </a:p>
          <a:p>
            <a:pPr eaLnBrk="1" hangingPunct="1"/>
            <a:r>
              <a:rPr lang="en-US" altLang="en-US" dirty="0"/>
              <a:t>Also known as unique risk and asset-specific risk</a:t>
            </a:r>
          </a:p>
          <a:p>
            <a:pPr eaLnBrk="1" hangingPunct="1"/>
            <a:endParaRPr lang="en-US" altLang="en-US" sz="1800" dirty="0"/>
          </a:p>
          <a:p>
            <a:pPr eaLnBrk="1" hangingPunct="1"/>
            <a:r>
              <a:rPr lang="en-US" altLang="en-US" dirty="0"/>
              <a:t>Includes such things as labor strikes, part shortages, etc.</a:t>
            </a:r>
          </a:p>
        </p:txBody>
      </p:sp>
      <p:sp>
        <p:nvSpPr>
          <p:cNvPr id="2" name="Footer Placeholder 1">
            <a:extLst>
              <a:ext uri="{FF2B5EF4-FFF2-40B4-BE49-F238E27FC236}">
                <a16:creationId xmlns="" xmlns:a16="http://schemas.microsoft.com/office/drawing/2014/main" id="{6A500B63-F99C-47B2-8FFE-3B4209C8B4C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5842" name="Rectangle 2">
            <a:extLst>
              <a:ext uri="{FF2B5EF4-FFF2-40B4-BE49-F238E27FC236}">
                <a16:creationId xmlns="" xmlns:a16="http://schemas.microsoft.com/office/drawing/2014/main" id="{0417AE48-A623-4C1E-9C40-8453834521C7}"/>
              </a:ext>
            </a:extLst>
          </p:cNvPr>
          <p:cNvSpPr>
            <a:spLocks noGrp="1" noChangeArrowheads="1"/>
          </p:cNvSpPr>
          <p:nvPr>
            <p:ph type="title"/>
          </p:nvPr>
        </p:nvSpPr>
        <p:spPr/>
        <p:txBody>
          <a:bodyPr/>
          <a:lstStyle/>
          <a:p>
            <a:pPr eaLnBrk="1" hangingPunct="1">
              <a:defRPr/>
            </a:pPr>
            <a:r>
              <a:rPr lang="en-US" altLang="en-US" sz="3600" dirty="0"/>
              <a:t>Unsystematic Risk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 xmlns:a16="http://schemas.microsoft.com/office/drawing/2014/main" id="{0E83183B-F1C5-4EBF-B2F1-00CE062E4AC2}"/>
              </a:ext>
            </a:extLst>
          </p:cNvPr>
          <p:cNvSpPr>
            <a:spLocks noGrp="1" noChangeArrowheads="1"/>
          </p:cNvSpPr>
          <p:nvPr>
            <p:ph idx="1"/>
          </p:nvPr>
        </p:nvSpPr>
        <p:spPr/>
        <p:txBody>
          <a:bodyPr/>
          <a:lstStyle/>
          <a:p>
            <a:pPr eaLnBrk="1" hangingPunct="1">
              <a:defRPr/>
            </a:pPr>
            <a:r>
              <a:rPr lang="en-US" altLang="en-US" sz="2600" dirty="0"/>
              <a:t>Total Return = expected return </a:t>
            </a:r>
          </a:p>
          <a:p>
            <a:pPr marL="685800" lvl="2" indent="0" eaLnBrk="1" hangingPunct="1">
              <a:buNone/>
              <a:defRPr/>
            </a:pPr>
            <a:r>
              <a:rPr lang="en-US" altLang="en-US" sz="2600" dirty="0"/>
              <a:t>+ unexpected return</a:t>
            </a:r>
          </a:p>
          <a:p>
            <a:pPr eaLnBrk="1" hangingPunct="1">
              <a:defRPr/>
            </a:pPr>
            <a:endParaRPr lang="en-US" altLang="en-US" sz="1200" dirty="0"/>
          </a:p>
          <a:p>
            <a:pPr eaLnBrk="1" hangingPunct="1">
              <a:defRPr/>
            </a:pPr>
            <a:r>
              <a:rPr lang="en-US" altLang="en-US" sz="2600" dirty="0"/>
              <a:t>Unexpected return =</a:t>
            </a:r>
          </a:p>
          <a:p>
            <a:pPr marL="685800" lvl="2" indent="0" eaLnBrk="1" hangingPunct="1">
              <a:buNone/>
              <a:defRPr/>
            </a:pPr>
            <a:r>
              <a:rPr lang="en-US" altLang="en-US" sz="2600" dirty="0"/>
              <a:t>systematic portion + unsystematic portion</a:t>
            </a:r>
          </a:p>
          <a:p>
            <a:pPr eaLnBrk="1" hangingPunct="1">
              <a:defRPr/>
            </a:pPr>
            <a:endParaRPr lang="en-US" altLang="en-US" sz="1200" dirty="0"/>
          </a:p>
          <a:p>
            <a:pPr eaLnBrk="1" hangingPunct="1">
              <a:defRPr/>
            </a:pPr>
            <a:r>
              <a:rPr lang="en-US" altLang="en-US" sz="2600" dirty="0"/>
              <a:t>Therefore, total return can be expressed as follows: </a:t>
            </a:r>
          </a:p>
          <a:p>
            <a:pPr marL="685800" lvl="2" indent="0" eaLnBrk="1" hangingPunct="1">
              <a:buNone/>
              <a:defRPr/>
            </a:pPr>
            <a:r>
              <a:rPr lang="en-US" altLang="en-US" sz="2600" dirty="0"/>
              <a:t>Total Return = expected return</a:t>
            </a:r>
          </a:p>
          <a:p>
            <a:pPr marL="685800" lvl="2" indent="0" eaLnBrk="1" hangingPunct="1">
              <a:buNone/>
              <a:defRPr/>
            </a:pPr>
            <a:r>
              <a:rPr lang="en-US" altLang="en-US" sz="2600" dirty="0"/>
              <a:t>+ systematic portion + unsystematic portion</a:t>
            </a:r>
          </a:p>
        </p:txBody>
      </p:sp>
      <p:sp>
        <p:nvSpPr>
          <p:cNvPr id="2" name="Footer Placeholder 1">
            <a:extLst>
              <a:ext uri="{FF2B5EF4-FFF2-40B4-BE49-F238E27FC236}">
                <a16:creationId xmlns="" xmlns:a16="http://schemas.microsoft.com/office/drawing/2014/main" id="{28A3011D-74CD-4CD4-9000-0D7B68719CF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7890" name="Rectangle 2">
            <a:extLst>
              <a:ext uri="{FF2B5EF4-FFF2-40B4-BE49-F238E27FC236}">
                <a16:creationId xmlns="" xmlns:a16="http://schemas.microsoft.com/office/drawing/2014/main" id="{86E6480D-6A6D-4401-9F0A-4BF1B075E0A6}"/>
              </a:ext>
            </a:extLst>
          </p:cNvPr>
          <p:cNvSpPr>
            <a:spLocks noGrp="1" noChangeArrowheads="1"/>
          </p:cNvSpPr>
          <p:nvPr>
            <p:ph type="title"/>
          </p:nvPr>
        </p:nvSpPr>
        <p:spPr/>
        <p:txBody>
          <a:bodyPr/>
          <a:lstStyle/>
          <a:p>
            <a:pPr eaLnBrk="1" hangingPunct="1">
              <a:defRPr/>
            </a:pPr>
            <a:r>
              <a:rPr lang="en-US" altLang="en-US" sz="3600" dirty="0"/>
              <a:t>Returns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 xmlns:a16="http://schemas.microsoft.com/office/drawing/2014/main" id="{B2484F71-1EF3-4A7C-BA8E-B994834C4028}"/>
              </a:ext>
            </a:extLst>
          </p:cNvPr>
          <p:cNvSpPr>
            <a:spLocks noGrp="1" noChangeArrowheads="1"/>
          </p:cNvSpPr>
          <p:nvPr>
            <p:ph idx="1"/>
          </p:nvPr>
        </p:nvSpPr>
        <p:spPr/>
        <p:txBody>
          <a:bodyPr/>
          <a:lstStyle/>
          <a:p>
            <a:pPr eaLnBrk="1" hangingPunct="1"/>
            <a:r>
              <a:rPr lang="en-US" altLang="en-US" dirty="0"/>
              <a:t>Portfolio diversification is the investment in several different asset classes or sectors.</a:t>
            </a:r>
          </a:p>
          <a:p>
            <a:pPr eaLnBrk="1" hangingPunct="1"/>
            <a:endParaRPr lang="en-US" altLang="en-US" sz="1600" dirty="0"/>
          </a:p>
          <a:p>
            <a:pPr eaLnBrk="1" hangingPunct="1"/>
            <a:r>
              <a:rPr lang="en-US" altLang="en-US" dirty="0"/>
              <a:t>Diversification is not just holding a lot of assets.</a:t>
            </a:r>
          </a:p>
          <a:p>
            <a:pPr eaLnBrk="1" hangingPunct="1"/>
            <a:endParaRPr lang="en-US" altLang="en-US" sz="1600" dirty="0"/>
          </a:p>
          <a:p>
            <a:pPr eaLnBrk="1" hangingPunct="1"/>
            <a:r>
              <a:rPr lang="en-US" altLang="en-US" dirty="0"/>
              <a:t>For example, if you own 50 Internet stocks, you are not diversified.</a:t>
            </a:r>
          </a:p>
          <a:p>
            <a:pPr eaLnBrk="1" hangingPunct="1"/>
            <a:endParaRPr lang="en-US" altLang="en-US" sz="1600" dirty="0"/>
          </a:p>
          <a:p>
            <a:pPr eaLnBrk="1" hangingPunct="1"/>
            <a:r>
              <a:rPr lang="en-US" altLang="en-US" dirty="0"/>
              <a:t>However, if you own 50 stocks that span 20 different industries, then you are diversified.</a:t>
            </a:r>
          </a:p>
          <a:p>
            <a:pPr eaLnBrk="1" hangingPunct="1">
              <a:buFontTx/>
              <a:buNone/>
            </a:pPr>
            <a:endParaRPr lang="en-US" altLang="en-US" sz="2800" dirty="0"/>
          </a:p>
        </p:txBody>
      </p:sp>
      <p:sp>
        <p:nvSpPr>
          <p:cNvPr id="2" name="Footer Placeholder 1">
            <a:extLst>
              <a:ext uri="{FF2B5EF4-FFF2-40B4-BE49-F238E27FC236}">
                <a16:creationId xmlns="" xmlns:a16="http://schemas.microsoft.com/office/drawing/2014/main" id="{4B6511DE-AD5A-443A-9A01-07AB2C9F471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38914" name="Rectangle 2">
            <a:extLst>
              <a:ext uri="{FF2B5EF4-FFF2-40B4-BE49-F238E27FC236}">
                <a16:creationId xmlns="" xmlns:a16="http://schemas.microsoft.com/office/drawing/2014/main" id="{7FC08801-7C51-4D4C-B378-67BF9FB2F85A}"/>
              </a:ext>
            </a:extLst>
          </p:cNvPr>
          <p:cNvSpPr>
            <a:spLocks noGrp="1" noChangeArrowheads="1"/>
          </p:cNvSpPr>
          <p:nvPr>
            <p:ph type="title"/>
          </p:nvPr>
        </p:nvSpPr>
        <p:spPr/>
        <p:txBody>
          <a:bodyPr/>
          <a:lstStyle/>
          <a:p>
            <a:pPr eaLnBrk="1" hangingPunct="1">
              <a:defRPr/>
            </a:pPr>
            <a:r>
              <a:rPr lang="en-US" altLang="en-US" sz="3600" dirty="0"/>
              <a:t>Diversification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93D9D811-8A75-4380-A546-56C7CC9CDEE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0962" name="Rectangle 2">
            <a:extLst>
              <a:ext uri="{FF2B5EF4-FFF2-40B4-BE49-F238E27FC236}">
                <a16:creationId xmlns="" xmlns:a16="http://schemas.microsoft.com/office/drawing/2014/main" id="{8A975663-E54C-4DE4-8686-14E98C9D8914}"/>
              </a:ext>
            </a:extLst>
          </p:cNvPr>
          <p:cNvSpPr>
            <a:spLocks noGrp="1" noChangeArrowheads="1"/>
          </p:cNvSpPr>
          <p:nvPr>
            <p:ph type="title"/>
          </p:nvPr>
        </p:nvSpPr>
        <p:spPr/>
        <p:txBody>
          <a:bodyPr/>
          <a:lstStyle/>
          <a:p>
            <a:pPr eaLnBrk="1" hangingPunct="1">
              <a:defRPr/>
            </a:pPr>
            <a:r>
              <a:rPr lang="en-US" altLang="en-US" sz="3600" dirty="0"/>
              <a:t>Table 13.7</a:t>
            </a:r>
          </a:p>
        </p:txBody>
      </p:sp>
      <p:pic>
        <p:nvPicPr>
          <p:cNvPr id="56325" name="Picture 1">
            <a:extLst>
              <a:ext uri="{FF2B5EF4-FFF2-40B4-BE49-F238E27FC236}">
                <a16:creationId xmlns="" xmlns:a16="http://schemas.microsoft.com/office/drawing/2014/main" id="{9FAE6E94-A052-47A2-9BAA-E9D41FEB36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286" y="1517649"/>
            <a:ext cx="7810500"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 xmlns:a16="http://schemas.microsoft.com/office/drawing/2014/main" id="{579D0298-D6A6-4E2B-904C-369358287D8A}"/>
              </a:ext>
            </a:extLst>
          </p:cNvPr>
          <p:cNvSpPr>
            <a:spLocks noGrp="1" noChangeArrowheads="1"/>
          </p:cNvSpPr>
          <p:nvPr>
            <p:ph idx="1"/>
          </p:nvPr>
        </p:nvSpPr>
        <p:spPr/>
        <p:txBody>
          <a:bodyPr/>
          <a:lstStyle/>
          <a:p>
            <a:pPr eaLnBrk="1" hangingPunct="1">
              <a:lnSpc>
                <a:spcPct val="90000"/>
              </a:lnSpc>
            </a:pPr>
            <a:r>
              <a:rPr lang="en-US" altLang="en-US" sz="2800" dirty="0"/>
              <a:t>Diversification can substantially reduce the variability of returns without an equivalent reduction in expected returns.</a:t>
            </a:r>
          </a:p>
          <a:p>
            <a:pPr eaLnBrk="1" hangingPunct="1">
              <a:lnSpc>
                <a:spcPct val="90000"/>
              </a:lnSpc>
            </a:pPr>
            <a:endParaRPr lang="en-US" altLang="en-US" sz="1800" dirty="0"/>
          </a:p>
          <a:p>
            <a:pPr eaLnBrk="1" hangingPunct="1">
              <a:lnSpc>
                <a:spcPct val="90000"/>
              </a:lnSpc>
            </a:pPr>
            <a:r>
              <a:rPr lang="en-US" altLang="en-US" sz="2800" dirty="0"/>
              <a:t>This reduction in risk arises because worse than expected returns from one asset are offset by better than expected returns from another.</a:t>
            </a:r>
          </a:p>
          <a:p>
            <a:pPr eaLnBrk="1" hangingPunct="1">
              <a:lnSpc>
                <a:spcPct val="90000"/>
              </a:lnSpc>
            </a:pPr>
            <a:endParaRPr lang="en-US" altLang="en-US" sz="1800" dirty="0"/>
          </a:p>
          <a:p>
            <a:pPr eaLnBrk="1" hangingPunct="1">
              <a:lnSpc>
                <a:spcPct val="90000"/>
              </a:lnSpc>
            </a:pPr>
            <a:r>
              <a:rPr lang="en-US" altLang="en-US" sz="2800" dirty="0"/>
              <a:t>However, there is a minimum level of risk that cannot be diversified away and that is the systematic portion.</a:t>
            </a:r>
          </a:p>
        </p:txBody>
      </p:sp>
      <p:sp>
        <p:nvSpPr>
          <p:cNvPr id="2" name="Footer Placeholder 1">
            <a:extLst>
              <a:ext uri="{FF2B5EF4-FFF2-40B4-BE49-F238E27FC236}">
                <a16:creationId xmlns="" xmlns:a16="http://schemas.microsoft.com/office/drawing/2014/main" id="{F2CAE986-431F-4F34-82AF-9443AA412B3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1986" name="Rectangle 2">
            <a:extLst>
              <a:ext uri="{FF2B5EF4-FFF2-40B4-BE49-F238E27FC236}">
                <a16:creationId xmlns="" xmlns:a16="http://schemas.microsoft.com/office/drawing/2014/main" id="{EA0B6FDB-C50B-43DA-901D-18992AC3AEC7}"/>
              </a:ext>
            </a:extLst>
          </p:cNvPr>
          <p:cNvSpPr>
            <a:spLocks noGrp="1" noChangeArrowheads="1"/>
          </p:cNvSpPr>
          <p:nvPr>
            <p:ph type="title"/>
          </p:nvPr>
        </p:nvSpPr>
        <p:spPr/>
        <p:txBody>
          <a:bodyPr>
            <a:noAutofit/>
          </a:bodyPr>
          <a:lstStyle/>
          <a:p>
            <a:pPr eaLnBrk="1" hangingPunct="1">
              <a:defRPr/>
            </a:pPr>
            <a:r>
              <a:rPr lang="en-US" altLang="en-US" sz="3600" dirty="0"/>
              <a:t>The Principle of Diversification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ED7A6E32-4E60-4903-8C99-F99FE785BE0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4034" name="Rectangle 2">
            <a:extLst>
              <a:ext uri="{FF2B5EF4-FFF2-40B4-BE49-F238E27FC236}">
                <a16:creationId xmlns="" xmlns:a16="http://schemas.microsoft.com/office/drawing/2014/main" id="{300B5541-BEC2-44DD-814D-F1568F9B440D}"/>
              </a:ext>
            </a:extLst>
          </p:cNvPr>
          <p:cNvSpPr>
            <a:spLocks noGrp="1" noChangeArrowheads="1"/>
          </p:cNvSpPr>
          <p:nvPr>
            <p:ph type="title"/>
          </p:nvPr>
        </p:nvSpPr>
        <p:spPr/>
        <p:txBody>
          <a:bodyPr/>
          <a:lstStyle/>
          <a:p>
            <a:pPr eaLnBrk="1" hangingPunct="1">
              <a:defRPr/>
            </a:pPr>
            <a:r>
              <a:rPr lang="en-US" altLang="en-US" sz="3600" dirty="0"/>
              <a:t>Figure 13.1</a:t>
            </a:r>
          </a:p>
        </p:txBody>
      </p:sp>
      <p:pic>
        <p:nvPicPr>
          <p:cNvPr id="60421" name="Picture 5">
            <a:extLst>
              <a:ext uri="{FF2B5EF4-FFF2-40B4-BE49-F238E27FC236}">
                <a16:creationId xmlns="" xmlns:a16="http://schemas.microsoft.com/office/drawing/2014/main" id="{3B81AD7F-D523-4AFF-ADF8-8997D34221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9440" y="1490663"/>
            <a:ext cx="5224192" cy="5086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 xmlns:a16="http://schemas.microsoft.com/office/drawing/2014/main" id="{2807F234-C2C9-4338-9A16-2F30E088DC2F}"/>
              </a:ext>
            </a:extLst>
          </p:cNvPr>
          <p:cNvSpPr>
            <a:spLocks noGrp="1" noChangeArrowheads="1"/>
          </p:cNvSpPr>
          <p:nvPr>
            <p:ph idx="1"/>
          </p:nvPr>
        </p:nvSpPr>
        <p:spPr/>
        <p:txBody>
          <a:bodyPr/>
          <a:lstStyle/>
          <a:p>
            <a:pPr eaLnBrk="1" hangingPunct="1"/>
            <a:r>
              <a:rPr lang="en-US" altLang="en-US" sz="2800" dirty="0"/>
              <a:t>The risk that can be eliminated by combining assets into a portfolio.</a:t>
            </a:r>
          </a:p>
          <a:p>
            <a:pPr eaLnBrk="1" hangingPunct="1"/>
            <a:endParaRPr lang="en-US" altLang="en-US" sz="1800" dirty="0"/>
          </a:p>
          <a:p>
            <a:pPr eaLnBrk="1" hangingPunct="1"/>
            <a:r>
              <a:rPr lang="en-US" altLang="en-US" sz="2800" dirty="0"/>
              <a:t>Often considered the same as unsystematic, unique or asset-specific risk</a:t>
            </a:r>
          </a:p>
          <a:p>
            <a:pPr eaLnBrk="1" hangingPunct="1"/>
            <a:endParaRPr lang="en-US" altLang="en-US" sz="1800" dirty="0"/>
          </a:p>
          <a:p>
            <a:pPr eaLnBrk="1" hangingPunct="1"/>
            <a:r>
              <a:rPr lang="en-US" altLang="en-US" sz="2800" dirty="0"/>
              <a:t>If we hold only one asset, or assets in the same industry, then we are exposing ourselves to risk that we could diversify away.</a:t>
            </a:r>
          </a:p>
        </p:txBody>
      </p:sp>
      <p:sp>
        <p:nvSpPr>
          <p:cNvPr id="2" name="Footer Placeholder 1">
            <a:extLst>
              <a:ext uri="{FF2B5EF4-FFF2-40B4-BE49-F238E27FC236}">
                <a16:creationId xmlns="" xmlns:a16="http://schemas.microsoft.com/office/drawing/2014/main" id="{3AA57333-8A59-408A-A655-7F0078755C2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5058" name="Rectangle 2">
            <a:extLst>
              <a:ext uri="{FF2B5EF4-FFF2-40B4-BE49-F238E27FC236}">
                <a16:creationId xmlns="" xmlns:a16="http://schemas.microsoft.com/office/drawing/2014/main" id="{5C44B243-80DB-4A94-9636-597054116C28}"/>
              </a:ext>
            </a:extLst>
          </p:cNvPr>
          <p:cNvSpPr>
            <a:spLocks noGrp="1" noChangeArrowheads="1"/>
          </p:cNvSpPr>
          <p:nvPr>
            <p:ph type="title"/>
          </p:nvPr>
        </p:nvSpPr>
        <p:spPr/>
        <p:txBody>
          <a:bodyPr/>
          <a:lstStyle/>
          <a:p>
            <a:pPr eaLnBrk="1" hangingPunct="1">
              <a:defRPr/>
            </a:pPr>
            <a:r>
              <a:rPr lang="en-US" altLang="en-US" sz="3600" dirty="0"/>
              <a:t>Diversifiable Risk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 xmlns:a16="http://schemas.microsoft.com/office/drawing/2014/main" id="{059C7BBF-923E-41EE-8D3D-5968F35A8382}"/>
              </a:ext>
            </a:extLst>
          </p:cNvPr>
          <p:cNvSpPr>
            <a:spLocks noGrp="1" noChangeArrowheads="1"/>
          </p:cNvSpPr>
          <p:nvPr>
            <p:ph idx="1"/>
          </p:nvPr>
        </p:nvSpPr>
        <p:spPr/>
        <p:txBody>
          <a:bodyPr/>
          <a:lstStyle/>
          <a:p>
            <a:pPr eaLnBrk="1" hangingPunct="1"/>
            <a:r>
              <a:rPr lang="en-US" altLang="en-US" sz="2800" dirty="0"/>
              <a:t>Total risk = systematic risk + unsystematic risk</a:t>
            </a:r>
          </a:p>
          <a:p>
            <a:pPr eaLnBrk="1" hangingPunct="1"/>
            <a:endParaRPr lang="en-US" altLang="en-US" sz="1200" dirty="0"/>
          </a:p>
          <a:p>
            <a:pPr eaLnBrk="1" hangingPunct="1"/>
            <a:r>
              <a:rPr lang="en-US" altLang="en-US" sz="2800" dirty="0"/>
              <a:t>The standard deviation of returns is a measure of total risk.</a:t>
            </a:r>
          </a:p>
          <a:p>
            <a:pPr eaLnBrk="1" hangingPunct="1"/>
            <a:endParaRPr lang="en-US" altLang="en-US" sz="1200" dirty="0"/>
          </a:p>
          <a:p>
            <a:pPr eaLnBrk="1" hangingPunct="1"/>
            <a:r>
              <a:rPr lang="en-US" altLang="en-US" sz="2800" dirty="0"/>
              <a:t>For well-diversified portfolios, unsystematic risk is very small.</a:t>
            </a:r>
          </a:p>
          <a:p>
            <a:pPr eaLnBrk="1" hangingPunct="1"/>
            <a:endParaRPr lang="en-US" altLang="en-US" sz="1200" dirty="0"/>
          </a:p>
          <a:p>
            <a:pPr eaLnBrk="1" hangingPunct="1"/>
            <a:r>
              <a:rPr lang="en-US" altLang="en-US" sz="2800" dirty="0"/>
              <a:t>Consequently, the total risk for a diversified portfolio is essentially equivalent to the systematic risk.</a:t>
            </a:r>
          </a:p>
        </p:txBody>
      </p:sp>
      <p:sp>
        <p:nvSpPr>
          <p:cNvPr id="2" name="Footer Placeholder 1">
            <a:extLst>
              <a:ext uri="{FF2B5EF4-FFF2-40B4-BE49-F238E27FC236}">
                <a16:creationId xmlns="" xmlns:a16="http://schemas.microsoft.com/office/drawing/2014/main" id="{72B58789-80AB-404C-8EAE-1C58E37F4FE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6082" name="Rectangle 2">
            <a:extLst>
              <a:ext uri="{FF2B5EF4-FFF2-40B4-BE49-F238E27FC236}">
                <a16:creationId xmlns="" xmlns:a16="http://schemas.microsoft.com/office/drawing/2014/main" id="{3FF55B86-8B81-4D99-B33F-76B959C69EBB}"/>
              </a:ext>
            </a:extLst>
          </p:cNvPr>
          <p:cNvSpPr>
            <a:spLocks noGrp="1" noChangeArrowheads="1"/>
          </p:cNvSpPr>
          <p:nvPr>
            <p:ph type="title"/>
          </p:nvPr>
        </p:nvSpPr>
        <p:spPr/>
        <p:txBody>
          <a:bodyPr/>
          <a:lstStyle/>
          <a:p>
            <a:pPr eaLnBrk="1" hangingPunct="1">
              <a:defRPr/>
            </a:pPr>
            <a:r>
              <a:rPr lang="en-US" altLang="en-US" sz="3600" dirty="0"/>
              <a:t>Total Risk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 xmlns:a16="http://schemas.microsoft.com/office/drawing/2014/main" id="{9482CE7E-C343-4907-9113-9388EA8DB818}"/>
              </a:ext>
            </a:extLst>
          </p:cNvPr>
          <p:cNvSpPr>
            <a:spLocks noGrp="1" noChangeArrowheads="1"/>
          </p:cNvSpPr>
          <p:nvPr>
            <p:ph idx="1"/>
          </p:nvPr>
        </p:nvSpPr>
        <p:spPr/>
        <p:txBody>
          <a:bodyPr/>
          <a:lstStyle/>
          <a:p>
            <a:pPr eaLnBrk="1" hangingPunct="1"/>
            <a:r>
              <a:rPr lang="en-US" altLang="en-US" sz="2800" dirty="0"/>
              <a:t>There is a reward for bearing risk.</a:t>
            </a:r>
          </a:p>
          <a:p>
            <a:pPr eaLnBrk="1" hangingPunct="1"/>
            <a:endParaRPr lang="en-US" altLang="en-US" sz="2000" dirty="0"/>
          </a:p>
          <a:p>
            <a:pPr eaLnBrk="1" hangingPunct="1"/>
            <a:r>
              <a:rPr lang="en-US" altLang="en-US" sz="2800" dirty="0"/>
              <a:t>There is not a reward for bearing risk unnecessarily.</a:t>
            </a:r>
          </a:p>
          <a:p>
            <a:pPr eaLnBrk="1" hangingPunct="1"/>
            <a:endParaRPr lang="en-US" altLang="en-US" sz="2000" dirty="0"/>
          </a:p>
          <a:p>
            <a:pPr eaLnBrk="1" hangingPunct="1"/>
            <a:r>
              <a:rPr lang="en-US" altLang="en-US" sz="2800" dirty="0"/>
              <a:t>The expected return on a risky asset depends only on that asset’s systematic risk since unsystematic risk can be diversified away.</a:t>
            </a:r>
          </a:p>
          <a:p>
            <a:pPr eaLnBrk="1" hangingPunct="1"/>
            <a:endParaRPr lang="en-US" altLang="en-US" dirty="0"/>
          </a:p>
        </p:txBody>
      </p:sp>
      <p:sp>
        <p:nvSpPr>
          <p:cNvPr id="2" name="Footer Placeholder 1">
            <a:extLst>
              <a:ext uri="{FF2B5EF4-FFF2-40B4-BE49-F238E27FC236}">
                <a16:creationId xmlns="" xmlns:a16="http://schemas.microsoft.com/office/drawing/2014/main" id="{FE8D03FB-5B28-4FFE-BB08-04D10C642FA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7106" name="Rectangle 2">
            <a:extLst>
              <a:ext uri="{FF2B5EF4-FFF2-40B4-BE49-F238E27FC236}">
                <a16:creationId xmlns="" xmlns:a16="http://schemas.microsoft.com/office/drawing/2014/main" id="{A987517B-E2D6-4AF0-9317-B5D2C11F35EC}"/>
              </a:ext>
            </a:extLst>
          </p:cNvPr>
          <p:cNvSpPr>
            <a:spLocks noGrp="1" noChangeArrowheads="1"/>
          </p:cNvSpPr>
          <p:nvPr>
            <p:ph type="title"/>
          </p:nvPr>
        </p:nvSpPr>
        <p:spPr/>
        <p:txBody>
          <a:bodyPr/>
          <a:lstStyle/>
          <a:p>
            <a:pPr eaLnBrk="1" hangingPunct="1">
              <a:defRPr/>
            </a:pPr>
            <a:r>
              <a:rPr lang="en-US" altLang="en-US" sz="3600" dirty="0"/>
              <a:t>Systematic Risk Principle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 xmlns:a16="http://schemas.microsoft.com/office/drawing/2014/main" id="{E4720EF9-2D3E-4031-B0C8-33B8AE0024A9}"/>
              </a:ext>
            </a:extLst>
          </p:cNvPr>
          <p:cNvSpPr>
            <a:spLocks noGrp="1" noChangeArrowheads="1"/>
          </p:cNvSpPr>
          <p:nvPr>
            <p:ph idx="1"/>
          </p:nvPr>
        </p:nvSpPr>
        <p:spPr/>
        <p:txBody>
          <a:bodyPr/>
          <a:lstStyle/>
          <a:p>
            <a:pPr eaLnBrk="1" hangingPunct="1">
              <a:lnSpc>
                <a:spcPct val="90000"/>
              </a:lnSpc>
            </a:pPr>
            <a:r>
              <a:rPr lang="en-US" altLang="en-US" sz="2800" dirty="0"/>
              <a:t>How do we measure systematic risk?</a:t>
            </a:r>
          </a:p>
          <a:p>
            <a:pPr lvl="1" eaLnBrk="1" hangingPunct="1">
              <a:lnSpc>
                <a:spcPct val="90000"/>
              </a:lnSpc>
              <a:buFont typeface="Wingdings" panose="05000000000000000000" pitchFamily="2" charset="2"/>
              <a:buChar char="§"/>
            </a:pPr>
            <a:r>
              <a:rPr lang="en-US" altLang="en-US" sz="2400" dirty="0"/>
              <a:t>We use the beta coefficient.</a:t>
            </a:r>
          </a:p>
          <a:p>
            <a:pPr lvl="1" eaLnBrk="1" hangingPunct="1">
              <a:lnSpc>
                <a:spcPct val="90000"/>
              </a:lnSpc>
              <a:buFont typeface="Wingdings" panose="05000000000000000000" pitchFamily="2" charset="2"/>
              <a:buChar char="§"/>
            </a:pPr>
            <a:endParaRPr lang="en-US" altLang="en-US" sz="2400" dirty="0"/>
          </a:p>
          <a:p>
            <a:pPr eaLnBrk="1" hangingPunct="1">
              <a:lnSpc>
                <a:spcPct val="90000"/>
              </a:lnSpc>
            </a:pPr>
            <a:r>
              <a:rPr lang="en-US" altLang="en-US" sz="2800" dirty="0"/>
              <a:t>What does beta tell us?</a:t>
            </a:r>
          </a:p>
          <a:p>
            <a:pPr lvl="1" eaLnBrk="1" hangingPunct="1">
              <a:lnSpc>
                <a:spcPct val="90000"/>
              </a:lnSpc>
              <a:buFont typeface="Wingdings" panose="05000000000000000000" pitchFamily="2" charset="2"/>
              <a:buChar char="§"/>
            </a:pPr>
            <a:r>
              <a:rPr lang="en-US" altLang="en-US" sz="2400" dirty="0"/>
              <a:t>A beta of 1 implies the asset has the same systematic risk as the overall market.</a:t>
            </a:r>
          </a:p>
          <a:p>
            <a:pPr lvl="1" eaLnBrk="1" hangingPunct="1">
              <a:lnSpc>
                <a:spcPct val="90000"/>
              </a:lnSpc>
              <a:buFont typeface="Wingdings" panose="05000000000000000000" pitchFamily="2" charset="2"/>
              <a:buChar char="§"/>
            </a:pPr>
            <a:endParaRPr lang="en-US" altLang="en-US" sz="500" dirty="0"/>
          </a:p>
          <a:p>
            <a:pPr lvl="1" eaLnBrk="1" hangingPunct="1">
              <a:lnSpc>
                <a:spcPct val="90000"/>
              </a:lnSpc>
              <a:buFont typeface="Wingdings" panose="05000000000000000000" pitchFamily="2" charset="2"/>
              <a:buChar char="§"/>
            </a:pPr>
            <a:r>
              <a:rPr lang="en-US" altLang="en-US" sz="2400" dirty="0"/>
              <a:t>A beta &lt; 1 implies the asset has less systematic risk than the overall market.</a:t>
            </a:r>
          </a:p>
          <a:p>
            <a:pPr lvl="1" eaLnBrk="1" hangingPunct="1">
              <a:lnSpc>
                <a:spcPct val="90000"/>
              </a:lnSpc>
              <a:buFont typeface="Wingdings" panose="05000000000000000000" pitchFamily="2" charset="2"/>
              <a:buChar char="§"/>
            </a:pPr>
            <a:endParaRPr lang="en-US" altLang="en-US" sz="500" dirty="0"/>
          </a:p>
          <a:p>
            <a:pPr lvl="1" eaLnBrk="1" hangingPunct="1">
              <a:lnSpc>
                <a:spcPct val="90000"/>
              </a:lnSpc>
              <a:buFont typeface="Wingdings" panose="05000000000000000000" pitchFamily="2" charset="2"/>
              <a:buChar char="§"/>
            </a:pPr>
            <a:r>
              <a:rPr lang="en-US" altLang="en-US" sz="2400" dirty="0"/>
              <a:t>A beta &gt; 1 implies the asset has more systematic risk than the overall market.</a:t>
            </a:r>
          </a:p>
        </p:txBody>
      </p:sp>
      <p:sp>
        <p:nvSpPr>
          <p:cNvPr id="2" name="Footer Placeholder 1">
            <a:extLst>
              <a:ext uri="{FF2B5EF4-FFF2-40B4-BE49-F238E27FC236}">
                <a16:creationId xmlns="" xmlns:a16="http://schemas.microsoft.com/office/drawing/2014/main" id="{B22F9E8C-0BE8-49CD-AEBC-E60FB3CAB23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49154" name="Rectangle 2">
            <a:extLst>
              <a:ext uri="{FF2B5EF4-FFF2-40B4-BE49-F238E27FC236}">
                <a16:creationId xmlns="" xmlns:a16="http://schemas.microsoft.com/office/drawing/2014/main" id="{494FAE1A-BE23-4517-BE80-8BF18DE4C9A4}"/>
              </a:ext>
            </a:extLst>
          </p:cNvPr>
          <p:cNvSpPr>
            <a:spLocks noGrp="1" noChangeArrowheads="1"/>
          </p:cNvSpPr>
          <p:nvPr>
            <p:ph type="title"/>
          </p:nvPr>
        </p:nvSpPr>
        <p:spPr/>
        <p:txBody>
          <a:bodyPr/>
          <a:lstStyle/>
          <a:p>
            <a:pPr eaLnBrk="1" hangingPunct="1">
              <a:defRPr/>
            </a:pPr>
            <a:r>
              <a:rPr lang="en-US" altLang="en-US" sz="3600" dirty="0"/>
              <a:t>Measuring Systematic Risk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 xmlns:a16="http://schemas.microsoft.com/office/drawing/2014/main" id="{8C16992A-22A1-4C15-B66F-06C73872853F}"/>
              </a:ext>
            </a:extLst>
          </p:cNvPr>
          <p:cNvSpPr>
            <a:spLocks noGrp="1" noChangeArrowheads="1"/>
          </p:cNvSpPr>
          <p:nvPr>
            <p:ph idx="1"/>
          </p:nvPr>
        </p:nvSpPr>
        <p:spPr/>
        <p:txBody>
          <a:bodyPr/>
          <a:lstStyle/>
          <a:p>
            <a:pPr eaLnBrk="1" hangingPunct="1"/>
            <a:r>
              <a:rPr lang="en-US" altLang="en-US" dirty="0"/>
              <a:t>Expected Returns and Variances</a:t>
            </a:r>
          </a:p>
          <a:p>
            <a:pPr eaLnBrk="1" hangingPunct="1"/>
            <a:endParaRPr lang="en-US" altLang="en-US" sz="500" dirty="0"/>
          </a:p>
          <a:p>
            <a:pPr eaLnBrk="1" hangingPunct="1"/>
            <a:r>
              <a:rPr lang="en-US" altLang="en-US" dirty="0"/>
              <a:t>Portfolios</a:t>
            </a:r>
          </a:p>
          <a:p>
            <a:pPr eaLnBrk="1" hangingPunct="1"/>
            <a:endParaRPr lang="en-US" altLang="en-US" sz="500" dirty="0"/>
          </a:p>
          <a:p>
            <a:pPr eaLnBrk="1" hangingPunct="1"/>
            <a:r>
              <a:rPr lang="en-US" altLang="en-US" dirty="0"/>
              <a:t>Announcements, Surprises, and Expected Returns</a:t>
            </a:r>
          </a:p>
          <a:p>
            <a:pPr eaLnBrk="1" hangingPunct="1"/>
            <a:endParaRPr lang="en-US" altLang="en-US" sz="500" dirty="0"/>
          </a:p>
          <a:p>
            <a:pPr eaLnBrk="1" hangingPunct="1"/>
            <a:r>
              <a:rPr lang="en-US" altLang="en-US" dirty="0"/>
              <a:t>Risk: Systematic and Unsystematic</a:t>
            </a:r>
          </a:p>
          <a:p>
            <a:pPr eaLnBrk="1" hangingPunct="1"/>
            <a:endParaRPr lang="en-US" altLang="en-US" sz="500" dirty="0"/>
          </a:p>
          <a:p>
            <a:pPr eaLnBrk="1" hangingPunct="1"/>
            <a:r>
              <a:rPr lang="en-US" altLang="en-US" dirty="0"/>
              <a:t>Diversification and Portfolio Risk</a:t>
            </a:r>
          </a:p>
          <a:p>
            <a:pPr eaLnBrk="1" hangingPunct="1"/>
            <a:endParaRPr lang="en-US" altLang="en-US" sz="500" dirty="0"/>
          </a:p>
          <a:p>
            <a:pPr eaLnBrk="1" hangingPunct="1"/>
            <a:r>
              <a:rPr lang="en-US" altLang="en-US" dirty="0"/>
              <a:t>Systematic Risk and Beta</a:t>
            </a:r>
          </a:p>
          <a:p>
            <a:pPr eaLnBrk="1" hangingPunct="1"/>
            <a:endParaRPr lang="en-US" altLang="en-US" sz="500" dirty="0"/>
          </a:p>
          <a:p>
            <a:pPr eaLnBrk="1" hangingPunct="1"/>
            <a:r>
              <a:rPr lang="en-US" altLang="en-US" dirty="0"/>
              <a:t>The Security Market Line</a:t>
            </a:r>
          </a:p>
          <a:p>
            <a:pPr eaLnBrk="1" hangingPunct="1"/>
            <a:endParaRPr lang="en-US" altLang="en-US" sz="500" dirty="0"/>
          </a:p>
          <a:p>
            <a:pPr eaLnBrk="1" hangingPunct="1"/>
            <a:r>
              <a:rPr lang="en-US" altLang="en-US" dirty="0"/>
              <a:t>The SML and the Cost of Capital: A Preview</a:t>
            </a:r>
          </a:p>
        </p:txBody>
      </p:sp>
      <p:sp>
        <p:nvSpPr>
          <p:cNvPr id="2" name="Footer Placeholder 1">
            <a:extLst>
              <a:ext uri="{FF2B5EF4-FFF2-40B4-BE49-F238E27FC236}">
                <a16:creationId xmlns="" xmlns:a16="http://schemas.microsoft.com/office/drawing/2014/main" id="{C15084EA-C73E-419B-B764-26BE137448D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122" name="Rectangle 2">
            <a:extLst>
              <a:ext uri="{FF2B5EF4-FFF2-40B4-BE49-F238E27FC236}">
                <a16:creationId xmlns="" xmlns:a16="http://schemas.microsoft.com/office/drawing/2014/main" id="{DE872700-8EAC-42FB-9E2E-C914F7E56E92}"/>
              </a:ext>
            </a:extLst>
          </p:cNvPr>
          <p:cNvSpPr>
            <a:spLocks noGrp="1" noChangeArrowheads="1"/>
          </p:cNvSpPr>
          <p:nvPr>
            <p:ph type="title"/>
          </p:nvPr>
        </p:nvSpPr>
        <p:spPr/>
        <p:txBody>
          <a:bodyPr/>
          <a:lstStyle/>
          <a:p>
            <a:pPr eaLnBrk="1" hangingPunct="1">
              <a:defRPr/>
            </a:pPr>
            <a:r>
              <a:rPr lang="en-US" altLang="en-US" sz="3600" dirty="0"/>
              <a:t>Chapter Outline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 xmlns:a16="http://schemas.microsoft.com/office/drawing/2014/main" id="{7FDD6209-2AE5-4DD0-A032-FB8F4DA6912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1202" name="Rectangle 2">
            <a:extLst>
              <a:ext uri="{FF2B5EF4-FFF2-40B4-BE49-F238E27FC236}">
                <a16:creationId xmlns="" xmlns:a16="http://schemas.microsoft.com/office/drawing/2014/main" id="{A09E5952-BA4A-4138-AF10-AAF03208EB96}"/>
              </a:ext>
            </a:extLst>
          </p:cNvPr>
          <p:cNvSpPr>
            <a:spLocks noGrp="1" noChangeArrowheads="1"/>
          </p:cNvSpPr>
          <p:nvPr>
            <p:ph type="title"/>
          </p:nvPr>
        </p:nvSpPr>
        <p:spPr/>
        <p:txBody>
          <a:bodyPr/>
          <a:lstStyle/>
          <a:p>
            <a:r>
              <a:rPr lang="en-US" altLang="en-US" dirty="0"/>
              <a:t>Table 13.8 – Selected Betas</a:t>
            </a:r>
          </a:p>
        </p:txBody>
      </p:sp>
      <p:pic>
        <p:nvPicPr>
          <p:cNvPr id="70661" name="Picture 1">
            <a:extLst>
              <a:ext uri="{FF2B5EF4-FFF2-40B4-BE49-F238E27FC236}">
                <a16:creationId xmlns="" xmlns:a16="http://schemas.microsoft.com/office/drawing/2014/main" id="{5FDB7247-119A-4DE5-924D-33B38D6C69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599" y="2209800"/>
            <a:ext cx="84294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 xmlns:a16="http://schemas.microsoft.com/office/drawing/2014/main" id="{A2F06854-6219-47F2-8AE8-AEE501F46E5C}"/>
              </a:ext>
            </a:extLst>
          </p:cNvPr>
          <p:cNvSpPr>
            <a:spLocks noGrp="1" noChangeArrowheads="1"/>
          </p:cNvSpPr>
          <p:nvPr>
            <p:ph idx="1"/>
          </p:nvPr>
        </p:nvSpPr>
        <p:spPr/>
        <p:txBody>
          <a:bodyPr/>
          <a:lstStyle/>
          <a:p>
            <a:pPr eaLnBrk="1" hangingPunct="1">
              <a:spcAft>
                <a:spcPts val="600"/>
              </a:spcAft>
            </a:pPr>
            <a:r>
              <a:rPr lang="en-US" altLang="en-US" sz="2800" dirty="0"/>
              <a:t>Consider the following information:</a:t>
            </a:r>
          </a:p>
          <a:p>
            <a:pPr lvl="1" eaLnBrk="1" hangingPunct="1">
              <a:buFontTx/>
              <a:buNone/>
            </a:pPr>
            <a:r>
              <a:rPr lang="en-US" altLang="en-US" sz="2400" dirty="0"/>
              <a:t>   		Standard Deviation	Beta</a:t>
            </a:r>
          </a:p>
          <a:p>
            <a:pPr lvl="1" eaLnBrk="1" hangingPunct="1">
              <a:buFontTx/>
              <a:buNone/>
            </a:pPr>
            <a:r>
              <a:rPr lang="en-US" altLang="en-US" dirty="0"/>
              <a:t>	Security C	20%			1.25</a:t>
            </a:r>
          </a:p>
          <a:p>
            <a:pPr lvl="1" eaLnBrk="1" hangingPunct="1">
              <a:buFontTx/>
              <a:buNone/>
            </a:pPr>
            <a:r>
              <a:rPr lang="en-US" altLang="en-US" dirty="0"/>
              <a:t>	Security K		30%			0.95</a:t>
            </a:r>
          </a:p>
          <a:p>
            <a:pPr eaLnBrk="1" hangingPunct="1"/>
            <a:endParaRPr lang="en-US" altLang="en-US" sz="1400" dirty="0"/>
          </a:p>
          <a:p>
            <a:pPr eaLnBrk="1" hangingPunct="1"/>
            <a:r>
              <a:rPr lang="en-US" altLang="en-US" sz="2800" dirty="0"/>
              <a:t>Which security has more total risk?</a:t>
            </a:r>
          </a:p>
          <a:p>
            <a:pPr eaLnBrk="1" hangingPunct="1"/>
            <a:endParaRPr lang="en-US" altLang="en-US" sz="1400" dirty="0"/>
          </a:p>
          <a:p>
            <a:pPr eaLnBrk="1" hangingPunct="1"/>
            <a:r>
              <a:rPr lang="en-US" altLang="en-US" sz="2800" dirty="0"/>
              <a:t>Which security has more systematic risk?</a:t>
            </a:r>
          </a:p>
          <a:p>
            <a:pPr eaLnBrk="1" hangingPunct="1"/>
            <a:endParaRPr lang="en-US" altLang="en-US" sz="1400" dirty="0"/>
          </a:p>
          <a:p>
            <a:pPr eaLnBrk="1" hangingPunct="1"/>
            <a:r>
              <a:rPr lang="en-US" altLang="en-US" sz="2800" dirty="0"/>
              <a:t>Which security should have the higher expected return?</a:t>
            </a:r>
          </a:p>
        </p:txBody>
      </p:sp>
      <p:sp>
        <p:nvSpPr>
          <p:cNvPr id="2" name="Footer Placeholder 1">
            <a:extLst>
              <a:ext uri="{FF2B5EF4-FFF2-40B4-BE49-F238E27FC236}">
                <a16:creationId xmlns="" xmlns:a16="http://schemas.microsoft.com/office/drawing/2014/main" id="{79F6E858-5220-470E-8D3D-EC61F66F33D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3250" name="Rectangle 2">
            <a:extLst>
              <a:ext uri="{FF2B5EF4-FFF2-40B4-BE49-F238E27FC236}">
                <a16:creationId xmlns="" xmlns:a16="http://schemas.microsoft.com/office/drawing/2014/main" id="{903B7528-57E7-46C6-81CF-80763F5157B8}"/>
              </a:ext>
            </a:extLst>
          </p:cNvPr>
          <p:cNvSpPr>
            <a:spLocks noGrp="1" noChangeArrowheads="1"/>
          </p:cNvSpPr>
          <p:nvPr>
            <p:ph type="title"/>
          </p:nvPr>
        </p:nvSpPr>
        <p:spPr/>
        <p:txBody>
          <a:bodyPr/>
          <a:lstStyle/>
          <a:p>
            <a:pPr eaLnBrk="1" hangingPunct="1">
              <a:defRPr/>
            </a:pPr>
            <a:r>
              <a:rPr lang="en-US" altLang="en-US" sz="3600" dirty="0"/>
              <a:t>Total vs. Systematic Risk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 xmlns:a16="http://schemas.microsoft.com/office/drawing/2014/main" id="{574EE498-A1DE-4079-BF28-4BF1DB3F6AC5}"/>
              </a:ext>
            </a:extLst>
          </p:cNvPr>
          <p:cNvSpPr>
            <a:spLocks noGrp="1" noChangeArrowheads="1"/>
          </p:cNvSpPr>
          <p:nvPr>
            <p:ph idx="1"/>
          </p:nvPr>
        </p:nvSpPr>
        <p:spPr/>
        <p:txBody>
          <a:bodyPr/>
          <a:lstStyle/>
          <a:p>
            <a:pPr eaLnBrk="1" hangingPunct="1"/>
            <a:r>
              <a:rPr lang="en-US" altLang="en-US" sz="2800" dirty="0"/>
              <a:t>Many sites provide betas for companies.</a:t>
            </a:r>
          </a:p>
          <a:p>
            <a:pPr eaLnBrk="1" hangingPunct="1"/>
            <a:endParaRPr lang="en-US" altLang="en-US" sz="1800" dirty="0"/>
          </a:p>
          <a:p>
            <a:pPr eaLnBrk="1" hangingPunct="1"/>
            <a:r>
              <a:rPr lang="en-US" altLang="en-US" sz="2800" dirty="0">
                <a:hlinkClick r:id="rId3"/>
              </a:rPr>
              <a:t>Yahoo! Finance</a:t>
            </a:r>
            <a:r>
              <a:rPr lang="en-US" altLang="en-US" sz="2800" dirty="0"/>
              <a:t> provides beta, plus a lot of other information under its Key Statistics section.</a:t>
            </a:r>
          </a:p>
          <a:p>
            <a:pPr lvl="1" eaLnBrk="1" hangingPunct="1">
              <a:buFont typeface="Wingdings" panose="05000000000000000000" pitchFamily="2" charset="2"/>
              <a:buChar char="§"/>
            </a:pPr>
            <a:r>
              <a:rPr lang="en-US" altLang="en-US" sz="2400" dirty="0"/>
              <a:t>Enter a ticker symbol and get a basic quote.</a:t>
            </a:r>
          </a:p>
          <a:p>
            <a:pPr lvl="1" eaLnBrk="1" hangingPunct="1">
              <a:buFont typeface="Wingdings" panose="05000000000000000000" pitchFamily="2" charset="2"/>
              <a:buChar char="§"/>
            </a:pPr>
            <a:r>
              <a:rPr lang="en-US" altLang="en-US" sz="2400" dirty="0"/>
              <a:t>Click on Key Statistics.</a:t>
            </a:r>
          </a:p>
        </p:txBody>
      </p:sp>
      <p:sp>
        <p:nvSpPr>
          <p:cNvPr id="2" name="Footer Placeholder 1">
            <a:extLst>
              <a:ext uri="{FF2B5EF4-FFF2-40B4-BE49-F238E27FC236}">
                <a16:creationId xmlns="" xmlns:a16="http://schemas.microsoft.com/office/drawing/2014/main" id="{26F12C41-6B35-4941-B94A-7146BAAFCD6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5298" name="Rectangle 2">
            <a:extLst>
              <a:ext uri="{FF2B5EF4-FFF2-40B4-BE49-F238E27FC236}">
                <a16:creationId xmlns="" xmlns:a16="http://schemas.microsoft.com/office/drawing/2014/main" id="{D453F56D-2B98-4395-B684-C2707FE99038}"/>
              </a:ext>
            </a:extLst>
          </p:cNvPr>
          <p:cNvSpPr>
            <a:spLocks noGrp="1" noChangeArrowheads="1"/>
          </p:cNvSpPr>
          <p:nvPr>
            <p:ph type="title"/>
          </p:nvPr>
        </p:nvSpPr>
        <p:spPr/>
        <p:txBody>
          <a:bodyPr/>
          <a:lstStyle/>
          <a:p>
            <a:pPr eaLnBrk="1" hangingPunct="1">
              <a:defRPr/>
            </a:pPr>
            <a:r>
              <a:rPr lang="en-US" altLang="en-US" sz="3600" dirty="0"/>
              <a:t>Work the Web Example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 xmlns:a16="http://schemas.microsoft.com/office/drawing/2014/main" id="{7FB5872F-3526-4BBB-9BB9-C1BDD7C578E6}"/>
              </a:ext>
            </a:extLst>
          </p:cNvPr>
          <p:cNvSpPr>
            <a:spLocks noGrp="1" noChangeArrowheads="1"/>
          </p:cNvSpPr>
          <p:nvPr>
            <p:ph idx="1"/>
          </p:nvPr>
        </p:nvSpPr>
        <p:spPr/>
        <p:txBody>
          <a:bodyPr/>
          <a:lstStyle/>
          <a:p>
            <a:pPr eaLnBrk="1" hangingPunct="1"/>
            <a:r>
              <a:rPr lang="en-US" altLang="en-US" dirty="0"/>
              <a:t>Consider the previous example with the following four securities.</a:t>
            </a:r>
          </a:p>
          <a:p>
            <a:pPr lvl="1" eaLnBrk="1" hangingPunct="1">
              <a:buFontTx/>
              <a:buNone/>
            </a:pPr>
            <a:r>
              <a:rPr lang="en-US" altLang="en-US" sz="2200" dirty="0"/>
              <a:t>	</a:t>
            </a:r>
            <a:r>
              <a:rPr lang="en-US" altLang="en-US" sz="2200" u="sng" dirty="0"/>
              <a:t>Security			Weight	Beta</a:t>
            </a:r>
          </a:p>
          <a:p>
            <a:pPr lvl="1" eaLnBrk="1" hangingPunct="1">
              <a:buFontTx/>
              <a:buNone/>
            </a:pPr>
            <a:r>
              <a:rPr lang="en-US" altLang="en-US" sz="2200" dirty="0"/>
              <a:t>	C				.133		1.685</a:t>
            </a:r>
          </a:p>
          <a:p>
            <a:pPr lvl="1" eaLnBrk="1" hangingPunct="1">
              <a:buFontTx/>
              <a:buNone/>
            </a:pPr>
            <a:r>
              <a:rPr lang="en-US" altLang="en-US" sz="2200" dirty="0"/>
              <a:t>	KO			.2		0.195</a:t>
            </a:r>
          </a:p>
          <a:p>
            <a:pPr lvl="1" eaLnBrk="1" hangingPunct="1">
              <a:buFontTx/>
              <a:buNone/>
            </a:pPr>
            <a:r>
              <a:rPr lang="en-US" altLang="en-US" sz="2200" dirty="0"/>
              <a:t>	INTC			.267		1.161</a:t>
            </a:r>
          </a:p>
          <a:p>
            <a:pPr lvl="1" eaLnBrk="1" hangingPunct="1">
              <a:buFontTx/>
              <a:buNone/>
            </a:pPr>
            <a:r>
              <a:rPr lang="en-US" altLang="en-US" sz="2200" dirty="0"/>
              <a:t>	BP			.4		1.434</a:t>
            </a:r>
          </a:p>
          <a:p>
            <a:pPr eaLnBrk="1" hangingPunct="1"/>
            <a:endParaRPr lang="en-US" altLang="en-US" sz="1400" dirty="0"/>
          </a:p>
          <a:p>
            <a:pPr eaLnBrk="1" hangingPunct="1"/>
            <a:r>
              <a:rPr lang="en-US" altLang="en-US" dirty="0"/>
              <a:t>What is the portfolio beta?</a:t>
            </a:r>
          </a:p>
          <a:p>
            <a:pPr eaLnBrk="1" hangingPunct="1"/>
            <a:endParaRPr lang="en-US" altLang="en-US" sz="1400" dirty="0"/>
          </a:p>
          <a:p>
            <a:pPr eaLnBrk="1" hangingPunct="1"/>
            <a:r>
              <a:rPr lang="en-US" altLang="en-US" dirty="0"/>
              <a:t>.133(1.685) + .2(.195) + .267(1.161) + .4(1.434) = 1.147</a:t>
            </a:r>
          </a:p>
        </p:txBody>
      </p:sp>
      <p:sp>
        <p:nvSpPr>
          <p:cNvPr id="2" name="Footer Placeholder 1">
            <a:extLst>
              <a:ext uri="{FF2B5EF4-FFF2-40B4-BE49-F238E27FC236}">
                <a16:creationId xmlns="" xmlns:a16="http://schemas.microsoft.com/office/drawing/2014/main" id="{65587AD9-9E09-4E7C-B900-C8430DF0AF3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6322" name="Rectangle 2">
            <a:extLst>
              <a:ext uri="{FF2B5EF4-FFF2-40B4-BE49-F238E27FC236}">
                <a16:creationId xmlns="" xmlns:a16="http://schemas.microsoft.com/office/drawing/2014/main" id="{C0B7A0E5-6DB1-44E4-AA50-639387327C2A}"/>
              </a:ext>
            </a:extLst>
          </p:cNvPr>
          <p:cNvSpPr>
            <a:spLocks noGrp="1" noChangeArrowheads="1"/>
          </p:cNvSpPr>
          <p:nvPr>
            <p:ph type="title"/>
          </p:nvPr>
        </p:nvSpPr>
        <p:spPr/>
        <p:txBody>
          <a:bodyPr/>
          <a:lstStyle/>
          <a:p>
            <a:pPr eaLnBrk="1" hangingPunct="1">
              <a:defRPr/>
            </a:pPr>
            <a:r>
              <a:rPr lang="en-US" altLang="en-US" sz="3600" dirty="0"/>
              <a:t>Example: Portfolio Betas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 xmlns:a16="http://schemas.microsoft.com/office/drawing/2014/main" id="{3685AC59-9CAF-4E2D-837B-711E3DB22881}"/>
              </a:ext>
            </a:extLst>
          </p:cNvPr>
          <p:cNvSpPr>
            <a:spLocks noGrp="1" noChangeArrowheads="1"/>
          </p:cNvSpPr>
          <p:nvPr>
            <p:ph idx="1"/>
          </p:nvPr>
        </p:nvSpPr>
        <p:spPr/>
        <p:txBody>
          <a:bodyPr/>
          <a:lstStyle/>
          <a:p>
            <a:pPr eaLnBrk="1" hangingPunct="1"/>
            <a:r>
              <a:rPr lang="en-US" altLang="en-US" sz="2800" dirty="0"/>
              <a:t>Remember that the risk premium = expected return – risk-free rate.</a:t>
            </a:r>
          </a:p>
          <a:p>
            <a:pPr eaLnBrk="1" hangingPunct="1"/>
            <a:endParaRPr lang="en-US" altLang="en-US" sz="1800" dirty="0"/>
          </a:p>
          <a:p>
            <a:pPr eaLnBrk="1" hangingPunct="1"/>
            <a:r>
              <a:rPr lang="en-US" altLang="en-US" sz="2800" dirty="0"/>
              <a:t>The higher the beta, the greater the risk premium should be.</a:t>
            </a:r>
          </a:p>
          <a:p>
            <a:pPr eaLnBrk="1" hangingPunct="1"/>
            <a:endParaRPr lang="en-US" altLang="en-US" sz="1800" dirty="0"/>
          </a:p>
          <a:p>
            <a:pPr eaLnBrk="1" hangingPunct="1"/>
            <a:r>
              <a:rPr lang="en-US" altLang="en-US" sz="2800" dirty="0"/>
              <a:t>Can we define the relationship between the risk premium and beta so that we can estimate the expected return?</a:t>
            </a:r>
          </a:p>
          <a:p>
            <a:pPr eaLnBrk="1" hangingPunct="1"/>
            <a:endParaRPr lang="en-US" altLang="en-US" sz="800" dirty="0"/>
          </a:p>
          <a:p>
            <a:pPr lvl="1" eaLnBrk="1" hangingPunct="1">
              <a:buFont typeface="Wingdings" panose="05000000000000000000" pitchFamily="2" charset="2"/>
              <a:buChar char="§"/>
            </a:pPr>
            <a:r>
              <a:rPr lang="en-US" altLang="en-US" sz="2400" dirty="0"/>
              <a:t>YES!</a:t>
            </a:r>
          </a:p>
        </p:txBody>
      </p:sp>
      <p:sp>
        <p:nvSpPr>
          <p:cNvPr id="2" name="Footer Placeholder 1">
            <a:extLst>
              <a:ext uri="{FF2B5EF4-FFF2-40B4-BE49-F238E27FC236}">
                <a16:creationId xmlns="" xmlns:a16="http://schemas.microsoft.com/office/drawing/2014/main" id="{B63FE6C4-5816-4AF7-A9EB-76DCE9709FA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58370" name="Rectangle 2">
            <a:extLst>
              <a:ext uri="{FF2B5EF4-FFF2-40B4-BE49-F238E27FC236}">
                <a16:creationId xmlns="" xmlns:a16="http://schemas.microsoft.com/office/drawing/2014/main" id="{028F5814-E3E7-4F36-BDCC-5B31123C9D59}"/>
              </a:ext>
            </a:extLst>
          </p:cNvPr>
          <p:cNvSpPr>
            <a:spLocks noGrp="1" noChangeArrowheads="1"/>
          </p:cNvSpPr>
          <p:nvPr>
            <p:ph type="title"/>
          </p:nvPr>
        </p:nvSpPr>
        <p:spPr/>
        <p:txBody>
          <a:bodyPr/>
          <a:lstStyle/>
          <a:p>
            <a:pPr eaLnBrk="1" hangingPunct="1">
              <a:defRPr/>
            </a:pPr>
            <a:r>
              <a:rPr lang="en-US" altLang="en-US" sz="3600" dirty="0"/>
              <a:t>Beta and the Risk Premium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 xmlns:a16="http://schemas.microsoft.com/office/drawing/2014/main" id="{33357A7B-49C8-478D-A5BD-9217A2FE6D0F}"/>
              </a:ext>
            </a:extLst>
          </p:cNvPr>
          <p:cNvGraphicFramePr>
            <a:graphicFrameLocks noGrp="1" noChangeAspect="1"/>
          </p:cNvGraphicFramePr>
          <p:nvPr>
            <p:ph type="chart" idx="1"/>
          </p:nvPr>
        </p:nvGraphicFramePr>
        <p:xfrm>
          <a:off x="965200" y="1879600"/>
          <a:ext cx="7169150" cy="3946525"/>
        </p:xfrm>
        <a:graphic>
          <a:graphicData uri="http://schemas.openxmlformats.org/drawingml/2006/chart">
            <c:chart xmlns:c="http://schemas.openxmlformats.org/drawingml/2006/chart" xmlns:r="http://schemas.openxmlformats.org/officeDocument/2006/relationships" r:id="rId3"/>
          </a:graphicData>
        </a:graphic>
      </p:graphicFrame>
      <p:sp>
        <p:nvSpPr>
          <p:cNvPr id="59394" name="Rectangle 2">
            <a:extLst>
              <a:ext uri="{FF2B5EF4-FFF2-40B4-BE49-F238E27FC236}">
                <a16:creationId xmlns="" xmlns:a16="http://schemas.microsoft.com/office/drawing/2014/main" id="{1EB6EA20-B4E7-4250-A653-0E82B5042325}"/>
              </a:ext>
            </a:extLst>
          </p:cNvPr>
          <p:cNvSpPr>
            <a:spLocks noGrp="1" noChangeArrowheads="1"/>
          </p:cNvSpPr>
          <p:nvPr>
            <p:ph type="title"/>
          </p:nvPr>
        </p:nvSpPr>
        <p:spPr>
          <a:xfrm>
            <a:off x="609600" y="403226"/>
            <a:ext cx="8153400" cy="1117600"/>
          </a:xfrm>
        </p:spPr>
        <p:txBody>
          <a:bodyPr>
            <a:noAutofit/>
          </a:bodyPr>
          <a:lstStyle/>
          <a:p>
            <a:pPr eaLnBrk="1" hangingPunct="1">
              <a:defRPr/>
            </a:pPr>
            <a:r>
              <a:rPr lang="en-US" altLang="en-US" sz="3600" dirty="0"/>
              <a:t>Example: Portfolio Expected Returns and Betas</a:t>
            </a:r>
          </a:p>
        </p:txBody>
      </p:sp>
      <p:sp>
        <p:nvSpPr>
          <p:cNvPr id="3" name="Footer Placeholder 2">
            <a:extLst>
              <a:ext uri="{FF2B5EF4-FFF2-40B4-BE49-F238E27FC236}">
                <a16:creationId xmlns="" xmlns:a16="http://schemas.microsoft.com/office/drawing/2014/main" id="{DD146372-FCA9-4940-B862-2F2D0E9CC72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80900" name="Text Box 5">
            <a:extLst>
              <a:ext uri="{FF2B5EF4-FFF2-40B4-BE49-F238E27FC236}">
                <a16:creationId xmlns="" xmlns:a16="http://schemas.microsoft.com/office/drawing/2014/main" id="{A1BD943F-B371-4FB6-96E7-6BD1BCBB1057}"/>
              </a:ext>
            </a:extLst>
          </p:cNvPr>
          <p:cNvSpPr txBox="1">
            <a:spLocks noChangeArrowheads="1"/>
          </p:cNvSpPr>
          <p:nvPr/>
        </p:nvSpPr>
        <p:spPr bwMode="auto">
          <a:xfrm>
            <a:off x="2324100" y="4114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sz="1600" dirty="0">
                <a:solidFill>
                  <a:schemeClr val="tx1"/>
                </a:solidFill>
                <a:latin typeface="Times New Roman" panose="02020603050405020304" pitchFamily="18" charset="0"/>
              </a:rPr>
              <a:t>R</a:t>
            </a:r>
            <a:r>
              <a:rPr lang="en-US" altLang="en-US" sz="1600" baseline="-25000" dirty="0">
                <a:solidFill>
                  <a:schemeClr val="tx1"/>
                </a:solidFill>
                <a:latin typeface="Times New Roman" panose="02020603050405020304" pitchFamily="18" charset="0"/>
              </a:rPr>
              <a:t>f</a:t>
            </a:r>
            <a:endParaRPr lang="en-US" altLang="en-US" sz="1600" dirty="0">
              <a:solidFill>
                <a:schemeClr val="tx1"/>
              </a:solidFill>
              <a:latin typeface="Times New Roman" panose="02020603050405020304" pitchFamily="18" charset="0"/>
            </a:endParaRPr>
          </a:p>
        </p:txBody>
      </p:sp>
      <p:sp>
        <p:nvSpPr>
          <p:cNvPr id="80901" name="Line 7">
            <a:extLst>
              <a:ext uri="{FF2B5EF4-FFF2-40B4-BE49-F238E27FC236}">
                <a16:creationId xmlns="" xmlns:a16="http://schemas.microsoft.com/office/drawing/2014/main" id="{6C3478D5-200E-4B76-8402-58D1B0065BFC}"/>
              </a:ext>
            </a:extLst>
          </p:cNvPr>
          <p:cNvSpPr>
            <a:spLocks noChangeShapeType="1"/>
          </p:cNvSpPr>
          <p:nvPr/>
        </p:nvSpPr>
        <p:spPr bwMode="auto">
          <a:xfrm>
            <a:off x="5562600" y="2895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02" name="Line 8">
            <a:extLst>
              <a:ext uri="{FF2B5EF4-FFF2-40B4-BE49-F238E27FC236}">
                <a16:creationId xmlns="" xmlns:a16="http://schemas.microsoft.com/office/drawing/2014/main" id="{91CE26FD-70B0-4F61-BB80-7214404682EC}"/>
              </a:ext>
            </a:extLst>
          </p:cNvPr>
          <p:cNvSpPr>
            <a:spLocks noChangeShapeType="1"/>
          </p:cNvSpPr>
          <p:nvPr/>
        </p:nvSpPr>
        <p:spPr bwMode="auto">
          <a:xfrm flipH="1">
            <a:off x="2628900" y="2579688"/>
            <a:ext cx="533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80903" name="Text Box 9">
            <a:extLst>
              <a:ext uri="{FF2B5EF4-FFF2-40B4-BE49-F238E27FC236}">
                <a16:creationId xmlns="" xmlns:a16="http://schemas.microsoft.com/office/drawing/2014/main" id="{4B03C53B-AB97-4310-B99D-ADB132909F35}"/>
              </a:ext>
            </a:extLst>
          </p:cNvPr>
          <p:cNvSpPr txBox="1">
            <a:spLocks noChangeArrowheads="1"/>
          </p:cNvSpPr>
          <p:nvPr/>
        </p:nvSpPr>
        <p:spPr bwMode="auto">
          <a:xfrm>
            <a:off x="3124200" y="2286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dirty="0">
                <a:solidFill>
                  <a:schemeClr val="tx1"/>
                </a:solidFill>
                <a:latin typeface="Times New Roman" panose="02020603050405020304" pitchFamily="18" charset="0"/>
              </a:rPr>
              <a:t>E(R</a:t>
            </a:r>
            <a:r>
              <a:rPr lang="en-US" altLang="en-US" baseline="-25000" dirty="0">
                <a:solidFill>
                  <a:schemeClr val="tx1"/>
                </a:solidFill>
                <a:latin typeface="Times New Roman" panose="02020603050405020304" pitchFamily="18" charset="0"/>
              </a:rPr>
              <a:t>A</a:t>
            </a:r>
            <a:r>
              <a:rPr lang="en-US" altLang="en-US" dirty="0">
                <a:solidFill>
                  <a:schemeClr val="tx1"/>
                </a:solidFill>
                <a:latin typeface="Times New Roman" panose="02020603050405020304" pitchFamily="18" charset="0"/>
              </a:rPr>
              <a:t>)</a:t>
            </a:r>
          </a:p>
        </p:txBody>
      </p:sp>
      <p:sp>
        <p:nvSpPr>
          <p:cNvPr id="80904" name="Line 11">
            <a:extLst>
              <a:ext uri="{FF2B5EF4-FFF2-40B4-BE49-F238E27FC236}">
                <a16:creationId xmlns="" xmlns:a16="http://schemas.microsoft.com/office/drawing/2014/main" id="{0DADCFC5-A790-4D6C-BC1B-1BB566B06B04}"/>
              </a:ext>
            </a:extLst>
          </p:cNvPr>
          <p:cNvSpPr>
            <a:spLocks noChangeShapeType="1"/>
          </p:cNvSpPr>
          <p:nvPr/>
        </p:nvSpPr>
        <p:spPr bwMode="auto">
          <a:xfrm>
            <a:off x="1981200" y="28956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05" name="Text Box 12">
            <a:extLst>
              <a:ext uri="{FF2B5EF4-FFF2-40B4-BE49-F238E27FC236}">
                <a16:creationId xmlns="" xmlns:a16="http://schemas.microsoft.com/office/drawing/2014/main" id="{DC9E2B45-0FEA-40DB-A8A8-03BA7689B553}"/>
              </a:ext>
            </a:extLst>
          </p:cNvPr>
          <p:cNvSpPr txBox="1">
            <a:spLocks noChangeArrowheads="1"/>
          </p:cNvSpPr>
          <p:nvPr/>
        </p:nvSpPr>
        <p:spPr bwMode="auto">
          <a:xfrm>
            <a:off x="5410200" y="50720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50000"/>
              </a:spcBef>
              <a:buClrTx/>
              <a:buFontTx/>
              <a:buNone/>
            </a:pPr>
            <a:r>
              <a:rPr lang="en-US" altLang="en-US" dirty="0">
                <a:solidFill>
                  <a:schemeClr val="tx1"/>
                </a:solidFill>
                <a:latin typeface="Times New Roman" panose="02020603050405020304" pitchFamily="18" charset="0"/>
                <a:sym typeface="Symbol" panose="05050102010706020507" pitchFamily="18" charset="2"/>
              </a:rPr>
              <a:t></a:t>
            </a:r>
            <a:r>
              <a:rPr lang="en-US" altLang="en-US" baseline="-25000" dirty="0">
                <a:solidFill>
                  <a:schemeClr val="tx1"/>
                </a:solidFill>
                <a:latin typeface="Times New Roman" panose="02020603050405020304" pitchFamily="18" charset="0"/>
                <a:sym typeface="Symbol" panose="05050102010706020507" pitchFamily="18" charset="2"/>
              </a:rPr>
              <a:t>A</a:t>
            </a:r>
            <a:endParaRPr lang="en-US" altLang="en-US" dirty="0">
              <a:solidFill>
                <a:schemeClr val="tx1"/>
              </a:solidFill>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a:extLst>
              <a:ext uri="{FF2B5EF4-FFF2-40B4-BE49-F238E27FC236}">
                <a16:creationId xmlns="" xmlns:a16="http://schemas.microsoft.com/office/drawing/2014/main" id="{45B39DAC-388F-4BBE-9B64-2D8CEF18D757}"/>
              </a:ext>
            </a:extLst>
          </p:cNvPr>
          <p:cNvSpPr>
            <a:spLocks noGrp="1" noChangeArrowheads="1"/>
          </p:cNvSpPr>
          <p:nvPr>
            <p:ph idx="1"/>
          </p:nvPr>
        </p:nvSpPr>
        <p:spPr/>
        <p:txBody>
          <a:bodyPr/>
          <a:lstStyle/>
          <a:p>
            <a:pPr eaLnBrk="1" hangingPunct="1">
              <a:lnSpc>
                <a:spcPct val="90000"/>
              </a:lnSpc>
            </a:pPr>
            <a:r>
              <a:rPr lang="en-US" altLang="en-US" sz="2600" dirty="0"/>
              <a:t>The reward-to-risk ratio is the slope of the line illustrated in the previous example.</a:t>
            </a:r>
          </a:p>
          <a:p>
            <a:pPr eaLnBrk="1" hangingPunct="1">
              <a:lnSpc>
                <a:spcPct val="90000"/>
              </a:lnSpc>
              <a:buFontTx/>
              <a:buNone/>
            </a:pPr>
            <a:endParaRPr lang="en-US" altLang="en-US" sz="1000" dirty="0"/>
          </a:p>
          <a:p>
            <a:pPr lvl="1" eaLnBrk="1" hangingPunct="1">
              <a:lnSpc>
                <a:spcPct val="90000"/>
              </a:lnSpc>
              <a:buFont typeface="Wingdings" panose="05000000000000000000" pitchFamily="2" charset="2"/>
              <a:buChar char="§"/>
            </a:pPr>
            <a:r>
              <a:rPr lang="en-US" altLang="en-US" sz="2200" dirty="0"/>
              <a:t>Slope = (E(R</a:t>
            </a:r>
            <a:r>
              <a:rPr lang="en-US" altLang="en-US" sz="2200" baseline="-25000" dirty="0"/>
              <a:t>A</a:t>
            </a:r>
            <a:r>
              <a:rPr lang="en-US" altLang="en-US" sz="2200" dirty="0"/>
              <a:t>) – R</a:t>
            </a:r>
            <a:r>
              <a:rPr lang="en-US" altLang="en-US" sz="2200" baseline="-25000" dirty="0"/>
              <a:t>f</a:t>
            </a:r>
            <a:r>
              <a:rPr lang="en-US" altLang="en-US" sz="2200" dirty="0"/>
              <a:t>) / (</a:t>
            </a:r>
            <a:r>
              <a:rPr lang="en-US" altLang="en-US" sz="2200" dirty="0">
                <a:sym typeface="Symbol" panose="05050102010706020507" pitchFamily="18" charset="2"/>
              </a:rPr>
              <a:t></a:t>
            </a:r>
            <a:r>
              <a:rPr lang="en-US" altLang="en-US" sz="2200" baseline="-25000" dirty="0">
                <a:sym typeface="Symbol" panose="05050102010706020507" pitchFamily="18" charset="2"/>
              </a:rPr>
              <a:t>A</a:t>
            </a:r>
            <a:r>
              <a:rPr lang="en-US" altLang="en-US" sz="2200" dirty="0">
                <a:sym typeface="Symbol" panose="05050102010706020507" pitchFamily="18" charset="2"/>
              </a:rPr>
              <a:t> – 0)</a:t>
            </a:r>
          </a:p>
          <a:p>
            <a:pPr lvl="1" eaLnBrk="1" hangingPunct="1">
              <a:lnSpc>
                <a:spcPct val="90000"/>
              </a:lnSpc>
              <a:buFont typeface="Wingdings" panose="05000000000000000000" pitchFamily="2" charset="2"/>
              <a:buChar char="§"/>
            </a:pPr>
            <a:endParaRPr lang="en-US" altLang="en-US" sz="800" dirty="0">
              <a:sym typeface="Symbol" panose="05050102010706020507" pitchFamily="18" charset="2"/>
            </a:endParaRPr>
          </a:p>
          <a:p>
            <a:pPr lvl="1" eaLnBrk="1" hangingPunct="1">
              <a:lnSpc>
                <a:spcPct val="90000"/>
              </a:lnSpc>
              <a:buFont typeface="Wingdings" panose="05000000000000000000" pitchFamily="2" charset="2"/>
              <a:buChar char="§"/>
            </a:pPr>
            <a:r>
              <a:rPr lang="en-US" altLang="en-US" sz="2200" dirty="0">
                <a:sym typeface="Symbol" panose="05050102010706020507" pitchFamily="18" charset="2"/>
              </a:rPr>
              <a:t>Reward-to-risk ratio for previous example =</a:t>
            </a:r>
            <a:br>
              <a:rPr lang="en-US" altLang="en-US" sz="2200" dirty="0">
                <a:sym typeface="Symbol" panose="05050102010706020507" pitchFamily="18" charset="2"/>
              </a:rPr>
            </a:br>
            <a:r>
              <a:rPr lang="en-US" altLang="en-US" sz="2200" dirty="0">
                <a:sym typeface="Symbol" panose="05050102010706020507" pitchFamily="18" charset="2"/>
              </a:rPr>
              <a:t> (20 – 8) / (1.6 – 0) = 7.5</a:t>
            </a:r>
          </a:p>
          <a:p>
            <a:pPr lvl="1" eaLnBrk="1" hangingPunct="1">
              <a:lnSpc>
                <a:spcPct val="90000"/>
              </a:lnSpc>
              <a:buFont typeface="Wingdings" panose="05000000000000000000" pitchFamily="2" charset="2"/>
              <a:buChar char="§"/>
            </a:pPr>
            <a:endParaRPr lang="en-US" altLang="en-US" sz="1200" dirty="0">
              <a:sym typeface="Symbol" panose="05050102010706020507" pitchFamily="18" charset="2"/>
            </a:endParaRPr>
          </a:p>
          <a:p>
            <a:pPr lvl="1" eaLnBrk="1" hangingPunct="1">
              <a:lnSpc>
                <a:spcPct val="90000"/>
              </a:lnSpc>
            </a:pPr>
            <a:endParaRPr lang="en-US" altLang="en-US" sz="1000" dirty="0">
              <a:sym typeface="Symbol" panose="05050102010706020507" pitchFamily="18" charset="2"/>
            </a:endParaRPr>
          </a:p>
          <a:p>
            <a:pPr eaLnBrk="1" hangingPunct="1">
              <a:lnSpc>
                <a:spcPct val="90000"/>
              </a:lnSpc>
            </a:pPr>
            <a:r>
              <a:rPr lang="en-US" altLang="en-US" sz="2600" dirty="0">
                <a:sym typeface="Symbol" panose="05050102010706020507" pitchFamily="18" charset="2"/>
              </a:rPr>
              <a:t>What if an asset has a reward-to-risk ratio of 8 (implying that the asset plots above the line)?</a:t>
            </a:r>
          </a:p>
          <a:p>
            <a:pPr eaLnBrk="1" hangingPunct="1">
              <a:lnSpc>
                <a:spcPct val="90000"/>
              </a:lnSpc>
            </a:pPr>
            <a:endParaRPr lang="en-US" altLang="en-US" sz="1200" dirty="0">
              <a:sym typeface="Symbol" panose="05050102010706020507" pitchFamily="18" charset="2"/>
            </a:endParaRPr>
          </a:p>
          <a:p>
            <a:pPr eaLnBrk="1" hangingPunct="1">
              <a:lnSpc>
                <a:spcPct val="90000"/>
              </a:lnSpc>
            </a:pPr>
            <a:r>
              <a:rPr lang="en-US" altLang="en-US" sz="2600" dirty="0">
                <a:sym typeface="Symbol" panose="05050102010706020507" pitchFamily="18" charset="2"/>
              </a:rPr>
              <a:t>What if an asset has a reward-to-risk ratio of 7 (implying that the asset plots below the line)?</a:t>
            </a:r>
            <a:endParaRPr lang="en-US" altLang="en-US" sz="2600" dirty="0"/>
          </a:p>
        </p:txBody>
      </p:sp>
      <p:sp>
        <p:nvSpPr>
          <p:cNvPr id="2" name="Footer Placeholder 1">
            <a:extLst>
              <a:ext uri="{FF2B5EF4-FFF2-40B4-BE49-F238E27FC236}">
                <a16:creationId xmlns="" xmlns:a16="http://schemas.microsoft.com/office/drawing/2014/main" id="{C502496A-3FEB-40F8-A815-F758911D5BA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1442" name="Rectangle 2">
            <a:extLst>
              <a:ext uri="{FF2B5EF4-FFF2-40B4-BE49-F238E27FC236}">
                <a16:creationId xmlns="" xmlns:a16="http://schemas.microsoft.com/office/drawing/2014/main" id="{4B8DB9B2-1B04-44C4-9878-11758C745FD2}"/>
              </a:ext>
            </a:extLst>
          </p:cNvPr>
          <p:cNvSpPr>
            <a:spLocks noGrp="1" noChangeArrowheads="1"/>
          </p:cNvSpPr>
          <p:nvPr>
            <p:ph type="title"/>
          </p:nvPr>
        </p:nvSpPr>
        <p:spPr/>
        <p:txBody>
          <a:bodyPr>
            <a:noAutofit/>
          </a:bodyPr>
          <a:lstStyle/>
          <a:p>
            <a:pPr eaLnBrk="1" hangingPunct="1">
              <a:defRPr/>
            </a:pPr>
            <a:r>
              <a:rPr lang="en-US" altLang="en-US" sz="3600" dirty="0"/>
              <a:t>Reward-to-Risk Ratio: Definition and Example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 xmlns:a16="http://schemas.microsoft.com/office/drawing/2014/main" id="{A8F5D39D-3CB8-4471-B424-F040E2307AF4}"/>
              </a:ext>
            </a:extLst>
          </p:cNvPr>
          <p:cNvSpPr>
            <a:spLocks noGrp="1" noChangeArrowheads="1"/>
          </p:cNvSpPr>
          <p:nvPr>
            <p:ph idx="1"/>
          </p:nvPr>
        </p:nvSpPr>
        <p:spPr/>
        <p:txBody>
          <a:bodyPr/>
          <a:lstStyle/>
          <a:p>
            <a:pPr eaLnBrk="1" hangingPunct="1"/>
            <a:r>
              <a:rPr lang="en-US" altLang="en-US" sz="2800" dirty="0"/>
              <a:t>In equilibrium, all assets and portfolios must have the same reward-to-risk ratio, and they all must equal the reward-to-risk ratio for the market.</a:t>
            </a:r>
          </a:p>
          <a:p>
            <a:pPr eaLnBrk="1" hangingPunct="1"/>
            <a:endParaRPr lang="en-US" altLang="en-US" sz="2800" dirty="0"/>
          </a:p>
          <a:p>
            <a:pPr eaLnBrk="1" hangingPunct="1"/>
            <a:endParaRPr lang="en-US" altLang="en-US" sz="2800" dirty="0"/>
          </a:p>
          <a:p>
            <a:pPr eaLnBrk="1" hangingPunct="1"/>
            <a:endParaRPr lang="en-US" altLang="en-US" sz="2800" dirty="0"/>
          </a:p>
          <a:p>
            <a:pPr eaLnBrk="1" hangingPunct="1"/>
            <a:endParaRPr lang="en-US" altLang="en-US" sz="2800" dirty="0"/>
          </a:p>
          <a:p>
            <a:pPr eaLnBrk="1" hangingPunct="1"/>
            <a:endParaRPr lang="en-US" altLang="en-US" sz="2800" dirty="0"/>
          </a:p>
        </p:txBody>
      </p:sp>
      <p:sp>
        <p:nvSpPr>
          <p:cNvPr id="2" name="Footer Placeholder 1">
            <a:extLst>
              <a:ext uri="{FF2B5EF4-FFF2-40B4-BE49-F238E27FC236}">
                <a16:creationId xmlns="" xmlns:a16="http://schemas.microsoft.com/office/drawing/2014/main" id="{62730ACF-6BD7-4ADF-987A-433EAD8E7BE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3490" name="Rectangle 2">
            <a:extLst>
              <a:ext uri="{FF2B5EF4-FFF2-40B4-BE49-F238E27FC236}">
                <a16:creationId xmlns="" xmlns:a16="http://schemas.microsoft.com/office/drawing/2014/main" id="{070B3AEE-4F21-45E0-850D-E9540DD89214}"/>
              </a:ext>
            </a:extLst>
          </p:cNvPr>
          <p:cNvSpPr>
            <a:spLocks noGrp="1" noChangeArrowheads="1"/>
          </p:cNvSpPr>
          <p:nvPr>
            <p:ph type="title"/>
          </p:nvPr>
        </p:nvSpPr>
        <p:spPr/>
        <p:txBody>
          <a:bodyPr/>
          <a:lstStyle/>
          <a:p>
            <a:pPr eaLnBrk="1" hangingPunct="1">
              <a:defRPr/>
            </a:pPr>
            <a:r>
              <a:rPr lang="en-US" altLang="en-US" sz="3600" dirty="0"/>
              <a:t>Market Equilibrium</a:t>
            </a:r>
          </a:p>
        </p:txBody>
      </p:sp>
      <p:graphicFrame>
        <p:nvGraphicFramePr>
          <p:cNvPr id="84996" name="Object 4">
            <a:extLst>
              <a:ext uri="{FF2B5EF4-FFF2-40B4-BE49-F238E27FC236}">
                <a16:creationId xmlns="" xmlns:a16="http://schemas.microsoft.com/office/drawing/2014/main" id="{5D2C8521-BE74-4BBC-B9CD-041F3AA5F0FC}"/>
              </a:ext>
            </a:extLst>
          </p:cNvPr>
          <p:cNvGraphicFramePr>
            <a:graphicFrameLocks noChangeAspect="1"/>
          </p:cNvGraphicFramePr>
          <p:nvPr>
            <p:extLst>
              <p:ext uri="{D42A27DB-BD31-4B8C-83A1-F6EECF244321}">
                <p14:modId xmlns:p14="http://schemas.microsoft.com/office/powerpoint/2010/main" val="1375420774"/>
              </p:ext>
            </p:extLst>
          </p:nvPr>
        </p:nvGraphicFramePr>
        <p:xfrm>
          <a:off x="2319338" y="3908425"/>
          <a:ext cx="4724400" cy="1524000"/>
        </p:xfrm>
        <a:graphic>
          <a:graphicData uri="http://schemas.openxmlformats.org/presentationml/2006/ole">
            <mc:AlternateContent xmlns:mc="http://schemas.openxmlformats.org/markup-compatibility/2006">
              <mc:Choice xmlns:v="urn:schemas-microsoft-com:vml" Requires="v">
                <p:oleObj spid="_x0000_s85008" name="Equation" r:id="rId4" imgW="1580992" imgH="371359" progId="Equation.3">
                  <p:embed/>
                </p:oleObj>
              </mc:Choice>
              <mc:Fallback>
                <p:oleObj name="Equation" r:id="rId4" imgW="1580992" imgH="37135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338" y="3908425"/>
                        <a:ext cx="4724400" cy="15240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a:extLst>
              <a:ext uri="{FF2B5EF4-FFF2-40B4-BE49-F238E27FC236}">
                <a16:creationId xmlns="" xmlns:a16="http://schemas.microsoft.com/office/drawing/2014/main" id="{D5FBE3FA-A2CC-4D14-80E6-7FF8BBF90F13}"/>
              </a:ext>
            </a:extLst>
          </p:cNvPr>
          <p:cNvSpPr>
            <a:spLocks noGrp="1" noChangeArrowheads="1"/>
          </p:cNvSpPr>
          <p:nvPr>
            <p:ph idx="1"/>
          </p:nvPr>
        </p:nvSpPr>
        <p:spPr/>
        <p:txBody>
          <a:bodyPr/>
          <a:lstStyle/>
          <a:p>
            <a:pPr eaLnBrk="1" hangingPunct="1"/>
            <a:r>
              <a:rPr lang="en-US" altLang="en-US" sz="2800" dirty="0"/>
              <a:t>The security market line (SML) is the representation of market equilibrium.</a:t>
            </a:r>
          </a:p>
          <a:p>
            <a:pPr eaLnBrk="1" hangingPunct="1"/>
            <a:endParaRPr lang="en-US" altLang="en-US" sz="1800" dirty="0"/>
          </a:p>
          <a:p>
            <a:pPr eaLnBrk="1" hangingPunct="1"/>
            <a:r>
              <a:rPr lang="en-US" altLang="en-US" sz="2800" dirty="0"/>
              <a:t>The slope of the SML is the reward-to-risk ratio: (E(R</a:t>
            </a:r>
            <a:r>
              <a:rPr lang="en-US" altLang="en-US" sz="2800" baseline="-25000" dirty="0"/>
              <a:t>M</a:t>
            </a:r>
            <a:r>
              <a:rPr lang="en-US" altLang="en-US" sz="2800" dirty="0"/>
              <a:t>) – R</a:t>
            </a:r>
            <a:r>
              <a:rPr lang="en-US" altLang="en-US" sz="2800" baseline="-25000" dirty="0"/>
              <a:t>f</a:t>
            </a:r>
            <a:r>
              <a:rPr lang="en-US" altLang="en-US" sz="2800" dirty="0"/>
              <a:t>) / </a:t>
            </a:r>
            <a:r>
              <a:rPr lang="en-US" altLang="en-US" sz="2800" dirty="0">
                <a:sym typeface="Symbol" panose="05050102010706020507" pitchFamily="18" charset="2"/>
              </a:rPr>
              <a:t></a:t>
            </a:r>
            <a:r>
              <a:rPr lang="en-US" altLang="en-US" sz="2800" baseline="-25000" dirty="0">
                <a:sym typeface="Symbol" panose="05050102010706020507" pitchFamily="18" charset="2"/>
              </a:rPr>
              <a:t>M</a:t>
            </a:r>
          </a:p>
          <a:p>
            <a:pPr eaLnBrk="1" hangingPunct="1"/>
            <a:endParaRPr lang="en-US" altLang="en-US" sz="1800" dirty="0">
              <a:sym typeface="Symbol" panose="05050102010706020507" pitchFamily="18" charset="2"/>
            </a:endParaRPr>
          </a:p>
          <a:p>
            <a:pPr eaLnBrk="1" hangingPunct="1"/>
            <a:r>
              <a:rPr lang="en-US" altLang="en-US" sz="2800" dirty="0">
                <a:sym typeface="Symbol" panose="05050102010706020507" pitchFamily="18" charset="2"/>
              </a:rPr>
              <a:t>But since the beta for the market is </a:t>
            </a:r>
            <a:r>
              <a:rPr lang="en-US" altLang="en-US" sz="2800" u="sng" dirty="0">
                <a:sym typeface="Symbol" panose="05050102010706020507" pitchFamily="18" charset="2"/>
              </a:rPr>
              <a:t>always</a:t>
            </a:r>
            <a:r>
              <a:rPr lang="en-US" altLang="en-US" sz="2800" dirty="0">
                <a:sym typeface="Symbol" panose="05050102010706020507" pitchFamily="18" charset="2"/>
              </a:rPr>
              <a:t> equal to one, the slope can be rewritten.</a:t>
            </a:r>
          </a:p>
          <a:p>
            <a:pPr eaLnBrk="1" hangingPunct="1"/>
            <a:endParaRPr lang="en-US" altLang="en-US" sz="1800" dirty="0">
              <a:sym typeface="Symbol" panose="05050102010706020507" pitchFamily="18" charset="2"/>
            </a:endParaRPr>
          </a:p>
          <a:p>
            <a:pPr eaLnBrk="1" hangingPunct="1"/>
            <a:r>
              <a:rPr lang="en-US" altLang="en-US" sz="2800" dirty="0">
                <a:sym typeface="Symbol" panose="05050102010706020507" pitchFamily="18" charset="2"/>
              </a:rPr>
              <a:t>Slope = E(R</a:t>
            </a:r>
            <a:r>
              <a:rPr lang="en-US" altLang="en-US" sz="2800" baseline="-25000" dirty="0">
                <a:sym typeface="Symbol" panose="05050102010706020507" pitchFamily="18" charset="2"/>
              </a:rPr>
              <a:t>M</a:t>
            </a:r>
            <a:r>
              <a:rPr lang="en-US" altLang="en-US" sz="2800" dirty="0">
                <a:sym typeface="Symbol" panose="05050102010706020507" pitchFamily="18" charset="2"/>
              </a:rPr>
              <a:t>) – R</a:t>
            </a:r>
            <a:r>
              <a:rPr lang="en-US" altLang="en-US" sz="2800" baseline="-25000" dirty="0">
                <a:sym typeface="Symbol" panose="05050102010706020507" pitchFamily="18" charset="2"/>
              </a:rPr>
              <a:t>f</a:t>
            </a:r>
            <a:r>
              <a:rPr lang="en-US" altLang="en-US" sz="2800" dirty="0">
                <a:sym typeface="Symbol" panose="05050102010706020507" pitchFamily="18" charset="2"/>
              </a:rPr>
              <a:t> = market risk premium</a:t>
            </a:r>
            <a:endParaRPr lang="en-US" altLang="en-US" sz="2800" dirty="0"/>
          </a:p>
        </p:txBody>
      </p:sp>
      <p:sp>
        <p:nvSpPr>
          <p:cNvPr id="2" name="Footer Placeholder 1">
            <a:extLst>
              <a:ext uri="{FF2B5EF4-FFF2-40B4-BE49-F238E27FC236}">
                <a16:creationId xmlns="" xmlns:a16="http://schemas.microsoft.com/office/drawing/2014/main" id="{760F34A4-5017-4B42-A65F-F6CC734A4B3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4514" name="Rectangle 2">
            <a:extLst>
              <a:ext uri="{FF2B5EF4-FFF2-40B4-BE49-F238E27FC236}">
                <a16:creationId xmlns="" xmlns:a16="http://schemas.microsoft.com/office/drawing/2014/main" id="{C6C52E87-4DF3-4D47-9C8D-5B1D987D0903}"/>
              </a:ext>
            </a:extLst>
          </p:cNvPr>
          <p:cNvSpPr>
            <a:spLocks noGrp="1" noChangeArrowheads="1"/>
          </p:cNvSpPr>
          <p:nvPr>
            <p:ph type="title"/>
          </p:nvPr>
        </p:nvSpPr>
        <p:spPr/>
        <p:txBody>
          <a:bodyPr/>
          <a:lstStyle/>
          <a:p>
            <a:pPr eaLnBrk="1" hangingPunct="1">
              <a:defRPr/>
            </a:pPr>
            <a:r>
              <a:rPr lang="en-US" altLang="en-US" sz="3600" dirty="0"/>
              <a:t>Security Market Line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a:extLst>
              <a:ext uri="{FF2B5EF4-FFF2-40B4-BE49-F238E27FC236}">
                <a16:creationId xmlns="" xmlns:a16="http://schemas.microsoft.com/office/drawing/2014/main" id="{547DD739-F3F9-4235-A0FF-ABE9C2D583E4}"/>
              </a:ext>
            </a:extLst>
          </p:cNvPr>
          <p:cNvSpPr>
            <a:spLocks noGrp="1" noChangeArrowheads="1"/>
          </p:cNvSpPr>
          <p:nvPr>
            <p:ph idx="1"/>
          </p:nvPr>
        </p:nvSpPr>
        <p:spPr/>
        <p:txBody>
          <a:bodyPr/>
          <a:lstStyle/>
          <a:p>
            <a:pPr eaLnBrk="1" hangingPunct="1"/>
            <a:r>
              <a:rPr lang="en-US" altLang="en-US" sz="2800" dirty="0"/>
              <a:t>The capital asset pricing model defines the relationship between risk and return.</a:t>
            </a:r>
          </a:p>
          <a:p>
            <a:pPr eaLnBrk="1" hangingPunct="1"/>
            <a:endParaRPr lang="en-US" altLang="en-US" sz="1800" dirty="0"/>
          </a:p>
          <a:p>
            <a:pPr eaLnBrk="1" hangingPunct="1"/>
            <a:r>
              <a:rPr lang="en-US" altLang="en-US" sz="2800" dirty="0"/>
              <a:t>E(R</a:t>
            </a:r>
            <a:r>
              <a:rPr lang="en-US" altLang="en-US" sz="2800" baseline="-25000" dirty="0"/>
              <a:t>A</a:t>
            </a:r>
            <a:r>
              <a:rPr lang="en-US" altLang="en-US" sz="2800" dirty="0"/>
              <a:t>) = R</a:t>
            </a:r>
            <a:r>
              <a:rPr lang="en-US" altLang="en-US" sz="2800" baseline="-25000" dirty="0"/>
              <a:t>f</a:t>
            </a:r>
            <a:r>
              <a:rPr lang="en-US" altLang="en-US" sz="2800" dirty="0"/>
              <a:t> + </a:t>
            </a:r>
            <a:r>
              <a:rPr lang="en-US" altLang="en-US" sz="2800" dirty="0">
                <a:sym typeface="Symbol" panose="05050102010706020507" pitchFamily="18" charset="2"/>
              </a:rPr>
              <a:t></a:t>
            </a:r>
            <a:r>
              <a:rPr lang="en-US" altLang="en-US" sz="2800" baseline="-25000" dirty="0">
                <a:sym typeface="Symbol" panose="05050102010706020507" pitchFamily="18" charset="2"/>
              </a:rPr>
              <a:t>A</a:t>
            </a:r>
            <a:r>
              <a:rPr lang="en-US" altLang="en-US" sz="2800" dirty="0">
                <a:sym typeface="Symbol" panose="05050102010706020507" pitchFamily="18" charset="2"/>
              </a:rPr>
              <a:t>(E(R</a:t>
            </a:r>
            <a:r>
              <a:rPr lang="en-US" altLang="en-US" sz="2800" baseline="-25000" dirty="0">
                <a:sym typeface="Symbol" panose="05050102010706020507" pitchFamily="18" charset="2"/>
              </a:rPr>
              <a:t>M</a:t>
            </a:r>
            <a:r>
              <a:rPr lang="en-US" altLang="en-US" sz="2800" dirty="0">
                <a:sym typeface="Symbol" panose="05050102010706020507" pitchFamily="18" charset="2"/>
              </a:rPr>
              <a:t>) – R</a:t>
            </a:r>
            <a:r>
              <a:rPr lang="en-US" altLang="en-US" sz="2800" baseline="-25000" dirty="0">
                <a:sym typeface="Symbol" panose="05050102010706020507" pitchFamily="18" charset="2"/>
              </a:rPr>
              <a:t>f</a:t>
            </a:r>
            <a:r>
              <a:rPr lang="en-US" altLang="en-US" sz="2800" dirty="0">
                <a:sym typeface="Symbol" panose="05050102010706020507" pitchFamily="18" charset="2"/>
              </a:rPr>
              <a:t>)</a:t>
            </a:r>
          </a:p>
          <a:p>
            <a:pPr eaLnBrk="1" hangingPunct="1"/>
            <a:endParaRPr lang="en-US" altLang="en-US" sz="1800" dirty="0">
              <a:sym typeface="Symbol" panose="05050102010706020507" pitchFamily="18" charset="2"/>
            </a:endParaRPr>
          </a:p>
          <a:p>
            <a:pPr eaLnBrk="1" hangingPunct="1"/>
            <a:r>
              <a:rPr lang="en-US" altLang="en-US" sz="2800" dirty="0">
                <a:sym typeface="Symbol" panose="05050102010706020507" pitchFamily="18" charset="2"/>
              </a:rPr>
              <a:t>If we know an asset’s systematic risk, we can use the CAPM to determine its expected return.</a:t>
            </a:r>
          </a:p>
          <a:p>
            <a:pPr eaLnBrk="1" hangingPunct="1"/>
            <a:endParaRPr lang="en-US" altLang="en-US" sz="1800" dirty="0">
              <a:sym typeface="Symbol" panose="05050102010706020507" pitchFamily="18" charset="2"/>
            </a:endParaRPr>
          </a:p>
          <a:p>
            <a:pPr eaLnBrk="1" hangingPunct="1"/>
            <a:r>
              <a:rPr lang="en-US" altLang="en-US" sz="2800" dirty="0">
                <a:sym typeface="Symbol" panose="05050102010706020507" pitchFamily="18" charset="2"/>
              </a:rPr>
              <a:t>This is true whether we are talking about financial assets or physical assets.</a:t>
            </a:r>
          </a:p>
        </p:txBody>
      </p:sp>
      <p:sp>
        <p:nvSpPr>
          <p:cNvPr id="2" name="Footer Placeholder 1">
            <a:extLst>
              <a:ext uri="{FF2B5EF4-FFF2-40B4-BE49-F238E27FC236}">
                <a16:creationId xmlns="" xmlns:a16="http://schemas.microsoft.com/office/drawing/2014/main" id="{F9FEF6D4-0254-4917-AC2A-256B190279F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6562" name="Rectangle 2">
            <a:extLst>
              <a:ext uri="{FF2B5EF4-FFF2-40B4-BE49-F238E27FC236}">
                <a16:creationId xmlns="" xmlns:a16="http://schemas.microsoft.com/office/drawing/2014/main" id="{04A142BF-5DAC-4297-A7C5-90E19E15B3C1}"/>
              </a:ext>
            </a:extLst>
          </p:cNvPr>
          <p:cNvSpPr>
            <a:spLocks noGrp="1" noChangeArrowheads="1"/>
          </p:cNvSpPr>
          <p:nvPr>
            <p:ph type="title"/>
          </p:nvPr>
        </p:nvSpPr>
        <p:spPr/>
        <p:txBody>
          <a:bodyPr>
            <a:noAutofit/>
          </a:bodyPr>
          <a:lstStyle/>
          <a:p>
            <a:pPr eaLnBrk="1" hangingPunct="1">
              <a:defRPr/>
            </a:pPr>
            <a:r>
              <a:rPr lang="en-US" altLang="en-US" sz="3600" dirty="0"/>
              <a:t>The Capital Asset Pricing Model (CAPM)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 xmlns:a16="http://schemas.microsoft.com/office/drawing/2014/main" id="{86D768B8-0AE4-4425-BC53-67FBD0C24296}"/>
              </a:ext>
            </a:extLst>
          </p:cNvPr>
          <p:cNvSpPr>
            <a:spLocks noGrp="1" noChangeArrowheads="1"/>
          </p:cNvSpPr>
          <p:nvPr>
            <p:ph idx="1"/>
          </p:nvPr>
        </p:nvSpPr>
        <p:spPr/>
        <p:txBody>
          <a:bodyPr/>
          <a:lstStyle/>
          <a:p>
            <a:pPr eaLnBrk="1" hangingPunct="1"/>
            <a:r>
              <a:rPr lang="en-US" altLang="en-US" sz="2800" dirty="0"/>
              <a:t>Expected returns are based on the probabilities of possible outcomes.</a:t>
            </a:r>
          </a:p>
          <a:p>
            <a:pPr eaLnBrk="1" hangingPunct="1"/>
            <a:endParaRPr lang="en-US" altLang="en-US" sz="1800" dirty="0"/>
          </a:p>
          <a:p>
            <a:pPr eaLnBrk="1" hangingPunct="1"/>
            <a:r>
              <a:rPr lang="en-US" altLang="en-US" sz="2800" dirty="0"/>
              <a:t>In this context, “expected” means average if the process is repeated many times.</a:t>
            </a:r>
          </a:p>
          <a:p>
            <a:pPr eaLnBrk="1" hangingPunct="1"/>
            <a:endParaRPr lang="en-US" altLang="en-US" sz="1800" dirty="0"/>
          </a:p>
          <a:p>
            <a:pPr eaLnBrk="1" hangingPunct="1"/>
            <a:r>
              <a:rPr lang="en-US" altLang="en-US" sz="2800" dirty="0"/>
              <a:t>The “expected” return does not even have to be a possible return.</a:t>
            </a:r>
          </a:p>
        </p:txBody>
      </p:sp>
      <p:sp>
        <p:nvSpPr>
          <p:cNvPr id="2" name="Footer Placeholder 1">
            <a:extLst>
              <a:ext uri="{FF2B5EF4-FFF2-40B4-BE49-F238E27FC236}">
                <a16:creationId xmlns="" xmlns:a16="http://schemas.microsoft.com/office/drawing/2014/main" id="{E0A3D9ED-1EDF-45BB-B035-5667523D833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7170" name="Rectangle 2">
            <a:extLst>
              <a:ext uri="{FF2B5EF4-FFF2-40B4-BE49-F238E27FC236}">
                <a16:creationId xmlns="" xmlns:a16="http://schemas.microsoft.com/office/drawing/2014/main" id="{9EFF36EF-15BD-4F83-AF43-0573988BBAF5}"/>
              </a:ext>
            </a:extLst>
          </p:cNvPr>
          <p:cNvSpPr>
            <a:spLocks noGrp="1" noChangeArrowheads="1"/>
          </p:cNvSpPr>
          <p:nvPr>
            <p:ph type="title"/>
          </p:nvPr>
        </p:nvSpPr>
        <p:spPr/>
        <p:txBody>
          <a:bodyPr/>
          <a:lstStyle/>
          <a:p>
            <a:pPr eaLnBrk="1" hangingPunct="1">
              <a:defRPr/>
            </a:pPr>
            <a:r>
              <a:rPr lang="en-US" altLang="en-US" sz="3600" dirty="0"/>
              <a:t>Expected Returns</a:t>
            </a:r>
          </a:p>
        </p:txBody>
      </p:sp>
      <p:graphicFrame>
        <p:nvGraphicFramePr>
          <p:cNvPr id="17412" name="Object 4">
            <a:extLst>
              <a:ext uri="{FF2B5EF4-FFF2-40B4-BE49-F238E27FC236}">
                <a16:creationId xmlns="" xmlns:a16="http://schemas.microsoft.com/office/drawing/2014/main" id="{8C4F4A1C-8A09-4A95-AF46-250ED3F2A82E}"/>
              </a:ext>
            </a:extLst>
          </p:cNvPr>
          <p:cNvGraphicFramePr>
            <a:graphicFrameLocks noChangeAspect="1"/>
          </p:cNvGraphicFramePr>
          <p:nvPr>
            <p:extLst>
              <p:ext uri="{D42A27DB-BD31-4B8C-83A1-F6EECF244321}">
                <p14:modId xmlns:p14="http://schemas.microsoft.com/office/powerpoint/2010/main" val="2756138919"/>
              </p:ext>
            </p:extLst>
          </p:nvPr>
        </p:nvGraphicFramePr>
        <p:xfrm>
          <a:off x="3213100" y="5326697"/>
          <a:ext cx="2717800" cy="1143000"/>
        </p:xfrm>
        <a:graphic>
          <a:graphicData uri="http://schemas.openxmlformats.org/presentationml/2006/ole">
            <mc:AlternateContent xmlns:mc="http://schemas.openxmlformats.org/markup-compatibility/2006">
              <mc:Choice xmlns:v="urn:schemas-microsoft-com:vml" Requires="v">
                <p:oleObj spid="_x0000_s17423" name="Equation" r:id="rId4" imgW="876165" imgH="342821" progId="Equation.3">
                  <p:embed/>
                </p:oleObj>
              </mc:Choice>
              <mc:Fallback>
                <p:oleObj name="Equation" r:id="rId4" imgW="876165" imgH="342821"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3100" y="5326697"/>
                        <a:ext cx="2717800" cy="11430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a:extLst>
              <a:ext uri="{FF2B5EF4-FFF2-40B4-BE49-F238E27FC236}">
                <a16:creationId xmlns="" xmlns:a16="http://schemas.microsoft.com/office/drawing/2014/main" id="{789E0D5D-5555-4680-AA5E-71B6DD549DF7}"/>
              </a:ext>
            </a:extLst>
          </p:cNvPr>
          <p:cNvSpPr>
            <a:spLocks noGrp="1" noChangeArrowheads="1"/>
          </p:cNvSpPr>
          <p:nvPr>
            <p:ph idx="1"/>
          </p:nvPr>
        </p:nvSpPr>
        <p:spPr/>
        <p:txBody>
          <a:bodyPr/>
          <a:lstStyle/>
          <a:p>
            <a:pPr eaLnBrk="1" hangingPunct="1"/>
            <a:r>
              <a:rPr lang="en-US" altLang="en-US" sz="2800" dirty="0"/>
              <a:t>Pure time value of money: measured by the risk-free rate</a:t>
            </a:r>
          </a:p>
          <a:p>
            <a:pPr eaLnBrk="1" hangingPunct="1"/>
            <a:endParaRPr lang="en-US" altLang="en-US" sz="1800" dirty="0"/>
          </a:p>
          <a:p>
            <a:pPr eaLnBrk="1" hangingPunct="1"/>
            <a:r>
              <a:rPr lang="en-US" altLang="en-US" sz="2800" dirty="0"/>
              <a:t>Reward for bearing systematic risk: measured by the market risk premium</a:t>
            </a:r>
          </a:p>
          <a:p>
            <a:pPr eaLnBrk="1" hangingPunct="1"/>
            <a:endParaRPr lang="en-US" altLang="en-US" sz="1800" dirty="0"/>
          </a:p>
          <a:p>
            <a:pPr eaLnBrk="1" hangingPunct="1"/>
            <a:r>
              <a:rPr lang="en-US" altLang="en-US" sz="2800" dirty="0"/>
              <a:t>Amount of systematic risk: measured by beta</a:t>
            </a:r>
          </a:p>
        </p:txBody>
      </p:sp>
      <p:sp>
        <p:nvSpPr>
          <p:cNvPr id="2" name="Footer Placeholder 1">
            <a:extLst>
              <a:ext uri="{FF2B5EF4-FFF2-40B4-BE49-F238E27FC236}">
                <a16:creationId xmlns="" xmlns:a16="http://schemas.microsoft.com/office/drawing/2014/main" id="{6D506B0D-C7B0-42C2-901E-EEE58A19088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7586" name="Rectangle 2">
            <a:extLst>
              <a:ext uri="{FF2B5EF4-FFF2-40B4-BE49-F238E27FC236}">
                <a16:creationId xmlns="" xmlns:a16="http://schemas.microsoft.com/office/drawing/2014/main" id="{4B66ED63-F2C2-404E-AF9C-11F749A9D839}"/>
              </a:ext>
            </a:extLst>
          </p:cNvPr>
          <p:cNvSpPr>
            <a:spLocks noGrp="1" noChangeArrowheads="1"/>
          </p:cNvSpPr>
          <p:nvPr>
            <p:ph type="title"/>
          </p:nvPr>
        </p:nvSpPr>
        <p:spPr/>
        <p:txBody>
          <a:bodyPr>
            <a:noAutofit/>
          </a:bodyPr>
          <a:lstStyle/>
          <a:p>
            <a:pPr eaLnBrk="1" hangingPunct="1">
              <a:defRPr/>
            </a:pPr>
            <a:r>
              <a:rPr lang="en-US" altLang="en-US" sz="3600" dirty="0"/>
              <a:t>Factors Affecting </a:t>
            </a:r>
            <a:br>
              <a:rPr lang="en-US" altLang="en-US" sz="3600" dirty="0"/>
            </a:br>
            <a:r>
              <a:rPr lang="en-US" altLang="en-US" sz="3600" dirty="0"/>
              <a:t>Expected Return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a:extLst>
              <a:ext uri="{FF2B5EF4-FFF2-40B4-BE49-F238E27FC236}">
                <a16:creationId xmlns="" xmlns:a16="http://schemas.microsoft.com/office/drawing/2014/main" id="{0117D8F6-AEE8-43BA-BA30-98EA4BAADBDF}"/>
              </a:ext>
            </a:extLst>
          </p:cNvPr>
          <p:cNvSpPr>
            <a:spLocks noGrp="1" noChangeArrowheads="1"/>
          </p:cNvSpPr>
          <p:nvPr>
            <p:ph type="body" sz="half" idx="1"/>
          </p:nvPr>
        </p:nvSpPr>
        <p:spPr>
          <a:xfrm>
            <a:off x="609599" y="1600200"/>
            <a:ext cx="8143875" cy="1447800"/>
          </a:xfrm>
        </p:spPr>
        <p:txBody>
          <a:bodyPr/>
          <a:lstStyle/>
          <a:p>
            <a:pPr eaLnBrk="1" hangingPunct="1">
              <a:lnSpc>
                <a:spcPct val="90000"/>
              </a:lnSpc>
            </a:pPr>
            <a:r>
              <a:rPr lang="en-US" altLang="en-US" dirty="0"/>
              <a:t>Consider the betas for each of the assets given earlier. If the risk-free rate is 4.15% and the market risk premium is 7.5%, what is the expected return for each?</a:t>
            </a:r>
          </a:p>
        </p:txBody>
      </p:sp>
      <p:graphicFrame>
        <p:nvGraphicFramePr>
          <p:cNvPr id="60487" name="Group 71">
            <a:extLst>
              <a:ext uri="{FF2B5EF4-FFF2-40B4-BE49-F238E27FC236}">
                <a16:creationId xmlns="" xmlns:a16="http://schemas.microsoft.com/office/drawing/2014/main" id="{4AACC8E9-2103-4234-BC90-52555D47F4C1}"/>
              </a:ext>
            </a:extLst>
          </p:cNvPr>
          <p:cNvGraphicFramePr>
            <a:graphicFrameLocks noGrp="1"/>
          </p:cNvGraphicFramePr>
          <p:nvPr>
            <p:ph sz="half" idx="2"/>
            <p:extLst>
              <p:ext uri="{D42A27DB-BD31-4B8C-83A1-F6EECF244321}">
                <p14:modId xmlns:p14="http://schemas.microsoft.com/office/powerpoint/2010/main" val="2167758605"/>
              </p:ext>
            </p:extLst>
          </p:nvPr>
        </p:nvGraphicFramePr>
        <p:xfrm>
          <a:off x="609598" y="3276600"/>
          <a:ext cx="8143875" cy="2584451"/>
        </p:xfrm>
        <a:graphic>
          <a:graphicData uri="http://schemas.openxmlformats.org/drawingml/2006/table">
            <a:tbl>
              <a:tblPr firstRow="1"/>
              <a:tblGrid>
                <a:gridCol w="1647926">
                  <a:extLst>
                    <a:ext uri="{9D8B030D-6E8A-4147-A177-3AD203B41FA5}">
                      <a16:colId xmlns="" xmlns:a16="http://schemas.microsoft.com/office/drawing/2014/main" val="20000"/>
                    </a:ext>
                  </a:extLst>
                </a:gridCol>
                <a:gridCol w="1347233">
                  <a:extLst>
                    <a:ext uri="{9D8B030D-6E8A-4147-A177-3AD203B41FA5}">
                      <a16:colId xmlns="" xmlns:a16="http://schemas.microsoft.com/office/drawing/2014/main" val="20001"/>
                    </a:ext>
                  </a:extLst>
                </a:gridCol>
                <a:gridCol w="5148716">
                  <a:extLst>
                    <a:ext uri="{9D8B030D-6E8A-4147-A177-3AD203B41FA5}">
                      <a16:colId xmlns="" xmlns:a16="http://schemas.microsoft.com/office/drawing/2014/main" val="20002"/>
                    </a:ext>
                  </a:extLst>
                </a:gridCol>
              </a:tblGrid>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pitchFamily="34" charset="0"/>
                        </a:rPr>
                        <a:t>Security</a:t>
                      </a:r>
                    </a:p>
                  </a:txBody>
                  <a:tcPr marL="96759" marR="96759"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   Beta</a:t>
                      </a:r>
                    </a:p>
                  </a:txBody>
                  <a:tcPr marL="96759" marR="96759"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Expected Return</a:t>
                      </a:r>
                    </a:p>
                  </a:txBody>
                  <a:tcPr marL="96759" marR="96759"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   C</a:t>
                      </a:r>
                    </a:p>
                  </a:txBody>
                  <a:tcPr marL="96759" marR="96759"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2.685</a:t>
                      </a:r>
                    </a:p>
                  </a:txBody>
                  <a:tcPr marL="96759" marR="96759"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3.15 + 1.685(7.5) = 15.79%</a:t>
                      </a:r>
                    </a:p>
                  </a:txBody>
                  <a:tcPr marL="96759" marR="96759"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 xmlns:a16="http://schemas.microsoft.com/office/drawing/2014/main" val="10001"/>
                  </a:ext>
                </a:extLst>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   KO</a:t>
                      </a:r>
                    </a:p>
                  </a:txBody>
                  <a:tcPr marL="96759" marR="96759"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0.195</a:t>
                      </a:r>
                    </a:p>
                  </a:txBody>
                  <a:tcPr marL="96759" marR="9675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3.15 + 0.195(7.5) = 4.61%</a:t>
                      </a:r>
                    </a:p>
                  </a:txBody>
                  <a:tcPr marL="96759" marR="96759"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2"/>
                  </a:ext>
                </a:extLst>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   INTC</a:t>
                      </a:r>
                    </a:p>
                  </a:txBody>
                  <a:tcPr marL="96759" marR="96759"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2.161</a:t>
                      </a:r>
                    </a:p>
                  </a:txBody>
                  <a:tcPr marL="96759" marR="9675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3.15 + 1.161(7.5) = 11.86%</a:t>
                      </a:r>
                    </a:p>
                  </a:txBody>
                  <a:tcPr marL="96759" marR="96759"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3"/>
                  </a:ext>
                </a:extLst>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   BP</a:t>
                      </a:r>
                    </a:p>
                  </a:txBody>
                  <a:tcPr marL="96759" marR="96759"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2.434</a:t>
                      </a:r>
                    </a:p>
                  </a:txBody>
                  <a:tcPr marL="96759" marR="96759"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a:ln>
                            <a:noFill/>
                          </a:ln>
                          <a:solidFill>
                            <a:schemeClr val="tx1"/>
                          </a:solidFill>
                          <a:effectLst/>
                          <a:latin typeface="Arial" pitchFamily="34" charset="0"/>
                        </a:rPr>
                        <a:t>3.15 + 1.434(7.5) = 13.93%</a:t>
                      </a:r>
                    </a:p>
                  </a:txBody>
                  <a:tcPr marL="96759" marR="96759" horzOverflow="overflow">
                    <a:lnL>
                      <a:noFill/>
                    </a:lnL>
                    <a:lnR cap="flat">
                      <a:noFill/>
                    </a:lnR>
                    <a:lnT>
                      <a:noFill/>
                    </a:lnT>
                    <a:lnB cap="flat">
                      <a:noFill/>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2" name="Footer Placeholder 1">
            <a:extLst>
              <a:ext uri="{FF2B5EF4-FFF2-40B4-BE49-F238E27FC236}">
                <a16:creationId xmlns="" xmlns:a16="http://schemas.microsoft.com/office/drawing/2014/main" id="{B070C5DC-960A-439D-8913-6444960B137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68610" name="Rectangle 2">
            <a:extLst>
              <a:ext uri="{FF2B5EF4-FFF2-40B4-BE49-F238E27FC236}">
                <a16:creationId xmlns="" xmlns:a16="http://schemas.microsoft.com/office/drawing/2014/main" id="{3D38AE58-5023-463B-88A2-7FD799F88C82}"/>
              </a:ext>
            </a:extLst>
          </p:cNvPr>
          <p:cNvSpPr>
            <a:spLocks noGrp="1" noChangeArrowheads="1"/>
          </p:cNvSpPr>
          <p:nvPr>
            <p:ph type="title"/>
          </p:nvPr>
        </p:nvSpPr>
        <p:spPr/>
        <p:txBody>
          <a:bodyPr/>
          <a:lstStyle/>
          <a:p>
            <a:pPr eaLnBrk="1" hangingPunct="1">
              <a:defRPr/>
            </a:pPr>
            <a:r>
              <a:rPr lang="en-US" altLang="en-US" sz="3600" dirty="0"/>
              <a:t>Example - CAPM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0487"/>
                                        </p:tgtEl>
                                        <p:attrNameLst>
                                          <p:attrName>style.visibility</p:attrName>
                                        </p:attrNameLst>
                                      </p:cBhvr>
                                      <p:to>
                                        <p:strVal val="visible"/>
                                      </p:to>
                                    </p:set>
                                    <p:animEffect transition="in" filter="fade">
                                      <p:cBhvr>
                                        <p:cTn id="7" dur="1000"/>
                                        <p:tgtEl>
                                          <p:spTgt spid="60487"/>
                                        </p:tgtEl>
                                      </p:cBhvr>
                                    </p:animEffect>
                                    <p:anim calcmode="lin" valueType="num">
                                      <p:cBhvr>
                                        <p:cTn id="8" dur="1000" fill="hold"/>
                                        <p:tgtEl>
                                          <p:spTgt spid="60487"/>
                                        </p:tgtEl>
                                        <p:attrNameLst>
                                          <p:attrName>ppt_x</p:attrName>
                                        </p:attrNameLst>
                                      </p:cBhvr>
                                      <p:tavLst>
                                        <p:tav tm="0">
                                          <p:val>
                                            <p:strVal val="#ppt_x"/>
                                          </p:val>
                                        </p:tav>
                                        <p:tav tm="100000">
                                          <p:val>
                                            <p:strVal val="#ppt_x"/>
                                          </p:val>
                                        </p:tav>
                                      </p:tavLst>
                                    </p:anim>
                                    <p:anim calcmode="lin" valueType="num">
                                      <p:cBhvr>
                                        <p:cTn id="9" dur="1000" fill="hold"/>
                                        <p:tgtEl>
                                          <p:spTgt spid="604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D64469DD-58EE-44E9-92C8-5BDEDD8F339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70658" name="Rectangle 2">
            <a:extLst>
              <a:ext uri="{FF2B5EF4-FFF2-40B4-BE49-F238E27FC236}">
                <a16:creationId xmlns="" xmlns:a16="http://schemas.microsoft.com/office/drawing/2014/main" id="{2525C6CB-C057-4C77-9766-24FB1AABD396}"/>
              </a:ext>
            </a:extLst>
          </p:cNvPr>
          <p:cNvSpPr>
            <a:spLocks noGrp="1" noChangeArrowheads="1"/>
          </p:cNvSpPr>
          <p:nvPr>
            <p:ph type="title"/>
          </p:nvPr>
        </p:nvSpPr>
        <p:spPr/>
        <p:txBody>
          <a:bodyPr/>
          <a:lstStyle/>
          <a:p>
            <a:pPr eaLnBrk="1" hangingPunct="1">
              <a:defRPr/>
            </a:pPr>
            <a:r>
              <a:rPr lang="en-US" altLang="en-US" sz="3600" dirty="0"/>
              <a:t>Figure 13.4</a:t>
            </a:r>
          </a:p>
        </p:txBody>
      </p:sp>
      <p:pic>
        <p:nvPicPr>
          <p:cNvPr id="95237" name="Picture 5">
            <a:extLst>
              <a:ext uri="{FF2B5EF4-FFF2-40B4-BE49-F238E27FC236}">
                <a16:creationId xmlns="" xmlns:a16="http://schemas.microsoft.com/office/drawing/2014/main" id="{D0FA8CD1-11C8-452E-9396-6AD2F16D7C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517" y="1752600"/>
            <a:ext cx="7920038" cy="402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a:extLst>
              <a:ext uri="{FF2B5EF4-FFF2-40B4-BE49-F238E27FC236}">
                <a16:creationId xmlns="" xmlns:a16="http://schemas.microsoft.com/office/drawing/2014/main" id="{71AB95E5-F99F-43FD-9A50-D1F7E31F16E4}"/>
              </a:ext>
            </a:extLst>
          </p:cNvPr>
          <p:cNvSpPr>
            <a:spLocks noGrp="1" noChangeArrowheads="1"/>
          </p:cNvSpPr>
          <p:nvPr>
            <p:ph idx="1"/>
          </p:nvPr>
        </p:nvSpPr>
        <p:spPr/>
        <p:txBody>
          <a:bodyPr/>
          <a:lstStyle/>
          <a:p>
            <a:pPr eaLnBrk="1" hangingPunct="1">
              <a:lnSpc>
                <a:spcPct val="90000"/>
              </a:lnSpc>
            </a:pPr>
            <a:r>
              <a:rPr lang="en-US" altLang="en-US" dirty="0"/>
              <a:t>How do you compute the expected return and standard deviation for an individual asset? For a portfolio?</a:t>
            </a:r>
          </a:p>
          <a:p>
            <a:pPr eaLnBrk="1" hangingPunct="1">
              <a:lnSpc>
                <a:spcPct val="90000"/>
              </a:lnSpc>
            </a:pPr>
            <a:endParaRPr lang="en-US" altLang="en-US" sz="1200" dirty="0"/>
          </a:p>
          <a:p>
            <a:pPr eaLnBrk="1" hangingPunct="1">
              <a:lnSpc>
                <a:spcPct val="90000"/>
              </a:lnSpc>
            </a:pPr>
            <a:r>
              <a:rPr lang="en-US" altLang="en-US" dirty="0"/>
              <a:t>What is the difference between systematic and unsystematic risk?</a:t>
            </a:r>
          </a:p>
          <a:p>
            <a:pPr eaLnBrk="1" hangingPunct="1">
              <a:lnSpc>
                <a:spcPct val="90000"/>
              </a:lnSpc>
            </a:pPr>
            <a:endParaRPr lang="en-US" altLang="en-US" sz="1200" dirty="0"/>
          </a:p>
          <a:p>
            <a:pPr eaLnBrk="1" hangingPunct="1">
              <a:lnSpc>
                <a:spcPct val="90000"/>
              </a:lnSpc>
            </a:pPr>
            <a:r>
              <a:rPr lang="en-US" altLang="en-US" dirty="0"/>
              <a:t>What type of risk is relevant for determining the expected return?</a:t>
            </a:r>
          </a:p>
          <a:p>
            <a:pPr eaLnBrk="1" hangingPunct="1">
              <a:lnSpc>
                <a:spcPct val="90000"/>
              </a:lnSpc>
            </a:pPr>
            <a:endParaRPr lang="en-US" altLang="en-US" sz="1200" dirty="0"/>
          </a:p>
          <a:p>
            <a:pPr eaLnBrk="1" hangingPunct="1">
              <a:lnSpc>
                <a:spcPct val="90000"/>
              </a:lnSpc>
            </a:pPr>
            <a:r>
              <a:rPr lang="en-US" altLang="en-US" dirty="0"/>
              <a:t>Consider an asset with a beta of 1.2, a risk-free rate of 5%, and a market return of 13%.</a:t>
            </a:r>
          </a:p>
          <a:p>
            <a:pPr lvl="1" eaLnBrk="1" hangingPunct="1">
              <a:lnSpc>
                <a:spcPct val="90000"/>
              </a:lnSpc>
              <a:buFont typeface="Wingdings" panose="05000000000000000000" pitchFamily="2" charset="2"/>
              <a:buChar char="§"/>
            </a:pPr>
            <a:r>
              <a:rPr lang="en-US" altLang="en-US" sz="2200" dirty="0"/>
              <a:t>What is the reward-to-risk ratio in equilibrium?</a:t>
            </a:r>
          </a:p>
          <a:p>
            <a:pPr lvl="1" eaLnBrk="1" hangingPunct="1">
              <a:lnSpc>
                <a:spcPct val="90000"/>
              </a:lnSpc>
              <a:buFont typeface="Wingdings" panose="05000000000000000000" pitchFamily="2" charset="2"/>
              <a:buChar char="§"/>
            </a:pPr>
            <a:r>
              <a:rPr lang="en-US" altLang="en-US" sz="2200" dirty="0"/>
              <a:t>What is the expected return on the asset?</a:t>
            </a:r>
          </a:p>
        </p:txBody>
      </p:sp>
      <p:sp>
        <p:nvSpPr>
          <p:cNvPr id="2" name="Footer Placeholder 1">
            <a:extLst>
              <a:ext uri="{FF2B5EF4-FFF2-40B4-BE49-F238E27FC236}">
                <a16:creationId xmlns="" xmlns:a16="http://schemas.microsoft.com/office/drawing/2014/main" id="{B67C0F74-704F-49B6-B834-60D95A48691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71682" name="Rectangle 2">
            <a:extLst>
              <a:ext uri="{FF2B5EF4-FFF2-40B4-BE49-F238E27FC236}">
                <a16:creationId xmlns="" xmlns:a16="http://schemas.microsoft.com/office/drawing/2014/main" id="{530AD602-B0DE-42DF-BBEF-F41E9392B75D}"/>
              </a:ext>
            </a:extLst>
          </p:cNvPr>
          <p:cNvSpPr>
            <a:spLocks noGrp="1" noChangeArrowheads="1"/>
          </p:cNvSpPr>
          <p:nvPr>
            <p:ph type="title"/>
          </p:nvPr>
        </p:nvSpPr>
        <p:spPr/>
        <p:txBody>
          <a:bodyPr/>
          <a:lstStyle/>
          <a:p>
            <a:pPr eaLnBrk="1" hangingPunct="1">
              <a:defRPr/>
            </a:pPr>
            <a:r>
              <a:rPr lang="en-US" altLang="en-US" sz="3600" dirty="0"/>
              <a:t>Quick Quiz</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a:extLst>
              <a:ext uri="{FF2B5EF4-FFF2-40B4-BE49-F238E27FC236}">
                <a16:creationId xmlns="" xmlns:a16="http://schemas.microsoft.com/office/drawing/2014/main" id="{7531B80E-9A3D-4183-9032-39D6504FC0C0}"/>
              </a:ext>
            </a:extLst>
          </p:cNvPr>
          <p:cNvSpPr>
            <a:spLocks noGrp="1" noChangeArrowheads="1"/>
          </p:cNvSpPr>
          <p:nvPr>
            <p:ph idx="1"/>
          </p:nvPr>
        </p:nvSpPr>
        <p:spPr/>
        <p:txBody>
          <a:bodyPr/>
          <a:lstStyle/>
          <a:p>
            <a:pPr eaLnBrk="1" hangingPunct="1"/>
            <a:r>
              <a:rPr lang="en-US" altLang="en-US" sz="2800" dirty="0"/>
              <a:t>The risk free rate is 4%, and the required return on the market is 12%. </a:t>
            </a:r>
          </a:p>
          <a:p>
            <a:pPr eaLnBrk="1" hangingPunct="1"/>
            <a:endParaRPr lang="en-US" altLang="en-US" sz="1200" dirty="0"/>
          </a:p>
          <a:p>
            <a:pPr lvl="1" eaLnBrk="1" hangingPunct="1">
              <a:buFont typeface="Wingdings" panose="05000000000000000000" pitchFamily="2" charset="2"/>
              <a:buChar char="§"/>
            </a:pPr>
            <a:r>
              <a:rPr lang="en-US" altLang="en-US" sz="2400" dirty="0"/>
              <a:t>What is the required return on an asset with a beta of 1.5?</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What is the reward/risk ratio?</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What is the required return on a portfolio consisting of 40% of the asset above and the rest in an asset with an average amount of systematic risk?</a:t>
            </a:r>
          </a:p>
        </p:txBody>
      </p:sp>
      <p:sp>
        <p:nvSpPr>
          <p:cNvPr id="2" name="Footer Placeholder 1">
            <a:extLst>
              <a:ext uri="{FF2B5EF4-FFF2-40B4-BE49-F238E27FC236}">
                <a16:creationId xmlns="" xmlns:a16="http://schemas.microsoft.com/office/drawing/2014/main" id="{8E0E7A13-E495-441E-A1A8-A843D7DC47F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73730" name="Rectangle 2">
            <a:extLst>
              <a:ext uri="{FF2B5EF4-FFF2-40B4-BE49-F238E27FC236}">
                <a16:creationId xmlns="" xmlns:a16="http://schemas.microsoft.com/office/drawing/2014/main" id="{2491AC84-60CC-4AC6-B6B9-46CAA8225F90}"/>
              </a:ext>
            </a:extLst>
          </p:cNvPr>
          <p:cNvSpPr>
            <a:spLocks noGrp="1" noChangeArrowheads="1"/>
          </p:cNvSpPr>
          <p:nvPr>
            <p:ph type="title"/>
          </p:nvPr>
        </p:nvSpPr>
        <p:spPr/>
        <p:txBody>
          <a:bodyPr/>
          <a:lstStyle/>
          <a:p>
            <a:pPr eaLnBrk="1" hangingPunct="1">
              <a:defRPr/>
            </a:pPr>
            <a:r>
              <a:rPr lang="en-US" altLang="en-US" sz="3600" dirty="0"/>
              <a:t>Comprehensive Problem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EA2DAE-13D3-4A12-B847-2226E43A6330}"/>
              </a:ext>
            </a:extLst>
          </p:cNvPr>
          <p:cNvSpPr>
            <a:spLocks noGrp="1"/>
          </p:cNvSpPr>
          <p:nvPr>
            <p:ph type="title"/>
          </p:nvPr>
        </p:nvSpPr>
        <p:spPr/>
        <p:txBody>
          <a:bodyPr/>
          <a:lstStyle/>
          <a:p>
            <a:r>
              <a:rPr lang="en-US" altLang="en-US" dirty="0"/>
              <a:t>End of Chapter</a:t>
            </a:r>
            <a:endParaRPr lang="en-US" dirty="0"/>
          </a:p>
        </p:txBody>
      </p:sp>
      <p:sp>
        <p:nvSpPr>
          <p:cNvPr id="75778" name="Rectangle 3">
            <a:extLst>
              <a:ext uri="{FF2B5EF4-FFF2-40B4-BE49-F238E27FC236}">
                <a16:creationId xmlns="" xmlns:a16="http://schemas.microsoft.com/office/drawing/2014/main" id="{5E1D7898-20C7-4E06-8629-AECF09F22DCE}"/>
              </a:ext>
            </a:extLst>
          </p:cNvPr>
          <p:cNvSpPr>
            <a:spLocks noGrp="1" noChangeArrowheads="1"/>
          </p:cNvSpPr>
          <p:nvPr>
            <p:ph type="body" idx="1"/>
          </p:nvPr>
        </p:nvSpPr>
        <p:spPr/>
        <p:txBody>
          <a:bodyPr/>
          <a:lstStyle/>
          <a:p>
            <a:r>
              <a:rPr lang="en-US" dirty="0"/>
              <a:t>Chapter 13</a:t>
            </a:r>
            <a:endParaRPr lang="en-US" altLang="en-US" dirty="0"/>
          </a:p>
        </p:txBody>
      </p:sp>
      <p:sp>
        <p:nvSpPr>
          <p:cNvPr id="5" name="Footer Placeholder 4">
            <a:extLst>
              <a:ext uri="{FF2B5EF4-FFF2-40B4-BE49-F238E27FC236}">
                <a16:creationId xmlns="" xmlns:a16="http://schemas.microsoft.com/office/drawing/2014/main" id="{49908440-E6A4-49DB-97BA-E30FE8AD5FC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 xmlns:a16="http://schemas.microsoft.com/office/drawing/2014/main" id="{8E0EBCD3-9E09-4573-BD77-446C046BC940}"/>
              </a:ext>
            </a:extLst>
          </p:cNvPr>
          <p:cNvSpPr>
            <a:spLocks noGrp="1" noChangeArrowheads="1"/>
          </p:cNvSpPr>
          <p:nvPr>
            <p:ph idx="1"/>
          </p:nvPr>
        </p:nvSpPr>
        <p:spPr/>
        <p:txBody>
          <a:bodyPr/>
          <a:lstStyle/>
          <a:p>
            <a:pPr eaLnBrk="1" hangingPunct="1">
              <a:lnSpc>
                <a:spcPct val="90000"/>
              </a:lnSpc>
            </a:pPr>
            <a:r>
              <a:rPr lang="en-US" altLang="en-US" sz="2800" dirty="0"/>
              <a:t>Suppose you have predicted the following returns for stocks C and T in three possible states of the economy. What are the expected returns?</a:t>
            </a:r>
          </a:p>
          <a:p>
            <a:pPr lvl="1" eaLnBrk="1" hangingPunct="1">
              <a:lnSpc>
                <a:spcPct val="90000"/>
              </a:lnSpc>
              <a:buFontTx/>
              <a:buNone/>
            </a:pPr>
            <a:endParaRPr lang="en-US" altLang="en-US" dirty="0"/>
          </a:p>
          <a:p>
            <a:pPr lvl="1" eaLnBrk="1" hangingPunct="1">
              <a:lnSpc>
                <a:spcPct val="90000"/>
              </a:lnSpc>
              <a:buFontTx/>
              <a:buNone/>
            </a:pPr>
            <a:r>
              <a:rPr lang="en-US" altLang="en-US" dirty="0"/>
              <a:t>	</a:t>
            </a:r>
            <a:r>
              <a:rPr lang="en-US" altLang="en-US" sz="1800" u="sng" dirty="0"/>
              <a:t>State		Probability	  C		  T___</a:t>
            </a:r>
          </a:p>
          <a:p>
            <a:pPr lvl="1" eaLnBrk="1" hangingPunct="1">
              <a:lnSpc>
                <a:spcPct val="90000"/>
              </a:lnSpc>
              <a:buFontTx/>
              <a:buNone/>
            </a:pPr>
            <a:r>
              <a:rPr lang="en-US" altLang="en-US" sz="1800" dirty="0"/>
              <a:t>	Boom		0.3		0.15		0.25</a:t>
            </a:r>
          </a:p>
          <a:p>
            <a:pPr lvl="1" eaLnBrk="1" hangingPunct="1">
              <a:lnSpc>
                <a:spcPct val="90000"/>
              </a:lnSpc>
              <a:buFontTx/>
              <a:buNone/>
            </a:pPr>
            <a:r>
              <a:rPr lang="en-US" altLang="en-US" sz="1800" dirty="0"/>
              <a:t>	Normal		0.5		0.10		0.20</a:t>
            </a:r>
          </a:p>
          <a:p>
            <a:pPr lvl="1" eaLnBrk="1" hangingPunct="1">
              <a:lnSpc>
                <a:spcPct val="90000"/>
              </a:lnSpc>
              <a:buFontTx/>
              <a:buNone/>
            </a:pPr>
            <a:r>
              <a:rPr lang="en-US" altLang="en-US" sz="1800" dirty="0"/>
              <a:t>	Recession	              ???		0.02		0.01</a:t>
            </a:r>
          </a:p>
          <a:p>
            <a:pPr lvl="1" eaLnBrk="1" hangingPunct="1">
              <a:lnSpc>
                <a:spcPct val="90000"/>
              </a:lnSpc>
              <a:buFontTx/>
              <a:buNone/>
            </a:pPr>
            <a:endParaRPr lang="en-US" altLang="en-US" sz="1800" dirty="0"/>
          </a:p>
          <a:p>
            <a:pPr eaLnBrk="1" hangingPunct="1">
              <a:lnSpc>
                <a:spcPct val="90000"/>
              </a:lnSpc>
            </a:pPr>
            <a:r>
              <a:rPr lang="en-US" altLang="en-US" dirty="0"/>
              <a:t>R</a:t>
            </a:r>
            <a:r>
              <a:rPr lang="en-US" altLang="en-US" baseline="-25000" dirty="0"/>
              <a:t>C</a:t>
            </a:r>
            <a:r>
              <a:rPr lang="en-US" altLang="en-US" dirty="0"/>
              <a:t> = .3(15) + .5(10) + .2(2) = 9.9%</a:t>
            </a:r>
          </a:p>
          <a:p>
            <a:pPr eaLnBrk="1" hangingPunct="1">
              <a:lnSpc>
                <a:spcPct val="90000"/>
              </a:lnSpc>
            </a:pPr>
            <a:r>
              <a:rPr lang="en-US" altLang="en-US" dirty="0"/>
              <a:t>R</a:t>
            </a:r>
            <a:r>
              <a:rPr lang="en-US" altLang="en-US" baseline="-25000" dirty="0"/>
              <a:t>T</a:t>
            </a:r>
            <a:r>
              <a:rPr lang="en-US" altLang="en-US" dirty="0"/>
              <a:t> = .3(25) + .5(20) + .2(1) = 17.7%</a:t>
            </a:r>
          </a:p>
        </p:txBody>
      </p:sp>
      <p:sp>
        <p:nvSpPr>
          <p:cNvPr id="2" name="Footer Placeholder 1">
            <a:extLst>
              <a:ext uri="{FF2B5EF4-FFF2-40B4-BE49-F238E27FC236}">
                <a16:creationId xmlns="" xmlns:a16="http://schemas.microsoft.com/office/drawing/2014/main" id="{A405219E-0E69-438D-91EE-052C90090FC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218" name="Rectangle 2">
            <a:extLst>
              <a:ext uri="{FF2B5EF4-FFF2-40B4-BE49-F238E27FC236}">
                <a16:creationId xmlns="" xmlns:a16="http://schemas.microsoft.com/office/drawing/2014/main" id="{A7F0E4D8-C4C5-4509-97BA-3DB6BBA8787F}"/>
              </a:ext>
            </a:extLst>
          </p:cNvPr>
          <p:cNvSpPr>
            <a:spLocks noGrp="1" noChangeArrowheads="1"/>
          </p:cNvSpPr>
          <p:nvPr>
            <p:ph type="title"/>
          </p:nvPr>
        </p:nvSpPr>
        <p:spPr/>
        <p:txBody>
          <a:bodyPr/>
          <a:lstStyle/>
          <a:p>
            <a:pPr eaLnBrk="1" hangingPunct="1">
              <a:defRPr/>
            </a:pPr>
            <a:r>
              <a:rPr lang="en-US" altLang="en-US" sz="3600" dirty="0"/>
              <a:t>Example: Expected Returns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 xmlns:a16="http://schemas.microsoft.com/office/drawing/2014/main" id="{CD188356-60E4-4B69-BE7A-BF0536D43055}"/>
              </a:ext>
            </a:extLst>
          </p:cNvPr>
          <p:cNvSpPr>
            <a:spLocks noGrp="1" noChangeArrowheads="1"/>
          </p:cNvSpPr>
          <p:nvPr>
            <p:ph idx="1"/>
          </p:nvPr>
        </p:nvSpPr>
        <p:spPr/>
        <p:txBody>
          <a:bodyPr/>
          <a:lstStyle/>
          <a:p>
            <a:pPr eaLnBrk="1" hangingPunct="1"/>
            <a:r>
              <a:rPr lang="en-US" altLang="en-US" dirty="0"/>
              <a:t>Variance and standard deviation measure the volatility of returns.</a:t>
            </a:r>
          </a:p>
          <a:p>
            <a:pPr eaLnBrk="1" hangingPunct="1"/>
            <a:endParaRPr lang="en-US" altLang="en-US" sz="1200" dirty="0"/>
          </a:p>
          <a:p>
            <a:pPr eaLnBrk="1" hangingPunct="1"/>
            <a:r>
              <a:rPr lang="en-US" altLang="en-US" dirty="0"/>
              <a:t>Using unequal probabilities for the entire range of possibilities</a:t>
            </a:r>
          </a:p>
          <a:p>
            <a:pPr eaLnBrk="1" hangingPunct="1"/>
            <a:endParaRPr lang="en-US" altLang="en-US" sz="1200" dirty="0"/>
          </a:p>
          <a:p>
            <a:pPr eaLnBrk="1" hangingPunct="1"/>
            <a:r>
              <a:rPr lang="en-US" altLang="en-US" dirty="0"/>
              <a:t>Weighted average of squared deviations</a:t>
            </a:r>
          </a:p>
        </p:txBody>
      </p:sp>
      <p:sp>
        <p:nvSpPr>
          <p:cNvPr id="2" name="Footer Placeholder 1">
            <a:extLst>
              <a:ext uri="{FF2B5EF4-FFF2-40B4-BE49-F238E27FC236}">
                <a16:creationId xmlns="" xmlns:a16="http://schemas.microsoft.com/office/drawing/2014/main" id="{D2E84B81-0CF9-4428-800D-F4130BACEB0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1266" name="Rectangle 2">
            <a:extLst>
              <a:ext uri="{FF2B5EF4-FFF2-40B4-BE49-F238E27FC236}">
                <a16:creationId xmlns="" xmlns:a16="http://schemas.microsoft.com/office/drawing/2014/main" id="{0D46167D-DEFC-463D-9DD1-EC5716A3AC89}"/>
              </a:ext>
            </a:extLst>
          </p:cNvPr>
          <p:cNvSpPr>
            <a:spLocks noGrp="1" noChangeArrowheads="1"/>
          </p:cNvSpPr>
          <p:nvPr>
            <p:ph type="title"/>
          </p:nvPr>
        </p:nvSpPr>
        <p:spPr/>
        <p:txBody>
          <a:bodyPr>
            <a:noAutofit/>
          </a:bodyPr>
          <a:lstStyle/>
          <a:p>
            <a:pPr eaLnBrk="1" hangingPunct="1">
              <a:defRPr/>
            </a:pPr>
            <a:r>
              <a:rPr lang="en-US" altLang="en-US" sz="3600" dirty="0"/>
              <a:t>Variance and Standard Deviation</a:t>
            </a:r>
          </a:p>
        </p:txBody>
      </p:sp>
      <p:graphicFrame>
        <p:nvGraphicFramePr>
          <p:cNvPr id="21508" name="Object 4">
            <a:extLst>
              <a:ext uri="{FF2B5EF4-FFF2-40B4-BE49-F238E27FC236}">
                <a16:creationId xmlns="" xmlns:a16="http://schemas.microsoft.com/office/drawing/2014/main" id="{0459116C-B6B9-4E84-A882-D4DF8C18FC6D}"/>
              </a:ext>
            </a:extLst>
          </p:cNvPr>
          <p:cNvGraphicFramePr>
            <a:graphicFrameLocks noChangeAspect="1"/>
          </p:cNvGraphicFramePr>
          <p:nvPr>
            <p:extLst>
              <p:ext uri="{D42A27DB-BD31-4B8C-83A1-F6EECF244321}">
                <p14:modId xmlns:p14="http://schemas.microsoft.com/office/powerpoint/2010/main" val="2921278304"/>
              </p:ext>
            </p:extLst>
          </p:nvPr>
        </p:nvGraphicFramePr>
        <p:xfrm>
          <a:off x="2978150" y="4648200"/>
          <a:ext cx="3187700" cy="1066800"/>
        </p:xfrm>
        <a:graphic>
          <a:graphicData uri="http://schemas.openxmlformats.org/presentationml/2006/ole">
            <mc:AlternateContent xmlns:mc="http://schemas.openxmlformats.org/markup-compatibility/2006">
              <mc:Choice xmlns:v="urn:schemas-microsoft-com:vml" Requires="v">
                <p:oleObj spid="_x0000_s21519" name="Equation" r:id="rId4" imgW="1352663" imgH="342821" progId="Equation.3">
                  <p:embed/>
                </p:oleObj>
              </mc:Choice>
              <mc:Fallback>
                <p:oleObj name="Equation" r:id="rId4" imgW="1352663" imgH="342821"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8150" y="4648200"/>
                        <a:ext cx="3187700" cy="10668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 xmlns:a16="http://schemas.microsoft.com/office/drawing/2014/main" id="{CC3B8485-DAE5-4B6D-8274-ACB837ADEDE9}"/>
              </a:ext>
            </a:extLst>
          </p:cNvPr>
          <p:cNvSpPr>
            <a:spLocks noGrp="1" noChangeArrowheads="1"/>
          </p:cNvSpPr>
          <p:nvPr>
            <p:ph idx="1"/>
          </p:nvPr>
        </p:nvSpPr>
        <p:spPr/>
        <p:txBody>
          <a:bodyPr/>
          <a:lstStyle/>
          <a:p>
            <a:pPr eaLnBrk="1" hangingPunct="1"/>
            <a:r>
              <a:rPr lang="en-US" altLang="en-US" dirty="0"/>
              <a:t>Consider the previous example. What are the variance and standard deviation for each stock?</a:t>
            </a:r>
          </a:p>
          <a:p>
            <a:pPr eaLnBrk="1" hangingPunct="1"/>
            <a:endParaRPr lang="en-US" altLang="en-US" sz="1000" dirty="0"/>
          </a:p>
          <a:p>
            <a:pPr eaLnBrk="1" hangingPunct="1"/>
            <a:r>
              <a:rPr lang="en-US" altLang="en-US" dirty="0"/>
              <a:t>Stock C</a:t>
            </a:r>
          </a:p>
          <a:p>
            <a:pPr lvl="1" eaLnBrk="1" hangingPunct="1">
              <a:buFont typeface="Wingdings" panose="05000000000000000000" pitchFamily="2" charset="2"/>
              <a:buChar char="§"/>
            </a:pPr>
            <a:r>
              <a:rPr lang="en-US" altLang="en-US" sz="2400" dirty="0">
                <a:sym typeface="Symbol" panose="05050102010706020507" pitchFamily="18" charset="2"/>
              </a:rPr>
              <a:t></a:t>
            </a:r>
            <a:r>
              <a:rPr lang="en-US" altLang="en-US" sz="2400" baseline="30000" dirty="0">
                <a:sym typeface="Symbol" panose="05050102010706020507" pitchFamily="18" charset="2"/>
              </a:rPr>
              <a:t>2</a:t>
            </a:r>
            <a:r>
              <a:rPr lang="en-US" altLang="en-US" sz="2400" dirty="0">
                <a:sym typeface="Symbol" panose="05050102010706020507" pitchFamily="18" charset="2"/>
              </a:rPr>
              <a:t> = .3(0.15-0.099)</a:t>
            </a:r>
            <a:r>
              <a:rPr lang="en-US" altLang="en-US" sz="2400" baseline="30000" dirty="0">
                <a:sym typeface="Symbol" panose="05050102010706020507" pitchFamily="18" charset="2"/>
              </a:rPr>
              <a:t>2</a:t>
            </a:r>
            <a:r>
              <a:rPr lang="en-US" altLang="en-US" sz="2400" dirty="0">
                <a:sym typeface="Symbol" panose="05050102010706020507" pitchFamily="18" charset="2"/>
              </a:rPr>
              <a:t> + .5(0.10-0.099)</a:t>
            </a:r>
            <a:r>
              <a:rPr lang="en-US" altLang="en-US" sz="2400" baseline="30000" dirty="0">
                <a:sym typeface="Symbol" panose="05050102010706020507" pitchFamily="18" charset="2"/>
              </a:rPr>
              <a:t>2</a:t>
            </a:r>
            <a:r>
              <a:rPr lang="en-US" altLang="en-US" sz="2400" dirty="0">
                <a:sym typeface="Symbol" panose="05050102010706020507" pitchFamily="18" charset="2"/>
              </a:rPr>
              <a:t> 				+ .2(0.02-0.099)</a:t>
            </a:r>
            <a:r>
              <a:rPr lang="en-US" altLang="en-US" sz="2400" baseline="30000" dirty="0">
                <a:sym typeface="Symbol" panose="05050102010706020507" pitchFamily="18" charset="2"/>
              </a:rPr>
              <a:t>2</a:t>
            </a:r>
            <a:r>
              <a:rPr lang="en-US" altLang="en-US" sz="2400" dirty="0">
                <a:sym typeface="Symbol" panose="05050102010706020507" pitchFamily="18" charset="2"/>
              </a:rPr>
              <a:t> = 0.002029</a:t>
            </a:r>
          </a:p>
          <a:p>
            <a:pPr lvl="1" eaLnBrk="1" hangingPunct="1">
              <a:buFont typeface="Wingdings" panose="05000000000000000000" pitchFamily="2" charset="2"/>
              <a:buChar char="§"/>
            </a:pPr>
            <a:r>
              <a:rPr lang="en-US" altLang="en-US" sz="2400" dirty="0">
                <a:sym typeface="Symbol" panose="05050102010706020507" pitchFamily="18" charset="2"/>
              </a:rPr>
              <a:t> = 4.50%</a:t>
            </a:r>
          </a:p>
          <a:p>
            <a:pPr eaLnBrk="1" hangingPunct="1"/>
            <a:endParaRPr lang="en-US" altLang="en-US" sz="1000" dirty="0"/>
          </a:p>
          <a:p>
            <a:pPr eaLnBrk="1" hangingPunct="1"/>
            <a:r>
              <a:rPr lang="en-US" altLang="en-US" dirty="0"/>
              <a:t>Stock T</a:t>
            </a:r>
          </a:p>
          <a:p>
            <a:pPr lvl="1" eaLnBrk="1" hangingPunct="1">
              <a:buFont typeface="Wingdings" panose="05000000000000000000" pitchFamily="2" charset="2"/>
              <a:buChar char="§"/>
            </a:pPr>
            <a:r>
              <a:rPr lang="en-US" altLang="en-US" sz="2400" dirty="0">
                <a:sym typeface="Symbol" panose="05050102010706020507" pitchFamily="18" charset="2"/>
              </a:rPr>
              <a:t></a:t>
            </a:r>
            <a:r>
              <a:rPr lang="en-US" altLang="en-US" sz="2400" baseline="30000" dirty="0">
                <a:sym typeface="Symbol" panose="05050102010706020507" pitchFamily="18" charset="2"/>
              </a:rPr>
              <a:t>2</a:t>
            </a:r>
            <a:r>
              <a:rPr lang="en-US" altLang="en-US" sz="2400" dirty="0">
                <a:sym typeface="Symbol" panose="05050102010706020507" pitchFamily="18" charset="2"/>
              </a:rPr>
              <a:t> = .3(0.25-0.177)</a:t>
            </a:r>
            <a:r>
              <a:rPr lang="en-US" altLang="en-US" sz="2400" baseline="30000" dirty="0">
                <a:sym typeface="Symbol" panose="05050102010706020507" pitchFamily="18" charset="2"/>
              </a:rPr>
              <a:t>2</a:t>
            </a:r>
            <a:r>
              <a:rPr lang="en-US" altLang="en-US" sz="2400" dirty="0">
                <a:sym typeface="Symbol" panose="05050102010706020507" pitchFamily="18" charset="2"/>
              </a:rPr>
              <a:t> + .5(0.20-0.177)</a:t>
            </a:r>
            <a:r>
              <a:rPr lang="en-US" altLang="en-US" sz="2400" baseline="30000" dirty="0">
                <a:sym typeface="Symbol" panose="05050102010706020507" pitchFamily="18" charset="2"/>
              </a:rPr>
              <a:t>2</a:t>
            </a:r>
            <a:r>
              <a:rPr lang="en-US" altLang="en-US" sz="2400" dirty="0">
                <a:sym typeface="Symbol" panose="05050102010706020507" pitchFamily="18" charset="2"/>
              </a:rPr>
              <a:t> 				+ .2(0.01-0.177)</a:t>
            </a:r>
            <a:r>
              <a:rPr lang="en-US" altLang="en-US" sz="2400" baseline="30000" dirty="0">
                <a:sym typeface="Symbol" panose="05050102010706020507" pitchFamily="18" charset="2"/>
              </a:rPr>
              <a:t>2</a:t>
            </a:r>
            <a:r>
              <a:rPr lang="en-US" altLang="en-US" sz="2400" dirty="0">
                <a:sym typeface="Symbol" panose="05050102010706020507" pitchFamily="18" charset="2"/>
              </a:rPr>
              <a:t> = 0.007441</a:t>
            </a:r>
          </a:p>
          <a:p>
            <a:pPr lvl="1" eaLnBrk="1" hangingPunct="1">
              <a:buFont typeface="Wingdings" panose="05000000000000000000" pitchFamily="2" charset="2"/>
              <a:buChar char="§"/>
            </a:pPr>
            <a:r>
              <a:rPr lang="en-US" altLang="en-US" sz="2400" dirty="0">
                <a:sym typeface="Symbol" panose="05050102010706020507" pitchFamily="18" charset="2"/>
              </a:rPr>
              <a:t> = 8.63%</a:t>
            </a:r>
            <a:endParaRPr lang="en-US" altLang="en-US" sz="2400" dirty="0"/>
          </a:p>
          <a:p>
            <a:pPr eaLnBrk="1" hangingPunct="1"/>
            <a:endParaRPr lang="en-US" altLang="en-US" dirty="0"/>
          </a:p>
        </p:txBody>
      </p:sp>
      <p:sp>
        <p:nvSpPr>
          <p:cNvPr id="2" name="Footer Placeholder 1">
            <a:extLst>
              <a:ext uri="{FF2B5EF4-FFF2-40B4-BE49-F238E27FC236}">
                <a16:creationId xmlns="" xmlns:a16="http://schemas.microsoft.com/office/drawing/2014/main" id="{7E20DD48-D497-4D43-AEBF-DD36B61A60E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3314" name="Rectangle 2">
            <a:extLst>
              <a:ext uri="{FF2B5EF4-FFF2-40B4-BE49-F238E27FC236}">
                <a16:creationId xmlns="" xmlns:a16="http://schemas.microsoft.com/office/drawing/2014/main" id="{692460A5-FC9A-4910-A923-BF1F7C34A21C}"/>
              </a:ext>
            </a:extLst>
          </p:cNvPr>
          <p:cNvSpPr>
            <a:spLocks noGrp="1" noChangeArrowheads="1"/>
          </p:cNvSpPr>
          <p:nvPr>
            <p:ph type="title"/>
          </p:nvPr>
        </p:nvSpPr>
        <p:spPr/>
        <p:txBody>
          <a:bodyPr>
            <a:noAutofit/>
          </a:bodyPr>
          <a:lstStyle/>
          <a:p>
            <a:pPr eaLnBrk="1" hangingPunct="1">
              <a:defRPr/>
            </a:pPr>
            <a:r>
              <a:rPr lang="en-US" altLang="en-US" sz="3600" dirty="0"/>
              <a:t>Example: Variance and Standard Deviation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 xmlns:a16="http://schemas.microsoft.com/office/drawing/2014/main" id="{1E6EE5DA-CA84-497E-8F0A-2E84AE318E3E}"/>
              </a:ext>
            </a:extLst>
          </p:cNvPr>
          <p:cNvSpPr>
            <a:spLocks noGrp="1" noChangeArrowheads="1"/>
          </p:cNvSpPr>
          <p:nvPr>
            <p:ph idx="1"/>
          </p:nvPr>
        </p:nvSpPr>
        <p:spPr/>
        <p:txBody>
          <a:bodyPr/>
          <a:lstStyle/>
          <a:p>
            <a:pPr eaLnBrk="1" hangingPunct="1"/>
            <a:r>
              <a:rPr lang="en-US" altLang="en-US" sz="2800" dirty="0"/>
              <a:t>Consider the following information:</a:t>
            </a:r>
          </a:p>
          <a:p>
            <a:pPr lvl="1" eaLnBrk="1" hangingPunct="1">
              <a:buFontTx/>
              <a:buNone/>
            </a:pPr>
            <a:r>
              <a:rPr lang="en-US" altLang="en-US" dirty="0"/>
              <a:t>	</a:t>
            </a:r>
            <a:r>
              <a:rPr lang="en-US" altLang="en-US" u="sng" dirty="0"/>
              <a:t>State		Probability	      ABC, Inc. Return</a:t>
            </a:r>
          </a:p>
          <a:p>
            <a:pPr lvl="1" eaLnBrk="1" hangingPunct="1">
              <a:buFontTx/>
              <a:buNone/>
            </a:pPr>
            <a:r>
              <a:rPr lang="en-US" altLang="en-US" dirty="0"/>
              <a:t>	Boom		.25		 	 0.15</a:t>
            </a:r>
          </a:p>
          <a:p>
            <a:pPr lvl="1" eaLnBrk="1" hangingPunct="1">
              <a:buFontTx/>
              <a:buNone/>
            </a:pPr>
            <a:r>
              <a:rPr lang="en-US" altLang="en-US" dirty="0"/>
              <a:t>	Normal		.50			 0.08</a:t>
            </a:r>
          </a:p>
          <a:p>
            <a:pPr lvl="1" eaLnBrk="1" hangingPunct="1">
              <a:buFontTx/>
              <a:buNone/>
            </a:pPr>
            <a:r>
              <a:rPr lang="en-US" altLang="en-US" dirty="0"/>
              <a:t>	Slowdown	.15			 0.04</a:t>
            </a:r>
          </a:p>
          <a:p>
            <a:pPr lvl="1" eaLnBrk="1" hangingPunct="1">
              <a:buFontTx/>
              <a:buNone/>
            </a:pPr>
            <a:r>
              <a:rPr lang="en-US" altLang="en-US" dirty="0"/>
              <a:t>	Recession	.10			-0.03</a:t>
            </a:r>
          </a:p>
          <a:p>
            <a:pPr lvl="1" eaLnBrk="1" hangingPunct="1">
              <a:buFontTx/>
              <a:buNone/>
            </a:pPr>
            <a:endParaRPr lang="en-US" altLang="en-US" sz="1200" dirty="0"/>
          </a:p>
          <a:p>
            <a:pPr eaLnBrk="1" hangingPunct="1"/>
            <a:r>
              <a:rPr lang="en-US" altLang="en-US" sz="2800" dirty="0"/>
              <a:t>What is the expected return?</a:t>
            </a:r>
          </a:p>
          <a:p>
            <a:pPr eaLnBrk="1" hangingPunct="1"/>
            <a:endParaRPr lang="en-US" altLang="en-US" sz="1200" dirty="0"/>
          </a:p>
          <a:p>
            <a:pPr eaLnBrk="1" hangingPunct="1"/>
            <a:r>
              <a:rPr lang="en-US" altLang="en-US" sz="2800" dirty="0"/>
              <a:t>What is the variance?</a:t>
            </a:r>
          </a:p>
          <a:p>
            <a:pPr eaLnBrk="1" hangingPunct="1"/>
            <a:endParaRPr lang="en-US" altLang="en-US" sz="1200" dirty="0"/>
          </a:p>
          <a:p>
            <a:pPr eaLnBrk="1" hangingPunct="1"/>
            <a:r>
              <a:rPr lang="en-US" altLang="en-US" sz="2800" dirty="0"/>
              <a:t>What is the standard deviation?</a:t>
            </a:r>
          </a:p>
        </p:txBody>
      </p:sp>
      <p:sp>
        <p:nvSpPr>
          <p:cNvPr id="2" name="Footer Placeholder 1">
            <a:extLst>
              <a:ext uri="{FF2B5EF4-FFF2-40B4-BE49-F238E27FC236}">
                <a16:creationId xmlns="" xmlns:a16="http://schemas.microsoft.com/office/drawing/2014/main" id="{830DC576-3FDF-42B9-9065-3E5E532FCB0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5362" name="Rectangle 2">
            <a:extLst>
              <a:ext uri="{FF2B5EF4-FFF2-40B4-BE49-F238E27FC236}">
                <a16:creationId xmlns="" xmlns:a16="http://schemas.microsoft.com/office/drawing/2014/main" id="{81ABED41-221A-4277-AC5A-53B20C7C53A6}"/>
              </a:ext>
            </a:extLst>
          </p:cNvPr>
          <p:cNvSpPr>
            <a:spLocks noGrp="1" noChangeArrowheads="1"/>
          </p:cNvSpPr>
          <p:nvPr>
            <p:ph type="title"/>
          </p:nvPr>
        </p:nvSpPr>
        <p:spPr/>
        <p:txBody>
          <a:bodyPr/>
          <a:lstStyle/>
          <a:p>
            <a:pPr eaLnBrk="1" hangingPunct="1">
              <a:defRPr/>
            </a:pPr>
            <a:r>
              <a:rPr lang="en-US" altLang="en-US" sz="3600" dirty="0"/>
              <a:t>Another Example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 xmlns:a16="http://schemas.microsoft.com/office/drawing/2014/main" id="{43DCEE80-79FE-4C27-A70E-C6BDE6DA8432}"/>
              </a:ext>
            </a:extLst>
          </p:cNvPr>
          <p:cNvSpPr>
            <a:spLocks noGrp="1" noChangeArrowheads="1"/>
          </p:cNvSpPr>
          <p:nvPr>
            <p:ph idx="1"/>
          </p:nvPr>
        </p:nvSpPr>
        <p:spPr/>
        <p:txBody>
          <a:bodyPr/>
          <a:lstStyle/>
          <a:p>
            <a:pPr eaLnBrk="1" hangingPunct="1"/>
            <a:r>
              <a:rPr lang="en-US" altLang="en-US" sz="2800" dirty="0"/>
              <a:t>A portfolio is a collection of assets.</a:t>
            </a:r>
          </a:p>
          <a:p>
            <a:pPr eaLnBrk="1" hangingPunct="1"/>
            <a:endParaRPr lang="en-US" altLang="en-US" sz="1800" dirty="0"/>
          </a:p>
          <a:p>
            <a:pPr eaLnBrk="1" hangingPunct="1"/>
            <a:r>
              <a:rPr lang="en-US" altLang="en-US" sz="2800" dirty="0"/>
              <a:t>An asset’s risk and return are important in how they affect the risk and return of the portfolio.</a:t>
            </a:r>
          </a:p>
          <a:p>
            <a:pPr eaLnBrk="1" hangingPunct="1"/>
            <a:endParaRPr lang="en-US" altLang="en-US" sz="1800" dirty="0"/>
          </a:p>
          <a:p>
            <a:pPr eaLnBrk="1" hangingPunct="1"/>
            <a:r>
              <a:rPr lang="en-US" altLang="en-US" sz="2800" dirty="0"/>
              <a:t>The risk-return trade-off for a portfolio is measured by the portfolio expected return and standard deviation, just as with individual assets.</a:t>
            </a:r>
          </a:p>
        </p:txBody>
      </p:sp>
      <p:sp>
        <p:nvSpPr>
          <p:cNvPr id="2" name="Footer Placeholder 1">
            <a:extLst>
              <a:ext uri="{FF2B5EF4-FFF2-40B4-BE49-F238E27FC236}">
                <a16:creationId xmlns="" xmlns:a16="http://schemas.microsoft.com/office/drawing/2014/main" id="{782D36F8-9750-4C47-BBB4-2C1B1821772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7410" name="Rectangle 2">
            <a:extLst>
              <a:ext uri="{FF2B5EF4-FFF2-40B4-BE49-F238E27FC236}">
                <a16:creationId xmlns="" xmlns:a16="http://schemas.microsoft.com/office/drawing/2014/main" id="{53E5D666-E488-40BA-ABF8-94957ACD2A5A}"/>
              </a:ext>
            </a:extLst>
          </p:cNvPr>
          <p:cNvSpPr>
            <a:spLocks noGrp="1" noChangeArrowheads="1"/>
          </p:cNvSpPr>
          <p:nvPr>
            <p:ph type="title"/>
          </p:nvPr>
        </p:nvSpPr>
        <p:spPr/>
        <p:txBody>
          <a:bodyPr/>
          <a:lstStyle/>
          <a:p>
            <a:pPr eaLnBrk="1" hangingPunct="1">
              <a:defRPr/>
            </a:pPr>
            <a:r>
              <a:rPr lang="en-US" altLang="en-US" sz="3600" dirty="0"/>
              <a:t>Portfolios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RWJ_FCF11e_PPT_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3018</TotalTime>
  <Words>4035</Words>
  <Application>Microsoft Office PowerPoint</Application>
  <PresentationFormat>On-screen Show (4:3)</PresentationFormat>
  <Paragraphs>603</Paragraphs>
  <Slides>45</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1_RWJ_FCF11e_PPT_Template</vt:lpstr>
      <vt:lpstr>Equation</vt:lpstr>
      <vt:lpstr>CHAPTER 13</vt:lpstr>
      <vt:lpstr>Key Concepts and Skills</vt:lpstr>
      <vt:lpstr>Chapter Outline</vt:lpstr>
      <vt:lpstr>Expected Returns</vt:lpstr>
      <vt:lpstr>Example: Expected Returns</vt:lpstr>
      <vt:lpstr>Variance and Standard Deviation</vt:lpstr>
      <vt:lpstr>Example: Variance and Standard Deviation</vt:lpstr>
      <vt:lpstr>Another Example</vt:lpstr>
      <vt:lpstr>Portfolios</vt:lpstr>
      <vt:lpstr>Example: Portfolio Weights</vt:lpstr>
      <vt:lpstr>Portfolio Expected Returns</vt:lpstr>
      <vt:lpstr>Example: Expected Portfolio Returns</vt:lpstr>
      <vt:lpstr>Portfolio Variance</vt:lpstr>
      <vt:lpstr>Example: Portfolio Variance</vt:lpstr>
      <vt:lpstr>Another Example: Portfolio Variance</vt:lpstr>
      <vt:lpstr>Expected vs. Unexpected Returns</vt:lpstr>
      <vt:lpstr>Announcements and News</vt:lpstr>
      <vt:lpstr>Efficient Markets</vt:lpstr>
      <vt:lpstr>Systematic Risk</vt:lpstr>
      <vt:lpstr>Unsystematic Risk</vt:lpstr>
      <vt:lpstr>Returns</vt:lpstr>
      <vt:lpstr>Diversification</vt:lpstr>
      <vt:lpstr>Table 13.7</vt:lpstr>
      <vt:lpstr>The Principle of Diversification</vt:lpstr>
      <vt:lpstr>Figure 13.1</vt:lpstr>
      <vt:lpstr>Diversifiable Risk</vt:lpstr>
      <vt:lpstr>Total Risk</vt:lpstr>
      <vt:lpstr>Systematic Risk Principle</vt:lpstr>
      <vt:lpstr>Measuring Systematic Risk</vt:lpstr>
      <vt:lpstr>Table 13.8 – Selected Betas</vt:lpstr>
      <vt:lpstr>Total vs. Systematic Risk</vt:lpstr>
      <vt:lpstr>Work the Web Example</vt:lpstr>
      <vt:lpstr>Example: Portfolio Betas</vt:lpstr>
      <vt:lpstr>Beta and the Risk Premium</vt:lpstr>
      <vt:lpstr>Example: Portfolio Expected Returns and Betas</vt:lpstr>
      <vt:lpstr>Reward-to-Risk Ratio: Definition and Example</vt:lpstr>
      <vt:lpstr>Market Equilibrium</vt:lpstr>
      <vt:lpstr>Security Market Line</vt:lpstr>
      <vt:lpstr>The Capital Asset Pricing Model (CAPM)</vt:lpstr>
      <vt:lpstr>Factors Affecting  Expected Return</vt:lpstr>
      <vt:lpstr>Example - CAPM</vt:lpstr>
      <vt:lpstr>Figure 13.4</vt:lpstr>
      <vt:lpstr>Quick Quiz</vt:lpstr>
      <vt:lpstr>Comprehensive Problem</vt:lpstr>
      <vt:lpstr>End of Chapter</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Risk, and the Security Market Line</dc:title>
  <dc:creator>Kent P. Ragan</dc:creator>
  <cp:lastModifiedBy>Lohn, Jennifer</cp:lastModifiedBy>
  <cp:revision>101</cp:revision>
  <dcterms:created xsi:type="dcterms:W3CDTF">2000-09-23T18:09:31Z</dcterms:created>
  <dcterms:modified xsi:type="dcterms:W3CDTF">2018-01-02T17:38:16Z</dcterms:modified>
</cp:coreProperties>
</file>