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27"/>
  </p:notesMasterIdLst>
  <p:handoutMasterIdLst>
    <p:handoutMasterId r:id="rId28"/>
  </p:handoutMasterIdLst>
  <p:sldIdLst>
    <p:sldId id="283" r:id="rId2"/>
    <p:sldId id="257" r:id="rId3"/>
    <p:sldId id="258" r:id="rId4"/>
    <p:sldId id="259" r:id="rId5"/>
    <p:sldId id="284" r:id="rId6"/>
    <p:sldId id="285" r:id="rId7"/>
    <p:sldId id="260" r:id="rId8"/>
    <p:sldId id="276" r:id="rId9"/>
    <p:sldId id="286" r:id="rId10"/>
    <p:sldId id="261" r:id="rId11"/>
    <p:sldId id="262" r:id="rId12"/>
    <p:sldId id="263" r:id="rId13"/>
    <p:sldId id="264" r:id="rId14"/>
    <p:sldId id="265" r:id="rId15"/>
    <p:sldId id="287" r:id="rId16"/>
    <p:sldId id="266" r:id="rId17"/>
    <p:sldId id="288" r:id="rId18"/>
    <p:sldId id="269" r:id="rId19"/>
    <p:sldId id="267" r:id="rId20"/>
    <p:sldId id="289" r:id="rId21"/>
    <p:sldId id="271" r:id="rId22"/>
    <p:sldId id="291" r:id="rId23"/>
    <p:sldId id="290" r:id="rId24"/>
    <p:sldId id="274" r:id="rId25"/>
    <p:sldId id="279" r:id="rId26"/>
  </p:sldIdLst>
  <p:sldSz cx="9144000" cy="6858000" type="screen4x3"/>
  <p:notesSz cx="6858000" cy="8915400"/>
  <p:custDataLst>
    <p:tags r:id="rId2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224">
          <p15:clr>
            <a:srgbClr val="A4A3A4"/>
          </p15:clr>
        </p15:guide>
        <p15:guide id="2" orient="horz" pos="144">
          <p15:clr>
            <a:srgbClr val="A4A3A4"/>
          </p15:clr>
        </p15:guide>
        <p15:guide id="3" pos="2880">
          <p15:clr>
            <a:srgbClr val="A4A3A4"/>
          </p15:clr>
        </p15:guide>
      </p15:sldGuideLst>
    </p:ext>
    <p:ext uri="{2D200454-40CA-4A62-9FC3-DE9A4176ACB9}">
      <p15:notesGuideLst xmlns:p15="http://schemas.microsoft.com/office/powerpoint/2012/main">
        <p15:guide id="1" orient="horz" pos="280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5A"/>
    <a:srgbClr val="006462"/>
    <a:srgbClr val="005654"/>
    <a:srgbClr val="0038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55" autoAdjust="0"/>
    <p:restoredTop sz="88104" autoAdjust="0"/>
  </p:normalViewPr>
  <p:slideViewPr>
    <p:cSldViewPr>
      <p:cViewPr varScale="1">
        <p:scale>
          <a:sx n="100" d="100"/>
          <a:sy n="100" d="100"/>
        </p:scale>
        <p:origin x="2148" y="90"/>
      </p:cViewPr>
      <p:guideLst>
        <p:guide orient="horz" pos="4224"/>
        <p:guide orient="horz" pos="1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456"/>
    </p:cViewPr>
  </p:sorterViewPr>
  <p:notesViewPr>
    <p:cSldViewPr>
      <p:cViewPr varScale="1">
        <p:scale>
          <a:sx n="62" d="100"/>
          <a:sy n="62" d="100"/>
        </p:scale>
        <p:origin x="-1722" y="-72"/>
      </p:cViewPr>
      <p:guideLst>
        <p:guide orient="horz" pos="280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920298C-6A53-4A2C-B078-528EB96EAAC9}"/>
              </a:ext>
            </a:extLst>
          </p:cNvPr>
          <p:cNvSpPr>
            <a:spLocks noGrp="1" noChangeArrowheads="1"/>
          </p:cNvSpPr>
          <p:nvPr>
            <p:ph type="hdr" sz="quarter"/>
          </p:nvPr>
        </p:nvSpPr>
        <p:spPr bwMode="auto">
          <a:xfrm>
            <a:off x="0" y="0"/>
            <a:ext cx="2971800" cy="4460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41987" name="Rectangle 3">
            <a:extLst>
              <a:ext uri="{FF2B5EF4-FFF2-40B4-BE49-F238E27FC236}">
                <a16:creationId xmlns:a16="http://schemas.microsoft.com/office/drawing/2014/main" id="{1B1CB29C-93B2-40D7-BC3E-0E3CFDBE97F8}"/>
              </a:ext>
            </a:extLst>
          </p:cNvPr>
          <p:cNvSpPr>
            <a:spLocks noGrp="1" noChangeArrowheads="1"/>
          </p:cNvSpPr>
          <p:nvPr>
            <p:ph type="dt" sz="quarter" idx="1"/>
          </p:nvPr>
        </p:nvSpPr>
        <p:spPr bwMode="auto">
          <a:xfrm>
            <a:off x="3886200" y="0"/>
            <a:ext cx="2971800" cy="4460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41988" name="Rectangle 4">
            <a:extLst>
              <a:ext uri="{FF2B5EF4-FFF2-40B4-BE49-F238E27FC236}">
                <a16:creationId xmlns:a16="http://schemas.microsoft.com/office/drawing/2014/main" id="{83E5FE7E-D658-48CF-85EA-5D9943517A3E}"/>
              </a:ext>
            </a:extLst>
          </p:cNvPr>
          <p:cNvSpPr>
            <a:spLocks noGrp="1" noChangeArrowheads="1"/>
          </p:cNvSpPr>
          <p:nvPr>
            <p:ph type="ftr" sz="quarter" idx="2"/>
          </p:nvPr>
        </p:nvSpPr>
        <p:spPr bwMode="auto">
          <a:xfrm>
            <a:off x="0" y="8469313"/>
            <a:ext cx="2971800" cy="4460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41989" name="Rectangle 5">
            <a:extLst>
              <a:ext uri="{FF2B5EF4-FFF2-40B4-BE49-F238E27FC236}">
                <a16:creationId xmlns:a16="http://schemas.microsoft.com/office/drawing/2014/main" id="{DA1E9E3C-02A3-4028-A347-67AE83F3A12D}"/>
              </a:ext>
            </a:extLst>
          </p:cNvPr>
          <p:cNvSpPr>
            <a:spLocks noGrp="1" noChangeArrowheads="1"/>
          </p:cNvSpPr>
          <p:nvPr>
            <p:ph type="sldNum" sz="quarter" idx="3"/>
          </p:nvPr>
        </p:nvSpPr>
        <p:spPr bwMode="auto">
          <a:xfrm>
            <a:off x="3886200" y="8469313"/>
            <a:ext cx="2971800" cy="4460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FD68C10B-40E8-4F07-A530-9EE33811698D}" type="slidenum">
              <a:rPr lang="en-US" altLang="en-US"/>
              <a:pPr>
                <a:defRPr/>
              </a:pPr>
              <a:t>‹#›</a:t>
            </a:fld>
            <a:endParaRPr lang="en-US" altLang="en-US" dirty="0"/>
          </a:p>
        </p:txBody>
      </p:sp>
    </p:spTree>
    <p:extLst>
      <p:ext uri="{BB962C8B-B14F-4D97-AF65-F5344CB8AC3E}">
        <p14:creationId xmlns:p14="http://schemas.microsoft.com/office/powerpoint/2010/main" val="948791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C6F1B2C-7632-44FD-92D5-62B9EE8B55AB}"/>
              </a:ext>
            </a:extLst>
          </p:cNvPr>
          <p:cNvSpPr>
            <a:spLocks noGrp="1" noChangeArrowheads="1"/>
          </p:cNvSpPr>
          <p:nvPr>
            <p:ph type="hdr" sz="quarter"/>
          </p:nvPr>
        </p:nvSpPr>
        <p:spPr bwMode="auto">
          <a:xfrm>
            <a:off x="0" y="0"/>
            <a:ext cx="2971800" cy="4460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9219" name="Rectangle 3">
            <a:extLst>
              <a:ext uri="{FF2B5EF4-FFF2-40B4-BE49-F238E27FC236}">
                <a16:creationId xmlns:a16="http://schemas.microsoft.com/office/drawing/2014/main" id="{8BA3D1CB-843F-4634-B57D-F03347BB442C}"/>
              </a:ext>
            </a:extLst>
          </p:cNvPr>
          <p:cNvSpPr>
            <a:spLocks noGrp="1" noChangeArrowheads="1"/>
          </p:cNvSpPr>
          <p:nvPr>
            <p:ph type="dt" idx="1"/>
          </p:nvPr>
        </p:nvSpPr>
        <p:spPr bwMode="auto">
          <a:xfrm>
            <a:off x="3886200" y="0"/>
            <a:ext cx="2971800" cy="4460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11268" name="Rectangle 4">
            <a:extLst>
              <a:ext uri="{FF2B5EF4-FFF2-40B4-BE49-F238E27FC236}">
                <a16:creationId xmlns:a16="http://schemas.microsoft.com/office/drawing/2014/main" id="{1FFC45FA-1613-4A96-92F2-DDEE3DF5E891}"/>
              </a:ext>
            </a:extLst>
          </p:cNvPr>
          <p:cNvSpPr>
            <a:spLocks noGrp="1" noRot="1" noChangeAspect="1" noChangeArrowheads="1" noTextEdit="1"/>
          </p:cNvSpPr>
          <p:nvPr>
            <p:ph type="sldImg" idx="2"/>
          </p:nvPr>
        </p:nvSpPr>
        <p:spPr bwMode="auto">
          <a:xfrm>
            <a:off x="1200150" y="668338"/>
            <a:ext cx="4457700" cy="3343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BFE9C704-E7F7-41BB-BBB8-272537E2FAA9}"/>
              </a:ext>
            </a:extLst>
          </p:cNvPr>
          <p:cNvSpPr>
            <a:spLocks noGrp="1" noChangeArrowheads="1"/>
          </p:cNvSpPr>
          <p:nvPr>
            <p:ph type="body" sz="quarter" idx="3"/>
          </p:nvPr>
        </p:nvSpPr>
        <p:spPr bwMode="auto">
          <a:xfrm>
            <a:off x="914400" y="4235450"/>
            <a:ext cx="5029200" cy="401161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19D1CA84-5C9C-4275-B9D1-D7B2319B1A9F}"/>
              </a:ext>
            </a:extLst>
          </p:cNvPr>
          <p:cNvSpPr>
            <a:spLocks noGrp="1" noChangeArrowheads="1"/>
          </p:cNvSpPr>
          <p:nvPr>
            <p:ph type="ftr" sz="quarter" idx="4"/>
          </p:nvPr>
        </p:nvSpPr>
        <p:spPr bwMode="auto">
          <a:xfrm>
            <a:off x="0" y="8469313"/>
            <a:ext cx="2971800" cy="4460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9223" name="Rectangle 7">
            <a:extLst>
              <a:ext uri="{FF2B5EF4-FFF2-40B4-BE49-F238E27FC236}">
                <a16:creationId xmlns:a16="http://schemas.microsoft.com/office/drawing/2014/main" id="{E6085D4E-C790-4328-864D-E67DF13277E3}"/>
              </a:ext>
            </a:extLst>
          </p:cNvPr>
          <p:cNvSpPr>
            <a:spLocks noGrp="1" noChangeArrowheads="1"/>
          </p:cNvSpPr>
          <p:nvPr>
            <p:ph type="sldNum" sz="quarter" idx="5"/>
          </p:nvPr>
        </p:nvSpPr>
        <p:spPr bwMode="auto">
          <a:xfrm>
            <a:off x="3886200" y="8469313"/>
            <a:ext cx="2971800" cy="4460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r>
              <a:rPr lang="en-US" altLang="en-US" dirty="0"/>
              <a:t>2.</a:t>
            </a:r>
            <a:fld id="{48239A00-A49A-4353-850C-3353290983A9}" type="slidenum">
              <a:rPr lang="en-US" altLang="en-US"/>
              <a:pPr>
                <a:defRPr/>
              </a:pPr>
              <a:t>‹#›</a:t>
            </a:fld>
            <a:endParaRPr lang="en-US" altLang="en-US" dirty="0"/>
          </a:p>
        </p:txBody>
      </p:sp>
    </p:spTree>
    <p:extLst>
      <p:ext uri="{BB962C8B-B14F-4D97-AF65-F5344CB8AC3E}">
        <p14:creationId xmlns:p14="http://schemas.microsoft.com/office/powerpoint/2010/main" val="3917657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r>
              <a:rPr lang="en-US" altLang="en-US" dirty="0"/>
              <a:t>2.</a:t>
            </a:r>
            <a:fld id="{48239A00-A49A-4353-850C-3353290983A9}" type="slidenum">
              <a:rPr lang="en-US" altLang="en-US" smtClean="0"/>
              <a:pPr>
                <a:defRPr/>
              </a:pPr>
              <a:t>1</a:t>
            </a:fld>
            <a:endParaRPr lang="en-US" altLang="en-US" dirty="0"/>
          </a:p>
        </p:txBody>
      </p:sp>
    </p:spTree>
    <p:extLst>
      <p:ext uri="{BB962C8B-B14F-4D97-AF65-F5344CB8AC3E}">
        <p14:creationId xmlns:p14="http://schemas.microsoft.com/office/powerpoint/2010/main" val="211585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2BDF906-77D7-4F4C-B46C-1E7067C7CAF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DF3292EB-9E19-422A-83A5-FFE5B75C0A31}" type="slidenum">
              <a:rPr lang="en-US" altLang="en-US"/>
              <a:pPr>
                <a:spcBef>
                  <a:spcPct val="0"/>
                </a:spcBef>
              </a:pPr>
              <a:t>11</a:t>
            </a:fld>
            <a:endParaRPr lang="en-US" altLang="en-US" dirty="0"/>
          </a:p>
        </p:txBody>
      </p:sp>
      <p:sp>
        <p:nvSpPr>
          <p:cNvPr id="25603" name="Rectangle 2">
            <a:extLst>
              <a:ext uri="{FF2B5EF4-FFF2-40B4-BE49-F238E27FC236}">
                <a16:creationId xmlns:a16="http://schemas.microsoft.com/office/drawing/2014/main" id="{46D290B3-79D3-4F04-9E80-202D32476722}"/>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11B22114-BFBE-4FF5-B9B4-E7DC99258D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a:p>
        </p:txBody>
      </p:sp>
    </p:spTree>
    <p:extLst>
      <p:ext uri="{BB962C8B-B14F-4D97-AF65-F5344CB8AC3E}">
        <p14:creationId xmlns:p14="http://schemas.microsoft.com/office/powerpoint/2010/main" val="3134787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961AA7D-6EE0-4057-995F-F66A27998E2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84C586B2-EDB9-4691-8B88-007F62266535}" type="slidenum">
              <a:rPr lang="en-US" altLang="en-US"/>
              <a:pPr>
                <a:spcBef>
                  <a:spcPct val="0"/>
                </a:spcBef>
              </a:pPr>
              <a:t>12</a:t>
            </a:fld>
            <a:endParaRPr lang="en-US" altLang="en-US" dirty="0"/>
          </a:p>
        </p:txBody>
      </p:sp>
      <p:sp>
        <p:nvSpPr>
          <p:cNvPr id="27651" name="Rectangle 2">
            <a:extLst>
              <a:ext uri="{FF2B5EF4-FFF2-40B4-BE49-F238E27FC236}">
                <a16:creationId xmlns:a16="http://schemas.microsoft.com/office/drawing/2014/main" id="{95C2613F-C043-4836-9B82-5FCEA74AE3BD}"/>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161B7D1-12B8-43CB-AE16-6BE93C89F3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a:p>
        </p:txBody>
      </p:sp>
    </p:spTree>
    <p:extLst>
      <p:ext uri="{BB962C8B-B14F-4D97-AF65-F5344CB8AC3E}">
        <p14:creationId xmlns:p14="http://schemas.microsoft.com/office/powerpoint/2010/main" val="3326401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E9FD5A8-E2E9-454E-894C-A1AEF729E8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63506763-085D-4E89-83D7-96E5E2BF188A}" type="slidenum">
              <a:rPr lang="en-US" altLang="en-US"/>
              <a:pPr>
                <a:spcBef>
                  <a:spcPct val="0"/>
                </a:spcBef>
              </a:pPr>
              <a:t>13</a:t>
            </a:fld>
            <a:endParaRPr lang="en-US" altLang="en-US" dirty="0"/>
          </a:p>
        </p:txBody>
      </p:sp>
      <p:sp>
        <p:nvSpPr>
          <p:cNvPr id="29699" name="Rectangle 2">
            <a:extLst>
              <a:ext uri="{FF2B5EF4-FFF2-40B4-BE49-F238E27FC236}">
                <a16:creationId xmlns:a16="http://schemas.microsoft.com/office/drawing/2014/main" id="{5AD02341-8EC9-4B27-BB01-AC9E0D0C4FDD}"/>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F1FE113E-DEE5-4745-BEED-A53A1165C36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800" dirty="0"/>
              <a:t>Section 2.2</a:t>
            </a:r>
          </a:p>
          <a:p>
            <a:pPr eaLnBrk="1" hangingPunct="1"/>
            <a:endParaRPr 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If you think of the balance sheet as a snapshot, then you can think of the income statement as a video recording covering the period between before and after pictures. </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Net income is often expressed on a per-share basis and called </a:t>
            </a:r>
            <a:r>
              <a:rPr lang="en-US" sz="1800" b="0" i="1" u="none" strike="noStrike" baseline="0" dirty="0">
                <a:solidFill>
                  <a:srgbClr val="221E1F"/>
                </a:solidFill>
                <a:latin typeface="STIX MathJax Main"/>
              </a:rPr>
              <a:t>earnings per share </a:t>
            </a:r>
            <a:r>
              <a:rPr lang="en-US" sz="1800" b="0" i="0" u="none" strike="noStrike" baseline="0" dirty="0">
                <a:solidFill>
                  <a:srgbClr val="221E1F"/>
                </a:solidFill>
                <a:latin typeface="STIX MathJax Main"/>
              </a:rPr>
              <a:t>(EPS). </a:t>
            </a:r>
            <a:endParaRPr lang="en-US" altLang="en-US" dirty="0"/>
          </a:p>
        </p:txBody>
      </p:sp>
    </p:spTree>
    <p:extLst>
      <p:ext uri="{BB962C8B-B14F-4D97-AF65-F5344CB8AC3E}">
        <p14:creationId xmlns:p14="http://schemas.microsoft.com/office/powerpoint/2010/main" val="1384625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D07CC3F-1C2F-4069-9882-C753F702BC2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9384DC9D-9696-4860-A624-11E086887820}" type="slidenum">
              <a:rPr lang="en-US" altLang="en-US"/>
              <a:pPr>
                <a:spcBef>
                  <a:spcPct val="0"/>
                </a:spcBef>
              </a:pPr>
              <a:t>14</a:t>
            </a:fld>
            <a:endParaRPr lang="en-US" altLang="en-US" dirty="0"/>
          </a:p>
        </p:txBody>
      </p:sp>
      <p:sp>
        <p:nvSpPr>
          <p:cNvPr id="31747" name="Rectangle 2">
            <a:extLst>
              <a:ext uri="{FF2B5EF4-FFF2-40B4-BE49-F238E27FC236}">
                <a16:creationId xmlns:a16="http://schemas.microsoft.com/office/drawing/2014/main" id="{02197D31-234C-4F4D-82DD-0A3B5CEEB95A}"/>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F831170-DE91-46E0-989E-2AE2225D640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Table 2.2 gives a simplified income statement for U.S. Corporation. </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As indicated, U.S. Corporation paid cash dividends of $123. The difference between net income and cash dividends, $370, is the addition to retained earnings for the year. This amount is added to the cumulative retained earnings account on the balance sheet. If you look back at the two balance sheets for U.S. Corporation, you’ll see that retained earnings did go up by this amount: $1,320 + 370 = $1,690. </a:t>
            </a:r>
            <a:endParaRPr lang="en-US" altLang="en-US" sz="1000" dirty="0"/>
          </a:p>
        </p:txBody>
      </p:sp>
    </p:spTree>
    <p:extLst>
      <p:ext uri="{BB962C8B-B14F-4D97-AF65-F5344CB8AC3E}">
        <p14:creationId xmlns:p14="http://schemas.microsoft.com/office/powerpoint/2010/main" val="220168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E9FD5A8-E2E9-454E-894C-A1AEF729E8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63506763-085D-4E89-83D7-96E5E2BF188A}" type="slidenum">
              <a:rPr lang="en-US" altLang="en-US"/>
              <a:pPr>
                <a:spcBef>
                  <a:spcPct val="0"/>
                </a:spcBef>
              </a:pPr>
              <a:t>15</a:t>
            </a:fld>
            <a:endParaRPr lang="en-US" altLang="en-US" dirty="0"/>
          </a:p>
        </p:txBody>
      </p:sp>
      <p:sp>
        <p:nvSpPr>
          <p:cNvPr id="29699" name="Rectangle 2">
            <a:extLst>
              <a:ext uri="{FF2B5EF4-FFF2-40B4-BE49-F238E27FC236}">
                <a16:creationId xmlns:a16="http://schemas.microsoft.com/office/drawing/2014/main" id="{5AD02341-8EC9-4B27-BB01-AC9E0D0C4FDD}"/>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F1FE113E-DEE5-4745-BEED-A53A1165C36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0" i="0" u="none" strike="noStrike" baseline="0" dirty="0">
                <a:solidFill>
                  <a:srgbClr val="221E1F"/>
                </a:solidFill>
                <a:latin typeface="STIX MathJax Main"/>
              </a:rPr>
              <a:t>An income statement prepared using GAAP will show revenue when it accrues. This is not necessarily when the cash comes in. The general rule (the </a:t>
            </a:r>
            <a:r>
              <a:rPr lang="en-US" sz="1800" b="0" i="1" u="none" strike="noStrike" baseline="0" dirty="0">
                <a:solidFill>
                  <a:srgbClr val="221E1F"/>
                </a:solidFill>
                <a:latin typeface="STIX MathJax Main"/>
              </a:rPr>
              <a:t>recognition </a:t>
            </a:r>
            <a:r>
              <a:rPr lang="en-US" sz="1800" b="0" i="0" u="none" strike="noStrike" baseline="0" dirty="0">
                <a:solidFill>
                  <a:srgbClr val="221E1F"/>
                </a:solidFill>
                <a:latin typeface="STIX MathJax Main"/>
              </a:rPr>
              <a:t>or </a:t>
            </a:r>
            <a:r>
              <a:rPr lang="en-US" sz="1800" b="0" i="1" u="none" strike="noStrike" baseline="0" dirty="0">
                <a:solidFill>
                  <a:srgbClr val="221E1F"/>
                </a:solidFill>
                <a:latin typeface="STIX MathJax Main"/>
              </a:rPr>
              <a:t>realization principle</a:t>
            </a:r>
            <a:r>
              <a:rPr lang="en-US" sz="1800" b="0" i="0" u="none" strike="noStrike" baseline="0" dirty="0">
                <a:solidFill>
                  <a:srgbClr val="221E1F"/>
                </a:solidFill>
                <a:latin typeface="STIX MathJax Main"/>
              </a:rPr>
              <a:t>) is to recognize revenue when the earnings process is virtually complete and the value of an exchange of goods or services is known or can be reliably determined.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b="0" i="0" u="none" strike="noStrike" baseline="0" dirty="0">
              <a:solidFill>
                <a:srgbClr val="221E1F"/>
              </a:solidFill>
              <a:latin typeface="STIX MathJax Main"/>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0" i="0" u="none" strike="noStrike" baseline="0" dirty="0">
                <a:solidFill>
                  <a:srgbClr val="221E1F"/>
                </a:solidFill>
                <a:latin typeface="STIX MathJax Main"/>
              </a:rPr>
              <a:t>Expenses shown on the income statement are based on the </a:t>
            </a:r>
            <a:r>
              <a:rPr lang="en-US" sz="1800" b="0" i="1" u="none" strike="noStrike" baseline="0" dirty="0">
                <a:solidFill>
                  <a:srgbClr val="221E1F"/>
                </a:solidFill>
                <a:latin typeface="STIX MathJax Main"/>
              </a:rPr>
              <a:t>matching principle. </a:t>
            </a:r>
            <a:r>
              <a:rPr lang="en-US" sz="1800" b="0" i="0" u="none" strike="noStrike" baseline="0" dirty="0">
                <a:solidFill>
                  <a:srgbClr val="221E1F"/>
                </a:solidFill>
                <a:latin typeface="STIX MathJax Main"/>
              </a:rPr>
              <a:t>The basic idea here is to first determine revenues as described previously and then match those revenues with the costs associated with producing them.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800" b="0" i="0" u="none" strike="noStrike" baseline="0" dirty="0">
              <a:solidFill>
                <a:srgbClr val="221E1F"/>
              </a:solidFill>
              <a:latin typeface="STIX MathJax Main"/>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918919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8DC2526-DB75-488E-9AAC-3849923EBD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C80EAFF0-683F-4DB8-9D51-B8D6E312D4B0}" type="slidenum">
              <a:rPr lang="en-US" altLang="en-US"/>
              <a:pPr>
                <a:spcBef>
                  <a:spcPct val="0"/>
                </a:spcBef>
              </a:pPr>
              <a:t>16</a:t>
            </a:fld>
            <a:endParaRPr lang="en-US" altLang="en-US" dirty="0"/>
          </a:p>
        </p:txBody>
      </p:sp>
      <p:sp>
        <p:nvSpPr>
          <p:cNvPr id="35843" name="Rectangle 2">
            <a:extLst>
              <a:ext uri="{FF2B5EF4-FFF2-40B4-BE49-F238E27FC236}">
                <a16:creationId xmlns:a16="http://schemas.microsoft.com/office/drawing/2014/main" id="{A0F3859D-33F1-4651-8406-19A2A0177FC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F788ED3F-E340-4C20-B10D-29C8CB9F230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2.3</a:t>
            </a:r>
          </a:p>
          <a:p>
            <a:pPr eaLnBrk="1" hangingPunct="1"/>
            <a:endParaRPr lang="en-US" altLang="en-US" dirty="0"/>
          </a:p>
        </p:txBody>
      </p:sp>
    </p:spTree>
    <p:extLst>
      <p:ext uri="{BB962C8B-B14F-4D97-AF65-F5344CB8AC3E}">
        <p14:creationId xmlns:p14="http://schemas.microsoft.com/office/powerpoint/2010/main" val="151394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D07CC3F-1C2F-4069-9882-C753F702BC2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9384DC9D-9696-4860-A624-11E086887820}" type="slidenum">
              <a:rPr lang="en-US" altLang="en-US"/>
              <a:pPr>
                <a:spcBef>
                  <a:spcPct val="0"/>
                </a:spcBef>
              </a:pPr>
              <a:t>17</a:t>
            </a:fld>
            <a:endParaRPr lang="en-US" altLang="en-US" dirty="0"/>
          </a:p>
        </p:txBody>
      </p:sp>
      <p:sp>
        <p:nvSpPr>
          <p:cNvPr id="31747" name="Rectangle 2">
            <a:extLst>
              <a:ext uri="{FF2B5EF4-FFF2-40B4-BE49-F238E27FC236}">
                <a16:creationId xmlns:a16="http://schemas.microsoft.com/office/drawing/2014/main" id="{02197D31-234C-4F4D-82DD-0A3B5CEEB95A}"/>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F831170-DE91-46E0-989E-2AE2225D640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To illustrate some important points about taxes for such entities, we take a look at personal tax rates in Table 2.3. The percentage tax rates shown in Table 2.3 are all marginal rates. Put another way, the tax rates in Table 2.3 apply to the part of income in the indicated range only, not all income. </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Before moving on, we should note that the tax rates we have discussed in this section relate to federal taxes only. Overall tax rates can be higher if state, local, and any other taxes are considered.</a:t>
            </a:r>
            <a:endParaRPr lang="en-US" altLang="en-US" sz="1000" dirty="0"/>
          </a:p>
        </p:txBody>
      </p:sp>
    </p:spTree>
    <p:extLst>
      <p:ext uri="{BB962C8B-B14F-4D97-AF65-F5344CB8AC3E}">
        <p14:creationId xmlns:p14="http://schemas.microsoft.com/office/powerpoint/2010/main" val="3741160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E318346-7FD9-4861-8861-7646157EF3A3}"/>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6A6833E2-D90D-4819-8D51-F46C6727AB0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2.4</a:t>
            </a:r>
          </a:p>
        </p:txBody>
      </p:sp>
      <p:sp>
        <p:nvSpPr>
          <p:cNvPr id="39940" name="Slide Number Placeholder 3">
            <a:extLst>
              <a:ext uri="{FF2B5EF4-FFF2-40B4-BE49-F238E27FC236}">
                <a16:creationId xmlns:a16="http://schemas.microsoft.com/office/drawing/2014/main" id="{02F12679-ED6E-4E1A-86AA-494810BE452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2.</a:t>
            </a:r>
            <a:fld id="{8B9786BC-BA14-4749-BF30-E536908F64DA}" type="slidenum">
              <a:rPr lang="en-US" altLang="en-US">
                <a:latin typeface="Times New Roman" panose="02020603050405020304" pitchFamily="18" charset="0"/>
              </a:rPr>
              <a:pPr/>
              <a:t>18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56362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5F4A33D-9A0B-400A-B0DC-C059A38B6B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45B8637F-E757-4D41-BF53-B32D84B96C49}" type="slidenum">
              <a:rPr lang="en-US" altLang="en-US"/>
              <a:pPr>
                <a:spcBef>
                  <a:spcPct val="0"/>
                </a:spcBef>
              </a:pPr>
              <a:t>19</a:t>
            </a:fld>
            <a:endParaRPr lang="en-US" altLang="en-US" dirty="0"/>
          </a:p>
        </p:txBody>
      </p:sp>
      <p:sp>
        <p:nvSpPr>
          <p:cNvPr id="41987" name="Rectangle 2">
            <a:extLst>
              <a:ext uri="{FF2B5EF4-FFF2-40B4-BE49-F238E27FC236}">
                <a16:creationId xmlns:a16="http://schemas.microsoft.com/office/drawing/2014/main" id="{5A878A5C-EF52-4653-99C6-9DCD398298A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3A5AFAF3-E363-4DD1-90BE-9C62508B71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47490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5F4A33D-9A0B-400A-B0DC-C059A38B6B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45B8637F-E757-4D41-BF53-B32D84B96C49}" type="slidenum">
              <a:rPr lang="en-US" altLang="en-US"/>
              <a:pPr>
                <a:spcBef>
                  <a:spcPct val="0"/>
                </a:spcBef>
              </a:pPr>
              <a:t>20</a:t>
            </a:fld>
            <a:endParaRPr lang="en-US" altLang="en-US" dirty="0"/>
          </a:p>
        </p:txBody>
      </p:sp>
      <p:sp>
        <p:nvSpPr>
          <p:cNvPr id="41987" name="Rectangle 2">
            <a:extLst>
              <a:ext uri="{FF2B5EF4-FFF2-40B4-BE49-F238E27FC236}">
                <a16:creationId xmlns:a16="http://schemas.microsoft.com/office/drawing/2014/main" id="{5A878A5C-EF52-4653-99C6-9DCD398298A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3A5AFAF3-E363-4DD1-90BE-9C62508B71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For operating cash flow, we don’t want to include depreciation because it’s not a cash outflow, and we don’t want to include interest because it’s a financing expense. We do want to include taxes because taxes are (unfortunately) paid in cash. </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There is an unpleasant possibility of confusion when we speak of operating cash flow. In accounting practice, operating cash flow is often defined as net income plus depreciation. </a:t>
            </a:r>
          </a:p>
        </p:txBody>
      </p:sp>
    </p:spTree>
    <p:extLst>
      <p:ext uri="{BB962C8B-B14F-4D97-AF65-F5344CB8AC3E}">
        <p14:creationId xmlns:p14="http://schemas.microsoft.com/office/powerpoint/2010/main" val="1199291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r>
              <a:rPr lang="en-US" altLang="en-US"/>
              <a:t>2.</a:t>
            </a:r>
            <a:fld id="{48239A00-A49A-4353-850C-3353290983A9}" type="slidenum">
              <a:rPr lang="en-US" altLang="en-US" smtClean="0"/>
              <a:pPr>
                <a:defRPr/>
              </a:pPr>
              <a:t>2</a:t>
            </a:fld>
            <a:endParaRPr lang="en-US" altLang="en-US" dirty="0"/>
          </a:p>
        </p:txBody>
      </p:sp>
    </p:spTree>
    <p:extLst>
      <p:ext uri="{BB962C8B-B14F-4D97-AF65-F5344CB8AC3E}">
        <p14:creationId xmlns:p14="http://schemas.microsoft.com/office/powerpoint/2010/main" val="2860618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0602F621-A8FA-4643-8381-F9BD43A784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CBF1C188-020E-4469-BC35-10C2EA090833}" type="slidenum">
              <a:rPr lang="en-US" altLang="en-US"/>
              <a:pPr>
                <a:spcBef>
                  <a:spcPct val="0"/>
                </a:spcBef>
              </a:pPr>
              <a:t>21</a:t>
            </a:fld>
            <a:endParaRPr lang="en-US" altLang="en-US" dirty="0"/>
          </a:p>
        </p:txBody>
      </p:sp>
      <p:sp>
        <p:nvSpPr>
          <p:cNvPr id="48131" name="Rectangle 2">
            <a:extLst>
              <a:ext uri="{FF2B5EF4-FFF2-40B4-BE49-F238E27FC236}">
                <a16:creationId xmlns:a16="http://schemas.microsoft.com/office/drawing/2014/main" id="{612118D1-D59D-4CAA-8047-0D5BF5C088C3}"/>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C20B9A76-B196-4085-9C8A-63930706CA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0" i="0" u="none" strike="noStrike" baseline="0" dirty="0">
                <a:solidFill>
                  <a:srgbClr val="221E1F"/>
                </a:solidFill>
                <a:latin typeface="STIX MathJax Main"/>
              </a:rPr>
              <a:t>These figures are calculated using the income statement in Table 2.2 and the balance sheets in Table 2.1.</a:t>
            </a:r>
          </a:p>
          <a:p>
            <a:pPr eaLnBrk="1" hangingPunct="1"/>
            <a:endParaRPr 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The total cash flow from assets is given by operating cash flow less the amounts invested in fixed assets and net working capital. </a:t>
            </a:r>
            <a:endParaRPr lang="en-US" altLang="en-US" dirty="0"/>
          </a:p>
        </p:txBody>
      </p:sp>
    </p:spTree>
    <p:extLst>
      <p:ext uri="{BB962C8B-B14F-4D97-AF65-F5344CB8AC3E}">
        <p14:creationId xmlns:p14="http://schemas.microsoft.com/office/powerpoint/2010/main" val="2116233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5F4A33D-9A0B-400A-B0DC-C059A38B6B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45B8637F-E757-4D41-BF53-B32D84B96C49}" type="slidenum">
              <a:rPr lang="en-US" altLang="en-US"/>
              <a:pPr>
                <a:spcBef>
                  <a:spcPct val="0"/>
                </a:spcBef>
              </a:pPr>
              <a:t>22</a:t>
            </a:fld>
            <a:endParaRPr lang="en-US" altLang="en-US" dirty="0"/>
          </a:p>
        </p:txBody>
      </p:sp>
      <p:sp>
        <p:nvSpPr>
          <p:cNvPr id="41987" name="Rectangle 2">
            <a:extLst>
              <a:ext uri="{FF2B5EF4-FFF2-40B4-BE49-F238E27FC236}">
                <a16:creationId xmlns:a16="http://schemas.microsoft.com/office/drawing/2014/main" id="{5A878A5C-EF52-4653-99C6-9DCD398298A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3A5AFAF3-E363-4DD1-90BE-9C62508B71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The cash flows to creditors and stockholders represent the net payments to creditors and owners during the year. Their calculation is similar to that of cash flow from assets. </a:t>
            </a:r>
          </a:p>
          <a:p>
            <a:pPr eaLnBrk="1" hangingPunct="1"/>
            <a:endParaRPr 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These figures are calculated using the income statement in Table 2.2 and the balance sheets in Table 2.1.</a:t>
            </a:r>
          </a:p>
        </p:txBody>
      </p:sp>
    </p:spTree>
    <p:extLst>
      <p:ext uri="{BB962C8B-B14F-4D97-AF65-F5344CB8AC3E}">
        <p14:creationId xmlns:p14="http://schemas.microsoft.com/office/powerpoint/2010/main" val="1822696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0602F621-A8FA-4643-8381-F9BD43A784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CBF1C188-020E-4469-BC35-10C2EA090833}" type="slidenum">
              <a:rPr lang="en-US" altLang="en-US"/>
              <a:pPr>
                <a:spcBef>
                  <a:spcPct val="0"/>
                </a:spcBef>
              </a:pPr>
              <a:t>23</a:t>
            </a:fld>
            <a:endParaRPr lang="en-US" altLang="en-US" dirty="0"/>
          </a:p>
        </p:txBody>
      </p:sp>
      <p:sp>
        <p:nvSpPr>
          <p:cNvPr id="48131" name="Rectangle 2">
            <a:extLst>
              <a:ext uri="{FF2B5EF4-FFF2-40B4-BE49-F238E27FC236}">
                <a16:creationId xmlns:a16="http://schemas.microsoft.com/office/drawing/2014/main" id="{612118D1-D59D-4CAA-8047-0D5BF5C088C3}"/>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C20B9A76-B196-4085-9C8A-63930706CA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Table 2.4 contains a summary of the various cash flow calculations for future reference. </a:t>
            </a:r>
          </a:p>
          <a:p>
            <a:pPr eaLnBrk="1" hangingPunct="1"/>
            <a:endParaRPr 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An extended example at the end of the chapter covers the various cash flow calculations discussed and illustrates a few variations that may arise. </a:t>
            </a:r>
            <a:endParaRPr lang="en-US" altLang="en-US" dirty="0"/>
          </a:p>
        </p:txBody>
      </p:sp>
    </p:spTree>
    <p:extLst>
      <p:ext uri="{BB962C8B-B14F-4D97-AF65-F5344CB8AC3E}">
        <p14:creationId xmlns:p14="http://schemas.microsoft.com/office/powerpoint/2010/main" val="719282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485F6B1-504D-4526-BA89-C85DB9DC734F}"/>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D9AC00A9-8ABD-438E-94E5-6FE34CE2FAF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4276" name="Slide Number Placeholder 3">
            <a:extLst>
              <a:ext uri="{FF2B5EF4-FFF2-40B4-BE49-F238E27FC236}">
                <a16:creationId xmlns:a16="http://schemas.microsoft.com/office/drawing/2014/main" id="{53DCD126-8C37-49F1-AAB0-C46ED0405F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2.</a:t>
            </a:r>
            <a:fld id="{052224EF-F653-43B9-9BC3-2507B715E97C}" type="slidenum">
              <a:rPr lang="en-US" altLang="en-US">
                <a:latin typeface="Times New Roman" panose="02020603050405020304" pitchFamily="18" charset="0"/>
              </a:rPr>
              <a:pPr/>
              <a:t>24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950671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B50B1DF7-A96C-4028-AA1E-0D526C6315C8}"/>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4920548E-5847-4A60-A0FE-FC1A89638D1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0420" name="Slide Number Placeholder 3">
            <a:extLst>
              <a:ext uri="{FF2B5EF4-FFF2-40B4-BE49-F238E27FC236}">
                <a16:creationId xmlns:a16="http://schemas.microsoft.com/office/drawing/2014/main" id="{1347EBD9-A0F1-4281-BB1E-5C679FA7EAE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2.</a:t>
            </a:r>
            <a:fld id="{4E4B2381-6E18-4CFE-B799-1BDB34A0315A}" type="slidenum">
              <a:rPr lang="en-US" altLang="en-US">
                <a:latin typeface="Times New Roman" panose="02020603050405020304" pitchFamily="18" charset="0"/>
              </a:rPr>
              <a:pPr/>
              <a:t>25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106429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02132D0-C683-44A3-83FE-21EFADF8AB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8B26A697-4D47-4DD1-ACD6-74C70ECAA8DC}" type="slidenum">
              <a:rPr lang="en-US" altLang="en-US"/>
              <a:pPr>
                <a:spcBef>
                  <a:spcPct val="0"/>
                </a:spcBef>
              </a:pPr>
              <a:t>4</a:t>
            </a:fld>
            <a:endParaRPr lang="en-US" altLang="en-US" dirty="0"/>
          </a:p>
        </p:txBody>
      </p:sp>
      <p:sp>
        <p:nvSpPr>
          <p:cNvPr id="17411" name="Rectangle 2">
            <a:extLst>
              <a:ext uri="{FF2B5EF4-FFF2-40B4-BE49-F238E27FC236}">
                <a16:creationId xmlns:a16="http://schemas.microsoft.com/office/drawing/2014/main" id="{7337D229-E030-4434-960D-BA7251B940BB}"/>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5A75E306-4E23-432F-B639-1D59BC2943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2.1</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04370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02132D0-C683-44A3-83FE-21EFADF8AB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8B26A697-4D47-4DD1-ACD6-74C70ECAA8DC}" type="slidenum">
              <a:rPr lang="en-US" altLang="en-US"/>
              <a:pPr>
                <a:spcBef>
                  <a:spcPct val="0"/>
                </a:spcBef>
              </a:pPr>
              <a:t>5</a:t>
            </a:fld>
            <a:endParaRPr lang="en-US" altLang="en-US" dirty="0"/>
          </a:p>
        </p:txBody>
      </p:sp>
      <p:sp>
        <p:nvSpPr>
          <p:cNvPr id="17411" name="Rectangle 2">
            <a:extLst>
              <a:ext uri="{FF2B5EF4-FFF2-40B4-BE49-F238E27FC236}">
                <a16:creationId xmlns:a16="http://schemas.microsoft.com/office/drawing/2014/main" id="{7337D229-E030-4434-960D-BA7251B940BB}"/>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5A75E306-4E23-432F-B639-1D59BC2943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2.1</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31344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02132D0-C683-44A3-83FE-21EFADF8AB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8B26A697-4D47-4DD1-ACD6-74C70ECAA8DC}" type="slidenum">
              <a:rPr lang="en-US" altLang="en-US"/>
              <a:pPr>
                <a:spcBef>
                  <a:spcPct val="0"/>
                </a:spcBef>
              </a:pPr>
              <a:t>6</a:t>
            </a:fld>
            <a:endParaRPr lang="en-US" altLang="en-US" dirty="0"/>
          </a:p>
        </p:txBody>
      </p:sp>
      <p:sp>
        <p:nvSpPr>
          <p:cNvPr id="17411" name="Rectangle 2">
            <a:extLst>
              <a:ext uri="{FF2B5EF4-FFF2-40B4-BE49-F238E27FC236}">
                <a16:creationId xmlns:a16="http://schemas.microsoft.com/office/drawing/2014/main" id="{7337D229-E030-4434-960D-BA7251B940BB}"/>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5A75E306-4E23-432F-B639-1D59BC2943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shareholders’ equity </a:t>
            </a:r>
            <a:r>
              <a:rPr lang="en-US" sz="1800" b="0" i="0" u="none" strike="noStrike" baseline="0" dirty="0">
                <a:solidFill>
                  <a:srgbClr val="221E1F"/>
                </a:solidFill>
                <a:latin typeface="STIX MathJax Main"/>
              </a:rPr>
              <a:t>feature of the balance sheet is intended to reflect the fact that, if the firm were to sell all its assets and use the money to pay off its debts, then whatever residual value remained would belong to the shareholders. </a:t>
            </a:r>
            <a:endParaRPr lang="en-US" altLang="en-US" dirty="0"/>
          </a:p>
          <a:p>
            <a:pPr eaLnBrk="1" hangingPunct="1"/>
            <a:endParaRPr lang="en-US" altLang="en-US" dirty="0"/>
          </a:p>
        </p:txBody>
      </p:sp>
    </p:spTree>
    <p:extLst>
      <p:ext uri="{BB962C8B-B14F-4D97-AF65-F5344CB8AC3E}">
        <p14:creationId xmlns:p14="http://schemas.microsoft.com/office/powerpoint/2010/main" val="87158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2794B81-09BC-48FC-8274-AD18D0D2315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588CEE93-8494-4E9F-B33D-462A79EC4907}" type="slidenum">
              <a:rPr lang="en-US" altLang="en-US"/>
              <a:pPr>
                <a:spcBef>
                  <a:spcPct val="0"/>
                </a:spcBef>
              </a:pPr>
              <a:t>7</a:t>
            </a:fld>
            <a:endParaRPr lang="en-US" altLang="en-US" dirty="0"/>
          </a:p>
        </p:txBody>
      </p:sp>
      <p:sp>
        <p:nvSpPr>
          <p:cNvPr id="19459" name="Rectangle 2">
            <a:extLst>
              <a:ext uri="{FF2B5EF4-FFF2-40B4-BE49-F238E27FC236}">
                <a16:creationId xmlns:a16="http://schemas.microsoft.com/office/drawing/2014/main" id="{80705956-56A4-4CEE-9905-A5C2E3FC1428}"/>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C5F4C73B-76E4-4ADA-9705-66197B2B2A3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Figure 2.1 illustrates how the balance sheet is constructed. As shown, the left side lists the assets of the firm, and the right side lists the liabilities and equity. </a:t>
            </a:r>
            <a:endParaRPr lang="en-US" altLang="en-US" dirty="0"/>
          </a:p>
        </p:txBody>
      </p:sp>
    </p:spTree>
    <p:extLst>
      <p:ext uri="{BB962C8B-B14F-4D97-AF65-F5344CB8AC3E}">
        <p14:creationId xmlns:p14="http://schemas.microsoft.com/office/powerpoint/2010/main" val="416061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41051DB-37CE-41A9-80FB-2A3D6F9CC9C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6514C130-4537-4CC5-A60C-D0A5BF2A666E}" type="slidenum">
              <a:rPr lang="en-US" altLang="en-US"/>
              <a:pPr>
                <a:spcBef>
                  <a:spcPct val="0"/>
                </a:spcBef>
              </a:pPr>
              <a:t>8</a:t>
            </a:fld>
            <a:endParaRPr lang="en-US" altLang="en-US" dirty="0"/>
          </a:p>
        </p:txBody>
      </p:sp>
      <p:sp>
        <p:nvSpPr>
          <p:cNvPr id="21507" name="Rectangle 2">
            <a:extLst>
              <a:ext uri="{FF2B5EF4-FFF2-40B4-BE49-F238E27FC236}">
                <a16:creationId xmlns:a16="http://schemas.microsoft.com/office/drawing/2014/main" id="{A75E7B8B-8FC0-4236-9C62-76D61EACDD4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45D1C35-860A-450C-ADB8-2943382BE49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41666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41051DB-37CE-41A9-80FB-2A3D6F9CC9C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6514C130-4537-4CC5-A60C-D0A5BF2A666E}" type="slidenum">
              <a:rPr lang="en-US" altLang="en-US"/>
              <a:pPr>
                <a:spcBef>
                  <a:spcPct val="0"/>
                </a:spcBef>
              </a:pPr>
              <a:t>9</a:t>
            </a:fld>
            <a:endParaRPr lang="en-US" altLang="en-US" dirty="0"/>
          </a:p>
        </p:txBody>
      </p:sp>
      <p:sp>
        <p:nvSpPr>
          <p:cNvPr id="21507" name="Rectangle 2">
            <a:extLst>
              <a:ext uri="{FF2B5EF4-FFF2-40B4-BE49-F238E27FC236}">
                <a16:creationId xmlns:a16="http://schemas.microsoft.com/office/drawing/2014/main" id="{A75E7B8B-8FC0-4236-9C62-76D61EACDD4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45D1C35-860A-450C-ADB8-2943382BE49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For example, </a:t>
            </a:r>
            <a:r>
              <a:rPr lang="en-US" altLang="en-US" sz="1800" b="0" i="0" u="none" strike="noStrike" baseline="0" dirty="0">
                <a:solidFill>
                  <a:srgbClr val="221E1F"/>
                </a:solidFill>
                <a:latin typeface="STIX MathJax Main"/>
              </a:rPr>
              <a:t>g</a:t>
            </a:r>
            <a:r>
              <a:rPr lang="en-US" sz="1800" b="0" i="0" u="none" strike="noStrike" baseline="0" dirty="0">
                <a:solidFill>
                  <a:srgbClr val="221E1F"/>
                </a:solidFill>
                <a:latin typeface="STIX MathJax Main"/>
              </a:rPr>
              <a:t>old is a relatively liquid asset; a custom manufacturing facility is not. </a:t>
            </a:r>
          </a:p>
          <a:p>
            <a:pPr eaLnBrk="1" hangingPunct="1"/>
            <a:endParaRPr lang="en-US" altLang="en-US" sz="1800" b="0" i="0" u="none" strike="noStrike" baseline="0" dirty="0">
              <a:solidFill>
                <a:srgbClr val="221E1F"/>
              </a:solidFill>
              <a:latin typeface="STIX MathJax Main"/>
            </a:endParaRPr>
          </a:p>
          <a:p>
            <a:pPr eaLnBrk="1" hangingPunct="1"/>
            <a:r>
              <a:rPr lang="en-US" altLang="en-US" sz="1800" b="0" i="0" u="none" strike="noStrike" baseline="0" dirty="0">
                <a:solidFill>
                  <a:srgbClr val="221E1F"/>
                </a:solidFill>
                <a:latin typeface="STIX MathJax Main"/>
              </a:rPr>
              <a:t>Emphasize that liquidity is equally concerned with potential loss of value as it is speed of conversion. </a:t>
            </a:r>
            <a:r>
              <a:rPr lang="en-US" sz="1800" b="0" i="0" u="none" strike="noStrike" baseline="0" dirty="0">
                <a:solidFill>
                  <a:srgbClr val="221E1F"/>
                </a:solidFill>
                <a:latin typeface="STIX MathJax Main"/>
              </a:rPr>
              <a:t>Any asset can be converted to cash quickly if we cut the price enough. </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The COVID-19 pandemic highlighted the importance of liquidity. In late 2019, large tech companies such as Apple and Microsoft were being criticized for their huge cash stockpiles. Such companies looked pretty smart when government-imposed lockdowns in the spring of 2020 sent the economy into a tailspin. Well-known companies such as rental car giant Hertz and retailer J.C. Penney went bankrupt as they ran out of cash and could no longer operate. </a:t>
            </a:r>
            <a:endParaRPr lang="en-US" altLang="en-US" dirty="0"/>
          </a:p>
        </p:txBody>
      </p:sp>
    </p:spTree>
    <p:extLst>
      <p:ext uri="{BB962C8B-B14F-4D97-AF65-F5344CB8AC3E}">
        <p14:creationId xmlns:p14="http://schemas.microsoft.com/office/powerpoint/2010/main" val="4105280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B3ACD61-E588-492F-9430-9A2DB9C0C9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2.</a:t>
            </a:r>
            <a:fld id="{43D71033-2373-4C7A-9B69-A6CFDF2F8C71}" type="slidenum">
              <a:rPr lang="en-US" altLang="en-US"/>
              <a:pPr>
                <a:spcBef>
                  <a:spcPct val="0"/>
                </a:spcBef>
              </a:pPr>
              <a:t>10</a:t>
            </a:fld>
            <a:endParaRPr lang="en-US" altLang="en-US" dirty="0"/>
          </a:p>
        </p:txBody>
      </p:sp>
      <p:sp>
        <p:nvSpPr>
          <p:cNvPr id="23555" name="Rectangle 2">
            <a:extLst>
              <a:ext uri="{FF2B5EF4-FFF2-40B4-BE49-F238E27FC236}">
                <a16:creationId xmlns:a16="http://schemas.microsoft.com/office/drawing/2014/main" id="{3429129F-82E1-49AA-BA4C-F048712ED84E}"/>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D9BE890C-E6F2-4525-9DD7-861392394B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Table 2.1 shows simplified balance sheets for the fictitious U.S. Corporation. </a:t>
            </a:r>
          </a:p>
          <a:p>
            <a:pPr eaLnBrk="1" hangingPunct="1"/>
            <a:endParaRPr 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The assets on the balance sheet are listed in order of the length of time it takes for them to convert to cash in the normal course of business. Similarly, the liabilities are listed in the order in which they would normally be paid. </a:t>
            </a:r>
          </a:p>
          <a:p>
            <a:pPr marL="285750" indent="-285750" algn="just">
              <a:buFont typeface="Arial" panose="020B0604020202020204" pitchFamily="34" charset="0"/>
              <a:buChar char="•"/>
            </a:pPr>
            <a:r>
              <a:rPr lang="en-US" sz="1800" b="0" i="0" u="none" strike="noStrike" baseline="0" dirty="0">
                <a:solidFill>
                  <a:srgbClr val="221E1F"/>
                </a:solidFill>
                <a:latin typeface="STIX MathJax Main"/>
              </a:rPr>
              <a:t>The structure of the assets for a particular firm reflects the line of business the firm is in, as well as managerial decisions regarding how much cash and inventory to have on hand, the firm’s credit policy, fixed-asset acquisitions, and so on. </a:t>
            </a:r>
          </a:p>
          <a:p>
            <a:pPr marL="285750" indent="-285750" algn="just">
              <a:buFont typeface="Arial" panose="020B0604020202020204" pitchFamily="34" charset="0"/>
              <a:buChar char="•"/>
            </a:pPr>
            <a:r>
              <a:rPr lang="en-US" sz="1800" b="0" i="0" u="none" strike="noStrike" baseline="0" dirty="0">
                <a:solidFill>
                  <a:srgbClr val="221E1F"/>
                </a:solidFill>
                <a:latin typeface="STIX MathJax Main"/>
              </a:rPr>
              <a:t>The liabilities side of the balance sheet primarily reflects managerial decisions about capital structure and the use of short-term debt. </a:t>
            </a:r>
          </a:p>
          <a:p>
            <a:pPr marL="285750" indent="-285750" eaLnBrk="1" hangingPunct="1">
              <a:buFont typeface="Arial" panose="020B0604020202020204" pitchFamily="34" charset="0"/>
              <a:buChar char="•"/>
            </a:pPr>
            <a:endParaRPr lang="en-US" sz="1800" b="0" i="0" u="none" strike="noStrike" baseline="0" dirty="0">
              <a:solidFill>
                <a:srgbClr val="221E1F"/>
              </a:solidFill>
              <a:latin typeface="STIX MathJax Main"/>
            </a:endParaRPr>
          </a:p>
          <a:p>
            <a:pPr eaLnBrk="1" hangingPunct="1"/>
            <a:endParaRPr lang="en-US" sz="1800" b="0" i="0" u="none" strike="noStrike" baseline="0" dirty="0">
              <a:solidFill>
                <a:srgbClr val="221E1F"/>
              </a:solidFill>
              <a:latin typeface="STIX MathJax Main"/>
            </a:endParaRPr>
          </a:p>
          <a:p>
            <a:pPr eaLnBrk="1" hangingPunct="1"/>
            <a:endParaRPr lang="en-US" altLang="en-US" sz="1800" b="0" i="0" u="none" strike="noStrike" baseline="0" dirty="0">
              <a:solidFill>
                <a:srgbClr val="221E1F"/>
              </a:solidFill>
              <a:latin typeface="STIX MathJax Main"/>
            </a:endParaRPr>
          </a:p>
          <a:p>
            <a:pPr eaLnBrk="1" hangingPunct="1"/>
            <a:endParaRPr lang="en-US" altLang="en-US" dirty="0"/>
          </a:p>
        </p:txBody>
      </p:sp>
    </p:spTree>
    <p:extLst>
      <p:ext uri="{BB962C8B-B14F-4D97-AF65-F5344CB8AC3E}">
        <p14:creationId xmlns:p14="http://schemas.microsoft.com/office/powerpoint/2010/main" val="2871255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E78727-0837-473C-8F7E-816A416C214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6154150-F62B-498C-A089-9C49F5A9EEF0}"/>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B51F14B6-8F17-4883-A72D-ADB64A197F91}"/>
              </a:ext>
            </a:extLst>
          </p:cNvPr>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AB50229B-3E69-4058-A406-02302E8059D4}"/>
              </a:ext>
            </a:extLst>
          </p:cNvPr>
          <p:cNvSpPr/>
          <p:nvPr/>
        </p:nvSpPr>
        <p:spPr>
          <a:xfrm>
            <a:off x="7572655"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AF1378B-7EE5-4A4F-8D0B-D8565A9F87F2}"/>
              </a:ext>
            </a:extLst>
          </p:cNvPr>
          <p:cNvSpPr/>
          <p:nvPr/>
        </p:nvSpPr>
        <p:spPr>
          <a:xfrm>
            <a:off x="446265" y="3055327"/>
            <a:ext cx="6946194"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2411C9D2-3C3D-4FC9-A45B-F714A752EFD0}"/>
              </a:ext>
            </a:extLst>
          </p:cNvPr>
          <p:cNvSpPr/>
          <p:nvPr/>
        </p:nvSpPr>
        <p:spPr>
          <a:xfrm>
            <a:off x="541515" y="4559178"/>
            <a:ext cx="6755694"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A626F7EE-16BC-4BA6-9A4B-2FF517D60F2A}"/>
              </a:ext>
            </a:extLst>
          </p:cNvPr>
          <p:cNvSpPr/>
          <p:nvPr/>
        </p:nvSpPr>
        <p:spPr>
          <a:xfrm>
            <a:off x="7713488" y="3135925"/>
            <a:ext cx="910167" cy="207718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11" name="Rectangle 10">
            <a:extLst>
              <a:ext uri="{FF2B5EF4-FFF2-40B4-BE49-F238E27FC236}">
                <a16:creationId xmlns:a16="http://schemas.microsoft.com/office/drawing/2014/main" id="{9573BCEF-DE89-4071-8B7C-294D9102111C}"/>
              </a:ext>
            </a:extLst>
          </p:cNvPr>
          <p:cNvSpPr/>
          <p:nvPr/>
        </p:nvSpPr>
        <p:spPr>
          <a:xfrm>
            <a:off x="539750" y="3139588"/>
            <a:ext cx="6759222"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3" name="Subtitle 2"/>
          <p:cNvSpPr>
            <a:spLocks noGrp="1"/>
          </p:cNvSpPr>
          <p:nvPr>
            <p:ph type="subTitle" idx="1"/>
          </p:nvPr>
        </p:nvSpPr>
        <p:spPr>
          <a:xfrm>
            <a:off x="642806" y="4648200"/>
            <a:ext cx="6553200" cy="457200"/>
          </a:xfrm>
        </p:spPr>
        <p:txBody>
          <a:bodyPr>
            <a:normAutofit/>
          </a:bodyPr>
          <a:lstStyle>
            <a:lvl1pPr marL="0" indent="0" algn="ctr">
              <a:buNone/>
              <a:defRPr sz="1800" cap="all" spc="300" baseline="0">
                <a:solidFill>
                  <a:srgbClr val="FFFFFF"/>
                </a:solidFill>
              </a:defRPr>
            </a:lvl1pPr>
            <a:lvl2pPr marL="457139" indent="0" algn="ctr">
              <a:buNone/>
              <a:defRPr>
                <a:solidFill>
                  <a:schemeClr val="tx1">
                    <a:tint val="75000"/>
                  </a:schemeClr>
                </a:solidFill>
              </a:defRPr>
            </a:lvl2pPr>
            <a:lvl3pPr marL="914277" indent="0" algn="ctr">
              <a:buNone/>
              <a:defRPr>
                <a:solidFill>
                  <a:schemeClr val="tx1">
                    <a:tint val="75000"/>
                  </a:schemeClr>
                </a:solidFill>
              </a:defRPr>
            </a:lvl3pPr>
            <a:lvl4pPr marL="1371417" indent="0" algn="ctr">
              <a:buNone/>
              <a:defRPr>
                <a:solidFill>
                  <a:schemeClr val="tx1">
                    <a:tint val="75000"/>
                  </a:schemeClr>
                </a:solidFill>
              </a:defRPr>
            </a:lvl4pPr>
            <a:lvl5pPr marL="1828555" indent="0" algn="ctr">
              <a:buNone/>
              <a:defRPr>
                <a:solidFill>
                  <a:schemeClr val="tx1">
                    <a:tint val="75000"/>
                  </a:schemeClr>
                </a:solidFill>
              </a:defRPr>
            </a:lvl5pPr>
            <a:lvl6pPr marL="2285694" indent="0" algn="ctr">
              <a:buNone/>
              <a:defRPr>
                <a:solidFill>
                  <a:schemeClr val="tx1">
                    <a:tint val="75000"/>
                  </a:schemeClr>
                </a:solidFill>
              </a:defRPr>
            </a:lvl6pPr>
            <a:lvl7pPr marL="2742831" indent="0" algn="ctr">
              <a:buNone/>
              <a:defRPr>
                <a:solidFill>
                  <a:schemeClr val="tx1">
                    <a:tint val="75000"/>
                  </a:schemeClr>
                </a:solidFill>
              </a:defRPr>
            </a:lvl7pPr>
            <a:lvl8pPr marL="3199971" indent="0" algn="ctr">
              <a:buNone/>
              <a:defRPr>
                <a:solidFill>
                  <a:schemeClr val="tx1">
                    <a:tint val="75000"/>
                  </a:schemeClr>
                </a:solidFill>
              </a:defRPr>
            </a:lvl8pPr>
            <a:lvl9pPr marL="3657109"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6" y="3227036"/>
            <a:ext cx="6629400" cy="1219201"/>
          </a:xfrm>
        </p:spPr>
        <p:txBody>
          <a:bodyPr anchor="b" anchorCtr="0">
            <a:noAutofit/>
          </a:bodyPr>
          <a:lstStyle>
            <a:lvl1pPr>
              <a:defRPr sz="4000">
                <a:solidFill>
                  <a:schemeClr val="accent1">
                    <a:lumMod val="50000"/>
                  </a:schemeClr>
                </a:solidFill>
              </a:defRPr>
            </a:lvl1pPr>
          </a:lstStyle>
          <a:p>
            <a:r>
              <a:rPr lang="en-US" dirty="0"/>
              <a:t>Click to edit Master title style</a:t>
            </a:r>
          </a:p>
        </p:txBody>
      </p:sp>
      <p:sp>
        <p:nvSpPr>
          <p:cNvPr id="18" name="Date Placeholder 17">
            <a:extLst>
              <a:ext uri="{FF2B5EF4-FFF2-40B4-BE49-F238E27FC236}">
                <a16:creationId xmlns:a16="http://schemas.microsoft.com/office/drawing/2014/main" id="{301DC120-C112-471F-8F2A-ADB1E7F9AAE4}"/>
              </a:ext>
            </a:extLst>
          </p:cNvPr>
          <p:cNvSpPr>
            <a:spLocks noGrp="1"/>
          </p:cNvSpPr>
          <p:nvPr>
            <p:ph type="dt" sz="half" idx="10"/>
          </p:nvPr>
        </p:nvSpPr>
        <p:spPr/>
        <p:txBody>
          <a:bodyPr/>
          <a:lstStyle/>
          <a:p>
            <a:pPr>
              <a:defRPr/>
            </a:pPr>
            <a:endParaRPr lang="en-US" dirty="0">
              <a:solidFill>
                <a:srgbClr val="303030"/>
              </a:solidFill>
            </a:endParaRPr>
          </a:p>
        </p:txBody>
      </p:sp>
      <p:sp>
        <p:nvSpPr>
          <p:cNvPr id="16" name="Footer Placeholder 15">
            <a:extLst>
              <a:ext uri="{FF2B5EF4-FFF2-40B4-BE49-F238E27FC236}">
                <a16:creationId xmlns:a16="http://schemas.microsoft.com/office/drawing/2014/main" id="{1BF17057-E2DA-4944-BFFA-F1EF82B8719A}"/>
              </a:ext>
            </a:extLst>
          </p:cNvPr>
          <p:cNvSpPr>
            <a:spLocks noGrp="1"/>
          </p:cNvSpPr>
          <p:nvPr>
            <p:ph type="ftr" sz="quarter" idx="11"/>
          </p:nvPr>
        </p:nvSpPr>
        <p:spPr>
          <a:xfrm>
            <a:off x="3" y="6484329"/>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pic>
        <p:nvPicPr>
          <p:cNvPr id="15" name="Picture 14">
            <a:extLst>
              <a:ext uri="{FF2B5EF4-FFF2-40B4-BE49-F238E27FC236}">
                <a16:creationId xmlns:a16="http://schemas.microsoft.com/office/drawing/2014/main" id="{8A9E0D9F-CC97-4C2B-959C-6DBA18A96062}"/>
              </a:ext>
            </a:extLst>
          </p:cNvPr>
          <p:cNvPicPr>
            <a:picLocks noChangeAspect="1"/>
          </p:cNvPicPr>
          <p:nvPr userDrawn="1"/>
        </p:nvPicPr>
        <p:blipFill>
          <a:blip r:embed="rId2"/>
          <a:stretch>
            <a:fillRect/>
          </a:stretch>
        </p:blipFill>
        <p:spPr>
          <a:xfrm>
            <a:off x="1981200" y="137380"/>
            <a:ext cx="4477959" cy="2797898"/>
          </a:xfrm>
          <a:prstGeom prst="rect">
            <a:avLst/>
          </a:prstGeom>
        </p:spPr>
      </p:pic>
    </p:spTree>
    <p:extLst>
      <p:ext uri="{BB962C8B-B14F-4D97-AF65-F5344CB8AC3E}">
        <p14:creationId xmlns:p14="http://schemas.microsoft.com/office/powerpoint/2010/main" val="228090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BA7D6C8-9EA9-42D1-9F97-DE9A128FB5FB}"/>
              </a:ext>
            </a:extLst>
          </p:cNvPr>
          <p:cNvSpPr>
            <a:spLocks noGrp="1"/>
          </p:cNvSpPr>
          <p:nvPr>
            <p:ph type="dt" sz="half" idx="10"/>
          </p:nvPr>
        </p:nvSpPr>
        <p:spPr/>
        <p:txBody>
          <a:bodyPr/>
          <a:lstStyle/>
          <a:p>
            <a:pPr>
              <a:defRPr/>
            </a:pPr>
            <a:endParaRPr lang="en-US" dirty="0">
              <a:solidFill>
                <a:srgbClr val="303030"/>
              </a:solidFill>
            </a:endParaRPr>
          </a:p>
        </p:txBody>
      </p:sp>
      <p:sp>
        <p:nvSpPr>
          <p:cNvPr id="6" name="Footer Placeholder 5">
            <a:extLst>
              <a:ext uri="{FF2B5EF4-FFF2-40B4-BE49-F238E27FC236}">
                <a16:creationId xmlns:a16="http://schemas.microsoft.com/office/drawing/2014/main" id="{6180B480-A529-405D-B546-249EFAEA6E0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3A53E416-B97C-4CEC-892D-01344015A3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518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862681-A1FC-4F84-8096-59F944E702BB}"/>
              </a:ext>
            </a:extLst>
          </p:cNvPr>
          <p:cNvSpPr/>
          <p:nvPr/>
        </p:nvSpPr>
        <p:spPr>
          <a:xfrm>
            <a:off x="6861529" y="228969"/>
            <a:ext cx="1859139" cy="612164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914277" eaLnBrk="1" hangingPunct="1">
              <a:defRPr/>
            </a:pPr>
            <a:endParaRPr lang="en-US" sz="1800" dirty="0">
              <a:solidFill>
                <a:prstClr val="white"/>
              </a:solidFill>
            </a:endParaRPr>
          </a:p>
        </p:txBody>
      </p:sp>
      <p:sp>
        <p:nvSpPr>
          <p:cNvPr id="5" name="Rectangle 4">
            <a:extLst>
              <a:ext uri="{FF2B5EF4-FFF2-40B4-BE49-F238E27FC236}">
                <a16:creationId xmlns:a16="http://schemas.microsoft.com/office/drawing/2014/main" id="{E6EBEECC-F7DB-49F1-B216-C32E10067E14}"/>
              </a:ext>
            </a:extLst>
          </p:cNvPr>
          <p:cNvSpPr/>
          <p:nvPr/>
        </p:nvSpPr>
        <p:spPr>
          <a:xfrm>
            <a:off x="6955014" y="351692"/>
            <a:ext cx="1672167" cy="5876192"/>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7048580" y="395431"/>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1003"/>
            <a:ext cx="6172200" cy="5791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AA1DC672-7E4C-4E9F-812A-3A0CF5EC9011}"/>
              </a:ext>
            </a:extLst>
          </p:cNvPr>
          <p:cNvSpPr>
            <a:spLocks noGrp="1"/>
          </p:cNvSpPr>
          <p:nvPr>
            <p:ph type="dt" sz="half" idx="10"/>
          </p:nvPr>
        </p:nvSpPr>
        <p:spPr/>
        <p:txBody>
          <a:bodyPr/>
          <a:lstStyle/>
          <a:p>
            <a:pPr>
              <a:defRPr/>
            </a:pPr>
            <a:endParaRPr lang="en-US" dirty="0">
              <a:solidFill>
                <a:srgbClr val="303030"/>
              </a:solidFill>
            </a:endParaRPr>
          </a:p>
        </p:txBody>
      </p:sp>
      <p:sp>
        <p:nvSpPr>
          <p:cNvPr id="13" name="TextBox 12">
            <a:extLst>
              <a:ext uri="{FF2B5EF4-FFF2-40B4-BE49-F238E27FC236}">
                <a16:creationId xmlns:a16="http://schemas.microsoft.com/office/drawing/2014/main" id="{B62CB140-107E-42C6-8743-1CBC23C2C565}"/>
              </a:ext>
            </a:extLst>
          </p:cNvPr>
          <p:cNvSpPr txBox="1"/>
          <p:nvPr userDrawn="1"/>
        </p:nvSpPr>
        <p:spPr>
          <a:xfrm>
            <a:off x="8037688" y="6299470"/>
            <a:ext cx="1106312" cy="275070"/>
          </a:xfrm>
          <a:prstGeom prst="rect">
            <a:avLst/>
          </a:prstGeom>
          <a:noFill/>
        </p:spPr>
        <p:txBody>
          <a:bodyPr wrap="square" lIns="103231" tIns="51616" rIns="103231" bIns="51616"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8" name="Footer Placeholder 7">
            <a:extLst>
              <a:ext uri="{FF2B5EF4-FFF2-40B4-BE49-F238E27FC236}">
                <a16:creationId xmlns:a16="http://schemas.microsoft.com/office/drawing/2014/main" id="{2138B0B6-A50E-4DE8-8E7B-C44C28D049CB}"/>
              </a:ext>
            </a:extLst>
          </p:cNvPr>
          <p:cNvSpPr>
            <a:spLocks noGrp="1"/>
          </p:cNvSpPr>
          <p:nvPr>
            <p:ph type="ftr" sz="quarter" idx="11"/>
          </p:nvPr>
        </p:nvSpPr>
        <p:spPr>
          <a:xfrm>
            <a:off x="3" y="6484329"/>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724273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1524000" y="1600200"/>
            <a:ext cx="7162800" cy="4524375"/>
          </a:xfrm>
        </p:spPr>
        <p:txBody>
          <a:bodyPr rtlCol="0">
            <a:normAutofit/>
          </a:bodyPr>
          <a:lstStyle/>
          <a:p>
            <a:pPr lvl="0"/>
            <a:endParaRPr lang="en-US" noProof="0" dirty="0"/>
          </a:p>
        </p:txBody>
      </p:sp>
      <p:sp>
        <p:nvSpPr>
          <p:cNvPr id="7" name="Title 6">
            <a:extLst>
              <a:ext uri="{FF2B5EF4-FFF2-40B4-BE49-F238E27FC236}">
                <a16:creationId xmlns:a16="http://schemas.microsoft.com/office/drawing/2014/main" id="{4689707C-7323-4BC0-9192-69128CEE38E6}"/>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84FEB3D7-6232-4DEF-9EF4-D8A52365AC3E}"/>
              </a:ext>
            </a:extLst>
          </p:cNvPr>
          <p:cNvSpPr>
            <a:spLocks noGrp="1"/>
          </p:cNvSpPr>
          <p:nvPr>
            <p:ph type="dt" sz="half" idx="10"/>
          </p:nvPr>
        </p:nvSpPr>
        <p:spPr/>
        <p:txBody>
          <a:bodyPr/>
          <a:lstStyle/>
          <a:p>
            <a:pPr>
              <a:defRPr/>
            </a:pPr>
            <a:endParaRPr lang="en-US" dirty="0"/>
          </a:p>
        </p:txBody>
      </p:sp>
      <p:sp>
        <p:nvSpPr>
          <p:cNvPr id="9" name="Footer Placeholder 8">
            <a:extLst>
              <a:ext uri="{FF2B5EF4-FFF2-40B4-BE49-F238E27FC236}">
                <a16:creationId xmlns:a16="http://schemas.microsoft.com/office/drawing/2014/main" id="{C3253B43-E70D-44C1-84FA-08D59F2C6E8A}"/>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77655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764" y="1752968"/>
            <a:ext cx="8117416" cy="4372341"/>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2E59401-9FA2-4530-8E01-FFA70837DC4E}"/>
              </a:ext>
            </a:extLst>
          </p:cNvPr>
          <p:cNvSpPr>
            <a:spLocks noGrp="1"/>
          </p:cNvSpPr>
          <p:nvPr>
            <p:ph type="dt" sz="half" idx="10"/>
          </p:nvPr>
        </p:nvSpPr>
        <p:spPr/>
        <p:txBody>
          <a:bodyPr/>
          <a:lstStyle/>
          <a:p>
            <a:pPr>
              <a:defRPr/>
            </a:pPr>
            <a:endParaRPr lang="en-US" dirty="0">
              <a:solidFill>
                <a:srgbClr val="303030"/>
              </a:solidFill>
            </a:endParaRPr>
          </a:p>
        </p:txBody>
      </p:sp>
      <p:sp>
        <p:nvSpPr>
          <p:cNvPr id="6" name="Footer Placeholder 5">
            <a:extLst>
              <a:ext uri="{FF2B5EF4-FFF2-40B4-BE49-F238E27FC236}">
                <a16:creationId xmlns:a16="http://schemas.microsoft.com/office/drawing/2014/main" id="{28F40CA6-9738-4C2D-8079-027F4768CD39}"/>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2" name="Title 11">
            <a:extLst>
              <a:ext uri="{FF2B5EF4-FFF2-40B4-BE49-F238E27FC236}">
                <a16:creationId xmlns:a16="http://schemas.microsoft.com/office/drawing/2014/main" id="{B42AF359-D28D-48A3-BBF6-A58F7E8D7D00}"/>
              </a:ext>
            </a:extLst>
          </p:cNvPr>
          <p:cNvSpPr>
            <a:spLocks noGrp="1"/>
          </p:cNvSpPr>
          <p:nvPr>
            <p:ph type="title"/>
          </p:nvPr>
        </p:nvSpPr>
        <p:spPr>
          <a:xfrm>
            <a:off x="636764" y="373675"/>
            <a:ext cx="8117416" cy="1117356"/>
          </a:xfrm>
        </p:spPr>
        <p:txBody>
          <a:bodyPr/>
          <a:lstStyle/>
          <a:p>
            <a:r>
              <a:rPr lang="en-US" dirty="0"/>
              <a:t>Click to edit Master title style</a:t>
            </a:r>
          </a:p>
        </p:txBody>
      </p:sp>
    </p:spTree>
    <p:extLst>
      <p:ext uri="{BB962C8B-B14F-4D97-AF65-F5344CB8AC3E}">
        <p14:creationId xmlns:p14="http://schemas.microsoft.com/office/powerpoint/2010/main" val="362661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32DD62-64A5-45EC-9F46-07BDD47F82D6}"/>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0D61F11-BFF8-4D6E-9F06-0028DE6D8E32}"/>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5E9632C5-2D55-4C6D-BD1E-DD0DF8CB514E}"/>
              </a:ext>
            </a:extLst>
          </p:cNvPr>
          <p:cNvSpPr/>
          <p:nvPr/>
        </p:nvSpPr>
        <p:spPr>
          <a:xfrm>
            <a:off x="451976" y="2946403"/>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DF967D9B-02AA-48BE-8FD8-AE6DF962D2F1}"/>
              </a:ext>
            </a:extLst>
          </p:cNvPr>
          <p:cNvSpPr/>
          <p:nvPr/>
        </p:nvSpPr>
        <p:spPr>
          <a:xfrm>
            <a:off x="567974" y="3048002"/>
            <a:ext cx="8032750"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0853756E-8497-4539-9F20-BCFDFD1BA110}"/>
              </a:ext>
            </a:extLst>
          </p:cNvPr>
          <p:cNvSpPr/>
          <p:nvPr/>
        </p:nvSpPr>
        <p:spPr>
          <a:xfrm>
            <a:off x="675570" y="4540861"/>
            <a:ext cx="7817556"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4ACFB5E8-E82F-4AD9-A6F0-0C728827BCF9}"/>
              </a:ext>
            </a:extLst>
          </p:cNvPr>
          <p:cNvSpPr/>
          <p:nvPr/>
        </p:nvSpPr>
        <p:spPr>
          <a:xfrm>
            <a:off x="675570" y="3124934"/>
            <a:ext cx="7817556"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2" name="Title 1"/>
          <p:cNvSpPr>
            <a:spLocks noGrp="1"/>
          </p:cNvSpPr>
          <p:nvPr>
            <p:ph type="title"/>
          </p:nvPr>
        </p:nvSpPr>
        <p:spPr>
          <a:xfrm>
            <a:off x="736456" y="3200403"/>
            <a:ext cx="7696200" cy="1295401"/>
          </a:xfrm>
        </p:spPr>
        <p:txBody>
          <a:bodyPr anchor="b" anchorCtr="0">
            <a:noAutofit/>
          </a:bodyPr>
          <a:lstStyle>
            <a:lvl1pPr algn="ctr" defTabSz="914277"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36456" y="4607514"/>
            <a:ext cx="7696200" cy="523783"/>
          </a:xfrm>
        </p:spPr>
        <p:txBody>
          <a:bodyPr anchor="ctr">
            <a:normAutofit/>
          </a:bodyPr>
          <a:lstStyle>
            <a:lvl1pPr marL="0" indent="0" algn="ctr">
              <a:buNone/>
              <a:defRPr sz="2000" cap="all" spc="250" baseline="0">
                <a:solidFill>
                  <a:srgbClr val="FFFFFF"/>
                </a:solidFill>
              </a:defRPr>
            </a:lvl1pPr>
            <a:lvl2pPr marL="457139" indent="0">
              <a:buNone/>
              <a:defRPr sz="1800">
                <a:solidFill>
                  <a:schemeClr val="tx1">
                    <a:tint val="75000"/>
                  </a:schemeClr>
                </a:solidFill>
              </a:defRPr>
            </a:lvl2pPr>
            <a:lvl3pPr marL="914277" indent="0">
              <a:buNone/>
              <a:defRPr sz="1600">
                <a:solidFill>
                  <a:schemeClr val="tx1">
                    <a:tint val="75000"/>
                  </a:schemeClr>
                </a:solidFill>
              </a:defRPr>
            </a:lvl3pPr>
            <a:lvl4pPr marL="1371417" indent="0">
              <a:buNone/>
              <a:defRPr sz="1400">
                <a:solidFill>
                  <a:schemeClr val="tx1">
                    <a:tint val="75000"/>
                  </a:schemeClr>
                </a:solidFill>
              </a:defRPr>
            </a:lvl4pPr>
            <a:lvl5pPr marL="1828555" indent="0">
              <a:buNone/>
              <a:defRPr sz="1400">
                <a:solidFill>
                  <a:schemeClr val="tx1">
                    <a:tint val="75000"/>
                  </a:schemeClr>
                </a:solidFill>
              </a:defRPr>
            </a:lvl5pPr>
            <a:lvl6pPr marL="2285694" indent="0">
              <a:buNone/>
              <a:defRPr sz="1400">
                <a:solidFill>
                  <a:schemeClr val="tx1">
                    <a:tint val="75000"/>
                  </a:schemeClr>
                </a:solidFill>
              </a:defRPr>
            </a:lvl6pPr>
            <a:lvl7pPr marL="2742831" indent="0">
              <a:buNone/>
              <a:defRPr sz="1400">
                <a:solidFill>
                  <a:schemeClr val="tx1">
                    <a:tint val="75000"/>
                  </a:schemeClr>
                </a:solidFill>
              </a:defRPr>
            </a:lvl7pPr>
            <a:lvl8pPr marL="3199971" indent="0">
              <a:buNone/>
              <a:defRPr sz="1400">
                <a:solidFill>
                  <a:schemeClr val="tx1">
                    <a:tint val="75000"/>
                  </a:schemeClr>
                </a:solidFill>
              </a:defRPr>
            </a:lvl8pPr>
            <a:lvl9pPr marL="3657109" indent="0">
              <a:buNone/>
              <a:defRPr sz="1400">
                <a:solidFill>
                  <a:schemeClr val="tx1">
                    <a:tint val="75000"/>
                  </a:schemeClr>
                </a:solidFill>
              </a:defRPr>
            </a:lvl9pPr>
          </a:lstStyle>
          <a:p>
            <a:pPr lvl="0"/>
            <a:r>
              <a:rPr lang="en-US"/>
              <a:t>Click to edit Master text styles</a:t>
            </a:r>
          </a:p>
        </p:txBody>
      </p:sp>
      <p:sp>
        <p:nvSpPr>
          <p:cNvPr id="13" name="Date Placeholder 12">
            <a:extLst>
              <a:ext uri="{FF2B5EF4-FFF2-40B4-BE49-F238E27FC236}">
                <a16:creationId xmlns:a16="http://schemas.microsoft.com/office/drawing/2014/main" id="{BB5EA549-D950-4D49-AB9C-67E9A3E52C9A}"/>
              </a:ext>
            </a:extLst>
          </p:cNvPr>
          <p:cNvSpPr>
            <a:spLocks noGrp="1"/>
          </p:cNvSpPr>
          <p:nvPr>
            <p:ph type="dt" sz="half" idx="10"/>
          </p:nvPr>
        </p:nvSpPr>
        <p:spPr/>
        <p:txBody>
          <a:bodyPr/>
          <a:lstStyle/>
          <a:p>
            <a:pPr>
              <a:defRPr/>
            </a:pPr>
            <a:endParaRPr lang="en-US" dirty="0">
              <a:solidFill>
                <a:srgbClr val="303030"/>
              </a:solidFill>
            </a:endParaRPr>
          </a:p>
        </p:txBody>
      </p:sp>
      <p:sp>
        <p:nvSpPr>
          <p:cNvPr id="16" name="TextBox 15">
            <a:extLst>
              <a:ext uri="{FF2B5EF4-FFF2-40B4-BE49-F238E27FC236}">
                <a16:creationId xmlns:a16="http://schemas.microsoft.com/office/drawing/2014/main" id="{BF3E73D0-27AB-4A90-926E-42AC5F3187A7}"/>
              </a:ext>
            </a:extLst>
          </p:cNvPr>
          <p:cNvSpPr txBox="1"/>
          <p:nvPr userDrawn="1"/>
        </p:nvSpPr>
        <p:spPr>
          <a:xfrm>
            <a:off x="8037688" y="6299470"/>
            <a:ext cx="1106312" cy="275070"/>
          </a:xfrm>
          <a:prstGeom prst="rect">
            <a:avLst/>
          </a:prstGeom>
          <a:noFill/>
        </p:spPr>
        <p:txBody>
          <a:bodyPr wrap="square" lIns="103231" tIns="51616" rIns="103231" bIns="51616"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8A55DBF0-5E61-4347-9AD3-D3A247F4EE07}"/>
              </a:ext>
            </a:extLst>
          </p:cNvPr>
          <p:cNvSpPr>
            <a:spLocks noGrp="1"/>
          </p:cNvSpPr>
          <p:nvPr>
            <p:ph type="ftr" sz="quarter" idx="11"/>
          </p:nvPr>
        </p:nvSpPr>
        <p:spPr>
          <a:xfrm>
            <a:off x="3" y="6484329"/>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86491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6764"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558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070A003B-2936-46C0-90AE-A8F5256D45C7}"/>
              </a:ext>
            </a:extLst>
          </p:cNvPr>
          <p:cNvSpPr>
            <a:spLocks noGrp="1"/>
          </p:cNvSpPr>
          <p:nvPr>
            <p:ph type="dt" sz="half" idx="10"/>
          </p:nvPr>
        </p:nvSpPr>
        <p:spPr/>
        <p:txBody>
          <a:bodyPr/>
          <a:lstStyle/>
          <a:p>
            <a:pPr>
              <a:defRPr/>
            </a:pPr>
            <a:endParaRPr lang="en-US" dirty="0">
              <a:solidFill>
                <a:srgbClr val="303030"/>
              </a:solidFill>
            </a:endParaRPr>
          </a:p>
        </p:txBody>
      </p:sp>
      <p:sp>
        <p:nvSpPr>
          <p:cNvPr id="7" name="Footer Placeholder 6">
            <a:extLst>
              <a:ext uri="{FF2B5EF4-FFF2-40B4-BE49-F238E27FC236}">
                <a16:creationId xmlns:a16="http://schemas.microsoft.com/office/drawing/2014/main" id="{C3D8383E-06AC-4AD8-A4B4-0F9195C16C5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3" name="Title 12">
            <a:extLst>
              <a:ext uri="{FF2B5EF4-FFF2-40B4-BE49-F238E27FC236}">
                <a16:creationId xmlns:a16="http://schemas.microsoft.com/office/drawing/2014/main" id="{B1CE2583-D1EB-4C2A-9459-6CCA9F41294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926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6766" y="1722438"/>
            <a:ext cx="4040188" cy="639762"/>
          </a:xfrm>
        </p:spPr>
        <p:txBody>
          <a:bodyPr anchor="b">
            <a:noAutofit/>
          </a:bodyPr>
          <a:lstStyle>
            <a:lvl1pPr marL="0" indent="0" algn="ctr">
              <a:buNone/>
              <a:defRPr sz="2100" b="1"/>
            </a:lvl1pPr>
            <a:lvl2pPr marL="457139" indent="0">
              <a:buNone/>
              <a:defRPr sz="2000" b="1"/>
            </a:lvl2pPr>
            <a:lvl3pPr marL="914277" indent="0">
              <a:buNone/>
              <a:defRPr sz="1800" b="1"/>
            </a:lvl3pPr>
            <a:lvl4pPr marL="1371417" indent="0">
              <a:buNone/>
              <a:defRPr sz="1600" b="1"/>
            </a:lvl4pPr>
            <a:lvl5pPr marL="1828555" indent="0">
              <a:buNone/>
              <a:defRPr sz="1600" b="1"/>
            </a:lvl5pPr>
            <a:lvl6pPr marL="2285694" indent="0">
              <a:buNone/>
              <a:defRPr sz="1600" b="1"/>
            </a:lvl6pPr>
            <a:lvl7pPr marL="2742831" indent="0">
              <a:buNone/>
              <a:defRPr sz="1600" b="1"/>
            </a:lvl7pPr>
            <a:lvl8pPr marL="3199971" indent="0">
              <a:buNone/>
              <a:defRPr sz="1600" b="1"/>
            </a:lvl8pPr>
            <a:lvl9pPr marL="36571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6765"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2404" y="1722438"/>
            <a:ext cx="4041776" cy="639762"/>
          </a:xfrm>
        </p:spPr>
        <p:txBody>
          <a:bodyPr anchor="b">
            <a:noAutofit/>
          </a:bodyPr>
          <a:lstStyle>
            <a:lvl1pPr marL="0" indent="0" algn="ctr">
              <a:buNone/>
              <a:defRPr sz="2100" b="1"/>
            </a:lvl1pPr>
            <a:lvl2pPr marL="457139" indent="0">
              <a:buNone/>
              <a:defRPr sz="2000" b="1"/>
            </a:lvl2pPr>
            <a:lvl3pPr marL="914277" indent="0">
              <a:buNone/>
              <a:defRPr sz="1800" b="1"/>
            </a:lvl3pPr>
            <a:lvl4pPr marL="1371417" indent="0">
              <a:buNone/>
              <a:defRPr sz="1600" b="1"/>
            </a:lvl4pPr>
            <a:lvl5pPr marL="1828555" indent="0">
              <a:buNone/>
              <a:defRPr sz="1600" b="1"/>
            </a:lvl5pPr>
            <a:lvl6pPr marL="2285694" indent="0">
              <a:buNone/>
              <a:defRPr sz="1600" b="1"/>
            </a:lvl6pPr>
            <a:lvl7pPr marL="2742831" indent="0">
              <a:buNone/>
              <a:defRPr sz="1600" b="1"/>
            </a:lvl7pPr>
            <a:lvl8pPr marL="3199971" indent="0">
              <a:buNone/>
              <a:defRPr sz="1600" b="1"/>
            </a:lvl8pPr>
            <a:lvl9pPr marL="36571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12404" y="2438400"/>
            <a:ext cx="4041776"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5CA94CF5-6974-4EC0-9BA7-C62A3C1DBFC4}"/>
              </a:ext>
            </a:extLst>
          </p:cNvPr>
          <p:cNvSpPr>
            <a:spLocks noGrp="1"/>
          </p:cNvSpPr>
          <p:nvPr>
            <p:ph type="dt" sz="half" idx="10"/>
          </p:nvPr>
        </p:nvSpPr>
        <p:spPr/>
        <p:txBody>
          <a:bodyPr/>
          <a:lstStyle/>
          <a:p>
            <a:pPr>
              <a:defRPr/>
            </a:pPr>
            <a:endParaRPr lang="en-US" dirty="0">
              <a:solidFill>
                <a:srgbClr val="303030"/>
              </a:solidFill>
            </a:endParaRPr>
          </a:p>
        </p:txBody>
      </p:sp>
      <p:sp>
        <p:nvSpPr>
          <p:cNvPr id="9" name="Footer Placeholder 8">
            <a:extLst>
              <a:ext uri="{FF2B5EF4-FFF2-40B4-BE49-F238E27FC236}">
                <a16:creationId xmlns:a16="http://schemas.microsoft.com/office/drawing/2014/main" id="{38F3D3E0-7137-419E-9FE4-3020A1D2CE9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5" name="Title 14">
            <a:extLst>
              <a:ext uri="{FF2B5EF4-FFF2-40B4-BE49-F238E27FC236}">
                <a16:creationId xmlns:a16="http://schemas.microsoft.com/office/drawing/2014/main" id="{ECAE2EE5-3CE8-475B-847A-91B0C8514D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8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424522D3-D5E6-4519-AA3E-CFFD62EBB279}"/>
              </a:ext>
            </a:extLst>
          </p:cNvPr>
          <p:cNvSpPr>
            <a:spLocks noGrp="1"/>
          </p:cNvSpPr>
          <p:nvPr>
            <p:ph type="dt" sz="half" idx="10"/>
          </p:nvPr>
        </p:nvSpPr>
        <p:spPr/>
        <p:txBody>
          <a:body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A7F24B7-6998-4E89-9458-36E1BDBE953C}"/>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5E22BF98-0A11-4AB5-9F7A-23BF5C3751C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893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6976FD-FEE7-4997-900A-BADCA6CC0CC2}"/>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useBgFill="1">
        <p:nvSpPr>
          <p:cNvPr id="3" name="Rounded Rectangle 12">
            <a:extLst>
              <a:ext uri="{FF2B5EF4-FFF2-40B4-BE49-F238E27FC236}">
                <a16:creationId xmlns:a16="http://schemas.microsoft.com/office/drawing/2014/main" id="{3C8740B7-ECA8-47EE-9DAF-CC06B04E3AD7}"/>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7" name="Date Placeholder 6">
            <a:extLst>
              <a:ext uri="{FF2B5EF4-FFF2-40B4-BE49-F238E27FC236}">
                <a16:creationId xmlns:a16="http://schemas.microsoft.com/office/drawing/2014/main" id="{469DD2BB-6D0D-4794-9AF4-F9226F5C19FA}"/>
              </a:ext>
            </a:extLst>
          </p:cNvPr>
          <p:cNvSpPr>
            <a:spLocks noGrp="1"/>
          </p:cNvSpPr>
          <p:nvPr>
            <p:ph type="dt" sz="half" idx="10"/>
          </p:nvPr>
        </p:nvSpPr>
        <p:spPr/>
        <p:txBody>
          <a:bodyPr/>
          <a:lstStyle/>
          <a:p>
            <a:pPr>
              <a:defRPr/>
            </a:pPr>
            <a:endParaRPr lang="en-US" dirty="0">
              <a:solidFill>
                <a:srgbClr val="303030"/>
              </a:solidFill>
            </a:endParaRPr>
          </a:p>
        </p:txBody>
      </p:sp>
      <p:sp>
        <p:nvSpPr>
          <p:cNvPr id="10" name="TextBox 9">
            <a:extLst>
              <a:ext uri="{FF2B5EF4-FFF2-40B4-BE49-F238E27FC236}">
                <a16:creationId xmlns:a16="http://schemas.microsoft.com/office/drawing/2014/main" id="{A4283EFF-ED56-4278-9342-919A8F516FB0}"/>
              </a:ext>
            </a:extLst>
          </p:cNvPr>
          <p:cNvSpPr txBox="1"/>
          <p:nvPr userDrawn="1"/>
        </p:nvSpPr>
        <p:spPr>
          <a:xfrm>
            <a:off x="8037688" y="6299470"/>
            <a:ext cx="1106312" cy="275070"/>
          </a:xfrm>
          <a:prstGeom prst="rect">
            <a:avLst/>
          </a:prstGeom>
          <a:noFill/>
        </p:spPr>
        <p:txBody>
          <a:bodyPr wrap="square" lIns="103231" tIns="51616" rIns="103231" bIns="51616"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9" name="Footer Placeholder 8">
            <a:extLst>
              <a:ext uri="{FF2B5EF4-FFF2-40B4-BE49-F238E27FC236}">
                <a16:creationId xmlns:a16="http://schemas.microsoft.com/office/drawing/2014/main" id="{89DE2AFC-B59C-4725-9709-5370F5E1AFEF}"/>
              </a:ext>
            </a:extLst>
          </p:cNvPr>
          <p:cNvSpPr>
            <a:spLocks noGrp="1"/>
          </p:cNvSpPr>
          <p:nvPr>
            <p:ph type="ftr" sz="quarter" idx="11"/>
          </p:nvPr>
        </p:nvSpPr>
        <p:spPr>
          <a:xfrm>
            <a:off x="3" y="6484329"/>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122828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6522B2-59CE-4E72-85FA-82F1404BB1F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1223C0F7-0733-4951-8A73-F92558B4259D}"/>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E624F21C-4172-4ACA-85C7-08885E055AE1}"/>
              </a:ext>
            </a:extLst>
          </p:cNvPr>
          <p:cNvSpPr/>
          <p:nvPr/>
        </p:nvSpPr>
        <p:spPr>
          <a:xfrm>
            <a:off x="560037"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DDD0846B-2518-4472-BCC0-67B935740DAA}"/>
              </a:ext>
            </a:extLst>
          </p:cNvPr>
          <p:cNvSpPr/>
          <p:nvPr/>
        </p:nvSpPr>
        <p:spPr>
          <a:xfrm>
            <a:off x="677334" y="1643065"/>
            <a:ext cx="2481792" cy="3233004"/>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9003" y="2971800"/>
            <a:ext cx="2298634" cy="1752600"/>
          </a:xfrm>
        </p:spPr>
        <p:txBody>
          <a:bodyPr/>
          <a:lstStyle>
            <a:lvl1pPr marL="0" indent="0">
              <a:spcBef>
                <a:spcPts val="400"/>
              </a:spcBef>
              <a:buNone/>
              <a:defRPr sz="1400">
                <a:solidFill>
                  <a:schemeClr val="accent1">
                    <a:lumMod val="50000"/>
                  </a:schemeClr>
                </a:solidFill>
              </a:defRPr>
            </a:lvl1pPr>
            <a:lvl2pPr marL="457139" indent="0">
              <a:buNone/>
              <a:defRPr sz="1200"/>
            </a:lvl2pPr>
            <a:lvl3pPr marL="914277" indent="0">
              <a:buNone/>
              <a:defRPr sz="1000"/>
            </a:lvl3pPr>
            <a:lvl4pPr marL="1371417" indent="0">
              <a:buNone/>
              <a:defRPr sz="900"/>
            </a:lvl4pPr>
            <a:lvl5pPr marL="1828555" indent="0">
              <a:buNone/>
              <a:defRPr sz="900"/>
            </a:lvl5pPr>
            <a:lvl6pPr marL="2285694" indent="0">
              <a:buNone/>
              <a:defRPr sz="900"/>
            </a:lvl6pPr>
            <a:lvl7pPr marL="2742831" indent="0">
              <a:buNone/>
              <a:defRPr sz="900"/>
            </a:lvl7pPr>
            <a:lvl8pPr marL="3199971" indent="0">
              <a:buNone/>
              <a:defRPr sz="900"/>
            </a:lvl8pPr>
            <a:lvl9pPr marL="3657109" indent="0">
              <a:buNone/>
              <a:defRPr sz="900"/>
            </a:lvl9pPr>
          </a:lstStyle>
          <a:p>
            <a:pPr lvl="0"/>
            <a:r>
              <a:rPr lang="en-US"/>
              <a:t>Click to edit Master text styles</a:t>
            </a:r>
          </a:p>
        </p:txBody>
      </p:sp>
      <p:sp>
        <p:nvSpPr>
          <p:cNvPr id="2" name="Title 1"/>
          <p:cNvSpPr>
            <a:spLocks noGrp="1"/>
          </p:cNvSpPr>
          <p:nvPr>
            <p:ph type="title"/>
          </p:nvPr>
        </p:nvSpPr>
        <p:spPr>
          <a:xfrm>
            <a:off x="769003" y="1734313"/>
            <a:ext cx="2298634" cy="1191620"/>
          </a:xfrm>
        </p:spPr>
        <p:txBody>
          <a:bodyPr anchor="b"/>
          <a:lstStyle>
            <a:lvl1pPr algn="l">
              <a:defRPr sz="2000" b="0">
                <a:solidFill>
                  <a:schemeClr val="accent1">
                    <a:lumMod val="75000"/>
                  </a:schemeClr>
                </a:solidFill>
              </a:defRPr>
            </a:lvl1p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58354456-5329-4B1F-BA18-3808927753B1}"/>
              </a:ext>
            </a:extLst>
          </p:cNvPr>
          <p:cNvSpPr>
            <a:spLocks noGrp="1"/>
          </p:cNvSpPr>
          <p:nvPr>
            <p:ph type="dt" sz="half" idx="10"/>
          </p:nvPr>
        </p:nvSpPr>
        <p:spPr/>
        <p:txBody>
          <a:bodyPr/>
          <a:lstStyle/>
          <a:p>
            <a:pPr>
              <a:defRPr/>
            </a:pPr>
            <a:endParaRPr lang="en-US" dirty="0">
              <a:solidFill>
                <a:srgbClr val="303030"/>
              </a:solidFill>
            </a:endParaRPr>
          </a:p>
        </p:txBody>
      </p:sp>
      <p:sp>
        <p:nvSpPr>
          <p:cNvPr id="15" name="TextBox 14">
            <a:extLst>
              <a:ext uri="{FF2B5EF4-FFF2-40B4-BE49-F238E27FC236}">
                <a16:creationId xmlns:a16="http://schemas.microsoft.com/office/drawing/2014/main" id="{D29E12EB-85E8-4897-BE1D-4C747990CA5A}"/>
              </a:ext>
            </a:extLst>
          </p:cNvPr>
          <p:cNvSpPr txBox="1"/>
          <p:nvPr userDrawn="1"/>
        </p:nvSpPr>
        <p:spPr>
          <a:xfrm>
            <a:off x="8037688" y="6299470"/>
            <a:ext cx="1106312" cy="275070"/>
          </a:xfrm>
          <a:prstGeom prst="rect">
            <a:avLst/>
          </a:prstGeom>
          <a:noFill/>
        </p:spPr>
        <p:txBody>
          <a:bodyPr wrap="square" lIns="103231" tIns="51616" rIns="103231" bIns="51616"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D60C5DC0-406F-43E6-8790-D193ABD8F8BD}"/>
              </a:ext>
            </a:extLst>
          </p:cNvPr>
          <p:cNvSpPr>
            <a:spLocks noGrp="1"/>
          </p:cNvSpPr>
          <p:nvPr>
            <p:ph type="ftr" sz="quarter" idx="11"/>
          </p:nvPr>
        </p:nvSpPr>
        <p:spPr>
          <a:xfrm>
            <a:off x="3" y="6484329"/>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6151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7577E-B423-4F62-A3FC-4657A91487D7}"/>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7BCBF829-3263-404C-95B3-82E51463B0D6}"/>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BE2F9A80-02BD-4687-9D19-9D6364EAAD61}"/>
              </a:ext>
            </a:extLst>
          </p:cNvPr>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49B06ED-8DEE-4BC2-85C2-9E1470C46105}"/>
              </a:ext>
            </a:extLst>
          </p:cNvPr>
          <p:cNvSpPr/>
          <p:nvPr/>
        </p:nvSpPr>
        <p:spPr>
          <a:xfrm>
            <a:off x="762000" y="5029934"/>
            <a:ext cx="7600598" cy="120161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93607757-2C17-4F20-BBC5-E1A86AB78378}"/>
              </a:ext>
            </a:extLst>
          </p:cNvPr>
          <p:cNvSpPr/>
          <p:nvPr/>
        </p:nvSpPr>
        <p:spPr>
          <a:xfrm>
            <a:off x="913696" y="5638069"/>
            <a:ext cx="7328959"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48F65D59-5E5E-4723-A943-DB26C20680A7}"/>
              </a:ext>
            </a:extLst>
          </p:cNvPr>
          <p:cNvSpPr/>
          <p:nvPr/>
        </p:nvSpPr>
        <p:spPr>
          <a:xfrm>
            <a:off x="605016" y="5075727"/>
            <a:ext cx="7946319" cy="1097206"/>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a:defRPr/>
            </a:pPr>
            <a:endParaRPr lang="en-US" dirty="0">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139" indent="0">
              <a:buNone/>
              <a:defRPr sz="2800"/>
            </a:lvl2pPr>
            <a:lvl3pPr marL="914277" indent="0">
              <a:buNone/>
              <a:defRPr sz="2400"/>
            </a:lvl3pPr>
            <a:lvl4pPr marL="1371417" indent="0">
              <a:buNone/>
              <a:defRPr sz="2000"/>
            </a:lvl4pPr>
            <a:lvl5pPr marL="1828555" indent="0">
              <a:buNone/>
              <a:defRPr sz="2000"/>
            </a:lvl5pPr>
            <a:lvl6pPr marL="2285694" indent="0">
              <a:buNone/>
              <a:defRPr sz="2000"/>
            </a:lvl6pPr>
            <a:lvl7pPr marL="2742831" indent="0">
              <a:buNone/>
              <a:defRPr sz="2000"/>
            </a:lvl7pPr>
            <a:lvl8pPr marL="3199971" indent="0">
              <a:buNone/>
              <a:defRPr sz="2000"/>
            </a:lvl8pPr>
            <a:lvl9pPr marL="365710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956289" y="5656559"/>
            <a:ext cx="7244736" cy="401715"/>
          </a:xfrm>
        </p:spPr>
        <p:txBody>
          <a:bodyPr anchor="ctr">
            <a:normAutofit/>
          </a:bodyPr>
          <a:lstStyle>
            <a:lvl1pPr marL="0" indent="0" algn="ctr">
              <a:buNone/>
              <a:defRPr sz="1500" cap="all" spc="250" baseline="0">
                <a:solidFill>
                  <a:srgbClr val="FFFFFF"/>
                </a:solidFill>
              </a:defRPr>
            </a:lvl1pPr>
            <a:lvl2pPr marL="457139" indent="0">
              <a:buNone/>
              <a:defRPr sz="1200"/>
            </a:lvl2pPr>
            <a:lvl3pPr marL="914277" indent="0">
              <a:buNone/>
              <a:defRPr sz="1000"/>
            </a:lvl3pPr>
            <a:lvl4pPr marL="1371417" indent="0">
              <a:buNone/>
              <a:defRPr sz="900"/>
            </a:lvl4pPr>
            <a:lvl5pPr marL="1828555" indent="0">
              <a:buNone/>
              <a:defRPr sz="900"/>
            </a:lvl5pPr>
            <a:lvl6pPr marL="2285694" indent="0">
              <a:buNone/>
              <a:defRPr sz="900"/>
            </a:lvl6pPr>
            <a:lvl7pPr marL="2742831" indent="0">
              <a:buNone/>
              <a:defRPr sz="900"/>
            </a:lvl7pPr>
            <a:lvl8pPr marL="3199971" indent="0">
              <a:buNone/>
              <a:defRPr sz="900"/>
            </a:lvl8pPr>
            <a:lvl9pPr marL="3657109" indent="0">
              <a:buNone/>
              <a:defRPr sz="900"/>
            </a:lvl9pPr>
          </a:lstStyle>
          <a:p>
            <a:pPr lvl="0"/>
            <a:r>
              <a:rPr lang="en-US"/>
              <a:t>Click to edit Master text styles</a:t>
            </a:r>
          </a:p>
        </p:txBody>
      </p:sp>
      <p:sp>
        <p:nvSpPr>
          <p:cNvPr id="2" name="Title 1"/>
          <p:cNvSpPr>
            <a:spLocks noGrp="1"/>
          </p:cNvSpPr>
          <p:nvPr>
            <p:ph type="title"/>
          </p:nvPr>
        </p:nvSpPr>
        <p:spPr>
          <a:xfrm>
            <a:off x="914403" y="5105400"/>
            <a:ext cx="7328514" cy="523043"/>
          </a:xfrm>
        </p:spPr>
        <p:txBody>
          <a:bodyPr anchorCtr="0"/>
          <a:lstStyle>
            <a:lvl1pPr algn="ctr">
              <a:defRPr sz="2000" b="0">
                <a:solidFill>
                  <a:schemeClr val="accent1">
                    <a:lumMod val="75000"/>
                  </a:schemeClr>
                </a:solidFill>
              </a:defRPr>
            </a:lvl1pPr>
          </a:lstStyle>
          <a:p>
            <a:r>
              <a:rPr lang="en-US"/>
              <a:t>Click to edit Master title style</a:t>
            </a:r>
            <a:endParaRPr lang="en-US" dirty="0"/>
          </a:p>
        </p:txBody>
      </p:sp>
      <p:sp>
        <p:nvSpPr>
          <p:cNvPr id="14" name="Date Placeholder 13">
            <a:extLst>
              <a:ext uri="{FF2B5EF4-FFF2-40B4-BE49-F238E27FC236}">
                <a16:creationId xmlns:a16="http://schemas.microsoft.com/office/drawing/2014/main" id="{2BBFF0C4-0E6C-4774-B5E2-C164261F805A}"/>
              </a:ext>
            </a:extLst>
          </p:cNvPr>
          <p:cNvSpPr>
            <a:spLocks noGrp="1"/>
          </p:cNvSpPr>
          <p:nvPr>
            <p:ph type="dt" sz="half" idx="10"/>
          </p:nvPr>
        </p:nvSpPr>
        <p:spPr/>
        <p:txBody>
          <a:bodyPr/>
          <a:lstStyle/>
          <a:p>
            <a:pPr>
              <a:defRPr/>
            </a:pPr>
            <a:endParaRPr lang="en-US" dirty="0">
              <a:solidFill>
                <a:srgbClr val="303030"/>
              </a:solidFill>
            </a:endParaRPr>
          </a:p>
        </p:txBody>
      </p:sp>
      <p:sp>
        <p:nvSpPr>
          <p:cNvPr id="17" name="TextBox 16">
            <a:extLst>
              <a:ext uri="{FF2B5EF4-FFF2-40B4-BE49-F238E27FC236}">
                <a16:creationId xmlns:a16="http://schemas.microsoft.com/office/drawing/2014/main" id="{627A2AC7-05CE-432E-81CA-42A8CB27E791}"/>
              </a:ext>
            </a:extLst>
          </p:cNvPr>
          <p:cNvSpPr txBox="1"/>
          <p:nvPr userDrawn="1"/>
        </p:nvSpPr>
        <p:spPr>
          <a:xfrm>
            <a:off x="8037688" y="6299470"/>
            <a:ext cx="1106312" cy="275070"/>
          </a:xfrm>
          <a:prstGeom prst="rect">
            <a:avLst/>
          </a:prstGeom>
          <a:noFill/>
        </p:spPr>
        <p:txBody>
          <a:bodyPr wrap="square" lIns="103231" tIns="51616" rIns="103231" bIns="51616"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6" name="Footer Placeholder 15">
            <a:extLst>
              <a:ext uri="{FF2B5EF4-FFF2-40B4-BE49-F238E27FC236}">
                <a16:creationId xmlns:a16="http://schemas.microsoft.com/office/drawing/2014/main" id="{38116A08-A521-4E36-B22F-753626FBF287}"/>
              </a:ext>
            </a:extLst>
          </p:cNvPr>
          <p:cNvSpPr>
            <a:spLocks noGrp="1"/>
          </p:cNvSpPr>
          <p:nvPr>
            <p:ph type="ftr" sz="quarter" idx="11"/>
          </p:nvPr>
        </p:nvSpPr>
        <p:spPr>
          <a:xfrm>
            <a:off x="3" y="6484329"/>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409664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B48DDB-BBEB-41A8-9137-274ABDA4301D}"/>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US" dirty="0">
              <a:solidFill>
                <a:prstClr val="white"/>
              </a:solidFill>
            </a:endParaRPr>
          </a:p>
        </p:txBody>
      </p:sp>
      <p:sp>
        <p:nvSpPr>
          <p:cNvPr id="7" name="Rounded Rectangle 6">
            <a:extLst>
              <a:ext uri="{FF2B5EF4-FFF2-40B4-BE49-F238E27FC236}">
                <a16:creationId xmlns:a16="http://schemas.microsoft.com/office/drawing/2014/main" id="{6814E75C-B153-41AB-BD37-47EC57E1A410}"/>
              </a:ext>
            </a:extLst>
          </p:cNvPr>
          <p:cNvSpPr/>
          <p:nvPr/>
        </p:nvSpPr>
        <p:spPr>
          <a:xfrm>
            <a:off x="1568099" y="120895"/>
            <a:ext cx="7494763" cy="6663837"/>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US" dirty="0">
              <a:solidFill>
                <a:prstClr val="white"/>
              </a:solidFill>
            </a:endParaRPr>
          </a:p>
        </p:txBody>
      </p:sp>
      <p:sp>
        <p:nvSpPr>
          <p:cNvPr id="1028" name="Text Placeholder 2">
            <a:extLst>
              <a:ext uri="{FF2B5EF4-FFF2-40B4-BE49-F238E27FC236}">
                <a16:creationId xmlns:a16="http://schemas.microsoft.com/office/drawing/2014/main" id="{2ADCB421-ED7D-4ACB-8CF3-8FBDB016E78A}"/>
              </a:ext>
            </a:extLst>
          </p:cNvPr>
          <p:cNvSpPr>
            <a:spLocks noGrp="1"/>
          </p:cNvSpPr>
          <p:nvPr>
            <p:ph type="body" idx="1"/>
          </p:nvPr>
        </p:nvSpPr>
        <p:spPr bwMode="auto">
          <a:xfrm>
            <a:off x="636764" y="1752967"/>
            <a:ext cx="8117416" cy="437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143D126E-6195-436B-A8D0-20E41CE061E5}"/>
              </a:ext>
            </a:extLst>
          </p:cNvPr>
          <p:cNvSpPr>
            <a:spLocks noGrp="1"/>
          </p:cNvSpPr>
          <p:nvPr>
            <p:ph type="dt" sz="half" idx="2"/>
          </p:nvPr>
        </p:nvSpPr>
        <p:spPr>
          <a:xfrm>
            <a:off x="456848" y="6356106"/>
            <a:ext cx="2134306" cy="364515"/>
          </a:xfrm>
          <a:prstGeom prst="rect">
            <a:avLst/>
          </a:prstGeom>
        </p:spPr>
        <p:txBody>
          <a:bodyPr vert="horz" lIns="91435" tIns="45718" rIns="91435" bIns="45718" rtlCol="0" anchor="ctr"/>
          <a:lstStyle>
            <a:lvl1pPr algn="l">
              <a:defRPr sz="1200">
                <a:solidFill>
                  <a:schemeClr val="tx2"/>
                </a:solidFill>
                <a:latin typeface="Arial" charset="0"/>
              </a:defRPr>
            </a:lvl1p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1172387-F0D8-4AC7-B5B5-B46F5E459F8F}"/>
              </a:ext>
            </a:extLst>
          </p:cNvPr>
          <p:cNvSpPr>
            <a:spLocks noGrp="1"/>
          </p:cNvSpPr>
          <p:nvPr>
            <p:ph type="ftr" sz="quarter" idx="3"/>
          </p:nvPr>
        </p:nvSpPr>
        <p:spPr>
          <a:xfrm>
            <a:off x="456848" y="6484328"/>
            <a:ext cx="8687152" cy="370577"/>
          </a:xfrm>
          <a:prstGeom prst="rect">
            <a:avLst/>
          </a:prstGeom>
        </p:spPr>
        <p:txBody>
          <a:bodyPr vert="horz" lIns="91435" tIns="45718" rIns="91435" bIns="45718" rtlCol="0" anchor="ctr"/>
          <a:lstStyle>
            <a:lvl1pPr algn="ctr">
              <a:defRPr sz="900" b="1" i="1" baseline="0">
                <a:solidFill>
                  <a:srgbClr val="000000"/>
                </a:solidFill>
                <a:latin typeface="Arial" panose="020B0604020202020204" pitchFamily="34" charset="0"/>
                <a:cs typeface="Arial" panose="020B0604020202020204" pitchFamily="34" charset="0"/>
              </a:defRPr>
            </a:lvl1pPr>
          </a:lstStyle>
          <a:p>
            <a:pPr>
              <a:defRPr/>
            </a:pPr>
            <a:r>
              <a:rPr lang="en-US"/>
              <a:t>Copyright © 2023 McGraw-Hill Education. All rights reserved. No reproduction or distribution without the prior written consent of McGraw-Hill Education.</a:t>
            </a:r>
            <a:endParaRPr lang="en-US" dirty="0"/>
          </a:p>
        </p:txBody>
      </p:sp>
      <p:sp>
        <p:nvSpPr>
          <p:cNvPr id="9" name="Rectangle 8">
            <a:extLst>
              <a:ext uri="{FF2B5EF4-FFF2-40B4-BE49-F238E27FC236}">
                <a16:creationId xmlns:a16="http://schemas.microsoft.com/office/drawing/2014/main" id="{D5E553C3-61E4-4E9B-8D06-790DD1A2A293}"/>
              </a:ext>
            </a:extLst>
          </p:cNvPr>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defTabSz="914359" eaLnBrk="1" hangingPunct="1">
              <a:defRPr/>
            </a:pPr>
            <a:endParaRPr lang="en-US" dirty="0">
              <a:solidFill>
                <a:prstClr val="white"/>
              </a:solidFill>
            </a:endParaRPr>
          </a:p>
        </p:txBody>
      </p:sp>
      <p:sp>
        <p:nvSpPr>
          <p:cNvPr id="2" name="Title Placeholder 1">
            <a:extLst>
              <a:ext uri="{FF2B5EF4-FFF2-40B4-BE49-F238E27FC236}">
                <a16:creationId xmlns:a16="http://schemas.microsoft.com/office/drawing/2014/main" id="{3B2430BC-BD61-42F9-AD93-6A6DBA9C643B}"/>
              </a:ext>
            </a:extLst>
          </p:cNvPr>
          <p:cNvSpPr>
            <a:spLocks noGrp="1"/>
          </p:cNvSpPr>
          <p:nvPr>
            <p:ph type="title"/>
          </p:nvPr>
        </p:nvSpPr>
        <p:spPr>
          <a:xfrm>
            <a:off x="636764" y="373674"/>
            <a:ext cx="8117416" cy="1117356"/>
          </a:xfrm>
          <a:prstGeom prst="rect">
            <a:avLst/>
          </a:prstGeom>
          <a:noFill/>
        </p:spPr>
        <p:txBody>
          <a:bodyPr vert="horz" lIns="91435" tIns="45718" rIns="91435" bIns="45718" rtlCol="0" anchor="ctr" anchorCtr="1">
            <a:noAutofit/>
          </a:bodyPr>
          <a:lstStyle/>
          <a:p>
            <a:r>
              <a:rPr lang="en-US" dirty="0"/>
              <a:t>Click to edit Master title style</a:t>
            </a:r>
          </a:p>
        </p:txBody>
      </p:sp>
      <p:sp>
        <p:nvSpPr>
          <p:cNvPr id="3" name="TextBox 2">
            <a:extLst>
              <a:ext uri="{FF2B5EF4-FFF2-40B4-BE49-F238E27FC236}">
                <a16:creationId xmlns:a16="http://schemas.microsoft.com/office/drawing/2014/main" id="{1D513279-647F-4E89-8523-4E5DBDD14C94}"/>
              </a:ext>
            </a:extLst>
          </p:cNvPr>
          <p:cNvSpPr txBox="1"/>
          <p:nvPr userDrawn="1"/>
        </p:nvSpPr>
        <p:spPr>
          <a:xfrm>
            <a:off x="8037688" y="6299470"/>
            <a:ext cx="1106312" cy="275070"/>
          </a:xfrm>
          <a:prstGeom prst="rect">
            <a:avLst/>
          </a:prstGeom>
          <a:noFill/>
        </p:spPr>
        <p:txBody>
          <a:bodyPr wrap="square" lIns="103236" tIns="51618" rIns="103236" bIns="51618"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1" name="Rectangle 10">
            <a:extLst>
              <a:ext uri="{FF2B5EF4-FFF2-40B4-BE49-F238E27FC236}">
                <a16:creationId xmlns:a16="http://schemas.microsoft.com/office/drawing/2014/main" id="{0B887861-95E1-4288-A9B0-13309EE8B21C}"/>
              </a:ext>
            </a:extLst>
          </p:cNvPr>
          <p:cNvSpPr/>
          <p:nvPr userDrawn="1"/>
        </p:nvSpPr>
        <p:spPr>
          <a:xfrm>
            <a:off x="636765" y="373674"/>
            <a:ext cx="8117417" cy="1117356"/>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US" dirty="0">
              <a:solidFill>
                <a:prstClr val="white"/>
              </a:solidFill>
            </a:endParaRPr>
          </a:p>
        </p:txBody>
      </p:sp>
      <p:pic>
        <p:nvPicPr>
          <p:cNvPr id="13" name="Picture 12">
            <a:extLst>
              <a:ext uri="{FF2B5EF4-FFF2-40B4-BE49-F238E27FC236}">
                <a16:creationId xmlns:a16="http://schemas.microsoft.com/office/drawing/2014/main" id="{42845F35-6865-4B5E-9C31-2A0EFDD594E8}"/>
              </a:ext>
            </a:extLst>
          </p:cNvPr>
          <p:cNvPicPr>
            <a:picLocks noChangeAspect="1"/>
          </p:cNvPicPr>
          <p:nvPr userDrawn="1"/>
        </p:nvPicPr>
        <p:blipFill>
          <a:blip r:embed="rId15"/>
          <a:stretch>
            <a:fillRect/>
          </a:stretch>
        </p:blipFill>
        <p:spPr>
          <a:xfrm>
            <a:off x="32648" y="104775"/>
            <a:ext cx="404245" cy="6750130"/>
          </a:xfrm>
          <a:prstGeom prst="rect">
            <a:avLst/>
          </a:prstGeom>
        </p:spPr>
      </p:pic>
    </p:spTree>
    <p:extLst>
      <p:ext uri="{BB962C8B-B14F-4D97-AF65-F5344CB8AC3E}">
        <p14:creationId xmlns:p14="http://schemas.microsoft.com/office/powerpoint/2010/main" val="331171361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sldNum="0" hdr="0" dt="0"/>
  <p:txStyles>
    <p:titleStyle>
      <a:lvl1pPr algn="ctr" defTabSz="914067" rtl="0" eaLnBrk="0" fontAlgn="base" hangingPunct="0">
        <a:spcBef>
          <a:spcPct val="0"/>
        </a:spcBef>
        <a:spcAft>
          <a:spcPct val="0"/>
        </a:spcAft>
        <a:defRPr sz="4100" kern="1200" cap="all">
          <a:solidFill>
            <a:srgbClr val="BF2600"/>
          </a:solidFill>
          <a:latin typeface="+mj-lt"/>
          <a:ea typeface="+mj-ea"/>
          <a:cs typeface="+mj-cs"/>
        </a:defRPr>
      </a:lvl1pPr>
      <a:lvl2pPr algn="ctr" defTabSz="914067" rtl="0" eaLnBrk="0" fontAlgn="base" hangingPunct="0">
        <a:spcBef>
          <a:spcPct val="0"/>
        </a:spcBef>
        <a:spcAft>
          <a:spcPct val="0"/>
        </a:spcAft>
        <a:defRPr sz="3500">
          <a:solidFill>
            <a:srgbClr val="BF2600"/>
          </a:solidFill>
          <a:latin typeface="Book Antiqua" panose="02040602050305030304" pitchFamily="18" charset="0"/>
        </a:defRPr>
      </a:lvl2pPr>
      <a:lvl3pPr algn="ctr" defTabSz="914067" rtl="0" eaLnBrk="0" fontAlgn="base" hangingPunct="0">
        <a:spcBef>
          <a:spcPct val="0"/>
        </a:spcBef>
        <a:spcAft>
          <a:spcPct val="0"/>
        </a:spcAft>
        <a:defRPr sz="3500">
          <a:solidFill>
            <a:srgbClr val="BF2600"/>
          </a:solidFill>
          <a:latin typeface="Book Antiqua" panose="02040602050305030304" pitchFamily="18" charset="0"/>
        </a:defRPr>
      </a:lvl3pPr>
      <a:lvl4pPr algn="ctr" defTabSz="914067" rtl="0" eaLnBrk="0" fontAlgn="base" hangingPunct="0">
        <a:spcBef>
          <a:spcPct val="0"/>
        </a:spcBef>
        <a:spcAft>
          <a:spcPct val="0"/>
        </a:spcAft>
        <a:defRPr sz="3500">
          <a:solidFill>
            <a:srgbClr val="BF2600"/>
          </a:solidFill>
          <a:latin typeface="Book Antiqua" panose="02040602050305030304" pitchFamily="18" charset="0"/>
        </a:defRPr>
      </a:lvl4pPr>
      <a:lvl5pPr algn="ctr" defTabSz="914067" rtl="0" eaLnBrk="0" fontAlgn="base" hangingPunct="0">
        <a:spcBef>
          <a:spcPct val="0"/>
        </a:spcBef>
        <a:spcAft>
          <a:spcPct val="0"/>
        </a:spcAft>
        <a:defRPr sz="3500">
          <a:solidFill>
            <a:srgbClr val="BF2600"/>
          </a:solidFill>
          <a:latin typeface="Book Antiqua" panose="02040602050305030304" pitchFamily="18" charset="0"/>
        </a:defRPr>
      </a:lvl5pPr>
      <a:lvl6pPr marL="516179" algn="ctr" defTabSz="914067" rtl="0" fontAlgn="base">
        <a:spcBef>
          <a:spcPct val="0"/>
        </a:spcBef>
        <a:spcAft>
          <a:spcPct val="0"/>
        </a:spcAft>
        <a:defRPr sz="3500">
          <a:solidFill>
            <a:srgbClr val="BF2600"/>
          </a:solidFill>
          <a:latin typeface="Book Antiqua" panose="02040602050305030304" pitchFamily="18" charset="0"/>
        </a:defRPr>
      </a:lvl6pPr>
      <a:lvl7pPr marL="1032358" algn="ctr" defTabSz="914067" rtl="0" fontAlgn="base">
        <a:spcBef>
          <a:spcPct val="0"/>
        </a:spcBef>
        <a:spcAft>
          <a:spcPct val="0"/>
        </a:spcAft>
        <a:defRPr sz="3500">
          <a:solidFill>
            <a:srgbClr val="BF2600"/>
          </a:solidFill>
          <a:latin typeface="Book Antiqua" panose="02040602050305030304" pitchFamily="18" charset="0"/>
        </a:defRPr>
      </a:lvl7pPr>
      <a:lvl8pPr marL="1548536" algn="ctr" defTabSz="914067" rtl="0" fontAlgn="base">
        <a:spcBef>
          <a:spcPct val="0"/>
        </a:spcBef>
        <a:spcAft>
          <a:spcPct val="0"/>
        </a:spcAft>
        <a:defRPr sz="3500">
          <a:solidFill>
            <a:srgbClr val="BF2600"/>
          </a:solidFill>
          <a:latin typeface="Book Antiqua" panose="02040602050305030304" pitchFamily="18" charset="0"/>
        </a:defRPr>
      </a:lvl8pPr>
      <a:lvl9pPr marL="2064715" algn="ctr" defTabSz="914067" rtl="0" fontAlgn="base">
        <a:spcBef>
          <a:spcPct val="0"/>
        </a:spcBef>
        <a:spcAft>
          <a:spcPct val="0"/>
        </a:spcAft>
        <a:defRPr sz="3500">
          <a:solidFill>
            <a:srgbClr val="BF2600"/>
          </a:solidFill>
          <a:latin typeface="Book Antiqua" panose="02040602050305030304" pitchFamily="18" charset="0"/>
        </a:defRPr>
      </a:lvl9pPr>
    </p:titleStyle>
    <p:bodyStyle>
      <a:lvl1pPr marL="342327" indent="-227621" algn="l" defTabSz="914067"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847" indent="-227621" algn="l" defTabSz="914067" rtl="0" eaLnBrk="0" fontAlgn="base" hangingPunct="0">
        <a:spcBef>
          <a:spcPct val="20000"/>
        </a:spcBef>
        <a:spcAft>
          <a:spcPct val="0"/>
        </a:spcAft>
        <a:buClr>
          <a:schemeClr val="accent2"/>
        </a:buClr>
        <a:buFont typeface="Arial" panose="020B0604020202020204" pitchFamily="34" charset="0"/>
        <a:buChar char="•"/>
        <a:defRPr kern="1200">
          <a:solidFill>
            <a:schemeClr val="tx2"/>
          </a:solidFill>
          <a:latin typeface="+mn-lt"/>
          <a:ea typeface="+mn-ea"/>
          <a:cs typeface="+mn-cs"/>
        </a:defRPr>
      </a:lvl2pPr>
      <a:lvl3pPr marL="914067" indent="-227621" algn="l" defTabSz="914067" rtl="0" eaLnBrk="0" fontAlgn="base" hangingPunct="0">
        <a:spcBef>
          <a:spcPct val="20000"/>
        </a:spcBef>
        <a:spcAft>
          <a:spcPct val="0"/>
        </a:spcAft>
        <a:buClr>
          <a:srgbClr val="4A66AC"/>
        </a:buClr>
        <a:buFont typeface="Arial" panose="020B0604020202020204" pitchFamily="34" charset="0"/>
        <a:buChar char="•"/>
        <a:defRPr sz="1800" kern="1200">
          <a:solidFill>
            <a:schemeClr val="tx2"/>
          </a:solidFill>
          <a:latin typeface="+mn-lt"/>
          <a:ea typeface="+mn-ea"/>
          <a:cs typeface="+mn-cs"/>
        </a:defRPr>
      </a:lvl3pPr>
      <a:lvl4pPr marL="1279693" indent="-227621" algn="l" defTabSz="914067" rtl="0" eaLnBrk="0" fontAlgn="base" hangingPunct="0">
        <a:spcBef>
          <a:spcPct val="20000"/>
        </a:spcBef>
        <a:spcAft>
          <a:spcPct val="0"/>
        </a:spcAft>
        <a:buClr>
          <a:srgbClr val="008080"/>
        </a:buClr>
        <a:buFont typeface="Arial" panose="020B0604020202020204" pitchFamily="34" charset="0"/>
        <a:buChar char="•"/>
        <a:defRPr sz="1600" kern="1200">
          <a:solidFill>
            <a:schemeClr val="tx2"/>
          </a:solidFill>
          <a:latin typeface="+mn-lt"/>
          <a:ea typeface="+mn-ea"/>
          <a:cs typeface="+mn-cs"/>
        </a:defRPr>
      </a:lvl4pPr>
      <a:lvl5pPr marL="1553914" indent="-227621" algn="l" defTabSz="914067" rtl="0" eaLnBrk="0" fontAlgn="base" hangingPunct="0">
        <a:spcBef>
          <a:spcPct val="20000"/>
        </a:spcBef>
        <a:spcAft>
          <a:spcPct val="0"/>
        </a:spcAft>
        <a:buClr>
          <a:srgbClr val="5AA2AE"/>
        </a:buClr>
        <a:buFont typeface="Arial" panose="020B0604020202020204" pitchFamily="34" charset="0"/>
        <a:buChar char="•"/>
        <a:defRPr sz="1600" kern="1200">
          <a:solidFill>
            <a:schemeClr val="tx2"/>
          </a:solidFill>
          <a:latin typeface="+mn-lt"/>
          <a:ea typeface="+mn-ea"/>
          <a:cs typeface="+mn-cs"/>
        </a:defRPr>
      </a:lvl5pPr>
      <a:lvl6pPr marL="1737283" indent="-182872" algn="l" defTabSz="91435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590" indent="-182872" algn="l" defTabSz="914359"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462" indent="-182872" algn="l" defTabSz="914359"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334" indent="-182872" algn="l" defTabSz="914359"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359" rtl="0" eaLnBrk="1" latinLnBrk="0" hangingPunct="1">
        <a:defRPr sz="1800" kern="1200">
          <a:solidFill>
            <a:schemeClr val="tx1"/>
          </a:solidFill>
          <a:latin typeface="+mn-lt"/>
          <a:ea typeface="+mn-ea"/>
          <a:cs typeface="+mn-cs"/>
        </a:defRPr>
      </a:lvl1pPr>
      <a:lvl2pPr marL="457180" algn="l" defTabSz="914359" rtl="0" eaLnBrk="1" latinLnBrk="0" hangingPunct="1">
        <a:defRPr sz="1800" kern="1200">
          <a:solidFill>
            <a:schemeClr val="tx1"/>
          </a:solidFill>
          <a:latin typeface="+mn-lt"/>
          <a:ea typeface="+mn-ea"/>
          <a:cs typeface="+mn-cs"/>
        </a:defRPr>
      </a:lvl2pPr>
      <a:lvl3pPr marL="914359" algn="l" defTabSz="914359" rtl="0" eaLnBrk="1" latinLnBrk="0" hangingPunct="1">
        <a:defRPr sz="1800" kern="1200">
          <a:solidFill>
            <a:schemeClr val="tx1"/>
          </a:solidFill>
          <a:latin typeface="+mn-lt"/>
          <a:ea typeface="+mn-ea"/>
          <a:cs typeface="+mn-cs"/>
        </a:defRPr>
      </a:lvl3pPr>
      <a:lvl4pPr marL="1371539" algn="l" defTabSz="914359" rtl="0" eaLnBrk="1" latinLnBrk="0" hangingPunct="1">
        <a:defRPr sz="1800" kern="1200">
          <a:solidFill>
            <a:schemeClr val="tx1"/>
          </a:solidFill>
          <a:latin typeface="+mn-lt"/>
          <a:ea typeface="+mn-ea"/>
          <a:cs typeface="+mn-cs"/>
        </a:defRPr>
      </a:lvl4pPr>
      <a:lvl5pPr marL="1828718" algn="l" defTabSz="914359" rtl="0" eaLnBrk="1" latinLnBrk="0" hangingPunct="1">
        <a:defRPr sz="1800" kern="1200">
          <a:solidFill>
            <a:schemeClr val="tx1"/>
          </a:solidFill>
          <a:latin typeface="+mn-lt"/>
          <a:ea typeface="+mn-ea"/>
          <a:cs typeface="+mn-cs"/>
        </a:defRPr>
      </a:lvl5pPr>
      <a:lvl6pPr marL="2285898" algn="l" defTabSz="914359" rtl="0" eaLnBrk="1" latinLnBrk="0" hangingPunct="1">
        <a:defRPr sz="1800" kern="1200">
          <a:solidFill>
            <a:schemeClr val="tx1"/>
          </a:solidFill>
          <a:latin typeface="+mn-lt"/>
          <a:ea typeface="+mn-ea"/>
          <a:cs typeface="+mn-cs"/>
        </a:defRPr>
      </a:lvl6pPr>
      <a:lvl7pPr marL="2743077" algn="l" defTabSz="914359" rtl="0" eaLnBrk="1" latinLnBrk="0" hangingPunct="1">
        <a:defRPr sz="1800" kern="1200">
          <a:solidFill>
            <a:schemeClr val="tx1"/>
          </a:solidFill>
          <a:latin typeface="+mn-lt"/>
          <a:ea typeface="+mn-ea"/>
          <a:cs typeface="+mn-cs"/>
        </a:defRPr>
      </a:lvl7pPr>
      <a:lvl8pPr marL="3200257" algn="l" defTabSz="914359" rtl="0" eaLnBrk="1" latinLnBrk="0" hangingPunct="1">
        <a:defRPr sz="1800" kern="1200">
          <a:solidFill>
            <a:schemeClr val="tx1"/>
          </a:solidFill>
          <a:latin typeface="+mn-lt"/>
          <a:ea typeface="+mn-ea"/>
          <a:cs typeface="+mn-cs"/>
        </a:defRPr>
      </a:lvl8pPr>
      <a:lvl9pPr marL="3657436" algn="l" defTabSz="9143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462"/>
        </a:solidFill>
        <a:effectLst/>
      </p:bgPr>
    </p:bg>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9446476D-C5F9-44C9-AFDF-052D0174653E}"/>
              </a:ext>
            </a:extLst>
          </p:cNvPr>
          <p:cNvSpPr>
            <a:spLocks noGrp="1" noChangeArrowheads="1"/>
          </p:cNvSpPr>
          <p:nvPr>
            <p:ph type="subTitle" idx="1"/>
          </p:nvPr>
        </p:nvSpPr>
        <p:spPr>
          <a:xfrm>
            <a:off x="642805" y="4572000"/>
            <a:ext cx="6553200" cy="609600"/>
          </a:xfrm>
        </p:spPr>
        <p:txBody>
          <a:bodyPr>
            <a:noAutofit/>
          </a:bodyPr>
          <a:lstStyle/>
          <a:p>
            <a:r>
              <a:rPr lang="en-US" altLang="en-US" dirty="0"/>
              <a:t>Financial Statements, Taxes, and Cash Flow</a:t>
            </a:r>
          </a:p>
        </p:txBody>
      </p:sp>
      <p:sp>
        <p:nvSpPr>
          <p:cNvPr id="2" name="Title 1">
            <a:extLst>
              <a:ext uri="{FF2B5EF4-FFF2-40B4-BE49-F238E27FC236}">
                <a16:creationId xmlns:a16="http://schemas.microsoft.com/office/drawing/2014/main" id="{AA837518-F5D0-4479-9FD2-93D4DBE69AC1}"/>
              </a:ext>
            </a:extLst>
          </p:cNvPr>
          <p:cNvSpPr>
            <a:spLocks noGrp="1"/>
          </p:cNvSpPr>
          <p:nvPr>
            <p:ph type="ctrTitle"/>
          </p:nvPr>
        </p:nvSpPr>
        <p:spPr/>
        <p:txBody>
          <a:bodyPr/>
          <a:lstStyle/>
          <a:p>
            <a:r>
              <a:rPr lang="en-US" dirty="0">
                <a:solidFill>
                  <a:schemeClr val="tx2"/>
                </a:solidFill>
              </a:rPr>
              <a:t>Chapter 2</a:t>
            </a:r>
          </a:p>
        </p:txBody>
      </p:sp>
      <p:sp>
        <p:nvSpPr>
          <p:cNvPr id="3" name="Footer Placeholder 2">
            <a:extLst>
              <a:ext uri="{FF2B5EF4-FFF2-40B4-BE49-F238E27FC236}">
                <a16:creationId xmlns:a16="http://schemas.microsoft.com/office/drawing/2014/main" id="{361D5975-7F2E-467E-812A-7DF4904D87C9}"/>
              </a:ext>
            </a:extLst>
          </p:cNvPr>
          <p:cNvSpPr>
            <a:spLocks noGrp="1"/>
          </p:cNvSpPr>
          <p:nvPr>
            <p:ph type="ftr" sz="quarter" idx="11"/>
          </p:nvPr>
        </p:nvSpPr>
        <p:spPr/>
        <p:txBody>
          <a:bodyPr/>
          <a:lstStyle/>
          <a:p>
            <a:r>
              <a:rPr lang="en-US"/>
              <a:t>Copyright © 2023 McGraw-Hill Education. All rights reserved. No reproduction or distribution without the prior written consent of McGraw-Hill Education.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C7B00D-6DB9-4318-83C0-2A08C91387CA}"/>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4338" name="Rectangle 2">
            <a:extLst>
              <a:ext uri="{FF2B5EF4-FFF2-40B4-BE49-F238E27FC236}">
                <a16:creationId xmlns:a16="http://schemas.microsoft.com/office/drawing/2014/main" id="{A117B9BA-6AA6-4697-BBD1-270A79A71099}"/>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en-US" sz="4000">
                <a:solidFill>
                  <a:schemeClr val="accent1">
                    <a:lumMod val="75000"/>
                  </a:schemeClr>
                </a:solidFill>
              </a:rPr>
              <a:t>U.S. Corporation </a:t>
            </a:r>
            <a:br>
              <a:rPr lang="en-US" altLang="en-US" sz="4000">
                <a:solidFill>
                  <a:schemeClr val="accent1">
                    <a:lumMod val="75000"/>
                  </a:schemeClr>
                </a:solidFill>
              </a:rPr>
            </a:br>
            <a:r>
              <a:rPr lang="en-US" altLang="en-US" sz="4000">
                <a:solidFill>
                  <a:schemeClr val="accent1">
                    <a:lumMod val="75000"/>
                  </a:schemeClr>
                </a:solidFill>
              </a:rPr>
              <a:t>2020 and 2021 balance sheets</a:t>
            </a:r>
            <a:endParaRPr lang="en-US" altLang="en-US" sz="4000" dirty="0">
              <a:solidFill>
                <a:schemeClr val="accent1">
                  <a:lumMod val="75000"/>
                </a:schemeClr>
              </a:solidFill>
            </a:endParaRPr>
          </a:p>
        </p:txBody>
      </p:sp>
      <p:pic>
        <p:nvPicPr>
          <p:cNvPr id="4" name="Picture 3">
            <a:extLst>
              <a:ext uri="{FF2B5EF4-FFF2-40B4-BE49-F238E27FC236}">
                <a16:creationId xmlns:a16="http://schemas.microsoft.com/office/drawing/2014/main" id="{76DF8B08-9BD0-4CC6-B750-1CB04C80A05F}"/>
              </a:ext>
            </a:extLst>
          </p:cNvPr>
          <p:cNvPicPr>
            <a:picLocks noChangeAspect="1"/>
          </p:cNvPicPr>
          <p:nvPr/>
        </p:nvPicPr>
        <p:blipFill>
          <a:blip r:embed="rId3"/>
          <a:stretch>
            <a:fillRect/>
          </a:stretch>
        </p:blipFill>
        <p:spPr>
          <a:xfrm>
            <a:off x="1237897" y="1638291"/>
            <a:ext cx="7125053" cy="46987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EB35D81D-9D7D-4B4E-B864-C82D00770620}"/>
              </a:ext>
            </a:extLst>
          </p:cNvPr>
          <p:cNvSpPr>
            <a:spLocks noGrp="1" noChangeArrowheads="1"/>
          </p:cNvSpPr>
          <p:nvPr>
            <p:ph idx="1"/>
          </p:nvPr>
        </p:nvSpPr>
        <p:spPr>
          <a:xfrm>
            <a:off x="636764" y="1752968"/>
            <a:ext cx="8117416" cy="4876432"/>
          </a:xfrm>
        </p:spPr>
        <p:txBody>
          <a:bodyPr rtlCol="0">
            <a:normAutofit/>
          </a:bodyPr>
          <a:lstStyle/>
          <a:p>
            <a:pPr eaLnBrk="1" fontAlgn="auto" hangingPunct="1">
              <a:lnSpc>
                <a:spcPct val="90000"/>
              </a:lnSpc>
              <a:spcAft>
                <a:spcPts val="0"/>
              </a:spcAft>
              <a:defRPr/>
            </a:pPr>
            <a:r>
              <a:rPr lang="en-US" altLang="en-US" dirty="0">
                <a:solidFill>
                  <a:schemeClr val="tx2"/>
                </a:solidFill>
              </a:rPr>
              <a:t>Values on balance sheet for the firm’s assets are </a:t>
            </a:r>
            <a:r>
              <a:rPr lang="en-US" altLang="en-US" i="1" dirty="0">
                <a:solidFill>
                  <a:schemeClr val="tx2"/>
                </a:solidFill>
              </a:rPr>
              <a:t>book values </a:t>
            </a:r>
            <a:r>
              <a:rPr lang="en-US" altLang="en-US" dirty="0">
                <a:solidFill>
                  <a:schemeClr val="tx2"/>
                </a:solidFill>
              </a:rPr>
              <a:t>and generally are not what the assets are actually worth</a:t>
            </a:r>
          </a:p>
          <a:p>
            <a:pPr lvl="1" eaLnBrk="1" fontAlgn="auto" hangingPunct="1">
              <a:lnSpc>
                <a:spcPct val="90000"/>
              </a:lnSpc>
              <a:spcAft>
                <a:spcPts val="0"/>
              </a:spcAft>
              <a:defRPr/>
            </a:pPr>
            <a:r>
              <a:rPr lang="en-US" altLang="en-US" sz="2200" dirty="0">
                <a:solidFill>
                  <a:schemeClr val="tx2"/>
                </a:solidFill>
              </a:rPr>
              <a:t>Under </a:t>
            </a:r>
            <a:r>
              <a:rPr lang="en-US" altLang="en-US" sz="2200" b="1" dirty="0">
                <a:solidFill>
                  <a:schemeClr val="tx2"/>
                </a:solidFill>
              </a:rPr>
              <a:t>generally accepted accounting principles (GAAP)</a:t>
            </a:r>
            <a:r>
              <a:rPr lang="en-US" altLang="en-US" sz="2200" dirty="0">
                <a:solidFill>
                  <a:schemeClr val="tx2"/>
                </a:solidFill>
              </a:rPr>
              <a:t>, audited financial statements in the U.S. mostly show assets at </a:t>
            </a:r>
            <a:r>
              <a:rPr lang="en-US" altLang="en-US" sz="2200" i="1" dirty="0">
                <a:solidFill>
                  <a:schemeClr val="tx2"/>
                </a:solidFill>
              </a:rPr>
              <a:t>historical cost </a:t>
            </a:r>
            <a:r>
              <a:rPr lang="en-US" altLang="en-US" sz="2200" dirty="0">
                <a:solidFill>
                  <a:schemeClr val="tx2"/>
                </a:solidFill>
              </a:rPr>
              <a:t>(i.e., assets are “carried on the book” at what the firm paid for them, no matter how long ago they were purchased or how much they are worth today)</a:t>
            </a:r>
          </a:p>
          <a:p>
            <a:pPr lvl="1" eaLnBrk="1" fontAlgn="auto" hangingPunct="1">
              <a:lnSpc>
                <a:spcPct val="90000"/>
              </a:lnSpc>
              <a:spcAft>
                <a:spcPts val="0"/>
              </a:spcAft>
              <a:defRPr/>
            </a:pPr>
            <a:r>
              <a:rPr lang="en-US" altLang="en-US" sz="2200" dirty="0">
                <a:solidFill>
                  <a:schemeClr val="tx2"/>
                </a:solidFill>
              </a:rPr>
              <a:t>No necessary connection between total assets shown on the balance sheet and the value of the firm</a:t>
            </a:r>
          </a:p>
          <a:p>
            <a:pPr eaLnBrk="1" fontAlgn="auto" hangingPunct="1">
              <a:lnSpc>
                <a:spcPct val="90000"/>
              </a:lnSpc>
              <a:spcAft>
                <a:spcPts val="0"/>
              </a:spcAft>
              <a:defRPr/>
            </a:pPr>
            <a:r>
              <a:rPr lang="en-US" altLang="en-US" dirty="0">
                <a:solidFill>
                  <a:schemeClr val="tx2"/>
                </a:solidFill>
              </a:rPr>
              <a:t>For financial managers, accounting value of stock is not especially important; it is the </a:t>
            </a:r>
            <a:r>
              <a:rPr lang="en-US" altLang="en-US" i="1" dirty="0">
                <a:solidFill>
                  <a:schemeClr val="tx2"/>
                </a:solidFill>
              </a:rPr>
              <a:t>market value </a:t>
            </a:r>
            <a:r>
              <a:rPr lang="en-US" altLang="en-US" dirty="0">
                <a:solidFill>
                  <a:schemeClr val="tx2"/>
                </a:solidFill>
              </a:rPr>
              <a:t>that matters</a:t>
            </a:r>
          </a:p>
          <a:p>
            <a:pPr lvl="1" eaLnBrk="1" fontAlgn="auto" hangingPunct="1">
              <a:lnSpc>
                <a:spcPct val="90000"/>
              </a:lnSpc>
              <a:spcAft>
                <a:spcPts val="0"/>
              </a:spcAft>
              <a:defRPr/>
            </a:pPr>
            <a:r>
              <a:rPr lang="en-US" altLang="en-US" sz="2200" dirty="0">
                <a:solidFill>
                  <a:schemeClr val="tx2"/>
                </a:solidFill>
              </a:rPr>
              <a:t>Market value of an asset depends on things like its riskiness and cash flows, neither of which have anything to do with accounting</a:t>
            </a:r>
          </a:p>
          <a:p>
            <a:pPr eaLnBrk="1" fontAlgn="auto" hangingPunct="1">
              <a:lnSpc>
                <a:spcPct val="90000"/>
              </a:lnSpc>
              <a:spcAft>
                <a:spcPts val="0"/>
              </a:spcAft>
              <a:defRPr/>
            </a:pPr>
            <a:endParaRPr lang="en-US" altLang="en-US" dirty="0">
              <a:solidFill>
                <a:schemeClr val="tx2"/>
              </a:solidFill>
            </a:endParaRPr>
          </a:p>
        </p:txBody>
      </p:sp>
      <p:sp>
        <p:nvSpPr>
          <p:cNvPr id="2" name="Footer Placeholder 1">
            <a:extLst>
              <a:ext uri="{FF2B5EF4-FFF2-40B4-BE49-F238E27FC236}">
                <a16:creationId xmlns:a16="http://schemas.microsoft.com/office/drawing/2014/main" id="{B1B0283C-3A1A-427F-A41E-59DB6DB825B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6386" name="Rectangle 2">
            <a:extLst>
              <a:ext uri="{FF2B5EF4-FFF2-40B4-BE49-F238E27FC236}">
                <a16:creationId xmlns:a16="http://schemas.microsoft.com/office/drawing/2014/main" id="{10434CF7-6D81-416B-A1A6-F18747C47B95}"/>
              </a:ext>
            </a:extLst>
          </p:cNvPr>
          <p:cNvSpPr>
            <a:spLocks noGrp="1" noChangeArrowheads="1"/>
          </p:cNvSpPr>
          <p:nvPr>
            <p:ph type="title"/>
          </p:nvPr>
        </p:nvSpPr>
        <p:spPr/>
        <p:txBody>
          <a:bodyPr>
            <a:normAutofit/>
          </a:bodyPr>
          <a:lstStyle/>
          <a:p>
            <a:pPr eaLnBrk="1" fontAlgn="auto" hangingPunct="1">
              <a:spcAft>
                <a:spcPts val="0"/>
              </a:spcAft>
              <a:defRPr/>
            </a:pPr>
            <a:r>
              <a:rPr lang="en-US" altLang="en-US" sz="3600" dirty="0">
                <a:solidFill>
                  <a:schemeClr val="accent1">
                    <a:lumMod val="75000"/>
                  </a:schemeClr>
                </a:solidFill>
              </a:rPr>
              <a:t>Market Value versus Book Value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3415A39-325B-4358-9E24-9732572E558B}"/>
              </a:ext>
            </a:extLst>
          </p:cNvPr>
          <p:cNvSpPr>
            <a:spLocks noGrp="1" noChangeArrowheads="1"/>
          </p:cNvSpPr>
          <p:nvPr>
            <p:ph type="title"/>
          </p:nvPr>
        </p:nvSpPr>
        <p:spPr/>
        <p:txBody>
          <a:bodyPr>
            <a:noAutofit/>
          </a:bodyPr>
          <a:lstStyle/>
          <a:p>
            <a:pPr eaLnBrk="1" fontAlgn="auto" hangingPunct="1">
              <a:spcAft>
                <a:spcPts val="0"/>
              </a:spcAft>
              <a:defRPr/>
            </a:pPr>
            <a:r>
              <a:rPr lang="en-US" altLang="en-US" sz="3600" dirty="0">
                <a:solidFill>
                  <a:schemeClr val="accent1">
                    <a:lumMod val="75000"/>
                  </a:schemeClr>
                </a:solidFill>
              </a:rPr>
              <a:t>Market Value versus Book Value: </a:t>
            </a:r>
            <a:br>
              <a:rPr lang="en-US" altLang="en-US" sz="3600" dirty="0">
                <a:solidFill>
                  <a:schemeClr val="accent1">
                    <a:lumMod val="75000"/>
                  </a:schemeClr>
                </a:solidFill>
              </a:rPr>
            </a:br>
            <a:r>
              <a:rPr lang="en-US" altLang="en-US" sz="3600" dirty="0">
                <a:solidFill>
                  <a:schemeClr val="accent1">
                    <a:lumMod val="75000"/>
                  </a:schemeClr>
                </a:solidFill>
              </a:rPr>
              <a:t>an example</a:t>
            </a:r>
          </a:p>
        </p:txBody>
      </p:sp>
      <p:sp>
        <p:nvSpPr>
          <p:cNvPr id="2" name="Footer Placeholder 1">
            <a:extLst>
              <a:ext uri="{FF2B5EF4-FFF2-40B4-BE49-F238E27FC236}">
                <a16:creationId xmlns:a16="http://schemas.microsoft.com/office/drawing/2014/main" id="{19D8C395-A866-4309-81C3-2118EC758E07}"/>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pic>
        <p:nvPicPr>
          <p:cNvPr id="5" name="Picture 4">
            <a:extLst>
              <a:ext uri="{FF2B5EF4-FFF2-40B4-BE49-F238E27FC236}">
                <a16:creationId xmlns:a16="http://schemas.microsoft.com/office/drawing/2014/main" id="{2F5A32EB-B75D-46F2-9EE1-95FAFED2442B}"/>
              </a:ext>
            </a:extLst>
          </p:cNvPr>
          <p:cNvPicPr>
            <a:picLocks noChangeAspect="1"/>
          </p:cNvPicPr>
          <p:nvPr/>
        </p:nvPicPr>
        <p:blipFill>
          <a:blip r:embed="rId3"/>
          <a:stretch>
            <a:fillRect/>
          </a:stretch>
        </p:blipFill>
        <p:spPr>
          <a:xfrm>
            <a:off x="1206218" y="1650511"/>
            <a:ext cx="7188411" cy="47119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0FB00C2C-91B3-4EB2-8CC4-F2B6B3BD3498}"/>
              </a:ext>
            </a:extLst>
          </p:cNvPr>
          <p:cNvSpPr>
            <a:spLocks noGrp="1" noChangeArrowheads="1"/>
          </p:cNvSpPr>
          <p:nvPr>
            <p:ph idx="1"/>
          </p:nvPr>
        </p:nvSpPr>
        <p:spPr>
          <a:xfrm>
            <a:off x="636764" y="1524000"/>
            <a:ext cx="8117416" cy="4731357"/>
          </a:xfrm>
        </p:spPr>
        <p:txBody>
          <a:bodyPr/>
          <a:lstStyle/>
          <a:p>
            <a:pPr eaLnBrk="1" hangingPunct="1"/>
            <a:r>
              <a:rPr lang="en-US" altLang="en-US" dirty="0">
                <a:solidFill>
                  <a:schemeClr val="tx2"/>
                </a:solidFill>
              </a:rPr>
              <a:t>The </a:t>
            </a:r>
            <a:r>
              <a:rPr lang="en-US" altLang="en-US" b="1" dirty="0">
                <a:solidFill>
                  <a:schemeClr val="tx2"/>
                </a:solidFill>
              </a:rPr>
              <a:t>income statement </a:t>
            </a:r>
            <a:r>
              <a:rPr lang="en-US" altLang="en-US" dirty="0">
                <a:solidFill>
                  <a:schemeClr val="tx2"/>
                </a:solidFill>
              </a:rPr>
              <a:t>is a financial statement summarizing a firm’s performance over a period of time, usually a quarter or a year</a:t>
            </a:r>
          </a:p>
          <a:p>
            <a:pPr eaLnBrk="1" hangingPunct="1"/>
            <a:r>
              <a:rPr lang="en-US" altLang="en-US" dirty="0">
                <a:solidFill>
                  <a:schemeClr val="tx2"/>
                </a:solidFill>
              </a:rPr>
              <a:t>Income statement equation is:</a:t>
            </a:r>
          </a:p>
          <a:p>
            <a:pPr eaLnBrk="1" hangingPunct="1"/>
            <a:endParaRPr lang="en-US" altLang="en-US" dirty="0">
              <a:solidFill>
                <a:schemeClr val="tx2"/>
              </a:solidFill>
            </a:endParaRPr>
          </a:p>
          <a:p>
            <a:pPr eaLnBrk="1" hangingPunct="1"/>
            <a:endParaRPr lang="en-US" altLang="en-US" dirty="0">
              <a:solidFill>
                <a:schemeClr val="tx2"/>
              </a:solidFill>
            </a:endParaRPr>
          </a:p>
          <a:p>
            <a:pPr eaLnBrk="1" hangingPunct="1"/>
            <a:r>
              <a:rPr lang="en-US" altLang="en-US" dirty="0">
                <a:solidFill>
                  <a:schemeClr val="tx2"/>
                </a:solidFill>
              </a:rPr>
              <a:t>First thing reported on income statement would usually be revenue and expenses from the firm’s principal operations</a:t>
            </a:r>
          </a:p>
          <a:p>
            <a:pPr lvl="1" eaLnBrk="1" hangingPunct="1"/>
            <a:r>
              <a:rPr lang="en-US" altLang="en-US" sz="2200" dirty="0">
                <a:solidFill>
                  <a:schemeClr val="tx2"/>
                </a:solidFill>
              </a:rPr>
              <a:t>Subsequent parts include, among other things, financing expenses such as interest paid</a:t>
            </a:r>
          </a:p>
          <a:p>
            <a:pPr lvl="1" eaLnBrk="1" hangingPunct="1"/>
            <a:r>
              <a:rPr lang="en-US" altLang="en-US" sz="2200" dirty="0">
                <a:solidFill>
                  <a:schemeClr val="tx2"/>
                </a:solidFill>
              </a:rPr>
              <a:t>Taxes are reported separately</a:t>
            </a:r>
          </a:p>
          <a:p>
            <a:pPr lvl="1" eaLnBrk="1" hangingPunct="1"/>
            <a:r>
              <a:rPr lang="en-US" altLang="en-US" sz="2200" dirty="0">
                <a:solidFill>
                  <a:schemeClr val="tx2"/>
                </a:solidFill>
              </a:rPr>
              <a:t>Last item is </a:t>
            </a:r>
            <a:r>
              <a:rPr lang="en-US" altLang="en-US" sz="2200" i="1" dirty="0">
                <a:solidFill>
                  <a:schemeClr val="tx2"/>
                </a:solidFill>
              </a:rPr>
              <a:t>net income </a:t>
            </a:r>
            <a:r>
              <a:rPr lang="en-US" altLang="en-US" sz="2200" dirty="0">
                <a:solidFill>
                  <a:schemeClr val="tx2"/>
                </a:solidFill>
              </a:rPr>
              <a:t>(i.e., “the bottom line”)</a:t>
            </a:r>
          </a:p>
          <a:p>
            <a:pPr eaLnBrk="1" hangingPunct="1"/>
            <a:endParaRPr lang="en-US" altLang="en-US" dirty="0">
              <a:solidFill>
                <a:schemeClr val="tx2"/>
              </a:solidFill>
            </a:endParaRPr>
          </a:p>
        </p:txBody>
      </p:sp>
      <p:sp>
        <p:nvSpPr>
          <p:cNvPr id="2" name="Footer Placeholder 1">
            <a:extLst>
              <a:ext uri="{FF2B5EF4-FFF2-40B4-BE49-F238E27FC236}">
                <a16:creationId xmlns:a16="http://schemas.microsoft.com/office/drawing/2014/main" id="{FC2ACA87-742C-41C4-9A8A-E29D84FD07B8}"/>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20482" name="Rectangle 2">
            <a:extLst>
              <a:ext uri="{FF2B5EF4-FFF2-40B4-BE49-F238E27FC236}">
                <a16:creationId xmlns:a16="http://schemas.microsoft.com/office/drawing/2014/main" id="{7191CF8C-BA43-4149-B207-2B674A34B180}"/>
              </a:ext>
            </a:extLst>
          </p:cNvPr>
          <p:cNvSpPr>
            <a:spLocks noGrp="1" noChangeArrowheads="1"/>
          </p:cNvSpPr>
          <p:nvPr>
            <p:ph type="title"/>
          </p:nvPr>
        </p:nvSpPr>
        <p:spPr/>
        <p:txBody>
          <a:bodyPr>
            <a:normAutofit/>
          </a:bodyPr>
          <a:lstStyle/>
          <a:p>
            <a:pPr eaLnBrk="1" fontAlgn="auto" hangingPunct="1">
              <a:spcAft>
                <a:spcPts val="0"/>
              </a:spcAft>
              <a:defRPr/>
            </a:pPr>
            <a:r>
              <a:rPr lang="en-US" altLang="en-US" sz="3600" dirty="0">
                <a:solidFill>
                  <a:schemeClr val="accent1">
                    <a:lumMod val="75000"/>
                  </a:schemeClr>
                </a:solidFill>
              </a:rPr>
              <a:t>THE Income Statement</a:t>
            </a:r>
          </a:p>
        </p:txBody>
      </p:sp>
      <p:pic>
        <p:nvPicPr>
          <p:cNvPr id="4" name="Picture 3">
            <a:extLst>
              <a:ext uri="{FF2B5EF4-FFF2-40B4-BE49-F238E27FC236}">
                <a16:creationId xmlns:a16="http://schemas.microsoft.com/office/drawing/2014/main" id="{C4E7556E-069C-40F8-8AB7-3A8160EE6C19}"/>
              </a:ext>
            </a:extLst>
          </p:cNvPr>
          <p:cNvPicPr>
            <a:picLocks noChangeAspect="1"/>
          </p:cNvPicPr>
          <p:nvPr/>
        </p:nvPicPr>
        <p:blipFill>
          <a:blip r:embed="rId3"/>
          <a:stretch>
            <a:fillRect/>
          </a:stretch>
        </p:blipFill>
        <p:spPr>
          <a:xfrm>
            <a:off x="2366962" y="3320636"/>
            <a:ext cx="4410075" cy="5690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3F442A-591C-427D-8407-A8BEED7EB108}"/>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22530" name="Rectangle 2">
            <a:extLst>
              <a:ext uri="{FF2B5EF4-FFF2-40B4-BE49-F238E27FC236}">
                <a16:creationId xmlns:a16="http://schemas.microsoft.com/office/drawing/2014/main" id="{48C95179-8916-47FD-AC1D-35CCCC378AC3}"/>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en-US" sz="4000" dirty="0">
                <a:solidFill>
                  <a:schemeClr val="accent1">
                    <a:lumMod val="75000"/>
                  </a:schemeClr>
                </a:solidFill>
              </a:rPr>
              <a:t>U.S. Corporation:</a:t>
            </a:r>
            <a:br>
              <a:rPr lang="en-US" altLang="en-US" sz="4000" dirty="0">
                <a:solidFill>
                  <a:schemeClr val="accent1">
                    <a:lumMod val="75000"/>
                  </a:schemeClr>
                </a:solidFill>
              </a:rPr>
            </a:br>
            <a:r>
              <a:rPr lang="en-US" altLang="en-US" sz="4000" dirty="0">
                <a:solidFill>
                  <a:schemeClr val="accent1">
                    <a:lumMod val="75000"/>
                  </a:schemeClr>
                </a:solidFill>
              </a:rPr>
              <a:t> Income Statement </a:t>
            </a:r>
          </a:p>
        </p:txBody>
      </p:sp>
      <p:pic>
        <p:nvPicPr>
          <p:cNvPr id="4" name="Picture 3">
            <a:extLst>
              <a:ext uri="{FF2B5EF4-FFF2-40B4-BE49-F238E27FC236}">
                <a16:creationId xmlns:a16="http://schemas.microsoft.com/office/drawing/2014/main" id="{FBF4173A-FFC1-4643-BBE8-284EFCDD0C18}"/>
              </a:ext>
            </a:extLst>
          </p:cNvPr>
          <p:cNvPicPr>
            <a:picLocks noChangeAspect="1"/>
          </p:cNvPicPr>
          <p:nvPr/>
        </p:nvPicPr>
        <p:blipFill>
          <a:blip r:embed="rId3"/>
          <a:stretch>
            <a:fillRect/>
          </a:stretch>
        </p:blipFill>
        <p:spPr>
          <a:xfrm>
            <a:off x="799924" y="2225554"/>
            <a:ext cx="8001000" cy="35242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0FB00C2C-91B3-4EB2-8CC4-F2B6B3BD3498}"/>
              </a:ext>
            </a:extLst>
          </p:cNvPr>
          <p:cNvSpPr>
            <a:spLocks noGrp="1" noChangeArrowheads="1"/>
          </p:cNvSpPr>
          <p:nvPr>
            <p:ph idx="1"/>
          </p:nvPr>
        </p:nvSpPr>
        <p:spPr>
          <a:xfrm>
            <a:off x="609600" y="1440475"/>
            <a:ext cx="8278636" cy="4960325"/>
          </a:xfrm>
        </p:spPr>
        <p:txBody>
          <a:bodyPr/>
          <a:lstStyle/>
          <a:p>
            <a:pPr eaLnBrk="1" hangingPunct="1">
              <a:lnSpc>
                <a:spcPct val="90000"/>
              </a:lnSpc>
            </a:pPr>
            <a:r>
              <a:rPr lang="en-US" altLang="en-US" sz="2300" dirty="0">
                <a:solidFill>
                  <a:schemeClr val="tx2"/>
                </a:solidFill>
              </a:rPr>
              <a:t>A financial manager should keep three things in mind when looking at an income statement:</a:t>
            </a:r>
          </a:p>
          <a:p>
            <a:pPr marL="869426" lvl="1" indent="-457200" eaLnBrk="1" hangingPunct="1">
              <a:lnSpc>
                <a:spcPct val="90000"/>
              </a:lnSpc>
              <a:buFont typeface="+mj-lt"/>
              <a:buAutoNum type="arabicPeriod"/>
            </a:pPr>
            <a:r>
              <a:rPr lang="en-US" altLang="en-US" sz="2200" i="1" dirty="0">
                <a:solidFill>
                  <a:schemeClr val="tx2"/>
                </a:solidFill>
              </a:rPr>
              <a:t>GAAP</a:t>
            </a:r>
          </a:p>
          <a:p>
            <a:pPr lvl="2" eaLnBrk="1" hangingPunct="1">
              <a:lnSpc>
                <a:spcPct val="90000"/>
              </a:lnSpc>
            </a:pPr>
            <a:r>
              <a:rPr lang="en-US" altLang="en-US" sz="2100" dirty="0">
                <a:solidFill>
                  <a:schemeClr val="tx2"/>
                </a:solidFill>
              </a:rPr>
              <a:t>As a result of the way revenues and expenses are realized, income statement figures may not be representative of actual cash inflows/outflows that occurred during a particular period</a:t>
            </a:r>
          </a:p>
          <a:p>
            <a:pPr marL="869426" lvl="1" indent="-457200" eaLnBrk="1" hangingPunct="1">
              <a:lnSpc>
                <a:spcPct val="90000"/>
              </a:lnSpc>
              <a:buFont typeface="+mj-lt"/>
              <a:buAutoNum type="arabicPeriod"/>
            </a:pPr>
            <a:r>
              <a:rPr lang="en-US" altLang="en-US" sz="2200" i="1" dirty="0">
                <a:solidFill>
                  <a:schemeClr val="tx2"/>
                </a:solidFill>
              </a:rPr>
              <a:t>Cash versus noncash items</a:t>
            </a:r>
          </a:p>
          <a:p>
            <a:pPr lvl="2" eaLnBrk="1" hangingPunct="1">
              <a:lnSpc>
                <a:spcPct val="90000"/>
              </a:lnSpc>
            </a:pPr>
            <a:r>
              <a:rPr lang="en-US" altLang="en-US" sz="2100" b="1" dirty="0">
                <a:solidFill>
                  <a:schemeClr val="tx2"/>
                </a:solidFill>
              </a:rPr>
              <a:t>Noncash items </a:t>
            </a:r>
            <a:r>
              <a:rPr lang="en-US" altLang="en-US" sz="2100" dirty="0">
                <a:solidFill>
                  <a:schemeClr val="tx2"/>
                </a:solidFill>
              </a:rPr>
              <a:t>are expenses charged against revenues that do not directly affect cash flow, such as depreciation</a:t>
            </a:r>
          </a:p>
          <a:p>
            <a:pPr lvl="2" eaLnBrk="1" hangingPunct="1">
              <a:lnSpc>
                <a:spcPct val="90000"/>
              </a:lnSpc>
            </a:pPr>
            <a:r>
              <a:rPr lang="en-US" altLang="en-US" sz="2100" dirty="0">
                <a:solidFill>
                  <a:schemeClr val="tx2"/>
                </a:solidFill>
              </a:rPr>
              <a:t>Crucial to separate cash flows from noncash accounting entries</a:t>
            </a:r>
          </a:p>
          <a:p>
            <a:pPr marL="869426" lvl="1" indent="-457200" eaLnBrk="1" hangingPunct="1">
              <a:lnSpc>
                <a:spcPct val="90000"/>
              </a:lnSpc>
              <a:buFont typeface="+mj-lt"/>
              <a:buAutoNum type="arabicPeriod"/>
            </a:pPr>
            <a:r>
              <a:rPr lang="en-US" altLang="en-US" sz="2200" i="1" dirty="0">
                <a:solidFill>
                  <a:schemeClr val="tx2"/>
                </a:solidFill>
              </a:rPr>
              <a:t>Time and costs</a:t>
            </a:r>
          </a:p>
          <a:p>
            <a:pPr lvl="2" eaLnBrk="1" hangingPunct="1">
              <a:lnSpc>
                <a:spcPct val="90000"/>
              </a:lnSpc>
            </a:pPr>
            <a:r>
              <a:rPr lang="en-US" altLang="en-US" sz="2100" i="1" dirty="0">
                <a:solidFill>
                  <a:schemeClr val="tx2"/>
                </a:solidFill>
              </a:rPr>
              <a:t>Product costs </a:t>
            </a:r>
            <a:r>
              <a:rPr lang="en-US" altLang="en-US" sz="2100" dirty="0">
                <a:solidFill>
                  <a:schemeClr val="tx2"/>
                </a:solidFill>
              </a:rPr>
              <a:t>include things such as raw materials, direct labor expense, and manufacturing overhead</a:t>
            </a:r>
          </a:p>
          <a:p>
            <a:pPr lvl="2" eaLnBrk="1" hangingPunct="1">
              <a:lnSpc>
                <a:spcPct val="90000"/>
              </a:lnSpc>
            </a:pPr>
            <a:r>
              <a:rPr lang="en-US" altLang="en-US" sz="2100" i="1" dirty="0">
                <a:solidFill>
                  <a:schemeClr val="tx2"/>
                </a:solidFill>
              </a:rPr>
              <a:t>Period costs </a:t>
            </a:r>
            <a:r>
              <a:rPr lang="en-US" altLang="en-US" sz="2100" dirty="0">
                <a:solidFill>
                  <a:schemeClr val="tx2"/>
                </a:solidFill>
              </a:rPr>
              <a:t>are incurred during a particular time period and might be reported as selling, general, and administrative expenses</a:t>
            </a:r>
          </a:p>
          <a:p>
            <a:pPr marL="869426" lvl="1" indent="-457200" eaLnBrk="1" hangingPunct="1">
              <a:lnSpc>
                <a:spcPct val="90000"/>
              </a:lnSpc>
              <a:buFont typeface="+mj-lt"/>
              <a:buAutoNum type="arabicPeriod"/>
            </a:pPr>
            <a:endParaRPr lang="en-US" altLang="en-US" sz="2200" dirty="0">
              <a:solidFill>
                <a:schemeClr val="tx2"/>
              </a:solidFill>
            </a:endParaRPr>
          </a:p>
        </p:txBody>
      </p:sp>
      <p:sp>
        <p:nvSpPr>
          <p:cNvPr id="2" name="Footer Placeholder 1">
            <a:extLst>
              <a:ext uri="{FF2B5EF4-FFF2-40B4-BE49-F238E27FC236}">
                <a16:creationId xmlns:a16="http://schemas.microsoft.com/office/drawing/2014/main" id="{FC2ACA87-742C-41C4-9A8A-E29D84FD07B8}"/>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20482" name="Rectangle 2">
            <a:extLst>
              <a:ext uri="{FF2B5EF4-FFF2-40B4-BE49-F238E27FC236}">
                <a16:creationId xmlns:a16="http://schemas.microsoft.com/office/drawing/2014/main" id="{7191CF8C-BA43-4149-B207-2B674A34B180}"/>
              </a:ext>
            </a:extLst>
          </p:cNvPr>
          <p:cNvSpPr>
            <a:spLocks noGrp="1" noChangeArrowheads="1"/>
          </p:cNvSpPr>
          <p:nvPr>
            <p:ph type="title"/>
          </p:nvPr>
        </p:nvSpPr>
        <p:spPr/>
        <p:txBody>
          <a:bodyPr>
            <a:normAutofit/>
          </a:bodyPr>
          <a:lstStyle/>
          <a:p>
            <a:pPr eaLnBrk="1" fontAlgn="auto" hangingPunct="1">
              <a:spcAft>
                <a:spcPts val="0"/>
              </a:spcAft>
              <a:defRPr/>
            </a:pPr>
            <a:r>
              <a:rPr lang="en-US" altLang="en-US" sz="3600" dirty="0">
                <a:solidFill>
                  <a:schemeClr val="accent1">
                    <a:lumMod val="75000"/>
                  </a:schemeClr>
                </a:solidFill>
              </a:rPr>
              <a:t>THE Income Statement (continued)</a:t>
            </a:r>
          </a:p>
        </p:txBody>
      </p:sp>
    </p:spTree>
    <p:extLst>
      <p:ext uri="{BB962C8B-B14F-4D97-AF65-F5344CB8AC3E}">
        <p14:creationId xmlns:p14="http://schemas.microsoft.com/office/powerpoint/2010/main" val="3741427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6FAC6EC2-0764-4F5D-9C2E-7EDF4A4DBA6E}"/>
              </a:ext>
            </a:extLst>
          </p:cNvPr>
          <p:cNvSpPr>
            <a:spLocks noGrp="1" noChangeArrowheads="1"/>
          </p:cNvSpPr>
          <p:nvPr>
            <p:ph idx="1"/>
          </p:nvPr>
        </p:nvSpPr>
        <p:spPr>
          <a:xfrm>
            <a:off x="636764" y="1524000"/>
            <a:ext cx="8431036" cy="4731357"/>
          </a:xfrm>
        </p:spPr>
        <p:txBody>
          <a:bodyPr rtlCol="0">
            <a:normAutofit/>
          </a:bodyPr>
          <a:lstStyle/>
          <a:p>
            <a:pPr eaLnBrk="1" fontAlgn="auto" hangingPunct="1">
              <a:spcAft>
                <a:spcPts val="0"/>
              </a:spcAft>
              <a:defRPr/>
            </a:pPr>
            <a:r>
              <a:rPr lang="en-US" altLang="en-US" dirty="0">
                <a:solidFill>
                  <a:schemeClr val="tx2"/>
                </a:solidFill>
              </a:rPr>
              <a:t>Taxes can be one of the largest cash outflows a firm experiences</a:t>
            </a:r>
          </a:p>
          <a:p>
            <a:pPr lvl="1" eaLnBrk="1" fontAlgn="auto" hangingPunct="1">
              <a:spcAft>
                <a:spcPts val="0"/>
              </a:spcAft>
              <a:defRPr/>
            </a:pPr>
            <a:r>
              <a:rPr lang="en-US" altLang="en-US" sz="2200" dirty="0">
                <a:solidFill>
                  <a:schemeClr val="tx2"/>
                </a:solidFill>
              </a:rPr>
              <a:t>Size of a company’s tax bill is determined by the tax code, an often amended set of rules</a:t>
            </a:r>
          </a:p>
          <a:p>
            <a:pPr marL="412226" lvl="1" indent="0" eaLnBrk="1" fontAlgn="auto" hangingPunct="1">
              <a:spcAft>
                <a:spcPts val="0"/>
              </a:spcAft>
              <a:buNone/>
              <a:defRPr/>
            </a:pPr>
            <a:endParaRPr lang="en-US" altLang="en-US" sz="2200" dirty="0">
              <a:solidFill>
                <a:schemeClr val="tx2"/>
              </a:solidFill>
            </a:endParaRPr>
          </a:p>
          <a:p>
            <a:pPr eaLnBrk="1" fontAlgn="auto" hangingPunct="1">
              <a:spcAft>
                <a:spcPts val="0"/>
              </a:spcAft>
              <a:defRPr/>
            </a:pPr>
            <a:r>
              <a:rPr lang="en-US" altLang="en-US" dirty="0">
                <a:solidFill>
                  <a:schemeClr val="tx2"/>
                </a:solidFill>
              </a:rPr>
              <a:t>Federal corporate tax rates became a flat 21% after the passage of the Tax Cuts and Jobs Act of 2017</a:t>
            </a:r>
          </a:p>
          <a:p>
            <a:pPr lvl="1" eaLnBrk="1" fontAlgn="auto" hangingPunct="1">
              <a:spcAft>
                <a:spcPts val="0"/>
              </a:spcAft>
              <a:defRPr/>
            </a:pPr>
            <a:r>
              <a:rPr lang="en-US" altLang="en-US" sz="2200" dirty="0">
                <a:solidFill>
                  <a:schemeClr val="tx2"/>
                </a:solidFill>
              </a:rPr>
              <a:t>Tax rates on other forms of business (e.g., proprietorships, partnerships, and LLCs) did not become flat</a:t>
            </a:r>
          </a:p>
          <a:p>
            <a:pPr marL="412226" lvl="1" indent="0" eaLnBrk="1" fontAlgn="auto" hangingPunct="1">
              <a:spcAft>
                <a:spcPts val="0"/>
              </a:spcAft>
              <a:buNone/>
              <a:defRPr/>
            </a:pPr>
            <a:endParaRPr lang="en-US" altLang="en-US" sz="2200" dirty="0">
              <a:solidFill>
                <a:schemeClr val="tx2"/>
              </a:solidFill>
            </a:endParaRPr>
          </a:p>
          <a:p>
            <a:pPr marL="331130" indent="-217488" eaLnBrk="1" fontAlgn="auto" hangingPunct="1">
              <a:spcAft>
                <a:spcPts val="0"/>
              </a:spcAft>
              <a:defRPr/>
            </a:pPr>
            <a:r>
              <a:rPr lang="en-US" altLang="en-US" b="1" dirty="0">
                <a:solidFill>
                  <a:schemeClr val="tx2"/>
                </a:solidFill>
              </a:rPr>
              <a:t>Average tax rate </a:t>
            </a:r>
            <a:r>
              <a:rPr lang="en-US" altLang="en-US" dirty="0">
                <a:solidFill>
                  <a:schemeClr val="tx2"/>
                </a:solidFill>
              </a:rPr>
              <a:t>is calculated as total taxes paid divided by total taxable income, while the </a:t>
            </a:r>
            <a:r>
              <a:rPr lang="en-US" altLang="en-US" b="1" dirty="0">
                <a:solidFill>
                  <a:schemeClr val="tx2"/>
                </a:solidFill>
              </a:rPr>
              <a:t>marginal tax rate </a:t>
            </a:r>
            <a:r>
              <a:rPr lang="en-US" altLang="en-US" dirty="0">
                <a:solidFill>
                  <a:schemeClr val="tx2"/>
                </a:solidFill>
              </a:rPr>
              <a:t>is the amount of tax payable on the next dollar earned</a:t>
            </a:r>
          </a:p>
          <a:p>
            <a:pPr marL="628650" lvl="1" indent="-217488" eaLnBrk="1" fontAlgn="auto" hangingPunct="1">
              <a:spcAft>
                <a:spcPts val="0"/>
              </a:spcAft>
              <a:defRPr/>
            </a:pPr>
            <a:endParaRPr lang="en-US" altLang="en-US" sz="2200" dirty="0">
              <a:solidFill>
                <a:schemeClr val="tx2"/>
              </a:solidFill>
            </a:endParaRPr>
          </a:p>
          <a:p>
            <a:pPr marL="628650" lvl="1" indent="-171450" eaLnBrk="1" fontAlgn="auto" hangingPunct="1">
              <a:spcAft>
                <a:spcPts val="0"/>
              </a:spcAft>
              <a:defRPr/>
            </a:pPr>
            <a:endParaRPr lang="en-US" altLang="en-US" sz="2400" dirty="0">
              <a:solidFill>
                <a:schemeClr val="tx2"/>
              </a:solidFill>
            </a:endParaRPr>
          </a:p>
          <a:p>
            <a:pPr marL="114706" indent="0" eaLnBrk="1" fontAlgn="auto" hangingPunct="1">
              <a:spcAft>
                <a:spcPts val="0"/>
              </a:spcAft>
              <a:buNone/>
              <a:defRPr/>
            </a:pPr>
            <a:endParaRPr lang="en-US" altLang="en-US" sz="1200" dirty="0">
              <a:solidFill>
                <a:schemeClr val="tx2"/>
              </a:solidFill>
            </a:endParaRPr>
          </a:p>
        </p:txBody>
      </p:sp>
      <p:sp>
        <p:nvSpPr>
          <p:cNvPr id="2" name="Footer Placeholder 1">
            <a:extLst>
              <a:ext uri="{FF2B5EF4-FFF2-40B4-BE49-F238E27FC236}">
                <a16:creationId xmlns:a16="http://schemas.microsoft.com/office/drawing/2014/main" id="{B7BB9ADB-3FCC-471D-927F-E3951976998A}"/>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25602" name="Rectangle 2">
            <a:extLst>
              <a:ext uri="{FF2B5EF4-FFF2-40B4-BE49-F238E27FC236}">
                <a16:creationId xmlns:a16="http://schemas.microsoft.com/office/drawing/2014/main" id="{4577C00A-C68C-47DE-B15A-475B6B8413FD}"/>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Taxes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3F442A-591C-427D-8407-A8BEED7EB108}"/>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22530" name="Rectangle 2">
            <a:extLst>
              <a:ext uri="{FF2B5EF4-FFF2-40B4-BE49-F238E27FC236}">
                <a16:creationId xmlns:a16="http://schemas.microsoft.com/office/drawing/2014/main" id="{48C95179-8916-47FD-AC1D-35CCCC378AC3}"/>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en-US" sz="4000" dirty="0">
                <a:solidFill>
                  <a:schemeClr val="accent1">
                    <a:lumMod val="75000"/>
                  </a:schemeClr>
                </a:solidFill>
              </a:rPr>
              <a:t>Personal tax rates and an example</a:t>
            </a:r>
          </a:p>
        </p:txBody>
      </p:sp>
      <p:pic>
        <p:nvPicPr>
          <p:cNvPr id="5" name="Picture 4">
            <a:extLst>
              <a:ext uri="{FF2B5EF4-FFF2-40B4-BE49-F238E27FC236}">
                <a16:creationId xmlns:a16="http://schemas.microsoft.com/office/drawing/2014/main" id="{5EA5C477-F82D-449D-9000-6727A4FF3099}"/>
              </a:ext>
            </a:extLst>
          </p:cNvPr>
          <p:cNvPicPr>
            <a:picLocks noChangeAspect="1"/>
          </p:cNvPicPr>
          <p:nvPr/>
        </p:nvPicPr>
        <p:blipFill>
          <a:blip r:embed="rId3"/>
          <a:stretch>
            <a:fillRect/>
          </a:stretch>
        </p:blipFill>
        <p:spPr>
          <a:xfrm>
            <a:off x="790399" y="1574636"/>
            <a:ext cx="8020050" cy="2362200"/>
          </a:xfrm>
          <a:prstGeom prst="rect">
            <a:avLst/>
          </a:prstGeom>
        </p:spPr>
      </p:pic>
      <p:pic>
        <p:nvPicPr>
          <p:cNvPr id="7" name="Picture 6">
            <a:extLst>
              <a:ext uri="{FF2B5EF4-FFF2-40B4-BE49-F238E27FC236}">
                <a16:creationId xmlns:a16="http://schemas.microsoft.com/office/drawing/2014/main" id="{E65C8044-EC42-40E8-9D53-54D40C362166}"/>
              </a:ext>
            </a:extLst>
          </p:cNvPr>
          <p:cNvPicPr>
            <a:picLocks noChangeAspect="1"/>
          </p:cNvPicPr>
          <p:nvPr/>
        </p:nvPicPr>
        <p:blipFill>
          <a:blip r:embed="rId4"/>
          <a:stretch>
            <a:fillRect/>
          </a:stretch>
        </p:blipFill>
        <p:spPr>
          <a:xfrm>
            <a:off x="919986" y="3936838"/>
            <a:ext cx="7767166" cy="2547488"/>
          </a:xfrm>
          <a:prstGeom prst="rect">
            <a:avLst/>
          </a:prstGeom>
        </p:spPr>
      </p:pic>
    </p:spTree>
    <p:extLst>
      <p:ext uri="{BB962C8B-B14F-4D97-AF65-F5344CB8AC3E}">
        <p14:creationId xmlns:p14="http://schemas.microsoft.com/office/powerpoint/2010/main" val="4019947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170A9926-D7DF-4F9D-9FF5-0DBE25D43C3F}"/>
              </a:ext>
            </a:extLst>
          </p:cNvPr>
          <p:cNvSpPr>
            <a:spLocks noGrp="1" noChangeArrowheads="1"/>
          </p:cNvSpPr>
          <p:nvPr>
            <p:ph idx="1"/>
          </p:nvPr>
        </p:nvSpPr>
        <p:spPr>
          <a:xfrm>
            <a:off x="636764" y="1609726"/>
            <a:ext cx="8117416" cy="4874600"/>
          </a:xfrm>
        </p:spPr>
        <p:txBody>
          <a:bodyPr rtlCol="0">
            <a:normAutofit/>
          </a:bodyPr>
          <a:lstStyle/>
          <a:p>
            <a:pPr eaLnBrk="1" fontAlgn="auto" hangingPunct="1">
              <a:lnSpc>
                <a:spcPct val="90000"/>
              </a:lnSpc>
              <a:spcAft>
                <a:spcPts val="0"/>
              </a:spcAft>
              <a:defRPr/>
            </a:pPr>
            <a:r>
              <a:rPr lang="en-US" altLang="en-US" i="1" dirty="0">
                <a:solidFill>
                  <a:schemeClr val="tx2"/>
                </a:solidFill>
              </a:rPr>
              <a:t>Cash flow </a:t>
            </a:r>
            <a:r>
              <a:rPr lang="en-US" altLang="en-US" dirty="0">
                <a:solidFill>
                  <a:schemeClr val="tx2"/>
                </a:solidFill>
              </a:rPr>
              <a:t>means the different between the number of dollars that came in and the number of dollars that went out</a:t>
            </a:r>
          </a:p>
          <a:p>
            <a:pPr eaLnBrk="1" fontAlgn="auto" hangingPunct="1">
              <a:lnSpc>
                <a:spcPct val="90000"/>
              </a:lnSpc>
              <a:spcAft>
                <a:spcPts val="0"/>
              </a:spcAft>
              <a:defRPr/>
            </a:pPr>
            <a:r>
              <a:rPr lang="en-US" altLang="en-US" dirty="0">
                <a:solidFill>
                  <a:schemeClr val="tx2"/>
                </a:solidFill>
              </a:rPr>
              <a:t>No standard financial statement presents this information in the way that we wish</a:t>
            </a:r>
          </a:p>
          <a:p>
            <a:pPr lvl="1" eaLnBrk="1" fontAlgn="auto" hangingPunct="1">
              <a:lnSpc>
                <a:spcPct val="90000"/>
              </a:lnSpc>
              <a:spcAft>
                <a:spcPts val="0"/>
              </a:spcAft>
              <a:defRPr/>
            </a:pPr>
            <a:r>
              <a:rPr lang="en-US" altLang="en-US" sz="2200" i="1" dirty="0">
                <a:solidFill>
                  <a:schemeClr val="tx2"/>
                </a:solidFill>
              </a:rPr>
              <a:t>Statement of cash flows </a:t>
            </a:r>
            <a:r>
              <a:rPr lang="en-US" altLang="en-US" sz="2200" dirty="0">
                <a:solidFill>
                  <a:schemeClr val="tx2"/>
                </a:solidFill>
              </a:rPr>
              <a:t>is a standard financial accounting statement, but it is concerned with a somewhat different issue</a:t>
            </a:r>
          </a:p>
          <a:p>
            <a:pPr eaLnBrk="1" fontAlgn="auto" hangingPunct="1">
              <a:lnSpc>
                <a:spcPct val="90000"/>
              </a:lnSpc>
              <a:spcAft>
                <a:spcPts val="0"/>
              </a:spcAft>
              <a:defRPr/>
            </a:pPr>
            <a:r>
              <a:rPr lang="en-US" altLang="en-US" i="1" dirty="0">
                <a:solidFill>
                  <a:schemeClr val="tx2"/>
                </a:solidFill>
              </a:rPr>
              <a:t>Cash flow identity </a:t>
            </a:r>
            <a:r>
              <a:rPr lang="en-US" altLang="en-US" dirty="0">
                <a:solidFill>
                  <a:schemeClr val="tx2"/>
                </a:solidFill>
              </a:rPr>
              <a:t>says the cash flow from the firm’s assets is equal to the cash flow paid to suppliers of capital to the firm:</a:t>
            </a:r>
          </a:p>
          <a:p>
            <a:pPr eaLnBrk="1" fontAlgn="auto" hangingPunct="1">
              <a:lnSpc>
                <a:spcPct val="90000"/>
              </a:lnSpc>
              <a:spcAft>
                <a:spcPts val="0"/>
              </a:spcAft>
              <a:defRPr/>
            </a:pPr>
            <a:endParaRPr lang="en-US" altLang="en-US" dirty="0">
              <a:solidFill>
                <a:schemeClr val="tx2"/>
              </a:solidFill>
            </a:endParaRPr>
          </a:p>
          <a:p>
            <a:pPr eaLnBrk="1" fontAlgn="auto" hangingPunct="1">
              <a:lnSpc>
                <a:spcPct val="90000"/>
              </a:lnSpc>
              <a:spcAft>
                <a:spcPts val="0"/>
              </a:spcAft>
              <a:defRPr/>
            </a:pPr>
            <a:endParaRPr lang="en-US" altLang="en-US" dirty="0">
              <a:solidFill>
                <a:schemeClr val="tx2"/>
              </a:solidFill>
            </a:endParaRPr>
          </a:p>
          <a:p>
            <a:pPr eaLnBrk="1" fontAlgn="auto" hangingPunct="1">
              <a:lnSpc>
                <a:spcPct val="90000"/>
              </a:lnSpc>
              <a:spcAft>
                <a:spcPts val="0"/>
              </a:spcAft>
              <a:defRPr/>
            </a:pPr>
            <a:r>
              <a:rPr lang="en-US" altLang="en-US" dirty="0">
                <a:solidFill>
                  <a:schemeClr val="tx2"/>
                </a:solidFill>
              </a:rPr>
              <a:t>Cash flow identity reflects the fact that a firm generates cash through its various activities, and that cash is either used to pay creditors or paid out to the owners of the firm</a:t>
            </a:r>
          </a:p>
        </p:txBody>
      </p:sp>
      <p:sp>
        <p:nvSpPr>
          <p:cNvPr id="2" name="Footer Placeholder 1">
            <a:extLst>
              <a:ext uri="{FF2B5EF4-FFF2-40B4-BE49-F238E27FC236}">
                <a16:creationId xmlns:a16="http://schemas.microsoft.com/office/drawing/2014/main" id="{15FE40EB-AC92-4A77-88E2-82567CAE24E2}"/>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29698" name="Rectangle 2">
            <a:extLst>
              <a:ext uri="{FF2B5EF4-FFF2-40B4-BE49-F238E27FC236}">
                <a16:creationId xmlns:a16="http://schemas.microsoft.com/office/drawing/2014/main" id="{E51B5E74-84EA-483B-83AB-989C58339642}"/>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Cash Flow</a:t>
            </a:r>
          </a:p>
        </p:txBody>
      </p:sp>
      <p:pic>
        <p:nvPicPr>
          <p:cNvPr id="4" name="Picture 3">
            <a:extLst>
              <a:ext uri="{FF2B5EF4-FFF2-40B4-BE49-F238E27FC236}">
                <a16:creationId xmlns:a16="http://schemas.microsoft.com/office/drawing/2014/main" id="{0E41FAC3-BB8A-44A8-A912-C1DFC8DBC23B}"/>
              </a:ext>
            </a:extLst>
          </p:cNvPr>
          <p:cNvPicPr>
            <a:picLocks noChangeAspect="1"/>
          </p:cNvPicPr>
          <p:nvPr/>
        </p:nvPicPr>
        <p:blipFill>
          <a:blip r:embed="rId3"/>
          <a:stretch>
            <a:fillRect/>
          </a:stretch>
        </p:blipFill>
        <p:spPr>
          <a:xfrm>
            <a:off x="775934" y="4648200"/>
            <a:ext cx="7839075" cy="4476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9B3426CC-93D3-4FA0-8A26-51745B73CDC0}"/>
              </a:ext>
            </a:extLst>
          </p:cNvPr>
          <p:cNvSpPr>
            <a:spLocks noGrp="1" noChangeArrowheads="1"/>
          </p:cNvSpPr>
          <p:nvPr>
            <p:ph idx="1"/>
          </p:nvPr>
        </p:nvSpPr>
        <p:spPr>
          <a:xfrm>
            <a:off x="636764" y="1491032"/>
            <a:ext cx="8278636" cy="4993294"/>
          </a:xfrm>
        </p:spPr>
        <p:txBody>
          <a:bodyPr rtlCol="0">
            <a:normAutofit/>
          </a:bodyPr>
          <a:lstStyle/>
          <a:p>
            <a:pPr eaLnBrk="1" fontAlgn="auto" hangingPunct="1">
              <a:lnSpc>
                <a:spcPct val="90000"/>
              </a:lnSpc>
              <a:spcAft>
                <a:spcPts val="0"/>
              </a:spcAft>
              <a:defRPr/>
            </a:pPr>
            <a:r>
              <a:rPr lang="en-US" altLang="en-US" sz="2300" b="1" dirty="0">
                <a:solidFill>
                  <a:schemeClr val="tx2"/>
                </a:solidFill>
              </a:rPr>
              <a:t>Cash flow from assets </a:t>
            </a:r>
            <a:r>
              <a:rPr lang="en-US" altLang="en-US" sz="2300" dirty="0">
                <a:solidFill>
                  <a:schemeClr val="tx2"/>
                </a:solidFill>
              </a:rPr>
              <a:t>is the total of cash flow to creditors and cash flow to stockholders, consisting of the following three components:</a:t>
            </a:r>
          </a:p>
          <a:p>
            <a:pPr lvl="1" eaLnBrk="1" fontAlgn="auto" hangingPunct="1">
              <a:lnSpc>
                <a:spcPct val="90000"/>
              </a:lnSpc>
              <a:spcAft>
                <a:spcPts val="0"/>
              </a:spcAft>
              <a:defRPr/>
            </a:pPr>
            <a:r>
              <a:rPr lang="en-US" altLang="en-US" sz="2200" b="1" dirty="0">
                <a:solidFill>
                  <a:schemeClr val="tx2"/>
                </a:solidFill>
              </a:rPr>
              <a:t>Operating cash flow </a:t>
            </a:r>
            <a:r>
              <a:rPr lang="en-US" altLang="en-US" sz="2200" dirty="0">
                <a:solidFill>
                  <a:schemeClr val="tx2"/>
                </a:solidFill>
              </a:rPr>
              <a:t>refers to cash generated from a firm’s normal business activities</a:t>
            </a:r>
          </a:p>
          <a:p>
            <a:pPr lvl="1" eaLnBrk="1" fontAlgn="auto" hangingPunct="1">
              <a:lnSpc>
                <a:spcPct val="90000"/>
              </a:lnSpc>
              <a:spcAft>
                <a:spcPts val="0"/>
              </a:spcAft>
              <a:defRPr/>
            </a:pPr>
            <a:r>
              <a:rPr lang="en-US" altLang="en-US" sz="2200" b="1" dirty="0">
                <a:solidFill>
                  <a:schemeClr val="tx2"/>
                </a:solidFill>
              </a:rPr>
              <a:t>Capital spending </a:t>
            </a:r>
            <a:r>
              <a:rPr lang="en-US" altLang="en-US" sz="2200" dirty="0">
                <a:solidFill>
                  <a:schemeClr val="tx2"/>
                </a:solidFill>
              </a:rPr>
              <a:t>refers to the net spending on fixed assets (purchases of fixed assets less sales of fixed assets)</a:t>
            </a:r>
          </a:p>
          <a:p>
            <a:pPr lvl="1" eaLnBrk="1" fontAlgn="auto" hangingPunct="1">
              <a:lnSpc>
                <a:spcPct val="90000"/>
              </a:lnSpc>
              <a:spcAft>
                <a:spcPts val="0"/>
              </a:spcAft>
              <a:defRPr/>
            </a:pPr>
            <a:r>
              <a:rPr lang="en-US" altLang="en-US" sz="2200" b="1" dirty="0">
                <a:solidFill>
                  <a:schemeClr val="tx2"/>
                </a:solidFill>
              </a:rPr>
              <a:t>Change in net working capital </a:t>
            </a:r>
            <a:r>
              <a:rPr lang="en-US" altLang="en-US" sz="2200" dirty="0">
                <a:solidFill>
                  <a:schemeClr val="tx2"/>
                </a:solidFill>
              </a:rPr>
              <a:t>is measured as the net change in current assets relative to current liabilities for the period being examined and represents the amount spend on net working capital</a:t>
            </a:r>
          </a:p>
          <a:p>
            <a:pPr eaLnBrk="1" fontAlgn="auto" hangingPunct="1">
              <a:lnSpc>
                <a:spcPct val="90000"/>
              </a:lnSpc>
              <a:spcAft>
                <a:spcPts val="0"/>
              </a:spcAft>
              <a:defRPr/>
            </a:pPr>
            <a:r>
              <a:rPr lang="en-US" altLang="en-US" sz="2300" dirty="0">
                <a:solidFill>
                  <a:schemeClr val="tx2"/>
                </a:solidFill>
              </a:rPr>
              <a:t>Cash flow from assets is sometimes called </a:t>
            </a:r>
            <a:r>
              <a:rPr lang="en-US" altLang="en-US" sz="2300" b="1" dirty="0">
                <a:solidFill>
                  <a:schemeClr val="tx2"/>
                </a:solidFill>
              </a:rPr>
              <a:t>free cash flow</a:t>
            </a:r>
            <a:r>
              <a:rPr lang="en-US" altLang="en-US" sz="2300" dirty="0">
                <a:solidFill>
                  <a:schemeClr val="tx2"/>
                </a:solidFill>
              </a:rPr>
              <a:t>, referring to the cash the firm is “free” to distribute to creditors and stockholders because it is not needed for working capital or fixed asset investments</a:t>
            </a:r>
          </a:p>
        </p:txBody>
      </p:sp>
      <p:sp>
        <p:nvSpPr>
          <p:cNvPr id="2" name="Footer Placeholder 1">
            <a:extLst>
              <a:ext uri="{FF2B5EF4-FFF2-40B4-BE49-F238E27FC236}">
                <a16:creationId xmlns:a16="http://schemas.microsoft.com/office/drawing/2014/main" id="{114289D0-7ED1-4B8A-9AF1-5E09B934E0E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0722" name="Rectangle 2">
            <a:extLst>
              <a:ext uri="{FF2B5EF4-FFF2-40B4-BE49-F238E27FC236}">
                <a16:creationId xmlns:a16="http://schemas.microsoft.com/office/drawing/2014/main" id="{6042CD26-0283-4011-A3AF-58E671297658}"/>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Cash Flow From Assets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34D0AE10-2C9B-49C1-9BF9-2158033B9AE2}"/>
              </a:ext>
            </a:extLst>
          </p:cNvPr>
          <p:cNvSpPr>
            <a:spLocks noGrp="1" noChangeArrowheads="1"/>
          </p:cNvSpPr>
          <p:nvPr>
            <p:ph idx="1"/>
          </p:nvPr>
        </p:nvSpPr>
        <p:spPr/>
        <p:txBody>
          <a:bodyPr rtlCol="0">
            <a:normAutofit fontScale="92500" lnSpcReduction="10000"/>
          </a:bodyPr>
          <a:lstStyle/>
          <a:p>
            <a:pPr eaLnBrk="1" fontAlgn="auto" hangingPunct="1">
              <a:spcAft>
                <a:spcPts val="0"/>
              </a:spcAft>
              <a:defRPr/>
            </a:pPr>
            <a:r>
              <a:rPr lang="en-US" altLang="en-US" sz="2800" dirty="0">
                <a:solidFill>
                  <a:schemeClr val="tx2"/>
                </a:solidFill>
              </a:rPr>
              <a:t>Describe the difference between accounting value (or </a:t>
            </a:r>
            <a:r>
              <a:rPr lang="en-US" altLang="en-US" sz="2800" i="1" dirty="0">
                <a:solidFill>
                  <a:schemeClr val="tx2"/>
                </a:solidFill>
              </a:rPr>
              <a:t>book value</a:t>
            </a:r>
            <a:r>
              <a:rPr lang="en-US" altLang="en-US" sz="2800" dirty="0">
                <a:solidFill>
                  <a:schemeClr val="tx2"/>
                </a:solidFill>
              </a:rPr>
              <a:t>) and market value</a:t>
            </a:r>
          </a:p>
          <a:p>
            <a:pPr eaLnBrk="1" fontAlgn="auto" hangingPunct="1">
              <a:spcAft>
                <a:spcPts val="0"/>
              </a:spcAft>
              <a:defRPr/>
            </a:pPr>
            <a:endParaRPr lang="en-US" altLang="en-US" sz="2000" dirty="0">
              <a:solidFill>
                <a:schemeClr val="tx2"/>
              </a:solidFill>
            </a:endParaRPr>
          </a:p>
          <a:p>
            <a:pPr eaLnBrk="1" fontAlgn="auto" hangingPunct="1">
              <a:spcAft>
                <a:spcPts val="0"/>
              </a:spcAft>
              <a:defRPr/>
            </a:pPr>
            <a:r>
              <a:rPr lang="en-US" altLang="en-US" sz="2800" dirty="0">
                <a:solidFill>
                  <a:schemeClr val="tx2"/>
                </a:solidFill>
              </a:rPr>
              <a:t>Describe the difference between accounting income and cash flow</a:t>
            </a:r>
          </a:p>
          <a:p>
            <a:pPr eaLnBrk="1" fontAlgn="auto" hangingPunct="1">
              <a:spcAft>
                <a:spcPts val="0"/>
              </a:spcAft>
              <a:defRPr/>
            </a:pPr>
            <a:endParaRPr lang="en-US" altLang="en-US" sz="2000" dirty="0">
              <a:solidFill>
                <a:schemeClr val="tx2"/>
              </a:solidFill>
            </a:endParaRPr>
          </a:p>
          <a:p>
            <a:pPr eaLnBrk="1" fontAlgn="auto" hangingPunct="1">
              <a:spcAft>
                <a:spcPts val="0"/>
              </a:spcAft>
              <a:defRPr/>
            </a:pPr>
            <a:r>
              <a:rPr lang="en-US" altLang="en-US" sz="2800" dirty="0">
                <a:solidFill>
                  <a:schemeClr val="tx2"/>
                </a:solidFill>
              </a:rPr>
              <a:t>Describe the difference between average and marginal tax rates</a:t>
            </a:r>
          </a:p>
          <a:p>
            <a:pPr eaLnBrk="1" fontAlgn="auto" hangingPunct="1">
              <a:spcAft>
                <a:spcPts val="0"/>
              </a:spcAft>
              <a:defRPr/>
            </a:pPr>
            <a:endParaRPr lang="en-US" altLang="en-US" sz="2000" dirty="0">
              <a:solidFill>
                <a:schemeClr val="tx2"/>
              </a:solidFill>
            </a:endParaRPr>
          </a:p>
          <a:p>
            <a:pPr eaLnBrk="1" fontAlgn="auto" hangingPunct="1">
              <a:spcAft>
                <a:spcPts val="0"/>
              </a:spcAft>
              <a:defRPr/>
            </a:pPr>
            <a:r>
              <a:rPr lang="en-US" altLang="en-US" sz="2800" dirty="0">
                <a:solidFill>
                  <a:schemeClr val="tx2"/>
                </a:solidFill>
              </a:rPr>
              <a:t>Determine a firm’s cash flow from its financial statements</a:t>
            </a:r>
          </a:p>
        </p:txBody>
      </p:sp>
      <p:sp>
        <p:nvSpPr>
          <p:cNvPr id="2" name="Footer Placeholder 1">
            <a:extLst>
              <a:ext uri="{FF2B5EF4-FFF2-40B4-BE49-F238E27FC236}">
                <a16:creationId xmlns:a16="http://schemas.microsoft.com/office/drawing/2014/main" id="{7C88241E-D852-4C4E-9A99-BA8FBD6AE8C7}"/>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6146" name="Rectangle 2">
            <a:extLst>
              <a:ext uri="{FF2B5EF4-FFF2-40B4-BE49-F238E27FC236}">
                <a16:creationId xmlns:a16="http://schemas.microsoft.com/office/drawing/2014/main" id="{78EE884D-BB8D-40AD-A801-001D36B2A2C8}"/>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LEARNING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9B3426CC-93D3-4FA0-8A26-51745B73CDC0}"/>
              </a:ext>
            </a:extLst>
          </p:cNvPr>
          <p:cNvSpPr>
            <a:spLocks noGrp="1" noChangeArrowheads="1"/>
          </p:cNvSpPr>
          <p:nvPr>
            <p:ph idx="1"/>
          </p:nvPr>
        </p:nvSpPr>
        <p:spPr>
          <a:xfrm>
            <a:off x="636764" y="1491032"/>
            <a:ext cx="8117416" cy="5138368"/>
          </a:xfrm>
        </p:spPr>
        <p:txBody>
          <a:bodyPr rtlCol="0">
            <a:normAutofit/>
          </a:bodyPr>
          <a:lstStyle/>
          <a:p>
            <a:pPr eaLnBrk="1" fontAlgn="auto" hangingPunct="1">
              <a:lnSpc>
                <a:spcPct val="90000"/>
              </a:lnSpc>
              <a:spcAft>
                <a:spcPts val="0"/>
              </a:spcAft>
              <a:defRPr/>
            </a:pPr>
            <a:r>
              <a:rPr lang="en-US" altLang="en-US" i="1" dirty="0">
                <a:solidFill>
                  <a:schemeClr val="tx2"/>
                </a:solidFill>
              </a:rPr>
              <a:t>Operating cash flow </a:t>
            </a:r>
            <a:r>
              <a:rPr lang="en-US" altLang="en-US" dirty="0">
                <a:solidFill>
                  <a:schemeClr val="tx2"/>
                </a:solidFill>
              </a:rPr>
              <a:t>is calculated as revenues minus costs and tells us whether a firm’s cash inflows from its business operations are sufficient to cover its everyday cash outflows</a:t>
            </a:r>
          </a:p>
          <a:p>
            <a:pPr lvl="1" eaLnBrk="1" fontAlgn="auto" hangingPunct="1">
              <a:lnSpc>
                <a:spcPct val="90000"/>
              </a:lnSpc>
              <a:spcAft>
                <a:spcPts val="0"/>
              </a:spcAft>
              <a:defRPr/>
            </a:pPr>
            <a:r>
              <a:rPr lang="en-US" altLang="en-US" sz="2200" dirty="0">
                <a:solidFill>
                  <a:schemeClr val="tx2"/>
                </a:solidFill>
              </a:rPr>
              <a:t>Do not include depreciation or interest in the calculation, but be sure to include taxes</a:t>
            </a:r>
          </a:p>
          <a:p>
            <a:pPr lvl="1" eaLnBrk="1" fontAlgn="auto" hangingPunct="1">
              <a:lnSpc>
                <a:spcPct val="90000"/>
              </a:lnSpc>
              <a:spcAft>
                <a:spcPts val="0"/>
              </a:spcAft>
              <a:defRPr/>
            </a:pPr>
            <a:r>
              <a:rPr lang="en-US" altLang="en-US" sz="2200" dirty="0">
                <a:solidFill>
                  <a:schemeClr val="tx2"/>
                </a:solidFill>
              </a:rPr>
              <a:t>Negative operating cash flow is a sign of trouble</a:t>
            </a:r>
          </a:p>
          <a:p>
            <a:pPr lvl="1" eaLnBrk="1" fontAlgn="auto" hangingPunct="1">
              <a:lnSpc>
                <a:spcPct val="90000"/>
              </a:lnSpc>
              <a:spcAft>
                <a:spcPts val="0"/>
              </a:spcAft>
              <a:defRPr/>
            </a:pPr>
            <a:r>
              <a:rPr lang="en-US" altLang="en-US" sz="2200" dirty="0">
                <a:solidFill>
                  <a:schemeClr val="tx2"/>
                </a:solidFill>
              </a:rPr>
              <a:t>Different calculation used for operating cash flow in accounting</a:t>
            </a:r>
          </a:p>
          <a:p>
            <a:pPr eaLnBrk="1" fontAlgn="auto" hangingPunct="1">
              <a:lnSpc>
                <a:spcPct val="90000"/>
              </a:lnSpc>
              <a:spcAft>
                <a:spcPts val="0"/>
              </a:spcAft>
              <a:defRPr/>
            </a:pPr>
            <a:r>
              <a:rPr lang="en-US" altLang="en-US" i="1" dirty="0">
                <a:solidFill>
                  <a:schemeClr val="tx2"/>
                </a:solidFill>
              </a:rPr>
              <a:t>Net capital spending </a:t>
            </a:r>
            <a:r>
              <a:rPr lang="en-US" altLang="en-US" dirty="0">
                <a:solidFill>
                  <a:schemeClr val="tx2"/>
                </a:solidFill>
              </a:rPr>
              <a:t>(i.e., CAPEX) is money spent on fixed assets less money received from the sale of fixed assets</a:t>
            </a:r>
          </a:p>
          <a:p>
            <a:pPr lvl="1" eaLnBrk="1" fontAlgn="auto" hangingPunct="1">
              <a:lnSpc>
                <a:spcPct val="90000"/>
              </a:lnSpc>
              <a:spcAft>
                <a:spcPts val="0"/>
              </a:spcAft>
              <a:defRPr/>
            </a:pPr>
            <a:r>
              <a:rPr lang="en-US" altLang="en-US" sz="2200" dirty="0">
                <a:solidFill>
                  <a:schemeClr val="tx2"/>
                </a:solidFill>
              </a:rPr>
              <a:t>Could be negative is the firm sells more assets than it purchases</a:t>
            </a:r>
          </a:p>
          <a:p>
            <a:pPr eaLnBrk="1" fontAlgn="auto" hangingPunct="1">
              <a:lnSpc>
                <a:spcPct val="90000"/>
              </a:lnSpc>
              <a:spcAft>
                <a:spcPts val="0"/>
              </a:spcAft>
              <a:defRPr/>
            </a:pPr>
            <a:r>
              <a:rPr lang="en-US" altLang="en-US" i="1" dirty="0">
                <a:solidFill>
                  <a:schemeClr val="tx2"/>
                </a:solidFill>
              </a:rPr>
              <a:t>Change in net working capital </a:t>
            </a:r>
            <a:r>
              <a:rPr lang="en-US" altLang="en-US" dirty="0">
                <a:solidFill>
                  <a:schemeClr val="tx2"/>
                </a:solidFill>
              </a:rPr>
              <a:t>is found by taking the difference between the beginning and ending net working capital (NWC) figures</a:t>
            </a:r>
          </a:p>
          <a:p>
            <a:pPr lvl="1" eaLnBrk="1" fontAlgn="auto" hangingPunct="1">
              <a:lnSpc>
                <a:spcPct val="90000"/>
              </a:lnSpc>
              <a:spcAft>
                <a:spcPts val="0"/>
              </a:spcAft>
              <a:defRPr/>
            </a:pPr>
            <a:r>
              <a:rPr lang="en-US" altLang="en-US" sz="2200" dirty="0">
                <a:solidFill>
                  <a:schemeClr val="tx2"/>
                </a:solidFill>
              </a:rPr>
              <a:t>Often referred to as the “addition to” NWC</a:t>
            </a:r>
          </a:p>
        </p:txBody>
      </p:sp>
      <p:sp>
        <p:nvSpPr>
          <p:cNvPr id="2" name="Footer Placeholder 1">
            <a:extLst>
              <a:ext uri="{FF2B5EF4-FFF2-40B4-BE49-F238E27FC236}">
                <a16:creationId xmlns:a16="http://schemas.microsoft.com/office/drawing/2014/main" id="{114289D0-7ED1-4B8A-9AF1-5E09B934E0E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0722" name="Rectangle 2">
            <a:extLst>
              <a:ext uri="{FF2B5EF4-FFF2-40B4-BE49-F238E27FC236}">
                <a16:creationId xmlns:a16="http://schemas.microsoft.com/office/drawing/2014/main" id="{6042CD26-0283-4011-A3AF-58E671297658}"/>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Cash Flow From Assets (Continued)</a:t>
            </a:r>
          </a:p>
        </p:txBody>
      </p:sp>
    </p:spTree>
    <p:extLst>
      <p:ext uri="{BB962C8B-B14F-4D97-AF65-F5344CB8AC3E}">
        <p14:creationId xmlns:p14="http://schemas.microsoft.com/office/powerpoint/2010/main" val="3431631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5D0CC0-AA4A-4E4E-BA42-9D569420BD7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6866" name="Rectangle 2">
            <a:extLst>
              <a:ext uri="{FF2B5EF4-FFF2-40B4-BE49-F238E27FC236}">
                <a16:creationId xmlns:a16="http://schemas.microsoft.com/office/drawing/2014/main" id="{F8C7FE91-1A08-45B8-9B58-4DAFD4284DA7}"/>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Cash flow from assets (concluded)</a:t>
            </a:r>
          </a:p>
        </p:txBody>
      </p:sp>
      <p:pic>
        <p:nvPicPr>
          <p:cNvPr id="4" name="Picture 3">
            <a:extLst>
              <a:ext uri="{FF2B5EF4-FFF2-40B4-BE49-F238E27FC236}">
                <a16:creationId xmlns:a16="http://schemas.microsoft.com/office/drawing/2014/main" id="{44C77C7B-5518-404D-A16B-FBDCC43F50A1}"/>
              </a:ext>
            </a:extLst>
          </p:cNvPr>
          <p:cNvPicPr>
            <a:picLocks noChangeAspect="1"/>
          </p:cNvPicPr>
          <p:nvPr/>
        </p:nvPicPr>
        <p:blipFill>
          <a:blip r:embed="rId3"/>
          <a:stretch>
            <a:fillRect/>
          </a:stretch>
        </p:blipFill>
        <p:spPr>
          <a:xfrm>
            <a:off x="975466" y="2504177"/>
            <a:ext cx="7193067" cy="24860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9B3426CC-93D3-4FA0-8A26-51745B73CDC0}"/>
              </a:ext>
            </a:extLst>
          </p:cNvPr>
          <p:cNvSpPr>
            <a:spLocks noGrp="1" noChangeArrowheads="1"/>
          </p:cNvSpPr>
          <p:nvPr>
            <p:ph idx="1"/>
          </p:nvPr>
        </p:nvSpPr>
        <p:spPr>
          <a:xfrm>
            <a:off x="636764" y="1752600"/>
            <a:ext cx="8117416" cy="4876800"/>
          </a:xfrm>
        </p:spPr>
        <p:txBody>
          <a:bodyPr rtlCol="0">
            <a:normAutofit/>
          </a:bodyPr>
          <a:lstStyle/>
          <a:p>
            <a:pPr eaLnBrk="1" fontAlgn="auto" hangingPunct="1">
              <a:lnSpc>
                <a:spcPct val="90000"/>
              </a:lnSpc>
              <a:spcAft>
                <a:spcPts val="0"/>
              </a:spcAft>
              <a:defRPr/>
            </a:pPr>
            <a:r>
              <a:rPr lang="en-US" altLang="en-US" b="1" dirty="0">
                <a:solidFill>
                  <a:schemeClr val="tx2"/>
                </a:solidFill>
              </a:rPr>
              <a:t>Cash flow to creditors </a:t>
            </a:r>
            <a:r>
              <a:rPr lang="en-US" altLang="en-US" dirty="0">
                <a:solidFill>
                  <a:schemeClr val="tx2"/>
                </a:solidFill>
              </a:rPr>
              <a:t>is calculated as a firm’s interest payments to creditors less net new borrowing</a:t>
            </a:r>
          </a:p>
          <a:p>
            <a:pPr lvl="1" eaLnBrk="1" fontAlgn="auto" hangingPunct="1">
              <a:lnSpc>
                <a:spcPct val="90000"/>
              </a:lnSpc>
              <a:spcAft>
                <a:spcPts val="0"/>
              </a:spcAft>
              <a:defRPr/>
            </a:pPr>
            <a:r>
              <a:rPr lang="en-US" altLang="en-US" sz="2200" dirty="0">
                <a:solidFill>
                  <a:schemeClr val="tx2"/>
                </a:solidFill>
              </a:rPr>
              <a:t>Sometimes called </a:t>
            </a:r>
            <a:r>
              <a:rPr lang="en-US" altLang="en-US" sz="2200" i="1" dirty="0">
                <a:solidFill>
                  <a:schemeClr val="tx2"/>
                </a:solidFill>
              </a:rPr>
              <a:t>cash flow to bondholders</a:t>
            </a:r>
          </a:p>
          <a:p>
            <a:pPr lvl="1" eaLnBrk="1" fontAlgn="auto" hangingPunct="1">
              <a:lnSpc>
                <a:spcPct val="90000"/>
              </a:lnSpc>
              <a:spcAft>
                <a:spcPts val="0"/>
              </a:spcAft>
              <a:defRPr/>
            </a:pPr>
            <a:endParaRPr lang="en-US" altLang="en-US" sz="2200" i="1" dirty="0">
              <a:solidFill>
                <a:schemeClr val="tx2"/>
              </a:solidFill>
            </a:endParaRPr>
          </a:p>
          <a:p>
            <a:pPr lvl="1" eaLnBrk="1" fontAlgn="auto" hangingPunct="1">
              <a:lnSpc>
                <a:spcPct val="90000"/>
              </a:lnSpc>
              <a:spcAft>
                <a:spcPts val="0"/>
              </a:spcAft>
              <a:defRPr/>
            </a:pPr>
            <a:endParaRPr lang="en-US" altLang="en-US" sz="2200" i="1" dirty="0">
              <a:solidFill>
                <a:schemeClr val="tx2"/>
              </a:solidFill>
            </a:endParaRPr>
          </a:p>
          <a:p>
            <a:pPr lvl="1" eaLnBrk="1" fontAlgn="auto" hangingPunct="1">
              <a:lnSpc>
                <a:spcPct val="90000"/>
              </a:lnSpc>
              <a:spcAft>
                <a:spcPts val="0"/>
              </a:spcAft>
              <a:defRPr/>
            </a:pPr>
            <a:endParaRPr lang="en-US" altLang="en-US" sz="2200" i="1" dirty="0">
              <a:solidFill>
                <a:schemeClr val="tx2"/>
              </a:solidFill>
            </a:endParaRPr>
          </a:p>
          <a:p>
            <a:pPr marL="412226" lvl="1" indent="0" eaLnBrk="1" fontAlgn="auto" hangingPunct="1">
              <a:lnSpc>
                <a:spcPct val="90000"/>
              </a:lnSpc>
              <a:spcAft>
                <a:spcPts val="0"/>
              </a:spcAft>
              <a:buNone/>
              <a:defRPr/>
            </a:pPr>
            <a:endParaRPr lang="en-US" altLang="en-US" sz="2200" i="1" dirty="0">
              <a:solidFill>
                <a:schemeClr val="tx2"/>
              </a:solidFill>
            </a:endParaRPr>
          </a:p>
          <a:p>
            <a:pPr eaLnBrk="1" fontAlgn="auto" hangingPunct="1">
              <a:lnSpc>
                <a:spcPct val="90000"/>
              </a:lnSpc>
              <a:spcAft>
                <a:spcPts val="0"/>
              </a:spcAft>
              <a:defRPr/>
            </a:pPr>
            <a:r>
              <a:rPr lang="en-US" altLang="en-US" sz="2200" b="1" dirty="0">
                <a:solidFill>
                  <a:schemeClr val="tx2"/>
                </a:solidFill>
              </a:rPr>
              <a:t>Cash flow to stockholders </a:t>
            </a:r>
            <a:r>
              <a:rPr lang="en-US" altLang="en-US" sz="2200" dirty="0">
                <a:solidFill>
                  <a:schemeClr val="tx2"/>
                </a:solidFill>
              </a:rPr>
              <a:t>is calculated as dividends paid out by a firm less net new equity raised</a:t>
            </a:r>
          </a:p>
          <a:p>
            <a:pPr eaLnBrk="1" fontAlgn="auto" hangingPunct="1">
              <a:lnSpc>
                <a:spcPct val="90000"/>
              </a:lnSpc>
              <a:spcAft>
                <a:spcPts val="0"/>
              </a:spcAft>
              <a:defRPr/>
            </a:pPr>
            <a:endParaRPr lang="en-US" altLang="en-US" sz="2200" dirty="0">
              <a:solidFill>
                <a:schemeClr val="tx2"/>
              </a:solidFill>
            </a:endParaRPr>
          </a:p>
        </p:txBody>
      </p:sp>
      <p:sp>
        <p:nvSpPr>
          <p:cNvPr id="2" name="Footer Placeholder 1">
            <a:extLst>
              <a:ext uri="{FF2B5EF4-FFF2-40B4-BE49-F238E27FC236}">
                <a16:creationId xmlns:a16="http://schemas.microsoft.com/office/drawing/2014/main" id="{114289D0-7ED1-4B8A-9AF1-5E09B934E0E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0722" name="Rectangle 2">
            <a:extLst>
              <a:ext uri="{FF2B5EF4-FFF2-40B4-BE49-F238E27FC236}">
                <a16:creationId xmlns:a16="http://schemas.microsoft.com/office/drawing/2014/main" id="{6042CD26-0283-4011-A3AF-58E671297658}"/>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Cash Flow to creditors and stockholders</a:t>
            </a:r>
          </a:p>
        </p:txBody>
      </p:sp>
      <p:pic>
        <p:nvPicPr>
          <p:cNvPr id="4" name="Picture 3">
            <a:extLst>
              <a:ext uri="{FF2B5EF4-FFF2-40B4-BE49-F238E27FC236}">
                <a16:creationId xmlns:a16="http://schemas.microsoft.com/office/drawing/2014/main" id="{9D1407EA-145E-41F4-A557-D73266189B35}"/>
              </a:ext>
            </a:extLst>
          </p:cNvPr>
          <p:cNvPicPr>
            <a:picLocks noChangeAspect="1"/>
          </p:cNvPicPr>
          <p:nvPr/>
        </p:nvPicPr>
        <p:blipFill>
          <a:blip r:embed="rId3"/>
          <a:stretch>
            <a:fillRect/>
          </a:stretch>
        </p:blipFill>
        <p:spPr>
          <a:xfrm>
            <a:off x="2216943" y="2895600"/>
            <a:ext cx="4710113" cy="1364535"/>
          </a:xfrm>
          <a:prstGeom prst="rect">
            <a:avLst/>
          </a:prstGeom>
        </p:spPr>
      </p:pic>
      <p:pic>
        <p:nvPicPr>
          <p:cNvPr id="6" name="Picture 5">
            <a:extLst>
              <a:ext uri="{FF2B5EF4-FFF2-40B4-BE49-F238E27FC236}">
                <a16:creationId xmlns:a16="http://schemas.microsoft.com/office/drawing/2014/main" id="{7A02FF24-4145-46E3-AF9B-97AF4FCCBC16}"/>
              </a:ext>
            </a:extLst>
          </p:cNvPr>
          <p:cNvPicPr>
            <a:picLocks noChangeAspect="1"/>
          </p:cNvPicPr>
          <p:nvPr/>
        </p:nvPicPr>
        <p:blipFill>
          <a:blip r:embed="rId4"/>
          <a:stretch>
            <a:fillRect/>
          </a:stretch>
        </p:blipFill>
        <p:spPr>
          <a:xfrm>
            <a:off x="2091275" y="5029200"/>
            <a:ext cx="4961450" cy="1455125"/>
          </a:xfrm>
          <a:prstGeom prst="rect">
            <a:avLst/>
          </a:prstGeom>
        </p:spPr>
      </p:pic>
    </p:spTree>
    <p:extLst>
      <p:ext uri="{BB962C8B-B14F-4D97-AF65-F5344CB8AC3E}">
        <p14:creationId xmlns:p14="http://schemas.microsoft.com/office/powerpoint/2010/main" val="1685742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5D0CC0-AA4A-4E4E-BA42-9D569420BD7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36866" name="Rectangle 2">
            <a:extLst>
              <a:ext uri="{FF2B5EF4-FFF2-40B4-BE49-F238E27FC236}">
                <a16:creationId xmlns:a16="http://schemas.microsoft.com/office/drawing/2014/main" id="{F8C7FE91-1A08-45B8-9B58-4DAFD4284DA7}"/>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Cash Flow Summary</a:t>
            </a:r>
          </a:p>
        </p:txBody>
      </p:sp>
      <p:pic>
        <p:nvPicPr>
          <p:cNvPr id="4" name="Picture 3">
            <a:extLst>
              <a:ext uri="{FF2B5EF4-FFF2-40B4-BE49-F238E27FC236}">
                <a16:creationId xmlns:a16="http://schemas.microsoft.com/office/drawing/2014/main" id="{B2BC929A-9DD5-4C75-B760-2E627C16018B}"/>
              </a:ext>
            </a:extLst>
          </p:cNvPr>
          <p:cNvPicPr>
            <a:picLocks noChangeAspect="1"/>
          </p:cNvPicPr>
          <p:nvPr/>
        </p:nvPicPr>
        <p:blipFill>
          <a:blip r:embed="rId3"/>
          <a:stretch>
            <a:fillRect/>
          </a:stretch>
        </p:blipFill>
        <p:spPr>
          <a:xfrm>
            <a:off x="819360" y="1654054"/>
            <a:ext cx="7972425" cy="4667250"/>
          </a:xfrm>
          <a:prstGeom prst="rect">
            <a:avLst/>
          </a:prstGeom>
        </p:spPr>
      </p:pic>
    </p:spTree>
    <p:extLst>
      <p:ext uri="{BB962C8B-B14F-4D97-AF65-F5344CB8AC3E}">
        <p14:creationId xmlns:p14="http://schemas.microsoft.com/office/powerpoint/2010/main" val="504635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BFF65479-A955-4F62-BD34-F01D90E0FC88}"/>
              </a:ext>
            </a:extLst>
          </p:cNvPr>
          <p:cNvSpPr>
            <a:spLocks noGrp="1" noChangeArrowheads="1"/>
          </p:cNvSpPr>
          <p:nvPr>
            <p:ph idx="1"/>
          </p:nvPr>
        </p:nvSpPr>
        <p:spPr>
          <a:xfrm>
            <a:off x="636764" y="1752968"/>
            <a:ext cx="8117416" cy="4571632"/>
          </a:xfrm>
        </p:spPr>
        <p:txBody>
          <a:bodyPr rtlCol="0">
            <a:normAutofit/>
          </a:bodyPr>
          <a:lstStyle/>
          <a:p>
            <a:pPr eaLnBrk="1" fontAlgn="auto" hangingPunct="1">
              <a:spcBef>
                <a:spcPts val="600"/>
              </a:spcBef>
              <a:spcAft>
                <a:spcPts val="600"/>
              </a:spcAft>
              <a:defRPr/>
            </a:pPr>
            <a:r>
              <a:rPr lang="en-US" altLang="en-US" dirty="0">
                <a:solidFill>
                  <a:schemeClr val="tx2"/>
                </a:solidFill>
              </a:rPr>
              <a:t>What is liquidity? Why is it important?</a:t>
            </a:r>
          </a:p>
          <a:p>
            <a:pPr eaLnBrk="1" fontAlgn="auto" hangingPunct="1">
              <a:spcBef>
                <a:spcPts val="600"/>
              </a:spcBef>
              <a:spcAft>
                <a:spcPts val="600"/>
              </a:spcAft>
              <a:defRPr/>
            </a:pPr>
            <a:r>
              <a:rPr lang="en-US" altLang="en-US" dirty="0">
                <a:solidFill>
                  <a:schemeClr val="tx2"/>
                </a:solidFill>
              </a:rPr>
              <a:t>Explain the difference between book value and market value. Which is more important to the financial manager? Why?</a:t>
            </a:r>
          </a:p>
          <a:p>
            <a:pPr eaLnBrk="1" fontAlgn="auto" hangingPunct="1">
              <a:spcBef>
                <a:spcPts val="600"/>
              </a:spcBef>
              <a:spcAft>
                <a:spcPts val="600"/>
              </a:spcAft>
              <a:defRPr/>
            </a:pPr>
            <a:r>
              <a:rPr lang="en-US" altLang="en-US" dirty="0">
                <a:solidFill>
                  <a:schemeClr val="tx2"/>
                </a:solidFill>
              </a:rPr>
              <a:t>What is the income statement equation?</a:t>
            </a:r>
          </a:p>
          <a:p>
            <a:pPr eaLnBrk="1" fontAlgn="auto" hangingPunct="1">
              <a:spcBef>
                <a:spcPts val="600"/>
              </a:spcBef>
              <a:spcAft>
                <a:spcPts val="600"/>
              </a:spcAft>
              <a:defRPr/>
            </a:pPr>
            <a:r>
              <a:rPr lang="en-US" altLang="en-US" dirty="0">
                <a:solidFill>
                  <a:schemeClr val="tx2"/>
                </a:solidFill>
              </a:rPr>
              <a:t>What is the difference between a marginal and an average tax rate?</a:t>
            </a:r>
          </a:p>
          <a:p>
            <a:pPr eaLnBrk="1" fontAlgn="auto" hangingPunct="1">
              <a:spcBef>
                <a:spcPts val="600"/>
              </a:spcBef>
              <a:spcAft>
                <a:spcPts val="600"/>
              </a:spcAft>
              <a:defRPr/>
            </a:pPr>
            <a:r>
              <a:rPr lang="en-US" altLang="en-US" dirty="0">
                <a:solidFill>
                  <a:schemeClr val="tx2"/>
                </a:solidFill>
              </a:rPr>
              <a:t>What is the cash flow identity? Explain what it says.</a:t>
            </a:r>
          </a:p>
          <a:p>
            <a:pPr eaLnBrk="1" fontAlgn="auto" hangingPunct="1">
              <a:spcBef>
                <a:spcPts val="600"/>
              </a:spcBef>
              <a:spcAft>
                <a:spcPts val="600"/>
              </a:spcAft>
              <a:defRPr/>
            </a:pPr>
            <a:r>
              <a:rPr lang="en-US" altLang="en-US" dirty="0">
                <a:solidFill>
                  <a:schemeClr val="tx2"/>
                </a:solidFill>
              </a:rPr>
              <a:t>What are the components of operating cash flow?</a:t>
            </a:r>
          </a:p>
          <a:p>
            <a:pPr eaLnBrk="1" fontAlgn="auto" hangingPunct="1">
              <a:spcBef>
                <a:spcPts val="600"/>
              </a:spcBef>
              <a:spcAft>
                <a:spcPts val="600"/>
              </a:spcAft>
              <a:defRPr/>
            </a:pPr>
            <a:endParaRPr lang="en-US" altLang="en-US" dirty="0">
              <a:solidFill>
                <a:schemeClr val="tx2"/>
              </a:solidFill>
            </a:endParaRPr>
          </a:p>
        </p:txBody>
      </p:sp>
      <p:sp>
        <p:nvSpPr>
          <p:cNvPr id="2" name="Footer Placeholder 1">
            <a:extLst>
              <a:ext uri="{FF2B5EF4-FFF2-40B4-BE49-F238E27FC236}">
                <a16:creationId xmlns:a16="http://schemas.microsoft.com/office/drawing/2014/main" id="{8874EEF9-F956-45BF-A60E-25ACDA30E477}"/>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43010" name="Rectangle 2">
            <a:extLst>
              <a:ext uri="{FF2B5EF4-FFF2-40B4-BE49-F238E27FC236}">
                <a16:creationId xmlns:a16="http://schemas.microsoft.com/office/drawing/2014/main" id="{1DB55AE7-F9C2-4B06-969D-8F9F2E73E68E}"/>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SELECTED CONCEPT QUESTIONS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730633-DF07-4406-BE2F-454D78D7167C}"/>
              </a:ext>
            </a:extLst>
          </p:cNvPr>
          <p:cNvSpPr>
            <a:spLocks noGrp="1"/>
          </p:cNvSpPr>
          <p:nvPr>
            <p:ph type="title"/>
          </p:nvPr>
        </p:nvSpPr>
        <p:spPr/>
        <p:txBody>
          <a:bodyPr/>
          <a:lstStyle/>
          <a:p>
            <a:r>
              <a:rPr lang="en-US" dirty="0">
                <a:solidFill>
                  <a:schemeClr val="tx2"/>
                </a:solidFill>
              </a:rPr>
              <a:t>END OF CHAPTER</a:t>
            </a:r>
          </a:p>
        </p:txBody>
      </p:sp>
      <p:sp>
        <p:nvSpPr>
          <p:cNvPr id="2" name="Subtitle 1">
            <a:extLst>
              <a:ext uri="{FF2B5EF4-FFF2-40B4-BE49-F238E27FC236}">
                <a16:creationId xmlns:a16="http://schemas.microsoft.com/office/drawing/2014/main" id="{8C97D1BF-5A96-435F-8D4D-E12BE4B94AA6}"/>
              </a:ext>
            </a:extLst>
          </p:cNvPr>
          <p:cNvSpPr>
            <a:spLocks noGrp="1"/>
          </p:cNvSpPr>
          <p:nvPr>
            <p:ph type="body" idx="1"/>
          </p:nvPr>
        </p:nvSpPr>
        <p:spPr/>
        <p:txBody>
          <a:bodyPr/>
          <a:lstStyle/>
          <a:p>
            <a:r>
              <a:rPr lang="en-US" dirty="0"/>
              <a:t>CHAPTER 2</a:t>
            </a:r>
          </a:p>
        </p:txBody>
      </p:sp>
      <p:sp>
        <p:nvSpPr>
          <p:cNvPr id="4" name="Footer Placeholder 3">
            <a:extLst>
              <a:ext uri="{FF2B5EF4-FFF2-40B4-BE49-F238E27FC236}">
                <a16:creationId xmlns:a16="http://schemas.microsoft.com/office/drawing/2014/main" id="{D8DE827C-D3BE-4679-8A60-F5900013FBDD}"/>
              </a:ext>
            </a:extLst>
          </p:cNvPr>
          <p:cNvSpPr>
            <a:spLocks noGrp="1"/>
          </p:cNvSpPr>
          <p:nvPr>
            <p:ph type="ftr" sz="quarter" idx="11"/>
          </p:nvPr>
        </p:nvSpPr>
        <p:spPr/>
        <p:txBody>
          <a:bodyPr/>
          <a:lstStyle/>
          <a:p>
            <a:r>
              <a:rPr lang="en-US"/>
              <a:t>Copyright © 2023 McGraw-Hill Education. All rights reserved. No reproduction or distribution without the prior written consent of McGraw-Hill Education.</a:t>
            </a: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A0DDB4D-A443-4531-9A6F-AD8EB87594A5}"/>
              </a:ext>
            </a:extLst>
          </p:cNvPr>
          <p:cNvSpPr>
            <a:spLocks noGrp="1" noChangeArrowheads="1"/>
          </p:cNvSpPr>
          <p:nvPr>
            <p:ph idx="1"/>
          </p:nvPr>
        </p:nvSpPr>
        <p:spPr>
          <a:xfrm>
            <a:off x="636764" y="1752968"/>
            <a:ext cx="8117416" cy="4372341"/>
          </a:xfrm>
        </p:spPr>
        <p:txBody>
          <a:bodyPr/>
          <a:lstStyle/>
          <a:p>
            <a:pPr eaLnBrk="1" hangingPunct="1"/>
            <a:r>
              <a:rPr lang="en-US" altLang="en-US" sz="2600" dirty="0">
                <a:solidFill>
                  <a:schemeClr val="tx2"/>
                </a:solidFill>
              </a:rPr>
              <a:t>The Balance Sheet</a:t>
            </a:r>
          </a:p>
          <a:p>
            <a:pPr eaLnBrk="1" hangingPunct="1"/>
            <a:endParaRPr lang="en-US" altLang="en-US" sz="2600" dirty="0">
              <a:solidFill>
                <a:schemeClr val="tx2"/>
              </a:solidFill>
            </a:endParaRPr>
          </a:p>
          <a:p>
            <a:pPr eaLnBrk="1" hangingPunct="1"/>
            <a:r>
              <a:rPr lang="en-US" altLang="en-US" sz="2600" dirty="0">
                <a:solidFill>
                  <a:schemeClr val="tx2"/>
                </a:solidFill>
              </a:rPr>
              <a:t>The Income Statement</a:t>
            </a:r>
          </a:p>
          <a:p>
            <a:pPr eaLnBrk="1" hangingPunct="1"/>
            <a:endParaRPr lang="en-US" altLang="en-US" sz="2600" dirty="0">
              <a:solidFill>
                <a:schemeClr val="tx2"/>
              </a:solidFill>
            </a:endParaRPr>
          </a:p>
          <a:p>
            <a:pPr eaLnBrk="1" hangingPunct="1"/>
            <a:r>
              <a:rPr lang="en-US" altLang="en-US" sz="2600" dirty="0">
                <a:solidFill>
                  <a:schemeClr val="tx2"/>
                </a:solidFill>
              </a:rPr>
              <a:t>Taxes</a:t>
            </a:r>
          </a:p>
          <a:p>
            <a:pPr eaLnBrk="1" hangingPunct="1"/>
            <a:endParaRPr lang="en-US" altLang="en-US" sz="2600" dirty="0">
              <a:solidFill>
                <a:schemeClr val="tx2"/>
              </a:solidFill>
            </a:endParaRPr>
          </a:p>
          <a:p>
            <a:pPr eaLnBrk="1" hangingPunct="1"/>
            <a:r>
              <a:rPr lang="en-US" altLang="en-US" sz="2600" dirty="0">
                <a:solidFill>
                  <a:schemeClr val="tx2"/>
                </a:solidFill>
              </a:rPr>
              <a:t>Cash Flow</a:t>
            </a:r>
          </a:p>
        </p:txBody>
      </p:sp>
      <p:sp>
        <p:nvSpPr>
          <p:cNvPr id="2" name="Footer Placeholder 1">
            <a:extLst>
              <a:ext uri="{FF2B5EF4-FFF2-40B4-BE49-F238E27FC236}">
                <a16:creationId xmlns:a16="http://schemas.microsoft.com/office/drawing/2014/main" id="{65EF599A-E37B-4B34-A989-ECD68D833D0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7170" name="Rectangle 2">
            <a:extLst>
              <a:ext uri="{FF2B5EF4-FFF2-40B4-BE49-F238E27FC236}">
                <a16:creationId xmlns:a16="http://schemas.microsoft.com/office/drawing/2014/main" id="{7198047D-BED9-4C2A-87F0-78A50197CC79}"/>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Chapter Outline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36273DDB-6DF2-4EEB-8043-D0C9D404B39E}"/>
              </a:ext>
            </a:extLst>
          </p:cNvPr>
          <p:cNvSpPr>
            <a:spLocks noGrp="1" noChangeArrowheads="1"/>
          </p:cNvSpPr>
          <p:nvPr>
            <p:ph idx="1"/>
          </p:nvPr>
        </p:nvSpPr>
        <p:spPr>
          <a:xfrm>
            <a:off x="636764" y="1600200"/>
            <a:ext cx="8278636" cy="4884125"/>
          </a:xfrm>
        </p:spPr>
        <p:txBody>
          <a:bodyPr rtlCol="0">
            <a:noAutofit/>
          </a:bodyPr>
          <a:lstStyle/>
          <a:p>
            <a:pPr eaLnBrk="1" fontAlgn="auto" hangingPunct="1">
              <a:lnSpc>
                <a:spcPct val="90000"/>
              </a:lnSpc>
              <a:spcAft>
                <a:spcPts val="0"/>
              </a:spcAft>
              <a:defRPr/>
            </a:pPr>
            <a:r>
              <a:rPr lang="en-US" altLang="en-US" sz="2300" dirty="0">
                <a:solidFill>
                  <a:schemeClr val="tx2"/>
                </a:solidFill>
              </a:rPr>
              <a:t>The </a:t>
            </a:r>
            <a:r>
              <a:rPr lang="en-US" altLang="en-US" sz="2300" b="1" dirty="0">
                <a:solidFill>
                  <a:schemeClr val="tx2"/>
                </a:solidFill>
              </a:rPr>
              <a:t>balance sheet</a:t>
            </a:r>
            <a:r>
              <a:rPr lang="en-US" altLang="en-US" sz="2300" dirty="0">
                <a:solidFill>
                  <a:schemeClr val="tx2"/>
                </a:solidFill>
              </a:rPr>
              <a:t> is a financial statement showing a firm’s accounting value on a particular date</a:t>
            </a:r>
          </a:p>
          <a:p>
            <a:pPr lvl="1" eaLnBrk="1" fontAlgn="auto" hangingPunct="1">
              <a:lnSpc>
                <a:spcPct val="90000"/>
              </a:lnSpc>
              <a:spcAft>
                <a:spcPts val="0"/>
              </a:spcAft>
              <a:defRPr/>
            </a:pPr>
            <a:r>
              <a:rPr lang="en-US" altLang="en-US" sz="2100" dirty="0">
                <a:solidFill>
                  <a:schemeClr val="tx2"/>
                </a:solidFill>
              </a:rPr>
              <a:t>Organizes and summarizes what a firm owns (assets), what a firm owes (liabilities), and the difference between the two (equity)</a:t>
            </a:r>
          </a:p>
          <a:p>
            <a:pPr eaLnBrk="1" fontAlgn="auto" hangingPunct="1">
              <a:lnSpc>
                <a:spcPct val="90000"/>
              </a:lnSpc>
              <a:spcAft>
                <a:spcPts val="0"/>
              </a:spcAft>
              <a:defRPr/>
            </a:pPr>
            <a:r>
              <a:rPr lang="en-US" altLang="en-US" sz="2300" dirty="0">
                <a:solidFill>
                  <a:schemeClr val="tx2"/>
                </a:solidFill>
              </a:rPr>
              <a:t>Assets are classified as either current or fixed </a:t>
            </a:r>
          </a:p>
          <a:p>
            <a:pPr lvl="1" eaLnBrk="1" fontAlgn="auto" hangingPunct="1">
              <a:lnSpc>
                <a:spcPct val="90000"/>
              </a:lnSpc>
              <a:spcAft>
                <a:spcPts val="0"/>
              </a:spcAft>
              <a:defRPr/>
            </a:pPr>
            <a:r>
              <a:rPr lang="en-US" altLang="en-US" sz="2100" dirty="0">
                <a:solidFill>
                  <a:schemeClr val="tx2"/>
                </a:solidFill>
              </a:rPr>
              <a:t>A </a:t>
            </a:r>
            <a:r>
              <a:rPr lang="en-US" altLang="en-US" sz="2100" i="1" dirty="0">
                <a:solidFill>
                  <a:schemeClr val="tx2"/>
                </a:solidFill>
              </a:rPr>
              <a:t>fixed asset </a:t>
            </a:r>
            <a:r>
              <a:rPr lang="en-US" altLang="en-US" sz="2100" dirty="0">
                <a:solidFill>
                  <a:schemeClr val="tx2"/>
                </a:solidFill>
              </a:rPr>
              <a:t>is one that has a relatively long life </a:t>
            </a:r>
          </a:p>
          <a:p>
            <a:pPr lvl="2" eaLnBrk="1" fontAlgn="auto" hangingPunct="1">
              <a:lnSpc>
                <a:spcPct val="90000"/>
              </a:lnSpc>
              <a:spcAft>
                <a:spcPts val="0"/>
              </a:spcAft>
              <a:defRPr/>
            </a:pPr>
            <a:r>
              <a:rPr lang="en-US" altLang="en-US" sz="1900" dirty="0">
                <a:solidFill>
                  <a:schemeClr val="tx2"/>
                </a:solidFill>
              </a:rPr>
              <a:t>May be tangible (e.g., truck or computer) or intangible (e.g., trademark)</a:t>
            </a:r>
          </a:p>
          <a:p>
            <a:pPr lvl="1" eaLnBrk="1" fontAlgn="auto" hangingPunct="1">
              <a:lnSpc>
                <a:spcPct val="90000"/>
              </a:lnSpc>
              <a:spcAft>
                <a:spcPts val="0"/>
              </a:spcAft>
              <a:defRPr/>
            </a:pPr>
            <a:r>
              <a:rPr lang="en-US" altLang="en-US" sz="2100" dirty="0">
                <a:solidFill>
                  <a:schemeClr val="tx2"/>
                </a:solidFill>
              </a:rPr>
              <a:t>A </a:t>
            </a:r>
            <a:r>
              <a:rPr lang="en-US" altLang="en-US" sz="2100" i="1" dirty="0">
                <a:solidFill>
                  <a:schemeClr val="tx2"/>
                </a:solidFill>
              </a:rPr>
              <a:t>current asset </a:t>
            </a:r>
            <a:r>
              <a:rPr lang="en-US" altLang="en-US" sz="2100" dirty="0">
                <a:solidFill>
                  <a:schemeClr val="tx2"/>
                </a:solidFill>
              </a:rPr>
              <a:t>has a life of less than one year (e.g., inventory, cash, accounts receivable)</a:t>
            </a:r>
          </a:p>
          <a:p>
            <a:pPr eaLnBrk="1" fontAlgn="auto" hangingPunct="1">
              <a:lnSpc>
                <a:spcPct val="90000"/>
              </a:lnSpc>
              <a:spcAft>
                <a:spcPts val="0"/>
              </a:spcAft>
              <a:defRPr/>
            </a:pPr>
            <a:r>
              <a:rPr lang="en-US" altLang="en-US" sz="2300" dirty="0">
                <a:solidFill>
                  <a:schemeClr val="tx2"/>
                </a:solidFill>
              </a:rPr>
              <a:t>Liabilities are the first thing listed on the right side of the balance sheet and are classified are either current or long-term</a:t>
            </a:r>
          </a:p>
          <a:p>
            <a:pPr marL="755359" lvl="1" indent="-342900" eaLnBrk="1" fontAlgn="auto" hangingPunct="1">
              <a:lnSpc>
                <a:spcPct val="90000"/>
              </a:lnSpc>
              <a:spcAft>
                <a:spcPts val="0"/>
              </a:spcAft>
              <a:defRPr/>
            </a:pPr>
            <a:r>
              <a:rPr lang="en-US" altLang="en-US" sz="2100" i="1" dirty="0">
                <a:solidFill>
                  <a:schemeClr val="tx2"/>
                </a:solidFill>
              </a:rPr>
              <a:t>Current liabilities </a:t>
            </a:r>
            <a:r>
              <a:rPr lang="en-US" altLang="en-US" sz="2100" dirty="0">
                <a:solidFill>
                  <a:schemeClr val="tx2"/>
                </a:solidFill>
              </a:rPr>
              <a:t>have a life of less than one year, while </a:t>
            </a:r>
            <a:r>
              <a:rPr lang="en-US" altLang="en-US" sz="2100" i="1" dirty="0">
                <a:solidFill>
                  <a:schemeClr val="tx2"/>
                </a:solidFill>
              </a:rPr>
              <a:t>long-term liabilities </a:t>
            </a:r>
            <a:r>
              <a:rPr lang="en-US" altLang="en-US" sz="2100" dirty="0">
                <a:solidFill>
                  <a:schemeClr val="tx2"/>
                </a:solidFill>
              </a:rPr>
              <a:t>are debts not due in the coming year</a:t>
            </a:r>
          </a:p>
          <a:p>
            <a:pPr marL="755359" lvl="1" indent="-342900" eaLnBrk="1" fontAlgn="auto" hangingPunct="1">
              <a:lnSpc>
                <a:spcPct val="90000"/>
              </a:lnSpc>
              <a:spcAft>
                <a:spcPts val="0"/>
              </a:spcAft>
              <a:defRPr/>
            </a:pPr>
            <a:r>
              <a:rPr lang="en-US" altLang="en-US" sz="2100" dirty="0">
                <a:solidFill>
                  <a:schemeClr val="tx2"/>
                </a:solidFill>
              </a:rPr>
              <a:t>Assets = Liabilities + Stockholders’ Equity</a:t>
            </a:r>
          </a:p>
        </p:txBody>
      </p:sp>
      <p:sp>
        <p:nvSpPr>
          <p:cNvPr id="2" name="Footer Placeholder 1">
            <a:extLst>
              <a:ext uri="{FF2B5EF4-FFF2-40B4-BE49-F238E27FC236}">
                <a16:creationId xmlns:a16="http://schemas.microsoft.com/office/drawing/2014/main" id="{E5F7CF36-016E-4B94-95CA-B221206513D2}"/>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6D4A9D54-6957-484D-B53A-5A8B1A972EC8}"/>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THE Balance Sheet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36273DDB-6DF2-4EEB-8043-D0C9D404B39E}"/>
              </a:ext>
            </a:extLst>
          </p:cNvPr>
          <p:cNvSpPr>
            <a:spLocks noGrp="1" noChangeArrowheads="1"/>
          </p:cNvSpPr>
          <p:nvPr>
            <p:ph idx="1"/>
          </p:nvPr>
        </p:nvSpPr>
        <p:spPr>
          <a:xfrm>
            <a:off x="456848" y="1491032"/>
            <a:ext cx="8687152" cy="4993294"/>
          </a:xfrm>
        </p:spPr>
        <p:txBody>
          <a:bodyPr rtlCol="0">
            <a:noAutofit/>
          </a:bodyPr>
          <a:lstStyle/>
          <a:p>
            <a:pPr eaLnBrk="1" fontAlgn="auto" hangingPunct="1">
              <a:lnSpc>
                <a:spcPct val="88000"/>
              </a:lnSpc>
              <a:spcAft>
                <a:spcPts val="0"/>
              </a:spcAft>
              <a:defRPr/>
            </a:pPr>
            <a:r>
              <a:rPr lang="en-US" altLang="en-US" sz="2300" dirty="0">
                <a:solidFill>
                  <a:schemeClr val="tx2"/>
                </a:solidFill>
              </a:rPr>
              <a:t>The </a:t>
            </a:r>
            <a:r>
              <a:rPr lang="en-US" altLang="en-US" sz="2300" b="1" dirty="0">
                <a:solidFill>
                  <a:schemeClr val="tx2"/>
                </a:solidFill>
              </a:rPr>
              <a:t>balance sheet</a:t>
            </a:r>
            <a:r>
              <a:rPr lang="en-US" altLang="en-US" sz="2300" dirty="0">
                <a:solidFill>
                  <a:schemeClr val="tx2"/>
                </a:solidFill>
              </a:rPr>
              <a:t> is a financial statement showing a firm’s accounting value on a particular date</a:t>
            </a:r>
          </a:p>
          <a:p>
            <a:pPr lvl="1" eaLnBrk="1" fontAlgn="auto" hangingPunct="1">
              <a:lnSpc>
                <a:spcPct val="88000"/>
              </a:lnSpc>
              <a:spcAft>
                <a:spcPts val="0"/>
              </a:spcAft>
              <a:defRPr/>
            </a:pPr>
            <a:r>
              <a:rPr lang="en-US" altLang="en-US" sz="2100" dirty="0">
                <a:solidFill>
                  <a:schemeClr val="tx2"/>
                </a:solidFill>
              </a:rPr>
              <a:t>Organizes and summarizes what a firm owns (assets), what a firm owes (liabilities), and the difference between the two (equity)</a:t>
            </a:r>
          </a:p>
          <a:p>
            <a:pPr eaLnBrk="1" fontAlgn="auto" hangingPunct="1">
              <a:lnSpc>
                <a:spcPct val="88000"/>
              </a:lnSpc>
              <a:spcAft>
                <a:spcPts val="0"/>
              </a:spcAft>
              <a:defRPr/>
            </a:pPr>
            <a:r>
              <a:rPr lang="en-US" altLang="en-US" sz="2300" dirty="0">
                <a:solidFill>
                  <a:schemeClr val="tx2"/>
                </a:solidFill>
              </a:rPr>
              <a:t>Assets are classified as either current or fixed </a:t>
            </a:r>
          </a:p>
          <a:p>
            <a:pPr lvl="1" eaLnBrk="1" fontAlgn="auto" hangingPunct="1">
              <a:lnSpc>
                <a:spcPct val="88000"/>
              </a:lnSpc>
              <a:spcAft>
                <a:spcPts val="0"/>
              </a:spcAft>
              <a:defRPr/>
            </a:pPr>
            <a:r>
              <a:rPr lang="en-US" altLang="en-US" sz="2100" dirty="0">
                <a:solidFill>
                  <a:schemeClr val="tx2"/>
                </a:solidFill>
              </a:rPr>
              <a:t>A </a:t>
            </a:r>
            <a:r>
              <a:rPr lang="en-US" altLang="en-US" sz="2100" i="1" dirty="0">
                <a:solidFill>
                  <a:schemeClr val="tx2"/>
                </a:solidFill>
              </a:rPr>
              <a:t>fixed asset </a:t>
            </a:r>
            <a:r>
              <a:rPr lang="en-US" altLang="en-US" sz="2100" dirty="0">
                <a:solidFill>
                  <a:schemeClr val="tx2"/>
                </a:solidFill>
              </a:rPr>
              <a:t>is one that has a relatively long life </a:t>
            </a:r>
          </a:p>
          <a:p>
            <a:pPr lvl="2" eaLnBrk="1" fontAlgn="auto" hangingPunct="1">
              <a:lnSpc>
                <a:spcPct val="88000"/>
              </a:lnSpc>
              <a:spcAft>
                <a:spcPts val="0"/>
              </a:spcAft>
              <a:defRPr/>
            </a:pPr>
            <a:r>
              <a:rPr lang="en-US" altLang="en-US" sz="2000" dirty="0">
                <a:solidFill>
                  <a:schemeClr val="tx2"/>
                </a:solidFill>
              </a:rPr>
              <a:t>May be </a:t>
            </a:r>
            <a:r>
              <a:rPr lang="en-US" altLang="en-US" sz="2000" i="1" dirty="0">
                <a:solidFill>
                  <a:schemeClr val="tx2"/>
                </a:solidFill>
              </a:rPr>
              <a:t>tangible</a:t>
            </a:r>
            <a:r>
              <a:rPr lang="en-US" altLang="en-US" sz="2000" dirty="0">
                <a:solidFill>
                  <a:schemeClr val="tx2"/>
                </a:solidFill>
              </a:rPr>
              <a:t> (e.g., truck or computer) or </a:t>
            </a:r>
            <a:r>
              <a:rPr lang="en-US" altLang="en-US" sz="2000" i="1" dirty="0">
                <a:solidFill>
                  <a:schemeClr val="tx2"/>
                </a:solidFill>
              </a:rPr>
              <a:t>intangible</a:t>
            </a:r>
            <a:r>
              <a:rPr lang="en-US" altLang="en-US" sz="2000" dirty="0">
                <a:solidFill>
                  <a:schemeClr val="tx2"/>
                </a:solidFill>
              </a:rPr>
              <a:t> (e.g., patent)</a:t>
            </a:r>
          </a:p>
          <a:p>
            <a:pPr lvl="1" eaLnBrk="1" fontAlgn="auto" hangingPunct="1">
              <a:lnSpc>
                <a:spcPct val="88000"/>
              </a:lnSpc>
              <a:spcAft>
                <a:spcPts val="0"/>
              </a:spcAft>
              <a:defRPr/>
            </a:pPr>
            <a:r>
              <a:rPr lang="en-US" altLang="en-US" sz="2100" dirty="0">
                <a:solidFill>
                  <a:schemeClr val="tx2"/>
                </a:solidFill>
              </a:rPr>
              <a:t>A </a:t>
            </a:r>
            <a:r>
              <a:rPr lang="en-US" altLang="en-US" sz="2100" i="1" dirty="0">
                <a:solidFill>
                  <a:schemeClr val="tx2"/>
                </a:solidFill>
              </a:rPr>
              <a:t>current asset </a:t>
            </a:r>
            <a:r>
              <a:rPr lang="en-US" altLang="en-US" sz="2100" dirty="0">
                <a:solidFill>
                  <a:schemeClr val="tx2"/>
                </a:solidFill>
              </a:rPr>
              <a:t>has a life of less than one year (e.g., inventory, cash, accounts receivable)</a:t>
            </a:r>
          </a:p>
          <a:p>
            <a:pPr eaLnBrk="1" fontAlgn="auto" hangingPunct="1">
              <a:lnSpc>
                <a:spcPct val="88000"/>
              </a:lnSpc>
              <a:spcAft>
                <a:spcPts val="0"/>
              </a:spcAft>
              <a:defRPr/>
            </a:pPr>
            <a:r>
              <a:rPr lang="en-US" altLang="en-US" sz="2300" dirty="0">
                <a:solidFill>
                  <a:schemeClr val="tx2"/>
                </a:solidFill>
              </a:rPr>
              <a:t>Liabilities are the first thing listed on the right side of the balance sheet and are classified are either current or long-term</a:t>
            </a:r>
          </a:p>
          <a:p>
            <a:pPr marL="755359" lvl="1" indent="-342900" eaLnBrk="1" fontAlgn="auto" hangingPunct="1">
              <a:lnSpc>
                <a:spcPct val="88000"/>
              </a:lnSpc>
              <a:spcAft>
                <a:spcPts val="0"/>
              </a:spcAft>
              <a:defRPr/>
            </a:pPr>
            <a:r>
              <a:rPr lang="en-US" altLang="en-US" sz="2100" i="1" dirty="0">
                <a:solidFill>
                  <a:schemeClr val="tx2"/>
                </a:solidFill>
              </a:rPr>
              <a:t>Current liabilities </a:t>
            </a:r>
            <a:r>
              <a:rPr lang="en-US" altLang="en-US" sz="2100" dirty="0">
                <a:solidFill>
                  <a:schemeClr val="tx2"/>
                </a:solidFill>
              </a:rPr>
              <a:t>have a life of less than one year (e.g., accounts payable)</a:t>
            </a:r>
          </a:p>
          <a:p>
            <a:pPr marL="755359" lvl="1" indent="-342900" eaLnBrk="1" fontAlgn="auto" hangingPunct="1">
              <a:lnSpc>
                <a:spcPct val="88000"/>
              </a:lnSpc>
              <a:spcAft>
                <a:spcPts val="0"/>
              </a:spcAft>
              <a:defRPr/>
            </a:pPr>
            <a:r>
              <a:rPr lang="en-US" altLang="en-US" sz="2100" i="1" dirty="0">
                <a:solidFill>
                  <a:schemeClr val="tx2"/>
                </a:solidFill>
              </a:rPr>
              <a:t>Long-term liabilities </a:t>
            </a:r>
            <a:r>
              <a:rPr lang="en-US" altLang="en-US" sz="2100" dirty="0">
                <a:solidFill>
                  <a:schemeClr val="tx2"/>
                </a:solidFill>
              </a:rPr>
              <a:t>are debts not due in the coming year (e.g., a loan the firm will pay off in five years)</a:t>
            </a:r>
          </a:p>
        </p:txBody>
      </p:sp>
      <p:sp>
        <p:nvSpPr>
          <p:cNvPr id="2" name="Footer Placeholder 1">
            <a:extLst>
              <a:ext uri="{FF2B5EF4-FFF2-40B4-BE49-F238E27FC236}">
                <a16:creationId xmlns:a16="http://schemas.microsoft.com/office/drawing/2014/main" id="{E5F7CF36-016E-4B94-95CA-B221206513D2}"/>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6D4A9D54-6957-484D-B53A-5A8B1A972EC8}"/>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THE Balance Sheet</a:t>
            </a:r>
          </a:p>
        </p:txBody>
      </p:sp>
    </p:spTree>
    <p:extLst>
      <p:ext uri="{BB962C8B-B14F-4D97-AF65-F5344CB8AC3E}">
        <p14:creationId xmlns:p14="http://schemas.microsoft.com/office/powerpoint/2010/main" val="240830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36273DDB-6DF2-4EEB-8043-D0C9D404B39E}"/>
              </a:ext>
            </a:extLst>
          </p:cNvPr>
          <p:cNvSpPr>
            <a:spLocks noGrp="1" noChangeArrowheads="1"/>
          </p:cNvSpPr>
          <p:nvPr>
            <p:ph idx="1"/>
          </p:nvPr>
        </p:nvSpPr>
        <p:spPr>
          <a:xfrm>
            <a:off x="636764" y="1491032"/>
            <a:ext cx="8117416" cy="4993294"/>
          </a:xfrm>
        </p:spPr>
        <p:txBody>
          <a:bodyPr rtlCol="0">
            <a:noAutofit/>
          </a:bodyPr>
          <a:lstStyle/>
          <a:p>
            <a:pPr eaLnBrk="1" fontAlgn="auto" hangingPunct="1">
              <a:lnSpc>
                <a:spcPct val="93000"/>
              </a:lnSpc>
              <a:spcAft>
                <a:spcPts val="0"/>
              </a:spcAft>
              <a:defRPr/>
            </a:pPr>
            <a:r>
              <a:rPr lang="en-US" altLang="en-US" i="1" dirty="0">
                <a:solidFill>
                  <a:schemeClr val="tx2"/>
                </a:solidFill>
              </a:rPr>
              <a:t>Shareholders equity </a:t>
            </a:r>
            <a:r>
              <a:rPr lang="en-US" altLang="en-US" dirty="0">
                <a:solidFill>
                  <a:schemeClr val="tx2"/>
                </a:solidFill>
              </a:rPr>
              <a:t>(i.e., </a:t>
            </a:r>
            <a:r>
              <a:rPr lang="en-US" altLang="en-US" i="1" dirty="0">
                <a:solidFill>
                  <a:schemeClr val="tx2"/>
                </a:solidFill>
              </a:rPr>
              <a:t>common equity </a:t>
            </a:r>
            <a:r>
              <a:rPr lang="en-US" altLang="en-US" dirty="0">
                <a:solidFill>
                  <a:schemeClr val="tx2"/>
                </a:solidFill>
              </a:rPr>
              <a:t>or </a:t>
            </a:r>
            <a:r>
              <a:rPr lang="en-US" altLang="en-US" i="1" dirty="0">
                <a:solidFill>
                  <a:schemeClr val="tx2"/>
                </a:solidFill>
              </a:rPr>
              <a:t>owners’ equity</a:t>
            </a:r>
            <a:r>
              <a:rPr lang="en-US" altLang="en-US" dirty="0">
                <a:solidFill>
                  <a:schemeClr val="tx2"/>
                </a:solidFill>
              </a:rPr>
              <a:t>) is the difference between the total value of the assets (current and fixed) and the total value of the liabilities (current and long-term)</a:t>
            </a:r>
          </a:p>
          <a:p>
            <a:pPr eaLnBrk="1" fontAlgn="auto" hangingPunct="1">
              <a:lnSpc>
                <a:spcPct val="93000"/>
              </a:lnSpc>
              <a:spcAft>
                <a:spcPts val="0"/>
              </a:spcAft>
              <a:defRPr/>
            </a:pPr>
            <a:r>
              <a:rPr lang="en-US" altLang="en-US" dirty="0">
                <a:solidFill>
                  <a:schemeClr val="tx2"/>
                </a:solidFill>
              </a:rPr>
              <a:t>Balance sheet “balances” because the value of the left side always equals the value of the right side</a:t>
            </a:r>
          </a:p>
          <a:p>
            <a:pPr lvl="1" eaLnBrk="1" fontAlgn="auto" hangingPunct="1">
              <a:lnSpc>
                <a:spcPct val="93000"/>
              </a:lnSpc>
              <a:spcAft>
                <a:spcPts val="0"/>
              </a:spcAft>
              <a:defRPr/>
            </a:pPr>
            <a:r>
              <a:rPr lang="en-US" altLang="en-US" sz="2200" dirty="0">
                <a:solidFill>
                  <a:schemeClr val="tx2"/>
                </a:solidFill>
              </a:rPr>
              <a:t>Value of firm’s assets is equal to the sum of its liabilities and shareholders’ equity</a:t>
            </a:r>
          </a:p>
          <a:p>
            <a:pPr lvl="1" eaLnBrk="1" fontAlgn="auto" hangingPunct="1">
              <a:lnSpc>
                <a:spcPct val="93000"/>
              </a:lnSpc>
              <a:spcAft>
                <a:spcPts val="0"/>
              </a:spcAft>
              <a:defRPr/>
            </a:pPr>
            <a:endParaRPr lang="en-US" altLang="en-US" sz="2200" dirty="0">
              <a:solidFill>
                <a:schemeClr val="tx2"/>
              </a:solidFill>
            </a:endParaRPr>
          </a:p>
          <a:p>
            <a:pPr eaLnBrk="1" fontAlgn="auto" hangingPunct="1">
              <a:lnSpc>
                <a:spcPct val="93000"/>
              </a:lnSpc>
              <a:spcAft>
                <a:spcPts val="0"/>
              </a:spcAft>
              <a:defRPr/>
            </a:pPr>
            <a:r>
              <a:rPr lang="en-US" altLang="en-US" i="1" dirty="0">
                <a:solidFill>
                  <a:schemeClr val="tx2"/>
                </a:solidFill>
              </a:rPr>
              <a:t>Balance sheet identity</a:t>
            </a:r>
            <a:r>
              <a:rPr lang="en-US" altLang="en-US" dirty="0">
                <a:solidFill>
                  <a:schemeClr val="tx2"/>
                </a:solidFill>
              </a:rPr>
              <a:t>, or equation, must hold:</a:t>
            </a:r>
          </a:p>
        </p:txBody>
      </p:sp>
      <p:sp>
        <p:nvSpPr>
          <p:cNvPr id="2" name="Footer Placeholder 1">
            <a:extLst>
              <a:ext uri="{FF2B5EF4-FFF2-40B4-BE49-F238E27FC236}">
                <a16:creationId xmlns:a16="http://schemas.microsoft.com/office/drawing/2014/main" id="{E5F7CF36-016E-4B94-95CA-B221206513D2}"/>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6D4A9D54-6957-484D-B53A-5A8B1A972EC8}"/>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THE Balance Sheet (continued)</a:t>
            </a:r>
          </a:p>
        </p:txBody>
      </p:sp>
      <p:pic>
        <p:nvPicPr>
          <p:cNvPr id="4" name="Picture 3">
            <a:extLst>
              <a:ext uri="{FF2B5EF4-FFF2-40B4-BE49-F238E27FC236}">
                <a16:creationId xmlns:a16="http://schemas.microsoft.com/office/drawing/2014/main" id="{B6163EE4-FEFC-424B-AF58-A05151D854E6}"/>
              </a:ext>
            </a:extLst>
          </p:cNvPr>
          <p:cNvPicPr>
            <a:picLocks noChangeAspect="1"/>
          </p:cNvPicPr>
          <p:nvPr/>
        </p:nvPicPr>
        <p:blipFill>
          <a:blip r:embed="rId3"/>
          <a:stretch>
            <a:fillRect/>
          </a:stretch>
        </p:blipFill>
        <p:spPr>
          <a:xfrm>
            <a:off x="1562100" y="5366968"/>
            <a:ext cx="6019800" cy="533400"/>
          </a:xfrm>
          <a:prstGeom prst="rect">
            <a:avLst/>
          </a:prstGeom>
        </p:spPr>
      </p:pic>
    </p:spTree>
    <p:extLst>
      <p:ext uri="{BB962C8B-B14F-4D97-AF65-F5344CB8AC3E}">
        <p14:creationId xmlns:p14="http://schemas.microsoft.com/office/powerpoint/2010/main" val="3404638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AB771A-E211-4503-B83B-B71B9CE41880}"/>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D04173AB-E87D-4987-AF83-2B41ED7BEA67}"/>
              </a:ext>
            </a:extLst>
          </p:cNvPr>
          <p:cNvSpPr>
            <a:spLocks noGrp="1" noChangeArrowheads="1"/>
          </p:cNvSpPr>
          <p:nvPr>
            <p:ph type="title"/>
          </p:nvPr>
        </p:nvSpPr>
        <p:spPr/>
        <p:txBody>
          <a:bodyPr>
            <a:noAutofit/>
          </a:bodyPr>
          <a:lstStyle/>
          <a:p>
            <a:pPr eaLnBrk="1" fontAlgn="auto" hangingPunct="1">
              <a:spcAft>
                <a:spcPts val="0"/>
              </a:spcAft>
              <a:defRPr/>
            </a:pPr>
            <a:r>
              <a:rPr lang="en-US" altLang="en-US" sz="3600" dirty="0">
                <a:solidFill>
                  <a:schemeClr val="accent1">
                    <a:lumMod val="75000"/>
                  </a:schemeClr>
                </a:solidFill>
              </a:rPr>
              <a:t>Construction of the balance sheet</a:t>
            </a:r>
          </a:p>
        </p:txBody>
      </p:sp>
      <p:pic>
        <p:nvPicPr>
          <p:cNvPr id="4" name="Picture 3">
            <a:extLst>
              <a:ext uri="{FF2B5EF4-FFF2-40B4-BE49-F238E27FC236}">
                <a16:creationId xmlns:a16="http://schemas.microsoft.com/office/drawing/2014/main" id="{B68A49D4-CEE6-4BB5-BE42-4563202D7D31}"/>
              </a:ext>
            </a:extLst>
          </p:cNvPr>
          <p:cNvPicPr>
            <a:picLocks noChangeAspect="1"/>
          </p:cNvPicPr>
          <p:nvPr/>
        </p:nvPicPr>
        <p:blipFill>
          <a:blip r:embed="rId3"/>
          <a:stretch>
            <a:fillRect/>
          </a:stretch>
        </p:blipFill>
        <p:spPr>
          <a:xfrm>
            <a:off x="1235604" y="1848739"/>
            <a:ext cx="7129639" cy="46355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4FA90EC9-9B00-4588-B5FF-E7A2FC05E5EE}"/>
              </a:ext>
            </a:extLst>
          </p:cNvPr>
          <p:cNvSpPr>
            <a:spLocks noGrp="1" noChangeArrowheads="1"/>
          </p:cNvSpPr>
          <p:nvPr>
            <p:ph idx="1"/>
          </p:nvPr>
        </p:nvSpPr>
        <p:spPr>
          <a:xfrm>
            <a:off x="636764" y="1491032"/>
            <a:ext cx="8117416" cy="5214568"/>
          </a:xfrm>
        </p:spPr>
        <p:txBody>
          <a:bodyPr rtlCol="0">
            <a:normAutofit/>
          </a:bodyPr>
          <a:lstStyle/>
          <a:p>
            <a:pPr eaLnBrk="1" fontAlgn="auto" hangingPunct="1">
              <a:spcAft>
                <a:spcPts val="0"/>
              </a:spcAft>
              <a:defRPr/>
            </a:pPr>
            <a:r>
              <a:rPr lang="en-US" altLang="en-US" b="1" dirty="0">
                <a:solidFill>
                  <a:schemeClr val="tx2"/>
                </a:solidFill>
              </a:rPr>
              <a:t>Net working capital </a:t>
            </a:r>
            <a:r>
              <a:rPr lang="en-US" altLang="en-US" dirty="0">
                <a:solidFill>
                  <a:schemeClr val="tx2"/>
                </a:solidFill>
              </a:rPr>
              <a:t>is the difference between a firm’s current assets and its current liabilities</a:t>
            </a:r>
          </a:p>
          <a:p>
            <a:pPr marL="698209" lvl="1" indent="-285750" eaLnBrk="1" fontAlgn="auto" hangingPunct="1">
              <a:spcAft>
                <a:spcPts val="0"/>
              </a:spcAft>
              <a:defRPr/>
            </a:pPr>
            <a:r>
              <a:rPr lang="en-US" altLang="en-US" sz="2200" dirty="0">
                <a:solidFill>
                  <a:schemeClr val="tx2"/>
                </a:solidFill>
              </a:rPr>
              <a:t>Positive when cash that will become available over the next 12 months (i.e., current assets) exceeds cash that must be paid over the same period (i.e., current liabilities)</a:t>
            </a:r>
          </a:p>
          <a:p>
            <a:pPr marL="698209" lvl="1" indent="-285750" eaLnBrk="1" fontAlgn="auto" hangingPunct="1">
              <a:spcAft>
                <a:spcPts val="0"/>
              </a:spcAft>
              <a:defRPr/>
            </a:pPr>
            <a:r>
              <a:rPr lang="en-US" altLang="en-US" sz="2200" dirty="0">
                <a:solidFill>
                  <a:schemeClr val="tx2"/>
                </a:solidFill>
              </a:rPr>
              <a:t>Usually positive in a healthy firm</a:t>
            </a:r>
          </a:p>
          <a:p>
            <a:pPr marL="698209" lvl="1" indent="-285750" eaLnBrk="1" fontAlgn="auto" hangingPunct="1">
              <a:spcAft>
                <a:spcPts val="0"/>
              </a:spcAft>
              <a:defRPr/>
            </a:pPr>
            <a:endParaRPr lang="en-US" altLang="en-US" sz="1800" dirty="0">
              <a:solidFill>
                <a:schemeClr val="tx2"/>
              </a:solidFill>
            </a:endParaRPr>
          </a:p>
          <a:p>
            <a:pPr eaLnBrk="1" fontAlgn="auto" hangingPunct="1">
              <a:spcAft>
                <a:spcPts val="0"/>
              </a:spcAft>
              <a:defRPr/>
            </a:pPr>
            <a:r>
              <a:rPr lang="en-US" altLang="en-US" dirty="0">
                <a:solidFill>
                  <a:schemeClr val="tx2"/>
                </a:solidFill>
              </a:rPr>
              <a:t>Three particularly important things to keep in mind when examining a balance sheet:</a:t>
            </a:r>
          </a:p>
          <a:p>
            <a:pPr marL="869426" lvl="1" indent="-457200" eaLnBrk="1" fontAlgn="auto" hangingPunct="1">
              <a:spcAft>
                <a:spcPts val="0"/>
              </a:spcAft>
              <a:buFont typeface="+mj-lt"/>
              <a:buAutoNum type="arabicPeriod"/>
              <a:defRPr/>
            </a:pPr>
            <a:r>
              <a:rPr lang="en-US" altLang="en-US" sz="2200" dirty="0">
                <a:solidFill>
                  <a:schemeClr val="tx2"/>
                </a:solidFill>
              </a:rPr>
              <a:t>Liquidity</a:t>
            </a:r>
          </a:p>
          <a:p>
            <a:pPr marL="869426" lvl="1" indent="-457200" eaLnBrk="1" fontAlgn="auto" hangingPunct="1">
              <a:spcAft>
                <a:spcPts val="0"/>
              </a:spcAft>
              <a:buFont typeface="+mj-lt"/>
              <a:buAutoNum type="arabicPeriod"/>
              <a:defRPr/>
            </a:pPr>
            <a:r>
              <a:rPr lang="en-US" altLang="en-US" sz="2200" dirty="0">
                <a:solidFill>
                  <a:schemeClr val="tx2"/>
                </a:solidFill>
              </a:rPr>
              <a:t>Debt versus equity</a:t>
            </a:r>
          </a:p>
          <a:p>
            <a:pPr marL="869426" lvl="1" indent="-457200" eaLnBrk="1" fontAlgn="auto" hangingPunct="1">
              <a:spcAft>
                <a:spcPts val="0"/>
              </a:spcAft>
              <a:buFont typeface="+mj-lt"/>
              <a:buAutoNum type="arabicPeriod"/>
              <a:defRPr/>
            </a:pPr>
            <a:r>
              <a:rPr lang="en-US" altLang="en-US" sz="2200" dirty="0">
                <a:solidFill>
                  <a:schemeClr val="tx2"/>
                </a:solidFill>
              </a:rPr>
              <a:t>Market value versus book value</a:t>
            </a:r>
          </a:p>
        </p:txBody>
      </p:sp>
      <p:sp>
        <p:nvSpPr>
          <p:cNvPr id="2" name="Footer Placeholder 1">
            <a:extLst>
              <a:ext uri="{FF2B5EF4-FFF2-40B4-BE49-F238E27FC236}">
                <a16:creationId xmlns:a16="http://schemas.microsoft.com/office/drawing/2014/main" id="{23BFE6C3-55C4-42E1-860E-8FA083AEB4DF}"/>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2290" name="Rectangle 2">
            <a:extLst>
              <a:ext uri="{FF2B5EF4-FFF2-40B4-BE49-F238E27FC236}">
                <a16:creationId xmlns:a16="http://schemas.microsoft.com/office/drawing/2014/main" id="{024BF808-38A4-4BCD-9E4E-538699B55758}"/>
              </a:ext>
            </a:extLst>
          </p:cNvPr>
          <p:cNvSpPr>
            <a:spLocks noGrp="1" noChangeArrowheads="1"/>
          </p:cNvSpPr>
          <p:nvPr>
            <p:ph type="title"/>
          </p:nvPr>
        </p:nvSpPr>
        <p:spPr/>
        <p:txBody>
          <a:bodyPr>
            <a:noAutofit/>
          </a:bodyPr>
          <a:lstStyle/>
          <a:p>
            <a:pPr eaLnBrk="1" fontAlgn="auto" hangingPunct="1">
              <a:spcAft>
                <a:spcPts val="0"/>
              </a:spcAft>
              <a:defRPr/>
            </a:pPr>
            <a:r>
              <a:rPr lang="en-US" altLang="en-US" sz="3600" dirty="0">
                <a:solidFill>
                  <a:schemeClr val="accent1">
                    <a:lumMod val="75000"/>
                  </a:schemeClr>
                </a:solidFill>
              </a:rPr>
              <a:t>Net Working Capital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4FA90EC9-9B00-4588-B5FF-E7A2FC05E5EE}"/>
              </a:ext>
            </a:extLst>
          </p:cNvPr>
          <p:cNvSpPr>
            <a:spLocks noGrp="1" noChangeArrowheads="1"/>
          </p:cNvSpPr>
          <p:nvPr>
            <p:ph idx="1"/>
          </p:nvPr>
        </p:nvSpPr>
        <p:spPr>
          <a:xfrm>
            <a:off x="636764" y="1491032"/>
            <a:ext cx="8278636" cy="5214568"/>
          </a:xfrm>
        </p:spPr>
        <p:txBody>
          <a:bodyPr rtlCol="0">
            <a:normAutofit/>
          </a:bodyPr>
          <a:lstStyle/>
          <a:p>
            <a:pPr eaLnBrk="1" fontAlgn="auto" hangingPunct="1">
              <a:lnSpc>
                <a:spcPct val="90000"/>
              </a:lnSpc>
              <a:spcAft>
                <a:spcPts val="0"/>
              </a:spcAft>
              <a:defRPr/>
            </a:pPr>
            <a:r>
              <a:rPr lang="en-US" altLang="en-US" i="1" dirty="0">
                <a:solidFill>
                  <a:schemeClr val="tx2"/>
                </a:solidFill>
              </a:rPr>
              <a:t>Liquidity</a:t>
            </a:r>
            <a:r>
              <a:rPr lang="en-US" altLang="en-US" dirty="0">
                <a:solidFill>
                  <a:schemeClr val="tx2"/>
                </a:solidFill>
              </a:rPr>
              <a:t> refers to the speed and ease with which an asset can be converted to cash</a:t>
            </a:r>
          </a:p>
          <a:p>
            <a:pPr marL="698209" lvl="1" indent="-285750" eaLnBrk="1" fontAlgn="auto" hangingPunct="1">
              <a:lnSpc>
                <a:spcPct val="90000"/>
              </a:lnSpc>
              <a:spcAft>
                <a:spcPts val="0"/>
              </a:spcAft>
              <a:defRPr/>
            </a:pPr>
            <a:r>
              <a:rPr lang="en-US" altLang="en-US" sz="2200" dirty="0">
                <a:solidFill>
                  <a:schemeClr val="tx2"/>
                </a:solidFill>
              </a:rPr>
              <a:t>Two dimensions are ease of conversion versus loss of value</a:t>
            </a:r>
          </a:p>
          <a:p>
            <a:pPr marL="972429" lvl="2" indent="-285750" eaLnBrk="1" fontAlgn="auto" hangingPunct="1">
              <a:lnSpc>
                <a:spcPct val="90000"/>
              </a:lnSpc>
              <a:spcAft>
                <a:spcPts val="0"/>
              </a:spcAft>
              <a:defRPr/>
            </a:pPr>
            <a:r>
              <a:rPr lang="en-US" altLang="en-US" sz="2100" dirty="0">
                <a:solidFill>
                  <a:schemeClr val="tx2"/>
                </a:solidFill>
              </a:rPr>
              <a:t>Highly liquid asset is one that can be quickly sold without significant loss of value, while an illiquid asset is one that cannot be quickly converted to cash without a substantial price reduction</a:t>
            </a:r>
          </a:p>
          <a:p>
            <a:pPr marL="698209" lvl="1" indent="-285750" eaLnBrk="1" fontAlgn="auto" hangingPunct="1">
              <a:lnSpc>
                <a:spcPct val="90000"/>
              </a:lnSpc>
              <a:spcAft>
                <a:spcPts val="0"/>
              </a:spcAft>
              <a:defRPr/>
            </a:pPr>
            <a:r>
              <a:rPr lang="en-US" altLang="en-US" sz="2200" dirty="0">
                <a:solidFill>
                  <a:schemeClr val="tx2"/>
                </a:solidFill>
              </a:rPr>
              <a:t>Assets are normally listed on the balance sheet in order of decreasing liquidity, with current assets being relatively liquid and fixed assets being relatively illiquid </a:t>
            </a:r>
          </a:p>
          <a:p>
            <a:pPr marL="698209" lvl="1" indent="-285750" eaLnBrk="1" fontAlgn="auto" hangingPunct="1">
              <a:lnSpc>
                <a:spcPct val="90000"/>
              </a:lnSpc>
              <a:spcAft>
                <a:spcPts val="0"/>
              </a:spcAft>
              <a:defRPr/>
            </a:pPr>
            <a:r>
              <a:rPr lang="en-US" altLang="en-US" sz="2200" dirty="0">
                <a:solidFill>
                  <a:schemeClr val="tx2"/>
                </a:solidFill>
              </a:rPr>
              <a:t>The more liquid a business, the less likely it is to experience financial distress</a:t>
            </a:r>
          </a:p>
          <a:p>
            <a:pPr marL="400689" indent="-285750" eaLnBrk="1" fontAlgn="auto" hangingPunct="1">
              <a:lnSpc>
                <a:spcPct val="90000"/>
              </a:lnSpc>
              <a:spcAft>
                <a:spcPts val="0"/>
              </a:spcAft>
              <a:defRPr/>
            </a:pPr>
            <a:r>
              <a:rPr lang="en-US" altLang="en-US" dirty="0">
                <a:solidFill>
                  <a:schemeClr val="tx2"/>
                </a:solidFill>
              </a:rPr>
              <a:t>If a firm borrows money, it usually gives first claim to the firm’s cash flow to creditors, with equity holders entitled to only the residual value</a:t>
            </a:r>
          </a:p>
          <a:p>
            <a:pPr marL="698209" lvl="1" indent="-285750" eaLnBrk="1" fontAlgn="auto" hangingPunct="1">
              <a:lnSpc>
                <a:spcPct val="90000"/>
              </a:lnSpc>
              <a:spcAft>
                <a:spcPts val="0"/>
              </a:spcAft>
              <a:defRPr/>
            </a:pPr>
            <a:r>
              <a:rPr lang="en-US" altLang="en-US" sz="2200" dirty="0">
                <a:solidFill>
                  <a:schemeClr val="tx2"/>
                </a:solidFill>
              </a:rPr>
              <a:t>Use of debt in firm’s capital structure is called</a:t>
            </a:r>
            <a:r>
              <a:rPr lang="en-US" altLang="en-US" sz="2200" i="1" dirty="0">
                <a:solidFill>
                  <a:schemeClr val="tx2"/>
                </a:solidFill>
              </a:rPr>
              <a:t> financial leverage</a:t>
            </a:r>
          </a:p>
          <a:p>
            <a:pPr marL="698209" lvl="1" indent="-285750" eaLnBrk="1" fontAlgn="auto" hangingPunct="1">
              <a:lnSpc>
                <a:spcPct val="90000"/>
              </a:lnSpc>
              <a:spcAft>
                <a:spcPts val="0"/>
              </a:spcAft>
              <a:defRPr/>
            </a:pPr>
            <a:endParaRPr lang="en-US" altLang="en-US" sz="2200" dirty="0">
              <a:solidFill>
                <a:schemeClr val="tx2"/>
              </a:solidFill>
            </a:endParaRPr>
          </a:p>
        </p:txBody>
      </p:sp>
      <p:sp>
        <p:nvSpPr>
          <p:cNvPr id="2" name="Footer Placeholder 1">
            <a:extLst>
              <a:ext uri="{FF2B5EF4-FFF2-40B4-BE49-F238E27FC236}">
                <a16:creationId xmlns:a16="http://schemas.microsoft.com/office/drawing/2014/main" id="{23BFE6C3-55C4-42E1-860E-8FA083AEB4DF}"/>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2290" name="Rectangle 2">
            <a:extLst>
              <a:ext uri="{FF2B5EF4-FFF2-40B4-BE49-F238E27FC236}">
                <a16:creationId xmlns:a16="http://schemas.microsoft.com/office/drawing/2014/main" id="{024BF808-38A4-4BCD-9E4E-538699B55758}"/>
              </a:ext>
            </a:extLst>
          </p:cNvPr>
          <p:cNvSpPr>
            <a:spLocks noGrp="1" noChangeArrowheads="1"/>
          </p:cNvSpPr>
          <p:nvPr>
            <p:ph type="title"/>
          </p:nvPr>
        </p:nvSpPr>
        <p:spPr/>
        <p:txBody>
          <a:bodyPr>
            <a:noAutofit/>
          </a:bodyPr>
          <a:lstStyle/>
          <a:p>
            <a:pPr eaLnBrk="1" fontAlgn="auto" hangingPunct="1">
              <a:spcAft>
                <a:spcPts val="0"/>
              </a:spcAft>
              <a:defRPr/>
            </a:pPr>
            <a:r>
              <a:rPr lang="en-US" altLang="en-US" sz="3600" dirty="0">
                <a:solidFill>
                  <a:schemeClr val="accent1">
                    <a:lumMod val="75000"/>
                  </a:schemeClr>
                </a:solidFill>
              </a:rPr>
              <a:t>Liquidity and </a:t>
            </a:r>
            <a:br>
              <a:rPr lang="en-US" altLang="en-US" sz="3600" dirty="0">
                <a:solidFill>
                  <a:schemeClr val="accent1">
                    <a:lumMod val="75000"/>
                  </a:schemeClr>
                </a:solidFill>
              </a:rPr>
            </a:br>
            <a:r>
              <a:rPr lang="en-US" altLang="en-US" sz="3600" dirty="0">
                <a:solidFill>
                  <a:schemeClr val="accent1">
                    <a:lumMod val="75000"/>
                  </a:schemeClr>
                </a:solidFill>
              </a:rPr>
              <a:t>debt versus equity</a:t>
            </a:r>
          </a:p>
        </p:txBody>
      </p:sp>
    </p:spTree>
    <p:extLst>
      <p:ext uri="{BB962C8B-B14F-4D97-AF65-F5344CB8AC3E}">
        <p14:creationId xmlns:p14="http://schemas.microsoft.com/office/powerpoint/2010/main" val="1536717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RWJ_FCF11e_PPT_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2577</TotalTime>
  <Words>3261</Words>
  <Application>Microsoft Office PowerPoint</Application>
  <PresentationFormat>On-screen Show (4:3)</PresentationFormat>
  <Paragraphs>235</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Book Antiqua</vt:lpstr>
      <vt:lpstr>Calibri</vt:lpstr>
      <vt:lpstr>STIX MathJax Main</vt:lpstr>
      <vt:lpstr>Times New Roman</vt:lpstr>
      <vt:lpstr>1_RWJ_FCF11e_PPT_Template</vt:lpstr>
      <vt:lpstr>Chapter 2</vt:lpstr>
      <vt:lpstr>LEARNING OBJECTIVES</vt:lpstr>
      <vt:lpstr>Chapter Outline</vt:lpstr>
      <vt:lpstr>THE Balance Sheet</vt:lpstr>
      <vt:lpstr>THE Balance Sheet</vt:lpstr>
      <vt:lpstr>THE Balance Sheet (continued)</vt:lpstr>
      <vt:lpstr>Construction of the balance sheet</vt:lpstr>
      <vt:lpstr>Net Working Capital </vt:lpstr>
      <vt:lpstr>Liquidity and  debt versus equity</vt:lpstr>
      <vt:lpstr>U.S. Corporation  2020 and 2021 balance sheets</vt:lpstr>
      <vt:lpstr>Market Value versus Book Value</vt:lpstr>
      <vt:lpstr>Market Value versus Book Value:  an example</vt:lpstr>
      <vt:lpstr>THE Income Statement</vt:lpstr>
      <vt:lpstr>U.S. Corporation:  Income Statement </vt:lpstr>
      <vt:lpstr>THE Income Statement (continued)</vt:lpstr>
      <vt:lpstr>Taxes</vt:lpstr>
      <vt:lpstr>Personal tax rates and an example</vt:lpstr>
      <vt:lpstr>Cash Flow</vt:lpstr>
      <vt:lpstr>Cash Flow From Assets</vt:lpstr>
      <vt:lpstr>Cash Flow From Assets (Continued)</vt:lpstr>
      <vt:lpstr>Cash flow from assets (concluded)</vt:lpstr>
      <vt:lpstr>Cash Flow to creditors and stockholders</vt:lpstr>
      <vt:lpstr>Cash Flow Summary</vt:lpstr>
      <vt:lpstr>SELECTED CONCEPT QUESTIONS</vt:lpstr>
      <vt:lpstr>END OF CHAPTER</vt:lpstr>
    </vt:vector>
  </TitlesOfParts>
  <Company>University of Tampa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Statements, Taxes and Cash Flow</dc:title>
  <dc:creator>Kent P. Ragan</dc:creator>
  <cp:lastModifiedBy>Mccabe, Allison</cp:lastModifiedBy>
  <cp:revision>250</cp:revision>
  <dcterms:created xsi:type="dcterms:W3CDTF">2000-07-30T00:49:53Z</dcterms:created>
  <dcterms:modified xsi:type="dcterms:W3CDTF">2020-12-28T17:39:00Z</dcterms:modified>
</cp:coreProperties>
</file>