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notesMasterIdLst>
    <p:notesMasterId r:id="rId34"/>
  </p:notesMasterIdLst>
  <p:handoutMasterIdLst>
    <p:handoutMasterId r:id="rId35"/>
  </p:handoutMasterIdLst>
  <p:sldIdLst>
    <p:sldId id="284" r:id="rId2"/>
    <p:sldId id="257" r:id="rId3"/>
    <p:sldId id="258" r:id="rId4"/>
    <p:sldId id="296" r:id="rId5"/>
    <p:sldId id="297" r:id="rId6"/>
    <p:sldId id="298" r:id="rId7"/>
    <p:sldId id="299" r:id="rId8"/>
    <p:sldId id="286" r:id="rId9"/>
    <p:sldId id="300" r:id="rId10"/>
    <p:sldId id="259" r:id="rId11"/>
    <p:sldId id="301" r:id="rId12"/>
    <p:sldId id="260" r:id="rId13"/>
    <p:sldId id="302" r:id="rId14"/>
    <p:sldId id="303" r:id="rId15"/>
    <p:sldId id="304" r:id="rId16"/>
    <p:sldId id="305" r:id="rId17"/>
    <p:sldId id="306" r:id="rId18"/>
    <p:sldId id="307" r:id="rId19"/>
    <p:sldId id="308" r:id="rId20"/>
    <p:sldId id="309" r:id="rId21"/>
    <p:sldId id="310" r:id="rId22"/>
    <p:sldId id="311" r:id="rId23"/>
    <p:sldId id="312" r:id="rId24"/>
    <p:sldId id="272" r:id="rId25"/>
    <p:sldId id="313" r:id="rId26"/>
    <p:sldId id="290" r:id="rId27"/>
    <p:sldId id="278" r:id="rId28"/>
    <p:sldId id="279" r:id="rId29"/>
    <p:sldId id="314" r:id="rId30"/>
    <p:sldId id="289" r:id="rId31"/>
    <p:sldId id="283" r:id="rId32"/>
    <p:sldId id="292" r:id="rId33"/>
  </p:sldIdLst>
  <p:sldSz cx="9144000" cy="6858000" type="screen4x3"/>
  <p:notesSz cx="7010400" cy="9296400"/>
  <p:custDataLst>
    <p:tags r:id="rId36"/>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224">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976"/>
    <a:srgbClr val="006666"/>
    <a:srgbClr val="008080"/>
    <a:srgbClr val="0889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18" autoAdjust="0"/>
    <p:restoredTop sz="83196" autoAdjust="0"/>
  </p:normalViewPr>
  <p:slideViewPr>
    <p:cSldViewPr>
      <p:cViewPr varScale="1">
        <p:scale>
          <a:sx n="95" d="100"/>
          <a:sy n="95" d="100"/>
        </p:scale>
        <p:origin x="2328" y="78"/>
      </p:cViewPr>
      <p:guideLst>
        <p:guide orient="horz" pos="422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6" d="100"/>
          <a:sy n="86" d="100"/>
        </p:scale>
        <p:origin x="-1884" y="-7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C0667721-B80D-4E3A-8ABB-EC2112872AAE}"/>
              </a:ext>
            </a:extLst>
          </p:cNvPr>
          <p:cNvSpPr>
            <a:spLocks noGrp="1" noChangeArrowheads="1"/>
          </p:cNvSpPr>
          <p:nvPr>
            <p:ph type="hdr" sz="quarter"/>
          </p:nvPr>
        </p:nvSpPr>
        <p:spPr bwMode="auto">
          <a:xfrm>
            <a:off x="0" y="0"/>
            <a:ext cx="3038475" cy="465138"/>
          </a:xfrm>
          <a:prstGeom prst="rect">
            <a:avLst/>
          </a:prstGeom>
          <a:noFill/>
          <a:ln>
            <a:noFill/>
          </a:ln>
          <a:effectLst/>
        </p:spPr>
        <p:txBody>
          <a:bodyPr vert="horz" wrap="square" lIns="93223" tIns="46612" rIns="93223" bIns="46612" numCol="1" anchor="t" anchorCtr="0" compatLnSpc="1">
            <a:prstTxWarp prst="textNoShape">
              <a:avLst/>
            </a:prstTxWarp>
          </a:bodyPr>
          <a:lstStyle>
            <a:lvl1pPr eaLnBrk="1" hangingPunct="1">
              <a:defRPr sz="1200">
                <a:latin typeface="Times New Roman" pitchFamily="18" charset="0"/>
              </a:defRPr>
            </a:lvl1pPr>
          </a:lstStyle>
          <a:p>
            <a:pPr>
              <a:defRPr/>
            </a:pPr>
            <a:endParaRPr lang="en-US" dirty="0"/>
          </a:p>
        </p:txBody>
      </p:sp>
      <p:sp>
        <p:nvSpPr>
          <p:cNvPr id="49155" name="Rectangle 3">
            <a:extLst>
              <a:ext uri="{FF2B5EF4-FFF2-40B4-BE49-F238E27FC236}">
                <a16:creationId xmlns:a16="http://schemas.microsoft.com/office/drawing/2014/main" id="{EFAC9F9D-5F04-4374-ABAD-D71567A448AA}"/>
              </a:ext>
            </a:extLst>
          </p:cNvPr>
          <p:cNvSpPr>
            <a:spLocks noGrp="1" noChangeArrowheads="1"/>
          </p:cNvSpPr>
          <p:nvPr>
            <p:ph type="dt" sz="quarter" idx="1"/>
          </p:nvPr>
        </p:nvSpPr>
        <p:spPr bwMode="auto">
          <a:xfrm>
            <a:off x="3971925" y="0"/>
            <a:ext cx="3038475" cy="465138"/>
          </a:xfrm>
          <a:prstGeom prst="rect">
            <a:avLst/>
          </a:prstGeom>
          <a:noFill/>
          <a:ln>
            <a:noFill/>
          </a:ln>
          <a:effectLst/>
        </p:spPr>
        <p:txBody>
          <a:bodyPr vert="horz" wrap="square" lIns="93223" tIns="46612" rIns="93223" bIns="46612"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dirty="0"/>
          </a:p>
        </p:txBody>
      </p:sp>
      <p:sp>
        <p:nvSpPr>
          <p:cNvPr id="49156" name="Rectangle 4">
            <a:extLst>
              <a:ext uri="{FF2B5EF4-FFF2-40B4-BE49-F238E27FC236}">
                <a16:creationId xmlns:a16="http://schemas.microsoft.com/office/drawing/2014/main" id="{FBBF0A08-D2BA-42D1-9D8C-8DB9EC4FE793}"/>
              </a:ext>
            </a:extLst>
          </p:cNvPr>
          <p:cNvSpPr>
            <a:spLocks noGrp="1" noChangeArrowheads="1"/>
          </p:cNvSpPr>
          <p:nvPr>
            <p:ph type="ftr" sz="quarter" idx="2"/>
          </p:nvPr>
        </p:nvSpPr>
        <p:spPr bwMode="auto">
          <a:xfrm>
            <a:off x="0" y="8831263"/>
            <a:ext cx="3038475" cy="465137"/>
          </a:xfrm>
          <a:prstGeom prst="rect">
            <a:avLst/>
          </a:prstGeom>
          <a:noFill/>
          <a:ln>
            <a:noFill/>
          </a:ln>
          <a:effectLst/>
        </p:spPr>
        <p:txBody>
          <a:bodyPr vert="horz" wrap="square" lIns="93223" tIns="46612" rIns="93223" bIns="46612" numCol="1" anchor="b" anchorCtr="0" compatLnSpc="1">
            <a:prstTxWarp prst="textNoShape">
              <a:avLst/>
            </a:prstTxWarp>
          </a:bodyPr>
          <a:lstStyle>
            <a:lvl1pPr eaLnBrk="1" hangingPunct="1">
              <a:defRPr sz="1200">
                <a:latin typeface="Times New Roman" pitchFamily="18" charset="0"/>
              </a:defRPr>
            </a:lvl1pPr>
          </a:lstStyle>
          <a:p>
            <a:pPr>
              <a:defRPr/>
            </a:pPr>
            <a:endParaRPr lang="en-US" dirty="0"/>
          </a:p>
        </p:txBody>
      </p:sp>
      <p:sp>
        <p:nvSpPr>
          <p:cNvPr id="49157" name="Rectangle 5">
            <a:extLst>
              <a:ext uri="{FF2B5EF4-FFF2-40B4-BE49-F238E27FC236}">
                <a16:creationId xmlns:a16="http://schemas.microsoft.com/office/drawing/2014/main" id="{46C8940D-3960-45AE-AB76-808CA96E8852}"/>
              </a:ext>
            </a:extLst>
          </p:cNvPr>
          <p:cNvSpPr>
            <a:spLocks noGrp="1" noChangeArrowheads="1"/>
          </p:cNvSpPr>
          <p:nvPr>
            <p:ph type="sldNum" sz="quarter" idx="3"/>
          </p:nvPr>
        </p:nvSpPr>
        <p:spPr bwMode="auto">
          <a:xfrm>
            <a:off x="3971925" y="8831263"/>
            <a:ext cx="3038475" cy="465137"/>
          </a:xfrm>
          <a:prstGeom prst="rect">
            <a:avLst/>
          </a:prstGeom>
          <a:noFill/>
          <a:ln>
            <a:noFill/>
          </a:ln>
          <a:effectLst/>
        </p:spPr>
        <p:txBody>
          <a:bodyPr vert="horz" wrap="square" lIns="93223" tIns="46612" rIns="93223" bIns="46612"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fld id="{8406F1C9-401D-49A8-B7F8-2E37A5F2AAC6}" type="slidenum">
              <a:rPr lang="en-US" altLang="en-US"/>
              <a:pPr>
                <a:defRPr/>
              </a:pPr>
              <a:t>‹#›</a:t>
            </a:fld>
            <a:endParaRPr lang="en-US" altLang="en-US" dirty="0"/>
          </a:p>
        </p:txBody>
      </p:sp>
    </p:spTree>
    <p:extLst>
      <p:ext uri="{BB962C8B-B14F-4D97-AF65-F5344CB8AC3E}">
        <p14:creationId xmlns:p14="http://schemas.microsoft.com/office/powerpoint/2010/main" val="13109823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EF84E41E-BE94-4FF9-BA7E-01C962F71DB1}"/>
              </a:ext>
            </a:extLst>
          </p:cNvPr>
          <p:cNvSpPr>
            <a:spLocks noGrp="1" noChangeArrowheads="1"/>
          </p:cNvSpPr>
          <p:nvPr>
            <p:ph type="hdr" sz="quarter"/>
          </p:nvPr>
        </p:nvSpPr>
        <p:spPr bwMode="auto">
          <a:xfrm>
            <a:off x="0" y="0"/>
            <a:ext cx="3038475" cy="465138"/>
          </a:xfrm>
          <a:prstGeom prst="rect">
            <a:avLst/>
          </a:prstGeom>
          <a:noFill/>
          <a:ln>
            <a:noFill/>
          </a:ln>
          <a:effectLst/>
        </p:spPr>
        <p:txBody>
          <a:bodyPr vert="horz" wrap="square" lIns="93223" tIns="46612" rIns="93223" bIns="46612" numCol="1" anchor="t" anchorCtr="0" compatLnSpc="1">
            <a:prstTxWarp prst="textNoShape">
              <a:avLst/>
            </a:prstTxWarp>
          </a:bodyPr>
          <a:lstStyle>
            <a:lvl1pPr eaLnBrk="1" hangingPunct="1">
              <a:defRPr sz="1200">
                <a:latin typeface="Times New Roman" pitchFamily="18" charset="0"/>
              </a:defRPr>
            </a:lvl1pPr>
          </a:lstStyle>
          <a:p>
            <a:pPr>
              <a:defRPr/>
            </a:pPr>
            <a:endParaRPr lang="en-US" dirty="0"/>
          </a:p>
        </p:txBody>
      </p:sp>
      <p:sp>
        <p:nvSpPr>
          <p:cNvPr id="35843" name="Rectangle 3">
            <a:extLst>
              <a:ext uri="{FF2B5EF4-FFF2-40B4-BE49-F238E27FC236}">
                <a16:creationId xmlns:a16="http://schemas.microsoft.com/office/drawing/2014/main" id="{E874AE74-92B0-40FC-AE11-225656BEBCC1}"/>
              </a:ext>
            </a:extLst>
          </p:cNvPr>
          <p:cNvSpPr>
            <a:spLocks noGrp="1" noChangeArrowheads="1"/>
          </p:cNvSpPr>
          <p:nvPr>
            <p:ph type="dt" idx="1"/>
          </p:nvPr>
        </p:nvSpPr>
        <p:spPr bwMode="auto">
          <a:xfrm>
            <a:off x="3971925" y="0"/>
            <a:ext cx="3038475" cy="465138"/>
          </a:xfrm>
          <a:prstGeom prst="rect">
            <a:avLst/>
          </a:prstGeom>
          <a:noFill/>
          <a:ln>
            <a:noFill/>
          </a:ln>
          <a:effectLst/>
        </p:spPr>
        <p:txBody>
          <a:bodyPr vert="horz" wrap="square" lIns="93223" tIns="46612" rIns="93223" bIns="46612" numCol="1" anchor="t" anchorCtr="0" compatLnSpc="1">
            <a:prstTxWarp prst="textNoShape">
              <a:avLst/>
            </a:prstTxWarp>
          </a:bodyPr>
          <a:lstStyle>
            <a:lvl1pPr algn="r" eaLnBrk="1" hangingPunct="1">
              <a:defRPr sz="1200">
                <a:latin typeface="Times New Roman" pitchFamily="18" charset="0"/>
              </a:defRPr>
            </a:lvl1pPr>
          </a:lstStyle>
          <a:p>
            <a:pPr>
              <a:defRPr/>
            </a:pPr>
            <a:endParaRPr lang="en-US" dirty="0"/>
          </a:p>
        </p:txBody>
      </p:sp>
      <p:sp>
        <p:nvSpPr>
          <p:cNvPr id="9220" name="Rectangle 4">
            <a:extLst>
              <a:ext uri="{FF2B5EF4-FFF2-40B4-BE49-F238E27FC236}">
                <a16:creationId xmlns:a16="http://schemas.microsoft.com/office/drawing/2014/main" id="{AD615695-CA17-4760-9E30-115AB265E244}"/>
              </a:ext>
            </a:extLst>
          </p:cNvPr>
          <p:cNvSpPr>
            <a:spLocks noGrp="1" noRot="1" noChangeAspect="1" noChangeArrowheads="1" noTextEdit="1"/>
          </p:cNvSpPr>
          <p:nvPr>
            <p:ph type="sldImg" idx="2"/>
          </p:nvPr>
        </p:nvSpPr>
        <p:spPr bwMode="auto">
          <a:xfrm>
            <a:off x="1184275" y="698500"/>
            <a:ext cx="4643438" cy="34845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5" name="Rectangle 5">
            <a:extLst>
              <a:ext uri="{FF2B5EF4-FFF2-40B4-BE49-F238E27FC236}">
                <a16:creationId xmlns:a16="http://schemas.microsoft.com/office/drawing/2014/main" id="{8F8C98F8-CCD5-4F43-B3C0-55CAD7773CB5}"/>
              </a:ext>
            </a:extLst>
          </p:cNvPr>
          <p:cNvSpPr>
            <a:spLocks noGrp="1" noChangeArrowheads="1"/>
          </p:cNvSpPr>
          <p:nvPr>
            <p:ph type="body" sz="quarter" idx="3"/>
          </p:nvPr>
        </p:nvSpPr>
        <p:spPr bwMode="auto">
          <a:xfrm>
            <a:off x="935038" y="4414838"/>
            <a:ext cx="5140325" cy="4183062"/>
          </a:xfrm>
          <a:prstGeom prst="rect">
            <a:avLst/>
          </a:prstGeom>
          <a:noFill/>
          <a:ln>
            <a:noFill/>
          </a:ln>
          <a:effectLst/>
        </p:spPr>
        <p:txBody>
          <a:bodyPr vert="horz" wrap="square" lIns="93223" tIns="46612" rIns="93223" bIns="4661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5846" name="Rectangle 6">
            <a:extLst>
              <a:ext uri="{FF2B5EF4-FFF2-40B4-BE49-F238E27FC236}">
                <a16:creationId xmlns:a16="http://schemas.microsoft.com/office/drawing/2014/main" id="{A1510354-7184-4FDD-B648-6CBF47322018}"/>
              </a:ext>
            </a:extLst>
          </p:cNvPr>
          <p:cNvSpPr>
            <a:spLocks noGrp="1" noChangeArrowheads="1"/>
          </p:cNvSpPr>
          <p:nvPr>
            <p:ph type="ftr" sz="quarter" idx="4"/>
          </p:nvPr>
        </p:nvSpPr>
        <p:spPr bwMode="auto">
          <a:xfrm>
            <a:off x="0" y="8831263"/>
            <a:ext cx="3038475" cy="465137"/>
          </a:xfrm>
          <a:prstGeom prst="rect">
            <a:avLst/>
          </a:prstGeom>
          <a:noFill/>
          <a:ln>
            <a:noFill/>
          </a:ln>
          <a:effectLst/>
        </p:spPr>
        <p:txBody>
          <a:bodyPr vert="horz" wrap="square" lIns="93223" tIns="46612" rIns="93223" bIns="46612" numCol="1" anchor="b" anchorCtr="0" compatLnSpc="1">
            <a:prstTxWarp prst="textNoShape">
              <a:avLst/>
            </a:prstTxWarp>
          </a:bodyPr>
          <a:lstStyle>
            <a:lvl1pPr eaLnBrk="1" hangingPunct="1">
              <a:defRPr sz="1200">
                <a:latin typeface="Times New Roman" pitchFamily="18" charset="0"/>
              </a:defRPr>
            </a:lvl1pPr>
          </a:lstStyle>
          <a:p>
            <a:pPr>
              <a:defRPr/>
            </a:pPr>
            <a:endParaRPr lang="en-US" dirty="0"/>
          </a:p>
        </p:txBody>
      </p:sp>
      <p:sp>
        <p:nvSpPr>
          <p:cNvPr id="35847" name="Rectangle 7">
            <a:extLst>
              <a:ext uri="{FF2B5EF4-FFF2-40B4-BE49-F238E27FC236}">
                <a16:creationId xmlns:a16="http://schemas.microsoft.com/office/drawing/2014/main" id="{E4B0EA86-12D9-4062-B11C-A46C20042170}"/>
              </a:ext>
            </a:extLst>
          </p:cNvPr>
          <p:cNvSpPr>
            <a:spLocks noGrp="1" noChangeArrowheads="1"/>
          </p:cNvSpPr>
          <p:nvPr>
            <p:ph type="sldNum" sz="quarter" idx="5"/>
          </p:nvPr>
        </p:nvSpPr>
        <p:spPr bwMode="auto">
          <a:xfrm>
            <a:off x="3971925" y="8831263"/>
            <a:ext cx="3038475" cy="465137"/>
          </a:xfrm>
          <a:prstGeom prst="rect">
            <a:avLst/>
          </a:prstGeom>
          <a:noFill/>
          <a:ln>
            <a:noFill/>
          </a:ln>
          <a:effectLst/>
        </p:spPr>
        <p:txBody>
          <a:bodyPr vert="horz" wrap="square" lIns="93223" tIns="46612" rIns="93223" bIns="46612" numCol="1" anchor="b" anchorCtr="0" compatLnSpc="1">
            <a:prstTxWarp prst="textNoShape">
              <a:avLst/>
            </a:prstTxWarp>
          </a:bodyPr>
          <a:lstStyle>
            <a:lvl1pPr algn="r" eaLnBrk="1" hangingPunct="1">
              <a:defRPr sz="1200">
                <a:latin typeface="Times New Roman" panose="02020603050405020304" pitchFamily="18" charset="0"/>
              </a:defRPr>
            </a:lvl1pPr>
          </a:lstStyle>
          <a:p>
            <a:pPr>
              <a:defRPr/>
            </a:pPr>
            <a:r>
              <a:rPr lang="en-US" altLang="en-US" dirty="0"/>
              <a:t>3.</a:t>
            </a:r>
            <a:fld id="{E9606D99-32B1-4591-88A5-1A2DA96430EA}" type="slidenum">
              <a:rPr lang="en-US" altLang="en-US"/>
              <a:pPr>
                <a:defRPr/>
              </a:pPr>
              <a:t>‹#›</a:t>
            </a:fld>
            <a:endParaRPr lang="en-US" altLang="en-US" dirty="0"/>
          </a:p>
        </p:txBody>
      </p:sp>
    </p:spTree>
    <p:extLst>
      <p:ext uri="{BB962C8B-B14F-4D97-AF65-F5344CB8AC3E}">
        <p14:creationId xmlns:p14="http://schemas.microsoft.com/office/powerpoint/2010/main" val="1484001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a:extLst>
              <a:ext uri="{FF2B5EF4-FFF2-40B4-BE49-F238E27FC236}">
                <a16:creationId xmlns:a16="http://schemas.microsoft.com/office/drawing/2014/main" id="{6B7CAB83-1868-427E-8895-8F4B8B399644}"/>
              </a:ext>
            </a:extLst>
          </p:cNvPr>
          <p:cNvSpPr>
            <a:spLocks noGrp="1" noRot="1" noChangeAspect="1" noTextEdit="1"/>
          </p:cNvSpPr>
          <p:nvPr>
            <p:ph type="sldImg"/>
          </p:nvPr>
        </p:nvSpPr>
        <p:spPr>
          <a:ln/>
        </p:spPr>
      </p:sp>
      <p:sp>
        <p:nvSpPr>
          <p:cNvPr id="12291" name="Notes Placeholder 2">
            <a:extLst>
              <a:ext uri="{FF2B5EF4-FFF2-40B4-BE49-F238E27FC236}">
                <a16:creationId xmlns:a16="http://schemas.microsoft.com/office/drawing/2014/main" id="{9343FA21-D67E-414E-8AB9-9EDEB24616C8}"/>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2292" name="Slide Number Placeholder 3">
            <a:extLst>
              <a:ext uri="{FF2B5EF4-FFF2-40B4-BE49-F238E27FC236}">
                <a16:creationId xmlns:a16="http://schemas.microsoft.com/office/drawing/2014/main" id="{9848C235-3B11-4DD2-898D-47AC3E87E0F3}"/>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3.</a:t>
            </a:r>
            <a:fld id="{89B6AFD7-3F1B-4885-B4A0-6B66CC0E1E90}" type="slidenum">
              <a:rPr lang="en-US" altLang="en-US" smtClean="0">
                <a:latin typeface="Times New Roman" panose="02020603050405020304" pitchFamily="18" charset="0"/>
              </a:rPr>
              <a:pPr/>
              <a:t>1</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32581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Common-size analysis can be combined with trend analysis. </a:t>
            </a:r>
            <a:r>
              <a:rPr lang="en-US" sz="1200" b="0" i="0" u="none" strike="noStrike" baseline="0" dirty="0">
                <a:solidFill>
                  <a:srgbClr val="221E1F"/>
                </a:solidFill>
                <a:latin typeface="STIX MathJax Main"/>
              </a:rPr>
              <a:t>The reason for doing this is that as total assets grow, most of the other accounts must grow as well. By first forming the common-size statements, we eliminate the effect of this overall growth. </a:t>
            </a:r>
          </a:p>
          <a:p>
            <a:endParaRPr lang="en-US" altLang="en-US" sz="1200" b="0" i="0" u="none" strike="noStrike" baseline="0" dirty="0">
              <a:solidFill>
                <a:srgbClr val="221E1F"/>
              </a:solidFill>
              <a:latin typeface="STIX MathJax Main"/>
            </a:endParaRPr>
          </a:p>
          <a:p>
            <a:r>
              <a:rPr lang="en-US" sz="1800" b="0" i="0" u="none" strike="noStrike" baseline="0" dirty="0">
                <a:solidFill>
                  <a:srgbClr val="221E1F"/>
                </a:solidFill>
                <a:latin typeface="STIX MathJax Main"/>
              </a:rPr>
              <a:t>Looking at Table 3.7, we see that Prufrock’s accounts receivable were $165, or 4.9 percent of total assets, in 2020. In 2021, they had risen to $188, which was 5.2 percent of total assets. If we do our analysis in terms of dollars, then the 2021 figure would be $188/$165 = 1.14, representing a 14 percent increase in receivables. However, if we work with the common-size statements, then the 2021 figure would be 5.2%/4.9% = 1.06. This tells us accounts receivable, as a percentage of total assets, grew by 6 percent. Roughly speaking, what we see is that of the 14 percent total increase, about 8 percent ( = 14% − 6%) is attributable to growth in total assets. </a:t>
            </a:r>
            <a:endParaRPr lang="en-US" altLang="en-US" sz="1200" b="0" i="0" u="none" strike="noStrike" baseline="0" dirty="0">
              <a:solidFill>
                <a:srgbClr val="221E1F"/>
              </a:solidFill>
              <a:latin typeface="STIX MathJax Main"/>
            </a:endParaRPr>
          </a:p>
        </p:txBody>
      </p:sp>
      <p:sp>
        <p:nvSpPr>
          <p:cNvPr id="4" name="Slide Number Placeholder 3"/>
          <p:cNvSpPr>
            <a:spLocks noGrp="1"/>
          </p:cNvSpPr>
          <p:nvPr>
            <p:ph type="sldNum" sz="quarter" idx="5"/>
          </p:nvPr>
        </p:nvSpPr>
        <p:spPr/>
        <p:txBody>
          <a:bodyPr/>
          <a:lstStyle/>
          <a:p>
            <a:pPr>
              <a:defRPr/>
            </a:pPr>
            <a:r>
              <a:rPr lang="en-US" altLang="en-US"/>
              <a:t>3.</a:t>
            </a:r>
            <a:fld id="{E9606D99-32B1-4591-88A5-1A2DA96430EA}" type="slidenum">
              <a:rPr lang="en-US" altLang="en-US" smtClean="0"/>
              <a:pPr>
                <a:defRPr/>
              </a:pPr>
              <a:t>11</a:t>
            </a:fld>
            <a:endParaRPr lang="en-US" altLang="en-US" dirty="0"/>
          </a:p>
        </p:txBody>
      </p:sp>
    </p:spTree>
    <p:extLst>
      <p:ext uri="{BB962C8B-B14F-4D97-AF65-F5344CB8AC3E}">
        <p14:creationId xmlns:p14="http://schemas.microsoft.com/office/powerpoint/2010/main" val="11823545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D7F7614D-842B-4FF2-B738-22BDC398A1E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3.</a:t>
            </a:r>
            <a:fld id="{308E6C72-2A0E-4005-9BD9-DA5853BACA59}" type="slidenum">
              <a:rPr lang="en-US" altLang="en-US" smtClean="0">
                <a:latin typeface="Times New Roman" panose="02020603050405020304" pitchFamily="18" charset="0"/>
              </a:rPr>
              <a:pPr/>
              <a:t>12</a:t>
            </a:fld>
            <a:endParaRPr lang="en-US" altLang="en-US" dirty="0">
              <a:latin typeface="Times New Roman" panose="02020603050405020304" pitchFamily="18" charset="0"/>
            </a:endParaRPr>
          </a:p>
        </p:txBody>
      </p:sp>
      <p:sp>
        <p:nvSpPr>
          <p:cNvPr id="29699" name="Rectangle 2">
            <a:extLst>
              <a:ext uri="{FF2B5EF4-FFF2-40B4-BE49-F238E27FC236}">
                <a16:creationId xmlns:a16="http://schemas.microsoft.com/office/drawing/2014/main" id="{2F6E964B-A11E-4EA2-BD2E-C1ACB38D1807}"/>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085A5330-F80E-4C0F-9B05-5546B3EF493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Section 3.3</a:t>
            </a:r>
          </a:p>
          <a:p>
            <a:endParaRPr lang="en-US" altLang="en-US" i="1" dirty="0"/>
          </a:p>
          <a:p>
            <a:r>
              <a:rPr lang="en-US" altLang="en-US" i="1" dirty="0"/>
              <a:t>Lecture Tip:</a:t>
            </a:r>
            <a:r>
              <a:rPr lang="en-US" altLang="en-US" dirty="0"/>
              <a:t> Be sure that your students understand that “real-world” financial statements are not as straightforward as the simplified ones presented in the textbook. Reviewing some financial statements of companies with which they are familiar may help.</a:t>
            </a:r>
            <a:endParaRPr lang="en-US" altLang="en-US" i="1" dirty="0"/>
          </a:p>
        </p:txBody>
      </p:sp>
    </p:spTree>
    <p:extLst>
      <p:ext uri="{BB962C8B-B14F-4D97-AF65-F5344CB8AC3E}">
        <p14:creationId xmlns:p14="http://schemas.microsoft.com/office/powerpoint/2010/main" val="2543923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D7F7614D-842B-4FF2-B738-22BDC398A1E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3.</a:t>
            </a:r>
            <a:fld id="{308E6C72-2A0E-4005-9BD9-DA5853BACA59}" type="slidenum">
              <a:rPr lang="en-US" altLang="en-US" smtClean="0">
                <a:latin typeface="Times New Roman" panose="02020603050405020304" pitchFamily="18" charset="0"/>
              </a:rPr>
              <a:pPr/>
              <a:t>13</a:t>
            </a:fld>
            <a:endParaRPr lang="en-US" altLang="en-US" dirty="0">
              <a:latin typeface="Times New Roman" panose="02020603050405020304" pitchFamily="18" charset="0"/>
            </a:endParaRPr>
          </a:p>
        </p:txBody>
      </p:sp>
      <p:sp>
        <p:nvSpPr>
          <p:cNvPr id="29699" name="Rectangle 2">
            <a:extLst>
              <a:ext uri="{FF2B5EF4-FFF2-40B4-BE49-F238E27FC236}">
                <a16:creationId xmlns:a16="http://schemas.microsoft.com/office/drawing/2014/main" id="{2F6E964B-A11E-4EA2-BD2E-C1ACB38D1807}"/>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085A5330-F80E-4C0F-9B05-5546B3EF493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i="1" dirty="0"/>
          </a:p>
        </p:txBody>
      </p:sp>
    </p:spTree>
    <p:extLst>
      <p:ext uri="{BB962C8B-B14F-4D97-AF65-F5344CB8AC3E}">
        <p14:creationId xmlns:p14="http://schemas.microsoft.com/office/powerpoint/2010/main" val="17383567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D7F7614D-842B-4FF2-B738-22BDC398A1E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3.</a:t>
            </a:r>
            <a:fld id="{308E6C72-2A0E-4005-9BD9-DA5853BACA59}" type="slidenum">
              <a:rPr lang="en-US" altLang="en-US" smtClean="0">
                <a:latin typeface="Times New Roman" panose="02020603050405020304" pitchFamily="18" charset="0"/>
              </a:rPr>
              <a:pPr/>
              <a:t>14</a:t>
            </a:fld>
            <a:endParaRPr lang="en-US" altLang="en-US" dirty="0">
              <a:latin typeface="Times New Roman" panose="02020603050405020304" pitchFamily="18" charset="0"/>
            </a:endParaRPr>
          </a:p>
        </p:txBody>
      </p:sp>
      <p:sp>
        <p:nvSpPr>
          <p:cNvPr id="29699" name="Rectangle 2">
            <a:extLst>
              <a:ext uri="{FF2B5EF4-FFF2-40B4-BE49-F238E27FC236}">
                <a16:creationId xmlns:a16="http://schemas.microsoft.com/office/drawing/2014/main" id="{2F6E964B-A11E-4EA2-BD2E-C1ACB38D1807}"/>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085A5330-F80E-4C0F-9B05-5546B3EF493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i="1" dirty="0"/>
          </a:p>
        </p:txBody>
      </p:sp>
    </p:spTree>
    <p:extLst>
      <p:ext uri="{BB962C8B-B14F-4D97-AF65-F5344CB8AC3E}">
        <p14:creationId xmlns:p14="http://schemas.microsoft.com/office/powerpoint/2010/main" val="29063812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D7F7614D-842B-4FF2-B738-22BDC398A1E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3.</a:t>
            </a:r>
            <a:fld id="{308E6C72-2A0E-4005-9BD9-DA5853BACA59}" type="slidenum">
              <a:rPr lang="en-US" altLang="en-US" smtClean="0">
                <a:latin typeface="Times New Roman" panose="02020603050405020304" pitchFamily="18" charset="0"/>
              </a:rPr>
              <a:pPr/>
              <a:t>15</a:t>
            </a:fld>
            <a:endParaRPr lang="en-US" altLang="en-US" dirty="0">
              <a:latin typeface="Times New Roman" panose="02020603050405020304" pitchFamily="18" charset="0"/>
            </a:endParaRPr>
          </a:p>
        </p:txBody>
      </p:sp>
      <p:sp>
        <p:nvSpPr>
          <p:cNvPr id="29699" name="Rectangle 2">
            <a:extLst>
              <a:ext uri="{FF2B5EF4-FFF2-40B4-BE49-F238E27FC236}">
                <a16:creationId xmlns:a16="http://schemas.microsoft.com/office/drawing/2014/main" id="{2F6E964B-A11E-4EA2-BD2E-C1ACB38D1807}"/>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085A5330-F80E-4C0F-9B05-5546B3EF493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i="1" dirty="0"/>
          </a:p>
        </p:txBody>
      </p:sp>
    </p:spTree>
    <p:extLst>
      <p:ext uri="{BB962C8B-B14F-4D97-AF65-F5344CB8AC3E}">
        <p14:creationId xmlns:p14="http://schemas.microsoft.com/office/powerpoint/2010/main" val="3609920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D7F7614D-842B-4FF2-B738-22BDC398A1E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3.</a:t>
            </a:r>
            <a:fld id="{308E6C72-2A0E-4005-9BD9-DA5853BACA59}" type="slidenum">
              <a:rPr lang="en-US" altLang="en-US" smtClean="0">
                <a:latin typeface="Times New Roman" panose="02020603050405020304" pitchFamily="18" charset="0"/>
              </a:rPr>
              <a:pPr/>
              <a:t>16</a:t>
            </a:fld>
            <a:endParaRPr lang="en-US" altLang="en-US" dirty="0">
              <a:latin typeface="Times New Roman" panose="02020603050405020304" pitchFamily="18" charset="0"/>
            </a:endParaRPr>
          </a:p>
        </p:txBody>
      </p:sp>
      <p:sp>
        <p:nvSpPr>
          <p:cNvPr id="29699" name="Rectangle 2">
            <a:extLst>
              <a:ext uri="{FF2B5EF4-FFF2-40B4-BE49-F238E27FC236}">
                <a16:creationId xmlns:a16="http://schemas.microsoft.com/office/drawing/2014/main" id="{2F6E964B-A11E-4EA2-BD2E-C1ACB38D1807}"/>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085A5330-F80E-4C0F-9B05-5546B3EF493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0" dirty="0"/>
              <a:t>Regarding the total debt ratio, debt-equity ratio, and equity multiplier, notice that given any one of these three ratios, you can immediately calculate the other two.</a:t>
            </a:r>
          </a:p>
          <a:p>
            <a:endParaRPr lang="en-US" altLang="en-US" i="0" dirty="0"/>
          </a:p>
          <a:p>
            <a:endParaRPr lang="en-US" altLang="en-US" i="0" dirty="0"/>
          </a:p>
        </p:txBody>
      </p:sp>
    </p:spTree>
    <p:extLst>
      <p:ext uri="{BB962C8B-B14F-4D97-AF65-F5344CB8AC3E}">
        <p14:creationId xmlns:p14="http://schemas.microsoft.com/office/powerpoint/2010/main" val="1405928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D7F7614D-842B-4FF2-B738-22BDC398A1E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3.</a:t>
            </a:r>
            <a:fld id="{308E6C72-2A0E-4005-9BD9-DA5853BACA59}" type="slidenum">
              <a:rPr lang="en-US" altLang="en-US" smtClean="0">
                <a:latin typeface="Times New Roman" panose="02020603050405020304" pitchFamily="18" charset="0"/>
              </a:rPr>
              <a:pPr/>
              <a:t>17</a:t>
            </a:fld>
            <a:endParaRPr lang="en-US" altLang="en-US" dirty="0">
              <a:latin typeface="Times New Roman" panose="02020603050405020304" pitchFamily="18" charset="0"/>
            </a:endParaRPr>
          </a:p>
        </p:txBody>
      </p:sp>
      <p:sp>
        <p:nvSpPr>
          <p:cNvPr id="29699" name="Rectangle 2">
            <a:extLst>
              <a:ext uri="{FF2B5EF4-FFF2-40B4-BE49-F238E27FC236}">
                <a16:creationId xmlns:a16="http://schemas.microsoft.com/office/drawing/2014/main" id="{2F6E964B-A11E-4EA2-BD2E-C1ACB38D1807}"/>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085A5330-F80E-4C0F-9B05-5546B3EF493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i="1" dirty="0"/>
          </a:p>
        </p:txBody>
      </p:sp>
    </p:spTree>
    <p:extLst>
      <p:ext uri="{BB962C8B-B14F-4D97-AF65-F5344CB8AC3E}">
        <p14:creationId xmlns:p14="http://schemas.microsoft.com/office/powerpoint/2010/main" val="1323909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D7F7614D-842B-4FF2-B738-22BDC398A1E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3.</a:t>
            </a:r>
            <a:fld id="{308E6C72-2A0E-4005-9BD9-DA5853BACA59}" type="slidenum">
              <a:rPr lang="en-US" altLang="en-US" smtClean="0">
                <a:latin typeface="Times New Roman" panose="02020603050405020304" pitchFamily="18" charset="0"/>
              </a:rPr>
              <a:pPr/>
              <a:t>18</a:t>
            </a:fld>
            <a:endParaRPr lang="en-US" altLang="en-US" dirty="0">
              <a:latin typeface="Times New Roman" panose="02020603050405020304" pitchFamily="18" charset="0"/>
            </a:endParaRPr>
          </a:p>
        </p:txBody>
      </p:sp>
      <p:sp>
        <p:nvSpPr>
          <p:cNvPr id="29699" name="Rectangle 2">
            <a:extLst>
              <a:ext uri="{FF2B5EF4-FFF2-40B4-BE49-F238E27FC236}">
                <a16:creationId xmlns:a16="http://schemas.microsoft.com/office/drawing/2014/main" id="{2F6E964B-A11E-4EA2-BD2E-C1ACB38D1807}"/>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085A5330-F80E-4C0F-9B05-5546B3EF493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i="0" u="none" strike="noStrike" baseline="0" dirty="0">
                <a:solidFill>
                  <a:srgbClr val="221E1F"/>
                </a:solidFill>
                <a:latin typeface="STIX MathJax Main"/>
              </a:rPr>
              <a:t>The measures in this section are sometimes called </a:t>
            </a:r>
            <a:r>
              <a:rPr lang="en-US" sz="1800" b="0" i="1" u="none" strike="noStrike" baseline="0" dirty="0">
                <a:solidFill>
                  <a:srgbClr val="221E1F"/>
                </a:solidFill>
                <a:latin typeface="STIX MathJax Main"/>
              </a:rPr>
              <a:t>asset utilization ratios. </a:t>
            </a:r>
            <a:r>
              <a:rPr lang="en-US" sz="1800" b="0" i="0" u="none" strike="noStrike" baseline="0" dirty="0">
                <a:solidFill>
                  <a:srgbClr val="221E1F"/>
                </a:solidFill>
                <a:latin typeface="STIX MathJax Main"/>
              </a:rPr>
              <a:t>The specific ratios we discuss can all be interpreted as measures of turnover. What they are intended to describe is how efficiently or intensively a firm uses its assets to generate sales. </a:t>
            </a:r>
            <a:endParaRPr lang="en-US" altLang="en-US" i="0" dirty="0"/>
          </a:p>
        </p:txBody>
      </p:sp>
    </p:spTree>
    <p:extLst>
      <p:ext uri="{BB962C8B-B14F-4D97-AF65-F5344CB8AC3E}">
        <p14:creationId xmlns:p14="http://schemas.microsoft.com/office/powerpoint/2010/main" val="35561400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D7F7614D-842B-4FF2-B738-22BDC398A1E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3.</a:t>
            </a:r>
            <a:fld id="{308E6C72-2A0E-4005-9BD9-DA5853BACA59}" type="slidenum">
              <a:rPr lang="en-US" altLang="en-US" smtClean="0">
                <a:latin typeface="Times New Roman" panose="02020603050405020304" pitchFamily="18" charset="0"/>
              </a:rPr>
              <a:pPr/>
              <a:t>19</a:t>
            </a:fld>
            <a:endParaRPr lang="en-US" altLang="en-US" dirty="0">
              <a:latin typeface="Times New Roman" panose="02020603050405020304" pitchFamily="18" charset="0"/>
            </a:endParaRPr>
          </a:p>
        </p:txBody>
      </p:sp>
      <p:sp>
        <p:nvSpPr>
          <p:cNvPr id="29699" name="Rectangle 2">
            <a:extLst>
              <a:ext uri="{FF2B5EF4-FFF2-40B4-BE49-F238E27FC236}">
                <a16:creationId xmlns:a16="http://schemas.microsoft.com/office/drawing/2014/main" id="{2F6E964B-A11E-4EA2-BD2E-C1ACB38D1807}"/>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085A5330-F80E-4C0F-9B05-5546B3EF493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0" dirty="0"/>
              <a:t>* The decomposition of ROE is covered in Section 3.4.</a:t>
            </a:r>
          </a:p>
        </p:txBody>
      </p:sp>
    </p:spTree>
    <p:extLst>
      <p:ext uri="{BB962C8B-B14F-4D97-AF65-F5344CB8AC3E}">
        <p14:creationId xmlns:p14="http://schemas.microsoft.com/office/powerpoint/2010/main" val="5581021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D7F7614D-842B-4FF2-B738-22BDC398A1E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3.</a:t>
            </a:r>
            <a:fld id="{308E6C72-2A0E-4005-9BD9-DA5853BACA59}" type="slidenum">
              <a:rPr lang="en-US" altLang="en-US" smtClean="0">
                <a:latin typeface="Times New Roman" panose="02020603050405020304" pitchFamily="18" charset="0"/>
              </a:rPr>
              <a:pPr/>
              <a:t>20</a:t>
            </a:fld>
            <a:endParaRPr lang="en-US" altLang="en-US" dirty="0">
              <a:latin typeface="Times New Roman" panose="02020603050405020304" pitchFamily="18" charset="0"/>
            </a:endParaRPr>
          </a:p>
        </p:txBody>
      </p:sp>
      <p:sp>
        <p:nvSpPr>
          <p:cNvPr id="29699" name="Rectangle 2">
            <a:extLst>
              <a:ext uri="{FF2B5EF4-FFF2-40B4-BE49-F238E27FC236}">
                <a16:creationId xmlns:a16="http://schemas.microsoft.com/office/drawing/2014/main" id="{2F6E964B-A11E-4EA2-BD2E-C1ACB38D1807}"/>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085A5330-F80E-4C0F-9B05-5546B3EF493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i="0" dirty="0"/>
          </a:p>
        </p:txBody>
      </p:sp>
    </p:spTree>
    <p:extLst>
      <p:ext uri="{BB962C8B-B14F-4D97-AF65-F5344CB8AC3E}">
        <p14:creationId xmlns:p14="http://schemas.microsoft.com/office/powerpoint/2010/main" val="9699183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a:extLst>
              <a:ext uri="{FF2B5EF4-FFF2-40B4-BE49-F238E27FC236}">
                <a16:creationId xmlns:a16="http://schemas.microsoft.com/office/drawing/2014/main" id="{5D98B896-B1A4-4C08-90DE-7F231C5D2646}"/>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3.</a:t>
            </a:r>
            <a:fld id="{28F609EE-55F5-48C4-86BF-BA4390C1FA6C}" type="slidenum">
              <a:rPr lang="en-US" altLang="en-US" smtClean="0">
                <a:latin typeface="Times New Roman" panose="02020603050405020304" pitchFamily="18" charset="0"/>
              </a:rPr>
              <a:pPr/>
              <a:t>2</a:t>
            </a:fld>
            <a:endParaRPr lang="en-US" altLang="en-US" dirty="0">
              <a:latin typeface="Times New Roman" panose="02020603050405020304" pitchFamily="18" charset="0"/>
            </a:endParaRPr>
          </a:p>
        </p:txBody>
      </p:sp>
      <p:sp>
        <p:nvSpPr>
          <p:cNvPr id="14339" name="Rectangle 2">
            <a:extLst>
              <a:ext uri="{FF2B5EF4-FFF2-40B4-BE49-F238E27FC236}">
                <a16:creationId xmlns:a16="http://schemas.microsoft.com/office/drawing/2014/main" id="{A9C0FEAD-7E6D-413C-ACD3-1DEF0196D461}"/>
              </a:ext>
            </a:extLst>
          </p:cNvPr>
          <p:cNvSpPr>
            <a:spLocks noGrp="1" noRot="1" noChangeAspect="1" noChangeArrowheads="1" noTextEdit="1"/>
          </p:cNvSpPr>
          <p:nvPr>
            <p:ph type="sldImg"/>
          </p:nvPr>
        </p:nvSpPr>
        <p:spPr>
          <a:ln/>
        </p:spPr>
      </p:sp>
      <p:sp>
        <p:nvSpPr>
          <p:cNvPr id="14340" name="Rectangle 3">
            <a:extLst>
              <a:ext uri="{FF2B5EF4-FFF2-40B4-BE49-F238E27FC236}">
                <a16:creationId xmlns:a16="http://schemas.microsoft.com/office/drawing/2014/main" id="{90CD9A4C-97B7-4901-A782-C98BAA1DB74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31714302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D7F7614D-842B-4FF2-B738-22BDC398A1E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3.</a:t>
            </a:r>
            <a:fld id="{308E6C72-2A0E-4005-9BD9-DA5853BACA59}" type="slidenum">
              <a:rPr lang="en-US" altLang="en-US" smtClean="0">
                <a:latin typeface="Times New Roman" panose="02020603050405020304" pitchFamily="18" charset="0"/>
              </a:rPr>
              <a:pPr/>
              <a:t>21</a:t>
            </a:fld>
            <a:endParaRPr lang="en-US" altLang="en-US" dirty="0">
              <a:latin typeface="Times New Roman" panose="02020603050405020304" pitchFamily="18" charset="0"/>
            </a:endParaRPr>
          </a:p>
        </p:txBody>
      </p:sp>
      <p:sp>
        <p:nvSpPr>
          <p:cNvPr id="29699" name="Rectangle 2">
            <a:extLst>
              <a:ext uri="{FF2B5EF4-FFF2-40B4-BE49-F238E27FC236}">
                <a16:creationId xmlns:a16="http://schemas.microsoft.com/office/drawing/2014/main" id="{2F6E964B-A11E-4EA2-BD2E-C1ACB38D1807}"/>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085A5330-F80E-4C0F-9B05-5546B3EF493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i="0" dirty="0"/>
          </a:p>
        </p:txBody>
      </p:sp>
    </p:spTree>
    <p:extLst>
      <p:ext uri="{BB962C8B-B14F-4D97-AF65-F5344CB8AC3E}">
        <p14:creationId xmlns:p14="http://schemas.microsoft.com/office/powerpoint/2010/main" val="22540258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D7F7614D-842B-4FF2-B738-22BDC398A1E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3.</a:t>
            </a:r>
            <a:fld id="{308E6C72-2A0E-4005-9BD9-DA5853BACA59}" type="slidenum">
              <a:rPr lang="en-US" altLang="en-US" smtClean="0">
                <a:latin typeface="Times New Roman" panose="02020603050405020304" pitchFamily="18" charset="0"/>
              </a:rPr>
              <a:pPr/>
              <a:t>22</a:t>
            </a:fld>
            <a:endParaRPr lang="en-US" altLang="en-US" dirty="0">
              <a:latin typeface="Times New Roman" panose="02020603050405020304" pitchFamily="18" charset="0"/>
            </a:endParaRPr>
          </a:p>
        </p:txBody>
      </p:sp>
      <p:sp>
        <p:nvSpPr>
          <p:cNvPr id="29699" name="Rectangle 2">
            <a:extLst>
              <a:ext uri="{FF2B5EF4-FFF2-40B4-BE49-F238E27FC236}">
                <a16:creationId xmlns:a16="http://schemas.microsoft.com/office/drawing/2014/main" id="{2F6E964B-A11E-4EA2-BD2E-C1ACB38D1807}"/>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085A5330-F80E-4C0F-9B05-5546B3EF493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i="0" dirty="0"/>
              <a:t>Market value measures are based, </a:t>
            </a:r>
            <a:r>
              <a:rPr lang="en-US" sz="1800" b="0" i="0" u="none" strike="noStrike" baseline="0" dirty="0">
                <a:solidFill>
                  <a:srgbClr val="221E1F"/>
                </a:solidFill>
                <a:latin typeface="STIX MathJax Main"/>
              </a:rPr>
              <a:t>in part, on information not necessarily contained in financial statements—the market price per share of stock. Obviously, these measures can be calculated directly only for publicly traded companies. </a:t>
            </a:r>
          </a:p>
          <a:p>
            <a:endParaRPr lang="en-US" altLang="en-US" sz="1800" b="0" i="0" u="none" strike="noStrike" baseline="0" dirty="0">
              <a:solidFill>
                <a:srgbClr val="221E1F"/>
              </a:solidFill>
              <a:latin typeface="STIX MathJax Main"/>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baseline="0" dirty="0">
                <a:solidFill>
                  <a:srgbClr val="221E1F"/>
                </a:solidFill>
                <a:latin typeface="STIX MathJax Main"/>
              </a:rPr>
              <a:t>Because book value per share (the denominator in the market-to-book ratio) is an accounting number, it reflects </a:t>
            </a:r>
            <a:r>
              <a:rPr lang="en-US" sz="1200" b="0" i="1" u="none" strike="noStrike" baseline="0" dirty="0">
                <a:solidFill>
                  <a:srgbClr val="221E1F"/>
                </a:solidFill>
                <a:latin typeface="STIX MathJax Main"/>
              </a:rPr>
              <a:t>historical</a:t>
            </a:r>
            <a:r>
              <a:rPr lang="en-US" sz="1200" b="0" i="0" u="none" strike="noStrike" baseline="0" dirty="0">
                <a:solidFill>
                  <a:srgbClr val="221E1F"/>
                </a:solidFill>
                <a:latin typeface="STIX MathJax Main"/>
              </a:rPr>
              <a:t> costs. </a:t>
            </a:r>
            <a:endParaRPr lang="en-US" altLang="en-US" i="0" dirty="0"/>
          </a:p>
          <a:p>
            <a:endParaRPr lang="en-US" altLang="en-US" i="0" dirty="0"/>
          </a:p>
        </p:txBody>
      </p:sp>
    </p:spTree>
    <p:extLst>
      <p:ext uri="{BB962C8B-B14F-4D97-AF65-F5344CB8AC3E}">
        <p14:creationId xmlns:p14="http://schemas.microsoft.com/office/powerpoint/2010/main" val="3276203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D7F7614D-842B-4FF2-B738-22BDC398A1EA}"/>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3.</a:t>
            </a:r>
            <a:fld id="{308E6C72-2A0E-4005-9BD9-DA5853BACA59}" type="slidenum">
              <a:rPr lang="en-US" altLang="en-US" smtClean="0">
                <a:latin typeface="Times New Roman" panose="02020603050405020304" pitchFamily="18" charset="0"/>
              </a:rPr>
              <a:pPr/>
              <a:t>23</a:t>
            </a:fld>
            <a:endParaRPr lang="en-US" altLang="en-US" dirty="0">
              <a:latin typeface="Times New Roman" panose="02020603050405020304" pitchFamily="18" charset="0"/>
            </a:endParaRPr>
          </a:p>
        </p:txBody>
      </p:sp>
      <p:sp>
        <p:nvSpPr>
          <p:cNvPr id="29699" name="Rectangle 2">
            <a:extLst>
              <a:ext uri="{FF2B5EF4-FFF2-40B4-BE49-F238E27FC236}">
                <a16:creationId xmlns:a16="http://schemas.microsoft.com/office/drawing/2014/main" id="{2F6E964B-A11E-4EA2-BD2E-C1ACB38D1807}"/>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085A5330-F80E-4C0F-9B05-5546B3EF493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i="0" u="none" strike="noStrike" baseline="0" dirty="0">
                <a:solidFill>
                  <a:srgbClr val="221E1F"/>
                </a:solidFill>
                <a:latin typeface="STIX MathJax Main"/>
              </a:rPr>
              <a:t>It’s not practical to work with the individual assets of a firm in calculating enterprise value because market values would usually not be available. Instead, we can use the right-hand side of the balance sheet and calculate the enterprise value as follows: </a:t>
            </a:r>
          </a:p>
          <a:p>
            <a:pPr algn="ctr"/>
            <a:r>
              <a:rPr lang="en-US" sz="1800" b="0" i="0" u="none" strike="noStrike" baseline="0" dirty="0">
                <a:solidFill>
                  <a:srgbClr val="221E1F"/>
                </a:solidFill>
                <a:latin typeface="STIX MathJax Main"/>
              </a:rPr>
              <a:t>Enterprise value = total market value of the stock + book value of all liabilities – cash.</a:t>
            </a:r>
            <a:endParaRPr lang="en-US" altLang="en-US" i="0" dirty="0"/>
          </a:p>
        </p:txBody>
      </p:sp>
    </p:spTree>
    <p:extLst>
      <p:ext uri="{BB962C8B-B14F-4D97-AF65-F5344CB8AC3E}">
        <p14:creationId xmlns:p14="http://schemas.microsoft.com/office/powerpoint/2010/main" val="16415000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60AADCC0-6099-48D5-9824-7EC6545DD02F}"/>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3707AFDC-4BA9-40E0-AB2E-8D72FF0E4E1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Section 3.4</a:t>
            </a:r>
          </a:p>
        </p:txBody>
      </p:sp>
      <p:sp>
        <p:nvSpPr>
          <p:cNvPr id="52228" name="Slide Number Placeholder 3">
            <a:extLst>
              <a:ext uri="{FF2B5EF4-FFF2-40B4-BE49-F238E27FC236}">
                <a16:creationId xmlns:a16="http://schemas.microsoft.com/office/drawing/2014/main" id="{AF485F50-A5B8-4CB7-A594-3CA1EC18435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3.</a:t>
            </a:r>
            <a:fld id="{221C28F5-410B-4D48-94F7-9641BAE9D74C}" type="slidenum">
              <a:rPr lang="en-US" altLang="en-US" smtClean="0">
                <a:latin typeface="Times New Roman" panose="02020603050405020304" pitchFamily="18" charset="0"/>
              </a:rPr>
              <a:pPr/>
              <a:t>24</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4291162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60AADCC0-6099-48D5-9824-7EC6545DD02F}"/>
              </a:ext>
            </a:extLst>
          </p:cNvPr>
          <p:cNvSpPr>
            <a:spLocks noGrp="1" noRot="1" noChangeAspect="1" noTextEdit="1"/>
          </p:cNvSpPr>
          <p:nvPr>
            <p:ph type="sldImg"/>
          </p:nvPr>
        </p:nvSpPr>
        <p:spPr>
          <a:ln/>
        </p:spPr>
      </p:sp>
      <p:sp>
        <p:nvSpPr>
          <p:cNvPr id="52227" name="Notes Placeholder 2">
            <a:extLst>
              <a:ext uri="{FF2B5EF4-FFF2-40B4-BE49-F238E27FC236}">
                <a16:creationId xmlns:a16="http://schemas.microsoft.com/office/drawing/2014/main" id="{3707AFDC-4BA9-40E0-AB2E-8D72FF0E4E1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i="0" u="none" strike="noStrike" baseline="0" dirty="0">
                <a:solidFill>
                  <a:srgbClr val="221E1F"/>
                </a:solidFill>
                <a:latin typeface="STIX MathJax Main"/>
              </a:rPr>
              <a:t>The decomposition of ROE we’ve discussed is a convenient way of systematically approaching financial statement analysis. If ROE is unsatisfactory by some measure, then the DuPont identity tells you where to start looking for the reasons. </a:t>
            </a:r>
            <a:endParaRPr lang="en-US" altLang="en-US" dirty="0"/>
          </a:p>
        </p:txBody>
      </p:sp>
      <p:sp>
        <p:nvSpPr>
          <p:cNvPr id="52228" name="Slide Number Placeholder 3">
            <a:extLst>
              <a:ext uri="{FF2B5EF4-FFF2-40B4-BE49-F238E27FC236}">
                <a16:creationId xmlns:a16="http://schemas.microsoft.com/office/drawing/2014/main" id="{AF485F50-A5B8-4CB7-A594-3CA1EC18435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3.</a:t>
            </a:r>
            <a:fld id="{221C28F5-410B-4D48-94F7-9641BAE9D74C}" type="slidenum">
              <a:rPr lang="en-US" altLang="en-US" smtClean="0">
                <a:latin typeface="Times New Roman" panose="02020603050405020304" pitchFamily="18" charset="0"/>
              </a:rPr>
              <a:pPr/>
              <a:t>25</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846567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76B8B3E4-5021-4FA6-8721-CA6EA0C48E6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3.</a:t>
            </a:r>
            <a:fld id="{BCAAC75C-F132-416F-8735-A8F1FC41B3FB}" type="slidenum">
              <a:rPr lang="en-US" altLang="en-US" smtClean="0">
                <a:latin typeface="Times New Roman" panose="02020603050405020304" pitchFamily="18" charset="0"/>
              </a:rPr>
              <a:pPr/>
              <a:t>26</a:t>
            </a:fld>
            <a:endParaRPr lang="en-US" altLang="en-US" dirty="0">
              <a:latin typeface="Times New Roman" panose="02020603050405020304" pitchFamily="18" charset="0"/>
            </a:endParaRPr>
          </a:p>
        </p:txBody>
      </p:sp>
      <p:sp>
        <p:nvSpPr>
          <p:cNvPr id="56323" name="Rectangle 2">
            <a:extLst>
              <a:ext uri="{FF2B5EF4-FFF2-40B4-BE49-F238E27FC236}">
                <a16:creationId xmlns:a16="http://schemas.microsoft.com/office/drawing/2014/main" id="{53EE1F5B-093C-4349-AB15-11447DCD5392}"/>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95FC62CD-9F71-443A-B9C1-E5DE14C1A93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i="0" u="none" strike="noStrike" baseline="0" dirty="0">
                <a:solidFill>
                  <a:srgbClr val="221E1F"/>
                </a:solidFill>
                <a:latin typeface="STIX MathJax Main"/>
              </a:rPr>
              <a:t>The DuPont breakdowns for Amazon and Alibaba are summarized in Table 3.11. </a:t>
            </a:r>
          </a:p>
          <a:p>
            <a:endParaRPr lang="en-US" altLang="en-US" sz="1800" b="0" i="0" u="none" strike="noStrike" baseline="0" dirty="0">
              <a:solidFill>
                <a:srgbClr val="221E1F"/>
              </a:solidFill>
              <a:latin typeface="STIX MathJax Main"/>
            </a:endParaRPr>
          </a:p>
          <a:p>
            <a:r>
              <a:rPr lang="en-US" sz="1800" b="0" i="0" u="none" strike="noStrike" baseline="0" dirty="0">
                <a:solidFill>
                  <a:srgbClr val="221E1F"/>
                </a:solidFill>
                <a:latin typeface="STIX MathJax Main"/>
              </a:rPr>
              <a:t>As shown, in 2019, Amazon had an ROE of 18.7 percent, down over 4 percent from the previous year. In contrast, in 2019, Alibaba had an ROE of 34.9 percent, more than double its ROE in 2018 of 16.6 percent. For two of the three years, Alibaba had a higher ROE than Amazon. </a:t>
            </a:r>
          </a:p>
          <a:p>
            <a:endParaRPr lang="en-US" altLang="en-US" sz="1800" b="0" i="0" u="none" strike="noStrike" baseline="0" dirty="0">
              <a:solidFill>
                <a:srgbClr val="221E1F"/>
              </a:solidFill>
              <a:latin typeface="STIX MathJax Main"/>
            </a:endParaRPr>
          </a:p>
          <a:p>
            <a:r>
              <a:rPr lang="en-US" sz="1800" b="0" i="0" u="none" strike="noStrike" baseline="0" dirty="0">
                <a:solidFill>
                  <a:srgbClr val="221E1F"/>
                </a:solidFill>
                <a:latin typeface="STIX MathJax Main"/>
              </a:rPr>
              <a:t>A closer inspection of the DuPont breakdown shows the divergence in how these two companies generate their respective ROE. Alibaba has consistently shown a profit margin above 20 percent, while Amazon’s profit margin has been in the low single digits. However, Amazon has a much higher total asset turnover, as a well as an equity multiplier that is twice as large as Alibaba’s. </a:t>
            </a:r>
          </a:p>
          <a:p>
            <a:endParaRPr lang="en-US" sz="1800" b="0" i="0" u="none" strike="noStrike" baseline="0" dirty="0">
              <a:solidFill>
                <a:srgbClr val="221E1F"/>
              </a:solidFill>
              <a:latin typeface="STIX MathJax Main"/>
            </a:endParaRPr>
          </a:p>
          <a:p>
            <a:r>
              <a:rPr lang="en-US" sz="1800" b="0" i="1" u="none" strike="noStrike" baseline="0" dirty="0">
                <a:solidFill>
                  <a:srgbClr val="221E1F"/>
                </a:solidFill>
                <a:latin typeface="STIX MathJax Main"/>
              </a:rPr>
              <a:t>We can say that Alibaba has an advantage in that its operating efficiency is much higher than that of Amazon, but Amazon has an advantage in its asset utilization. </a:t>
            </a:r>
            <a:endParaRPr lang="en-US" altLang="en-US" b="0" i="1" dirty="0"/>
          </a:p>
        </p:txBody>
      </p:sp>
    </p:spTree>
    <p:extLst>
      <p:ext uri="{BB962C8B-B14F-4D97-AF65-F5344CB8AC3E}">
        <p14:creationId xmlns:p14="http://schemas.microsoft.com/office/powerpoint/2010/main" val="296882429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34C2F690-659F-4046-A587-80A0AA437BD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3.</a:t>
            </a:r>
            <a:fld id="{D4A70CDE-26E9-4B18-A10D-1D26250D534D}" type="slidenum">
              <a:rPr lang="en-US" altLang="en-US" smtClean="0">
                <a:latin typeface="Times New Roman" panose="02020603050405020304" pitchFamily="18" charset="0"/>
              </a:rPr>
              <a:pPr/>
              <a:t>27</a:t>
            </a:fld>
            <a:endParaRPr lang="en-US" altLang="en-US" dirty="0">
              <a:latin typeface="Times New Roman" panose="02020603050405020304" pitchFamily="18" charset="0"/>
            </a:endParaRPr>
          </a:p>
        </p:txBody>
      </p:sp>
      <p:sp>
        <p:nvSpPr>
          <p:cNvPr id="60419" name="Rectangle 2">
            <a:extLst>
              <a:ext uri="{FF2B5EF4-FFF2-40B4-BE49-F238E27FC236}">
                <a16:creationId xmlns:a16="http://schemas.microsoft.com/office/drawing/2014/main" id="{61EED952-A6F6-4382-909E-C3A0270D6D37}"/>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01270613-5CAB-4C9D-818F-9E039821C11F}"/>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Section 3.5</a:t>
            </a:r>
          </a:p>
          <a:p>
            <a:endParaRPr lang="en-US" altLang="en-US" i="1" dirty="0"/>
          </a:p>
          <a:p>
            <a:r>
              <a:rPr lang="en-US" altLang="en-US" i="1" dirty="0"/>
              <a:t>Lecture Tip</a:t>
            </a:r>
            <a:r>
              <a:rPr lang="en-US" altLang="en-US" dirty="0"/>
              <a:t>: Discuss with students that the ratios that are most important to a firm are those that best represent their business. So, whereas inventory turnover may be relevant for a retailer or manufacturer, it is less important for a service firm. The best ratios may be those that are uniquely developed for the business under review.</a:t>
            </a:r>
            <a:endParaRPr lang="en-US" altLang="en-US" i="1" dirty="0"/>
          </a:p>
        </p:txBody>
      </p:sp>
    </p:spTree>
    <p:extLst>
      <p:ext uri="{BB962C8B-B14F-4D97-AF65-F5344CB8AC3E}">
        <p14:creationId xmlns:p14="http://schemas.microsoft.com/office/powerpoint/2010/main" val="42852470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0DDAAF94-AFE2-4893-9F11-55A6A15F0952}"/>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3.</a:t>
            </a:r>
            <a:fld id="{21D360D6-2154-4C3E-BE7F-0B7A0E728C24}" type="slidenum">
              <a:rPr lang="en-US" altLang="en-US" smtClean="0">
                <a:latin typeface="Times New Roman" panose="02020603050405020304" pitchFamily="18" charset="0"/>
              </a:rPr>
              <a:pPr/>
              <a:t>28</a:t>
            </a:fld>
            <a:endParaRPr lang="en-US" altLang="en-US" dirty="0">
              <a:latin typeface="Times New Roman" panose="02020603050405020304" pitchFamily="18" charset="0"/>
            </a:endParaRPr>
          </a:p>
        </p:txBody>
      </p:sp>
      <p:sp>
        <p:nvSpPr>
          <p:cNvPr id="62467" name="Rectangle 2">
            <a:extLst>
              <a:ext uri="{FF2B5EF4-FFF2-40B4-BE49-F238E27FC236}">
                <a16:creationId xmlns:a16="http://schemas.microsoft.com/office/drawing/2014/main" id="{8832937B-DEDB-443B-A48F-A3FD9F3644C8}"/>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977BEAC9-3347-4E9F-B1C8-49E36D394768}"/>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i="1" dirty="0"/>
          </a:p>
        </p:txBody>
      </p:sp>
    </p:spTree>
    <p:extLst>
      <p:ext uri="{BB962C8B-B14F-4D97-AF65-F5344CB8AC3E}">
        <p14:creationId xmlns:p14="http://schemas.microsoft.com/office/powerpoint/2010/main" val="40533118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76B8B3E4-5021-4FA6-8721-CA6EA0C48E6F}"/>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3.</a:t>
            </a:r>
            <a:fld id="{BCAAC75C-F132-416F-8735-A8F1FC41B3FB}" type="slidenum">
              <a:rPr lang="en-US" altLang="en-US" smtClean="0">
                <a:latin typeface="Times New Roman" panose="02020603050405020304" pitchFamily="18" charset="0"/>
              </a:rPr>
              <a:pPr/>
              <a:t>29</a:t>
            </a:fld>
            <a:endParaRPr lang="en-US" altLang="en-US" dirty="0">
              <a:latin typeface="Times New Roman" panose="02020603050405020304" pitchFamily="18" charset="0"/>
            </a:endParaRPr>
          </a:p>
        </p:txBody>
      </p:sp>
      <p:sp>
        <p:nvSpPr>
          <p:cNvPr id="56323" name="Rectangle 2">
            <a:extLst>
              <a:ext uri="{FF2B5EF4-FFF2-40B4-BE49-F238E27FC236}">
                <a16:creationId xmlns:a16="http://schemas.microsoft.com/office/drawing/2014/main" id="{53EE1F5B-093C-4349-AB15-11447DCD5392}"/>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95FC62CD-9F71-443A-B9C1-E5DE14C1A934}"/>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b="0" i="0" u="none" strike="noStrike" baseline="0" dirty="0">
                <a:solidFill>
                  <a:srgbClr val="221E1F"/>
                </a:solidFill>
                <a:latin typeface="STIX MathJax Main"/>
              </a:rPr>
              <a:t>Table 3.13 lists selected two-digit codes (the first two digits of the four-digit SIC codes) and the industries they represent. </a:t>
            </a:r>
          </a:p>
          <a:p>
            <a:endParaRPr lang="en-US" sz="1800" b="0" i="0" u="none" strike="noStrike" baseline="0" dirty="0">
              <a:solidFill>
                <a:srgbClr val="221E1F"/>
              </a:solidFill>
              <a:latin typeface="STIX MathJax Main"/>
            </a:endParaRPr>
          </a:p>
          <a:p>
            <a:r>
              <a:rPr lang="en-US" sz="1800" b="0" i="0" u="none" strike="noStrike" baseline="0" dirty="0">
                <a:solidFill>
                  <a:srgbClr val="221E1F"/>
                </a:solidFill>
                <a:latin typeface="STIX MathJax Main"/>
              </a:rPr>
              <a:t>The first digit in an SIC code establishes the general type of business. For example, firms engaged in finance, insurance, and real estate have SIC codes beginning with 6. Each additional digit narrows down the industry. So, companies with SIC codes beginning with 60 are mostly banks and bank-like businesses; those with codes beginning with 602 are mostly commercial banks; and SIC code 6025 is assigned to national banks that are members of the Federal Reserve system. </a:t>
            </a:r>
            <a:endParaRPr lang="en-US" altLang="en-US" b="0" i="1" dirty="0"/>
          </a:p>
        </p:txBody>
      </p:sp>
    </p:spTree>
    <p:extLst>
      <p:ext uri="{BB962C8B-B14F-4D97-AF65-F5344CB8AC3E}">
        <p14:creationId xmlns:p14="http://schemas.microsoft.com/office/powerpoint/2010/main" val="5871827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EFB7944D-B88D-46F2-9672-49A96BA751B1}"/>
              </a:ext>
            </a:extLst>
          </p:cNvPr>
          <p:cNvSpPr>
            <a:spLocks noGrp="1" noRot="1" noChangeAspect="1" noTextEdit="1"/>
          </p:cNvSpPr>
          <p:nvPr>
            <p:ph type="sldImg"/>
          </p:nvPr>
        </p:nvSpPr>
        <p:spPr>
          <a:ln/>
        </p:spPr>
      </p:sp>
      <p:sp>
        <p:nvSpPr>
          <p:cNvPr id="64515" name="Notes Placeholder 2">
            <a:extLst>
              <a:ext uri="{FF2B5EF4-FFF2-40B4-BE49-F238E27FC236}">
                <a16:creationId xmlns:a16="http://schemas.microsoft.com/office/drawing/2014/main" id="{E73F328E-3D8A-4428-87C5-C9C1F5BD236A}"/>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64516" name="Slide Number Placeholder 3">
            <a:extLst>
              <a:ext uri="{FF2B5EF4-FFF2-40B4-BE49-F238E27FC236}">
                <a16:creationId xmlns:a16="http://schemas.microsoft.com/office/drawing/2014/main" id="{C547B55E-B33C-401E-B905-5B946B58F821}"/>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3.</a:t>
            </a:r>
            <a:fld id="{57083A7C-D8B9-4D00-B23C-9171E123921D}" type="slidenum">
              <a:rPr lang="en-US" altLang="en-US" smtClean="0">
                <a:latin typeface="Times New Roman" panose="02020603050405020304" pitchFamily="18" charset="0"/>
              </a:rPr>
              <a:pPr/>
              <a:t>30</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2666819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Section 3.1</a:t>
            </a:r>
          </a:p>
        </p:txBody>
      </p:sp>
      <p:sp>
        <p:nvSpPr>
          <p:cNvPr id="4" name="Slide Number Placeholder 3"/>
          <p:cNvSpPr>
            <a:spLocks noGrp="1"/>
          </p:cNvSpPr>
          <p:nvPr>
            <p:ph type="sldNum" sz="quarter" idx="5"/>
          </p:nvPr>
        </p:nvSpPr>
        <p:spPr/>
        <p:txBody>
          <a:bodyPr/>
          <a:lstStyle/>
          <a:p>
            <a:pPr>
              <a:defRPr/>
            </a:pPr>
            <a:r>
              <a:rPr lang="en-US" altLang="en-US"/>
              <a:t>3.</a:t>
            </a:r>
            <a:fld id="{E9606D99-32B1-4591-88A5-1A2DA96430EA}" type="slidenum">
              <a:rPr lang="en-US" altLang="en-US" smtClean="0"/>
              <a:pPr>
                <a:defRPr/>
              </a:pPr>
              <a:t>4</a:t>
            </a:fld>
            <a:endParaRPr lang="en-US" altLang="en-US" dirty="0"/>
          </a:p>
        </p:txBody>
      </p:sp>
    </p:spTree>
    <p:extLst>
      <p:ext uri="{BB962C8B-B14F-4D97-AF65-F5344CB8AC3E}">
        <p14:creationId xmlns:p14="http://schemas.microsoft.com/office/powerpoint/2010/main" val="34912125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CE15EF76-DAC4-4354-AEEC-2D0B2555F40C}"/>
              </a:ext>
            </a:extLst>
          </p:cNvPr>
          <p:cNvSpPr>
            <a:spLocks noGrp="1" noRot="1" noChangeAspect="1" noTextEdit="1"/>
          </p:cNvSpPr>
          <p:nvPr>
            <p:ph type="sldImg"/>
          </p:nvPr>
        </p:nvSpPr>
        <p:spPr>
          <a:ln/>
        </p:spPr>
      </p:sp>
      <p:sp>
        <p:nvSpPr>
          <p:cNvPr id="68611" name="Notes Placeholder 2">
            <a:extLst>
              <a:ext uri="{FF2B5EF4-FFF2-40B4-BE49-F238E27FC236}">
                <a16:creationId xmlns:a16="http://schemas.microsoft.com/office/drawing/2014/main" id="{8563748D-6488-4DEB-85C1-EC9A9479EFB1}"/>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Section 3.6</a:t>
            </a:r>
          </a:p>
        </p:txBody>
      </p:sp>
      <p:sp>
        <p:nvSpPr>
          <p:cNvPr id="68612" name="Slide Number Placeholder 3">
            <a:extLst>
              <a:ext uri="{FF2B5EF4-FFF2-40B4-BE49-F238E27FC236}">
                <a16:creationId xmlns:a16="http://schemas.microsoft.com/office/drawing/2014/main" id="{4C645CA7-82CE-4043-8D52-2EDFC2BB84A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3.</a:t>
            </a:r>
            <a:fld id="{FC3608E8-8E97-48E2-9E3B-930F01292C37}" type="slidenum">
              <a:rPr lang="en-US" altLang="en-US" smtClean="0">
                <a:latin typeface="Times New Roman" panose="02020603050405020304" pitchFamily="18" charset="0"/>
              </a:rPr>
              <a:pPr/>
              <a:t>31</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14296769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221E1F"/>
                </a:solidFill>
                <a:latin typeface="STIX MathJax Main"/>
              </a:rPr>
              <a:t>To get started, consider the balance sheets for the Prufrock Corporation in Table 3.1. </a:t>
            </a:r>
          </a:p>
          <a:p>
            <a:endParaRPr lang="en-US" sz="1800" b="0" i="0" u="none" strike="noStrike" baseline="0" dirty="0">
              <a:solidFill>
                <a:srgbClr val="221E1F"/>
              </a:solidFill>
              <a:latin typeface="STIX MathJax Main"/>
            </a:endParaRPr>
          </a:p>
          <a:p>
            <a:r>
              <a:rPr lang="en-US" sz="1800" b="0" i="0" u="none" strike="noStrike" baseline="0" dirty="0">
                <a:solidFill>
                  <a:srgbClr val="221E1F"/>
                </a:solidFill>
                <a:latin typeface="STIX MathJax Main"/>
              </a:rPr>
              <a:t>Quite a few things changed during the year for Prufrock. For example:</a:t>
            </a:r>
          </a:p>
          <a:p>
            <a:pPr marL="285750" indent="-285750">
              <a:buFont typeface="Arial" panose="020B0604020202020204" pitchFamily="34" charset="0"/>
              <a:buChar char="•"/>
            </a:pPr>
            <a:r>
              <a:rPr lang="en-US" sz="1800" b="0" i="0" u="none" strike="noStrike" baseline="0" dirty="0">
                <a:solidFill>
                  <a:srgbClr val="221E1F"/>
                </a:solidFill>
                <a:latin typeface="STIX MathJax Main"/>
              </a:rPr>
              <a:t>Inventory rose by $29. This is a net </a:t>
            </a:r>
            <a:r>
              <a:rPr lang="en-US" sz="1800" b="0" i="1" u="none" strike="noStrike" baseline="0" dirty="0">
                <a:solidFill>
                  <a:srgbClr val="221E1F"/>
                </a:solidFill>
                <a:latin typeface="STIX MathJax Main"/>
              </a:rPr>
              <a:t>use of cash </a:t>
            </a:r>
            <a:r>
              <a:rPr lang="en-US" sz="1800" b="0" i="0" u="none" strike="noStrike" baseline="0" dirty="0">
                <a:solidFill>
                  <a:srgbClr val="221E1F"/>
                </a:solidFill>
                <a:latin typeface="STIX MathJax Main"/>
              </a:rPr>
              <a:t>because Prufrock effectively paid out $29 to increase inventories. </a:t>
            </a:r>
          </a:p>
          <a:p>
            <a:pPr marL="285750" indent="-285750">
              <a:buFont typeface="Arial" panose="020B0604020202020204" pitchFamily="34" charset="0"/>
              <a:buChar char="•"/>
            </a:pPr>
            <a:r>
              <a:rPr lang="en-US" sz="1800" b="0" i="0" u="none" strike="noStrike" baseline="0" dirty="0">
                <a:solidFill>
                  <a:srgbClr val="221E1F"/>
                </a:solidFill>
                <a:latin typeface="STIX MathJax Main"/>
              </a:rPr>
              <a:t>Accounts payable rose by $32. This is a </a:t>
            </a:r>
            <a:r>
              <a:rPr lang="en-US" sz="1800" b="0" i="1" u="none" strike="noStrike" baseline="0" dirty="0">
                <a:solidFill>
                  <a:srgbClr val="221E1F"/>
                </a:solidFill>
                <a:latin typeface="STIX MathJax Main"/>
              </a:rPr>
              <a:t>source of cash </a:t>
            </a:r>
            <a:r>
              <a:rPr lang="en-US" sz="1800" b="0" i="0" u="none" strike="noStrike" baseline="0" dirty="0">
                <a:solidFill>
                  <a:srgbClr val="221E1F"/>
                </a:solidFill>
                <a:latin typeface="STIX MathJax Main"/>
              </a:rPr>
              <a:t>because Prufrock effectively has borrowed an additional $32 payable by the end of the year. </a:t>
            </a:r>
          </a:p>
          <a:p>
            <a:pPr marL="285750" indent="-285750">
              <a:buFont typeface="Arial" panose="020B0604020202020204" pitchFamily="34" charset="0"/>
              <a:buChar char="•"/>
            </a:pPr>
            <a:r>
              <a:rPr lang="en-US" sz="1800" b="0" i="0" u="none" strike="noStrike" baseline="0" dirty="0">
                <a:solidFill>
                  <a:srgbClr val="221E1F"/>
                </a:solidFill>
                <a:latin typeface="STIX MathJax Main"/>
              </a:rPr>
              <a:t>Notes payable, on the other hand, went down by $35, so Prufrock effectively paid off $35 worth of short-term debt—a </a:t>
            </a:r>
            <a:r>
              <a:rPr lang="en-US" sz="1800" b="0" i="1" u="none" strike="noStrike" baseline="0" dirty="0">
                <a:solidFill>
                  <a:srgbClr val="221E1F"/>
                </a:solidFill>
                <a:latin typeface="STIX MathJax Main"/>
              </a:rPr>
              <a:t>use of cash</a:t>
            </a:r>
            <a:r>
              <a:rPr lang="en-US" sz="1800" b="0" i="0" u="none" strike="noStrike" baseline="0" dirty="0">
                <a:solidFill>
                  <a:srgbClr val="221E1F"/>
                </a:solidFill>
                <a:latin typeface="STIX MathJax Main"/>
              </a:rPr>
              <a:t>. </a:t>
            </a:r>
            <a:endParaRPr lang="en-US" dirty="0"/>
          </a:p>
        </p:txBody>
      </p:sp>
      <p:sp>
        <p:nvSpPr>
          <p:cNvPr id="4" name="Slide Number Placeholder 3"/>
          <p:cNvSpPr>
            <a:spLocks noGrp="1"/>
          </p:cNvSpPr>
          <p:nvPr>
            <p:ph type="sldNum" sz="quarter" idx="5"/>
          </p:nvPr>
        </p:nvSpPr>
        <p:spPr/>
        <p:txBody>
          <a:bodyPr/>
          <a:lstStyle/>
          <a:p>
            <a:pPr>
              <a:defRPr/>
            </a:pPr>
            <a:r>
              <a:rPr lang="en-US" altLang="en-US"/>
              <a:t>3.</a:t>
            </a:r>
            <a:fld id="{E9606D99-32B1-4591-88A5-1A2DA96430EA}" type="slidenum">
              <a:rPr lang="en-US" altLang="en-US" smtClean="0"/>
              <a:pPr>
                <a:defRPr/>
              </a:pPr>
              <a:t>5</a:t>
            </a:fld>
            <a:endParaRPr lang="en-US" altLang="en-US" dirty="0"/>
          </a:p>
        </p:txBody>
      </p:sp>
    </p:spTree>
    <p:extLst>
      <p:ext uri="{BB962C8B-B14F-4D97-AF65-F5344CB8AC3E}">
        <p14:creationId xmlns:p14="http://schemas.microsoft.com/office/powerpoint/2010/main" val="9222140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221E1F"/>
                </a:solidFill>
                <a:latin typeface="STIX MathJax Main"/>
              </a:rPr>
              <a:t>We can summarize the sources and uses of cash from the balance sheet as follows:</a:t>
            </a:r>
          </a:p>
          <a:p>
            <a:endParaRPr lang="en-US" sz="1800" b="0" i="0" u="none" strike="noStrike" baseline="0" dirty="0">
              <a:solidFill>
                <a:srgbClr val="221E1F"/>
              </a:solidFill>
              <a:latin typeface="STIX MathJax Main"/>
            </a:endParaRPr>
          </a:p>
          <a:p>
            <a:r>
              <a:rPr lang="en-US" sz="1800" b="0" i="1" u="none" strike="noStrike" baseline="0" dirty="0">
                <a:solidFill>
                  <a:srgbClr val="221E1F"/>
                </a:solidFill>
                <a:latin typeface="STIX MathJax Main"/>
              </a:rPr>
              <a:t>The net addition to cash is the difference between sources and uses, and our $62 result here agrees with the $62 change shown on the balance sheet. </a:t>
            </a:r>
            <a:endParaRPr lang="en-US" i="1" dirty="0"/>
          </a:p>
        </p:txBody>
      </p:sp>
      <p:sp>
        <p:nvSpPr>
          <p:cNvPr id="4" name="Slide Number Placeholder 3"/>
          <p:cNvSpPr>
            <a:spLocks noGrp="1"/>
          </p:cNvSpPr>
          <p:nvPr>
            <p:ph type="sldNum" sz="quarter" idx="5"/>
          </p:nvPr>
        </p:nvSpPr>
        <p:spPr/>
        <p:txBody>
          <a:bodyPr/>
          <a:lstStyle/>
          <a:p>
            <a:pPr>
              <a:defRPr/>
            </a:pPr>
            <a:r>
              <a:rPr lang="en-US" altLang="en-US"/>
              <a:t>3.</a:t>
            </a:r>
            <a:fld id="{E9606D99-32B1-4591-88A5-1A2DA96430EA}" type="slidenum">
              <a:rPr lang="en-US" altLang="en-US" smtClean="0"/>
              <a:pPr>
                <a:defRPr/>
              </a:pPr>
              <a:t>6</a:t>
            </a:fld>
            <a:endParaRPr lang="en-US" altLang="en-US" dirty="0"/>
          </a:p>
        </p:txBody>
      </p:sp>
    </p:spTree>
    <p:extLst>
      <p:ext uri="{BB962C8B-B14F-4D97-AF65-F5344CB8AC3E}">
        <p14:creationId xmlns:p14="http://schemas.microsoft.com/office/powerpoint/2010/main" val="24189657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baseline="0" dirty="0">
                <a:solidFill>
                  <a:srgbClr val="221E1F"/>
                </a:solidFill>
                <a:latin typeface="STIX MathJax Main"/>
              </a:rPr>
              <a:t>To further trace the flow of cash through the firm during the year, we need an income statement. </a:t>
            </a:r>
          </a:p>
          <a:p>
            <a:endParaRPr lang="en-US" sz="1800" b="0" i="0" u="none" strike="noStrike" baseline="0" dirty="0">
              <a:solidFill>
                <a:srgbClr val="221E1F"/>
              </a:solidFill>
              <a:latin typeface="STIX MathJax Main"/>
            </a:endParaRPr>
          </a:p>
          <a:p>
            <a:r>
              <a:rPr lang="en-US" sz="1800" b="0" i="0" u="none" strike="noStrike" baseline="0" dirty="0">
                <a:solidFill>
                  <a:srgbClr val="221E1F"/>
                </a:solidFill>
                <a:latin typeface="STIX MathJax Main"/>
              </a:rPr>
              <a:t>For Prufrock, the results for the year are shown in Table 3.2. </a:t>
            </a:r>
          </a:p>
          <a:p>
            <a:endParaRPr lang="en-US" sz="1800" b="0" i="0" u="none" strike="noStrike" baseline="0" dirty="0">
              <a:solidFill>
                <a:srgbClr val="221E1F"/>
              </a:solidFill>
              <a:latin typeface="STIX MathJax Main"/>
            </a:endParaRPr>
          </a:p>
          <a:p>
            <a:r>
              <a:rPr lang="en-US" sz="1800" b="0" i="1" u="none" strike="noStrike" baseline="0" dirty="0">
                <a:solidFill>
                  <a:srgbClr val="221E1F"/>
                </a:solidFill>
                <a:latin typeface="STIX MathJax Main"/>
              </a:rPr>
              <a:t>Notice here that the $290 addition to retained earnings we calculated from the balance sheet is the difference between the net income of $435 and the dividends of $145. </a:t>
            </a:r>
            <a:endParaRPr lang="en-US" i="1" dirty="0"/>
          </a:p>
        </p:txBody>
      </p:sp>
      <p:sp>
        <p:nvSpPr>
          <p:cNvPr id="4" name="Slide Number Placeholder 3"/>
          <p:cNvSpPr>
            <a:spLocks noGrp="1"/>
          </p:cNvSpPr>
          <p:nvPr>
            <p:ph type="sldNum" sz="quarter" idx="5"/>
          </p:nvPr>
        </p:nvSpPr>
        <p:spPr/>
        <p:txBody>
          <a:bodyPr/>
          <a:lstStyle/>
          <a:p>
            <a:pPr>
              <a:defRPr/>
            </a:pPr>
            <a:r>
              <a:rPr lang="en-US" altLang="en-US"/>
              <a:t>3.</a:t>
            </a:r>
            <a:fld id="{E9606D99-32B1-4591-88A5-1A2DA96430EA}" type="slidenum">
              <a:rPr lang="en-US" altLang="en-US" smtClean="0"/>
              <a:pPr>
                <a:defRPr/>
              </a:pPr>
              <a:t>7</a:t>
            </a:fld>
            <a:endParaRPr lang="en-US" altLang="en-US" dirty="0"/>
          </a:p>
        </p:txBody>
      </p:sp>
    </p:spTree>
    <p:extLst>
      <p:ext uri="{BB962C8B-B14F-4D97-AF65-F5344CB8AC3E}">
        <p14:creationId xmlns:p14="http://schemas.microsoft.com/office/powerpoint/2010/main" val="35504188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052B1E3D-485A-49B0-A13F-D1C4313E1DA3}"/>
              </a:ext>
            </a:extLst>
          </p:cNvPr>
          <p:cNvSpPr>
            <a:spLocks noGrp="1" noRot="1" noChangeAspect="1" noTextEdit="1"/>
          </p:cNvSpPr>
          <p:nvPr>
            <p:ph type="sldImg"/>
          </p:nvPr>
        </p:nvSpPr>
        <p:spPr>
          <a:ln/>
        </p:spPr>
      </p:sp>
      <p:sp>
        <p:nvSpPr>
          <p:cNvPr id="23555" name="Notes Placeholder 2">
            <a:extLst>
              <a:ext uri="{FF2B5EF4-FFF2-40B4-BE49-F238E27FC236}">
                <a16:creationId xmlns:a16="http://schemas.microsoft.com/office/drawing/2014/main" id="{82191135-7B43-452D-B24F-C01E133A31C6}"/>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3556" name="Slide Number Placeholder 3">
            <a:extLst>
              <a:ext uri="{FF2B5EF4-FFF2-40B4-BE49-F238E27FC236}">
                <a16:creationId xmlns:a16="http://schemas.microsoft.com/office/drawing/2014/main" id="{2F893EF0-E5B3-42BF-B1D7-CFDADC3E5F9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3.</a:t>
            </a:r>
            <a:fld id="{CFD4F2DE-5802-49BD-A929-B49E71702ECB}" type="slidenum">
              <a:rPr lang="en-US" altLang="en-US" smtClean="0">
                <a:latin typeface="Times New Roman" panose="02020603050405020304" pitchFamily="18" charset="0"/>
              </a:rPr>
              <a:pPr/>
              <a:t>8</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750221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TABLE ON LEFT</a:t>
            </a:r>
            <a:r>
              <a:rPr lang="en-US" i="0" dirty="0"/>
              <a:t>: </a:t>
            </a:r>
            <a:r>
              <a:rPr lang="en-US" sz="1800" b="0" i="0" u="none" strike="noStrike" baseline="0" dirty="0">
                <a:solidFill>
                  <a:srgbClr val="221E1F"/>
                </a:solidFill>
                <a:latin typeface="STIX MathJax Main"/>
              </a:rPr>
              <a:t>We present a statement of cash flows in Table 3.3. </a:t>
            </a:r>
            <a:endParaRPr lang="en-US" i="0" dirty="0"/>
          </a:p>
          <a:p>
            <a:endParaRPr lang="en-US" i="1" dirty="0"/>
          </a:p>
          <a:p>
            <a:r>
              <a:rPr lang="en-US" sz="1800" b="1" i="0" u="none" strike="noStrike" baseline="0" dirty="0">
                <a:solidFill>
                  <a:srgbClr val="221E1F"/>
                </a:solidFill>
                <a:latin typeface="STIX MathJax Main"/>
              </a:rPr>
              <a:t>TABLE ON RIGHT</a:t>
            </a:r>
            <a:r>
              <a:rPr lang="en-US" sz="1800" b="0" i="0" u="none" strike="noStrike" baseline="0" dirty="0">
                <a:solidFill>
                  <a:srgbClr val="221E1F"/>
                </a:solidFill>
                <a:latin typeface="STIX MathJax Main"/>
              </a:rPr>
              <a:t>: As shown in Table 3.4, it is sometimes useful to present the same information a bit differently. We will call this the “sources and uses of cash” statement. There is no such statement in financial accounting, but this arrangement resembles one used many years ago. </a:t>
            </a:r>
          </a:p>
          <a:p>
            <a:endParaRPr lang="en-US" sz="1800" b="0" i="0" u="none" strike="noStrike" baseline="0" dirty="0">
              <a:solidFill>
                <a:srgbClr val="221E1F"/>
              </a:solidFill>
              <a:latin typeface="STIX MathJax Main"/>
            </a:endParaRPr>
          </a:p>
          <a:p>
            <a:pPr algn="just"/>
            <a:r>
              <a:rPr lang="en-US" sz="1800" b="0" i="0" u="none" strike="noStrike" baseline="0" dirty="0">
                <a:solidFill>
                  <a:srgbClr val="221E1F"/>
                </a:solidFill>
                <a:latin typeface="STIX MathJax Main"/>
              </a:rPr>
              <a:t>Now that we have the various cash pieces in place, we can get a good idea of what happened during the year. </a:t>
            </a:r>
          </a:p>
          <a:p>
            <a:pPr marL="285750" indent="-285750" algn="just">
              <a:buFont typeface="Arial" panose="020B0604020202020204" pitchFamily="34" charset="0"/>
              <a:buChar char="•"/>
            </a:pPr>
            <a:r>
              <a:rPr lang="en-US" sz="1800" b="0" i="0" u="none" strike="noStrike" baseline="0" dirty="0">
                <a:solidFill>
                  <a:srgbClr val="221E1F"/>
                </a:solidFill>
                <a:latin typeface="STIX MathJax Main"/>
              </a:rPr>
              <a:t>Prufrock’s major cash outlays were fixed asset acquisitions and cash dividends. It paid for these activities primarily with cash generated from operations. </a:t>
            </a:r>
          </a:p>
          <a:p>
            <a:pPr marL="285750" indent="-285750" algn="just">
              <a:buFont typeface="Arial" panose="020B0604020202020204" pitchFamily="34" charset="0"/>
              <a:buChar char="•"/>
            </a:pPr>
            <a:r>
              <a:rPr lang="en-US" sz="1800" b="0" i="0" u="none" strike="noStrike" baseline="0" dirty="0">
                <a:solidFill>
                  <a:srgbClr val="221E1F"/>
                </a:solidFill>
                <a:latin typeface="STIX MathJax Main"/>
              </a:rPr>
              <a:t>Prufrock also retired some long-term debt and increased current assets. </a:t>
            </a:r>
          </a:p>
          <a:p>
            <a:pPr marL="285750" indent="-285750" algn="just">
              <a:buFont typeface="Arial" panose="020B0604020202020204" pitchFamily="34" charset="0"/>
              <a:buChar char="•"/>
            </a:pPr>
            <a:r>
              <a:rPr lang="en-US" sz="1800" b="0" i="0" u="none" strike="noStrike" baseline="0" dirty="0">
                <a:solidFill>
                  <a:srgbClr val="221E1F"/>
                </a:solidFill>
                <a:latin typeface="STIX MathJax Main"/>
              </a:rPr>
              <a:t>Finally, current liabilities were not greatly changed, and a relatively small amount of new equity was sold. </a:t>
            </a:r>
            <a:endParaRPr lang="en-US" i="1" dirty="0"/>
          </a:p>
        </p:txBody>
      </p:sp>
      <p:sp>
        <p:nvSpPr>
          <p:cNvPr id="4" name="Slide Number Placeholder 3"/>
          <p:cNvSpPr>
            <a:spLocks noGrp="1"/>
          </p:cNvSpPr>
          <p:nvPr>
            <p:ph type="sldNum" sz="quarter" idx="5"/>
          </p:nvPr>
        </p:nvSpPr>
        <p:spPr/>
        <p:txBody>
          <a:bodyPr/>
          <a:lstStyle/>
          <a:p>
            <a:pPr>
              <a:defRPr/>
            </a:pPr>
            <a:r>
              <a:rPr lang="en-US" altLang="en-US"/>
              <a:t>3.</a:t>
            </a:r>
            <a:fld id="{E9606D99-32B1-4591-88A5-1A2DA96430EA}" type="slidenum">
              <a:rPr lang="en-US" altLang="en-US" smtClean="0"/>
              <a:pPr>
                <a:defRPr/>
              </a:pPr>
              <a:t>9</a:t>
            </a:fld>
            <a:endParaRPr lang="en-US" altLang="en-US" dirty="0"/>
          </a:p>
        </p:txBody>
      </p:sp>
    </p:spTree>
    <p:extLst>
      <p:ext uri="{BB962C8B-B14F-4D97-AF65-F5344CB8AC3E}">
        <p14:creationId xmlns:p14="http://schemas.microsoft.com/office/powerpoint/2010/main" val="10709648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0AADCF1E-F34F-47FF-BB7A-764578470443}"/>
              </a:ext>
            </a:extLst>
          </p:cNvPr>
          <p:cNvSpPr>
            <a:spLocks noGrp="1" noRot="1" noChangeAspect="1" noTextEdit="1"/>
          </p:cNvSpPr>
          <p:nvPr>
            <p:ph type="sldImg"/>
          </p:nvPr>
        </p:nvSpPr>
        <p:spPr>
          <a:ln/>
        </p:spPr>
      </p:sp>
      <p:sp>
        <p:nvSpPr>
          <p:cNvPr id="27651" name="Notes Placeholder 2">
            <a:extLst>
              <a:ext uri="{FF2B5EF4-FFF2-40B4-BE49-F238E27FC236}">
                <a16:creationId xmlns:a16="http://schemas.microsoft.com/office/drawing/2014/main" id="{40DC5DAA-3C25-424B-9998-3F2373AFDC83}"/>
              </a:ext>
            </a:extLst>
          </p:cNvPr>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Section 3.2</a:t>
            </a:r>
          </a:p>
          <a:p>
            <a:endParaRPr lang="en-US" altLang="en-US" dirty="0"/>
          </a:p>
          <a:p>
            <a:r>
              <a:rPr lang="en-US" altLang="en-US" dirty="0"/>
              <a:t>Common-base year statements are often used to investigate trends in the firm’s pattern of operations and, thus, may be referred to as trend analysis.</a:t>
            </a:r>
          </a:p>
        </p:txBody>
      </p:sp>
      <p:sp>
        <p:nvSpPr>
          <p:cNvPr id="27652" name="Slide Number Placeholder 3">
            <a:extLst>
              <a:ext uri="{FF2B5EF4-FFF2-40B4-BE49-F238E27FC236}">
                <a16:creationId xmlns:a16="http://schemas.microsoft.com/office/drawing/2014/main" id="{BC04F6F8-5903-4DAD-9CDA-E986FDD802AB}"/>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latin typeface="Times New Roman" panose="02020603050405020304" pitchFamily="18" charset="0"/>
              </a:rPr>
              <a:t>3.</a:t>
            </a:r>
            <a:fld id="{AA0CE059-74AF-4F29-BB9B-125B5FC41303}" type="slidenum">
              <a:rPr lang="en-US" altLang="en-US" smtClean="0">
                <a:latin typeface="Times New Roman" panose="02020603050405020304" pitchFamily="18" charset="0"/>
              </a:rPr>
              <a:pPr/>
              <a:t>10</a:t>
            </a:fld>
            <a:endParaRPr lang="en-US" altLang="en-US" dirty="0">
              <a:latin typeface="Times New Roman" panose="02020603050405020304" pitchFamily="18" charset="0"/>
            </a:endParaRPr>
          </a:p>
        </p:txBody>
      </p:sp>
    </p:spTree>
    <p:extLst>
      <p:ext uri="{BB962C8B-B14F-4D97-AF65-F5344CB8AC3E}">
        <p14:creationId xmlns:p14="http://schemas.microsoft.com/office/powerpoint/2010/main" val="37793482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E78727-0837-473C-8F7E-816A416C2141}"/>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a:defRPr/>
            </a:pPr>
            <a:endParaRPr lang="en-US" dirty="0">
              <a:solidFill>
                <a:prstClr val="white"/>
              </a:solidFill>
            </a:endParaRPr>
          </a:p>
        </p:txBody>
      </p:sp>
      <p:sp useBgFill="1">
        <p:nvSpPr>
          <p:cNvPr id="5" name="Rounded Rectangle 12">
            <a:extLst>
              <a:ext uri="{FF2B5EF4-FFF2-40B4-BE49-F238E27FC236}">
                <a16:creationId xmlns:a16="http://schemas.microsoft.com/office/drawing/2014/main" id="{F6154150-F62B-498C-A089-9C49F5A9EEF0}"/>
              </a:ext>
            </a:extLst>
          </p:cNvPr>
          <p:cNvSpPr/>
          <p:nvPr userDrawn="1"/>
        </p:nvSpPr>
        <p:spPr>
          <a:xfrm>
            <a:off x="91722" y="100746"/>
            <a:ext cx="8960556" cy="6665668"/>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B51F14B6-8F17-4883-A72D-ADB64A197F91}"/>
              </a:ext>
            </a:extLst>
          </p:cNvPr>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AB50229B-3E69-4058-A406-02302E8059D4}"/>
              </a:ext>
            </a:extLst>
          </p:cNvPr>
          <p:cNvSpPr/>
          <p:nvPr/>
        </p:nvSpPr>
        <p:spPr>
          <a:xfrm>
            <a:off x="7572656"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a:defRPr/>
            </a:pPr>
            <a:endParaRPr lang="en-US" dirty="0">
              <a:solidFill>
                <a:prstClr val="white"/>
              </a:solidFill>
            </a:endParaRPr>
          </a:p>
        </p:txBody>
      </p:sp>
      <p:sp>
        <p:nvSpPr>
          <p:cNvPr id="8" name="Rectangle 7">
            <a:extLst>
              <a:ext uri="{FF2B5EF4-FFF2-40B4-BE49-F238E27FC236}">
                <a16:creationId xmlns:a16="http://schemas.microsoft.com/office/drawing/2014/main" id="{CAF1378B-7EE5-4A4F-8D0B-D8565A9F87F2}"/>
              </a:ext>
            </a:extLst>
          </p:cNvPr>
          <p:cNvSpPr/>
          <p:nvPr/>
        </p:nvSpPr>
        <p:spPr>
          <a:xfrm>
            <a:off x="446265" y="3055327"/>
            <a:ext cx="6946194" cy="2245702"/>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a:defRPr/>
            </a:pPr>
            <a:endParaRPr lang="en-US" dirty="0">
              <a:solidFill>
                <a:prstClr val="white"/>
              </a:solidFill>
            </a:endParaRPr>
          </a:p>
        </p:txBody>
      </p:sp>
      <p:sp>
        <p:nvSpPr>
          <p:cNvPr id="9" name="Rectangle 8">
            <a:extLst>
              <a:ext uri="{FF2B5EF4-FFF2-40B4-BE49-F238E27FC236}">
                <a16:creationId xmlns:a16="http://schemas.microsoft.com/office/drawing/2014/main" id="{2411C9D2-3C3D-4FC9-A45B-F714A752EFD0}"/>
              </a:ext>
            </a:extLst>
          </p:cNvPr>
          <p:cNvSpPr/>
          <p:nvPr/>
        </p:nvSpPr>
        <p:spPr>
          <a:xfrm>
            <a:off x="541515" y="4559178"/>
            <a:ext cx="6755694" cy="664918"/>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a:defRPr/>
            </a:pPr>
            <a:endParaRPr lang="en-US" dirty="0">
              <a:solidFill>
                <a:prstClr val="white"/>
              </a:solidFill>
            </a:endParaRPr>
          </a:p>
        </p:txBody>
      </p:sp>
      <p:sp>
        <p:nvSpPr>
          <p:cNvPr id="10" name="Rectangle 9">
            <a:extLst>
              <a:ext uri="{FF2B5EF4-FFF2-40B4-BE49-F238E27FC236}">
                <a16:creationId xmlns:a16="http://schemas.microsoft.com/office/drawing/2014/main" id="{A626F7EE-16BC-4BA6-9A4B-2FF517D60F2A}"/>
              </a:ext>
            </a:extLst>
          </p:cNvPr>
          <p:cNvSpPr/>
          <p:nvPr/>
        </p:nvSpPr>
        <p:spPr>
          <a:xfrm>
            <a:off x="7713489" y="3135926"/>
            <a:ext cx="910167" cy="2077183"/>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a:defRPr/>
            </a:pPr>
            <a:endParaRPr lang="en-US" dirty="0">
              <a:solidFill>
                <a:prstClr val="white"/>
              </a:solidFill>
            </a:endParaRPr>
          </a:p>
        </p:txBody>
      </p:sp>
      <p:sp>
        <p:nvSpPr>
          <p:cNvPr id="11" name="Rectangle 10">
            <a:extLst>
              <a:ext uri="{FF2B5EF4-FFF2-40B4-BE49-F238E27FC236}">
                <a16:creationId xmlns:a16="http://schemas.microsoft.com/office/drawing/2014/main" id="{9573BCEF-DE89-4071-8B7C-294D9102111C}"/>
              </a:ext>
            </a:extLst>
          </p:cNvPr>
          <p:cNvSpPr/>
          <p:nvPr/>
        </p:nvSpPr>
        <p:spPr>
          <a:xfrm>
            <a:off x="539750" y="3139589"/>
            <a:ext cx="6759222" cy="2077183"/>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a:defRPr/>
            </a:pPr>
            <a:endParaRPr lang="en-US" dirty="0">
              <a:solidFill>
                <a:prstClr val="white"/>
              </a:solidFill>
            </a:endParaRPr>
          </a:p>
        </p:txBody>
      </p:sp>
      <p:sp>
        <p:nvSpPr>
          <p:cNvPr id="3" name="Subtitle 2"/>
          <p:cNvSpPr>
            <a:spLocks noGrp="1"/>
          </p:cNvSpPr>
          <p:nvPr>
            <p:ph type="subTitle" idx="1"/>
          </p:nvPr>
        </p:nvSpPr>
        <p:spPr>
          <a:xfrm>
            <a:off x="642806" y="4648200"/>
            <a:ext cx="6553200" cy="457200"/>
          </a:xfrm>
        </p:spPr>
        <p:txBody>
          <a:bodyPr>
            <a:normAutofit/>
          </a:bodyPr>
          <a:lstStyle>
            <a:lvl1pPr marL="0" indent="0" algn="ctr">
              <a:buNone/>
              <a:defRPr sz="1800" cap="all" spc="300" baseline="0">
                <a:solidFill>
                  <a:srgbClr val="FFFFFF"/>
                </a:solidFill>
              </a:defRPr>
            </a:lvl1pPr>
            <a:lvl2pPr marL="457119" indent="0" algn="ctr">
              <a:buNone/>
              <a:defRPr>
                <a:solidFill>
                  <a:schemeClr val="tx1">
                    <a:tint val="75000"/>
                  </a:schemeClr>
                </a:solidFill>
              </a:defRPr>
            </a:lvl2pPr>
            <a:lvl3pPr marL="914236" indent="0" algn="ctr">
              <a:buNone/>
              <a:defRPr>
                <a:solidFill>
                  <a:schemeClr val="tx1">
                    <a:tint val="75000"/>
                  </a:schemeClr>
                </a:solidFill>
              </a:defRPr>
            </a:lvl3pPr>
            <a:lvl4pPr marL="1371356" indent="0" algn="ctr">
              <a:buNone/>
              <a:defRPr>
                <a:solidFill>
                  <a:schemeClr val="tx1">
                    <a:tint val="75000"/>
                  </a:schemeClr>
                </a:solidFill>
              </a:defRPr>
            </a:lvl4pPr>
            <a:lvl5pPr marL="1828473" indent="0" algn="ctr">
              <a:buNone/>
              <a:defRPr>
                <a:solidFill>
                  <a:schemeClr val="tx1">
                    <a:tint val="75000"/>
                  </a:schemeClr>
                </a:solidFill>
              </a:defRPr>
            </a:lvl5pPr>
            <a:lvl6pPr marL="2285592" indent="0" algn="ctr">
              <a:buNone/>
              <a:defRPr>
                <a:solidFill>
                  <a:schemeClr val="tx1">
                    <a:tint val="75000"/>
                  </a:schemeClr>
                </a:solidFill>
              </a:defRPr>
            </a:lvl6pPr>
            <a:lvl7pPr marL="2742708" indent="0" algn="ctr">
              <a:buNone/>
              <a:defRPr>
                <a:solidFill>
                  <a:schemeClr val="tx1">
                    <a:tint val="75000"/>
                  </a:schemeClr>
                </a:solidFill>
              </a:defRPr>
            </a:lvl7pPr>
            <a:lvl8pPr marL="3199828" indent="0" algn="ctr">
              <a:buNone/>
              <a:defRPr>
                <a:solidFill>
                  <a:schemeClr val="tx1">
                    <a:tint val="75000"/>
                  </a:schemeClr>
                </a:solidFill>
              </a:defRPr>
            </a:lvl8pPr>
            <a:lvl9pPr marL="3656945" indent="0" algn="ctr">
              <a:buNone/>
              <a:defRPr>
                <a:solidFill>
                  <a:schemeClr val="tx1">
                    <a:tint val="75000"/>
                  </a:schemeClr>
                </a:solidFill>
              </a:defRPr>
            </a:lvl9pPr>
          </a:lstStyle>
          <a:p>
            <a:r>
              <a:rPr lang="en-US"/>
              <a:t>Click to edit Master subtitle style</a:t>
            </a:r>
            <a:endParaRPr lang="en-US" dirty="0"/>
          </a:p>
        </p:txBody>
      </p:sp>
      <p:sp>
        <p:nvSpPr>
          <p:cNvPr id="2" name="Title 1"/>
          <p:cNvSpPr>
            <a:spLocks noGrp="1"/>
          </p:cNvSpPr>
          <p:nvPr>
            <p:ph type="ctrTitle"/>
          </p:nvPr>
        </p:nvSpPr>
        <p:spPr>
          <a:xfrm>
            <a:off x="604706" y="3227037"/>
            <a:ext cx="6629400" cy="1219201"/>
          </a:xfrm>
        </p:spPr>
        <p:txBody>
          <a:bodyPr anchor="b" anchorCtr="0">
            <a:noAutofit/>
          </a:bodyPr>
          <a:lstStyle>
            <a:lvl1pPr>
              <a:defRPr sz="4000">
                <a:solidFill>
                  <a:schemeClr val="accent1">
                    <a:lumMod val="50000"/>
                  </a:schemeClr>
                </a:solidFill>
              </a:defRPr>
            </a:lvl1pPr>
          </a:lstStyle>
          <a:p>
            <a:r>
              <a:rPr lang="en-US"/>
              <a:t>Click to edit Master title style</a:t>
            </a:r>
            <a:endParaRPr lang="en-US" dirty="0"/>
          </a:p>
        </p:txBody>
      </p:sp>
      <p:sp>
        <p:nvSpPr>
          <p:cNvPr id="18" name="Date Placeholder 17">
            <a:extLst>
              <a:ext uri="{FF2B5EF4-FFF2-40B4-BE49-F238E27FC236}">
                <a16:creationId xmlns:a16="http://schemas.microsoft.com/office/drawing/2014/main" id="{301DC120-C112-471F-8F2A-ADB1E7F9AAE4}"/>
              </a:ext>
            </a:extLst>
          </p:cNvPr>
          <p:cNvSpPr>
            <a:spLocks noGrp="1"/>
          </p:cNvSpPr>
          <p:nvPr>
            <p:ph type="dt" sz="half" idx="10"/>
          </p:nvPr>
        </p:nvSpPr>
        <p:spPr/>
        <p:txBody>
          <a:bodyPr/>
          <a:lstStyle/>
          <a:p>
            <a:pPr>
              <a:defRPr/>
            </a:pPr>
            <a:endParaRPr lang="en-US" dirty="0">
              <a:solidFill>
                <a:srgbClr val="303030"/>
              </a:solidFill>
            </a:endParaRPr>
          </a:p>
        </p:txBody>
      </p:sp>
      <p:sp>
        <p:nvSpPr>
          <p:cNvPr id="16" name="Footer Placeholder 15">
            <a:extLst>
              <a:ext uri="{FF2B5EF4-FFF2-40B4-BE49-F238E27FC236}">
                <a16:creationId xmlns:a16="http://schemas.microsoft.com/office/drawing/2014/main" id="{1BF17057-E2DA-4944-BFFA-F1EF82B8719A}"/>
              </a:ext>
            </a:extLst>
          </p:cNvPr>
          <p:cNvSpPr>
            <a:spLocks noGrp="1"/>
          </p:cNvSpPr>
          <p:nvPr>
            <p:ph type="ftr" sz="quarter" idx="11"/>
          </p:nvPr>
        </p:nvSpPr>
        <p:spPr>
          <a:xfrm>
            <a:off x="4" y="6484330"/>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pic>
        <p:nvPicPr>
          <p:cNvPr id="15" name="Picture 14">
            <a:extLst>
              <a:ext uri="{FF2B5EF4-FFF2-40B4-BE49-F238E27FC236}">
                <a16:creationId xmlns:a16="http://schemas.microsoft.com/office/drawing/2014/main" id="{587C47B5-6965-436B-8F22-7F6ECF8A3E1E}"/>
              </a:ext>
            </a:extLst>
          </p:cNvPr>
          <p:cNvPicPr>
            <a:picLocks noChangeAspect="1"/>
          </p:cNvPicPr>
          <p:nvPr userDrawn="1"/>
        </p:nvPicPr>
        <p:blipFill>
          <a:blip r:embed="rId2"/>
          <a:stretch>
            <a:fillRect/>
          </a:stretch>
        </p:blipFill>
        <p:spPr>
          <a:xfrm>
            <a:off x="2133600" y="137377"/>
            <a:ext cx="4172856" cy="2759434"/>
          </a:xfrm>
          <a:prstGeom prst="rect">
            <a:avLst/>
          </a:prstGeom>
        </p:spPr>
      </p:pic>
    </p:spTree>
    <p:extLst>
      <p:ext uri="{BB962C8B-B14F-4D97-AF65-F5344CB8AC3E}">
        <p14:creationId xmlns:p14="http://schemas.microsoft.com/office/powerpoint/2010/main" val="2280905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FBA7D6C8-9EA9-42D1-9F97-DE9A128FB5FB}"/>
              </a:ext>
            </a:extLst>
          </p:cNvPr>
          <p:cNvSpPr>
            <a:spLocks noGrp="1"/>
          </p:cNvSpPr>
          <p:nvPr>
            <p:ph type="dt" sz="half" idx="10"/>
          </p:nvPr>
        </p:nvSpPr>
        <p:spPr/>
        <p:txBody>
          <a:bodyPr/>
          <a:lstStyle/>
          <a:p>
            <a:pPr>
              <a:defRPr/>
            </a:pPr>
            <a:endParaRPr lang="en-US" dirty="0">
              <a:solidFill>
                <a:srgbClr val="303030"/>
              </a:solidFill>
            </a:endParaRPr>
          </a:p>
        </p:txBody>
      </p:sp>
      <p:sp>
        <p:nvSpPr>
          <p:cNvPr id="6" name="Footer Placeholder 5">
            <a:extLst>
              <a:ext uri="{FF2B5EF4-FFF2-40B4-BE49-F238E27FC236}">
                <a16:creationId xmlns:a16="http://schemas.microsoft.com/office/drawing/2014/main" id="{6180B480-A529-405D-B546-249EFAEA6E0D}"/>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1" name="Title 10">
            <a:extLst>
              <a:ext uri="{FF2B5EF4-FFF2-40B4-BE49-F238E27FC236}">
                <a16:creationId xmlns:a16="http://schemas.microsoft.com/office/drawing/2014/main" id="{3A53E416-B97C-4CEC-892D-01344015A36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25181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9862681-A1FC-4F84-8096-59F944E702BB}"/>
              </a:ext>
            </a:extLst>
          </p:cNvPr>
          <p:cNvSpPr/>
          <p:nvPr/>
        </p:nvSpPr>
        <p:spPr>
          <a:xfrm>
            <a:off x="6861531" y="228970"/>
            <a:ext cx="1859139" cy="612164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defTabSz="914236" eaLnBrk="1" hangingPunct="1">
              <a:defRPr/>
            </a:pPr>
            <a:endParaRPr lang="en-US" sz="1800" dirty="0">
              <a:solidFill>
                <a:prstClr val="white"/>
              </a:solidFill>
            </a:endParaRPr>
          </a:p>
        </p:txBody>
      </p:sp>
      <p:sp>
        <p:nvSpPr>
          <p:cNvPr id="5" name="Rectangle 4">
            <a:extLst>
              <a:ext uri="{FF2B5EF4-FFF2-40B4-BE49-F238E27FC236}">
                <a16:creationId xmlns:a16="http://schemas.microsoft.com/office/drawing/2014/main" id="{E6EBEECC-F7DB-49F1-B216-C32E10067E14}"/>
              </a:ext>
            </a:extLst>
          </p:cNvPr>
          <p:cNvSpPr/>
          <p:nvPr/>
        </p:nvSpPr>
        <p:spPr>
          <a:xfrm>
            <a:off x="6955014" y="351692"/>
            <a:ext cx="1672167" cy="5876192"/>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a:defRPr/>
            </a:pPr>
            <a:endParaRPr lang="en-US" dirty="0">
              <a:solidFill>
                <a:prstClr val="white"/>
              </a:solidFill>
            </a:endParaRPr>
          </a:p>
        </p:txBody>
      </p:sp>
      <p:sp>
        <p:nvSpPr>
          <p:cNvPr id="2" name="Vertical Title 1"/>
          <p:cNvSpPr>
            <a:spLocks noGrp="1"/>
          </p:cNvSpPr>
          <p:nvPr>
            <p:ph type="title" orient="vert"/>
          </p:nvPr>
        </p:nvSpPr>
        <p:spPr>
          <a:xfrm>
            <a:off x="7048580" y="395432"/>
            <a:ext cx="1485531" cy="578898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381004"/>
            <a:ext cx="6172200" cy="57912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a:extLst>
              <a:ext uri="{FF2B5EF4-FFF2-40B4-BE49-F238E27FC236}">
                <a16:creationId xmlns:a16="http://schemas.microsoft.com/office/drawing/2014/main" id="{AA1DC672-7E4C-4E9F-812A-3A0CF5EC9011}"/>
              </a:ext>
            </a:extLst>
          </p:cNvPr>
          <p:cNvSpPr>
            <a:spLocks noGrp="1"/>
          </p:cNvSpPr>
          <p:nvPr>
            <p:ph type="dt" sz="half" idx="10"/>
          </p:nvPr>
        </p:nvSpPr>
        <p:spPr/>
        <p:txBody>
          <a:bodyPr/>
          <a:lstStyle/>
          <a:p>
            <a:pPr>
              <a:defRPr/>
            </a:pPr>
            <a:endParaRPr lang="en-US" dirty="0">
              <a:solidFill>
                <a:srgbClr val="303030"/>
              </a:solidFill>
            </a:endParaRPr>
          </a:p>
        </p:txBody>
      </p:sp>
      <p:sp>
        <p:nvSpPr>
          <p:cNvPr id="13" name="TextBox 12">
            <a:extLst>
              <a:ext uri="{FF2B5EF4-FFF2-40B4-BE49-F238E27FC236}">
                <a16:creationId xmlns:a16="http://schemas.microsoft.com/office/drawing/2014/main" id="{B62CB140-107E-42C6-8743-1CBC23C2C565}"/>
              </a:ext>
            </a:extLst>
          </p:cNvPr>
          <p:cNvSpPr txBox="1"/>
          <p:nvPr userDrawn="1"/>
        </p:nvSpPr>
        <p:spPr>
          <a:xfrm>
            <a:off x="8037688" y="6299470"/>
            <a:ext cx="1106312" cy="275070"/>
          </a:xfrm>
          <a:prstGeom prst="rect">
            <a:avLst/>
          </a:prstGeom>
          <a:noFill/>
        </p:spPr>
        <p:txBody>
          <a:bodyPr wrap="square" lIns="103227" tIns="51613" rIns="103227" bIns="51613" rtlCol="0">
            <a:noAutofit/>
          </a:bodyPr>
          <a:lstStyle/>
          <a:p>
            <a:pPr algn="r"/>
            <a:r>
              <a:rPr lang="en-US" sz="1400" b="1" dirty="0">
                <a:solidFill>
                  <a:srgbClr val="000000"/>
                </a:solidFill>
                <a:cs typeface="Arial" panose="020B0604020202020204" pitchFamily="34" charset="0"/>
              </a:rPr>
              <a:t>1-</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8" name="Footer Placeholder 7">
            <a:extLst>
              <a:ext uri="{FF2B5EF4-FFF2-40B4-BE49-F238E27FC236}">
                <a16:creationId xmlns:a16="http://schemas.microsoft.com/office/drawing/2014/main" id="{2138B0B6-A50E-4DE8-8E7B-C44C28D049CB}"/>
              </a:ext>
            </a:extLst>
          </p:cNvPr>
          <p:cNvSpPr>
            <a:spLocks noGrp="1"/>
          </p:cNvSpPr>
          <p:nvPr>
            <p:ph type="ftr" sz="quarter" idx="11"/>
          </p:nvPr>
        </p:nvSpPr>
        <p:spPr>
          <a:xfrm>
            <a:off x="4" y="6484330"/>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spTree>
    <p:extLst>
      <p:ext uri="{BB962C8B-B14F-4D97-AF65-F5344CB8AC3E}">
        <p14:creationId xmlns:p14="http://schemas.microsoft.com/office/powerpoint/2010/main" val="37242736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36764" y="1752968"/>
            <a:ext cx="8117416" cy="4372341"/>
          </a:xfrm>
        </p:spPr>
        <p:txBody>
          <a:bodyPr/>
          <a:lstStyle>
            <a:lvl1pPr>
              <a:defRPr>
                <a:solidFill>
                  <a:schemeClr val="accent4"/>
                </a:solidFill>
              </a:defRPr>
            </a:lvl1pPr>
            <a:lvl2pPr>
              <a:defRPr>
                <a:solidFill>
                  <a:schemeClr val="accent4"/>
                </a:solidFill>
              </a:defRPr>
            </a:lvl2pPr>
            <a:lvl3pPr>
              <a:defRPr>
                <a:solidFill>
                  <a:schemeClr val="accent4"/>
                </a:solidFill>
              </a:defRPr>
            </a:lvl3pPr>
            <a:lvl4pPr>
              <a:defRPr>
                <a:solidFill>
                  <a:schemeClr val="accent4"/>
                </a:solidFill>
              </a:defRPr>
            </a:lvl4pPr>
            <a:lvl5pPr>
              <a:defRPr>
                <a:solidFill>
                  <a:schemeClr val="accent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2E59401-9FA2-4530-8E01-FFA70837DC4E}"/>
              </a:ext>
            </a:extLst>
          </p:cNvPr>
          <p:cNvSpPr>
            <a:spLocks noGrp="1"/>
          </p:cNvSpPr>
          <p:nvPr>
            <p:ph type="dt" sz="half" idx="10"/>
          </p:nvPr>
        </p:nvSpPr>
        <p:spPr/>
        <p:txBody>
          <a:bodyPr/>
          <a:lstStyle/>
          <a:p>
            <a:pPr>
              <a:defRPr/>
            </a:pPr>
            <a:endParaRPr lang="en-US" dirty="0">
              <a:solidFill>
                <a:srgbClr val="303030"/>
              </a:solidFill>
            </a:endParaRPr>
          </a:p>
        </p:txBody>
      </p:sp>
      <p:sp>
        <p:nvSpPr>
          <p:cNvPr id="6" name="Footer Placeholder 5">
            <a:extLst>
              <a:ext uri="{FF2B5EF4-FFF2-40B4-BE49-F238E27FC236}">
                <a16:creationId xmlns:a16="http://schemas.microsoft.com/office/drawing/2014/main" id="{28F40CA6-9738-4C2D-8079-027F4768CD39}"/>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2" name="Title 11">
            <a:extLst>
              <a:ext uri="{FF2B5EF4-FFF2-40B4-BE49-F238E27FC236}">
                <a16:creationId xmlns:a16="http://schemas.microsoft.com/office/drawing/2014/main" id="{B42AF359-D28D-48A3-BBF6-A58F7E8D7D00}"/>
              </a:ext>
            </a:extLst>
          </p:cNvPr>
          <p:cNvSpPr>
            <a:spLocks noGrp="1"/>
          </p:cNvSpPr>
          <p:nvPr>
            <p:ph type="title"/>
          </p:nvPr>
        </p:nvSpPr>
        <p:spPr>
          <a:xfrm>
            <a:off x="636764" y="373676"/>
            <a:ext cx="8117416" cy="1117356"/>
          </a:xfrm>
        </p:spPr>
        <p:txBody>
          <a:bodyPr/>
          <a:lstStyle/>
          <a:p>
            <a:r>
              <a:rPr lang="en-US" dirty="0"/>
              <a:t>Click to edit Master title style</a:t>
            </a:r>
          </a:p>
        </p:txBody>
      </p:sp>
    </p:spTree>
    <p:extLst>
      <p:ext uri="{BB962C8B-B14F-4D97-AF65-F5344CB8AC3E}">
        <p14:creationId xmlns:p14="http://schemas.microsoft.com/office/powerpoint/2010/main" val="36266140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C32DD62-64A5-45EC-9F46-07BDD47F82D6}"/>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a:defRPr/>
            </a:pPr>
            <a:endParaRPr lang="en-US" dirty="0">
              <a:solidFill>
                <a:prstClr val="white"/>
              </a:solidFill>
            </a:endParaRPr>
          </a:p>
        </p:txBody>
      </p:sp>
      <p:sp useBgFill="1">
        <p:nvSpPr>
          <p:cNvPr id="5" name="Rounded Rectangle 12">
            <a:extLst>
              <a:ext uri="{FF2B5EF4-FFF2-40B4-BE49-F238E27FC236}">
                <a16:creationId xmlns:a16="http://schemas.microsoft.com/office/drawing/2014/main" id="{F0D61F11-BFF8-4D6E-9F06-0028DE6D8E32}"/>
              </a:ext>
            </a:extLst>
          </p:cNvPr>
          <p:cNvSpPr/>
          <p:nvPr/>
        </p:nvSpPr>
        <p:spPr>
          <a:xfrm>
            <a:off x="91722" y="100746"/>
            <a:ext cx="8960556" cy="6665668"/>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a:defRPr/>
            </a:pPr>
            <a:endParaRPr lang="en-US" dirty="0">
              <a:solidFill>
                <a:prstClr val="white"/>
              </a:solidFill>
            </a:endParaRPr>
          </a:p>
        </p:txBody>
      </p:sp>
      <p:sp>
        <p:nvSpPr>
          <p:cNvPr id="6" name="Rectangle 5">
            <a:extLst>
              <a:ext uri="{FF2B5EF4-FFF2-40B4-BE49-F238E27FC236}">
                <a16:creationId xmlns:a16="http://schemas.microsoft.com/office/drawing/2014/main" id="{5E9632C5-2D55-4C6D-BD1E-DD0DF8CB514E}"/>
              </a:ext>
            </a:extLst>
          </p:cNvPr>
          <p:cNvSpPr/>
          <p:nvPr/>
        </p:nvSpPr>
        <p:spPr>
          <a:xfrm>
            <a:off x="451976" y="2946403"/>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DF967D9B-02AA-48BE-8FD8-AE6DF962D2F1}"/>
              </a:ext>
            </a:extLst>
          </p:cNvPr>
          <p:cNvSpPr/>
          <p:nvPr/>
        </p:nvSpPr>
        <p:spPr>
          <a:xfrm>
            <a:off x="567975" y="3048003"/>
            <a:ext cx="8032750" cy="2245702"/>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a:defRPr/>
            </a:pPr>
            <a:endParaRPr lang="en-US" dirty="0">
              <a:solidFill>
                <a:prstClr val="white"/>
              </a:solidFill>
            </a:endParaRPr>
          </a:p>
        </p:txBody>
      </p:sp>
      <p:sp>
        <p:nvSpPr>
          <p:cNvPr id="8" name="Rectangle 7">
            <a:extLst>
              <a:ext uri="{FF2B5EF4-FFF2-40B4-BE49-F238E27FC236}">
                <a16:creationId xmlns:a16="http://schemas.microsoft.com/office/drawing/2014/main" id="{0853756E-8497-4539-9F20-BCFDFD1BA110}"/>
              </a:ext>
            </a:extLst>
          </p:cNvPr>
          <p:cNvSpPr/>
          <p:nvPr/>
        </p:nvSpPr>
        <p:spPr>
          <a:xfrm>
            <a:off x="675570" y="4540861"/>
            <a:ext cx="7817556" cy="664918"/>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a:defRPr/>
            </a:pPr>
            <a:endParaRPr lang="en-US" dirty="0">
              <a:solidFill>
                <a:prstClr val="white"/>
              </a:solidFill>
            </a:endParaRPr>
          </a:p>
        </p:txBody>
      </p:sp>
      <p:sp>
        <p:nvSpPr>
          <p:cNvPr id="9" name="Rectangle 8">
            <a:extLst>
              <a:ext uri="{FF2B5EF4-FFF2-40B4-BE49-F238E27FC236}">
                <a16:creationId xmlns:a16="http://schemas.microsoft.com/office/drawing/2014/main" id="{4ACFB5E8-E82F-4AD9-A6F0-0C728827BCF9}"/>
              </a:ext>
            </a:extLst>
          </p:cNvPr>
          <p:cNvSpPr/>
          <p:nvPr/>
        </p:nvSpPr>
        <p:spPr>
          <a:xfrm>
            <a:off x="675570" y="3124935"/>
            <a:ext cx="7817556" cy="2077183"/>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a:defRPr/>
            </a:pPr>
            <a:endParaRPr lang="en-US" dirty="0">
              <a:solidFill>
                <a:prstClr val="white"/>
              </a:solidFill>
            </a:endParaRPr>
          </a:p>
        </p:txBody>
      </p:sp>
      <p:sp>
        <p:nvSpPr>
          <p:cNvPr id="2" name="Title 1"/>
          <p:cNvSpPr>
            <a:spLocks noGrp="1"/>
          </p:cNvSpPr>
          <p:nvPr>
            <p:ph type="title"/>
          </p:nvPr>
        </p:nvSpPr>
        <p:spPr>
          <a:xfrm>
            <a:off x="736456" y="3200404"/>
            <a:ext cx="7696200" cy="1295401"/>
          </a:xfrm>
        </p:spPr>
        <p:txBody>
          <a:bodyPr anchor="b" anchorCtr="0">
            <a:noAutofit/>
          </a:bodyPr>
          <a:lstStyle>
            <a:lvl1pPr algn="ctr" defTabSz="914236"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dirty="0"/>
              <a:t>Click to edit Master title style</a:t>
            </a:r>
          </a:p>
        </p:txBody>
      </p:sp>
      <p:sp>
        <p:nvSpPr>
          <p:cNvPr id="3" name="Text Placeholder 2"/>
          <p:cNvSpPr>
            <a:spLocks noGrp="1"/>
          </p:cNvSpPr>
          <p:nvPr>
            <p:ph type="body" idx="1"/>
          </p:nvPr>
        </p:nvSpPr>
        <p:spPr>
          <a:xfrm>
            <a:off x="736456" y="4607515"/>
            <a:ext cx="7696200" cy="523783"/>
          </a:xfrm>
        </p:spPr>
        <p:txBody>
          <a:bodyPr anchor="ctr">
            <a:normAutofit/>
          </a:bodyPr>
          <a:lstStyle>
            <a:lvl1pPr marL="0" indent="0" algn="ctr">
              <a:buNone/>
              <a:defRPr sz="2000" cap="all" spc="250" baseline="0">
                <a:solidFill>
                  <a:srgbClr val="FFFFFF"/>
                </a:solidFill>
              </a:defRPr>
            </a:lvl1pPr>
            <a:lvl2pPr marL="457119" indent="0">
              <a:buNone/>
              <a:defRPr sz="1800">
                <a:solidFill>
                  <a:schemeClr val="tx1">
                    <a:tint val="75000"/>
                  </a:schemeClr>
                </a:solidFill>
              </a:defRPr>
            </a:lvl2pPr>
            <a:lvl3pPr marL="914236" indent="0">
              <a:buNone/>
              <a:defRPr sz="1600">
                <a:solidFill>
                  <a:schemeClr val="tx1">
                    <a:tint val="75000"/>
                  </a:schemeClr>
                </a:solidFill>
              </a:defRPr>
            </a:lvl3pPr>
            <a:lvl4pPr marL="1371356" indent="0">
              <a:buNone/>
              <a:defRPr sz="1400">
                <a:solidFill>
                  <a:schemeClr val="tx1">
                    <a:tint val="75000"/>
                  </a:schemeClr>
                </a:solidFill>
              </a:defRPr>
            </a:lvl4pPr>
            <a:lvl5pPr marL="1828473" indent="0">
              <a:buNone/>
              <a:defRPr sz="1400">
                <a:solidFill>
                  <a:schemeClr val="tx1">
                    <a:tint val="75000"/>
                  </a:schemeClr>
                </a:solidFill>
              </a:defRPr>
            </a:lvl5pPr>
            <a:lvl6pPr marL="2285592" indent="0">
              <a:buNone/>
              <a:defRPr sz="1400">
                <a:solidFill>
                  <a:schemeClr val="tx1">
                    <a:tint val="75000"/>
                  </a:schemeClr>
                </a:solidFill>
              </a:defRPr>
            </a:lvl6pPr>
            <a:lvl7pPr marL="2742708" indent="0">
              <a:buNone/>
              <a:defRPr sz="1400">
                <a:solidFill>
                  <a:schemeClr val="tx1">
                    <a:tint val="75000"/>
                  </a:schemeClr>
                </a:solidFill>
              </a:defRPr>
            </a:lvl7pPr>
            <a:lvl8pPr marL="3199828" indent="0">
              <a:buNone/>
              <a:defRPr sz="1400">
                <a:solidFill>
                  <a:schemeClr val="tx1">
                    <a:tint val="75000"/>
                  </a:schemeClr>
                </a:solidFill>
              </a:defRPr>
            </a:lvl8pPr>
            <a:lvl9pPr marL="3656945" indent="0">
              <a:buNone/>
              <a:defRPr sz="1400">
                <a:solidFill>
                  <a:schemeClr val="tx1">
                    <a:tint val="75000"/>
                  </a:schemeClr>
                </a:solidFill>
              </a:defRPr>
            </a:lvl9pPr>
          </a:lstStyle>
          <a:p>
            <a:pPr lvl="0"/>
            <a:r>
              <a:rPr lang="en-US"/>
              <a:t>Click to edit Master text styles</a:t>
            </a:r>
          </a:p>
        </p:txBody>
      </p:sp>
      <p:sp>
        <p:nvSpPr>
          <p:cNvPr id="13" name="Date Placeholder 12">
            <a:extLst>
              <a:ext uri="{FF2B5EF4-FFF2-40B4-BE49-F238E27FC236}">
                <a16:creationId xmlns:a16="http://schemas.microsoft.com/office/drawing/2014/main" id="{BB5EA549-D950-4D49-AB9C-67E9A3E52C9A}"/>
              </a:ext>
            </a:extLst>
          </p:cNvPr>
          <p:cNvSpPr>
            <a:spLocks noGrp="1"/>
          </p:cNvSpPr>
          <p:nvPr>
            <p:ph type="dt" sz="half" idx="10"/>
          </p:nvPr>
        </p:nvSpPr>
        <p:spPr/>
        <p:txBody>
          <a:bodyPr/>
          <a:lstStyle/>
          <a:p>
            <a:pPr>
              <a:defRPr/>
            </a:pPr>
            <a:endParaRPr lang="en-US" dirty="0">
              <a:solidFill>
                <a:srgbClr val="303030"/>
              </a:solidFill>
            </a:endParaRPr>
          </a:p>
        </p:txBody>
      </p:sp>
      <p:sp>
        <p:nvSpPr>
          <p:cNvPr id="16" name="TextBox 15">
            <a:extLst>
              <a:ext uri="{FF2B5EF4-FFF2-40B4-BE49-F238E27FC236}">
                <a16:creationId xmlns:a16="http://schemas.microsoft.com/office/drawing/2014/main" id="{BF3E73D0-27AB-4A90-926E-42AC5F3187A7}"/>
              </a:ext>
            </a:extLst>
          </p:cNvPr>
          <p:cNvSpPr txBox="1"/>
          <p:nvPr userDrawn="1"/>
        </p:nvSpPr>
        <p:spPr>
          <a:xfrm>
            <a:off x="8037688" y="6299470"/>
            <a:ext cx="1106312" cy="275070"/>
          </a:xfrm>
          <a:prstGeom prst="rect">
            <a:avLst/>
          </a:prstGeom>
          <a:noFill/>
        </p:spPr>
        <p:txBody>
          <a:bodyPr wrap="square" lIns="103227" tIns="51613" rIns="103227" bIns="51613" rtlCol="0">
            <a:noAutofit/>
          </a:bodyPr>
          <a:lstStyle/>
          <a:p>
            <a:pPr algn="r"/>
            <a:r>
              <a:rPr lang="en-US" sz="1400" b="1" dirty="0">
                <a:solidFill>
                  <a:srgbClr val="000000"/>
                </a:solidFill>
                <a:cs typeface="Arial" panose="020B0604020202020204" pitchFamily="34" charset="0"/>
              </a:rPr>
              <a:t>1-</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14" name="Footer Placeholder 13">
            <a:extLst>
              <a:ext uri="{FF2B5EF4-FFF2-40B4-BE49-F238E27FC236}">
                <a16:creationId xmlns:a16="http://schemas.microsoft.com/office/drawing/2014/main" id="{8A55DBF0-5E61-4347-9AD3-D3A247F4EE07}"/>
              </a:ext>
            </a:extLst>
          </p:cNvPr>
          <p:cNvSpPr>
            <a:spLocks noGrp="1"/>
          </p:cNvSpPr>
          <p:nvPr>
            <p:ph type="ftr" sz="quarter" idx="11"/>
          </p:nvPr>
        </p:nvSpPr>
        <p:spPr>
          <a:xfrm>
            <a:off x="4" y="6484330"/>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spTree>
    <p:extLst>
      <p:ext uri="{BB962C8B-B14F-4D97-AF65-F5344CB8AC3E}">
        <p14:creationId xmlns:p14="http://schemas.microsoft.com/office/powerpoint/2010/main" val="3864919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6764"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71558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a:extLst>
              <a:ext uri="{FF2B5EF4-FFF2-40B4-BE49-F238E27FC236}">
                <a16:creationId xmlns:a16="http://schemas.microsoft.com/office/drawing/2014/main" id="{070A003B-2936-46C0-90AE-A8F5256D45C7}"/>
              </a:ext>
            </a:extLst>
          </p:cNvPr>
          <p:cNvSpPr>
            <a:spLocks noGrp="1"/>
          </p:cNvSpPr>
          <p:nvPr>
            <p:ph type="dt" sz="half" idx="10"/>
          </p:nvPr>
        </p:nvSpPr>
        <p:spPr/>
        <p:txBody>
          <a:bodyPr/>
          <a:lstStyle/>
          <a:p>
            <a:pPr>
              <a:defRPr/>
            </a:pPr>
            <a:endParaRPr lang="en-US" dirty="0">
              <a:solidFill>
                <a:srgbClr val="303030"/>
              </a:solidFill>
            </a:endParaRPr>
          </a:p>
        </p:txBody>
      </p:sp>
      <p:sp>
        <p:nvSpPr>
          <p:cNvPr id="7" name="Footer Placeholder 6">
            <a:extLst>
              <a:ext uri="{FF2B5EF4-FFF2-40B4-BE49-F238E27FC236}">
                <a16:creationId xmlns:a16="http://schemas.microsoft.com/office/drawing/2014/main" id="{C3D8383E-06AC-4AD8-A4B4-0F9195C16C5D}"/>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3" name="Title 12">
            <a:extLst>
              <a:ext uri="{FF2B5EF4-FFF2-40B4-BE49-F238E27FC236}">
                <a16:creationId xmlns:a16="http://schemas.microsoft.com/office/drawing/2014/main" id="{B1CE2583-D1EB-4C2A-9459-6CCA9F41294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9261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6767" y="1722438"/>
            <a:ext cx="4040188" cy="639762"/>
          </a:xfrm>
        </p:spPr>
        <p:txBody>
          <a:bodyPr anchor="b">
            <a:noAutofit/>
          </a:bodyPr>
          <a:lstStyle>
            <a:lvl1pPr marL="0" indent="0" algn="ctr">
              <a:buNone/>
              <a:defRPr sz="2100" b="1"/>
            </a:lvl1pPr>
            <a:lvl2pPr marL="457119" indent="0">
              <a:buNone/>
              <a:defRPr sz="2000" b="1"/>
            </a:lvl2pPr>
            <a:lvl3pPr marL="914236" indent="0">
              <a:buNone/>
              <a:defRPr sz="1800" b="1"/>
            </a:lvl3pPr>
            <a:lvl4pPr marL="1371356" indent="0">
              <a:buNone/>
              <a:defRPr sz="1600" b="1"/>
            </a:lvl4pPr>
            <a:lvl5pPr marL="1828473" indent="0">
              <a:buNone/>
              <a:defRPr sz="1600" b="1"/>
            </a:lvl5pPr>
            <a:lvl6pPr marL="2285592" indent="0">
              <a:buNone/>
              <a:defRPr sz="1600" b="1"/>
            </a:lvl6pPr>
            <a:lvl7pPr marL="2742708" indent="0">
              <a:buNone/>
              <a:defRPr sz="1600" b="1"/>
            </a:lvl7pPr>
            <a:lvl8pPr marL="3199828" indent="0">
              <a:buNone/>
              <a:defRPr sz="1600" b="1"/>
            </a:lvl8pPr>
            <a:lvl9pPr marL="3656945"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36766"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12404" y="1722438"/>
            <a:ext cx="4041776" cy="639762"/>
          </a:xfrm>
        </p:spPr>
        <p:txBody>
          <a:bodyPr anchor="b">
            <a:noAutofit/>
          </a:bodyPr>
          <a:lstStyle>
            <a:lvl1pPr marL="0" indent="0" algn="ctr">
              <a:buNone/>
              <a:defRPr sz="2100" b="1"/>
            </a:lvl1pPr>
            <a:lvl2pPr marL="457119" indent="0">
              <a:buNone/>
              <a:defRPr sz="2000" b="1"/>
            </a:lvl2pPr>
            <a:lvl3pPr marL="914236" indent="0">
              <a:buNone/>
              <a:defRPr sz="1800" b="1"/>
            </a:lvl3pPr>
            <a:lvl4pPr marL="1371356" indent="0">
              <a:buNone/>
              <a:defRPr sz="1600" b="1"/>
            </a:lvl4pPr>
            <a:lvl5pPr marL="1828473" indent="0">
              <a:buNone/>
              <a:defRPr sz="1600" b="1"/>
            </a:lvl5pPr>
            <a:lvl6pPr marL="2285592" indent="0">
              <a:buNone/>
              <a:defRPr sz="1600" b="1"/>
            </a:lvl6pPr>
            <a:lvl7pPr marL="2742708" indent="0">
              <a:buNone/>
              <a:defRPr sz="1600" b="1"/>
            </a:lvl7pPr>
            <a:lvl8pPr marL="3199828" indent="0">
              <a:buNone/>
              <a:defRPr sz="1600" b="1"/>
            </a:lvl8pPr>
            <a:lvl9pPr marL="3656945"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12404" y="2438400"/>
            <a:ext cx="4041776"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9">
            <a:extLst>
              <a:ext uri="{FF2B5EF4-FFF2-40B4-BE49-F238E27FC236}">
                <a16:creationId xmlns:a16="http://schemas.microsoft.com/office/drawing/2014/main" id="{5CA94CF5-6974-4EC0-9BA7-C62A3C1DBFC4}"/>
              </a:ext>
            </a:extLst>
          </p:cNvPr>
          <p:cNvSpPr>
            <a:spLocks noGrp="1"/>
          </p:cNvSpPr>
          <p:nvPr>
            <p:ph type="dt" sz="half" idx="10"/>
          </p:nvPr>
        </p:nvSpPr>
        <p:spPr/>
        <p:txBody>
          <a:bodyPr/>
          <a:lstStyle/>
          <a:p>
            <a:pPr>
              <a:defRPr/>
            </a:pPr>
            <a:endParaRPr lang="en-US" dirty="0">
              <a:solidFill>
                <a:srgbClr val="303030"/>
              </a:solidFill>
            </a:endParaRPr>
          </a:p>
        </p:txBody>
      </p:sp>
      <p:sp>
        <p:nvSpPr>
          <p:cNvPr id="9" name="Footer Placeholder 8">
            <a:extLst>
              <a:ext uri="{FF2B5EF4-FFF2-40B4-BE49-F238E27FC236}">
                <a16:creationId xmlns:a16="http://schemas.microsoft.com/office/drawing/2014/main" id="{38F3D3E0-7137-419E-9FE4-3020A1D2CE9B}"/>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5" name="Title 14">
            <a:extLst>
              <a:ext uri="{FF2B5EF4-FFF2-40B4-BE49-F238E27FC236}">
                <a16:creationId xmlns:a16="http://schemas.microsoft.com/office/drawing/2014/main" id="{ECAE2EE5-3CE8-475B-847A-91B0C8514DF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98526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424522D3-D5E6-4519-AA3E-CFFD62EBB279}"/>
              </a:ext>
            </a:extLst>
          </p:cNvPr>
          <p:cNvSpPr>
            <a:spLocks noGrp="1"/>
          </p:cNvSpPr>
          <p:nvPr>
            <p:ph type="dt" sz="half" idx="10"/>
          </p:nvPr>
        </p:nvSpPr>
        <p:spPr/>
        <p:txBody>
          <a:bodyPr/>
          <a:lstStyle/>
          <a:p>
            <a:pPr>
              <a:defRPr/>
            </a:pPr>
            <a:endParaRPr lang="en-US" dirty="0">
              <a:solidFill>
                <a:srgbClr val="303030"/>
              </a:solidFill>
            </a:endParaRPr>
          </a:p>
        </p:txBody>
      </p:sp>
      <p:sp>
        <p:nvSpPr>
          <p:cNvPr id="5" name="Footer Placeholder 4">
            <a:extLst>
              <a:ext uri="{FF2B5EF4-FFF2-40B4-BE49-F238E27FC236}">
                <a16:creationId xmlns:a16="http://schemas.microsoft.com/office/drawing/2014/main" id="{4A7F24B7-6998-4E89-9458-36E1BDBE953C}"/>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1" name="Title 10">
            <a:extLst>
              <a:ext uri="{FF2B5EF4-FFF2-40B4-BE49-F238E27FC236}">
                <a16:creationId xmlns:a16="http://schemas.microsoft.com/office/drawing/2014/main" id="{5E22BF98-0A11-4AB5-9F7A-23BF5C3751CC}"/>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888931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6976FD-FEE7-4997-900A-BADCA6CC0CC2}"/>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a:defRPr/>
            </a:pPr>
            <a:endParaRPr lang="en-US" dirty="0">
              <a:solidFill>
                <a:prstClr val="white"/>
              </a:solidFill>
            </a:endParaRPr>
          </a:p>
        </p:txBody>
      </p:sp>
      <p:sp useBgFill="1">
        <p:nvSpPr>
          <p:cNvPr id="3" name="Rounded Rectangle 12">
            <a:extLst>
              <a:ext uri="{FF2B5EF4-FFF2-40B4-BE49-F238E27FC236}">
                <a16:creationId xmlns:a16="http://schemas.microsoft.com/office/drawing/2014/main" id="{3C8740B7-ECA8-47EE-9DAF-CC06B04E3AD7}"/>
              </a:ext>
            </a:extLst>
          </p:cNvPr>
          <p:cNvSpPr/>
          <p:nvPr userDrawn="1"/>
        </p:nvSpPr>
        <p:spPr>
          <a:xfrm>
            <a:off x="91722" y="100746"/>
            <a:ext cx="8960556" cy="6665668"/>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a:defRPr/>
            </a:pPr>
            <a:endParaRPr lang="en-US" dirty="0">
              <a:solidFill>
                <a:prstClr val="white"/>
              </a:solidFill>
            </a:endParaRPr>
          </a:p>
        </p:txBody>
      </p:sp>
      <p:sp>
        <p:nvSpPr>
          <p:cNvPr id="7" name="Date Placeholder 6">
            <a:extLst>
              <a:ext uri="{FF2B5EF4-FFF2-40B4-BE49-F238E27FC236}">
                <a16:creationId xmlns:a16="http://schemas.microsoft.com/office/drawing/2014/main" id="{469DD2BB-6D0D-4794-9AF4-F9226F5C19FA}"/>
              </a:ext>
            </a:extLst>
          </p:cNvPr>
          <p:cNvSpPr>
            <a:spLocks noGrp="1"/>
          </p:cNvSpPr>
          <p:nvPr>
            <p:ph type="dt" sz="half" idx="10"/>
          </p:nvPr>
        </p:nvSpPr>
        <p:spPr/>
        <p:txBody>
          <a:bodyPr/>
          <a:lstStyle/>
          <a:p>
            <a:pPr>
              <a:defRPr/>
            </a:pPr>
            <a:endParaRPr lang="en-US" dirty="0">
              <a:solidFill>
                <a:srgbClr val="303030"/>
              </a:solidFill>
            </a:endParaRPr>
          </a:p>
        </p:txBody>
      </p:sp>
      <p:sp>
        <p:nvSpPr>
          <p:cNvPr id="10" name="TextBox 9">
            <a:extLst>
              <a:ext uri="{FF2B5EF4-FFF2-40B4-BE49-F238E27FC236}">
                <a16:creationId xmlns:a16="http://schemas.microsoft.com/office/drawing/2014/main" id="{A4283EFF-ED56-4278-9342-919A8F516FB0}"/>
              </a:ext>
            </a:extLst>
          </p:cNvPr>
          <p:cNvSpPr txBox="1"/>
          <p:nvPr userDrawn="1"/>
        </p:nvSpPr>
        <p:spPr>
          <a:xfrm>
            <a:off x="8037688" y="6299470"/>
            <a:ext cx="1106312" cy="275070"/>
          </a:xfrm>
          <a:prstGeom prst="rect">
            <a:avLst/>
          </a:prstGeom>
          <a:noFill/>
        </p:spPr>
        <p:txBody>
          <a:bodyPr wrap="square" lIns="103227" tIns="51613" rIns="103227" bIns="51613" rtlCol="0">
            <a:noAutofit/>
          </a:bodyPr>
          <a:lstStyle/>
          <a:p>
            <a:pPr algn="r"/>
            <a:r>
              <a:rPr lang="en-US" sz="1400" b="1" dirty="0">
                <a:solidFill>
                  <a:srgbClr val="000000"/>
                </a:solidFill>
                <a:cs typeface="Arial" panose="020B0604020202020204" pitchFamily="34" charset="0"/>
              </a:rPr>
              <a:t>1-</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9" name="Footer Placeholder 8">
            <a:extLst>
              <a:ext uri="{FF2B5EF4-FFF2-40B4-BE49-F238E27FC236}">
                <a16:creationId xmlns:a16="http://schemas.microsoft.com/office/drawing/2014/main" id="{89DE2AFC-B59C-4725-9709-5370F5E1AFEF}"/>
              </a:ext>
            </a:extLst>
          </p:cNvPr>
          <p:cNvSpPr>
            <a:spLocks noGrp="1"/>
          </p:cNvSpPr>
          <p:nvPr>
            <p:ph type="ftr" sz="quarter" idx="11"/>
          </p:nvPr>
        </p:nvSpPr>
        <p:spPr>
          <a:xfrm>
            <a:off x="4" y="6484330"/>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spTree>
    <p:extLst>
      <p:ext uri="{BB962C8B-B14F-4D97-AF65-F5344CB8AC3E}">
        <p14:creationId xmlns:p14="http://schemas.microsoft.com/office/powerpoint/2010/main" val="1228282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6522B2-59CE-4E72-85FA-82F1404BB1F1}"/>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a:defRPr/>
            </a:pPr>
            <a:endParaRPr lang="en-US" dirty="0">
              <a:solidFill>
                <a:prstClr val="white"/>
              </a:solidFill>
            </a:endParaRPr>
          </a:p>
        </p:txBody>
      </p:sp>
      <p:sp useBgFill="1">
        <p:nvSpPr>
          <p:cNvPr id="6" name="Rounded Rectangle 12">
            <a:extLst>
              <a:ext uri="{FF2B5EF4-FFF2-40B4-BE49-F238E27FC236}">
                <a16:creationId xmlns:a16="http://schemas.microsoft.com/office/drawing/2014/main" id="{1223C0F7-0733-4951-8A73-F92558B4259D}"/>
              </a:ext>
            </a:extLst>
          </p:cNvPr>
          <p:cNvSpPr/>
          <p:nvPr/>
        </p:nvSpPr>
        <p:spPr>
          <a:xfrm>
            <a:off x="91722" y="100746"/>
            <a:ext cx="8960556" cy="6665668"/>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E624F21C-4172-4ACA-85C7-08885E055AE1}"/>
              </a:ext>
            </a:extLst>
          </p:cNvPr>
          <p:cNvSpPr/>
          <p:nvPr/>
        </p:nvSpPr>
        <p:spPr>
          <a:xfrm>
            <a:off x="560038"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a:defRPr/>
            </a:pPr>
            <a:endParaRPr lang="en-US" dirty="0">
              <a:solidFill>
                <a:prstClr val="white"/>
              </a:solidFill>
            </a:endParaRPr>
          </a:p>
        </p:txBody>
      </p:sp>
      <p:sp>
        <p:nvSpPr>
          <p:cNvPr id="8" name="Rectangle 7">
            <a:extLst>
              <a:ext uri="{FF2B5EF4-FFF2-40B4-BE49-F238E27FC236}">
                <a16:creationId xmlns:a16="http://schemas.microsoft.com/office/drawing/2014/main" id="{DDD0846B-2518-4472-BCC0-67B935740DAA}"/>
              </a:ext>
            </a:extLst>
          </p:cNvPr>
          <p:cNvSpPr/>
          <p:nvPr/>
        </p:nvSpPr>
        <p:spPr>
          <a:xfrm>
            <a:off x="677334" y="1643066"/>
            <a:ext cx="2481792" cy="3233004"/>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a:defRPr/>
            </a:pPr>
            <a:endParaRPr lang="en-US" dirty="0">
              <a:solidFill>
                <a:prstClr val="white"/>
              </a:solidFill>
            </a:endParaRPr>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69004" y="2971800"/>
            <a:ext cx="2298634" cy="1752600"/>
          </a:xfrm>
        </p:spPr>
        <p:txBody>
          <a:bodyPr/>
          <a:lstStyle>
            <a:lvl1pPr marL="0" indent="0">
              <a:spcBef>
                <a:spcPts val="400"/>
              </a:spcBef>
              <a:buNone/>
              <a:defRPr sz="1400">
                <a:solidFill>
                  <a:schemeClr val="accent1">
                    <a:lumMod val="50000"/>
                  </a:schemeClr>
                </a:solidFill>
              </a:defRPr>
            </a:lvl1pPr>
            <a:lvl2pPr marL="457119" indent="0">
              <a:buNone/>
              <a:defRPr sz="1200"/>
            </a:lvl2pPr>
            <a:lvl3pPr marL="914236" indent="0">
              <a:buNone/>
              <a:defRPr sz="1000"/>
            </a:lvl3pPr>
            <a:lvl4pPr marL="1371356" indent="0">
              <a:buNone/>
              <a:defRPr sz="900"/>
            </a:lvl4pPr>
            <a:lvl5pPr marL="1828473" indent="0">
              <a:buNone/>
              <a:defRPr sz="900"/>
            </a:lvl5pPr>
            <a:lvl6pPr marL="2285592" indent="0">
              <a:buNone/>
              <a:defRPr sz="900"/>
            </a:lvl6pPr>
            <a:lvl7pPr marL="2742708" indent="0">
              <a:buNone/>
              <a:defRPr sz="900"/>
            </a:lvl7pPr>
            <a:lvl8pPr marL="3199828" indent="0">
              <a:buNone/>
              <a:defRPr sz="900"/>
            </a:lvl8pPr>
            <a:lvl9pPr marL="3656945" indent="0">
              <a:buNone/>
              <a:defRPr sz="900"/>
            </a:lvl9pPr>
          </a:lstStyle>
          <a:p>
            <a:pPr lvl="0"/>
            <a:r>
              <a:rPr lang="en-US"/>
              <a:t>Click to edit Master text styles</a:t>
            </a:r>
          </a:p>
        </p:txBody>
      </p:sp>
      <p:sp>
        <p:nvSpPr>
          <p:cNvPr id="2" name="Title 1"/>
          <p:cNvSpPr>
            <a:spLocks noGrp="1"/>
          </p:cNvSpPr>
          <p:nvPr>
            <p:ph type="title"/>
          </p:nvPr>
        </p:nvSpPr>
        <p:spPr>
          <a:xfrm>
            <a:off x="769004" y="1734313"/>
            <a:ext cx="2298634" cy="1191620"/>
          </a:xfrm>
        </p:spPr>
        <p:txBody>
          <a:bodyPr anchor="b"/>
          <a:lstStyle>
            <a:lvl1pPr algn="l">
              <a:defRPr sz="2000" b="0">
                <a:solidFill>
                  <a:schemeClr val="accent1">
                    <a:lumMod val="75000"/>
                  </a:schemeClr>
                </a:solidFill>
              </a:defRPr>
            </a:lvl1pPr>
          </a:lstStyle>
          <a:p>
            <a:r>
              <a:rPr lang="en-US"/>
              <a:t>Click to edit Master title style</a:t>
            </a:r>
            <a:endParaRPr lang="en-US" dirty="0"/>
          </a:p>
        </p:txBody>
      </p:sp>
      <p:sp>
        <p:nvSpPr>
          <p:cNvPr id="12" name="Date Placeholder 11">
            <a:extLst>
              <a:ext uri="{FF2B5EF4-FFF2-40B4-BE49-F238E27FC236}">
                <a16:creationId xmlns:a16="http://schemas.microsoft.com/office/drawing/2014/main" id="{58354456-5329-4B1F-BA18-3808927753B1}"/>
              </a:ext>
            </a:extLst>
          </p:cNvPr>
          <p:cNvSpPr>
            <a:spLocks noGrp="1"/>
          </p:cNvSpPr>
          <p:nvPr>
            <p:ph type="dt" sz="half" idx="10"/>
          </p:nvPr>
        </p:nvSpPr>
        <p:spPr/>
        <p:txBody>
          <a:bodyPr/>
          <a:lstStyle/>
          <a:p>
            <a:pPr>
              <a:defRPr/>
            </a:pPr>
            <a:endParaRPr lang="en-US" dirty="0">
              <a:solidFill>
                <a:srgbClr val="303030"/>
              </a:solidFill>
            </a:endParaRPr>
          </a:p>
        </p:txBody>
      </p:sp>
      <p:sp>
        <p:nvSpPr>
          <p:cNvPr id="15" name="TextBox 14">
            <a:extLst>
              <a:ext uri="{FF2B5EF4-FFF2-40B4-BE49-F238E27FC236}">
                <a16:creationId xmlns:a16="http://schemas.microsoft.com/office/drawing/2014/main" id="{D29E12EB-85E8-4897-BE1D-4C747990CA5A}"/>
              </a:ext>
            </a:extLst>
          </p:cNvPr>
          <p:cNvSpPr txBox="1"/>
          <p:nvPr userDrawn="1"/>
        </p:nvSpPr>
        <p:spPr>
          <a:xfrm>
            <a:off x="8037688" y="6299470"/>
            <a:ext cx="1106312" cy="275070"/>
          </a:xfrm>
          <a:prstGeom prst="rect">
            <a:avLst/>
          </a:prstGeom>
          <a:noFill/>
        </p:spPr>
        <p:txBody>
          <a:bodyPr wrap="square" lIns="103227" tIns="51613" rIns="103227" bIns="51613" rtlCol="0">
            <a:noAutofit/>
          </a:bodyPr>
          <a:lstStyle/>
          <a:p>
            <a:pPr algn="r"/>
            <a:r>
              <a:rPr lang="en-US" sz="1400" b="1" dirty="0">
                <a:solidFill>
                  <a:srgbClr val="000000"/>
                </a:solidFill>
                <a:cs typeface="Arial" panose="020B0604020202020204" pitchFamily="34" charset="0"/>
              </a:rPr>
              <a:t>1-</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14" name="Footer Placeholder 13">
            <a:extLst>
              <a:ext uri="{FF2B5EF4-FFF2-40B4-BE49-F238E27FC236}">
                <a16:creationId xmlns:a16="http://schemas.microsoft.com/office/drawing/2014/main" id="{D60C5DC0-406F-43E6-8790-D193ABD8F8BD}"/>
              </a:ext>
            </a:extLst>
          </p:cNvPr>
          <p:cNvSpPr>
            <a:spLocks noGrp="1"/>
          </p:cNvSpPr>
          <p:nvPr>
            <p:ph type="ftr" sz="quarter" idx="11"/>
          </p:nvPr>
        </p:nvSpPr>
        <p:spPr>
          <a:xfrm>
            <a:off x="4" y="6484330"/>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spTree>
    <p:extLst>
      <p:ext uri="{BB962C8B-B14F-4D97-AF65-F5344CB8AC3E}">
        <p14:creationId xmlns:p14="http://schemas.microsoft.com/office/powerpoint/2010/main" val="615105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9D7577E-B423-4F62-A3FC-4657A91487D7}"/>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a:defRPr/>
            </a:pPr>
            <a:endParaRPr lang="en-US" dirty="0">
              <a:solidFill>
                <a:prstClr val="white"/>
              </a:solidFill>
            </a:endParaRPr>
          </a:p>
        </p:txBody>
      </p:sp>
      <p:sp useBgFill="1">
        <p:nvSpPr>
          <p:cNvPr id="6" name="Rounded Rectangle 12">
            <a:extLst>
              <a:ext uri="{FF2B5EF4-FFF2-40B4-BE49-F238E27FC236}">
                <a16:creationId xmlns:a16="http://schemas.microsoft.com/office/drawing/2014/main" id="{7BCBF829-3263-404C-95B3-82E51463B0D6}"/>
              </a:ext>
            </a:extLst>
          </p:cNvPr>
          <p:cNvSpPr/>
          <p:nvPr userDrawn="1"/>
        </p:nvSpPr>
        <p:spPr>
          <a:xfrm>
            <a:off x="91722" y="100746"/>
            <a:ext cx="8960556" cy="6665668"/>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a:defRPr/>
            </a:pPr>
            <a:endParaRPr lang="en-US" dirty="0">
              <a:solidFill>
                <a:prstClr val="white"/>
              </a:solidFill>
            </a:endParaRPr>
          </a:p>
        </p:txBody>
      </p:sp>
      <p:sp>
        <p:nvSpPr>
          <p:cNvPr id="7" name="Rectangle 6">
            <a:extLst>
              <a:ext uri="{FF2B5EF4-FFF2-40B4-BE49-F238E27FC236}">
                <a16:creationId xmlns:a16="http://schemas.microsoft.com/office/drawing/2014/main" id="{BE2F9A80-02BD-4687-9D19-9D6364EAAD61}"/>
              </a:ext>
            </a:extLst>
          </p:cNvPr>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a:defRPr/>
            </a:pPr>
            <a:endParaRPr lang="en-US" dirty="0">
              <a:solidFill>
                <a:prstClr val="white"/>
              </a:solidFill>
            </a:endParaRPr>
          </a:p>
        </p:txBody>
      </p:sp>
      <p:sp>
        <p:nvSpPr>
          <p:cNvPr id="8" name="Rectangle 7">
            <a:extLst>
              <a:ext uri="{FF2B5EF4-FFF2-40B4-BE49-F238E27FC236}">
                <a16:creationId xmlns:a16="http://schemas.microsoft.com/office/drawing/2014/main" id="{C49B06ED-8DEE-4BC2-85C2-9E1470C46105}"/>
              </a:ext>
            </a:extLst>
          </p:cNvPr>
          <p:cNvSpPr/>
          <p:nvPr/>
        </p:nvSpPr>
        <p:spPr>
          <a:xfrm>
            <a:off x="762000" y="5029934"/>
            <a:ext cx="7600598" cy="1201615"/>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a:defRPr/>
            </a:pPr>
            <a:endParaRPr lang="en-US" dirty="0">
              <a:solidFill>
                <a:prstClr val="white"/>
              </a:solidFill>
            </a:endParaRPr>
          </a:p>
        </p:txBody>
      </p:sp>
      <p:sp>
        <p:nvSpPr>
          <p:cNvPr id="9" name="Rectangle 8">
            <a:extLst>
              <a:ext uri="{FF2B5EF4-FFF2-40B4-BE49-F238E27FC236}">
                <a16:creationId xmlns:a16="http://schemas.microsoft.com/office/drawing/2014/main" id="{93607757-2C17-4F20-BBC5-E1A86AB78378}"/>
              </a:ext>
            </a:extLst>
          </p:cNvPr>
          <p:cNvSpPr/>
          <p:nvPr/>
        </p:nvSpPr>
        <p:spPr>
          <a:xfrm>
            <a:off x="913697" y="5638069"/>
            <a:ext cx="7328959" cy="452438"/>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a:defRPr/>
            </a:pPr>
            <a:endParaRPr lang="en-US" dirty="0">
              <a:solidFill>
                <a:prstClr val="white"/>
              </a:solidFill>
            </a:endParaRPr>
          </a:p>
        </p:txBody>
      </p:sp>
      <p:sp>
        <p:nvSpPr>
          <p:cNvPr id="10" name="Rectangle 9">
            <a:extLst>
              <a:ext uri="{FF2B5EF4-FFF2-40B4-BE49-F238E27FC236}">
                <a16:creationId xmlns:a16="http://schemas.microsoft.com/office/drawing/2014/main" id="{48F65D59-5E5E-4723-A943-DB26C20680A7}"/>
              </a:ext>
            </a:extLst>
          </p:cNvPr>
          <p:cNvSpPr/>
          <p:nvPr/>
        </p:nvSpPr>
        <p:spPr>
          <a:xfrm>
            <a:off x="605017" y="5075727"/>
            <a:ext cx="7946319" cy="1097206"/>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lIns="91422" tIns="45711" rIns="91422" bIns="45711" anchor="ctr"/>
          <a:lstStyle/>
          <a:p>
            <a:pPr algn="ctr">
              <a:defRPr/>
            </a:pPr>
            <a:endParaRPr lang="en-US" dirty="0">
              <a:solidFill>
                <a:prstClr val="white"/>
              </a:solidFill>
            </a:endParaRPr>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rtlCol="0">
            <a:normAutofit/>
          </a:bodyPr>
          <a:lstStyle>
            <a:lvl1pPr marL="0" indent="0">
              <a:buNone/>
              <a:defRPr sz="3200"/>
            </a:lvl1pPr>
            <a:lvl2pPr marL="457119" indent="0">
              <a:buNone/>
              <a:defRPr sz="2800"/>
            </a:lvl2pPr>
            <a:lvl3pPr marL="914236" indent="0">
              <a:buNone/>
              <a:defRPr sz="2400"/>
            </a:lvl3pPr>
            <a:lvl4pPr marL="1371356" indent="0">
              <a:buNone/>
              <a:defRPr sz="2000"/>
            </a:lvl4pPr>
            <a:lvl5pPr marL="1828473" indent="0">
              <a:buNone/>
              <a:defRPr sz="2000"/>
            </a:lvl5pPr>
            <a:lvl6pPr marL="2285592" indent="0">
              <a:buNone/>
              <a:defRPr sz="2000"/>
            </a:lvl6pPr>
            <a:lvl7pPr marL="2742708" indent="0">
              <a:buNone/>
              <a:defRPr sz="2000"/>
            </a:lvl7pPr>
            <a:lvl8pPr marL="3199828" indent="0">
              <a:buNone/>
              <a:defRPr sz="2000"/>
            </a:lvl8pPr>
            <a:lvl9pPr marL="3656945"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956289" y="5656561"/>
            <a:ext cx="7244736" cy="401715"/>
          </a:xfrm>
        </p:spPr>
        <p:txBody>
          <a:bodyPr anchor="ctr">
            <a:normAutofit/>
          </a:bodyPr>
          <a:lstStyle>
            <a:lvl1pPr marL="0" indent="0" algn="ctr">
              <a:buNone/>
              <a:defRPr sz="1500" cap="all" spc="250" baseline="0">
                <a:solidFill>
                  <a:srgbClr val="FFFFFF"/>
                </a:solidFill>
              </a:defRPr>
            </a:lvl1pPr>
            <a:lvl2pPr marL="457119" indent="0">
              <a:buNone/>
              <a:defRPr sz="1200"/>
            </a:lvl2pPr>
            <a:lvl3pPr marL="914236" indent="0">
              <a:buNone/>
              <a:defRPr sz="1000"/>
            </a:lvl3pPr>
            <a:lvl4pPr marL="1371356" indent="0">
              <a:buNone/>
              <a:defRPr sz="900"/>
            </a:lvl4pPr>
            <a:lvl5pPr marL="1828473" indent="0">
              <a:buNone/>
              <a:defRPr sz="900"/>
            </a:lvl5pPr>
            <a:lvl6pPr marL="2285592" indent="0">
              <a:buNone/>
              <a:defRPr sz="900"/>
            </a:lvl6pPr>
            <a:lvl7pPr marL="2742708" indent="0">
              <a:buNone/>
              <a:defRPr sz="900"/>
            </a:lvl7pPr>
            <a:lvl8pPr marL="3199828" indent="0">
              <a:buNone/>
              <a:defRPr sz="900"/>
            </a:lvl8pPr>
            <a:lvl9pPr marL="3656945" indent="0">
              <a:buNone/>
              <a:defRPr sz="900"/>
            </a:lvl9pPr>
          </a:lstStyle>
          <a:p>
            <a:pPr lvl="0"/>
            <a:r>
              <a:rPr lang="en-US"/>
              <a:t>Click to edit Master text styles</a:t>
            </a:r>
          </a:p>
        </p:txBody>
      </p:sp>
      <p:sp>
        <p:nvSpPr>
          <p:cNvPr id="2" name="Title 1"/>
          <p:cNvSpPr>
            <a:spLocks noGrp="1"/>
          </p:cNvSpPr>
          <p:nvPr>
            <p:ph type="title"/>
          </p:nvPr>
        </p:nvSpPr>
        <p:spPr>
          <a:xfrm>
            <a:off x="914404" y="5105400"/>
            <a:ext cx="7328514" cy="523043"/>
          </a:xfrm>
        </p:spPr>
        <p:txBody>
          <a:bodyPr anchorCtr="0"/>
          <a:lstStyle>
            <a:lvl1pPr algn="ctr">
              <a:defRPr sz="2000" b="0">
                <a:solidFill>
                  <a:schemeClr val="accent1">
                    <a:lumMod val="75000"/>
                  </a:schemeClr>
                </a:solidFill>
              </a:defRPr>
            </a:lvl1pPr>
          </a:lstStyle>
          <a:p>
            <a:r>
              <a:rPr lang="en-US"/>
              <a:t>Click to edit Master title style</a:t>
            </a:r>
            <a:endParaRPr lang="en-US" dirty="0"/>
          </a:p>
        </p:txBody>
      </p:sp>
      <p:sp>
        <p:nvSpPr>
          <p:cNvPr id="14" name="Date Placeholder 13">
            <a:extLst>
              <a:ext uri="{FF2B5EF4-FFF2-40B4-BE49-F238E27FC236}">
                <a16:creationId xmlns:a16="http://schemas.microsoft.com/office/drawing/2014/main" id="{2BBFF0C4-0E6C-4774-B5E2-C164261F805A}"/>
              </a:ext>
            </a:extLst>
          </p:cNvPr>
          <p:cNvSpPr>
            <a:spLocks noGrp="1"/>
          </p:cNvSpPr>
          <p:nvPr>
            <p:ph type="dt" sz="half" idx="10"/>
          </p:nvPr>
        </p:nvSpPr>
        <p:spPr/>
        <p:txBody>
          <a:bodyPr/>
          <a:lstStyle/>
          <a:p>
            <a:pPr>
              <a:defRPr/>
            </a:pPr>
            <a:endParaRPr lang="en-US" dirty="0">
              <a:solidFill>
                <a:srgbClr val="303030"/>
              </a:solidFill>
            </a:endParaRPr>
          </a:p>
        </p:txBody>
      </p:sp>
      <p:sp>
        <p:nvSpPr>
          <p:cNvPr id="17" name="TextBox 16">
            <a:extLst>
              <a:ext uri="{FF2B5EF4-FFF2-40B4-BE49-F238E27FC236}">
                <a16:creationId xmlns:a16="http://schemas.microsoft.com/office/drawing/2014/main" id="{627A2AC7-05CE-432E-81CA-42A8CB27E791}"/>
              </a:ext>
            </a:extLst>
          </p:cNvPr>
          <p:cNvSpPr txBox="1"/>
          <p:nvPr userDrawn="1"/>
        </p:nvSpPr>
        <p:spPr>
          <a:xfrm>
            <a:off x="8037688" y="6299470"/>
            <a:ext cx="1106312" cy="275070"/>
          </a:xfrm>
          <a:prstGeom prst="rect">
            <a:avLst/>
          </a:prstGeom>
          <a:noFill/>
        </p:spPr>
        <p:txBody>
          <a:bodyPr wrap="square" lIns="103227" tIns="51613" rIns="103227" bIns="51613" rtlCol="0">
            <a:noAutofit/>
          </a:bodyPr>
          <a:lstStyle/>
          <a:p>
            <a:pPr algn="r"/>
            <a:r>
              <a:rPr lang="en-US" sz="1400" b="1" dirty="0">
                <a:solidFill>
                  <a:srgbClr val="000000"/>
                </a:solidFill>
                <a:cs typeface="Arial" panose="020B0604020202020204" pitchFamily="34" charset="0"/>
              </a:rPr>
              <a:t>1-</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16" name="Footer Placeholder 15">
            <a:extLst>
              <a:ext uri="{FF2B5EF4-FFF2-40B4-BE49-F238E27FC236}">
                <a16:creationId xmlns:a16="http://schemas.microsoft.com/office/drawing/2014/main" id="{38116A08-A521-4E36-B22F-753626FBF287}"/>
              </a:ext>
            </a:extLst>
          </p:cNvPr>
          <p:cNvSpPr>
            <a:spLocks noGrp="1"/>
          </p:cNvSpPr>
          <p:nvPr>
            <p:ph type="ftr" sz="quarter" idx="11"/>
          </p:nvPr>
        </p:nvSpPr>
        <p:spPr>
          <a:xfrm>
            <a:off x="4" y="6484330"/>
            <a:ext cx="9143999" cy="370577"/>
          </a:xfrm>
        </p:spPr>
        <p:txBody>
          <a:bodyPr/>
          <a:lstStyle/>
          <a:p>
            <a:pPr>
              <a:defRPr/>
            </a:pPr>
            <a:r>
              <a:rPr lang="en-US"/>
              <a:t>Copyright © 2023 McGraw-Hill Education. All rights reserved. No reproduction or distribution without the prior written consent of McGraw-Hill Education.</a:t>
            </a:r>
            <a:endParaRPr lang="en-US" dirty="0"/>
          </a:p>
        </p:txBody>
      </p:sp>
    </p:spTree>
    <p:extLst>
      <p:ext uri="{BB962C8B-B14F-4D97-AF65-F5344CB8AC3E}">
        <p14:creationId xmlns:p14="http://schemas.microsoft.com/office/powerpoint/2010/main" val="4096648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B48DDB-BBEB-41A8-9137-274ABDA4301D}"/>
              </a:ext>
            </a:extLst>
          </p:cNvPr>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en-US" dirty="0">
              <a:solidFill>
                <a:prstClr val="white"/>
              </a:solidFill>
            </a:endParaRPr>
          </a:p>
        </p:txBody>
      </p:sp>
      <p:sp>
        <p:nvSpPr>
          <p:cNvPr id="7" name="Rounded Rectangle 6">
            <a:extLst>
              <a:ext uri="{FF2B5EF4-FFF2-40B4-BE49-F238E27FC236}">
                <a16:creationId xmlns:a16="http://schemas.microsoft.com/office/drawing/2014/main" id="{6814E75C-B153-41AB-BD37-47EC57E1A410}"/>
              </a:ext>
            </a:extLst>
          </p:cNvPr>
          <p:cNvSpPr/>
          <p:nvPr/>
        </p:nvSpPr>
        <p:spPr>
          <a:xfrm>
            <a:off x="1568100" y="120896"/>
            <a:ext cx="7494763" cy="6663837"/>
          </a:xfrm>
          <a:prstGeom prst="roundRect">
            <a:avLst>
              <a:gd name="adj" fmla="val 1735"/>
            </a:avLst>
          </a:prstGeom>
          <a:solidFill>
            <a:schemeClr val="bg1"/>
          </a:solidFill>
          <a:ln w="12700" cmpd="sng">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en-US" dirty="0">
              <a:solidFill>
                <a:prstClr val="white"/>
              </a:solidFill>
            </a:endParaRPr>
          </a:p>
        </p:txBody>
      </p:sp>
      <p:sp>
        <p:nvSpPr>
          <p:cNvPr id="1028" name="Text Placeholder 2">
            <a:extLst>
              <a:ext uri="{FF2B5EF4-FFF2-40B4-BE49-F238E27FC236}">
                <a16:creationId xmlns:a16="http://schemas.microsoft.com/office/drawing/2014/main" id="{2ADCB421-ED7D-4ACB-8CF3-8FBDB016E78A}"/>
              </a:ext>
            </a:extLst>
          </p:cNvPr>
          <p:cNvSpPr>
            <a:spLocks noGrp="1"/>
          </p:cNvSpPr>
          <p:nvPr>
            <p:ph type="body" idx="1"/>
          </p:nvPr>
        </p:nvSpPr>
        <p:spPr bwMode="auto">
          <a:xfrm>
            <a:off x="636764" y="1752968"/>
            <a:ext cx="8117416" cy="4372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1" tIns="45715" rIns="91431" bIns="45715"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4" name="Date Placeholder 3">
            <a:extLst>
              <a:ext uri="{FF2B5EF4-FFF2-40B4-BE49-F238E27FC236}">
                <a16:creationId xmlns:a16="http://schemas.microsoft.com/office/drawing/2014/main" id="{143D126E-6195-436B-A8D0-20E41CE061E5}"/>
              </a:ext>
            </a:extLst>
          </p:cNvPr>
          <p:cNvSpPr>
            <a:spLocks noGrp="1"/>
          </p:cNvSpPr>
          <p:nvPr>
            <p:ph type="dt" sz="half" idx="2"/>
          </p:nvPr>
        </p:nvSpPr>
        <p:spPr>
          <a:xfrm>
            <a:off x="456848" y="6356108"/>
            <a:ext cx="2134306" cy="364515"/>
          </a:xfrm>
          <a:prstGeom prst="rect">
            <a:avLst/>
          </a:prstGeom>
        </p:spPr>
        <p:txBody>
          <a:bodyPr vert="horz" lIns="91431" tIns="45715" rIns="91431" bIns="45715" rtlCol="0" anchor="ctr"/>
          <a:lstStyle>
            <a:lvl1pPr algn="l">
              <a:defRPr sz="1200">
                <a:solidFill>
                  <a:schemeClr val="tx2"/>
                </a:solidFill>
                <a:latin typeface="Arial" charset="0"/>
              </a:defRPr>
            </a:lvl1pPr>
          </a:lstStyle>
          <a:p>
            <a:pPr>
              <a:defRPr/>
            </a:pPr>
            <a:endParaRPr lang="en-US" dirty="0">
              <a:solidFill>
                <a:srgbClr val="303030"/>
              </a:solidFill>
            </a:endParaRPr>
          </a:p>
        </p:txBody>
      </p:sp>
      <p:sp>
        <p:nvSpPr>
          <p:cNvPr id="5" name="Footer Placeholder 4">
            <a:extLst>
              <a:ext uri="{FF2B5EF4-FFF2-40B4-BE49-F238E27FC236}">
                <a16:creationId xmlns:a16="http://schemas.microsoft.com/office/drawing/2014/main" id="{41172387-F0D8-4AC7-B5B5-B46F5E459F8F}"/>
              </a:ext>
            </a:extLst>
          </p:cNvPr>
          <p:cNvSpPr>
            <a:spLocks noGrp="1"/>
          </p:cNvSpPr>
          <p:nvPr>
            <p:ph type="ftr" sz="quarter" idx="3"/>
          </p:nvPr>
        </p:nvSpPr>
        <p:spPr>
          <a:xfrm>
            <a:off x="456848" y="6484329"/>
            <a:ext cx="8687152" cy="370577"/>
          </a:xfrm>
          <a:prstGeom prst="rect">
            <a:avLst/>
          </a:prstGeom>
        </p:spPr>
        <p:txBody>
          <a:bodyPr vert="horz" lIns="91431" tIns="45715" rIns="91431" bIns="45715" rtlCol="0" anchor="ctr"/>
          <a:lstStyle>
            <a:lvl1pPr algn="ctr">
              <a:defRPr sz="900" b="1" i="1" baseline="0">
                <a:solidFill>
                  <a:srgbClr val="000000"/>
                </a:solidFill>
                <a:latin typeface="Arial" panose="020B0604020202020204" pitchFamily="34" charset="0"/>
                <a:cs typeface="Arial" panose="020B0604020202020204" pitchFamily="34" charset="0"/>
              </a:defRPr>
            </a:lvl1pPr>
          </a:lstStyle>
          <a:p>
            <a:pPr>
              <a:defRPr/>
            </a:pPr>
            <a:r>
              <a:rPr lang="en-US"/>
              <a:t>Copyright © 2023 McGraw-Hill Education. All rights reserved. No reproduction or distribution without the prior written consent of McGraw-Hill Education.</a:t>
            </a:r>
            <a:endParaRPr lang="en-US" dirty="0"/>
          </a:p>
        </p:txBody>
      </p:sp>
      <p:sp>
        <p:nvSpPr>
          <p:cNvPr id="9" name="Rectangle 8">
            <a:extLst>
              <a:ext uri="{FF2B5EF4-FFF2-40B4-BE49-F238E27FC236}">
                <a16:creationId xmlns:a16="http://schemas.microsoft.com/office/drawing/2014/main" id="{D5E553C3-61E4-4E9B-8D06-790DD1A2A293}"/>
              </a:ext>
            </a:extLst>
          </p:cNvPr>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defTabSz="914318" eaLnBrk="1" hangingPunct="1">
              <a:defRPr/>
            </a:pPr>
            <a:endParaRPr lang="en-US" dirty="0">
              <a:solidFill>
                <a:prstClr val="white"/>
              </a:solidFill>
            </a:endParaRPr>
          </a:p>
        </p:txBody>
      </p:sp>
      <p:sp>
        <p:nvSpPr>
          <p:cNvPr id="2" name="Title Placeholder 1">
            <a:extLst>
              <a:ext uri="{FF2B5EF4-FFF2-40B4-BE49-F238E27FC236}">
                <a16:creationId xmlns:a16="http://schemas.microsoft.com/office/drawing/2014/main" id="{3B2430BC-BD61-42F9-AD93-6A6DBA9C643B}"/>
              </a:ext>
            </a:extLst>
          </p:cNvPr>
          <p:cNvSpPr>
            <a:spLocks noGrp="1"/>
          </p:cNvSpPr>
          <p:nvPr>
            <p:ph type="title"/>
          </p:nvPr>
        </p:nvSpPr>
        <p:spPr>
          <a:xfrm>
            <a:off x="636764" y="373675"/>
            <a:ext cx="8117416" cy="1117356"/>
          </a:xfrm>
          <a:prstGeom prst="rect">
            <a:avLst/>
          </a:prstGeom>
          <a:noFill/>
        </p:spPr>
        <p:txBody>
          <a:bodyPr vert="horz" lIns="91431" tIns="45715" rIns="91431" bIns="45715" rtlCol="0" anchor="ctr" anchorCtr="1">
            <a:noAutofit/>
          </a:bodyPr>
          <a:lstStyle/>
          <a:p>
            <a:r>
              <a:rPr lang="en-US" dirty="0"/>
              <a:t>Click to edit Master title style</a:t>
            </a:r>
          </a:p>
        </p:txBody>
      </p:sp>
      <p:sp>
        <p:nvSpPr>
          <p:cNvPr id="3" name="TextBox 2">
            <a:extLst>
              <a:ext uri="{FF2B5EF4-FFF2-40B4-BE49-F238E27FC236}">
                <a16:creationId xmlns:a16="http://schemas.microsoft.com/office/drawing/2014/main" id="{1D513279-647F-4E89-8523-4E5DBDD14C94}"/>
              </a:ext>
            </a:extLst>
          </p:cNvPr>
          <p:cNvSpPr txBox="1"/>
          <p:nvPr userDrawn="1"/>
        </p:nvSpPr>
        <p:spPr>
          <a:xfrm>
            <a:off x="8037688" y="6299470"/>
            <a:ext cx="1106312" cy="275070"/>
          </a:xfrm>
          <a:prstGeom prst="rect">
            <a:avLst/>
          </a:prstGeom>
          <a:noFill/>
        </p:spPr>
        <p:txBody>
          <a:bodyPr wrap="square" lIns="103231" tIns="51616" rIns="103231" bIns="51616" rtlCol="0">
            <a:noAutofit/>
          </a:bodyPr>
          <a:lstStyle/>
          <a:p>
            <a:pPr algn="r"/>
            <a:r>
              <a:rPr lang="en-US" sz="1400" b="1" dirty="0">
                <a:solidFill>
                  <a:srgbClr val="000000"/>
                </a:solidFill>
                <a:cs typeface="Arial" panose="020B0604020202020204" pitchFamily="34" charset="0"/>
              </a:rPr>
              <a:t>1-</a:t>
            </a:r>
            <a:fld id="{AF5E6115-7E53-4F48-B2EA-EF37AED32C51}" type="slidenum">
              <a:rPr lang="en-US" altLang="en-US" sz="1400" b="1" smtClean="0">
                <a:solidFill>
                  <a:srgbClr val="000000"/>
                </a:solidFill>
                <a:cs typeface="Arial" panose="020B0604020202020204" pitchFamily="34" charset="0"/>
              </a:rPr>
              <a:pPr algn="r"/>
              <a:t>‹#›</a:t>
            </a:fld>
            <a:r>
              <a:rPr lang="en-US" altLang="en-US" sz="1400" b="1" dirty="0">
                <a:solidFill>
                  <a:srgbClr val="000000"/>
                </a:solidFill>
                <a:cs typeface="Arial" panose="020B0604020202020204" pitchFamily="34" charset="0"/>
              </a:rPr>
              <a:t> </a:t>
            </a:r>
            <a:endParaRPr lang="en-US" sz="1400" b="1" dirty="0">
              <a:solidFill>
                <a:srgbClr val="000000"/>
              </a:solidFill>
              <a:cs typeface="Arial" panose="020B0604020202020204" pitchFamily="34" charset="0"/>
            </a:endParaRPr>
          </a:p>
        </p:txBody>
      </p:sp>
      <p:sp>
        <p:nvSpPr>
          <p:cNvPr id="11" name="Rectangle 10">
            <a:extLst>
              <a:ext uri="{FF2B5EF4-FFF2-40B4-BE49-F238E27FC236}">
                <a16:creationId xmlns:a16="http://schemas.microsoft.com/office/drawing/2014/main" id="{0B887861-95E1-4288-A9B0-13309EE8B21C}"/>
              </a:ext>
            </a:extLst>
          </p:cNvPr>
          <p:cNvSpPr/>
          <p:nvPr userDrawn="1"/>
        </p:nvSpPr>
        <p:spPr>
          <a:xfrm>
            <a:off x="636766" y="373675"/>
            <a:ext cx="8117417" cy="1117356"/>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anchor="ctr"/>
          <a:lstStyle/>
          <a:p>
            <a:pPr algn="ctr">
              <a:defRPr/>
            </a:pPr>
            <a:endParaRPr lang="en-US" dirty="0">
              <a:solidFill>
                <a:prstClr val="white"/>
              </a:solidFill>
            </a:endParaRPr>
          </a:p>
        </p:txBody>
      </p:sp>
      <p:pic>
        <p:nvPicPr>
          <p:cNvPr id="12" name="Picture 11">
            <a:extLst>
              <a:ext uri="{FF2B5EF4-FFF2-40B4-BE49-F238E27FC236}">
                <a16:creationId xmlns:a16="http://schemas.microsoft.com/office/drawing/2014/main" id="{8E7783B5-B658-42AB-BF89-F27A50F2446A}"/>
              </a:ext>
            </a:extLst>
          </p:cNvPr>
          <p:cNvPicPr>
            <a:picLocks noChangeAspect="1"/>
          </p:cNvPicPr>
          <p:nvPr userDrawn="1"/>
        </p:nvPicPr>
        <p:blipFill>
          <a:blip r:embed="rId14"/>
          <a:stretch>
            <a:fillRect/>
          </a:stretch>
        </p:blipFill>
        <p:spPr>
          <a:xfrm>
            <a:off x="32648" y="104775"/>
            <a:ext cx="345867" cy="6679958"/>
          </a:xfrm>
          <a:prstGeom prst="rect">
            <a:avLst/>
          </a:prstGeom>
        </p:spPr>
      </p:pic>
    </p:spTree>
    <p:extLst>
      <p:ext uri="{BB962C8B-B14F-4D97-AF65-F5344CB8AC3E}">
        <p14:creationId xmlns:p14="http://schemas.microsoft.com/office/powerpoint/2010/main" val="331171361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hf sldNum="0" hdr="0" dt="0"/>
  <p:txStyles>
    <p:titleStyle>
      <a:lvl1pPr algn="ctr" defTabSz="914026" rtl="0" eaLnBrk="0" fontAlgn="base" hangingPunct="0">
        <a:spcBef>
          <a:spcPct val="0"/>
        </a:spcBef>
        <a:spcAft>
          <a:spcPct val="0"/>
        </a:spcAft>
        <a:defRPr sz="4100" kern="1200" cap="all">
          <a:solidFill>
            <a:srgbClr val="BF2600"/>
          </a:solidFill>
          <a:latin typeface="+mj-lt"/>
          <a:ea typeface="+mj-ea"/>
          <a:cs typeface="+mj-cs"/>
        </a:defRPr>
      </a:lvl1pPr>
      <a:lvl2pPr algn="ctr" defTabSz="914026" rtl="0" eaLnBrk="0" fontAlgn="base" hangingPunct="0">
        <a:spcBef>
          <a:spcPct val="0"/>
        </a:spcBef>
        <a:spcAft>
          <a:spcPct val="0"/>
        </a:spcAft>
        <a:defRPr sz="3500">
          <a:solidFill>
            <a:srgbClr val="BF2600"/>
          </a:solidFill>
          <a:latin typeface="Book Antiqua" panose="02040602050305030304" pitchFamily="18" charset="0"/>
        </a:defRPr>
      </a:lvl2pPr>
      <a:lvl3pPr algn="ctr" defTabSz="914026" rtl="0" eaLnBrk="0" fontAlgn="base" hangingPunct="0">
        <a:spcBef>
          <a:spcPct val="0"/>
        </a:spcBef>
        <a:spcAft>
          <a:spcPct val="0"/>
        </a:spcAft>
        <a:defRPr sz="3500">
          <a:solidFill>
            <a:srgbClr val="BF2600"/>
          </a:solidFill>
          <a:latin typeface="Book Antiqua" panose="02040602050305030304" pitchFamily="18" charset="0"/>
        </a:defRPr>
      </a:lvl3pPr>
      <a:lvl4pPr algn="ctr" defTabSz="914026" rtl="0" eaLnBrk="0" fontAlgn="base" hangingPunct="0">
        <a:spcBef>
          <a:spcPct val="0"/>
        </a:spcBef>
        <a:spcAft>
          <a:spcPct val="0"/>
        </a:spcAft>
        <a:defRPr sz="3500">
          <a:solidFill>
            <a:srgbClr val="BF2600"/>
          </a:solidFill>
          <a:latin typeface="Book Antiqua" panose="02040602050305030304" pitchFamily="18" charset="0"/>
        </a:defRPr>
      </a:lvl4pPr>
      <a:lvl5pPr algn="ctr" defTabSz="914026" rtl="0" eaLnBrk="0" fontAlgn="base" hangingPunct="0">
        <a:spcBef>
          <a:spcPct val="0"/>
        </a:spcBef>
        <a:spcAft>
          <a:spcPct val="0"/>
        </a:spcAft>
        <a:defRPr sz="3500">
          <a:solidFill>
            <a:srgbClr val="BF2600"/>
          </a:solidFill>
          <a:latin typeface="Book Antiqua" panose="02040602050305030304" pitchFamily="18" charset="0"/>
        </a:defRPr>
      </a:lvl5pPr>
      <a:lvl6pPr marL="516156" algn="ctr" defTabSz="914026" rtl="0" fontAlgn="base">
        <a:spcBef>
          <a:spcPct val="0"/>
        </a:spcBef>
        <a:spcAft>
          <a:spcPct val="0"/>
        </a:spcAft>
        <a:defRPr sz="3500">
          <a:solidFill>
            <a:srgbClr val="BF2600"/>
          </a:solidFill>
          <a:latin typeface="Book Antiqua" panose="02040602050305030304" pitchFamily="18" charset="0"/>
        </a:defRPr>
      </a:lvl6pPr>
      <a:lvl7pPr marL="1032311" algn="ctr" defTabSz="914026" rtl="0" fontAlgn="base">
        <a:spcBef>
          <a:spcPct val="0"/>
        </a:spcBef>
        <a:spcAft>
          <a:spcPct val="0"/>
        </a:spcAft>
        <a:defRPr sz="3500">
          <a:solidFill>
            <a:srgbClr val="BF2600"/>
          </a:solidFill>
          <a:latin typeface="Book Antiqua" panose="02040602050305030304" pitchFamily="18" charset="0"/>
        </a:defRPr>
      </a:lvl7pPr>
      <a:lvl8pPr marL="1548466" algn="ctr" defTabSz="914026" rtl="0" fontAlgn="base">
        <a:spcBef>
          <a:spcPct val="0"/>
        </a:spcBef>
        <a:spcAft>
          <a:spcPct val="0"/>
        </a:spcAft>
        <a:defRPr sz="3500">
          <a:solidFill>
            <a:srgbClr val="BF2600"/>
          </a:solidFill>
          <a:latin typeface="Book Antiqua" panose="02040602050305030304" pitchFamily="18" charset="0"/>
        </a:defRPr>
      </a:lvl8pPr>
      <a:lvl9pPr marL="2064623" algn="ctr" defTabSz="914026" rtl="0" fontAlgn="base">
        <a:spcBef>
          <a:spcPct val="0"/>
        </a:spcBef>
        <a:spcAft>
          <a:spcPct val="0"/>
        </a:spcAft>
        <a:defRPr sz="3500">
          <a:solidFill>
            <a:srgbClr val="BF2600"/>
          </a:solidFill>
          <a:latin typeface="Book Antiqua" panose="02040602050305030304" pitchFamily="18" charset="0"/>
        </a:defRPr>
      </a:lvl9pPr>
    </p:titleStyle>
    <p:bodyStyle>
      <a:lvl1pPr marL="342312" indent="-227611" algn="l" defTabSz="914026" rtl="0" eaLnBrk="0" fontAlgn="base" hangingPunct="0">
        <a:spcBef>
          <a:spcPct val="20000"/>
        </a:spcBef>
        <a:spcAft>
          <a:spcPct val="0"/>
        </a:spcAft>
        <a:buClr>
          <a:schemeClr val="accent1"/>
        </a:buClr>
        <a:buFont typeface="Arial" panose="020B0604020202020204" pitchFamily="34" charset="0"/>
        <a:buChar char="•"/>
        <a:defRPr sz="2400" kern="1200">
          <a:solidFill>
            <a:schemeClr val="tx2"/>
          </a:solidFill>
          <a:latin typeface="+mn-lt"/>
          <a:ea typeface="+mn-ea"/>
          <a:cs typeface="+mn-cs"/>
        </a:defRPr>
      </a:lvl1pPr>
      <a:lvl2pPr marL="639818" indent="-227611" algn="l" defTabSz="914026" rtl="0" eaLnBrk="0" fontAlgn="base" hangingPunct="0">
        <a:spcBef>
          <a:spcPct val="20000"/>
        </a:spcBef>
        <a:spcAft>
          <a:spcPct val="0"/>
        </a:spcAft>
        <a:buClr>
          <a:schemeClr val="accent2"/>
        </a:buClr>
        <a:buFont typeface="Arial" panose="020B0604020202020204" pitchFamily="34" charset="0"/>
        <a:buChar char="•"/>
        <a:defRPr kern="1200">
          <a:solidFill>
            <a:schemeClr val="tx2"/>
          </a:solidFill>
          <a:latin typeface="+mn-lt"/>
          <a:ea typeface="+mn-ea"/>
          <a:cs typeface="+mn-cs"/>
        </a:defRPr>
      </a:lvl2pPr>
      <a:lvl3pPr marL="914026" indent="-227611" algn="l" defTabSz="914026" rtl="0" eaLnBrk="0" fontAlgn="base" hangingPunct="0">
        <a:spcBef>
          <a:spcPct val="20000"/>
        </a:spcBef>
        <a:spcAft>
          <a:spcPct val="0"/>
        </a:spcAft>
        <a:buClr>
          <a:srgbClr val="4A66AC"/>
        </a:buClr>
        <a:buFont typeface="Arial" panose="020B0604020202020204" pitchFamily="34" charset="0"/>
        <a:buChar char="•"/>
        <a:defRPr sz="1800" kern="1200">
          <a:solidFill>
            <a:schemeClr val="tx2"/>
          </a:solidFill>
          <a:latin typeface="+mn-lt"/>
          <a:ea typeface="+mn-ea"/>
          <a:cs typeface="+mn-cs"/>
        </a:defRPr>
      </a:lvl3pPr>
      <a:lvl4pPr marL="1279636" indent="-227611" algn="l" defTabSz="914026" rtl="0" eaLnBrk="0" fontAlgn="base" hangingPunct="0">
        <a:spcBef>
          <a:spcPct val="20000"/>
        </a:spcBef>
        <a:spcAft>
          <a:spcPct val="0"/>
        </a:spcAft>
        <a:buClr>
          <a:srgbClr val="008080"/>
        </a:buClr>
        <a:buFont typeface="Arial" panose="020B0604020202020204" pitchFamily="34" charset="0"/>
        <a:buChar char="•"/>
        <a:defRPr sz="1600" kern="1200">
          <a:solidFill>
            <a:schemeClr val="tx2"/>
          </a:solidFill>
          <a:latin typeface="+mn-lt"/>
          <a:ea typeface="+mn-ea"/>
          <a:cs typeface="+mn-cs"/>
        </a:defRPr>
      </a:lvl4pPr>
      <a:lvl5pPr marL="1553845" indent="-227611" algn="l" defTabSz="914026" rtl="0" eaLnBrk="0" fontAlgn="base" hangingPunct="0">
        <a:spcBef>
          <a:spcPct val="20000"/>
        </a:spcBef>
        <a:spcAft>
          <a:spcPct val="0"/>
        </a:spcAft>
        <a:buClr>
          <a:srgbClr val="5AA2AE"/>
        </a:buClr>
        <a:buFont typeface="Arial" panose="020B0604020202020204" pitchFamily="34" charset="0"/>
        <a:buChar char="•"/>
        <a:defRPr sz="1600" kern="1200">
          <a:solidFill>
            <a:schemeClr val="tx2"/>
          </a:solidFill>
          <a:latin typeface="+mn-lt"/>
          <a:ea typeface="+mn-ea"/>
          <a:cs typeface="+mn-cs"/>
        </a:defRPr>
      </a:lvl5pPr>
      <a:lvl6pPr marL="1737206" indent="-182864" algn="l" defTabSz="914318"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500" indent="-182864" algn="l" defTabSz="914318"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364" indent="-182864" algn="l" defTabSz="914318"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228" indent="-182864" algn="l" defTabSz="914318"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7" algn="l" defTabSz="914318" rtl="0" eaLnBrk="1" latinLnBrk="0" hangingPunct="1">
        <a:defRPr sz="1800" kern="1200">
          <a:solidFill>
            <a:schemeClr val="tx1"/>
          </a:solidFill>
          <a:latin typeface="+mn-lt"/>
          <a:ea typeface="+mn-ea"/>
          <a:cs typeface="+mn-cs"/>
        </a:defRPr>
      </a:lvl5pPr>
      <a:lvl6pPr marL="2285796" algn="l" defTabSz="914318" rtl="0" eaLnBrk="1" latinLnBrk="0" hangingPunct="1">
        <a:defRPr sz="1800" kern="1200">
          <a:solidFill>
            <a:schemeClr val="tx1"/>
          </a:solidFill>
          <a:latin typeface="+mn-lt"/>
          <a:ea typeface="+mn-ea"/>
          <a:cs typeface="+mn-cs"/>
        </a:defRPr>
      </a:lvl6pPr>
      <a:lvl7pPr marL="2742954" algn="l" defTabSz="914318" rtl="0" eaLnBrk="1" latinLnBrk="0" hangingPunct="1">
        <a:defRPr sz="1800" kern="1200">
          <a:solidFill>
            <a:schemeClr val="tx1"/>
          </a:solidFill>
          <a:latin typeface="+mn-lt"/>
          <a:ea typeface="+mn-ea"/>
          <a:cs typeface="+mn-cs"/>
        </a:defRPr>
      </a:lvl7pPr>
      <a:lvl8pPr marL="3200114" algn="l" defTabSz="914318" rtl="0" eaLnBrk="1" latinLnBrk="0" hangingPunct="1">
        <a:defRPr sz="1800" kern="1200">
          <a:solidFill>
            <a:schemeClr val="tx1"/>
          </a:solidFill>
          <a:latin typeface="+mn-lt"/>
          <a:ea typeface="+mn-ea"/>
          <a:cs typeface="+mn-cs"/>
        </a:defRPr>
      </a:lvl8pPr>
      <a:lvl9pPr marL="3657272" algn="l" defTabSz="91431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7976"/>
        </a:solidFill>
        <a:effectLst/>
      </p:bgPr>
    </p:bg>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F5E9A880-8A45-4A8F-94DD-A63B4F3191AC}"/>
              </a:ext>
            </a:extLst>
          </p:cNvPr>
          <p:cNvSpPr>
            <a:spLocks noGrp="1"/>
          </p:cNvSpPr>
          <p:nvPr>
            <p:ph type="subTitle" idx="1"/>
          </p:nvPr>
        </p:nvSpPr>
        <p:spPr/>
        <p:txBody>
          <a:bodyPr anchor="ctr" anchorCtr="1"/>
          <a:lstStyle/>
          <a:p>
            <a:r>
              <a:rPr lang="en-US" dirty="0"/>
              <a:t>WORKING WITH FINANCIAL STATEMENTS</a:t>
            </a:r>
          </a:p>
        </p:txBody>
      </p:sp>
      <p:sp>
        <p:nvSpPr>
          <p:cNvPr id="5" name="Title 4">
            <a:extLst>
              <a:ext uri="{FF2B5EF4-FFF2-40B4-BE49-F238E27FC236}">
                <a16:creationId xmlns:a16="http://schemas.microsoft.com/office/drawing/2014/main" id="{240410C0-1D5F-492D-AD3F-B2F15BE5A18C}"/>
              </a:ext>
            </a:extLst>
          </p:cNvPr>
          <p:cNvSpPr>
            <a:spLocks noGrp="1"/>
          </p:cNvSpPr>
          <p:nvPr>
            <p:ph type="ctrTitle"/>
          </p:nvPr>
        </p:nvSpPr>
        <p:spPr/>
        <p:txBody>
          <a:bodyPr/>
          <a:lstStyle/>
          <a:p>
            <a:r>
              <a:rPr lang="en-US" altLang="en-US" dirty="0">
                <a:solidFill>
                  <a:schemeClr val="tx2"/>
                </a:solidFill>
              </a:rPr>
              <a:t>Chapter 3</a:t>
            </a:r>
            <a:endParaRPr lang="en-US" dirty="0">
              <a:solidFill>
                <a:schemeClr val="tx2"/>
              </a:solidFill>
            </a:endParaRPr>
          </a:p>
        </p:txBody>
      </p:sp>
      <p:sp>
        <p:nvSpPr>
          <p:cNvPr id="2" name="Footer Placeholder 1">
            <a:extLst>
              <a:ext uri="{FF2B5EF4-FFF2-40B4-BE49-F238E27FC236}">
                <a16:creationId xmlns:a16="http://schemas.microsoft.com/office/drawing/2014/main" id="{FF552F80-F02D-4E6A-998D-3BEDB8253661}"/>
              </a:ext>
            </a:extLst>
          </p:cNvPr>
          <p:cNvSpPr>
            <a:spLocks noGrp="1"/>
          </p:cNvSpPr>
          <p:nvPr>
            <p:ph type="ftr" sz="quarter" idx="11"/>
          </p:nvPr>
        </p:nvSpPr>
        <p:spPr/>
        <p:txBody>
          <a:bodyPr/>
          <a:lstStyle/>
          <a:p>
            <a:r>
              <a:rPr lang="en-US"/>
              <a:t>Copyright © 2023 McGraw-Hill Education. All rights reserved. No reproduction or distribution without the prior written consent of McGraw-Hill Education.</a:t>
            </a:r>
            <a:endParaRPr 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5144760E-0721-4AB8-B31E-A8E978DCD444}"/>
              </a:ext>
            </a:extLst>
          </p:cNvPr>
          <p:cNvSpPr>
            <a:spLocks noGrp="1" noChangeArrowheads="1"/>
          </p:cNvSpPr>
          <p:nvPr>
            <p:ph idx="1"/>
          </p:nvPr>
        </p:nvSpPr>
        <p:spPr>
          <a:xfrm>
            <a:off x="636764" y="1491032"/>
            <a:ext cx="8354836" cy="5138368"/>
          </a:xfrm>
        </p:spPr>
        <p:txBody>
          <a:bodyPr rtlCol="0">
            <a:normAutofit lnSpcReduction="10000"/>
          </a:bodyPr>
          <a:lstStyle/>
          <a:p>
            <a:pPr eaLnBrk="1" fontAlgn="auto" hangingPunct="1">
              <a:lnSpc>
                <a:spcPct val="95000"/>
              </a:lnSpc>
              <a:spcAft>
                <a:spcPts val="0"/>
              </a:spcAft>
              <a:defRPr/>
            </a:pPr>
            <a:r>
              <a:rPr lang="en-US" altLang="en-US" dirty="0">
                <a:solidFill>
                  <a:schemeClr val="tx2"/>
                </a:solidFill>
              </a:rPr>
              <a:t>Nearly impossible to directly compare the financial statements for two companies because of differences in size</a:t>
            </a:r>
          </a:p>
          <a:p>
            <a:pPr lvl="1" eaLnBrk="1" fontAlgn="auto" hangingPunct="1">
              <a:lnSpc>
                <a:spcPct val="95000"/>
              </a:lnSpc>
              <a:spcAft>
                <a:spcPts val="0"/>
              </a:spcAft>
              <a:defRPr/>
            </a:pPr>
            <a:r>
              <a:rPr lang="en-US" altLang="en-US" sz="2200" dirty="0">
                <a:solidFill>
                  <a:schemeClr val="tx2"/>
                </a:solidFill>
              </a:rPr>
              <a:t>Similarly challenging to compare financial statements from different points in time for the same company if the company’s size has changed</a:t>
            </a:r>
          </a:p>
          <a:p>
            <a:pPr eaLnBrk="1" fontAlgn="auto" hangingPunct="1">
              <a:lnSpc>
                <a:spcPct val="95000"/>
              </a:lnSpc>
              <a:spcAft>
                <a:spcPts val="0"/>
              </a:spcAft>
              <a:defRPr/>
            </a:pPr>
            <a:r>
              <a:rPr lang="en-US" altLang="en-US" dirty="0">
                <a:solidFill>
                  <a:schemeClr val="tx2"/>
                </a:solidFill>
              </a:rPr>
              <a:t>To make comparisons, standardize the financial statements</a:t>
            </a:r>
          </a:p>
          <a:p>
            <a:pPr marL="869407" lvl="1" indent="-457200" eaLnBrk="1" fontAlgn="auto" hangingPunct="1">
              <a:lnSpc>
                <a:spcPct val="95000"/>
              </a:lnSpc>
              <a:spcAft>
                <a:spcPts val="0"/>
              </a:spcAft>
              <a:buFont typeface="+mj-lt"/>
              <a:buAutoNum type="arabicPeriod"/>
              <a:defRPr/>
            </a:pPr>
            <a:r>
              <a:rPr lang="en-US" altLang="en-US" sz="2200" b="1" dirty="0">
                <a:solidFill>
                  <a:schemeClr val="tx2"/>
                </a:solidFill>
              </a:rPr>
              <a:t>Common-size statements </a:t>
            </a:r>
            <a:r>
              <a:rPr lang="en-US" altLang="en-US" sz="2200" dirty="0">
                <a:solidFill>
                  <a:schemeClr val="tx2"/>
                </a:solidFill>
              </a:rPr>
              <a:t>present all items in percentage terms</a:t>
            </a:r>
          </a:p>
          <a:p>
            <a:pPr lvl="2" eaLnBrk="1" fontAlgn="auto" hangingPunct="1">
              <a:lnSpc>
                <a:spcPct val="95000"/>
              </a:lnSpc>
              <a:spcAft>
                <a:spcPts val="0"/>
              </a:spcAft>
              <a:defRPr/>
            </a:pPr>
            <a:r>
              <a:rPr lang="en-US" altLang="en-US" sz="2100" dirty="0">
                <a:solidFill>
                  <a:schemeClr val="tx2"/>
                </a:solidFill>
              </a:rPr>
              <a:t>Common-size balance sheets typically express each item as a percentage of total assets </a:t>
            </a:r>
          </a:p>
          <a:p>
            <a:pPr lvl="2" eaLnBrk="1" fontAlgn="auto" hangingPunct="1">
              <a:lnSpc>
                <a:spcPct val="95000"/>
              </a:lnSpc>
              <a:spcAft>
                <a:spcPts val="0"/>
              </a:spcAft>
              <a:defRPr/>
            </a:pPr>
            <a:r>
              <a:rPr lang="en-US" altLang="en-US" sz="2100" dirty="0">
                <a:solidFill>
                  <a:schemeClr val="tx2"/>
                </a:solidFill>
              </a:rPr>
              <a:t>Common-size income statements usually show each item as a percentage of total sales</a:t>
            </a:r>
          </a:p>
          <a:p>
            <a:pPr lvl="2" eaLnBrk="1" fontAlgn="auto" hangingPunct="1">
              <a:lnSpc>
                <a:spcPct val="95000"/>
              </a:lnSpc>
              <a:spcAft>
                <a:spcPts val="0"/>
              </a:spcAft>
              <a:defRPr/>
            </a:pPr>
            <a:r>
              <a:rPr lang="en-US" altLang="en-US" sz="2100" dirty="0">
                <a:solidFill>
                  <a:schemeClr val="tx2"/>
                </a:solidFill>
              </a:rPr>
              <a:t>Common-size statement of cash flows can be constructed from a “sources and uses of cash” statement, expressing each item as a percentage of total sources (or total uses) </a:t>
            </a:r>
          </a:p>
          <a:p>
            <a:pPr marL="869407" lvl="1" indent="-457200" eaLnBrk="1" fontAlgn="auto" hangingPunct="1">
              <a:lnSpc>
                <a:spcPct val="95000"/>
              </a:lnSpc>
              <a:spcAft>
                <a:spcPts val="0"/>
              </a:spcAft>
              <a:buFont typeface="+mj-lt"/>
              <a:buAutoNum type="arabicPeriod"/>
              <a:defRPr/>
            </a:pPr>
            <a:r>
              <a:rPr lang="en-US" altLang="en-US" sz="2200" b="1" dirty="0">
                <a:solidFill>
                  <a:schemeClr val="tx2"/>
                </a:solidFill>
              </a:rPr>
              <a:t>Common-base year statements </a:t>
            </a:r>
            <a:r>
              <a:rPr lang="en-US" altLang="en-US" sz="2200" dirty="0">
                <a:solidFill>
                  <a:schemeClr val="tx2"/>
                </a:solidFill>
              </a:rPr>
              <a:t>(i.e., trend analysis) present all items relative to a certain base year amount</a:t>
            </a:r>
          </a:p>
        </p:txBody>
      </p:sp>
      <p:sp>
        <p:nvSpPr>
          <p:cNvPr id="2" name="Footer Placeholder 1">
            <a:extLst>
              <a:ext uri="{FF2B5EF4-FFF2-40B4-BE49-F238E27FC236}">
                <a16:creationId xmlns:a16="http://schemas.microsoft.com/office/drawing/2014/main" id="{5D56F5C6-737F-4130-AD19-FB69CC208843}"/>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8434" name="Rectangle 2">
            <a:extLst>
              <a:ext uri="{FF2B5EF4-FFF2-40B4-BE49-F238E27FC236}">
                <a16:creationId xmlns:a16="http://schemas.microsoft.com/office/drawing/2014/main" id="{FD7F8FF3-AE1C-4236-B077-D7030B23832B}"/>
              </a:ext>
            </a:extLst>
          </p:cNvPr>
          <p:cNvSpPr>
            <a:spLocks noGrp="1" noChangeArrowheads="1"/>
          </p:cNvSpPr>
          <p:nvPr>
            <p:ph type="title"/>
          </p:nvPr>
        </p:nvSpPr>
        <p:spPr/>
        <p:txBody>
          <a:bodyPr>
            <a:noAutofit/>
          </a:bodyPr>
          <a:lstStyle/>
          <a:p>
            <a:pPr eaLnBrk="1" fontAlgn="auto" hangingPunct="1">
              <a:spcAft>
                <a:spcPts val="0"/>
              </a:spcAft>
              <a:defRPr/>
            </a:pPr>
            <a:r>
              <a:rPr lang="en-US" altLang="en-US" sz="3600" dirty="0">
                <a:solidFill>
                  <a:schemeClr val="accent1">
                    <a:lumMod val="75000"/>
                  </a:schemeClr>
                </a:solidFill>
              </a:rPr>
              <a:t>Standardized Financial Statements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AC0B13-E717-4781-B497-CB97928C682F}"/>
              </a:ext>
            </a:extLst>
          </p:cNvPr>
          <p:cNvSpPr>
            <a:spLocks noGrp="1"/>
          </p:cNvSpPr>
          <p:nvPr>
            <p:ph type="ftr" sz="quarter" idx="11"/>
          </p:nvPr>
        </p:nvSpPr>
        <p:spPr>
          <a:xfrm>
            <a:off x="456848" y="6484329"/>
            <a:ext cx="8687152" cy="370577"/>
          </a:xfrm>
        </p:spPr>
        <p:txBody>
          <a:bodyPr anchor="ctr">
            <a:normAutofit/>
          </a:bodyPr>
          <a:lstStyle/>
          <a:p>
            <a:pPr>
              <a:spcAft>
                <a:spcPts val="600"/>
              </a:spcAft>
              <a:defRPr/>
            </a:pPr>
            <a:r>
              <a:rPr lang="en-US"/>
              <a:t>Copyright © 2023 McGraw-Hill Education. All rights reserved. No reproduction or distribution without the prior written consent of McGraw-Hill Education.</a:t>
            </a:r>
          </a:p>
        </p:txBody>
      </p:sp>
      <p:sp>
        <p:nvSpPr>
          <p:cNvPr id="8194" name="Rectangle 2">
            <a:extLst>
              <a:ext uri="{FF2B5EF4-FFF2-40B4-BE49-F238E27FC236}">
                <a16:creationId xmlns:a16="http://schemas.microsoft.com/office/drawing/2014/main" id="{4C0CB51D-16A3-48C7-8515-A037E96B995F}"/>
              </a:ext>
            </a:extLst>
          </p:cNvPr>
          <p:cNvSpPr>
            <a:spLocks noGrp="1" noChangeArrowheads="1"/>
          </p:cNvSpPr>
          <p:nvPr>
            <p:ph type="title"/>
          </p:nvPr>
        </p:nvSpPr>
        <p:spPr>
          <a:xfrm>
            <a:off x="636764" y="373675"/>
            <a:ext cx="8117416" cy="1117356"/>
          </a:xfrm>
        </p:spPr>
        <p:txBody>
          <a:bodyPr anchor="ctr">
            <a:normAutofit fontScale="90000"/>
          </a:bodyPr>
          <a:lstStyle/>
          <a:p>
            <a:pPr eaLnBrk="1" fontAlgn="auto" hangingPunct="1">
              <a:spcAft>
                <a:spcPts val="0"/>
              </a:spcAft>
              <a:defRPr/>
            </a:pPr>
            <a:r>
              <a:rPr lang="en-US" altLang="en-US" dirty="0">
                <a:solidFill>
                  <a:schemeClr val="accent1">
                    <a:lumMod val="75000"/>
                  </a:schemeClr>
                </a:solidFill>
              </a:rPr>
              <a:t>Prufrock corporation: Summary of standardized balance sheets</a:t>
            </a:r>
          </a:p>
        </p:txBody>
      </p:sp>
      <p:pic>
        <p:nvPicPr>
          <p:cNvPr id="7" name="Picture 6">
            <a:extLst>
              <a:ext uri="{FF2B5EF4-FFF2-40B4-BE49-F238E27FC236}">
                <a16:creationId xmlns:a16="http://schemas.microsoft.com/office/drawing/2014/main" id="{FAA67B37-CC08-420C-9854-944C74C0FB84}"/>
              </a:ext>
            </a:extLst>
          </p:cNvPr>
          <p:cNvPicPr>
            <a:picLocks noChangeAspect="1"/>
          </p:cNvPicPr>
          <p:nvPr/>
        </p:nvPicPr>
        <p:blipFill>
          <a:blip r:embed="rId3"/>
          <a:stretch>
            <a:fillRect/>
          </a:stretch>
        </p:blipFill>
        <p:spPr>
          <a:xfrm>
            <a:off x="654325" y="2057400"/>
            <a:ext cx="8337275" cy="3346410"/>
          </a:xfrm>
          <a:prstGeom prst="rect">
            <a:avLst/>
          </a:prstGeom>
        </p:spPr>
      </p:pic>
    </p:spTree>
    <p:extLst>
      <p:ext uri="{BB962C8B-B14F-4D97-AF65-F5344CB8AC3E}">
        <p14:creationId xmlns:p14="http://schemas.microsoft.com/office/powerpoint/2010/main" val="3476463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a:extLst>
              <a:ext uri="{FF2B5EF4-FFF2-40B4-BE49-F238E27FC236}">
                <a16:creationId xmlns:a16="http://schemas.microsoft.com/office/drawing/2014/main" id="{A7AD08D4-5520-4D4F-A91D-A49B1C55031B}"/>
              </a:ext>
            </a:extLst>
          </p:cNvPr>
          <p:cNvSpPr>
            <a:spLocks noGrp="1" noChangeArrowheads="1"/>
          </p:cNvSpPr>
          <p:nvPr>
            <p:ph idx="1"/>
          </p:nvPr>
        </p:nvSpPr>
        <p:spPr>
          <a:xfrm>
            <a:off x="636764" y="1491032"/>
            <a:ext cx="8117416" cy="4993292"/>
          </a:xfrm>
        </p:spPr>
        <p:txBody>
          <a:bodyPr/>
          <a:lstStyle/>
          <a:p>
            <a:pPr eaLnBrk="1" hangingPunct="1">
              <a:lnSpc>
                <a:spcPct val="90000"/>
              </a:lnSpc>
            </a:pPr>
            <a:r>
              <a:rPr lang="en-US" altLang="en-US" dirty="0">
                <a:solidFill>
                  <a:schemeClr val="tx2"/>
                </a:solidFill>
              </a:rPr>
              <a:t>Another way of avoiding the problems involved in comparing companies of different sizes is to calculate and compare financial ratios</a:t>
            </a:r>
          </a:p>
          <a:p>
            <a:pPr lvl="1" eaLnBrk="1" hangingPunct="1">
              <a:lnSpc>
                <a:spcPct val="90000"/>
              </a:lnSpc>
            </a:pPr>
            <a:r>
              <a:rPr lang="en-US" altLang="en-US" sz="2200" b="1" dirty="0">
                <a:solidFill>
                  <a:schemeClr val="tx2"/>
                </a:solidFill>
              </a:rPr>
              <a:t>Financial ratios </a:t>
            </a:r>
            <a:r>
              <a:rPr lang="en-US" altLang="en-US" sz="2200" dirty="0">
                <a:solidFill>
                  <a:schemeClr val="tx2"/>
                </a:solidFill>
              </a:rPr>
              <a:t>are relationships determined from a firm’s financial information and used for comparison purposes </a:t>
            </a:r>
          </a:p>
          <a:p>
            <a:pPr eaLnBrk="1" hangingPunct="1">
              <a:lnSpc>
                <a:spcPct val="90000"/>
              </a:lnSpc>
            </a:pPr>
            <a:r>
              <a:rPr lang="en-US" altLang="en-US" dirty="0">
                <a:solidFill>
                  <a:schemeClr val="tx2"/>
                </a:solidFill>
              </a:rPr>
              <a:t>Financial ratios are traditionally grouped into the following categories:</a:t>
            </a:r>
          </a:p>
          <a:p>
            <a:pPr lvl="1" eaLnBrk="1" hangingPunct="1">
              <a:lnSpc>
                <a:spcPct val="90000"/>
              </a:lnSpc>
            </a:pPr>
            <a:r>
              <a:rPr lang="en-US" altLang="en-US" sz="2200" dirty="0">
                <a:solidFill>
                  <a:schemeClr val="tx2"/>
                </a:solidFill>
              </a:rPr>
              <a:t>Short-term solvency, or liquidity, ratios</a:t>
            </a:r>
          </a:p>
          <a:p>
            <a:pPr lvl="1" eaLnBrk="1" hangingPunct="1">
              <a:lnSpc>
                <a:spcPct val="90000"/>
              </a:lnSpc>
            </a:pPr>
            <a:r>
              <a:rPr lang="en-US" altLang="en-US" sz="2200" dirty="0">
                <a:solidFill>
                  <a:schemeClr val="tx2"/>
                </a:solidFill>
              </a:rPr>
              <a:t>Long-term solvency, or financial leverage, ratios</a:t>
            </a:r>
          </a:p>
          <a:p>
            <a:pPr lvl="1" eaLnBrk="1" hangingPunct="1">
              <a:lnSpc>
                <a:spcPct val="90000"/>
              </a:lnSpc>
            </a:pPr>
            <a:r>
              <a:rPr lang="en-US" altLang="en-US" sz="2200" dirty="0">
                <a:solidFill>
                  <a:schemeClr val="tx2"/>
                </a:solidFill>
              </a:rPr>
              <a:t>Asset management, or turnover, ratios</a:t>
            </a:r>
          </a:p>
          <a:p>
            <a:pPr lvl="1" eaLnBrk="1" hangingPunct="1">
              <a:lnSpc>
                <a:spcPct val="90000"/>
              </a:lnSpc>
            </a:pPr>
            <a:r>
              <a:rPr lang="en-US" altLang="en-US" sz="2200" dirty="0">
                <a:solidFill>
                  <a:schemeClr val="tx2"/>
                </a:solidFill>
              </a:rPr>
              <a:t>Profitability ratios</a:t>
            </a:r>
          </a:p>
          <a:p>
            <a:pPr lvl="1" eaLnBrk="1" hangingPunct="1">
              <a:lnSpc>
                <a:spcPct val="90000"/>
              </a:lnSpc>
            </a:pPr>
            <a:r>
              <a:rPr lang="en-US" altLang="en-US" sz="2200" dirty="0">
                <a:solidFill>
                  <a:schemeClr val="tx2"/>
                </a:solidFill>
              </a:rPr>
              <a:t>Market value ratios</a:t>
            </a:r>
          </a:p>
          <a:p>
            <a:pPr eaLnBrk="1" hangingPunct="1">
              <a:lnSpc>
                <a:spcPct val="90000"/>
              </a:lnSpc>
            </a:pPr>
            <a:r>
              <a:rPr lang="en-US" altLang="en-US" dirty="0">
                <a:solidFill>
                  <a:schemeClr val="tx2"/>
                </a:solidFill>
              </a:rPr>
              <a:t>Different people and different sources seldom compute ratios in the same way, leading to confusion</a:t>
            </a:r>
          </a:p>
        </p:txBody>
      </p:sp>
      <p:sp>
        <p:nvSpPr>
          <p:cNvPr id="2" name="Footer Placeholder 1">
            <a:extLst>
              <a:ext uri="{FF2B5EF4-FFF2-40B4-BE49-F238E27FC236}">
                <a16:creationId xmlns:a16="http://schemas.microsoft.com/office/drawing/2014/main" id="{64420EDA-29B2-4565-A76C-AE6D1EA9C24B}"/>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9458" name="Rectangle 2">
            <a:extLst>
              <a:ext uri="{FF2B5EF4-FFF2-40B4-BE49-F238E27FC236}">
                <a16:creationId xmlns:a16="http://schemas.microsoft.com/office/drawing/2014/main" id="{0B1C0E2B-2904-4C29-AB7B-D6E9B8234F6E}"/>
              </a:ext>
            </a:extLst>
          </p:cNvPr>
          <p:cNvSpPr>
            <a:spLocks noGrp="1" noChangeArrowheads="1"/>
          </p:cNvSpPr>
          <p:nvPr>
            <p:ph type="title"/>
          </p:nvPr>
        </p:nvSpPr>
        <p:spPr/>
        <p:txBody>
          <a:bodyPr/>
          <a:lstStyle/>
          <a:p>
            <a:pPr eaLnBrk="1" fontAlgn="auto" hangingPunct="1">
              <a:spcAft>
                <a:spcPts val="0"/>
              </a:spcAft>
              <a:defRPr/>
            </a:pPr>
            <a:r>
              <a:rPr lang="en-US" altLang="en-US" sz="3600" dirty="0">
                <a:solidFill>
                  <a:schemeClr val="accent1">
                    <a:lumMod val="75000"/>
                  </a:schemeClr>
                </a:solidFill>
              </a:rPr>
              <a:t>Ratio Analysis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A1D5C87A-8710-4323-A197-8EFC60E5A647}"/>
              </a:ext>
            </a:extLst>
          </p:cNvPr>
          <p:cNvPicPr>
            <a:picLocks noGrp="1" noChangeAspect="1"/>
          </p:cNvPicPr>
          <p:nvPr>
            <p:ph sz="half" idx="2"/>
          </p:nvPr>
        </p:nvPicPr>
        <p:blipFill>
          <a:blip r:embed="rId3"/>
          <a:stretch>
            <a:fillRect/>
          </a:stretch>
        </p:blipFill>
        <p:spPr>
          <a:xfrm>
            <a:off x="1543426" y="1935037"/>
            <a:ext cx="6304091" cy="4105285"/>
          </a:xfrm>
        </p:spPr>
      </p:pic>
      <p:sp>
        <p:nvSpPr>
          <p:cNvPr id="2" name="Footer Placeholder 1">
            <a:extLst>
              <a:ext uri="{FF2B5EF4-FFF2-40B4-BE49-F238E27FC236}">
                <a16:creationId xmlns:a16="http://schemas.microsoft.com/office/drawing/2014/main" id="{64420EDA-29B2-4565-A76C-AE6D1EA9C24B}"/>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9458" name="Rectangle 2">
            <a:extLst>
              <a:ext uri="{FF2B5EF4-FFF2-40B4-BE49-F238E27FC236}">
                <a16:creationId xmlns:a16="http://schemas.microsoft.com/office/drawing/2014/main" id="{0B1C0E2B-2904-4C29-AB7B-D6E9B8234F6E}"/>
              </a:ext>
            </a:extLst>
          </p:cNvPr>
          <p:cNvSpPr>
            <a:spLocks noGrp="1" noChangeArrowheads="1"/>
          </p:cNvSpPr>
          <p:nvPr>
            <p:ph type="title"/>
          </p:nvPr>
        </p:nvSpPr>
        <p:spPr/>
        <p:txBody>
          <a:bodyPr/>
          <a:lstStyle/>
          <a:p>
            <a:pPr eaLnBrk="1" fontAlgn="auto" hangingPunct="1">
              <a:spcAft>
                <a:spcPts val="0"/>
              </a:spcAft>
              <a:defRPr/>
            </a:pPr>
            <a:r>
              <a:rPr lang="en-US" altLang="en-US" sz="3600" dirty="0">
                <a:solidFill>
                  <a:schemeClr val="accent1">
                    <a:lumMod val="75000"/>
                  </a:schemeClr>
                </a:solidFill>
              </a:rPr>
              <a:t>Short-term solvency, or liquidity, RATIOS</a:t>
            </a:r>
          </a:p>
        </p:txBody>
      </p:sp>
    </p:spTree>
    <p:extLst>
      <p:ext uri="{BB962C8B-B14F-4D97-AF65-F5344CB8AC3E}">
        <p14:creationId xmlns:p14="http://schemas.microsoft.com/office/powerpoint/2010/main" val="6221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8926B30-BF80-4F86-B3EE-BF830B4C7C54}"/>
              </a:ext>
            </a:extLst>
          </p:cNvPr>
          <p:cNvSpPr>
            <a:spLocks noGrp="1"/>
          </p:cNvSpPr>
          <p:nvPr>
            <p:ph idx="1"/>
          </p:nvPr>
        </p:nvSpPr>
        <p:spPr>
          <a:xfrm>
            <a:off x="636764" y="1491032"/>
            <a:ext cx="8354836" cy="4993292"/>
          </a:xfrm>
        </p:spPr>
        <p:txBody>
          <a:bodyPr/>
          <a:lstStyle/>
          <a:p>
            <a:pPr>
              <a:lnSpc>
                <a:spcPct val="90000"/>
              </a:lnSpc>
            </a:pPr>
            <a:r>
              <a:rPr lang="en-US" sz="2400" i="1" dirty="0">
                <a:solidFill>
                  <a:schemeClr val="tx2"/>
                </a:solidFill>
              </a:rPr>
              <a:t>Current ratio </a:t>
            </a:r>
            <a:r>
              <a:rPr lang="en-US" sz="2400" dirty="0">
                <a:solidFill>
                  <a:schemeClr val="tx2"/>
                </a:solidFill>
              </a:rPr>
              <a:t>is a measure of short-term liquidity</a:t>
            </a:r>
          </a:p>
          <a:p>
            <a:pPr lvl="1">
              <a:lnSpc>
                <a:spcPct val="90000"/>
              </a:lnSpc>
            </a:pPr>
            <a:r>
              <a:rPr lang="en-US" sz="2200" dirty="0">
                <a:solidFill>
                  <a:schemeClr val="tx2"/>
                </a:solidFill>
              </a:rPr>
              <a:t>To a creditor, the higher this ratio, the better</a:t>
            </a:r>
          </a:p>
          <a:p>
            <a:pPr lvl="1">
              <a:lnSpc>
                <a:spcPct val="90000"/>
              </a:lnSpc>
            </a:pPr>
            <a:r>
              <a:rPr lang="en-US" sz="2200" dirty="0">
                <a:solidFill>
                  <a:schemeClr val="tx2"/>
                </a:solidFill>
              </a:rPr>
              <a:t>To a firm, a high current ratio may indicate an inefficient use of cash and other short-term assets</a:t>
            </a:r>
          </a:p>
          <a:p>
            <a:pPr lvl="1">
              <a:lnSpc>
                <a:spcPct val="90000"/>
              </a:lnSpc>
            </a:pPr>
            <a:r>
              <a:rPr lang="en-US" sz="2200" dirty="0">
                <a:solidFill>
                  <a:schemeClr val="tx2"/>
                </a:solidFill>
              </a:rPr>
              <a:t>Normally expect to see a current ratio of at least 1</a:t>
            </a:r>
          </a:p>
          <a:p>
            <a:pPr>
              <a:lnSpc>
                <a:spcPct val="90000"/>
              </a:lnSpc>
            </a:pPr>
            <a:r>
              <a:rPr lang="en-US" i="1" dirty="0">
                <a:solidFill>
                  <a:schemeClr val="tx2"/>
                </a:solidFill>
              </a:rPr>
              <a:t>Quick (or acid-test) ratio </a:t>
            </a:r>
            <a:r>
              <a:rPr lang="en-US" dirty="0">
                <a:solidFill>
                  <a:schemeClr val="tx2"/>
                </a:solidFill>
              </a:rPr>
              <a:t>is computed just like the current ratio, except inventory is omitted since it is often the least liquid current asset</a:t>
            </a:r>
          </a:p>
          <a:p>
            <a:pPr lvl="1">
              <a:lnSpc>
                <a:spcPct val="90000"/>
              </a:lnSpc>
            </a:pPr>
            <a:r>
              <a:rPr lang="en-US" sz="2200" dirty="0">
                <a:solidFill>
                  <a:schemeClr val="tx2"/>
                </a:solidFill>
              </a:rPr>
              <a:t>Relatively large inventories are often a sign of short-term trouble</a:t>
            </a:r>
          </a:p>
          <a:p>
            <a:pPr>
              <a:lnSpc>
                <a:spcPct val="90000"/>
              </a:lnSpc>
            </a:pPr>
            <a:r>
              <a:rPr lang="en-US" i="1" dirty="0">
                <a:solidFill>
                  <a:schemeClr val="tx2"/>
                </a:solidFill>
              </a:rPr>
              <a:t>Cash ratio </a:t>
            </a:r>
            <a:r>
              <a:rPr lang="en-US" dirty="0">
                <a:solidFill>
                  <a:schemeClr val="tx2"/>
                </a:solidFill>
              </a:rPr>
              <a:t>may be of interest to a very short-term creditor</a:t>
            </a:r>
          </a:p>
          <a:p>
            <a:pPr>
              <a:lnSpc>
                <a:spcPct val="90000"/>
              </a:lnSpc>
            </a:pPr>
            <a:r>
              <a:rPr lang="en-US" i="1" dirty="0">
                <a:solidFill>
                  <a:schemeClr val="tx2"/>
                </a:solidFill>
              </a:rPr>
              <a:t>Net working capital to total assets </a:t>
            </a:r>
          </a:p>
          <a:p>
            <a:pPr lvl="1">
              <a:lnSpc>
                <a:spcPct val="90000"/>
              </a:lnSpc>
            </a:pPr>
            <a:r>
              <a:rPr lang="en-US" sz="2200" dirty="0">
                <a:solidFill>
                  <a:schemeClr val="tx2"/>
                </a:solidFill>
              </a:rPr>
              <a:t>Low values might indicate relatively low levels of liquidity</a:t>
            </a:r>
          </a:p>
          <a:p>
            <a:pPr>
              <a:lnSpc>
                <a:spcPct val="90000"/>
              </a:lnSpc>
            </a:pPr>
            <a:r>
              <a:rPr lang="en-US" i="1" dirty="0">
                <a:solidFill>
                  <a:schemeClr val="tx2"/>
                </a:solidFill>
              </a:rPr>
              <a:t>Interval measure </a:t>
            </a:r>
            <a:r>
              <a:rPr lang="en-US" dirty="0">
                <a:solidFill>
                  <a:schemeClr val="tx2"/>
                </a:solidFill>
              </a:rPr>
              <a:t>indicates how long the business can continue</a:t>
            </a:r>
          </a:p>
          <a:p>
            <a:pPr lvl="1">
              <a:lnSpc>
                <a:spcPct val="90000"/>
              </a:lnSpc>
            </a:pPr>
            <a:endParaRPr lang="en-US" dirty="0">
              <a:solidFill>
                <a:schemeClr val="tx2"/>
              </a:solidFill>
            </a:endParaRPr>
          </a:p>
          <a:p>
            <a:pPr>
              <a:lnSpc>
                <a:spcPct val="90000"/>
              </a:lnSpc>
            </a:pPr>
            <a:endParaRPr lang="en-US" sz="2600" dirty="0"/>
          </a:p>
        </p:txBody>
      </p:sp>
      <p:sp>
        <p:nvSpPr>
          <p:cNvPr id="2" name="Footer Placeholder 1">
            <a:extLst>
              <a:ext uri="{FF2B5EF4-FFF2-40B4-BE49-F238E27FC236}">
                <a16:creationId xmlns:a16="http://schemas.microsoft.com/office/drawing/2014/main" id="{64420EDA-29B2-4565-A76C-AE6D1EA9C24B}"/>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9458" name="Rectangle 2">
            <a:extLst>
              <a:ext uri="{FF2B5EF4-FFF2-40B4-BE49-F238E27FC236}">
                <a16:creationId xmlns:a16="http://schemas.microsoft.com/office/drawing/2014/main" id="{0B1C0E2B-2904-4C29-AB7B-D6E9B8234F6E}"/>
              </a:ext>
            </a:extLst>
          </p:cNvPr>
          <p:cNvSpPr>
            <a:spLocks noGrp="1" noChangeArrowheads="1"/>
          </p:cNvSpPr>
          <p:nvPr>
            <p:ph type="title"/>
          </p:nvPr>
        </p:nvSpPr>
        <p:spPr/>
        <p:txBody>
          <a:bodyPr/>
          <a:lstStyle/>
          <a:p>
            <a:pPr eaLnBrk="1" fontAlgn="auto" hangingPunct="1">
              <a:spcAft>
                <a:spcPts val="0"/>
              </a:spcAft>
              <a:defRPr/>
            </a:pPr>
            <a:r>
              <a:rPr lang="en-US" altLang="en-US" sz="3600" dirty="0">
                <a:solidFill>
                  <a:schemeClr val="accent1">
                    <a:lumMod val="75000"/>
                  </a:schemeClr>
                </a:solidFill>
              </a:rPr>
              <a:t>Short-term solvency, or liquidity, measures</a:t>
            </a:r>
          </a:p>
        </p:txBody>
      </p:sp>
    </p:spTree>
    <p:extLst>
      <p:ext uri="{BB962C8B-B14F-4D97-AF65-F5344CB8AC3E}">
        <p14:creationId xmlns:p14="http://schemas.microsoft.com/office/powerpoint/2010/main" val="513172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EB921B-933F-4D9F-8B48-12A73D619AF1}"/>
              </a:ext>
            </a:extLst>
          </p:cNvPr>
          <p:cNvPicPr>
            <a:picLocks noChangeAspect="1"/>
          </p:cNvPicPr>
          <p:nvPr/>
        </p:nvPicPr>
        <p:blipFill>
          <a:blip r:embed="rId3"/>
          <a:stretch>
            <a:fillRect/>
          </a:stretch>
        </p:blipFill>
        <p:spPr>
          <a:xfrm>
            <a:off x="1830603" y="1673144"/>
            <a:ext cx="5939641" cy="4629071"/>
          </a:xfrm>
          <a:prstGeom prst="rect">
            <a:avLst/>
          </a:prstGeom>
          <a:noFill/>
        </p:spPr>
      </p:pic>
      <p:sp>
        <p:nvSpPr>
          <p:cNvPr id="2" name="Footer Placeholder 1">
            <a:extLst>
              <a:ext uri="{FF2B5EF4-FFF2-40B4-BE49-F238E27FC236}">
                <a16:creationId xmlns:a16="http://schemas.microsoft.com/office/drawing/2014/main" id="{64420EDA-29B2-4565-A76C-AE6D1EA9C24B}"/>
              </a:ext>
            </a:extLst>
          </p:cNvPr>
          <p:cNvSpPr>
            <a:spLocks noGrp="1"/>
          </p:cNvSpPr>
          <p:nvPr>
            <p:ph type="ftr" sz="quarter" idx="11"/>
          </p:nvPr>
        </p:nvSpPr>
        <p:spPr>
          <a:xfrm>
            <a:off x="456848" y="6484329"/>
            <a:ext cx="8687152" cy="370577"/>
          </a:xfrm>
        </p:spPr>
        <p:txBody>
          <a:bodyPr anchor="ctr">
            <a:normAutofit/>
          </a:bodyPr>
          <a:lstStyle/>
          <a:p>
            <a:pPr>
              <a:spcAft>
                <a:spcPts val="600"/>
              </a:spcAft>
              <a:defRPr/>
            </a:pPr>
            <a:r>
              <a:rPr lang="en-US"/>
              <a:t>Copyright © 2023 McGraw-Hill Education. All rights reserved. No reproduction or distribution without the prior written consent of McGraw-Hill Education.</a:t>
            </a:r>
          </a:p>
        </p:txBody>
      </p:sp>
      <p:sp>
        <p:nvSpPr>
          <p:cNvPr id="19458" name="Rectangle 2">
            <a:extLst>
              <a:ext uri="{FF2B5EF4-FFF2-40B4-BE49-F238E27FC236}">
                <a16:creationId xmlns:a16="http://schemas.microsoft.com/office/drawing/2014/main" id="{0B1C0E2B-2904-4C29-AB7B-D6E9B8234F6E}"/>
              </a:ext>
            </a:extLst>
          </p:cNvPr>
          <p:cNvSpPr>
            <a:spLocks noGrp="1" noChangeArrowheads="1"/>
          </p:cNvSpPr>
          <p:nvPr>
            <p:ph type="title"/>
          </p:nvPr>
        </p:nvSpPr>
        <p:spPr>
          <a:xfrm>
            <a:off x="636764" y="373675"/>
            <a:ext cx="8117416" cy="1117356"/>
          </a:xfrm>
        </p:spPr>
        <p:txBody>
          <a:bodyPr anchor="ctr">
            <a:normAutofit/>
          </a:bodyPr>
          <a:lstStyle/>
          <a:p>
            <a:pPr eaLnBrk="1" fontAlgn="auto" hangingPunct="1">
              <a:spcAft>
                <a:spcPts val="0"/>
              </a:spcAft>
              <a:defRPr/>
            </a:pPr>
            <a:r>
              <a:rPr lang="en-US" altLang="en-US" sz="4400" dirty="0">
                <a:solidFill>
                  <a:schemeClr val="accent1">
                    <a:lumMod val="75000"/>
                  </a:schemeClr>
                </a:solidFill>
              </a:rPr>
              <a:t>Long-term solvency RATIOS</a:t>
            </a:r>
            <a:endParaRPr lang="en-US" altLang="en-US" dirty="0">
              <a:solidFill>
                <a:schemeClr val="accent1">
                  <a:lumMod val="75000"/>
                </a:schemeClr>
              </a:solidFill>
            </a:endParaRPr>
          </a:p>
        </p:txBody>
      </p:sp>
    </p:spTree>
    <p:extLst>
      <p:ext uri="{BB962C8B-B14F-4D97-AF65-F5344CB8AC3E}">
        <p14:creationId xmlns:p14="http://schemas.microsoft.com/office/powerpoint/2010/main" val="907216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8926B30-BF80-4F86-B3EE-BF830B4C7C54}"/>
              </a:ext>
            </a:extLst>
          </p:cNvPr>
          <p:cNvSpPr>
            <a:spLocks noGrp="1"/>
          </p:cNvSpPr>
          <p:nvPr>
            <p:ph idx="1"/>
          </p:nvPr>
        </p:nvSpPr>
        <p:spPr>
          <a:xfrm>
            <a:off x="636764" y="1491032"/>
            <a:ext cx="8354836" cy="4993292"/>
          </a:xfrm>
        </p:spPr>
        <p:txBody>
          <a:bodyPr/>
          <a:lstStyle/>
          <a:p>
            <a:pPr>
              <a:lnSpc>
                <a:spcPct val="90000"/>
              </a:lnSpc>
            </a:pPr>
            <a:r>
              <a:rPr lang="en-US" i="1" dirty="0">
                <a:solidFill>
                  <a:schemeClr val="tx2"/>
                </a:solidFill>
              </a:rPr>
              <a:t>Total debt ratio </a:t>
            </a:r>
            <a:r>
              <a:rPr lang="en-US" dirty="0">
                <a:solidFill>
                  <a:schemeClr val="tx2"/>
                </a:solidFill>
              </a:rPr>
              <a:t>considers all debts of all maturities to all creditors and has two useful variations:</a:t>
            </a:r>
          </a:p>
          <a:p>
            <a:pPr lvl="1">
              <a:lnSpc>
                <a:spcPct val="90000"/>
              </a:lnSpc>
            </a:pPr>
            <a:r>
              <a:rPr lang="en-US" sz="2200" dirty="0">
                <a:solidFill>
                  <a:schemeClr val="tx2"/>
                </a:solidFill>
              </a:rPr>
              <a:t>Debt-equity ratio</a:t>
            </a:r>
          </a:p>
          <a:p>
            <a:pPr lvl="1">
              <a:lnSpc>
                <a:spcPct val="90000"/>
              </a:lnSpc>
            </a:pPr>
            <a:r>
              <a:rPr lang="en-US" sz="2200" dirty="0">
                <a:solidFill>
                  <a:schemeClr val="tx2"/>
                </a:solidFill>
              </a:rPr>
              <a:t>Equity multiplier</a:t>
            </a:r>
          </a:p>
          <a:p>
            <a:pPr>
              <a:lnSpc>
                <a:spcPct val="90000"/>
              </a:lnSpc>
            </a:pPr>
            <a:r>
              <a:rPr lang="en-US" i="1" dirty="0">
                <a:solidFill>
                  <a:schemeClr val="tx2"/>
                </a:solidFill>
              </a:rPr>
              <a:t>Long-term debt ratio </a:t>
            </a:r>
            <a:r>
              <a:rPr lang="en-US" dirty="0">
                <a:solidFill>
                  <a:schemeClr val="tx2"/>
                </a:solidFill>
              </a:rPr>
              <a:t>is calculated as long-term debt divided by the sum of long-term debt and total equity</a:t>
            </a:r>
          </a:p>
          <a:p>
            <a:pPr>
              <a:lnSpc>
                <a:spcPct val="90000"/>
              </a:lnSpc>
            </a:pPr>
            <a:r>
              <a:rPr lang="en-US" i="1" dirty="0">
                <a:solidFill>
                  <a:schemeClr val="tx2"/>
                </a:solidFill>
              </a:rPr>
              <a:t>Times interest earned (TIE) ratio </a:t>
            </a:r>
            <a:r>
              <a:rPr lang="en-US" dirty="0">
                <a:solidFill>
                  <a:schemeClr val="tx2"/>
                </a:solidFill>
              </a:rPr>
              <a:t>measures how well a company has its interest obligations covered, and is often called the </a:t>
            </a:r>
            <a:r>
              <a:rPr lang="en-US" i="1" dirty="0">
                <a:solidFill>
                  <a:schemeClr val="tx2"/>
                </a:solidFill>
              </a:rPr>
              <a:t>interest coverage ratio</a:t>
            </a:r>
            <a:endParaRPr lang="en-US" sz="2000" i="1" dirty="0">
              <a:solidFill>
                <a:schemeClr val="tx2"/>
              </a:solidFill>
            </a:endParaRPr>
          </a:p>
          <a:p>
            <a:pPr>
              <a:lnSpc>
                <a:spcPct val="90000"/>
              </a:lnSpc>
            </a:pPr>
            <a:r>
              <a:rPr lang="en-US" i="1" dirty="0">
                <a:solidFill>
                  <a:schemeClr val="tx2"/>
                </a:solidFill>
              </a:rPr>
              <a:t>Cash coverage ratio </a:t>
            </a:r>
            <a:r>
              <a:rPr lang="en-US" dirty="0">
                <a:solidFill>
                  <a:schemeClr val="tx2"/>
                </a:solidFill>
              </a:rPr>
              <a:t>is a basic measure of the firm’s ability to generate cash from operations and is frequently used as a measure of cash flow available to meet financial obligations</a:t>
            </a:r>
          </a:p>
          <a:p>
            <a:pPr lvl="1">
              <a:lnSpc>
                <a:spcPct val="90000"/>
              </a:lnSpc>
            </a:pPr>
            <a:r>
              <a:rPr lang="en-US" sz="2200" dirty="0">
                <a:solidFill>
                  <a:schemeClr val="tx2"/>
                </a:solidFill>
              </a:rPr>
              <a:t>Calculated similarly to the TIE ratio, except the numerator is EBITD (earnings before interest, taxes, and depreciation) instead of EBIT </a:t>
            </a:r>
          </a:p>
        </p:txBody>
      </p:sp>
      <p:sp>
        <p:nvSpPr>
          <p:cNvPr id="2" name="Footer Placeholder 1">
            <a:extLst>
              <a:ext uri="{FF2B5EF4-FFF2-40B4-BE49-F238E27FC236}">
                <a16:creationId xmlns:a16="http://schemas.microsoft.com/office/drawing/2014/main" id="{64420EDA-29B2-4565-A76C-AE6D1EA9C24B}"/>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9458" name="Rectangle 2">
            <a:extLst>
              <a:ext uri="{FF2B5EF4-FFF2-40B4-BE49-F238E27FC236}">
                <a16:creationId xmlns:a16="http://schemas.microsoft.com/office/drawing/2014/main" id="{0B1C0E2B-2904-4C29-AB7B-D6E9B8234F6E}"/>
              </a:ext>
            </a:extLst>
          </p:cNvPr>
          <p:cNvSpPr>
            <a:spLocks noGrp="1" noChangeArrowheads="1"/>
          </p:cNvSpPr>
          <p:nvPr>
            <p:ph type="title"/>
          </p:nvPr>
        </p:nvSpPr>
        <p:spPr/>
        <p:txBody>
          <a:bodyPr/>
          <a:lstStyle/>
          <a:p>
            <a:pPr eaLnBrk="1" fontAlgn="auto" hangingPunct="1">
              <a:spcAft>
                <a:spcPts val="0"/>
              </a:spcAft>
              <a:defRPr/>
            </a:pPr>
            <a:r>
              <a:rPr lang="en-US" altLang="en-US" sz="3600" dirty="0">
                <a:solidFill>
                  <a:schemeClr val="accent1">
                    <a:lumMod val="75000"/>
                  </a:schemeClr>
                </a:solidFill>
              </a:rPr>
              <a:t>Long-term solvency measures</a:t>
            </a:r>
          </a:p>
        </p:txBody>
      </p:sp>
    </p:spTree>
    <p:extLst>
      <p:ext uri="{BB962C8B-B14F-4D97-AF65-F5344CB8AC3E}">
        <p14:creationId xmlns:p14="http://schemas.microsoft.com/office/powerpoint/2010/main" val="1592862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420EDA-29B2-4565-A76C-AE6D1EA9C24B}"/>
              </a:ext>
            </a:extLst>
          </p:cNvPr>
          <p:cNvSpPr>
            <a:spLocks noGrp="1"/>
          </p:cNvSpPr>
          <p:nvPr>
            <p:ph type="ftr" sz="quarter" idx="11"/>
          </p:nvPr>
        </p:nvSpPr>
        <p:spPr>
          <a:xfrm>
            <a:off x="456848" y="6484329"/>
            <a:ext cx="8687152" cy="370577"/>
          </a:xfrm>
        </p:spPr>
        <p:txBody>
          <a:bodyPr anchor="ctr">
            <a:normAutofit/>
          </a:bodyPr>
          <a:lstStyle/>
          <a:p>
            <a:pPr>
              <a:spcAft>
                <a:spcPts val="600"/>
              </a:spcAft>
              <a:defRPr/>
            </a:pPr>
            <a:r>
              <a:rPr lang="en-US"/>
              <a:t>Copyright © 2023 McGraw-Hill Education. All rights reserved. No reproduction or distribution without the prior written consent of McGraw-Hill Education.</a:t>
            </a:r>
          </a:p>
        </p:txBody>
      </p:sp>
      <p:sp>
        <p:nvSpPr>
          <p:cNvPr id="19458" name="Rectangle 2">
            <a:extLst>
              <a:ext uri="{FF2B5EF4-FFF2-40B4-BE49-F238E27FC236}">
                <a16:creationId xmlns:a16="http://schemas.microsoft.com/office/drawing/2014/main" id="{0B1C0E2B-2904-4C29-AB7B-D6E9B8234F6E}"/>
              </a:ext>
            </a:extLst>
          </p:cNvPr>
          <p:cNvSpPr>
            <a:spLocks noGrp="1" noChangeArrowheads="1"/>
          </p:cNvSpPr>
          <p:nvPr>
            <p:ph type="title"/>
          </p:nvPr>
        </p:nvSpPr>
        <p:spPr>
          <a:xfrm>
            <a:off x="636764" y="373675"/>
            <a:ext cx="8117416" cy="1117356"/>
          </a:xfrm>
        </p:spPr>
        <p:txBody>
          <a:bodyPr anchor="ctr">
            <a:normAutofit fontScale="90000"/>
          </a:bodyPr>
          <a:lstStyle/>
          <a:p>
            <a:pPr eaLnBrk="1" fontAlgn="auto" hangingPunct="1">
              <a:spcAft>
                <a:spcPts val="0"/>
              </a:spcAft>
              <a:defRPr/>
            </a:pPr>
            <a:r>
              <a:rPr lang="en-US" altLang="en-US" sz="4400" dirty="0">
                <a:solidFill>
                  <a:schemeClr val="accent1">
                    <a:lumMod val="75000"/>
                  </a:schemeClr>
                </a:solidFill>
              </a:rPr>
              <a:t>ASSET MANAGEMENT, OR TURNOVER, RATIOS</a:t>
            </a:r>
            <a:endParaRPr lang="en-US" altLang="en-US" dirty="0">
              <a:solidFill>
                <a:schemeClr val="accent1">
                  <a:lumMod val="75000"/>
                </a:schemeClr>
              </a:solidFill>
            </a:endParaRPr>
          </a:p>
        </p:txBody>
      </p:sp>
      <p:pic>
        <p:nvPicPr>
          <p:cNvPr id="4" name="Picture 3">
            <a:extLst>
              <a:ext uri="{FF2B5EF4-FFF2-40B4-BE49-F238E27FC236}">
                <a16:creationId xmlns:a16="http://schemas.microsoft.com/office/drawing/2014/main" id="{0A72E67F-5A9D-4756-ADC2-5C30A4CD56EF}"/>
              </a:ext>
            </a:extLst>
          </p:cNvPr>
          <p:cNvPicPr>
            <a:picLocks noChangeAspect="1"/>
          </p:cNvPicPr>
          <p:nvPr/>
        </p:nvPicPr>
        <p:blipFill>
          <a:blip r:embed="rId3"/>
          <a:stretch>
            <a:fillRect/>
          </a:stretch>
        </p:blipFill>
        <p:spPr>
          <a:xfrm>
            <a:off x="2471473" y="1664667"/>
            <a:ext cx="4657901" cy="4657901"/>
          </a:xfrm>
          <a:prstGeom prst="rect">
            <a:avLst/>
          </a:prstGeom>
        </p:spPr>
      </p:pic>
    </p:spTree>
    <p:extLst>
      <p:ext uri="{BB962C8B-B14F-4D97-AF65-F5344CB8AC3E}">
        <p14:creationId xmlns:p14="http://schemas.microsoft.com/office/powerpoint/2010/main" val="3761382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8926B30-BF80-4F86-B3EE-BF830B4C7C54}"/>
              </a:ext>
            </a:extLst>
          </p:cNvPr>
          <p:cNvSpPr>
            <a:spLocks noGrp="1"/>
          </p:cNvSpPr>
          <p:nvPr>
            <p:ph idx="1"/>
          </p:nvPr>
        </p:nvSpPr>
        <p:spPr>
          <a:xfrm>
            <a:off x="636764" y="1491032"/>
            <a:ext cx="8354836" cy="4993292"/>
          </a:xfrm>
        </p:spPr>
        <p:txBody>
          <a:bodyPr/>
          <a:lstStyle/>
          <a:p>
            <a:pPr>
              <a:lnSpc>
                <a:spcPct val="90000"/>
              </a:lnSpc>
              <a:spcBef>
                <a:spcPts val="600"/>
              </a:spcBef>
            </a:pPr>
            <a:r>
              <a:rPr lang="en-US" sz="2300" i="1" dirty="0">
                <a:solidFill>
                  <a:schemeClr val="tx2"/>
                </a:solidFill>
              </a:rPr>
              <a:t>Inventory turnover </a:t>
            </a:r>
            <a:r>
              <a:rPr lang="en-US" sz="2300" dirty="0">
                <a:solidFill>
                  <a:schemeClr val="tx2"/>
                </a:solidFill>
              </a:rPr>
              <a:t>tells us how many times the firm sold off or turned over the entire inventory</a:t>
            </a:r>
          </a:p>
          <a:p>
            <a:pPr lvl="1">
              <a:lnSpc>
                <a:spcPct val="90000"/>
              </a:lnSpc>
              <a:spcBef>
                <a:spcPts val="600"/>
              </a:spcBef>
            </a:pPr>
            <a:r>
              <a:rPr lang="en-US" sz="2100" i="1" dirty="0">
                <a:solidFill>
                  <a:schemeClr val="tx2"/>
                </a:solidFill>
              </a:rPr>
              <a:t>Days’ sales in inventory </a:t>
            </a:r>
            <a:r>
              <a:rPr lang="en-US" sz="2100" dirty="0">
                <a:solidFill>
                  <a:schemeClr val="tx2"/>
                </a:solidFill>
              </a:rPr>
              <a:t>tells us how many days inventory sits (on average) before it is sold</a:t>
            </a:r>
          </a:p>
          <a:p>
            <a:pPr>
              <a:lnSpc>
                <a:spcPct val="90000"/>
              </a:lnSpc>
              <a:spcBef>
                <a:spcPts val="600"/>
              </a:spcBef>
            </a:pPr>
            <a:r>
              <a:rPr lang="en-US" sz="2300" i="1" dirty="0">
                <a:solidFill>
                  <a:schemeClr val="tx2"/>
                </a:solidFill>
              </a:rPr>
              <a:t>Receivables turnover </a:t>
            </a:r>
            <a:r>
              <a:rPr lang="en-US" sz="2300" dirty="0">
                <a:solidFill>
                  <a:schemeClr val="tx2"/>
                </a:solidFill>
              </a:rPr>
              <a:t>shows how many times a firm collects outstanding credit accounts and reloans the money </a:t>
            </a:r>
          </a:p>
          <a:p>
            <a:pPr lvl="1">
              <a:lnSpc>
                <a:spcPct val="90000"/>
              </a:lnSpc>
              <a:spcBef>
                <a:spcPts val="600"/>
              </a:spcBef>
            </a:pPr>
            <a:r>
              <a:rPr lang="en-US" sz="2100" i="1" dirty="0">
                <a:solidFill>
                  <a:schemeClr val="tx2"/>
                </a:solidFill>
              </a:rPr>
              <a:t>Days’ sales in receivables </a:t>
            </a:r>
            <a:r>
              <a:rPr lang="en-US" sz="2100" dirty="0">
                <a:solidFill>
                  <a:schemeClr val="tx2"/>
                </a:solidFill>
              </a:rPr>
              <a:t>provides the average number of days it takes for a firm to collect on its credit sales</a:t>
            </a:r>
          </a:p>
          <a:p>
            <a:pPr>
              <a:lnSpc>
                <a:spcPct val="90000"/>
              </a:lnSpc>
              <a:spcBef>
                <a:spcPts val="600"/>
              </a:spcBef>
            </a:pPr>
            <a:r>
              <a:rPr lang="en-US" sz="2300" dirty="0">
                <a:solidFill>
                  <a:schemeClr val="tx2"/>
                </a:solidFill>
              </a:rPr>
              <a:t>Asset turnover ratios</a:t>
            </a:r>
          </a:p>
          <a:p>
            <a:pPr lvl="1">
              <a:lnSpc>
                <a:spcPct val="90000"/>
              </a:lnSpc>
              <a:spcBef>
                <a:spcPts val="600"/>
              </a:spcBef>
            </a:pPr>
            <a:r>
              <a:rPr lang="en-US" sz="2100" i="1" dirty="0">
                <a:solidFill>
                  <a:schemeClr val="tx2"/>
                </a:solidFill>
              </a:rPr>
              <a:t>NWC turnover </a:t>
            </a:r>
            <a:r>
              <a:rPr lang="en-US" sz="2100" dirty="0">
                <a:solidFill>
                  <a:schemeClr val="tx2"/>
                </a:solidFill>
              </a:rPr>
              <a:t>measures how much “work” we get out of our working capital</a:t>
            </a:r>
          </a:p>
          <a:p>
            <a:pPr lvl="1">
              <a:lnSpc>
                <a:spcPct val="90000"/>
              </a:lnSpc>
              <a:spcBef>
                <a:spcPts val="600"/>
              </a:spcBef>
            </a:pPr>
            <a:r>
              <a:rPr lang="en-US" sz="2100" i="1" dirty="0">
                <a:solidFill>
                  <a:schemeClr val="tx2"/>
                </a:solidFill>
              </a:rPr>
              <a:t>Fixed asset turnover </a:t>
            </a:r>
            <a:r>
              <a:rPr lang="en-US" sz="2100" dirty="0">
                <a:solidFill>
                  <a:schemeClr val="tx2"/>
                </a:solidFill>
              </a:rPr>
              <a:t>tells us how much the company generates in sales for every dollar in fixed assets</a:t>
            </a:r>
          </a:p>
          <a:p>
            <a:pPr lvl="1">
              <a:lnSpc>
                <a:spcPct val="90000"/>
              </a:lnSpc>
              <a:spcBef>
                <a:spcPts val="600"/>
              </a:spcBef>
            </a:pPr>
            <a:r>
              <a:rPr lang="en-US" sz="2100" i="1" dirty="0">
                <a:solidFill>
                  <a:schemeClr val="tx2"/>
                </a:solidFill>
              </a:rPr>
              <a:t>Total assets turnover </a:t>
            </a:r>
            <a:r>
              <a:rPr lang="en-US" sz="2100" dirty="0">
                <a:solidFill>
                  <a:schemeClr val="tx2"/>
                </a:solidFill>
              </a:rPr>
              <a:t>tells us how much the company generates in sales for every dollar in assets</a:t>
            </a:r>
          </a:p>
          <a:p>
            <a:pPr>
              <a:lnSpc>
                <a:spcPct val="90000"/>
              </a:lnSpc>
              <a:spcBef>
                <a:spcPts val="600"/>
              </a:spcBef>
            </a:pPr>
            <a:endParaRPr lang="en-US" dirty="0">
              <a:solidFill>
                <a:schemeClr val="tx2"/>
              </a:solidFill>
            </a:endParaRPr>
          </a:p>
        </p:txBody>
      </p:sp>
      <p:sp>
        <p:nvSpPr>
          <p:cNvPr id="2" name="Footer Placeholder 1">
            <a:extLst>
              <a:ext uri="{FF2B5EF4-FFF2-40B4-BE49-F238E27FC236}">
                <a16:creationId xmlns:a16="http://schemas.microsoft.com/office/drawing/2014/main" id="{64420EDA-29B2-4565-A76C-AE6D1EA9C24B}"/>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9458" name="Rectangle 2">
            <a:extLst>
              <a:ext uri="{FF2B5EF4-FFF2-40B4-BE49-F238E27FC236}">
                <a16:creationId xmlns:a16="http://schemas.microsoft.com/office/drawing/2014/main" id="{0B1C0E2B-2904-4C29-AB7B-D6E9B8234F6E}"/>
              </a:ext>
            </a:extLst>
          </p:cNvPr>
          <p:cNvSpPr>
            <a:spLocks noGrp="1" noChangeArrowheads="1"/>
          </p:cNvSpPr>
          <p:nvPr>
            <p:ph type="title"/>
          </p:nvPr>
        </p:nvSpPr>
        <p:spPr/>
        <p:txBody>
          <a:bodyPr/>
          <a:lstStyle/>
          <a:p>
            <a:pPr eaLnBrk="1" fontAlgn="auto" hangingPunct="1">
              <a:spcAft>
                <a:spcPts val="0"/>
              </a:spcAft>
              <a:defRPr/>
            </a:pPr>
            <a:r>
              <a:rPr lang="en-US" altLang="en-US" sz="3600" dirty="0">
                <a:solidFill>
                  <a:schemeClr val="accent1">
                    <a:lumMod val="75000"/>
                  </a:schemeClr>
                </a:solidFill>
              </a:rPr>
              <a:t>Asset management, or turnover, measures</a:t>
            </a:r>
          </a:p>
        </p:txBody>
      </p:sp>
    </p:spTree>
    <p:extLst>
      <p:ext uri="{BB962C8B-B14F-4D97-AF65-F5344CB8AC3E}">
        <p14:creationId xmlns:p14="http://schemas.microsoft.com/office/powerpoint/2010/main" val="3856252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420EDA-29B2-4565-A76C-AE6D1EA9C24B}"/>
              </a:ext>
            </a:extLst>
          </p:cNvPr>
          <p:cNvSpPr>
            <a:spLocks noGrp="1"/>
          </p:cNvSpPr>
          <p:nvPr>
            <p:ph type="ftr" sz="quarter" idx="11"/>
          </p:nvPr>
        </p:nvSpPr>
        <p:spPr>
          <a:xfrm>
            <a:off x="456848" y="6484329"/>
            <a:ext cx="8687152" cy="370577"/>
          </a:xfrm>
        </p:spPr>
        <p:txBody>
          <a:bodyPr anchor="ctr">
            <a:normAutofit/>
          </a:bodyPr>
          <a:lstStyle/>
          <a:p>
            <a:pPr>
              <a:spcAft>
                <a:spcPts val="600"/>
              </a:spcAft>
              <a:defRPr/>
            </a:pPr>
            <a:r>
              <a:rPr lang="en-US"/>
              <a:t>Copyright © 2023 McGraw-Hill Education. All rights reserved. No reproduction or distribution without the prior written consent of McGraw-Hill Education.</a:t>
            </a:r>
          </a:p>
        </p:txBody>
      </p:sp>
      <p:sp>
        <p:nvSpPr>
          <p:cNvPr id="19458" name="Rectangle 2">
            <a:extLst>
              <a:ext uri="{FF2B5EF4-FFF2-40B4-BE49-F238E27FC236}">
                <a16:creationId xmlns:a16="http://schemas.microsoft.com/office/drawing/2014/main" id="{0B1C0E2B-2904-4C29-AB7B-D6E9B8234F6E}"/>
              </a:ext>
            </a:extLst>
          </p:cNvPr>
          <p:cNvSpPr>
            <a:spLocks noGrp="1" noChangeArrowheads="1"/>
          </p:cNvSpPr>
          <p:nvPr>
            <p:ph type="title"/>
          </p:nvPr>
        </p:nvSpPr>
        <p:spPr>
          <a:xfrm>
            <a:off x="636764" y="373675"/>
            <a:ext cx="8117416" cy="1117356"/>
          </a:xfrm>
        </p:spPr>
        <p:txBody>
          <a:bodyPr anchor="ctr">
            <a:normAutofit/>
          </a:bodyPr>
          <a:lstStyle/>
          <a:p>
            <a:pPr eaLnBrk="1" fontAlgn="auto" hangingPunct="1">
              <a:spcAft>
                <a:spcPts val="0"/>
              </a:spcAft>
              <a:defRPr/>
            </a:pPr>
            <a:r>
              <a:rPr lang="en-US" altLang="en-US" sz="4400" dirty="0">
                <a:solidFill>
                  <a:schemeClr val="accent1">
                    <a:lumMod val="75000"/>
                  </a:schemeClr>
                </a:solidFill>
              </a:rPr>
              <a:t>PROFITABILITY RATIOS</a:t>
            </a:r>
            <a:endParaRPr lang="en-US" altLang="en-US" dirty="0">
              <a:solidFill>
                <a:schemeClr val="accent1">
                  <a:lumMod val="75000"/>
                </a:schemeClr>
              </a:solidFill>
            </a:endParaRPr>
          </a:p>
        </p:txBody>
      </p:sp>
      <p:pic>
        <p:nvPicPr>
          <p:cNvPr id="5" name="Picture 4">
            <a:extLst>
              <a:ext uri="{FF2B5EF4-FFF2-40B4-BE49-F238E27FC236}">
                <a16:creationId xmlns:a16="http://schemas.microsoft.com/office/drawing/2014/main" id="{FD8AF7A2-1081-487D-B5DF-1DBB18580537}"/>
              </a:ext>
            </a:extLst>
          </p:cNvPr>
          <p:cNvPicPr>
            <a:picLocks noChangeAspect="1"/>
          </p:cNvPicPr>
          <p:nvPr/>
        </p:nvPicPr>
        <p:blipFill>
          <a:blip r:embed="rId3"/>
          <a:stretch>
            <a:fillRect/>
          </a:stretch>
        </p:blipFill>
        <p:spPr>
          <a:xfrm>
            <a:off x="2414234" y="2209800"/>
            <a:ext cx="4562475" cy="3212842"/>
          </a:xfrm>
          <a:prstGeom prst="rect">
            <a:avLst/>
          </a:prstGeom>
        </p:spPr>
      </p:pic>
    </p:spTree>
    <p:extLst>
      <p:ext uri="{BB962C8B-B14F-4D97-AF65-F5344CB8AC3E}">
        <p14:creationId xmlns:p14="http://schemas.microsoft.com/office/powerpoint/2010/main" val="742474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a:extLst>
              <a:ext uri="{FF2B5EF4-FFF2-40B4-BE49-F238E27FC236}">
                <a16:creationId xmlns:a16="http://schemas.microsoft.com/office/drawing/2014/main" id="{E90F4353-BD96-4AA3-A021-C6D47739BE42}"/>
              </a:ext>
            </a:extLst>
          </p:cNvPr>
          <p:cNvSpPr>
            <a:spLocks noGrp="1" noChangeArrowheads="1"/>
          </p:cNvSpPr>
          <p:nvPr>
            <p:ph idx="1"/>
          </p:nvPr>
        </p:nvSpPr>
        <p:spPr/>
        <p:txBody>
          <a:bodyPr/>
          <a:lstStyle/>
          <a:p>
            <a:pPr eaLnBrk="1" hangingPunct="1"/>
            <a:r>
              <a:rPr lang="en-US" altLang="en-US" sz="2600" dirty="0">
                <a:solidFill>
                  <a:schemeClr val="tx2"/>
                </a:solidFill>
              </a:rPr>
              <a:t>Standardize financial statements for comparison purposes</a:t>
            </a:r>
          </a:p>
          <a:p>
            <a:pPr eaLnBrk="1" hangingPunct="1"/>
            <a:endParaRPr lang="en-US" altLang="en-US" sz="2600" dirty="0">
              <a:solidFill>
                <a:schemeClr val="tx2"/>
              </a:solidFill>
            </a:endParaRPr>
          </a:p>
          <a:p>
            <a:pPr eaLnBrk="1" hangingPunct="1"/>
            <a:r>
              <a:rPr lang="en-US" altLang="en-US" sz="2600" dirty="0">
                <a:solidFill>
                  <a:schemeClr val="tx2"/>
                </a:solidFill>
              </a:rPr>
              <a:t>Compute and more importantly, interpret some common ratios</a:t>
            </a:r>
          </a:p>
          <a:p>
            <a:pPr eaLnBrk="1" hangingPunct="1"/>
            <a:endParaRPr lang="en-US" altLang="en-US" sz="2600" dirty="0">
              <a:solidFill>
                <a:schemeClr val="tx2"/>
              </a:solidFill>
            </a:endParaRPr>
          </a:p>
          <a:p>
            <a:pPr eaLnBrk="1" hangingPunct="1"/>
            <a:r>
              <a:rPr lang="en-US" altLang="en-US" sz="2600" dirty="0">
                <a:solidFill>
                  <a:schemeClr val="tx2"/>
                </a:solidFill>
              </a:rPr>
              <a:t>Name the determinants of a firm’s profitability</a:t>
            </a:r>
          </a:p>
          <a:p>
            <a:pPr eaLnBrk="1" hangingPunct="1"/>
            <a:endParaRPr lang="en-US" altLang="en-US" sz="2600" dirty="0">
              <a:solidFill>
                <a:schemeClr val="tx2"/>
              </a:solidFill>
            </a:endParaRPr>
          </a:p>
          <a:p>
            <a:pPr eaLnBrk="1" hangingPunct="1"/>
            <a:r>
              <a:rPr lang="en-US" altLang="en-US" sz="2600" dirty="0">
                <a:solidFill>
                  <a:schemeClr val="tx2"/>
                </a:solidFill>
              </a:rPr>
              <a:t>Explain some of the problems and pitfalls in financial statement analysis</a:t>
            </a:r>
          </a:p>
        </p:txBody>
      </p:sp>
      <p:sp>
        <p:nvSpPr>
          <p:cNvPr id="2" name="Footer Placeholder 1">
            <a:extLst>
              <a:ext uri="{FF2B5EF4-FFF2-40B4-BE49-F238E27FC236}">
                <a16:creationId xmlns:a16="http://schemas.microsoft.com/office/drawing/2014/main" id="{3E8B63A9-1C88-46FB-B0D9-243D2E44EFB2}"/>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6146" name="Rectangle 2">
            <a:extLst>
              <a:ext uri="{FF2B5EF4-FFF2-40B4-BE49-F238E27FC236}">
                <a16:creationId xmlns:a16="http://schemas.microsoft.com/office/drawing/2014/main" id="{C4CD9358-9407-4C81-8E77-9F84AC436DAB}"/>
              </a:ext>
            </a:extLst>
          </p:cNvPr>
          <p:cNvSpPr>
            <a:spLocks noGrp="1" noChangeArrowheads="1"/>
          </p:cNvSpPr>
          <p:nvPr>
            <p:ph type="title"/>
          </p:nvPr>
        </p:nvSpPr>
        <p:spPr/>
        <p:txBody>
          <a:bodyPr/>
          <a:lstStyle/>
          <a:p>
            <a:pPr eaLnBrk="1" fontAlgn="auto" hangingPunct="1">
              <a:spcAft>
                <a:spcPts val="0"/>
              </a:spcAft>
              <a:defRPr/>
            </a:pPr>
            <a:r>
              <a:rPr lang="en-US" altLang="en-US" sz="3600" dirty="0">
                <a:solidFill>
                  <a:schemeClr val="accent1">
                    <a:lumMod val="75000"/>
                  </a:schemeClr>
                </a:solidFill>
              </a:rPr>
              <a:t>Learning objectives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8926B30-BF80-4F86-B3EE-BF830B4C7C54}"/>
              </a:ext>
            </a:extLst>
          </p:cNvPr>
          <p:cNvSpPr>
            <a:spLocks noGrp="1"/>
          </p:cNvSpPr>
          <p:nvPr>
            <p:ph idx="1"/>
          </p:nvPr>
        </p:nvSpPr>
        <p:spPr>
          <a:xfrm>
            <a:off x="636764" y="1491032"/>
            <a:ext cx="8354836" cy="4993292"/>
          </a:xfrm>
        </p:spPr>
        <p:txBody>
          <a:bodyPr/>
          <a:lstStyle/>
          <a:p>
            <a:pPr>
              <a:lnSpc>
                <a:spcPct val="90000"/>
              </a:lnSpc>
              <a:spcBef>
                <a:spcPts val="600"/>
              </a:spcBef>
            </a:pPr>
            <a:r>
              <a:rPr lang="en-US" i="1" dirty="0">
                <a:solidFill>
                  <a:schemeClr val="tx2"/>
                </a:solidFill>
              </a:rPr>
              <a:t>Profit margin </a:t>
            </a:r>
            <a:r>
              <a:rPr lang="en-US" dirty="0">
                <a:solidFill>
                  <a:schemeClr val="tx2"/>
                </a:solidFill>
              </a:rPr>
              <a:t>measures how well a company makes money (i.e., how much money it generates in profit for every dollar in sales)</a:t>
            </a:r>
          </a:p>
          <a:p>
            <a:pPr lvl="1">
              <a:lnSpc>
                <a:spcPct val="90000"/>
              </a:lnSpc>
              <a:spcBef>
                <a:spcPts val="600"/>
              </a:spcBef>
            </a:pPr>
            <a:r>
              <a:rPr lang="en-US" sz="2200" dirty="0">
                <a:solidFill>
                  <a:schemeClr val="tx2"/>
                </a:solidFill>
              </a:rPr>
              <a:t>All other things equal, a relatively high profit margin is desirable</a:t>
            </a:r>
          </a:p>
          <a:p>
            <a:pPr lvl="1">
              <a:lnSpc>
                <a:spcPct val="90000"/>
              </a:lnSpc>
              <a:spcBef>
                <a:spcPts val="600"/>
              </a:spcBef>
            </a:pPr>
            <a:r>
              <a:rPr lang="en-US" sz="2200" dirty="0">
                <a:solidFill>
                  <a:schemeClr val="tx2"/>
                </a:solidFill>
              </a:rPr>
              <a:t>Significant variation in profit margins across industries </a:t>
            </a:r>
          </a:p>
          <a:p>
            <a:pPr>
              <a:lnSpc>
                <a:spcPct val="90000"/>
              </a:lnSpc>
              <a:spcBef>
                <a:spcPts val="600"/>
              </a:spcBef>
            </a:pPr>
            <a:endParaRPr lang="en-US" dirty="0">
              <a:solidFill>
                <a:schemeClr val="tx2"/>
              </a:solidFill>
            </a:endParaRPr>
          </a:p>
          <a:p>
            <a:pPr>
              <a:lnSpc>
                <a:spcPct val="90000"/>
              </a:lnSpc>
              <a:spcBef>
                <a:spcPts val="600"/>
              </a:spcBef>
            </a:pPr>
            <a:r>
              <a:rPr lang="en-US" dirty="0">
                <a:solidFill>
                  <a:schemeClr val="tx2"/>
                </a:solidFill>
              </a:rPr>
              <a:t>Remember that ROA and ROE are accounting rates of return; as such, they should properly be called </a:t>
            </a:r>
            <a:r>
              <a:rPr lang="en-US" i="1" dirty="0">
                <a:solidFill>
                  <a:schemeClr val="tx2"/>
                </a:solidFill>
              </a:rPr>
              <a:t>return on book assets </a:t>
            </a:r>
            <a:r>
              <a:rPr lang="en-US" dirty="0">
                <a:solidFill>
                  <a:schemeClr val="tx2"/>
                </a:solidFill>
              </a:rPr>
              <a:t>and </a:t>
            </a:r>
            <a:r>
              <a:rPr lang="en-US" i="1" dirty="0">
                <a:solidFill>
                  <a:schemeClr val="tx2"/>
                </a:solidFill>
              </a:rPr>
              <a:t>return on book equity</a:t>
            </a:r>
          </a:p>
          <a:p>
            <a:pPr lvl="1">
              <a:lnSpc>
                <a:spcPct val="90000"/>
              </a:lnSpc>
              <a:spcBef>
                <a:spcPts val="600"/>
              </a:spcBef>
            </a:pPr>
            <a:r>
              <a:rPr lang="en-US" sz="2200" i="1" dirty="0">
                <a:solidFill>
                  <a:schemeClr val="tx2"/>
                </a:solidFill>
              </a:rPr>
              <a:t>Return on assets (ROA) </a:t>
            </a:r>
            <a:r>
              <a:rPr lang="en-US" sz="2200" dirty="0">
                <a:solidFill>
                  <a:schemeClr val="tx2"/>
                </a:solidFill>
              </a:rPr>
              <a:t>is a measure of profit per dollar of assets</a:t>
            </a:r>
          </a:p>
          <a:p>
            <a:pPr lvl="1">
              <a:lnSpc>
                <a:spcPct val="90000"/>
              </a:lnSpc>
              <a:spcBef>
                <a:spcPts val="600"/>
              </a:spcBef>
            </a:pPr>
            <a:r>
              <a:rPr lang="en-US" sz="2200" i="1" dirty="0">
                <a:solidFill>
                  <a:schemeClr val="tx2"/>
                </a:solidFill>
              </a:rPr>
              <a:t>Return on equity (ROE) </a:t>
            </a:r>
            <a:r>
              <a:rPr lang="en-US" sz="2200" dirty="0">
                <a:solidFill>
                  <a:schemeClr val="tx2"/>
                </a:solidFill>
              </a:rPr>
              <a:t>is a measure of how the stockholders fared during the year (i.e., how much money the company generated in profit for every dollar in equity)</a:t>
            </a:r>
          </a:p>
        </p:txBody>
      </p:sp>
      <p:sp>
        <p:nvSpPr>
          <p:cNvPr id="2" name="Footer Placeholder 1">
            <a:extLst>
              <a:ext uri="{FF2B5EF4-FFF2-40B4-BE49-F238E27FC236}">
                <a16:creationId xmlns:a16="http://schemas.microsoft.com/office/drawing/2014/main" id="{64420EDA-29B2-4565-A76C-AE6D1EA9C24B}"/>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9458" name="Rectangle 2">
            <a:extLst>
              <a:ext uri="{FF2B5EF4-FFF2-40B4-BE49-F238E27FC236}">
                <a16:creationId xmlns:a16="http://schemas.microsoft.com/office/drawing/2014/main" id="{0B1C0E2B-2904-4C29-AB7B-D6E9B8234F6E}"/>
              </a:ext>
            </a:extLst>
          </p:cNvPr>
          <p:cNvSpPr>
            <a:spLocks noGrp="1" noChangeArrowheads="1"/>
          </p:cNvSpPr>
          <p:nvPr>
            <p:ph type="title"/>
          </p:nvPr>
        </p:nvSpPr>
        <p:spPr/>
        <p:txBody>
          <a:bodyPr/>
          <a:lstStyle/>
          <a:p>
            <a:pPr eaLnBrk="1" fontAlgn="auto" hangingPunct="1">
              <a:spcAft>
                <a:spcPts val="0"/>
              </a:spcAft>
              <a:defRPr/>
            </a:pPr>
            <a:r>
              <a:rPr lang="en-US" altLang="en-US" sz="3600" dirty="0">
                <a:solidFill>
                  <a:schemeClr val="accent1">
                    <a:lumMod val="75000"/>
                  </a:schemeClr>
                </a:solidFill>
              </a:rPr>
              <a:t>PROFITABILITY measures</a:t>
            </a:r>
          </a:p>
        </p:txBody>
      </p:sp>
    </p:spTree>
    <p:extLst>
      <p:ext uri="{BB962C8B-B14F-4D97-AF65-F5344CB8AC3E}">
        <p14:creationId xmlns:p14="http://schemas.microsoft.com/office/powerpoint/2010/main" val="25302151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4420EDA-29B2-4565-A76C-AE6D1EA9C24B}"/>
              </a:ext>
            </a:extLst>
          </p:cNvPr>
          <p:cNvSpPr>
            <a:spLocks noGrp="1"/>
          </p:cNvSpPr>
          <p:nvPr>
            <p:ph type="ftr" sz="quarter" idx="11"/>
          </p:nvPr>
        </p:nvSpPr>
        <p:spPr>
          <a:xfrm>
            <a:off x="456848" y="6484329"/>
            <a:ext cx="8687152" cy="370577"/>
          </a:xfrm>
        </p:spPr>
        <p:txBody>
          <a:bodyPr anchor="ctr">
            <a:normAutofit/>
          </a:bodyPr>
          <a:lstStyle/>
          <a:p>
            <a:pPr>
              <a:spcAft>
                <a:spcPts val="600"/>
              </a:spcAft>
              <a:defRPr/>
            </a:pPr>
            <a:r>
              <a:rPr lang="en-US"/>
              <a:t>Copyright © 2023 McGraw-Hill Education. All rights reserved. No reproduction or distribution without the prior written consent of McGraw-Hill Education.</a:t>
            </a:r>
          </a:p>
        </p:txBody>
      </p:sp>
      <p:sp>
        <p:nvSpPr>
          <p:cNvPr id="19458" name="Rectangle 2">
            <a:extLst>
              <a:ext uri="{FF2B5EF4-FFF2-40B4-BE49-F238E27FC236}">
                <a16:creationId xmlns:a16="http://schemas.microsoft.com/office/drawing/2014/main" id="{0B1C0E2B-2904-4C29-AB7B-D6E9B8234F6E}"/>
              </a:ext>
            </a:extLst>
          </p:cNvPr>
          <p:cNvSpPr>
            <a:spLocks noGrp="1" noChangeArrowheads="1"/>
          </p:cNvSpPr>
          <p:nvPr>
            <p:ph type="title"/>
          </p:nvPr>
        </p:nvSpPr>
        <p:spPr>
          <a:xfrm>
            <a:off x="636764" y="373675"/>
            <a:ext cx="8117416" cy="1117356"/>
          </a:xfrm>
        </p:spPr>
        <p:txBody>
          <a:bodyPr anchor="ctr">
            <a:normAutofit/>
          </a:bodyPr>
          <a:lstStyle/>
          <a:p>
            <a:pPr eaLnBrk="1" fontAlgn="auto" hangingPunct="1">
              <a:spcAft>
                <a:spcPts val="0"/>
              </a:spcAft>
              <a:defRPr/>
            </a:pPr>
            <a:r>
              <a:rPr lang="en-US" altLang="en-US" sz="4400" dirty="0">
                <a:solidFill>
                  <a:schemeClr val="accent1">
                    <a:lumMod val="75000"/>
                  </a:schemeClr>
                </a:solidFill>
              </a:rPr>
              <a:t>MARKET VALUE RATIOS</a:t>
            </a:r>
            <a:endParaRPr lang="en-US" altLang="en-US" dirty="0">
              <a:solidFill>
                <a:schemeClr val="accent1">
                  <a:lumMod val="75000"/>
                </a:schemeClr>
              </a:solidFill>
            </a:endParaRPr>
          </a:p>
        </p:txBody>
      </p:sp>
      <p:pic>
        <p:nvPicPr>
          <p:cNvPr id="4" name="Picture 3">
            <a:extLst>
              <a:ext uri="{FF2B5EF4-FFF2-40B4-BE49-F238E27FC236}">
                <a16:creationId xmlns:a16="http://schemas.microsoft.com/office/drawing/2014/main" id="{E736C3AA-B318-4804-967E-0405C9D56E08}"/>
              </a:ext>
            </a:extLst>
          </p:cNvPr>
          <p:cNvPicPr>
            <a:picLocks noChangeAspect="1"/>
          </p:cNvPicPr>
          <p:nvPr/>
        </p:nvPicPr>
        <p:blipFill>
          <a:blip r:embed="rId3"/>
          <a:stretch>
            <a:fillRect/>
          </a:stretch>
        </p:blipFill>
        <p:spPr>
          <a:xfrm>
            <a:off x="2030853" y="1592736"/>
            <a:ext cx="5329237" cy="4868828"/>
          </a:xfrm>
          <a:prstGeom prst="rect">
            <a:avLst/>
          </a:prstGeom>
        </p:spPr>
      </p:pic>
    </p:spTree>
    <p:extLst>
      <p:ext uri="{BB962C8B-B14F-4D97-AF65-F5344CB8AC3E}">
        <p14:creationId xmlns:p14="http://schemas.microsoft.com/office/powerpoint/2010/main" val="8463744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8926B30-BF80-4F86-B3EE-BF830B4C7C54}"/>
              </a:ext>
            </a:extLst>
          </p:cNvPr>
          <p:cNvSpPr>
            <a:spLocks noGrp="1"/>
          </p:cNvSpPr>
          <p:nvPr>
            <p:ph idx="1"/>
          </p:nvPr>
        </p:nvSpPr>
        <p:spPr>
          <a:xfrm>
            <a:off x="636764" y="1491032"/>
            <a:ext cx="8354836" cy="4993292"/>
          </a:xfrm>
        </p:spPr>
        <p:txBody>
          <a:bodyPr/>
          <a:lstStyle/>
          <a:p>
            <a:pPr>
              <a:lnSpc>
                <a:spcPct val="90000"/>
              </a:lnSpc>
              <a:spcBef>
                <a:spcPts val="600"/>
              </a:spcBef>
              <a:spcAft>
                <a:spcPts val="0"/>
              </a:spcAft>
            </a:pPr>
            <a:r>
              <a:rPr lang="en-US" i="1" dirty="0">
                <a:solidFill>
                  <a:schemeClr val="tx2"/>
                </a:solidFill>
              </a:rPr>
              <a:t>Price-earnings (PE) ratio </a:t>
            </a:r>
            <a:r>
              <a:rPr lang="en-US" dirty="0">
                <a:solidFill>
                  <a:schemeClr val="tx2"/>
                </a:solidFill>
              </a:rPr>
              <a:t>measures how much investors are willing to pay per dollar of current earnings</a:t>
            </a:r>
          </a:p>
          <a:p>
            <a:pPr lvl="1">
              <a:lnSpc>
                <a:spcPct val="90000"/>
              </a:lnSpc>
              <a:spcBef>
                <a:spcPts val="600"/>
              </a:spcBef>
              <a:spcAft>
                <a:spcPts val="0"/>
              </a:spcAft>
            </a:pPr>
            <a:r>
              <a:rPr lang="en-US" sz="2200" dirty="0">
                <a:solidFill>
                  <a:schemeClr val="tx2"/>
                </a:solidFill>
              </a:rPr>
              <a:t>Vary significantly across companies, but, in 2020, a typical large company in the U.S. had a PE in the 15-20 range</a:t>
            </a:r>
          </a:p>
          <a:p>
            <a:pPr lvl="1">
              <a:lnSpc>
                <a:spcPct val="90000"/>
              </a:lnSpc>
              <a:spcBef>
                <a:spcPts val="600"/>
              </a:spcBef>
              <a:spcAft>
                <a:spcPts val="0"/>
              </a:spcAft>
            </a:pPr>
            <a:r>
              <a:rPr lang="en-US" sz="2200" dirty="0">
                <a:solidFill>
                  <a:schemeClr val="tx2"/>
                </a:solidFill>
              </a:rPr>
              <a:t>Higher PEs are often taken to mean the firm has significant prospects for future growth, but it could also mean a firm had no (or almost no) earnings</a:t>
            </a:r>
          </a:p>
          <a:p>
            <a:pPr>
              <a:lnSpc>
                <a:spcPct val="90000"/>
              </a:lnSpc>
              <a:spcBef>
                <a:spcPts val="600"/>
              </a:spcBef>
              <a:spcAft>
                <a:spcPts val="0"/>
              </a:spcAft>
            </a:pPr>
            <a:r>
              <a:rPr lang="en-US" i="1" dirty="0">
                <a:solidFill>
                  <a:schemeClr val="tx2"/>
                </a:solidFill>
              </a:rPr>
              <a:t>Price-sales ratio </a:t>
            </a:r>
            <a:r>
              <a:rPr lang="en-US" dirty="0">
                <a:solidFill>
                  <a:schemeClr val="tx2"/>
                </a:solidFill>
              </a:rPr>
              <a:t>is useful if PE ratio is not meaningful due (e.g., firm has negative earnings for extended periods)</a:t>
            </a:r>
          </a:p>
          <a:p>
            <a:pPr>
              <a:lnSpc>
                <a:spcPct val="90000"/>
              </a:lnSpc>
              <a:spcBef>
                <a:spcPts val="600"/>
              </a:spcBef>
              <a:spcAft>
                <a:spcPts val="0"/>
              </a:spcAft>
            </a:pPr>
            <a:r>
              <a:rPr lang="en-US" i="1" dirty="0">
                <a:solidFill>
                  <a:schemeClr val="tx2"/>
                </a:solidFill>
              </a:rPr>
              <a:t>Market-to-book ratio </a:t>
            </a:r>
            <a:r>
              <a:rPr lang="en-US" dirty="0">
                <a:solidFill>
                  <a:schemeClr val="tx2"/>
                </a:solidFill>
              </a:rPr>
              <a:t>compares the market value of the firm’s investments to their costs</a:t>
            </a:r>
          </a:p>
          <a:p>
            <a:pPr lvl="1">
              <a:lnSpc>
                <a:spcPct val="90000"/>
              </a:lnSpc>
              <a:spcBef>
                <a:spcPts val="600"/>
              </a:spcBef>
              <a:spcAft>
                <a:spcPts val="0"/>
              </a:spcAft>
            </a:pPr>
            <a:r>
              <a:rPr lang="en-US" sz="2200" dirty="0">
                <a:solidFill>
                  <a:schemeClr val="tx2"/>
                </a:solidFill>
              </a:rPr>
              <a:t>Value less than 1 could mean that the firm has not been successful overall in creating value for its stockholders</a:t>
            </a:r>
          </a:p>
          <a:p>
            <a:pPr lvl="1">
              <a:lnSpc>
                <a:spcPct val="90000"/>
              </a:lnSpc>
              <a:spcBef>
                <a:spcPts val="600"/>
              </a:spcBef>
              <a:spcAft>
                <a:spcPts val="0"/>
              </a:spcAft>
            </a:pPr>
            <a:r>
              <a:rPr lang="en-US" sz="2200" dirty="0">
                <a:solidFill>
                  <a:schemeClr val="tx2"/>
                </a:solidFill>
              </a:rPr>
              <a:t>Focuses on historical costs, which are less relevant</a:t>
            </a:r>
          </a:p>
          <a:p>
            <a:pPr marL="412207" lvl="1" indent="0">
              <a:lnSpc>
                <a:spcPct val="90000"/>
              </a:lnSpc>
              <a:spcBef>
                <a:spcPts val="600"/>
              </a:spcBef>
              <a:spcAft>
                <a:spcPts val="0"/>
              </a:spcAft>
              <a:buNone/>
            </a:pPr>
            <a:endParaRPr lang="en-US" sz="2200" dirty="0">
              <a:solidFill>
                <a:schemeClr val="tx2"/>
              </a:solidFill>
            </a:endParaRPr>
          </a:p>
        </p:txBody>
      </p:sp>
      <p:sp>
        <p:nvSpPr>
          <p:cNvPr id="2" name="Footer Placeholder 1">
            <a:extLst>
              <a:ext uri="{FF2B5EF4-FFF2-40B4-BE49-F238E27FC236}">
                <a16:creationId xmlns:a16="http://schemas.microsoft.com/office/drawing/2014/main" id="{64420EDA-29B2-4565-A76C-AE6D1EA9C24B}"/>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9458" name="Rectangle 2">
            <a:extLst>
              <a:ext uri="{FF2B5EF4-FFF2-40B4-BE49-F238E27FC236}">
                <a16:creationId xmlns:a16="http://schemas.microsoft.com/office/drawing/2014/main" id="{0B1C0E2B-2904-4C29-AB7B-D6E9B8234F6E}"/>
              </a:ext>
            </a:extLst>
          </p:cNvPr>
          <p:cNvSpPr>
            <a:spLocks noGrp="1" noChangeArrowheads="1"/>
          </p:cNvSpPr>
          <p:nvPr>
            <p:ph type="title"/>
          </p:nvPr>
        </p:nvSpPr>
        <p:spPr/>
        <p:txBody>
          <a:bodyPr/>
          <a:lstStyle/>
          <a:p>
            <a:pPr eaLnBrk="1" fontAlgn="auto" hangingPunct="1">
              <a:spcAft>
                <a:spcPts val="0"/>
              </a:spcAft>
              <a:defRPr/>
            </a:pPr>
            <a:r>
              <a:rPr lang="en-US" altLang="en-US" sz="3600" dirty="0">
                <a:solidFill>
                  <a:schemeClr val="accent1">
                    <a:lumMod val="75000"/>
                  </a:schemeClr>
                </a:solidFill>
              </a:rPr>
              <a:t>Market value measures</a:t>
            </a:r>
          </a:p>
        </p:txBody>
      </p:sp>
    </p:spTree>
    <p:extLst>
      <p:ext uri="{BB962C8B-B14F-4D97-AF65-F5344CB8AC3E}">
        <p14:creationId xmlns:p14="http://schemas.microsoft.com/office/powerpoint/2010/main" val="35013216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58926B30-BF80-4F86-B3EE-BF830B4C7C54}"/>
              </a:ext>
            </a:extLst>
          </p:cNvPr>
          <p:cNvSpPr>
            <a:spLocks noGrp="1"/>
          </p:cNvSpPr>
          <p:nvPr>
            <p:ph idx="1"/>
          </p:nvPr>
        </p:nvSpPr>
        <p:spPr>
          <a:xfrm>
            <a:off x="636764" y="1491032"/>
            <a:ext cx="8354836" cy="4993292"/>
          </a:xfrm>
        </p:spPr>
        <p:txBody>
          <a:bodyPr/>
          <a:lstStyle/>
          <a:p>
            <a:pPr>
              <a:lnSpc>
                <a:spcPct val="90000"/>
              </a:lnSpc>
              <a:spcBef>
                <a:spcPts val="600"/>
              </a:spcBef>
            </a:pPr>
            <a:r>
              <a:rPr lang="en-US" i="1" dirty="0">
                <a:solidFill>
                  <a:schemeClr val="tx2"/>
                </a:solidFill>
              </a:rPr>
              <a:t>Tobin’s Q ratio </a:t>
            </a:r>
            <a:r>
              <a:rPr lang="en-US" dirty="0">
                <a:solidFill>
                  <a:schemeClr val="tx2"/>
                </a:solidFill>
              </a:rPr>
              <a:t>is superior to the market-to-book ratio because it focuses on what the firm is worth </a:t>
            </a:r>
            <a:r>
              <a:rPr lang="en-US" i="1" dirty="0">
                <a:solidFill>
                  <a:schemeClr val="tx2"/>
                </a:solidFill>
              </a:rPr>
              <a:t>today</a:t>
            </a:r>
            <a:r>
              <a:rPr lang="en-US" dirty="0">
                <a:solidFill>
                  <a:schemeClr val="tx2"/>
                </a:solidFill>
              </a:rPr>
              <a:t> relative to what it would cost to replace it </a:t>
            </a:r>
            <a:r>
              <a:rPr lang="en-US" i="1" dirty="0">
                <a:solidFill>
                  <a:schemeClr val="tx2"/>
                </a:solidFill>
              </a:rPr>
              <a:t>today</a:t>
            </a:r>
          </a:p>
          <a:p>
            <a:pPr lvl="1">
              <a:lnSpc>
                <a:spcPct val="90000"/>
              </a:lnSpc>
              <a:spcBef>
                <a:spcPts val="600"/>
              </a:spcBef>
            </a:pPr>
            <a:r>
              <a:rPr lang="en-US" sz="2200" dirty="0">
                <a:solidFill>
                  <a:schemeClr val="tx2"/>
                </a:solidFill>
              </a:rPr>
              <a:t>Firms with high Q ratios tend to be those with attractive investment opportunities or significant competitive advantages (or both)</a:t>
            </a:r>
          </a:p>
          <a:p>
            <a:pPr lvl="1">
              <a:lnSpc>
                <a:spcPct val="90000"/>
              </a:lnSpc>
              <a:spcBef>
                <a:spcPts val="600"/>
              </a:spcBef>
            </a:pPr>
            <a:r>
              <a:rPr lang="en-US" sz="2200" dirty="0">
                <a:solidFill>
                  <a:schemeClr val="tx2"/>
                </a:solidFill>
              </a:rPr>
              <a:t>Difficult to calculate with accuracy because estimating the replacement cost of a firm’s assets is not an easy task and market values for a firm’s debt are often unobservable</a:t>
            </a:r>
          </a:p>
          <a:p>
            <a:pPr>
              <a:lnSpc>
                <a:spcPct val="90000"/>
              </a:lnSpc>
              <a:spcBef>
                <a:spcPts val="600"/>
              </a:spcBef>
            </a:pPr>
            <a:r>
              <a:rPr lang="en-US" i="1" dirty="0">
                <a:solidFill>
                  <a:schemeClr val="tx2"/>
                </a:solidFill>
              </a:rPr>
              <a:t>Enterprise value-EBITDA multiple </a:t>
            </a:r>
            <a:r>
              <a:rPr lang="en-US" dirty="0">
                <a:solidFill>
                  <a:schemeClr val="tx2"/>
                </a:solidFill>
              </a:rPr>
              <a:t>relates the value of all the operating assets (i.e., enterprise value) to a measure of the operating cash flow generated by those assets (EBITDA)</a:t>
            </a:r>
          </a:p>
          <a:p>
            <a:pPr lvl="1">
              <a:lnSpc>
                <a:spcPct val="90000"/>
              </a:lnSpc>
              <a:spcBef>
                <a:spcPts val="600"/>
              </a:spcBef>
            </a:pPr>
            <a:r>
              <a:rPr lang="en-US" sz="2200" dirty="0">
                <a:solidFill>
                  <a:schemeClr val="tx2"/>
                </a:solidFill>
              </a:rPr>
              <a:t>Enterprise value is an estimate of the market value of the company’s operating assets, which include all assets of the firm except cash</a:t>
            </a:r>
          </a:p>
        </p:txBody>
      </p:sp>
      <p:sp>
        <p:nvSpPr>
          <p:cNvPr id="2" name="Footer Placeholder 1">
            <a:extLst>
              <a:ext uri="{FF2B5EF4-FFF2-40B4-BE49-F238E27FC236}">
                <a16:creationId xmlns:a16="http://schemas.microsoft.com/office/drawing/2014/main" id="{64420EDA-29B2-4565-A76C-AE6D1EA9C24B}"/>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9458" name="Rectangle 2">
            <a:extLst>
              <a:ext uri="{FF2B5EF4-FFF2-40B4-BE49-F238E27FC236}">
                <a16:creationId xmlns:a16="http://schemas.microsoft.com/office/drawing/2014/main" id="{0B1C0E2B-2904-4C29-AB7B-D6E9B8234F6E}"/>
              </a:ext>
            </a:extLst>
          </p:cNvPr>
          <p:cNvSpPr>
            <a:spLocks noGrp="1" noChangeArrowheads="1"/>
          </p:cNvSpPr>
          <p:nvPr>
            <p:ph type="title"/>
          </p:nvPr>
        </p:nvSpPr>
        <p:spPr/>
        <p:txBody>
          <a:bodyPr/>
          <a:lstStyle/>
          <a:p>
            <a:pPr eaLnBrk="1" fontAlgn="auto" hangingPunct="1">
              <a:spcAft>
                <a:spcPts val="0"/>
              </a:spcAft>
              <a:defRPr/>
            </a:pPr>
            <a:r>
              <a:rPr lang="en-US" altLang="en-US" sz="3600" dirty="0">
                <a:solidFill>
                  <a:schemeClr val="accent1">
                    <a:lumMod val="75000"/>
                  </a:schemeClr>
                </a:solidFill>
              </a:rPr>
              <a:t>Market value measures (continued)</a:t>
            </a:r>
          </a:p>
        </p:txBody>
      </p:sp>
    </p:spTree>
    <p:extLst>
      <p:ext uri="{BB962C8B-B14F-4D97-AF65-F5344CB8AC3E}">
        <p14:creationId xmlns:p14="http://schemas.microsoft.com/office/powerpoint/2010/main" val="4193182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a:extLst>
              <a:ext uri="{FF2B5EF4-FFF2-40B4-BE49-F238E27FC236}">
                <a16:creationId xmlns:a16="http://schemas.microsoft.com/office/drawing/2014/main" id="{A148DD1B-9DCF-4147-A6A2-D7E86B60A37F}"/>
              </a:ext>
            </a:extLst>
          </p:cNvPr>
          <p:cNvSpPr>
            <a:spLocks noGrp="1" noChangeArrowheads="1"/>
          </p:cNvSpPr>
          <p:nvPr>
            <p:ph idx="1"/>
          </p:nvPr>
        </p:nvSpPr>
        <p:spPr>
          <a:xfrm>
            <a:off x="636764" y="1752968"/>
            <a:ext cx="8354836" cy="4372341"/>
          </a:xfrm>
        </p:spPr>
        <p:txBody>
          <a:bodyPr rtlCol="0">
            <a:normAutofit/>
          </a:bodyPr>
          <a:lstStyle/>
          <a:p>
            <a:pPr eaLnBrk="1" fontAlgn="auto" hangingPunct="1">
              <a:lnSpc>
                <a:spcPct val="90000"/>
              </a:lnSpc>
              <a:spcAft>
                <a:spcPts val="0"/>
              </a:spcAft>
              <a:defRPr/>
            </a:pPr>
            <a:endParaRPr lang="en-US" altLang="en-US" sz="2200" dirty="0">
              <a:solidFill>
                <a:schemeClr val="tx2"/>
              </a:solidFill>
            </a:endParaRPr>
          </a:p>
          <a:p>
            <a:pPr marL="114701" indent="0" eaLnBrk="1" fontAlgn="auto" hangingPunct="1">
              <a:lnSpc>
                <a:spcPct val="90000"/>
              </a:lnSpc>
              <a:spcAft>
                <a:spcPts val="0"/>
              </a:spcAft>
              <a:buNone/>
              <a:defRPr/>
            </a:pPr>
            <a:endParaRPr lang="en-US" altLang="en-US" sz="2200" dirty="0">
              <a:solidFill>
                <a:schemeClr val="tx2"/>
              </a:solidFill>
            </a:endParaRPr>
          </a:p>
          <a:p>
            <a:pPr eaLnBrk="1" fontAlgn="auto" hangingPunct="1">
              <a:lnSpc>
                <a:spcPct val="90000"/>
              </a:lnSpc>
              <a:spcAft>
                <a:spcPts val="0"/>
              </a:spcAft>
              <a:defRPr/>
            </a:pPr>
            <a:r>
              <a:rPr lang="en-US" altLang="en-US" dirty="0">
                <a:solidFill>
                  <a:schemeClr val="tx2"/>
                </a:solidFill>
              </a:rPr>
              <a:t>We could multiply ROE by Assets/Assets, which then expresses the ROE as the product of ROA and the equity multiplier:</a:t>
            </a:r>
          </a:p>
          <a:p>
            <a:pPr eaLnBrk="1" fontAlgn="auto" hangingPunct="1">
              <a:lnSpc>
                <a:spcPct val="90000"/>
              </a:lnSpc>
              <a:spcAft>
                <a:spcPts val="0"/>
              </a:spcAft>
              <a:defRPr/>
            </a:pPr>
            <a:endParaRPr lang="en-US" altLang="en-US" sz="2200" dirty="0">
              <a:solidFill>
                <a:schemeClr val="tx2"/>
              </a:solidFill>
            </a:endParaRPr>
          </a:p>
          <a:p>
            <a:pPr eaLnBrk="1" fontAlgn="auto" hangingPunct="1">
              <a:lnSpc>
                <a:spcPct val="90000"/>
              </a:lnSpc>
              <a:spcAft>
                <a:spcPts val="0"/>
              </a:spcAft>
              <a:defRPr/>
            </a:pPr>
            <a:endParaRPr lang="en-US" altLang="en-US" sz="2200" dirty="0">
              <a:solidFill>
                <a:schemeClr val="tx2"/>
              </a:solidFill>
            </a:endParaRPr>
          </a:p>
          <a:p>
            <a:pPr eaLnBrk="1" fontAlgn="auto" hangingPunct="1">
              <a:lnSpc>
                <a:spcPct val="90000"/>
              </a:lnSpc>
              <a:spcAft>
                <a:spcPts val="0"/>
              </a:spcAft>
              <a:defRPr/>
            </a:pPr>
            <a:endParaRPr lang="en-US" altLang="en-US" sz="2200" dirty="0">
              <a:solidFill>
                <a:schemeClr val="tx2"/>
              </a:solidFill>
            </a:endParaRPr>
          </a:p>
          <a:p>
            <a:pPr eaLnBrk="1" fontAlgn="auto" hangingPunct="1">
              <a:lnSpc>
                <a:spcPct val="90000"/>
              </a:lnSpc>
              <a:spcAft>
                <a:spcPts val="0"/>
              </a:spcAft>
              <a:defRPr/>
            </a:pPr>
            <a:endParaRPr lang="en-US" altLang="en-US" sz="2200" dirty="0">
              <a:solidFill>
                <a:schemeClr val="tx2"/>
              </a:solidFill>
            </a:endParaRPr>
          </a:p>
          <a:p>
            <a:pPr marL="114701" indent="0" eaLnBrk="1" fontAlgn="auto" hangingPunct="1">
              <a:lnSpc>
                <a:spcPct val="90000"/>
              </a:lnSpc>
              <a:spcAft>
                <a:spcPts val="0"/>
              </a:spcAft>
              <a:buNone/>
              <a:defRPr/>
            </a:pPr>
            <a:endParaRPr lang="en-US" altLang="en-US" sz="2200" dirty="0">
              <a:solidFill>
                <a:schemeClr val="tx2"/>
              </a:solidFill>
            </a:endParaRPr>
          </a:p>
          <a:p>
            <a:pPr eaLnBrk="1" fontAlgn="auto" hangingPunct="1">
              <a:lnSpc>
                <a:spcPct val="90000"/>
              </a:lnSpc>
              <a:spcAft>
                <a:spcPts val="0"/>
              </a:spcAft>
              <a:defRPr/>
            </a:pPr>
            <a:r>
              <a:rPr lang="en-US" altLang="en-US" dirty="0">
                <a:solidFill>
                  <a:schemeClr val="tx2"/>
                </a:solidFill>
              </a:rPr>
              <a:t>We can further decompose ROE by multiplying by Sales/Sales:</a:t>
            </a:r>
          </a:p>
        </p:txBody>
      </p:sp>
      <p:sp>
        <p:nvSpPr>
          <p:cNvPr id="2" name="Footer Placeholder 1">
            <a:extLst>
              <a:ext uri="{FF2B5EF4-FFF2-40B4-BE49-F238E27FC236}">
                <a16:creationId xmlns:a16="http://schemas.microsoft.com/office/drawing/2014/main" id="{59812C51-8E05-4A90-ABC7-65851D4FBA73}"/>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41986" name="Rectangle 2">
            <a:extLst>
              <a:ext uri="{FF2B5EF4-FFF2-40B4-BE49-F238E27FC236}">
                <a16:creationId xmlns:a16="http://schemas.microsoft.com/office/drawing/2014/main" id="{3A6AF70A-E2DB-4B1D-85B7-09ACD630FE47}"/>
              </a:ext>
            </a:extLst>
          </p:cNvPr>
          <p:cNvSpPr>
            <a:spLocks noGrp="1" noChangeArrowheads="1"/>
          </p:cNvSpPr>
          <p:nvPr>
            <p:ph type="title"/>
          </p:nvPr>
        </p:nvSpPr>
        <p:spPr/>
        <p:txBody>
          <a:bodyPr/>
          <a:lstStyle/>
          <a:p>
            <a:pPr eaLnBrk="1" fontAlgn="auto" hangingPunct="1">
              <a:spcAft>
                <a:spcPts val="0"/>
              </a:spcAft>
              <a:defRPr/>
            </a:pPr>
            <a:r>
              <a:rPr lang="en-US" altLang="en-US" sz="3600" dirty="0">
                <a:solidFill>
                  <a:schemeClr val="accent1">
                    <a:lumMod val="75000"/>
                  </a:schemeClr>
                </a:solidFill>
              </a:rPr>
              <a:t>the DuPont Identity</a:t>
            </a:r>
          </a:p>
        </p:txBody>
      </p:sp>
      <p:pic>
        <p:nvPicPr>
          <p:cNvPr id="4" name="Picture 3">
            <a:extLst>
              <a:ext uri="{FF2B5EF4-FFF2-40B4-BE49-F238E27FC236}">
                <a16:creationId xmlns:a16="http://schemas.microsoft.com/office/drawing/2014/main" id="{42BB0FA9-7182-422B-AF2C-01BF8200AD4D}"/>
              </a:ext>
            </a:extLst>
          </p:cNvPr>
          <p:cNvPicPr>
            <a:picLocks noChangeAspect="1"/>
          </p:cNvPicPr>
          <p:nvPr/>
        </p:nvPicPr>
        <p:blipFill>
          <a:blip r:embed="rId3"/>
          <a:stretch>
            <a:fillRect/>
          </a:stretch>
        </p:blipFill>
        <p:spPr>
          <a:xfrm>
            <a:off x="2953902" y="1594288"/>
            <a:ext cx="3483137" cy="703435"/>
          </a:xfrm>
          <a:prstGeom prst="rect">
            <a:avLst/>
          </a:prstGeom>
          <a:ln>
            <a:solidFill>
              <a:schemeClr val="tx2"/>
            </a:solidFill>
          </a:ln>
        </p:spPr>
      </p:pic>
      <p:pic>
        <p:nvPicPr>
          <p:cNvPr id="6" name="Picture 5">
            <a:extLst>
              <a:ext uri="{FF2B5EF4-FFF2-40B4-BE49-F238E27FC236}">
                <a16:creationId xmlns:a16="http://schemas.microsoft.com/office/drawing/2014/main" id="{19E3A12C-A75B-47AE-A303-51B0309FAF37}"/>
              </a:ext>
            </a:extLst>
          </p:cNvPr>
          <p:cNvPicPr>
            <a:picLocks noChangeAspect="1"/>
          </p:cNvPicPr>
          <p:nvPr/>
        </p:nvPicPr>
        <p:blipFill>
          <a:blip r:embed="rId4"/>
          <a:stretch>
            <a:fillRect/>
          </a:stretch>
        </p:blipFill>
        <p:spPr>
          <a:xfrm>
            <a:off x="2113490" y="3200400"/>
            <a:ext cx="5401381" cy="1238849"/>
          </a:xfrm>
          <a:prstGeom prst="rect">
            <a:avLst/>
          </a:prstGeom>
          <a:ln>
            <a:solidFill>
              <a:schemeClr val="tx2"/>
            </a:solidFill>
          </a:ln>
        </p:spPr>
      </p:pic>
      <p:pic>
        <p:nvPicPr>
          <p:cNvPr id="8" name="Picture 7">
            <a:extLst>
              <a:ext uri="{FF2B5EF4-FFF2-40B4-BE49-F238E27FC236}">
                <a16:creationId xmlns:a16="http://schemas.microsoft.com/office/drawing/2014/main" id="{CF2BE0E4-990D-4B80-95D3-0E6DF3E47010}"/>
              </a:ext>
            </a:extLst>
          </p:cNvPr>
          <p:cNvPicPr>
            <a:picLocks noChangeAspect="1"/>
          </p:cNvPicPr>
          <p:nvPr/>
        </p:nvPicPr>
        <p:blipFill>
          <a:blip r:embed="rId5"/>
          <a:stretch>
            <a:fillRect/>
          </a:stretch>
        </p:blipFill>
        <p:spPr>
          <a:xfrm>
            <a:off x="1809042" y="4572000"/>
            <a:ext cx="6010275" cy="371475"/>
          </a:xfrm>
          <a:prstGeom prst="rect">
            <a:avLst/>
          </a:prstGeom>
          <a:ln>
            <a:solidFill>
              <a:schemeClr val="tx2"/>
            </a:solidFill>
          </a:ln>
        </p:spPr>
      </p:pic>
      <p:pic>
        <p:nvPicPr>
          <p:cNvPr id="10" name="Picture 9">
            <a:extLst>
              <a:ext uri="{FF2B5EF4-FFF2-40B4-BE49-F238E27FC236}">
                <a16:creationId xmlns:a16="http://schemas.microsoft.com/office/drawing/2014/main" id="{D25A34B6-13CA-4B3E-884D-58C812B6789B}"/>
              </a:ext>
            </a:extLst>
          </p:cNvPr>
          <p:cNvPicPr>
            <a:picLocks noChangeAspect="1"/>
          </p:cNvPicPr>
          <p:nvPr/>
        </p:nvPicPr>
        <p:blipFill>
          <a:blip r:embed="rId6"/>
          <a:stretch>
            <a:fillRect/>
          </a:stretch>
        </p:blipFill>
        <p:spPr>
          <a:xfrm>
            <a:off x="2357066" y="5562600"/>
            <a:ext cx="4676811" cy="770032"/>
          </a:xfrm>
          <a:prstGeom prst="rect">
            <a:avLst/>
          </a:prstGeom>
          <a:ln>
            <a:solidFill>
              <a:schemeClr val="tx2"/>
            </a:solid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a:extLst>
              <a:ext uri="{FF2B5EF4-FFF2-40B4-BE49-F238E27FC236}">
                <a16:creationId xmlns:a16="http://schemas.microsoft.com/office/drawing/2014/main" id="{A148DD1B-9DCF-4147-A6A2-D7E86B60A37F}"/>
              </a:ext>
            </a:extLst>
          </p:cNvPr>
          <p:cNvSpPr>
            <a:spLocks noGrp="1" noChangeArrowheads="1"/>
          </p:cNvSpPr>
          <p:nvPr>
            <p:ph idx="1"/>
          </p:nvPr>
        </p:nvSpPr>
        <p:spPr>
          <a:xfrm>
            <a:off x="636764" y="1676400"/>
            <a:ext cx="8354836" cy="4953000"/>
          </a:xfrm>
        </p:spPr>
        <p:txBody>
          <a:bodyPr rtlCol="0">
            <a:normAutofit/>
          </a:bodyPr>
          <a:lstStyle/>
          <a:p>
            <a:pPr eaLnBrk="1" fontAlgn="auto" hangingPunct="1">
              <a:lnSpc>
                <a:spcPct val="90000"/>
              </a:lnSpc>
              <a:spcAft>
                <a:spcPts val="0"/>
              </a:spcAft>
              <a:defRPr/>
            </a:pPr>
            <a:r>
              <a:rPr lang="en-US" altLang="en-US" dirty="0">
                <a:solidFill>
                  <a:schemeClr val="tx2"/>
                </a:solidFill>
              </a:rPr>
              <a:t>If we rearrange things a bit, we can partition ROA into its two component parts – profit margin and total asset turnover</a:t>
            </a:r>
          </a:p>
          <a:p>
            <a:pPr eaLnBrk="1" fontAlgn="auto" hangingPunct="1">
              <a:lnSpc>
                <a:spcPct val="90000"/>
              </a:lnSpc>
              <a:spcAft>
                <a:spcPts val="0"/>
              </a:spcAft>
              <a:defRPr/>
            </a:pPr>
            <a:endParaRPr lang="en-US" altLang="en-US" dirty="0">
              <a:solidFill>
                <a:schemeClr val="tx2"/>
              </a:solidFill>
            </a:endParaRPr>
          </a:p>
          <a:p>
            <a:pPr eaLnBrk="1" fontAlgn="auto" hangingPunct="1">
              <a:lnSpc>
                <a:spcPct val="90000"/>
              </a:lnSpc>
              <a:spcAft>
                <a:spcPts val="0"/>
              </a:spcAft>
              <a:defRPr/>
            </a:pPr>
            <a:endParaRPr lang="en-US" altLang="en-US" dirty="0">
              <a:solidFill>
                <a:schemeClr val="tx2"/>
              </a:solidFill>
            </a:endParaRPr>
          </a:p>
          <a:p>
            <a:pPr eaLnBrk="1" fontAlgn="auto" hangingPunct="1">
              <a:lnSpc>
                <a:spcPct val="90000"/>
              </a:lnSpc>
              <a:spcAft>
                <a:spcPts val="0"/>
              </a:spcAft>
              <a:defRPr/>
            </a:pPr>
            <a:endParaRPr lang="en-US" altLang="en-US" dirty="0">
              <a:solidFill>
                <a:schemeClr val="tx2"/>
              </a:solidFill>
            </a:endParaRPr>
          </a:p>
          <a:p>
            <a:pPr eaLnBrk="1" fontAlgn="auto" hangingPunct="1">
              <a:lnSpc>
                <a:spcPct val="90000"/>
              </a:lnSpc>
              <a:spcAft>
                <a:spcPts val="0"/>
              </a:spcAft>
              <a:defRPr/>
            </a:pPr>
            <a:endParaRPr lang="en-US" altLang="en-US" dirty="0">
              <a:solidFill>
                <a:schemeClr val="tx2"/>
              </a:solidFill>
            </a:endParaRPr>
          </a:p>
          <a:p>
            <a:pPr marL="114701" indent="0" eaLnBrk="1" fontAlgn="auto" hangingPunct="1">
              <a:lnSpc>
                <a:spcPct val="90000"/>
              </a:lnSpc>
              <a:spcAft>
                <a:spcPts val="0"/>
              </a:spcAft>
              <a:buNone/>
              <a:defRPr/>
            </a:pPr>
            <a:endParaRPr lang="en-US" altLang="en-US" dirty="0">
              <a:solidFill>
                <a:schemeClr val="tx2"/>
              </a:solidFill>
            </a:endParaRPr>
          </a:p>
          <a:p>
            <a:pPr marL="114701" indent="0" eaLnBrk="1" fontAlgn="auto" hangingPunct="1">
              <a:lnSpc>
                <a:spcPct val="90000"/>
              </a:lnSpc>
              <a:spcAft>
                <a:spcPts val="0"/>
              </a:spcAft>
              <a:buNone/>
              <a:defRPr/>
            </a:pPr>
            <a:endParaRPr lang="en-US" altLang="en-US" dirty="0">
              <a:solidFill>
                <a:schemeClr val="tx2"/>
              </a:solidFill>
            </a:endParaRPr>
          </a:p>
          <a:p>
            <a:pPr eaLnBrk="1" fontAlgn="auto" hangingPunct="1">
              <a:lnSpc>
                <a:spcPct val="90000"/>
              </a:lnSpc>
              <a:spcAft>
                <a:spcPts val="0"/>
              </a:spcAft>
              <a:defRPr/>
            </a:pPr>
            <a:r>
              <a:rPr lang="en-US" altLang="en-US" dirty="0">
                <a:solidFill>
                  <a:schemeClr val="tx2"/>
                </a:solidFill>
              </a:rPr>
              <a:t>The </a:t>
            </a:r>
            <a:r>
              <a:rPr lang="en-US" altLang="en-US" b="1" dirty="0">
                <a:solidFill>
                  <a:schemeClr val="tx2"/>
                </a:solidFill>
              </a:rPr>
              <a:t>DuPont identity </a:t>
            </a:r>
            <a:r>
              <a:rPr lang="en-US" altLang="en-US" dirty="0">
                <a:solidFill>
                  <a:schemeClr val="tx2"/>
                </a:solidFill>
              </a:rPr>
              <a:t>breaks ROE into three parts: </a:t>
            </a:r>
          </a:p>
          <a:p>
            <a:pPr marL="869407" lvl="1" indent="-457200" eaLnBrk="1" fontAlgn="auto" hangingPunct="1">
              <a:lnSpc>
                <a:spcPct val="90000"/>
              </a:lnSpc>
              <a:spcAft>
                <a:spcPts val="0"/>
              </a:spcAft>
              <a:buFont typeface="+mj-lt"/>
              <a:buAutoNum type="arabicPeriod"/>
              <a:defRPr/>
            </a:pPr>
            <a:r>
              <a:rPr lang="en-US" altLang="en-US" sz="2200" dirty="0">
                <a:solidFill>
                  <a:schemeClr val="tx2"/>
                </a:solidFill>
              </a:rPr>
              <a:t>Operating efficiency, as measured by profit margin</a:t>
            </a:r>
          </a:p>
          <a:p>
            <a:pPr marL="869407" lvl="1" indent="-457200" eaLnBrk="1" fontAlgn="auto" hangingPunct="1">
              <a:lnSpc>
                <a:spcPct val="90000"/>
              </a:lnSpc>
              <a:spcAft>
                <a:spcPts val="0"/>
              </a:spcAft>
              <a:buFont typeface="+mj-lt"/>
              <a:buAutoNum type="arabicPeriod"/>
              <a:defRPr/>
            </a:pPr>
            <a:r>
              <a:rPr lang="en-US" altLang="en-US" sz="2200" dirty="0">
                <a:solidFill>
                  <a:schemeClr val="tx2"/>
                </a:solidFill>
              </a:rPr>
              <a:t>Asset use efficiency, as measured by total asset turnover</a:t>
            </a:r>
          </a:p>
          <a:p>
            <a:pPr marL="869407" lvl="1" indent="-457200" eaLnBrk="1" fontAlgn="auto" hangingPunct="1">
              <a:lnSpc>
                <a:spcPct val="90000"/>
              </a:lnSpc>
              <a:spcAft>
                <a:spcPts val="0"/>
              </a:spcAft>
              <a:buFont typeface="+mj-lt"/>
              <a:buAutoNum type="arabicPeriod"/>
              <a:defRPr/>
            </a:pPr>
            <a:r>
              <a:rPr lang="en-US" altLang="en-US" sz="2200" dirty="0">
                <a:solidFill>
                  <a:schemeClr val="tx2"/>
                </a:solidFill>
              </a:rPr>
              <a:t>Financial leverage, as measured by the equity multiplier</a:t>
            </a:r>
          </a:p>
        </p:txBody>
      </p:sp>
      <p:sp>
        <p:nvSpPr>
          <p:cNvPr id="2" name="Footer Placeholder 1">
            <a:extLst>
              <a:ext uri="{FF2B5EF4-FFF2-40B4-BE49-F238E27FC236}">
                <a16:creationId xmlns:a16="http://schemas.microsoft.com/office/drawing/2014/main" id="{59812C51-8E05-4A90-ABC7-65851D4FBA73}"/>
              </a:ext>
            </a:extLst>
          </p:cNvPr>
          <p:cNvSpPr>
            <a:spLocks noGrp="1"/>
          </p:cNvSpPr>
          <p:nvPr>
            <p:ph type="ftr" sz="quarter" idx="11"/>
          </p:nvPr>
        </p:nvSpPr>
        <p:spPr/>
        <p:txBody>
          <a:bodyPr/>
          <a:lstStyle/>
          <a:p>
            <a:pPr>
              <a:defRPr/>
            </a:pPr>
            <a:r>
              <a:rPr lang="en-US" dirty="0"/>
              <a:t>Copyright © 2023 McGraw-Hill Education. All rights reserved. No reproduction or distribution without the prior written consent of McGraw-Hill Education.</a:t>
            </a:r>
          </a:p>
        </p:txBody>
      </p:sp>
      <p:sp>
        <p:nvSpPr>
          <p:cNvPr id="41986" name="Rectangle 2">
            <a:extLst>
              <a:ext uri="{FF2B5EF4-FFF2-40B4-BE49-F238E27FC236}">
                <a16:creationId xmlns:a16="http://schemas.microsoft.com/office/drawing/2014/main" id="{3A6AF70A-E2DB-4B1D-85B7-09ACD630FE47}"/>
              </a:ext>
            </a:extLst>
          </p:cNvPr>
          <p:cNvSpPr>
            <a:spLocks noGrp="1" noChangeArrowheads="1"/>
          </p:cNvSpPr>
          <p:nvPr>
            <p:ph type="title"/>
          </p:nvPr>
        </p:nvSpPr>
        <p:spPr/>
        <p:txBody>
          <a:bodyPr/>
          <a:lstStyle/>
          <a:p>
            <a:pPr eaLnBrk="1" fontAlgn="auto" hangingPunct="1">
              <a:spcAft>
                <a:spcPts val="0"/>
              </a:spcAft>
              <a:defRPr/>
            </a:pPr>
            <a:r>
              <a:rPr lang="en-US" altLang="en-US" sz="3600" dirty="0">
                <a:solidFill>
                  <a:schemeClr val="accent1">
                    <a:lumMod val="75000"/>
                  </a:schemeClr>
                </a:solidFill>
              </a:rPr>
              <a:t>the DuPont Identity (continued)</a:t>
            </a:r>
          </a:p>
        </p:txBody>
      </p:sp>
      <p:pic>
        <p:nvPicPr>
          <p:cNvPr id="5" name="Picture 4">
            <a:extLst>
              <a:ext uri="{FF2B5EF4-FFF2-40B4-BE49-F238E27FC236}">
                <a16:creationId xmlns:a16="http://schemas.microsoft.com/office/drawing/2014/main" id="{BB739C4A-1344-4FA7-A6DD-45A628866D40}"/>
              </a:ext>
            </a:extLst>
          </p:cNvPr>
          <p:cNvPicPr>
            <a:picLocks noChangeAspect="1"/>
          </p:cNvPicPr>
          <p:nvPr/>
        </p:nvPicPr>
        <p:blipFill>
          <a:blip r:embed="rId3"/>
          <a:stretch>
            <a:fillRect/>
          </a:stretch>
        </p:blipFill>
        <p:spPr>
          <a:xfrm>
            <a:off x="1077916" y="2636961"/>
            <a:ext cx="7472532" cy="1350720"/>
          </a:xfrm>
          <a:prstGeom prst="rect">
            <a:avLst/>
          </a:prstGeom>
        </p:spPr>
      </p:pic>
    </p:spTree>
    <p:extLst>
      <p:ext uri="{BB962C8B-B14F-4D97-AF65-F5344CB8AC3E}">
        <p14:creationId xmlns:p14="http://schemas.microsoft.com/office/powerpoint/2010/main" val="1955177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5B2DE9D-8EAB-4AE1-89FB-78DE70D1D908}"/>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45058" name="Rectangle 2">
            <a:extLst>
              <a:ext uri="{FF2B5EF4-FFF2-40B4-BE49-F238E27FC236}">
                <a16:creationId xmlns:a16="http://schemas.microsoft.com/office/drawing/2014/main" id="{B7ADEF06-1DD4-4EC8-90F9-4A16BA600313}"/>
              </a:ext>
            </a:extLst>
          </p:cNvPr>
          <p:cNvSpPr>
            <a:spLocks noGrp="1" noChangeArrowheads="1"/>
          </p:cNvSpPr>
          <p:nvPr>
            <p:ph type="title"/>
          </p:nvPr>
        </p:nvSpPr>
        <p:spPr/>
        <p:txBody>
          <a:bodyPr>
            <a:normAutofit fontScale="90000"/>
          </a:bodyPr>
          <a:lstStyle/>
          <a:p>
            <a:pPr eaLnBrk="1" fontAlgn="auto" hangingPunct="1">
              <a:spcAft>
                <a:spcPts val="0"/>
              </a:spcAft>
              <a:defRPr/>
            </a:pPr>
            <a:r>
              <a:rPr lang="en-US" altLang="en-US" sz="4000" dirty="0">
                <a:solidFill>
                  <a:schemeClr val="accent1">
                    <a:lumMod val="75000"/>
                  </a:schemeClr>
                </a:solidFill>
              </a:rPr>
              <a:t>Dupont breakdown:</a:t>
            </a:r>
            <a:br>
              <a:rPr lang="en-US" altLang="en-US" sz="4000" dirty="0">
                <a:solidFill>
                  <a:schemeClr val="accent1">
                    <a:lumMod val="75000"/>
                  </a:schemeClr>
                </a:solidFill>
              </a:rPr>
            </a:br>
            <a:r>
              <a:rPr lang="en-US" altLang="en-US" sz="4000" dirty="0">
                <a:solidFill>
                  <a:schemeClr val="accent1">
                    <a:lumMod val="75000"/>
                  </a:schemeClr>
                </a:solidFill>
              </a:rPr>
              <a:t>amazon and </a:t>
            </a:r>
            <a:r>
              <a:rPr lang="en-US" altLang="en-US" sz="4000" dirty="0" err="1">
                <a:solidFill>
                  <a:schemeClr val="accent1">
                    <a:lumMod val="75000"/>
                  </a:schemeClr>
                </a:solidFill>
              </a:rPr>
              <a:t>alibaba</a:t>
            </a:r>
            <a:endParaRPr lang="en-US" altLang="en-US" sz="4000" dirty="0">
              <a:solidFill>
                <a:schemeClr val="accent1">
                  <a:lumMod val="75000"/>
                </a:schemeClr>
              </a:solidFill>
            </a:endParaRPr>
          </a:p>
        </p:txBody>
      </p:sp>
      <p:pic>
        <p:nvPicPr>
          <p:cNvPr id="4" name="Picture 3">
            <a:extLst>
              <a:ext uri="{FF2B5EF4-FFF2-40B4-BE49-F238E27FC236}">
                <a16:creationId xmlns:a16="http://schemas.microsoft.com/office/drawing/2014/main" id="{DD7968A8-C5B4-46B8-9EFF-ECC3CBA2EAA8}"/>
              </a:ext>
            </a:extLst>
          </p:cNvPr>
          <p:cNvPicPr>
            <a:picLocks noChangeAspect="1"/>
          </p:cNvPicPr>
          <p:nvPr/>
        </p:nvPicPr>
        <p:blipFill>
          <a:blip r:embed="rId3"/>
          <a:stretch>
            <a:fillRect/>
          </a:stretch>
        </p:blipFill>
        <p:spPr>
          <a:xfrm>
            <a:off x="804686" y="2362200"/>
            <a:ext cx="7991475" cy="265747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a:extLst>
              <a:ext uri="{FF2B5EF4-FFF2-40B4-BE49-F238E27FC236}">
                <a16:creationId xmlns:a16="http://schemas.microsoft.com/office/drawing/2014/main" id="{0BFA991E-ACD0-4891-84C2-768E7F5399E4}"/>
              </a:ext>
            </a:extLst>
          </p:cNvPr>
          <p:cNvSpPr>
            <a:spLocks noGrp="1" noChangeArrowheads="1"/>
          </p:cNvSpPr>
          <p:nvPr>
            <p:ph idx="1"/>
          </p:nvPr>
        </p:nvSpPr>
        <p:spPr>
          <a:xfrm>
            <a:off x="636764" y="1752968"/>
            <a:ext cx="8202436" cy="4372341"/>
          </a:xfrm>
        </p:spPr>
        <p:txBody>
          <a:bodyPr/>
          <a:lstStyle/>
          <a:p>
            <a:pPr eaLnBrk="1" hangingPunct="1">
              <a:lnSpc>
                <a:spcPct val="95000"/>
              </a:lnSpc>
              <a:spcBef>
                <a:spcPts val="600"/>
              </a:spcBef>
            </a:pPr>
            <a:r>
              <a:rPr lang="en-US" altLang="en-US" i="1" dirty="0">
                <a:solidFill>
                  <a:schemeClr val="tx2"/>
                </a:solidFill>
              </a:rPr>
              <a:t>Why evaluate financial statements?</a:t>
            </a:r>
          </a:p>
          <a:p>
            <a:pPr lvl="1" eaLnBrk="1" hangingPunct="1">
              <a:lnSpc>
                <a:spcPct val="95000"/>
              </a:lnSpc>
              <a:spcBef>
                <a:spcPts val="600"/>
              </a:spcBef>
            </a:pPr>
            <a:r>
              <a:rPr lang="en-US" altLang="en-US" sz="2300" dirty="0">
                <a:solidFill>
                  <a:schemeClr val="tx2"/>
                </a:solidFill>
              </a:rPr>
              <a:t>Internal uses include performance evaluation and planning purposes</a:t>
            </a:r>
          </a:p>
          <a:p>
            <a:pPr lvl="1" eaLnBrk="1" hangingPunct="1">
              <a:lnSpc>
                <a:spcPct val="95000"/>
              </a:lnSpc>
              <a:spcBef>
                <a:spcPts val="600"/>
              </a:spcBef>
            </a:pPr>
            <a:r>
              <a:rPr lang="en-US" altLang="en-US" sz="2300" dirty="0">
                <a:solidFill>
                  <a:schemeClr val="tx2"/>
                </a:solidFill>
              </a:rPr>
              <a:t>Financial statements are also useful to parties external to the firm:</a:t>
            </a:r>
          </a:p>
          <a:p>
            <a:pPr lvl="2" eaLnBrk="1" hangingPunct="1">
              <a:lnSpc>
                <a:spcPct val="95000"/>
              </a:lnSpc>
              <a:spcBef>
                <a:spcPts val="600"/>
              </a:spcBef>
            </a:pPr>
            <a:r>
              <a:rPr lang="en-US" altLang="en-US" sz="2100" dirty="0">
                <a:solidFill>
                  <a:schemeClr val="tx2"/>
                </a:solidFill>
              </a:rPr>
              <a:t>Short-term and long-term creditors</a:t>
            </a:r>
          </a:p>
          <a:p>
            <a:pPr lvl="2" eaLnBrk="1" hangingPunct="1">
              <a:lnSpc>
                <a:spcPct val="95000"/>
              </a:lnSpc>
              <a:spcBef>
                <a:spcPts val="600"/>
              </a:spcBef>
            </a:pPr>
            <a:r>
              <a:rPr lang="en-US" altLang="en-US" sz="2100" dirty="0">
                <a:solidFill>
                  <a:schemeClr val="tx2"/>
                </a:solidFill>
              </a:rPr>
              <a:t>Potential investors</a:t>
            </a:r>
          </a:p>
          <a:p>
            <a:pPr lvl="2" eaLnBrk="1" hangingPunct="1">
              <a:lnSpc>
                <a:spcPct val="95000"/>
              </a:lnSpc>
              <a:spcBef>
                <a:spcPts val="600"/>
              </a:spcBef>
            </a:pPr>
            <a:r>
              <a:rPr lang="en-US" altLang="en-US" sz="2100" dirty="0">
                <a:solidFill>
                  <a:schemeClr val="tx2"/>
                </a:solidFill>
              </a:rPr>
              <a:t>Suppliers and large customers</a:t>
            </a:r>
          </a:p>
          <a:p>
            <a:pPr lvl="2" eaLnBrk="1" hangingPunct="1">
              <a:lnSpc>
                <a:spcPct val="95000"/>
              </a:lnSpc>
              <a:spcBef>
                <a:spcPts val="600"/>
              </a:spcBef>
            </a:pPr>
            <a:r>
              <a:rPr lang="en-US" altLang="en-US" sz="2100" dirty="0">
                <a:solidFill>
                  <a:schemeClr val="tx2"/>
                </a:solidFill>
              </a:rPr>
              <a:t>Credit rating agencies</a:t>
            </a:r>
          </a:p>
          <a:p>
            <a:pPr lvl="2" eaLnBrk="1" hangingPunct="1">
              <a:lnSpc>
                <a:spcPct val="95000"/>
              </a:lnSpc>
              <a:spcBef>
                <a:spcPts val="600"/>
              </a:spcBef>
            </a:pPr>
            <a:r>
              <a:rPr lang="en-US" altLang="en-US" sz="2100" dirty="0">
                <a:solidFill>
                  <a:schemeClr val="tx2"/>
                </a:solidFill>
              </a:rPr>
              <a:t>Competitors</a:t>
            </a:r>
          </a:p>
          <a:p>
            <a:pPr lvl="2" eaLnBrk="1" hangingPunct="1">
              <a:lnSpc>
                <a:spcPct val="95000"/>
              </a:lnSpc>
              <a:spcBef>
                <a:spcPts val="600"/>
              </a:spcBef>
            </a:pPr>
            <a:r>
              <a:rPr lang="en-US" altLang="en-US" sz="2100" dirty="0">
                <a:solidFill>
                  <a:schemeClr val="tx2"/>
                </a:solidFill>
              </a:rPr>
              <a:t>Potential targets for acquisition</a:t>
            </a:r>
          </a:p>
          <a:p>
            <a:pPr lvl="2" eaLnBrk="1" hangingPunct="1">
              <a:lnSpc>
                <a:spcPct val="95000"/>
              </a:lnSpc>
              <a:spcBef>
                <a:spcPts val="600"/>
              </a:spcBef>
            </a:pPr>
            <a:endParaRPr lang="en-US" altLang="en-US" sz="2400" dirty="0">
              <a:solidFill>
                <a:schemeClr val="tx2"/>
              </a:solidFill>
            </a:endParaRPr>
          </a:p>
        </p:txBody>
      </p:sp>
      <p:sp>
        <p:nvSpPr>
          <p:cNvPr id="2" name="Footer Placeholder 1">
            <a:extLst>
              <a:ext uri="{FF2B5EF4-FFF2-40B4-BE49-F238E27FC236}">
                <a16:creationId xmlns:a16="http://schemas.microsoft.com/office/drawing/2014/main" id="{16968A92-297A-476A-A9FB-C8FC30B61FCB}"/>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49154" name="Rectangle 2">
            <a:extLst>
              <a:ext uri="{FF2B5EF4-FFF2-40B4-BE49-F238E27FC236}">
                <a16:creationId xmlns:a16="http://schemas.microsoft.com/office/drawing/2014/main" id="{3BC557C5-77CC-4687-AB5F-373BD3658714}"/>
              </a:ext>
            </a:extLst>
          </p:cNvPr>
          <p:cNvSpPr>
            <a:spLocks noGrp="1" noChangeArrowheads="1"/>
          </p:cNvSpPr>
          <p:nvPr>
            <p:ph type="title"/>
          </p:nvPr>
        </p:nvSpPr>
        <p:spPr/>
        <p:txBody>
          <a:bodyPr>
            <a:noAutofit/>
          </a:bodyPr>
          <a:lstStyle/>
          <a:p>
            <a:pPr eaLnBrk="1" fontAlgn="auto" hangingPunct="1">
              <a:spcAft>
                <a:spcPts val="0"/>
              </a:spcAft>
              <a:defRPr/>
            </a:pPr>
            <a:r>
              <a:rPr lang="en-US" altLang="en-US" sz="3600" dirty="0">
                <a:solidFill>
                  <a:schemeClr val="accent1">
                    <a:lumMod val="75000"/>
                  </a:schemeClr>
                </a:solidFill>
              </a:rPr>
              <a:t>Using financial statement information</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a:extLst>
              <a:ext uri="{FF2B5EF4-FFF2-40B4-BE49-F238E27FC236}">
                <a16:creationId xmlns:a16="http://schemas.microsoft.com/office/drawing/2014/main" id="{8844F8B0-C133-46DF-AADF-0EEF2E14DB0D}"/>
              </a:ext>
            </a:extLst>
          </p:cNvPr>
          <p:cNvSpPr>
            <a:spLocks noGrp="1" noChangeArrowheads="1"/>
          </p:cNvSpPr>
          <p:nvPr>
            <p:ph idx="1"/>
          </p:nvPr>
        </p:nvSpPr>
        <p:spPr>
          <a:xfrm>
            <a:off x="636764" y="1491032"/>
            <a:ext cx="8278636" cy="5290768"/>
          </a:xfrm>
        </p:spPr>
        <p:txBody>
          <a:bodyPr rtlCol="0">
            <a:normAutofit/>
          </a:bodyPr>
          <a:lstStyle/>
          <a:p>
            <a:pPr eaLnBrk="1" fontAlgn="auto" hangingPunct="1">
              <a:lnSpc>
                <a:spcPct val="95000"/>
              </a:lnSpc>
              <a:spcBef>
                <a:spcPts val="600"/>
              </a:spcBef>
              <a:spcAft>
                <a:spcPts val="0"/>
              </a:spcAft>
              <a:defRPr/>
            </a:pPr>
            <a:r>
              <a:rPr lang="en-US" altLang="en-US" i="1" dirty="0">
                <a:solidFill>
                  <a:schemeClr val="tx2"/>
                </a:solidFill>
              </a:rPr>
              <a:t>How do we choose a benchmark, or a standard of comparison, given we want to evaluate a division or firm based on its financial statements?</a:t>
            </a:r>
          </a:p>
          <a:p>
            <a:pPr marL="869407" lvl="1" indent="-457200" eaLnBrk="1" fontAlgn="auto" hangingPunct="1">
              <a:lnSpc>
                <a:spcPct val="95000"/>
              </a:lnSpc>
              <a:spcBef>
                <a:spcPts val="600"/>
              </a:spcBef>
              <a:spcAft>
                <a:spcPts val="0"/>
              </a:spcAft>
              <a:buFont typeface="+mj-lt"/>
              <a:buAutoNum type="arabicPeriod"/>
              <a:defRPr/>
            </a:pPr>
            <a:r>
              <a:rPr lang="en-US" altLang="en-US" sz="2200" i="1" dirty="0">
                <a:solidFill>
                  <a:schemeClr val="tx2"/>
                </a:solidFill>
              </a:rPr>
              <a:t>Time trend analysis </a:t>
            </a:r>
            <a:r>
              <a:rPr lang="en-US" altLang="en-US" sz="2200" dirty="0">
                <a:solidFill>
                  <a:schemeClr val="tx2"/>
                </a:solidFill>
              </a:rPr>
              <a:t>uses a firm’s historical data as the standard</a:t>
            </a:r>
          </a:p>
          <a:p>
            <a:pPr marL="869407" lvl="1" indent="-457200" eaLnBrk="1" fontAlgn="auto" hangingPunct="1">
              <a:lnSpc>
                <a:spcPct val="95000"/>
              </a:lnSpc>
              <a:spcBef>
                <a:spcPts val="600"/>
              </a:spcBef>
              <a:spcAft>
                <a:spcPts val="0"/>
              </a:spcAft>
              <a:buFont typeface="+mj-lt"/>
              <a:buAutoNum type="arabicPeriod"/>
              <a:defRPr/>
            </a:pPr>
            <a:r>
              <a:rPr lang="en-US" altLang="en-US" sz="2200" i="1" dirty="0">
                <a:solidFill>
                  <a:schemeClr val="tx2"/>
                </a:solidFill>
              </a:rPr>
              <a:t>Peer group analysis </a:t>
            </a:r>
            <a:r>
              <a:rPr lang="en-US" altLang="en-US" sz="2200" dirty="0">
                <a:solidFill>
                  <a:schemeClr val="tx2"/>
                </a:solidFill>
              </a:rPr>
              <a:t>compares firms to their </a:t>
            </a:r>
            <a:r>
              <a:rPr lang="en-US" altLang="en-US" sz="2200" i="1" dirty="0">
                <a:solidFill>
                  <a:schemeClr val="tx2"/>
                </a:solidFill>
              </a:rPr>
              <a:t>peer group</a:t>
            </a:r>
            <a:r>
              <a:rPr lang="en-US" altLang="en-US" sz="2200" dirty="0">
                <a:solidFill>
                  <a:schemeClr val="tx2"/>
                </a:solidFill>
              </a:rPr>
              <a:t>, firms similar in the sense that they compete in the same markets, have similar assets, and operate in similar ways</a:t>
            </a:r>
          </a:p>
          <a:p>
            <a:pPr lvl="2" eaLnBrk="1" fontAlgn="auto" hangingPunct="1">
              <a:lnSpc>
                <a:spcPct val="95000"/>
              </a:lnSpc>
              <a:spcBef>
                <a:spcPts val="600"/>
              </a:spcBef>
              <a:spcAft>
                <a:spcPts val="0"/>
              </a:spcAft>
              <a:defRPr/>
            </a:pPr>
            <a:r>
              <a:rPr lang="en-US" altLang="en-US" sz="2100" dirty="0">
                <a:solidFill>
                  <a:schemeClr val="tx2"/>
                </a:solidFill>
              </a:rPr>
              <a:t>One way to identify potential peers is based on </a:t>
            </a:r>
            <a:r>
              <a:rPr lang="en-US" altLang="en-US" sz="2100" b="1" dirty="0">
                <a:solidFill>
                  <a:schemeClr val="tx2"/>
                </a:solidFill>
              </a:rPr>
              <a:t>standard industrial classification (SIC) codes</a:t>
            </a:r>
            <a:r>
              <a:rPr lang="en-US" altLang="en-US" sz="2100" dirty="0">
                <a:solidFill>
                  <a:schemeClr val="tx2"/>
                </a:solidFill>
              </a:rPr>
              <a:t>, four-digit codes established by the U.S. government to classify a firm by its type of business operations</a:t>
            </a:r>
          </a:p>
          <a:p>
            <a:pPr lvl="2" eaLnBrk="1" fontAlgn="auto" hangingPunct="1">
              <a:lnSpc>
                <a:spcPct val="95000"/>
              </a:lnSpc>
              <a:spcBef>
                <a:spcPts val="600"/>
              </a:spcBef>
              <a:spcAft>
                <a:spcPts val="0"/>
              </a:spcAft>
              <a:defRPr/>
            </a:pPr>
            <a:r>
              <a:rPr lang="en-US" altLang="en-US" sz="2100" i="1" dirty="0">
                <a:solidFill>
                  <a:schemeClr val="tx2"/>
                </a:solidFill>
              </a:rPr>
              <a:t>North American Industry Classification System (NAICS)</a:t>
            </a:r>
            <a:r>
              <a:rPr lang="en-US" altLang="en-US" sz="2100" dirty="0">
                <a:solidFill>
                  <a:schemeClr val="tx2"/>
                </a:solidFill>
              </a:rPr>
              <a:t>, a new industry classification system initiated in 1997, will eventually replace the older SIC codes</a:t>
            </a:r>
          </a:p>
        </p:txBody>
      </p:sp>
      <p:sp>
        <p:nvSpPr>
          <p:cNvPr id="2" name="Footer Placeholder 1">
            <a:extLst>
              <a:ext uri="{FF2B5EF4-FFF2-40B4-BE49-F238E27FC236}">
                <a16:creationId xmlns:a16="http://schemas.microsoft.com/office/drawing/2014/main" id="{6BAA0138-7DC8-48E5-A7E4-A98C81BDE7A5}"/>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51202" name="Rectangle 2">
            <a:extLst>
              <a:ext uri="{FF2B5EF4-FFF2-40B4-BE49-F238E27FC236}">
                <a16:creationId xmlns:a16="http://schemas.microsoft.com/office/drawing/2014/main" id="{F195F239-2FD3-46FE-9261-E4A06FFCB438}"/>
              </a:ext>
            </a:extLst>
          </p:cNvPr>
          <p:cNvSpPr>
            <a:spLocks noGrp="1" noChangeArrowheads="1"/>
          </p:cNvSpPr>
          <p:nvPr>
            <p:ph type="title"/>
          </p:nvPr>
        </p:nvSpPr>
        <p:spPr/>
        <p:txBody>
          <a:bodyPr/>
          <a:lstStyle/>
          <a:p>
            <a:pPr eaLnBrk="1" fontAlgn="auto" hangingPunct="1">
              <a:spcAft>
                <a:spcPts val="0"/>
              </a:spcAft>
              <a:defRPr/>
            </a:pPr>
            <a:r>
              <a:rPr lang="en-US" altLang="en-US" sz="3600" dirty="0">
                <a:solidFill>
                  <a:schemeClr val="accent1">
                    <a:lumMod val="75000"/>
                  </a:schemeClr>
                </a:solidFill>
              </a:rPr>
              <a:t>Choosing a benchmark</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F5B2DE9D-8EAB-4AE1-89FB-78DE70D1D908}"/>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45058" name="Rectangle 2">
            <a:extLst>
              <a:ext uri="{FF2B5EF4-FFF2-40B4-BE49-F238E27FC236}">
                <a16:creationId xmlns:a16="http://schemas.microsoft.com/office/drawing/2014/main" id="{B7ADEF06-1DD4-4EC8-90F9-4A16BA600313}"/>
              </a:ext>
            </a:extLst>
          </p:cNvPr>
          <p:cNvSpPr>
            <a:spLocks noGrp="1" noChangeArrowheads="1"/>
          </p:cNvSpPr>
          <p:nvPr>
            <p:ph type="title"/>
          </p:nvPr>
        </p:nvSpPr>
        <p:spPr/>
        <p:txBody>
          <a:bodyPr>
            <a:normAutofit/>
          </a:bodyPr>
          <a:lstStyle/>
          <a:p>
            <a:pPr eaLnBrk="1" fontAlgn="auto" hangingPunct="1">
              <a:spcAft>
                <a:spcPts val="0"/>
              </a:spcAft>
              <a:defRPr/>
            </a:pPr>
            <a:r>
              <a:rPr lang="en-US" altLang="en-US" sz="4000" dirty="0">
                <a:solidFill>
                  <a:schemeClr val="accent1">
                    <a:lumMod val="75000"/>
                  </a:schemeClr>
                </a:solidFill>
              </a:rPr>
              <a:t>Selected two-digit sic codes</a:t>
            </a:r>
          </a:p>
        </p:txBody>
      </p:sp>
      <p:pic>
        <p:nvPicPr>
          <p:cNvPr id="5" name="Picture 4">
            <a:extLst>
              <a:ext uri="{FF2B5EF4-FFF2-40B4-BE49-F238E27FC236}">
                <a16:creationId xmlns:a16="http://schemas.microsoft.com/office/drawing/2014/main" id="{2CC51084-5256-4213-8B0A-94D5FD71C1B7}"/>
              </a:ext>
            </a:extLst>
          </p:cNvPr>
          <p:cNvPicPr>
            <a:picLocks noChangeAspect="1"/>
          </p:cNvPicPr>
          <p:nvPr/>
        </p:nvPicPr>
        <p:blipFill>
          <a:blip r:embed="rId3"/>
          <a:stretch>
            <a:fillRect/>
          </a:stretch>
        </p:blipFill>
        <p:spPr>
          <a:xfrm>
            <a:off x="828499" y="1555279"/>
            <a:ext cx="7943850" cy="4829175"/>
          </a:xfrm>
          <a:prstGeom prst="rect">
            <a:avLst/>
          </a:prstGeom>
        </p:spPr>
      </p:pic>
    </p:spTree>
    <p:extLst>
      <p:ext uri="{BB962C8B-B14F-4D97-AF65-F5344CB8AC3E}">
        <p14:creationId xmlns:p14="http://schemas.microsoft.com/office/powerpoint/2010/main" val="941727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C8F123FD-3ABF-42DD-8A45-3885B5D3F825}"/>
              </a:ext>
            </a:extLst>
          </p:cNvPr>
          <p:cNvSpPr>
            <a:spLocks noGrp="1" noChangeArrowheads="1"/>
          </p:cNvSpPr>
          <p:nvPr>
            <p:ph idx="1"/>
          </p:nvPr>
        </p:nvSpPr>
        <p:spPr/>
        <p:txBody>
          <a:bodyPr rtlCol="0">
            <a:normAutofit/>
          </a:bodyPr>
          <a:lstStyle/>
          <a:p>
            <a:pPr eaLnBrk="1" fontAlgn="auto" hangingPunct="1">
              <a:spcAft>
                <a:spcPts val="0"/>
              </a:spcAft>
              <a:defRPr/>
            </a:pPr>
            <a:r>
              <a:rPr lang="en-US" altLang="en-US" sz="2600" dirty="0">
                <a:solidFill>
                  <a:schemeClr val="tx2"/>
                </a:solidFill>
              </a:rPr>
              <a:t>Cash Flow and Financial Statements: A Closer Look</a:t>
            </a:r>
          </a:p>
          <a:p>
            <a:pPr eaLnBrk="1" fontAlgn="auto" hangingPunct="1">
              <a:spcAft>
                <a:spcPts val="0"/>
              </a:spcAft>
              <a:defRPr/>
            </a:pPr>
            <a:endParaRPr lang="en-US" altLang="en-US" sz="2600" dirty="0">
              <a:solidFill>
                <a:schemeClr val="tx2"/>
              </a:solidFill>
            </a:endParaRPr>
          </a:p>
          <a:p>
            <a:pPr eaLnBrk="1" fontAlgn="auto" hangingPunct="1">
              <a:spcAft>
                <a:spcPts val="0"/>
              </a:spcAft>
              <a:defRPr/>
            </a:pPr>
            <a:r>
              <a:rPr lang="en-US" altLang="en-US" sz="2600" dirty="0">
                <a:solidFill>
                  <a:schemeClr val="tx2"/>
                </a:solidFill>
              </a:rPr>
              <a:t>Standardized Financial Statements</a:t>
            </a:r>
          </a:p>
          <a:p>
            <a:pPr eaLnBrk="1" fontAlgn="auto" hangingPunct="1">
              <a:spcAft>
                <a:spcPts val="0"/>
              </a:spcAft>
              <a:defRPr/>
            </a:pPr>
            <a:endParaRPr lang="en-US" altLang="en-US" sz="2600" dirty="0">
              <a:solidFill>
                <a:schemeClr val="tx2"/>
              </a:solidFill>
            </a:endParaRPr>
          </a:p>
          <a:p>
            <a:pPr eaLnBrk="1" fontAlgn="auto" hangingPunct="1">
              <a:spcAft>
                <a:spcPts val="0"/>
              </a:spcAft>
              <a:defRPr/>
            </a:pPr>
            <a:r>
              <a:rPr lang="en-US" altLang="en-US" sz="2600" dirty="0">
                <a:solidFill>
                  <a:schemeClr val="tx2"/>
                </a:solidFill>
              </a:rPr>
              <a:t>Ratio Analysis</a:t>
            </a:r>
          </a:p>
          <a:p>
            <a:pPr eaLnBrk="1" fontAlgn="auto" hangingPunct="1">
              <a:spcAft>
                <a:spcPts val="0"/>
              </a:spcAft>
              <a:defRPr/>
            </a:pPr>
            <a:endParaRPr lang="en-US" altLang="en-US" sz="2600" dirty="0">
              <a:solidFill>
                <a:schemeClr val="tx2"/>
              </a:solidFill>
            </a:endParaRPr>
          </a:p>
          <a:p>
            <a:pPr eaLnBrk="1" fontAlgn="auto" hangingPunct="1">
              <a:spcAft>
                <a:spcPts val="0"/>
              </a:spcAft>
              <a:defRPr/>
            </a:pPr>
            <a:r>
              <a:rPr lang="en-US" altLang="en-US" sz="2600" dirty="0">
                <a:solidFill>
                  <a:schemeClr val="tx2"/>
                </a:solidFill>
              </a:rPr>
              <a:t>The DuPont Identity</a:t>
            </a:r>
          </a:p>
          <a:p>
            <a:pPr eaLnBrk="1" fontAlgn="auto" hangingPunct="1">
              <a:spcAft>
                <a:spcPts val="0"/>
              </a:spcAft>
              <a:defRPr/>
            </a:pPr>
            <a:endParaRPr lang="en-US" altLang="en-US" sz="2600" dirty="0">
              <a:solidFill>
                <a:schemeClr val="tx2"/>
              </a:solidFill>
            </a:endParaRPr>
          </a:p>
          <a:p>
            <a:pPr eaLnBrk="1" fontAlgn="auto" hangingPunct="1">
              <a:spcAft>
                <a:spcPts val="0"/>
              </a:spcAft>
              <a:defRPr/>
            </a:pPr>
            <a:r>
              <a:rPr lang="en-US" altLang="en-US" sz="2600" dirty="0">
                <a:solidFill>
                  <a:schemeClr val="tx2"/>
                </a:solidFill>
              </a:rPr>
              <a:t>Using Financial Statement Information</a:t>
            </a:r>
          </a:p>
        </p:txBody>
      </p:sp>
      <p:sp>
        <p:nvSpPr>
          <p:cNvPr id="2" name="Footer Placeholder 1">
            <a:extLst>
              <a:ext uri="{FF2B5EF4-FFF2-40B4-BE49-F238E27FC236}">
                <a16:creationId xmlns:a16="http://schemas.microsoft.com/office/drawing/2014/main" id="{C1AC0B13-E717-4781-B497-CB97928C682F}"/>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8194" name="Rectangle 2">
            <a:extLst>
              <a:ext uri="{FF2B5EF4-FFF2-40B4-BE49-F238E27FC236}">
                <a16:creationId xmlns:a16="http://schemas.microsoft.com/office/drawing/2014/main" id="{4C0CB51D-16A3-48C7-8515-A037E96B995F}"/>
              </a:ext>
            </a:extLst>
          </p:cNvPr>
          <p:cNvSpPr>
            <a:spLocks noGrp="1" noChangeArrowheads="1"/>
          </p:cNvSpPr>
          <p:nvPr>
            <p:ph type="title"/>
          </p:nvPr>
        </p:nvSpPr>
        <p:spPr/>
        <p:txBody>
          <a:bodyPr/>
          <a:lstStyle/>
          <a:p>
            <a:pPr eaLnBrk="1" fontAlgn="auto" hangingPunct="1">
              <a:spcAft>
                <a:spcPts val="0"/>
              </a:spcAft>
              <a:defRPr/>
            </a:pPr>
            <a:r>
              <a:rPr lang="en-US" altLang="en-US" sz="3600" dirty="0">
                <a:solidFill>
                  <a:schemeClr val="accent1">
                    <a:lumMod val="75000"/>
                  </a:schemeClr>
                </a:solidFill>
              </a:rPr>
              <a:t>Chapter Outline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a:extLst>
              <a:ext uri="{FF2B5EF4-FFF2-40B4-BE49-F238E27FC236}">
                <a16:creationId xmlns:a16="http://schemas.microsoft.com/office/drawing/2014/main" id="{4B0EA40E-9137-4D3A-A25F-BCAD771F4956}"/>
              </a:ext>
            </a:extLst>
          </p:cNvPr>
          <p:cNvSpPr>
            <a:spLocks noGrp="1" noChangeArrowheads="1"/>
          </p:cNvSpPr>
          <p:nvPr>
            <p:ph idx="1"/>
          </p:nvPr>
        </p:nvSpPr>
        <p:spPr>
          <a:xfrm>
            <a:off x="636764" y="1491032"/>
            <a:ext cx="8117416" cy="4993292"/>
          </a:xfrm>
        </p:spPr>
        <p:txBody>
          <a:bodyPr rtlCol="0">
            <a:noAutofit/>
          </a:bodyPr>
          <a:lstStyle/>
          <a:p>
            <a:pPr eaLnBrk="1" fontAlgn="auto" hangingPunct="1">
              <a:lnSpc>
                <a:spcPct val="90000"/>
              </a:lnSpc>
              <a:spcBef>
                <a:spcPts val="600"/>
              </a:spcBef>
              <a:spcAft>
                <a:spcPts val="0"/>
              </a:spcAft>
              <a:defRPr/>
            </a:pPr>
            <a:r>
              <a:rPr lang="en-US" altLang="en-US" sz="2300" dirty="0">
                <a:solidFill>
                  <a:schemeClr val="tx2"/>
                </a:solidFill>
              </a:rPr>
              <a:t>No underlying theory exists to help us identify which quantities to look at and to use in establishing benchmarks</a:t>
            </a:r>
          </a:p>
          <a:p>
            <a:pPr eaLnBrk="1" fontAlgn="auto" hangingPunct="1">
              <a:lnSpc>
                <a:spcPct val="90000"/>
              </a:lnSpc>
              <a:spcBef>
                <a:spcPts val="600"/>
              </a:spcBef>
              <a:spcAft>
                <a:spcPts val="0"/>
              </a:spcAft>
              <a:defRPr/>
            </a:pPr>
            <a:r>
              <a:rPr lang="en-US" altLang="en-US" sz="2300" dirty="0">
                <a:solidFill>
                  <a:schemeClr val="tx2"/>
                </a:solidFill>
              </a:rPr>
              <a:t>Many firms are </a:t>
            </a:r>
            <a:r>
              <a:rPr lang="en-US" altLang="en-US" sz="2300" i="1" dirty="0">
                <a:solidFill>
                  <a:schemeClr val="tx2"/>
                </a:solidFill>
              </a:rPr>
              <a:t>conglomerates</a:t>
            </a:r>
            <a:r>
              <a:rPr lang="en-US" altLang="en-US" sz="2300" dirty="0">
                <a:solidFill>
                  <a:schemeClr val="tx2"/>
                </a:solidFill>
              </a:rPr>
              <a:t>, owning unrelated lines of business, and consolidated financial statements for such firms do not fit any neat industry category</a:t>
            </a:r>
          </a:p>
          <a:p>
            <a:pPr eaLnBrk="1" fontAlgn="auto" hangingPunct="1">
              <a:lnSpc>
                <a:spcPct val="90000"/>
              </a:lnSpc>
              <a:spcBef>
                <a:spcPts val="600"/>
              </a:spcBef>
              <a:spcAft>
                <a:spcPts val="0"/>
              </a:spcAft>
              <a:defRPr/>
            </a:pPr>
            <a:r>
              <a:rPr lang="en-US" altLang="en-US" sz="2300" dirty="0">
                <a:solidFill>
                  <a:schemeClr val="tx2"/>
                </a:solidFill>
              </a:rPr>
              <a:t>Major competitors and natural peer group members in an industry may be scattered around the globe</a:t>
            </a:r>
          </a:p>
          <a:p>
            <a:pPr lvl="1" eaLnBrk="1" fontAlgn="auto" hangingPunct="1">
              <a:lnSpc>
                <a:spcPct val="90000"/>
              </a:lnSpc>
              <a:spcBef>
                <a:spcPts val="600"/>
              </a:spcBef>
              <a:spcAft>
                <a:spcPts val="0"/>
              </a:spcAft>
              <a:defRPr/>
            </a:pPr>
            <a:r>
              <a:rPr lang="en-US" altLang="en-US" sz="2100" dirty="0">
                <a:solidFill>
                  <a:schemeClr val="tx2"/>
                </a:solidFill>
              </a:rPr>
              <a:t>Financial statements from outside the U.S. do not necessarily conform to all GAAP principles</a:t>
            </a:r>
          </a:p>
          <a:p>
            <a:pPr eaLnBrk="1" fontAlgn="auto" hangingPunct="1">
              <a:lnSpc>
                <a:spcPct val="90000"/>
              </a:lnSpc>
              <a:spcBef>
                <a:spcPts val="600"/>
              </a:spcBef>
              <a:spcAft>
                <a:spcPts val="0"/>
              </a:spcAft>
              <a:defRPr/>
            </a:pPr>
            <a:r>
              <a:rPr lang="en-US" altLang="en-US" sz="2300" dirty="0">
                <a:solidFill>
                  <a:schemeClr val="tx2"/>
                </a:solidFill>
              </a:rPr>
              <a:t>Even companies that are clearly in the same line of business may not be comparable</a:t>
            </a:r>
          </a:p>
          <a:p>
            <a:pPr eaLnBrk="1" fontAlgn="auto" hangingPunct="1">
              <a:lnSpc>
                <a:spcPct val="90000"/>
              </a:lnSpc>
              <a:spcBef>
                <a:spcPts val="600"/>
              </a:spcBef>
              <a:spcAft>
                <a:spcPts val="0"/>
              </a:spcAft>
              <a:defRPr/>
            </a:pPr>
            <a:r>
              <a:rPr lang="en-US" altLang="en-US" sz="2300" dirty="0">
                <a:solidFill>
                  <a:schemeClr val="tx2"/>
                </a:solidFill>
              </a:rPr>
              <a:t>Different firms use different accounting procedures</a:t>
            </a:r>
          </a:p>
          <a:p>
            <a:pPr eaLnBrk="1" fontAlgn="auto" hangingPunct="1">
              <a:lnSpc>
                <a:spcPct val="90000"/>
              </a:lnSpc>
              <a:spcBef>
                <a:spcPts val="600"/>
              </a:spcBef>
              <a:spcAft>
                <a:spcPts val="0"/>
              </a:spcAft>
              <a:defRPr/>
            </a:pPr>
            <a:r>
              <a:rPr lang="en-US" altLang="en-US" sz="2300" dirty="0">
                <a:solidFill>
                  <a:schemeClr val="tx2"/>
                </a:solidFill>
              </a:rPr>
              <a:t>Different firms end their fiscal years at different times</a:t>
            </a:r>
          </a:p>
          <a:p>
            <a:pPr eaLnBrk="1" fontAlgn="auto" hangingPunct="1">
              <a:lnSpc>
                <a:spcPct val="90000"/>
              </a:lnSpc>
              <a:spcBef>
                <a:spcPts val="600"/>
              </a:spcBef>
              <a:spcAft>
                <a:spcPts val="0"/>
              </a:spcAft>
              <a:defRPr/>
            </a:pPr>
            <a:r>
              <a:rPr lang="en-US" altLang="en-US" sz="2300" dirty="0">
                <a:solidFill>
                  <a:schemeClr val="tx2"/>
                </a:solidFill>
              </a:rPr>
              <a:t>Unusual or transient events may affect financial performance</a:t>
            </a:r>
          </a:p>
          <a:p>
            <a:pPr eaLnBrk="1" fontAlgn="auto" hangingPunct="1">
              <a:lnSpc>
                <a:spcPct val="90000"/>
              </a:lnSpc>
              <a:spcBef>
                <a:spcPts val="600"/>
              </a:spcBef>
              <a:spcAft>
                <a:spcPts val="0"/>
              </a:spcAft>
              <a:defRPr/>
            </a:pPr>
            <a:endParaRPr lang="en-US" altLang="en-US" sz="2800" dirty="0">
              <a:solidFill>
                <a:schemeClr val="tx2"/>
              </a:solidFill>
            </a:endParaRPr>
          </a:p>
        </p:txBody>
      </p:sp>
      <p:sp>
        <p:nvSpPr>
          <p:cNvPr id="2" name="Footer Placeholder 1">
            <a:extLst>
              <a:ext uri="{FF2B5EF4-FFF2-40B4-BE49-F238E27FC236}">
                <a16:creationId xmlns:a16="http://schemas.microsoft.com/office/drawing/2014/main" id="{55489016-DB3E-40B3-A53D-9A4EBBD3F42C}"/>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53250" name="Rectangle 2">
            <a:extLst>
              <a:ext uri="{FF2B5EF4-FFF2-40B4-BE49-F238E27FC236}">
                <a16:creationId xmlns:a16="http://schemas.microsoft.com/office/drawing/2014/main" id="{54CAEAC5-1F89-4489-92B2-03AEC4783070}"/>
              </a:ext>
            </a:extLst>
          </p:cNvPr>
          <p:cNvSpPr>
            <a:spLocks noGrp="1" noChangeArrowheads="1"/>
          </p:cNvSpPr>
          <p:nvPr>
            <p:ph type="title"/>
          </p:nvPr>
        </p:nvSpPr>
        <p:spPr/>
        <p:txBody>
          <a:bodyPr/>
          <a:lstStyle/>
          <a:p>
            <a:pPr eaLnBrk="1" fontAlgn="auto" hangingPunct="1">
              <a:spcAft>
                <a:spcPts val="0"/>
              </a:spcAft>
              <a:defRPr/>
            </a:pPr>
            <a:r>
              <a:rPr lang="en-US" altLang="en-US" sz="3600" dirty="0">
                <a:solidFill>
                  <a:schemeClr val="accent1">
                    <a:lumMod val="75000"/>
                  </a:schemeClr>
                </a:solidFill>
              </a:rPr>
              <a:t>Problems with financial statement analysis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a:extLst>
              <a:ext uri="{FF2B5EF4-FFF2-40B4-BE49-F238E27FC236}">
                <a16:creationId xmlns:a16="http://schemas.microsoft.com/office/drawing/2014/main" id="{53F43B46-E750-46CB-ACA9-1B09AD6C83A8}"/>
              </a:ext>
            </a:extLst>
          </p:cNvPr>
          <p:cNvSpPr>
            <a:spLocks noGrp="1" noChangeArrowheads="1"/>
          </p:cNvSpPr>
          <p:nvPr>
            <p:ph idx="1"/>
          </p:nvPr>
        </p:nvSpPr>
        <p:spPr>
          <a:xfrm>
            <a:off x="636764" y="1600200"/>
            <a:ext cx="8117416" cy="4884124"/>
          </a:xfrm>
        </p:spPr>
        <p:txBody>
          <a:bodyPr rtlCol="0">
            <a:normAutofit/>
          </a:bodyPr>
          <a:lstStyle/>
          <a:p>
            <a:pPr eaLnBrk="1" fontAlgn="auto" hangingPunct="1">
              <a:lnSpc>
                <a:spcPct val="90000"/>
              </a:lnSpc>
              <a:spcBef>
                <a:spcPts val="600"/>
              </a:spcBef>
              <a:spcAft>
                <a:spcPts val="0"/>
              </a:spcAft>
              <a:defRPr/>
            </a:pPr>
            <a:r>
              <a:rPr lang="en-US" altLang="en-US" dirty="0">
                <a:solidFill>
                  <a:schemeClr val="tx2"/>
                </a:solidFill>
              </a:rPr>
              <a:t>What is a source of cash? Give three examples.</a:t>
            </a:r>
          </a:p>
          <a:p>
            <a:pPr eaLnBrk="1" fontAlgn="auto" hangingPunct="1">
              <a:lnSpc>
                <a:spcPct val="90000"/>
              </a:lnSpc>
              <a:spcBef>
                <a:spcPts val="600"/>
              </a:spcBef>
              <a:spcAft>
                <a:spcPts val="0"/>
              </a:spcAft>
              <a:defRPr/>
            </a:pPr>
            <a:endParaRPr lang="en-US" altLang="en-US" dirty="0">
              <a:solidFill>
                <a:schemeClr val="tx2"/>
              </a:solidFill>
            </a:endParaRPr>
          </a:p>
          <a:p>
            <a:pPr eaLnBrk="1" fontAlgn="auto" hangingPunct="1">
              <a:lnSpc>
                <a:spcPct val="90000"/>
              </a:lnSpc>
              <a:spcBef>
                <a:spcPts val="600"/>
              </a:spcBef>
              <a:spcAft>
                <a:spcPts val="0"/>
              </a:spcAft>
              <a:defRPr/>
            </a:pPr>
            <a:r>
              <a:rPr lang="en-US" altLang="en-US" dirty="0">
                <a:solidFill>
                  <a:schemeClr val="tx2"/>
                </a:solidFill>
              </a:rPr>
              <a:t>Name two types of standardized statements and describe how each is formed.</a:t>
            </a:r>
          </a:p>
          <a:p>
            <a:pPr eaLnBrk="1" fontAlgn="auto" hangingPunct="1">
              <a:lnSpc>
                <a:spcPct val="90000"/>
              </a:lnSpc>
              <a:spcBef>
                <a:spcPts val="600"/>
              </a:spcBef>
              <a:spcAft>
                <a:spcPts val="0"/>
              </a:spcAft>
              <a:defRPr/>
            </a:pPr>
            <a:endParaRPr lang="en-US" altLang="en-US" dirty="0">
              <a:solidFill>
                <a:schemeClr val="tx2"/>
              </a:solidFill>
            </a:endParaRPr>
          </a:p>
          <a:p>
            <a:pPr eaLnBrk="1" fontAlgn="auto" hangingPunct="1">
              <a:lnSpc>
                <a:spcPct val="90000"/>
              </a:lnSpc>
              <a:spcBef>
                <a:spcPts val="600"/>
              </a:spcBef>
              <a:spcAft>
                <a:spcPts val="0"/>
              </a:spcAft>
              <a:defRPr/>
            </a:pPr>
            <a:r>
              <a:rPr lang="en-US" altLang="en-US" dirty="0">
                <a:solidFill>
                  <a:schemeClr val="tx2"/>
                </a:solidFill>
              </a:rPr>
              <a:t>What are the five groups of ratios? Give two or three examples of each kind.</a:t>
            </a:r>
          </a:p>
          <a:p>
            <a:pPr eaLnBrk="1" fontAlgn="auto" hangingPunct="1">
              <a:lnSpc>
                <a:spcPct val="90000"/>
              </a:lnSpc>
              <a:spcBef>
                <a:spcPts val="600"/>
              </a:spcBef>
              <a:spcAft>
                <a:spcPts val="0"/>
              </a:spcAft>
              <a:defRPr/>
            </a:pPr>
            <a:endParaRPr lang="en-US" altLang="en-US" dirty="0">
              <a:solidFill>
                <a:schemeClr val="tx2"/>
              </a:solidFill>
            </a:endParaRPr>
          </a:p>
          <a:p>
            <a:pPr eaLnBrk="1" fontAlgn="auto" hangingPunct="1">
              <a:lnSpc>
                <a:spcPct val="90000"/>
              </a:lnSpc>
              <a:spcBef>
                <a:spcPts val="600"/>
              </a:spcBef>
              <a:spcAft>
                <a:spcPts val="0"/>
              </a:spcAft>
              <a:defRPr/>
            </a:pPr>
            <a:r>
              <a:rPr lang="en-US" altLang="en-US" dirty="0">
                <a:solidFill>
                  <a:schemeClr val="tx2"/>
                </a:solidFill>
              </a:rPr>
              <a:t>Return on equity, or ROE, can be express as the product of three ratios. Which three?</a:t>
            </a:r>
          </a:p>
          <a:p>
            <a:pPr eaLnBrk="1" fontAlgn="auto" hangingPunct="1">
              <a:lnSpc>
                <a:spcPct val="90000"/>
              </a:lnSpc>
              <a:spcBef>
                <a:spcPts val="600"/>
              </a:spcBef>
              <a:spcAft>
                <a:spcPts val="0"/>
              </a:spcAft>
              <a:defRPr/>
            </a:pPr>
            <a:endParaRPr lang="en-US" altLang="en-US" dirty="0">
              <a:solidFill>
                <a:schemeClr val="tx2"/>
              </a:solidFill>
            </a:endParaRPr>
          </a:p>
          <a:p>
            <a:pPr eaLnBrk="1" fontAlgn="auto" hangingPunct="1">
              <a:lnSpc>
                <a:spcPct val="90000"/>
              </a:lnSpc>
              <a:spcBef>
                <a:spcPts val="600"/>
              </a:spcBef>
              <a:spcAft>
                <a:spcPts val="0"/>
              </a:spcAft>
              <a:defRPr/>
            </a:pPr>
            <a:r>
              <a:rPr lang="en-US" altLang="en-US" dirty="0">
                <a:solidFill>
                  <a:schemeClr val="tx2"/>
                </a:solidFill>
              </a:rPr>
              <a:t>What are SIC codes and how might they be useful?</a:t>
            </a:r>
          </a:p>
        </p:txBody>
      </p:sp>
      <p:sp>
        <p:nvSpPr>
          <p:cNvPr id="2" name="Footer Placeholder 1">
            <a:extLst>
              <a:ext uri="{FF2B5EF4-FFF2-40B4-BE49-F238E27FC236}">
                <a16:creationId xmlns:a16="http://schemas.microsoft.com/office/drawing/2014/main" id="{C36D2732-CFBC-4F51-97B2-74CEDC3559F4}"/>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56322" name="Rectangle 2">
            <a:extLst>
              <a:ext uri="{FF2B5EF4-FFF2-40B4-BE49-F238E27FC236}">
                <a16:creationId xmlns:a16="http://schemas.microsoft.com/office/drawing/2014/main" id="{1E5AE0B0-8DAE-4734-8653-AAC34938DF89}"/>
              </a:ext>
            </a:extLst>
          </p:cNvPr>
          <p:cNvSpPr>
            <a:spLocks noGrp="1" noChangeArrowheads="1"/>
          </p:cNvSpPr>
          <p:nvPr>
            <p:ph type="title"/>
          </p:nvPr>
        </p:nvSpPr>
        <p:spPr/>
        <p:txBody>
          <a:bodyPr/>
          <a:lstStyle/>
          <a:p>
            <a:pPr eaLnBrk="1" fontAlgn="auto" hangingPunct="1">
              <a:spcAft>
                <a:spcPts val="0"/>
              </a:spcAft>
              <a:defRPr/>
            </a:pPr>
            <a:r>
              <a:rPr lang="en-US" altLang="en-US" sz="3600" dirty="0">
                <a:solidFill>
                  <a:schemeClr val="accent1">
                    <a:lumMod val="75000"/>
                  </a:schemeClr>
                </a:solidFill>
              </a:rPr>
              <a:t>Selected concept questions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A8CF5-E832-4897-B940-17134E44D040}"/>
              </a:ext>
            </a:extLst>
          </p:cNvPr>
          <p:cNvSpPr>
            <a:spLocks noGrp="1"/>
          </p:cNvSpPr>
          <p:nvPr>
            <p:ph type="title"/>
          </p:nvPr>
        </p:nvSpPr>
        <p:spPr/>
        <p:txBody>
          <a:bodyPr/>
          <a:lstStyle/>
          <a:p>
            <a:pPr fontAlgn="auto">
              <a:spcAft>
                <a:spcPts val="0"/>
              </a:spcAft>
              <a:defRPr/>
            </a:pPr>
            <a:r>
              <a:rPr lang="en-US" altLang="en-US" dirty="0">
                <a:solidFill>
                  <a:schemeClr val="tx2"/>
                </a:solidFill>
              </a:rPr>
              <a:t>End of Chapter</a:t>
            </a:r>
            <a:endParaRPr dirty="0">
              <a:solidFill>
                <a:schemeClr val="tx2"/>
              </a:solidFill>
            </a:endParaRPr>
          </a:p>
        </p:txBody>
      </p:sp>
      <p:sp>
        <p:nvSpPr>
          <p:cNvPr id="60418" name="Rectangle 2">
            <a:extLst>
              <a:ext uri="{FF2B5EF4-FFF2-40B4-BE49-F238E27FC236}">
                <a16:creationId xmlns:a16="http://schemas.microsoft.com/office/drawing/2014/main" id="{FA7002E7-71E5-49D4-95E9-5723520A8BE1}"/>
              </a:ext>
            </a:extLst>
          </p:cNvPr>
          <p:cNvSpPr>
            <a:spLocks noGrp="1" noChangeArrowheads="1"/>
          </p:cNvSpPr>
          <p:nvPr>
            <p:ph type="body" idx="1"/>
          </p:nvPr>
        </p:nvSpPr>
        <p:spPr/>
        <p:txBody>
          <a:bodyPr rtlCol="0"/>
          <a:lstStyle/>
          <a:p>
            <a:pPr eaLnBrk="1" fontAlgn="auto" hangingPunct="1">
              <a:spcAft>
                <a:spcPts val="0"/>
              </a:spcAft>
              <a:defRPr/>
            </a:pPr>
            <a:r>
              <a:rPr lang="en-US" dirty="0"/>
              <a:t>Chapter 3</a:t>
            </a:r>
            <a:endParaRPr lang="en-US" altLang="en-US" dirty="0"/>
          </a:p>
        </p:txBody>
      </p:sp>
      <p:sp>
        <p:nvSpPr>
          <p:cNvPr id="3" name="Footer Placeholder 2">
            <a:extLst>
              <a:ext uri="{FF2B5EF4-FFF2-40B4-BE49-F238E27FC236}">
                <a16:creationId xmlns:a16="http://schemas.microsoft.com/office/drawing/2014/main" id="{2197FDA9-B4F0-46BC-A6D6-E3B86A5EE289}"/>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a:extLst>
              <a:ext uri="{FF2B5EF4-FFF2-40B4-BE49-F238E27FC236}">
                <a16:creationId xmlns:a16="http://schemas.microsoft.com/office/drawing/2014/main" id="{C8F123FD-3ABF-42DD-8A45-3885B5D3F825}"/>
              </a:ext>
            </a:extLst>
          </p:cNvPr>
          <p:cNvSpPr>
            <a:spLocks noGrp="1" noChangeArrowheads="1"/>
          </p:cNvSpPr>
          <p:nvPr>
            <p:ph idx="1"/>
          </p:nvPr>
        </p:nvSpPr>
        <p:spPr>
          <a:xfrm>
            <a:off x="636764" y="1752600"/>
            <a:ext cx="8117416" cy="4876800"/>
          </a:xfrm>
        </p:spPr>
        <p:txBody>
          <a:bodyPr rtlCol="0">
            <a:normAutofit/>
          </a:bodyPr>
          <a:lstStyle/>
          <a:p>
            <a:pPr eaLnBrk="1" fontAlgn="auto" hangingPunct="1">
              <a:lnSpc>
                <a:spcPct val="90000"/>
              </a:lnSpc>
              <a:spcBef>
                <a:spcPts val="600"/>
              </a:spcBef>
              <a:spcAft>
                <a:spcPts val="600"/>
              </a:spcAft>
              <a:defRPr/>
            </a:pPr>
            <a:r>
              <a:rPr lang="en-US" altLang="en-US" dirty="0">
                <a:solidFill>
                  <a:schemeClr val="tx2"/>
                </a:solidFill>
              </a:rPr>
              <a:t>Activities that bring in cash are called </a:t>
            </a:r>
            <a:r>
              <a:rPr lang="en-US" altLang="en-US" b="1" dirty="0">
                <a:solidFill>
                  <a:schemeClr val="tx2"/>
                </a:solidFill>
              </a:rPr>
              <a:t>sources of cash</a:t>
            </a:r>
            <a:r>
              <a:rPr lang="en-US" altLang="en-US" dirty="0">
                <a:solidFill>
                  <a:schemeClr val="tx2"/>
                </a:solidFill>
              </a:rPr>
              <a:t>, while activities that involve spending cash are called </a:t>
            </a:r>
            <a:r>
              <a:rPr lang="en-US" altLang="en-US" b="1" dirty="0">
                <a:solidFill>
                  <a:schemeClr val="tx2"/>
                </a:solidFill>
              </a:rPr>
              <a:t>uses of cash</a:t>
            </a:r>
          </a:p>
          <a:p>
            <a:pPr eaLnBrk="1" fontAlgn="auto" hangingPunct="1">
              <a:lnSpc>
                <a:spcPct val="90000"/>
              </a:lnSpc>
              <a:spcBef>
                <a:spcPts val="600"/>
              </a:spcBef>
              <a:spcAft>
                <a:spcPts val="600"/>
              </a:spcAft>
              <a:defRPr/>
            </a:pPr>
            <a:r>
              <a:rPr lang="en-US" altLang="en-US" dirty="0">
                <a:solidFill>
                  <a:schemeClr val="tx2"/>
                </a:solidFill>
              </a:rPr>
              <a:t>An increase in a left-side (asset) account or a decrease in a right-side (liability or equity) account is a </a:t>
            </a:r>
            <a:r>
              <a:rPr lang="en-US" altLang="en-US" i="1" dirty="0">
                <a:solidFill>
                  <a:schemeClr val="tx2"/>
                </a:solidFill>
              </a:rPr>
              <a:t>use of cash</a:t>
            </a:r>
          </a:p>
          <a:p>
            <a:pPr lvl="1" eaLnBrk="1" fontAlgn="auto" hangingPunct="1">
              <a:lnSpc>
                <a:spcPct val="90000"/>
              </a:lnSpc>
              <a:spcBef>
                <a:spcPts val="600"/>
              </a:spcBef>
              <a:spcAft>
                <a:spcPts val="600"/>
              </a:spcAft>
              <a:defRPr/>
            </a:pPr>
            <a:r>
              <a:rPr lang="en-US" altLang="en-US" sz="2200" dirty="0">
                <a:solidFill>
                  <a:schemeClr val="tx2"/>
                </a:solidFill>
              </a:rPr>
              <a:t>Increase in an asset account means the firm, on a net basis, bought some assets – a use of cash</a:t>
            </a:r>
            <a:endParaRPr lang="en-US" altLang="en-US" sz="2200" i="1" dirty="0">
              <a:solidFill>
                <a:schemeClr val="tx2"/>
              </a:solidFill>
            </a:endParaRPr>
          </a:p>
          <a:p>
            <a:pPr eaLnBrk="1" fontAlgn="auto" hangingPunct="1">
              <a:lnSpc>
                <a:spcPct val="90000"/>
              </a:lnSpc>
              <a:spcBef>
                <a:spcPts val="600"/>
              </a:spcBef>
              <a:spcAft>
                <a:spcPts val="600"/>
              </a:spcAft>
              <a:defRPr/>
            </a:pPr>
            <a:r>
              <a:rPr lang="en-US" altLang="en-US" dirty="0">
                <a:solidFill>
                  <a:schemeClr val="tx2"/>
                </a:solidFill>
              </a:rPr>
              <a:t>A decrease in a left-side (asset) account or an increase in a right-side (liability or equity) account is a </a:t>
            </a:r>
            <a:r>
              <a:rPr lang="en-US" altLang="en-US" i="1" dirty="0">
                <a:solidFill>
                  <a:schemeClr val="tx2"/>
                </a:solidFill>
              </a:rPr>
              <a:t>source of cash</a:t>
            </a:r>
          </a:p>
          <a:p>
            <a:pPr lvl="1" eaLnBrk="1" fontAlgn="auto" hangingPunct="1">
              <a:lnSpc>
                <a:spcPct val="90000"/>
              </a:lnSpc>
              <a:spcBef>
                <a:spcPts val="600"/>
              </a:spcBef>
              <a:spcAft>
                <a:spcPts val="600"/>
              </a:spcAft>
              <a:defRPr/>
            </a:pPr>
            <a:r>
              <a:rPr lang="en-US" altLang="en-US" sz="2200" dirty="0">
                <a:solidFill>
                  <a:schemeClr val="tx2"/>
                </a:solidFill>
              </a:rPr>
              <a:t>Decrease in an asset account, on a net basis, means the firm sold some assets (i.e., a net source)</a:t>
            </a:r>
          </a:p>
          <a:p>
            <a:pPr eaLnBrk="1" fontAlgn="auto" hangingPunct="1">
              <a:lnSpc>
                <a:spcPct val="90000"/>
              </a:lnSpc>
              <a:spcBef>
                <a:spcPts val="600"/>
              </a:spcBef>
              <a:spcAft>
                <a:spcPts val="600"/>
              </a:spcAft>
              <a:defRPr/>
            </a:pPr>
            <a:r>
              <a:rPr lang="en-US" altLang="en-US" dirty="0">
                <a:solidFill>
                  <a:schemeClr val="tx2"/>
                </a:solidFill>
              </a:rPr>
              <a:t>To trace the flow of cash through a firm during the year in a detailed fashion, an income statement is necessary</a:t>
            </a:r>
          </a:p>
          <a:p>
            <a:pPr eaLnBrk="1" fontAlgn="auto" hangingPunct="1">
              <a:lnSpc>
                <a:spcPct val="90000"/>
              </a:lnSpc>
              <a:spcBef>
                <a:spcPts val="600"/>
              </a:spcBef>
              <a:spcAft>
                <a:spcPts val="600"/>
              </a:spcAft>
              <a:defRPr/>
            </a:pPr>
            <a:endParaRPr lang="en-US" altLang="en-US" b="1" dirty="0">
              <a:solidFill>
                <a:schemeClr val="tx2"/>
              </a:solidFill>
            </a:endParaRPr>
          </a:p>
        </p:txBody>
      </p:sp>
      <p:sp>
        <p:nvSpPr>
          <p:cNvPr id="2" name="Footer Placeholder 1">
            <a:extLst>
              <a:ext uri="{FF2B5EF4-FFF2-40B4-BE49-F238E27FC236}">
                <a16:creationId xmlns:a16="http://schemas.microsoft.com/office/drawing/2014/main" id="{C1AC0B13-E717-4781-B497-CB97928C682F}"/>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8194" name="Rectangle 2">
            <a:extLst>
              <a:ext uri="{FF2B5EF4-FFF2-40B4-BE49-F238E27FC236}">
                <a16:creationId xmlns:a16="http://schemas.microsoft.com/office/drawing/2014/main" id="{4C0CB51D-16A3-48C7-8515-A037E96B995F}"/>
              </a:ext>
            </a:extLst>
          </p:cNvPr>
          <p:cNvSpPr>
            <a:spLocks noGrp="1" noChangeArrowheads="1"/>
          </p:cNvSpPr>
          <p:nvPr>
            <p:ph type="title"/>
          </p:nvPr>
        </p:nvSpPr>
        <p:spPr/>
        <p:txBody>
          <a:bodyPr/>
          <a:lstStyle/>
          <a:p>
            <a:pPr eaLnBrk="1" fontAlgn="auto" hangingPunct="1">
              <a:spcAft>
                <a:spcPts val="0"/>
              </a:spcAft>
              <a:defRPr/>
            </a:pPr>
            <a:r>
              <a:rPr lang="en-US" altLang="en-US" sz="3600" dirty="0">
                <a:solidFill>
                  <a:schemeClr val="accent1">
                    <a:lumMod val="75000"/>
                  </a:schemeClr>
                </a:solidFill>
              </a:rPr>
              <a:t>CASH FLOW AND FINANCIAL STATEMENTS: A CLOSER LOOK</a:t>
            </a:r>
          </a:p>
        </p:txBody>
      </p:sp>
    </p:spTree>
    <p:extLst>
      <p:ext uri="{BB962C8B-B14F-4D97-AF65-F5344CB8AC3E}">
        <p14:creationId xmlns:p14="http://schemas.microsoft.com/office/powerpoint/2010/main" val="2230922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AC0B13-E717-4781-B497-CB97928C682F}"/>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8194" name="Rectangle 2">
            <a:extLst>
              <a:ext uri="{FF2B5EF4-FFF2-40B4-BE49-F238E27FC236}">
                <a16:creationId xmlns:a16="http://schemas.microsoft.com/office/drawing/2014/main" id="{4C0CB51D-16A3-48C7-8515-A037E96B995F}"/>
              </a:ext>
            </a:extLst>
          </p:cNvPr>
          <p:cNvSpPr>
            <a:spLocks noGrp="1" noChangeArrowheads="1"/>
          </p:cNvSpPr>
          <p:nvPr>
            <p:ph type="title"/>
          </p:nvPr>
        </p:nvSpPr>
        <p:spPr/>
        <p:txBody>
          <a:bodyPr/>
          <a:lstStyle/>
          <a:p>
            <a:pPr eaLnBrk="1" fontAlgn="auto" hangingPunct="1">
              <a:spcAft>
                <a:spcPts val="0"/>
              </a:spcAft>
              <a:defRPr/>
            </a:pPr>
            <a:r>
              <a:rPr lang="en-US" altLang="en-US" sz="3600" dirty="0">
                <a:solidFill>
                  <a:schemeClr val="accent1">
                    <a:lumMod val="75000"/>
                  </a:schemeClr>
                </a:solidFill>
              </a:rPr>
              <a:t>Prufrock corporation:</a:t>
            </a:r>
            <a:br>
              <a:rPr lang="en-US" altLang="en-US" sz="3600" dirty="0">
                <a:solidFill>
                  <a:schemeClr val="accent1">
                    <a:lumMod val="75000"/>
                  </a:schemeClr>
                </a:solidFill>
              </a:rPr>
            </a:br>
            <a:r>
              <a:rPr lang="en-US" altLang="en-US" sz="3600" dirty="0">
                <a:solidFill>
                  <a:schemeClr val="accent1">
                    <a:lumMod val="75000"/>
                  </a:schemeClr>
                </a:solidFill>
              </a:rPr>
              <a:t>2020 and 2021 balance sheets</a:t>
            </a:r>
          </a:p>
        </p:txBody>
      </p:sp>
      <p:pic>
        <p:nvPicPr>
          <p:cNvPr id="4" name="Picture 3">
            <a:extLst>
              <a:ext uri="{FF2B5EF4-FFF2-40B4-BE49-F238E27FC236}">
                <a16:creationId xmlns:a16="http://schemas.microsoft.com/office/drawing/2014/main" id="{074AA8DF-ADCD-4B0D-9CEC-6FF286B38853}"/>
              </a:ext>
            </a:extLst>
          </p:cNvPr>
          <p:cNvPicPr>
            <a:picLocks noChangeAspect="1"/>
          </p:cNvPicPr>
          <p:nvPr/>
        </p:nvPicPr>
        <p:blipFill>
          <a:blip r:embed="rId3"/>
          <a:stretch>
            <a:fillRect/>
          </a:stretch>
        </p:blipFill>
        <p:spPr>
          <a:xfrm>
            <a:off x="1742722" y="1478709"/>
            <a:ext cx="5905500" cy="5005615"/>
          </a:xfrm>
          <a:prstGeom prst="rect">
            <a:avLst/>
          </a:prstGeom>
        </p:spPr>
      </p:pic>
    </p:spTree>
    <p:extLst>
      <p:ext uri="{BB962C8B-B14F-4D97-AF65-F5344CB8AC3E}">
        <p14:creationId xmlns:p14="http://schemas.microsoft.com/office/powerpoint/2010/main" val="2648654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AC0B13-E717-4781-B497-CB97928C682F}"/>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8194" name="Rectangle 2">
            <a:extLst>
              <a:ext uri="{FF2B5EF4-FFF2-40B4-BE49-F238E27FC236}">
                <a16:creationId xmlns:a16="http://schemas.microsoft.com/office/drawing/2014/main" id="{4C0CB51D-16A3-48C7-8515-A037E96B995F}"/>
              </a:ext>
            </a:extLst>
          </p:cNvPr>
          <p:cNvSpPr>
            <a:spLocks noGrp="1" noChangeArrowheads="1"/>
          </p:cNvSpPr>
          <p:nvPr>
            <p:ph type="title"/>
          </p:nvPr>
        </p:nvSpPr>
        <p:spPr>
          <a:xfrm>
            <a:off x="533400" y="352728"/>
            <a:ext cx="8354836" cy="1117356"/>
          </a:xfrm>
        </p:spPr>
        <p:txBody>
          <a:bodyPr/>
          <a:lstStyle/>
          <a:p>
            <a:pPr eaLnBrk="1" fontAlgn="auto" hangingPunct="1">
              <a:spcAft>
                <a:spcPts val="0"/>
              </a:spcAft>
              <a:defRPr/>
            </a:pPr>
            <a:r>
              <a:rPr lang="en-US" altLang="en-US" sz="3500" dirty="0">
                <a:solidFill>
                  <a:schemeClr val="accent1">
                    <a:lumMod val="75000"/>
                  </a:schemeClr>
                </a:solidFill>
              </a:rPr>
              <a:t>Prufrock corporation:</a:t>
            </a:r>
            <a:br>
              <a:rPr lang="en-US" altLang="en-US" sz="3500" dirty="0">
                <a:solidFill>
                  <a:schemeClr val="accent1">
                    <a:lumMod val="75000"/>
                  </a:schemeClr>
                </a:solidFill>
              </a:rPr>
            </a:br>
            <a:r>
              <a:rPr lang="en-US" altLang="en-US" sz="3500" dirty="0">
                <a:solidFill>
                  <a:schemeClr val="accent1">
                    <a:lumMod val="75000"/>
                  </a:schemeClr>
                </a:solidFill>
              </a:rPr>
              <a:t>summary of sources and uses of cash</a:t>
            </a:r>
          </a:p>
        </p:txBody>
      </p:sp>
      <p:pic>
        <p:nvPicPr>
          <p:cNvPr id="5" name="Picture 4">
            <a:extLst>
              <a:ext uri="{FF2B5EF4-FFF2-40B4-BE49-F238E27FC236}">
                <a16:creationId xmlns:a16="http://schemas.microsoft.com/office/drawing/2014/main" id="{910E1C7E-8330-4E84-91FA-98AED1582091}"/>
              </a:ext>
            </a:extLst>
          </p:cNvPr>
          <p:cNvPicPr>
            <a:picLocks noChangeAspect="1"/>
          </p:cNvPicPr>
          <p:nvPr/>
        </p:nvPicPr>
        <p:blipFill>
          <a:blip r:embed="rId3"/>
          <a:stretch>
            <a:fillRect/>
          </a:stretch>
        </p:blipFill>
        <p:spPr>
          <a:xfrm>
            <a:off x="1740782" y="1752600"/>
            <a:ext cx="5662436" cy="4448223"/>
          </a:xfrm>
          <a:prstGeom prst="rect">
            <a:avLst/>
          </a:prstGeom>
        </p:spPr>
      </p:pic>
    </p:spTree>
    <p:extLst>
      <p:ext uri="{BB962C8B-B14F-4D97-AF65-F5344CB8AC3E}">
        <p14:creationId xmlns:p14="http://schemas.microsoft.com/office/powerpoint/2010/main" val="378716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1AC0B13-E717-4781-B497-CB97928C682F}"/>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8194" name="Rectangle 2">
            <a:extLst>
              <a:ext uri="{FF2B5EF4-FFF2-40B4-BE49-F238E27FC236}">
                <a16:creationId xmlns:a16="http://schemas.microsoft.com/office/drawing/2014/main" id="{4C0CB51D-16A3-48C7-8515-A037E96B995F}"/>
              </a:ext>
            </a:extLst>
          </p:cNvPr>
          <p:cNvSpPr>
            <a:spLocks noGrp="1" noChangeArrowheads="1"/>
          </p:cNvSpPr>
          <p:nvPr>
            <p:ph type="title"/>
          </p:nvPr>
        </p:nvSpPr>
        <p:spPr/>
        <p:txBody>
          <a:bodyPr/>
          <a:lstStyle/>
          <a:p>
            <a:pPr eaLnBrk="1" fontAlgn="auto" hangingPunct="1">
              <a:spcAft>
                <a:spcPts val="0"/>
              </a:spcAft>
              <a:defRPr/>
            </a:pPr>
            <a:r>
              <a:rPr lang="en-US" altLang="en-US" sz="3600" dirty="0">
                <a:solidFill>
                  <a:schemeClr val="accent1">
                    <a:lumMod val="75000"/>
                  </a:schemeClr>
                </a:solidFill>
              </a:rPr>
              <a:t>Prufrock corporation:</a:t>
            </a:r>
            <a:br>
              <a:rPr lang="en-US" altLang="en-US" sz="3600" dirty="0">
                <a:solidFill>
                  <a:schemeClr val="accent1">
                    <a:lumMod val="75000"/>
                  </a:schemeClr>
                </a:solidFill>
              </a:rPr>
            </a:br>
            <a:r>
              <a:rPr lang="en-US" altLang="en-US" sz="3600" dirty="0">
                <a:solidFill>
                  <a:schemeClr val="accent1">
                    <a:lumMod val="75000"/>
                  </a:schemeClr>
                </a:solidFill>
              </a:rPr>
              <a:t>2021 income statement</a:t>
            </a:r>
          </a:p>
        </p:txBody>
      </p:sp>
      <p:pic>
        <p:nvPicPr>
          <p:cNvPr id="7" name="Picture 6">
            <a:extLst>
              <a:ext uri="{FF2B5EF4-FFF2-40B4-BE49-F238E27FC236}">
                <a16:creationId xmlns:a16="http://schemas.microsoft.com/office/drawing/2014/main" id="{E1B32591-258D-4EE8-8891-5A3C00981BC0}"/>
              </a:ext>
            </a:extLst>
          </p:cNvPr>
          <p:cNvPicPr>
            <a:picLocks noChangeAspect="1"/>
          </p:cNvPicPr>
          <p:nvPr/>
        </p:nvPicPr>
        <p:blipFill>
          <a:blip r:embed="rId3"/>
          <a:stretch>
            <a:fillRect/>
          </a:stretch>
        </p:blipFill>
        <p:spPr>
          <a:xfrm>
            <a:off x="929955" y="1968380"/>
            <a:ext cx="7284090" cy="4038600"/>
          </a:xfrm>
          <a:prstGeom prst="rect">
            <a:avLst/>
          </a:prstGeom>
        </p:spPr>
      </p:pic>
    </p:spTree>
    <p:extLst>
      <p:ext uri="{BB962C8B-B14F-4D97-AF65-F5344CB8AC3E}">
        <p14:creationId xmlns:p14="http://schemas.microsoft.com/office/powerpoint/2010/main" val="2372012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6">
            <a:extLst>
              <a:ext uri="{FF2B5EF4-FFF2-40B4-BE49-F238E27FC236}">
                <a16:creationId xmlns:a16="http://schemas.microsoft.com/office/drawing/2014/main" id="{64233E34-BF47-40B1-8099-712C90323B91}"/>
              </a:ext>
            </a:extLst>
          </p:cNvPr>
          <p:cNvSpPr>
            <a:spLocks noGrp="1" noChangeArrowheads="1"/>
          </p:cNvSpPr>
          <p:nvPr>
            <p:ph idx="1"/>
          </p:nvPr>
        </p:nvSpPr>
        <p:spPr>
          <a:xfrm>
            <a:off x="636764" y="1752968"/>
            <a:ext cx="8354836" cy="4731356"/>
          </a:xfrm>
        </p:spPr>
        <p:txBody>
          <a:bodyPr rtlCol="0">
            <a:normAutofit/>
          </a:bodyPr>
          <a:lstStyle/>
          <a:p>
            <a:pPr eaLnBrk="1" fontAlgn="auto" hangingPunct="1">
              <a:lnSpc>
                <a:spcPct val="90000"/>
              </a:lnSpc>
              <a:spcAft>
                <a:spcPts val="0"/>
              </a:spcAft>
              <a:defRPr/>
            </a:pPr>
            <a:r>
              <a:rPr lang="en-US" altLang="en-US" b="1" dirty="0">
                <a:solidFill>
                  <a:schemeClr val="tx2"/>
                </a:solidFill>
              </a:rPr>
              <a:t>Statement of cash flows </a:t>
            </a:r>
            <a:r>
              <a:rPr lang="en-US" altLang="en-US" dirty="0">
                <a:solidFill>
                  <a:schemeClr val="tx2"/>
                </a:solidFill>
              </a:rPr>
              <a:t>is a firm’s financial statement that summarizes its sources and uses of cash over a specified period</a:t>
            </a:r>
          </a:p>
          <a:p>
            <a:pPr eaLnBrk="1" fontAlgn="auto" hangingPunct="1">
              <a:lnSpc>
                <a:spcPct val="90000"/>
              </a:lnSpc>
              <a:spcAft>
                <a:spcPts val="0"/>
              </a:spcAft>
              <a:defRPr/>
            </a:pPr>
            <a:r>
              <a:rPr lang="en-US" altLang="en-US" dirty="0">
                <a:solidFill>
                  <a:schemeClr val="tx2"/>
                </a:solidFill>
              </a:rPr>
              <a:t>Exact form differs in detail from one preparer to the next, but the basic idea is to group all changes into three categories:</a:t>
            </a:r>
          </a:p>
          <a:p>
            <a:pPr marL="747713" lvl="1" indent="-334963" eaLnBrk="1" fontAlgn="auto" hangingPunct="1">
              <a:lnSpc>
                <a:spcPct val="90000"/>
              </a:lnSpc>
              <a:spcAft>
                <a:spcPts val="0"/>
              </a:spcAft>
              <a:defRPr/>
            </a:pPr>
            <a:r>
              <a:rPr lang="en-US" altLang="en-US" sz="2200" dirty="0">
                <a:solidFill>
                  <a:schemeClr val="tx2"/>
                </a:solidFill>
              </a:rPr>
              <a:t>Operating activities</a:t>
            </a:r>
          </a:p>
          <a:p>
            <a:pPr marL="747713" lvl="1" indent="-334963" eaLnBrk="1" fontAlgn="auto" hangingPunct="1">
              <a:lnSpc>
                <a:spcPct val="90000"/>
              </a:lnSpc>
              <a:spcBef>
                <a:spcPts val="600"/>
              </a:spcBef>
              <a:spcAft>
                <a:spcPts val="0"/>
              </a:spcAft>
              <a:defRPr/>
            </a:pPr>
            <a:r>
              <a:rPr lang="en-US" altLang="en-US" sz="2200" dirty="0">
                <a:solidFill>
                  <a:schemeClr val="tx2"/>
                </a:solidFill>
              </a:rPr>
              <a:t>Investment activities </a:t>
            </a:r>
          </a:p>
          <a:p>
            <a:pPr marL="747713" lvl="1" indent="-334963" eaLnBrk="1" fontAlgn="auto" hangingPunct="1">
              <a:lnSpc>
                <a:spcPct val="90000"/>
              </a:lnSpc>
              <a:spcBef>
                <a:spcPts val="600"/>
              </a:spcBef>
              <a:spcAft>
                <a:spcPts val="0"/>
              </a:spcAft>
              <a:defRPr/>
            </a:pPr>
            <a:r>
              <a:rPr lang="en-US" altLang="en-US" sz="2200" dirty="0">
                <a:solidFill>
                  <a:schemeClr val="tx2"/>
                </a:solidFill>
              </a:rPr>
              <a:t>Financing activities </a:t>
            </a:r>
          </a:p>
          <a:p>
            <a:pPr marL="450207" indent="-334963" eaLnBrk="1" fontAlgn="auto" hangingPunct="1">
              <a:lnSpc>
                <a:spcPct val="90000"/>
              </a:lnSpc>
              <a:spcBef>
                <a:spcPts val="600"/>
              </a:spcBef>
              <a:spcAft>
                <a:spcPts val="0"/>
              </a:spcAft>
              <a:defRPr/>
            </a:pPr>
            <a:r>
              <a:rPr lang="en-US" altLang="en-US" dirty="0">
                <a:solidFill>
                  <a:schemeClr val="tx2"/>
                </a:solidFill>
              </a:rPr>
              <a:t>Standard accounting practices expressly prohibits reporting cash flow per share</a:t>
            </a:r>
          </a:p>
          <a:p>
            <a:pPr marL="747713" lvl="1" indent="-334963" eaLnBrk="1" fontAlgn="auto" hangingPunct="1">
              <a:lnSpc>
                <a:spcPct val="90000"/>
              </a:lnSpc>
              <a:spcBef>
                <a:spcPts val="600"/>
              </a:spcBef>
              <a:spcAft>
                <a:spcPts val="0"/>
              </a:spcAft>
              <a:defRPr/>
            </a:pPr>
            <a:r>
              <a:rPr lang="en-US" altLang="en-US" sz="2200" dirty="0">
                <a:solidFill>
                  <a:schemeClr val="tx2"/>
                </a:solidFill>
              </a:rPr>
              <a:t>Cash flow is not an alternative to accounting income, so only earnings per share are to be reported</a:t>
            </a:r>
          </a:p>
          <a:p>
            <a:pPr marL="747713" lvl="1" indent="-334963" eaLnBrk="1" fontAlgn="auto" hangingPunct="1">
              <a:lnSpc>
                <a:spcPct val="90000"/>
              </a:lnSpc>
              <a:spcBef>
                <a:spcPts val="600"/>
              </a:spcBef>
              <a:spcAft>
                <a:spcPts val="0"/>
              </a:spcAft>
              <a:defRPr/>
            </a:pPr>
            <a:endParaRPr lang="en-US" altLang="en-US" sz="2200" dirty="0">
              <a:solidFill>
                <a:schemeClr val="tx2"/>
              </a:solidFill>
            </a:endParaRPr>
          </a:p>
        </p:txBody>
      </p:sp>
      <p:sp>
        <p:nvSpPr>
          <p:cNvPr id="2" name="Footer Placeholder 1">
            <a:extLst>
              <a:ext uri="{FF2B5EF4-FFF2-40B4-BE49-F238E27FC236}">
                <a16:creationId xmlns:a16="http://schemas.microsoft.com/office/drawing/2014/main" id="{3397809D-01D1-49EC-BC5B-52E52CC74948}"/>
              </a:ext>
            </a:extLst>
          </p:cNvPr>
          <p:cNvSpPr>
            <a:spLocks noGrp="1"/>
          </p:cNvSpPr>
          <p:nvPr>
            <p:ph type="ftr" sz="quarter" idx="11"/>
          </p:nvPr>
        </p:nvSpPr>
        <p:spPr/>
        <p:txBody>
          <a:bodyPr/>
          <a:lstStyle/>
          <a:p>
            <a:pPr>
              <a:defRPr/>
            </a:pPr>
            <a:r>
              <a:rPr lang="en-US"/>
              <a:t>Copyright © 2023 McGraw-Hill Education. All rights reserved. No reproduction or distribution without the prior written consent of McGraw-Hill Education.</a:t>
            </a:r>
            <a:endParaRPr lang="en-US" dirty="0"/>
          </a:p>
        </p:txBody>
      </p:sp>
      <p:sp>
        <p:nvSpPr>
          <p:cNvPr id="15362" name="Rectangle 4">
            <a:extLst>
              <a:ext uri="{FF2B5EF4-FFF2-40B4-BE49-F238E27FC236}">
                <a16:creationId xmlns:a16="http://schemas.microsoft.com/office/drawing/2014/main" id="{4D51C6D7-15BF-4830-A6E8-F73FC7EAB826}"/>
              </a:ext>
            </a:extLst>
          </p:cNvPr>
          <p:cNvSpPr>
            <a:spLocks noGrp="1" noChangeArrowheads="1"/>
          </p:cNvSpPr>
          <p:nvPr>
            <p:ph type="title"/>
          </p:nvPr>
        </p:nvSpPr>
        <p:spPr/>
        <p:txBody>
          <a:bodyPr/>
          <a:lstStyle/>
          <a:p>
            <a:pPr eaLnBrk="1" fontAlgn="auto" hangingPunct="1">
              <a:spcAft>
                <a:spcPts val="0"/>
              </a:spcAft>
              <a:defRPr/>
            </a:pPr>
            <a:r>
              <a:rPr lang="en-US" altLang="en-US" sz="3600" dirty="0">
                <a:solidFill>
                  <a:schemeClr val="accent1">
                    <a:lumMod val="75000"/>
                  </a:schemeClr>
                </a:solidFill>
              </a:rPr>
              <a:t>The Statement of Cash Flows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6F9ABB-DF05-41C9-B1AA-8C74F0C570E1}"/>
              </a:ext>
            </a:extLst>
          </p:cNvPr>
          <p:cNvPicPr>
            <a:picLocks noChangeAspect="1"/>
          </p:cNvPicPr>
          <p:nvPr/>
        </p:nvPicPr>
        <p:blipFill>
          <a:blip r:embed="rId3"/>
          <a:stretch>
            <a:fillRect/>
          </a:stretch>
        </p:blipFill>
        <p:spPr>
          <a:xfrm>
            <a:off x="676390" y="1539903"/>
            <a:ext cx="4038113" cy="4887637"/>
          </a:xfrm>
          <a:prstGeom prst="rect">
            <a:avLst/>
          </a:prstGeom>
          <a:noFill/>
        </p:spPr>
      </p:pic>
      <p:pic>
        <p:nvPicPr>
          <p:cNvPr id="6" name="Content Placeholder 5">
            <a:extLst>
              <a:ext uri="{FF2B5EF4-FFF2-40B4-BE49-F238E27FC236}">
                <a16:creationId xmlns:a16="http://schemas.microsoft.com/office/drawing/2014/main" id="{00ACA3BC-A586-499E-9E22-AB6F17FE3892}"/>
              </a:ext>
            </a:extLst>
          </p:cNvPr>
          <p:cNvPicPr>
            <a:picLocks noGrp="1" noChangeAspect="1"/>
          </p:cNvPicPr>
          <p:nvPr>
            <p:ph sz="half" idx="2"/>
          </p:nvPr>
        </p:nvPicPr>
        <p:blipFill>
          <a:blip r:embed="rId4"/>
          <a:stretch>
            <a:fillRect/>
          </a:stretch>
        </p:blipFill>
        <p:spPr>
          <a:xfrm>
            <a:off x="4876800" y="1547820"/>
            <a:ext cx="3877380" cy="4887637"/>
          </a:xfrm>
        </p:spPr>
      </p:pic>
      <p:sp>
        <p:nvSpPr>
          <p:cNvPr id="2" name="Footer Placeholder 1">
            <a:extLst>
              <a:ext uri="{FF2B5EF4-FFF2-40B4-BE49-F238E27FC236}">
                <a16:creationId xmlns:a16="http://schemas.microsoft.com/office/drawing/2014/main" id="{C1AC0B13-E717-4781-B497-CB97928C682F}"/>
              </a:ext>
            </a:extLst>
          </p:cNvPr>
          <p:cNvSpPr>
            <a:spLocks noGrp="1"/>
          </p:cNvSpPr>
          <p:nvPr>
            <p:ph type="ftr" sz="quarter" idx="11"/>
          </p:nvPr>
        </p:nvSpPr>
        <p:spPr>
          <a:xfrm>
            <a:off x="456848" y="6484329"/>
            <a:ext cx="8687152" cy="370577"/>
          </a:xfrm>
        </p:spPr>
        <p:txBody>
          <a:bodyPr anchor="ctr">
            <a:normAutofit/>
          </a:bodyPr>
          <a:lstStyle/>
          <a:p>
            <a:pPr>
              <a:spcAft>
                <a:spcPts val="600"/>
              </a:spcAft>
              <a:defRPr/>
            </a:pPr>
            <a:r>
              <a:rPr lang="en-US"/>
              <a:t>Copyright © 2023 McGraw-Hill Education. All rights reserved. No reproduction or distribution without the prior written consent of McGraw-Hill Education.</a:t>
            </a:r>
          </a:p>
        </p:txBody>
      </p:sp>
      <p:sp>
        <p:nvSpPr>
          <p:cNvPr id="8194" name="Rectangle 2">
            <a:extLst>
              <a:ext uri="{FF2B5EF4-FFF2-40B4-BE49-F238E27FC236}">
                <a16:creationId xmlns:a16="http://schemas.microsoft.com/office/drawing/2014/main" id="{4C0CB51D-16A3-48C7-8515-A037E96B995F}"/>
              </a:ext>
            </a:extLst>
          </p:cNvPr>
          <p:cNvSpPr>
            <a:spLocks noGrp="1" noChangeArrowheads="1"/>
          </p:cNvSpPr>
          <p:nvPr>
            <p:ph type="title"/>
          </p:nvPr>
        </p:nvSpPr>
        <p:spPr>
          <a:xfrm>
            <a:off x="636764" y="373675"/>
            <a:ext cx="8117416" cy="1117356"/>
          </a:xfrm>
        </p:spPr>
        <p:txBody>
          <a:bodyPr anchor="ctr">
            <a:normAutofit fontScale="90000"/>
          </a:bodyPr>
          <a:lstStyle/>
          <a:p>
            <a:pPr eaLnBrk="1" fontAlgn="auto" hangingPunct="1">
              <a:spcAft>
                <a:spcPts val="0"/>
              </a:spcAft>
              <a:defRPr/>
            </a:pPr>
            <a:r>
              <a:rPr lang="en-US" altLang="en-US" dirty="0">
                <a:solidFill>
                  <a:schemeClr val="accent1">
                    <a:lumMod val="75000"/>
                  </a:schemeClr>
                </a:solidFill>
              </a:rPr>
              <a:t>Prufrock corporation:</a:t>
            </a:r>
            <a:br>
              <a:rPr lang="en-US" altLang="en-US" dirty="0">
                <a:solidFill>
                  <a:schemeClr val="accent1">
                    <a:lumMod val="75000"/>
                  </a:schemeClr>
                </a:solidFill>
              </a:rPr>
            </a:br>
            <a:r>
              <a:rPr lang="en-US" altLang="en-US" dirty="0">
                <a:solidFill>
                  <a:schemeClr val="accent1">
                    <a:lumMod val="75000"/>
                  </a:schemeClr>
                </a:solidFill>
              </a:rPr>
              <a:t>CASH FLOWS</a:t>
            </a:r>
          </a:p>
        </p:txBody>
      </p:sp>
    </p:spTree>
    <p:extLst>
      <p:ext uri="{BB962C8B-B14F-4D97-AF65-F5344CB8AC3E}">
        <p14:creationId xmlns:p14="http://schemas.microsoft.com/office/powerpoint/2010/main" val="12792617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RWJ_FCF11e_PPT_Template">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TotalTime>
  <Words>3915</Words>
  <Application>Microsoft Office PowerPoint</Application>
  <PresentationFormat>On-screen Show (4:3)</PresentationFormat>
  <Paragraphs>293</Paragraphs>
  <Slides>32</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Book Antiqua</vt:lpstr>
      <vt:lpstr>Calibri</vt:lpstr>
      <vt:lpstr>STIX MathJax Main</vt:lpstr>
      <vt:lpstr>Times New Roman</vt:lpstr>
      <vt:lpstr>1_RWJ_FCF11e_PPT_Template</vt:lpstr>
      <vt:lpstr>Chapter 3</vt:lpstr>
      <vt:lpstr>Learning objectives</vt:lpstr>
      <vt:lpstr>Chapter Outline</vt:lpstr>
      <vt:lpstr>CASH FLOW AND FINANCIAL STATEMENTS: A CLOSER LOOK</vt:lpstr>
      <vt:lpstr>Prufrock corporation: 2020 and 2021 balance sheets</vt:lpstr>
      <vt:lpstr>Prufrock corporation: summary of sources and uses of cash</vt:lpstr>
      <vt:lpstr>Prufrock corporation: 2021 income statement</vt:lpstr>
      <vt:lpstr>The Statement of Cash Flows</vt:lpstr>
      <vt:lpstr>Prufrock corporation: CASH FLOWS</vt:lpstr>
      <vt:lpstr>Standardized Financial Statements</vt:lpstr>
      <vt:lpstr>Prufrock corporation: Summary of standardized balance sheets</vt:lpstr>
      <vt:lpstr>Ratio Analysis</vt:lpstr>
      <vt:lpstr>Short-term solvency, or liquidity, RATIOS</vt:lpstr>
      <vt:lpstr>Short-term solvency, or liquidity, measures</vt:lpstr>
      <vt:lpstr>Long-term solvency RATIOS</vt:lpstr>
      <vt:lpstr>Long-term solvency measures</vt:lpstr>
      <vt:lpstr>ASSET MANAGEMENT, OR TURNOVER, RATIOS</vt:lpstr>
      <vt:lpstr>Asset management, or turnover, measures</vt:lpstr>
      <vt:lpstr>PROFITABILITY RATIOS</vt:lpstr>
      <vt:lpstr>PROFITABILITY measures</vt:lpstr>
      <vt:lpstr>MARKET VALUE RATIOS</vt:lpstr>
      <vt:lpstr>Market value measures</vt:lpstr>
      <vt:lpstr>Market value measures (continued)</vt:lpstr>
      <vt:lpstr>the DuPont Identity</vt:lpstr>
      <vt:lpstr>the DuPont Identity (continued)</vt:lpstr>
      <vt:lpstr>Dupont breakdown: amazon and alibaba</vt:lpstr>
      <vt:lpstr>Using financial statement information</vt:lpstr>
      <vt:lpstr>Choosing a benchmark</vt:lpstr>
      <vt:lpstr>Selected two-digit sic codes</vt:lpstr>
      <vt:lpstr>Problems with financial statement analysis</vt:lpstr>
      <vt:lpstr>Selected concept questions</vt:lpstr>
      <vt:lpstr>End of Chapter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dc:title>
  <dc:creator>Courtney Baggett</dc:creator>
  <cp:lastModifiedBy>Mccabe, Allison</cp:lastModifiedBy>
  <cp:revision>113</cp:revision>
  <dcterms:created xsi:type="dcterms:W3CDTF">2020-12-22T19:46:35Z</dcterms:created>
  <dcterms:modified xsi:type="dcterms:W3CDTF">2020-12-28T17:42:00Z</dcterms:modified>
</cp:coreProperties>
</file>