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0"/>
  </p:notesMasterIdLst>
  <p:sldIdLst>
    <p:sldId id="287" r:id="rId2"/>
    <p:sldId id="257" r:id="rId3"/>
    <p:sldId id="258" r:id="rId4"/>
    <p:sldId id="294" r:id="rId5"/>
    <p:sldId id="259" r:id="rId6"/>
    <p:sldId id="260" r:id="rId7"/>
    <p:sldId id="261" r:id="rId8"/>
    <p:sldId id="295" r:id="rId9"/>
    <p:sldId id="296" r:id="rId10"/>
    <p:sldId id="263" r:id="rId11"/>
    <p:sldId id="297" r:id="rId12"/>
    <p:sldId id="268" r:id="rId13"/>
    <p:sldId id="298" r:id="rId14"/>
    <p:sldId id="299" r:id="rId15"/>
    <p:sldId id="300" r:id="rId16"/>
    <p:sldId id="272" r:id="rId17"/>
    <p:sldId id="301" r:id="rId18"/>
    <p:sldId id="273" r:id="rId19"/>
    <p:sldId id="302" r:id="rId20"/>
    <p:sldId id="303" r:id="rId21"/>
    <p:sldId id="304" r:id="rId22"/>
    <p:sldId id="305" r:id="rId23"/>
    <p:sldId id="306" r:id="rId24"/>
    <p:sldId id="307" r:id="rId25"/>
    <p:sldId id="308" r:id="rId26"/>
    <p:sldId id="309" r:id="rId27"/>
    <p:sldId id="310" r:id="rId28"/>
    <p:sldId id="292"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018" autoAdjust="0"/>
    <p:restoredTop sz="66102" autoAdjust="0"/>
  </p:normalViewPr>
  <p:slideViewPr>
    <p:cSldViewPr>
      <p:cViewPr varScale="1">
        <p:scale>
          <a:sx n="115" d="100"/>
          <a:sy n="115" d="100"/>
        </p:scale>
        <p:origin x="17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5DB66F1-935E-4527-BDF9-5CA05C13068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32771" name="Rectangle 3">
            <a:extLst>
              <a:ext uri="{FF2B5EF4-FFF2-40B4-BE49-F238E27FC236}">
                <a16:creationId xmlns:a16="http://schemas.microsoft.com/office/drawing/2014/main" id="{5FF787D2-B454-410C-BA77-36447CFC9300}"/>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0244" name="Rectangle 4">
            <a:extLst>
              <a:ext uri="{FF2B5EF4-FFF2-40B4-BE49-F238E27FC236}">
                <a16:creationId xmlns:a16="http://schemas.microsoft.com/office/drawing/2014/main" id="{F43C692E-0D63-434F-A6EB-B76B110766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94355CFC-3453-4241-8387-65901A00C688}"/>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80031DED-3A63-4B7D-A748-1EFA6DD7046C}"/>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32775" name="Rectangle 7">
            <a:extLst>
              <a:ext uri="{FF2B5EF4-FFF2-40B4-BE49-F238E27FC236}">
                <a16:creationId xmlns:a16="http://schemas.microsoft.com/office/drawing/2014/main" id="{2648D717-809A-4BEE-BF22-2816D84FC73B}"/>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r>
              <a:rPr lang="en-US" altLang="en-US" dirty="0"/>
              <a:t>4.</a:t>
            </a:r>
            <a:fld id="{469DEDCC-B38A-4274-B16D-31C8511DA8BA}" type="slidenum">
              <a:rPr lang="en-US" altLang="en-US"/>
              <a:pPr>
                <a:defRPr/>
              </a:pPr>
              <a:t>‹#›</a:t>
            </a:fld>
            <a:endParaRPr lang="en-US" altLang="en-US" dirty="0"/>
          </a:p>
        </p:txBody>
      </p:sp>
    </p:spTree>
    <p:extLst>
      <p:ext uri="{BB962C8B-B14F-4D97-AF65-F5344CB8AC3E}">
        <p14:creationId xmlns:p14="http://schemas.microsoft.com/office/powerpoint/2010/main" val="2493894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7D123FA-7094-46D9-B8E6-744565EB40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D49952AF-7F79-4932-AB68-27AABABB3036}"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
        <p:nvSpPr>
          <p:cNvPr id="12291" name="Rectangle 2">
            <a:extLst>
              <a:ext uri="{FF2B5EF4-FFF2-40B4-BE49-F238E27FC236}">
                <a16:creationId xmlns:a16="http://schemas.microsoft.com/office/drawing/2014/main" id="{4DEC5DCE-D124-477E-9D43-3339FD1616F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185DE0A-A09E-40A8-942B-0EAB72CBBF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calculator discussed is the TI BA-II+. The slides are easy to modify for whatever calculator you prefer.</a:t>
            </a:r>
          </a:p>
        </p:txBody>
      </p:sp>
    </p:spTree>
    <p:extLst>
      <p:ext uri="{BB962C8B-B14F-4D97-AF65-F5344CB8AC3E}">
        <p14:creationId xmlns:p14="http://schemas.microsoft.com/office/powerpoint/2010/main" val="336345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3CAC00B-B829-4BA1-A6EA-D83CAC11EC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43EC7A23-2C06-4B9F-9FA4-DC0C296BBDB1}"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
        <p:nvSpPr>
          <p:cNvPr id="34819" name="Rectangle 2">
            <a:extLst>
              <a:ext uri="{FF2B5EF4-FFF2-40B4-BE49-F238E27FC236}">
                <a16:creationId xmlns:a16="http://schemas.microsoft.com/office/drawing/2014/main" id="{B37F0288-9FD6-4275-A838-EF14CD619FD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C632378-7857-4336-8CEE-D8E69F03F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5.2</a:t>
            </a:r>
          </a:p>
        </p:txBody>
      </p:sp>
    </p:spTree>
    <p:extLst>
      <p:ext uri="{BB962C8B-B14F-4D97-AF65-F5344CB8AC3E}">
        <p14:creationId xmlns:p14="http://schemas.microsoft.com/office/powerpoint/2010/main" val="428819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3CAC00B-B829-4BA1-A6EA-D83CAC11EC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43EC7A23-2C06-4B9F-9FA4-DC0C296BBDB1}"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34819" name="Rectangle 2">
            <a:extLst>
              <a:ext uri="{FF2B5EF4-FFF2-40B4-BE49-F238E27FC236}">
                <a16:creationId xmlns:a16="http://schemas.microsoft.com/office/drawing/2014/main" id="{B37F0288-9FD6-4275-A838-EF14CD619FD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C632378-7857-4336-8CEE-D8E69F03F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5.2</a:t>
            </a:r>
          </a:p>
        </p:txBody>
      </p:sp>
    </p:spTree>
    <p:extLst>
      <p:ext uri="{BB962C8B-B14F-4D97-AF65-F5344CB8AC3E}">
        <p14:creationId xmlns:p14="http://schemas.microsoft.com/office/powerpoint/2010/main" val="294346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3CAC00B-B829-4BA1-A6EA-D83CAC11EC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43EC7A23-2C06-4B9F-9FA4-DC0C296BBDB1}"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34819" name="Rectangle 2">
            <a:extLst>
              <a:ext uri="{FF2B5EF4-FFF2-40B4-BE49-F238E27FC236}">
                <a16:creationId xmlns:a16="http://schemas.microsoft.com/office/drawing/2014/main" id="{B37F0288-9FD6-4275-A838-EF14CD619FD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C632378-7857-4336-8CEE-D8E69F03F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Proxima Nova"/>
              </a:rPr>
              <a:t>Notice that the answer (using the financial calculator) has a negative sign; as we discussed earlier, that’s because it represents an outflow today in exchange for the $1,000 inflow later.</a:t>
            </a:r>
            <a:endParaRPr lang="en-US" sz="1800" b="0" i="0" u="none" strike="noStrike" baseline="0" dirty="0">
              <a:solidFill>
                <a:srgbClr val="221E1F"/>
              </a:solidFill>
              <a:latin typeface="STIX MathJax Main"/>
            </a:endParaRPr>
          </a:p>
          <a:p>
            <a:pPr algn="just"/>
            <a:endParaRPr lang="en-US"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There are tables for present value factors just as there are tables for future value factors, and you use them in the same way (if you use them at all). Table 5.3 contains a small set. A much larger set can be found in Table A.2 in the book’s appendix. </a:t>
            </a:r>
          </a:p>
          <a:p>
            <a:pPr algn="just"/>
            <a:endParaRPr lang="en-US"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In Table 5.3, the discount factor we just calculated (</a:t>
            </a:r>
            <a:r>
              <a:rPr lang="en-US" sz="1800" b="0" i="0" u="none" strike="noStrike" baseline="0" dirty="0">
                <a:solidFill>
                  <a:srgbClr val="005E9E"/>
                </a:solidFill>
                <a:latin typeface="STIX MathJax Main"/>
              </a:rPr>
              <a:t>.6575</a:t>
            </a:r>
            <a:r>
              <a:rPr lang="en-US" sz="1800" b="0" i="0" u="none" strike="noStrike" baseline="0" dirty="0">
                <a:solidFill>
                  <a:srgbClr val="221E1F"/>
                </a:solidFill>
                <a:latin typeface="STIX MathJax Main"/>
              </a:rPr>
              <a:t>) can be found by looking down the column labeled “15%” until you come to the third row. </a:t>
            </a:r>
            <a:endParaRPr lang="en-US" altLang="en-US" dirty="0"/>
          </a:p>
        </p:txBody>
      </p:sp>
    </p:spTree>
    <p:extLst>
      <p:ext uri="{BB962C8B-B14F-4D97-AF65-F5344CB8AC3E}">
        <p14:creationId xmlns:p14="http://schemas.microsoft.com/office/powerpoint/2010/main" val="90312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5.3</a:t>
            </a:r>
          </a:p>
          <a:p>
            <a:endParaRPr lang="en-US" altLang="en-US" dirty="0"/>
          </a:p>
        </p:txBody>
      </p:sp>
    </p:spTree>
    <p:extLst>
      <p:ext uri="{BB962C8B-B14F-4D97-AF65-F5344CB8AC3E}">
        <p14:creationId xmlns:p14="http://schemas.microsoft.com/office/powerpoint/2010/main" val="234728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0132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45862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9637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5317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In this particular example, there is a useful “back of the envelope” means of solving for </a:t>
            </a:r>
            <a:r>
              <a:rPr lang="en-US" sz="1800" b="0" i="1" u="none" strike="noStrike" baseline="0" dirty="0">
                <a:solidFill>
                  <a:srgbClr val="221E1F"/>
                </a:solidFill>
                <a:latin typeface="STIX MathJax Main"/>
              </a:rPr>
              <a:t>r</a:t>
            </a:r>
            <a:r>
              <a:rPr lang="en-US" sz="1800" b="0" i="0" u="none" strike="noStrike" baseline="0" dirty="0">
                <a:solidFill>
                  <a:srgbClr val="221E1F"/>
                </a:solidFill>
                <a:latin typeface="STIX MathJax Main"/>
              </a:rPr>
              <a:t>—the Rule of 72.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For reasonable rates of return, the time it takes to double your money is given approximately by 72/</a:t>
            </a:r>
            <a:r>
              <a:rPr lang="en-US" sz="1800" b="0" i="1" u="none" strike="noStrike" baseline="0" dirty="0">
                <a:solidFill>
                  <a:srgbClr val="221E1F"/>
                </a:solidFill>
                <a:latin typeface="STIX MathJax Main"/>
              </a:rPr>
              <a:t>r</a:t>
            </a:r>
            <a:r>
              <a:rPr lang="en-US" sz="1800" b="0" i="0" u="none" strike="noStrike" baseline="0" dirty="0">
                <a:solidFill>
                  <a:srgbClr val="221E1F"/>
                </a:solidFill>
                <a:latin typeface="STIX MathJax Main"/>
              </a:rPr>
              <a:t>%. In our example, this means that 72/</a:t>
            </a:r>
            <a:r>
              <a:rPr lang="en-US" sz="1800" b="0" i="1" u="none" strike="noStrike" baseline="0" dirty="0">
                <a:solidFill>
                  <a:srgbClr val="221E1F"/>
                </a:solidFill>
                <a:latin typeface="STIX MathJax Main"/>
              </a:rPr>
              <a:t>r</a:t>
            </a:r>
            <a:r>
              <a:rPr lang="en-US" sz="1800" b="0" i="0" u="none" strike="noStrike" baseline="0" dirty="0">
                <a:solidFill>
                  <a:srgbClr val="221E1F"/>
                </a:solidFill>
                <a:latin typeface="STIX MathJax Main"/>
              </a:rPr>
              <a:t>% = 8 years, implying that </a:t>
            </a:r>
            <a:r>
              <a:rPr lang="en-US" sz="1800" b="0" i="1" u="none" strike="noStrike" baseline="0" dirty="0">
                <a:solidFill>
                  <a:srgbClr val="221E1F"/>
                </a:solidFill>
                <a:latin typeface="STIX MathJax Main"/>
              </a:rPr>
              <a:t>r </a:t>
            </a:r>
            <a:r>
              <a:rPr lang="en-US" sz="1800" b="0" i="0" u="none" strike="noStrike" baseline="0" dirty="0">
                <a:solidFill>
                  <a:srgbClr val="221E1F"/>
                </a:solidFill>
                <a:latin typeface="STIX MathJax Main"/>
              </a:rPr>
              <a:t>is 9 percent, as we calculated. This rule is fairly accurate for discount rates in the 5 percent to 20 percent range. </a:t>
            </a:r>
            <a:endParaRPr lang="en-US" altLang="en-US" dirty="0"/>
          </a:p>
        </p:txBody>
      </p:sp>
    </p:spTree>
    <p:extLst>
      <p:ext uri="{BB962C8B-B14F-4D97-AF65-F5344CB8AC3E}">
        <p14:creationId xmlns:p14="http://schemas.microsoft.com/office/powerpoint/2010/main" val="218023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Massachusetts money did better; verify that the rate of return in this case was 4.3 percent. </a:t>
            </a:r>
            <a:endParaRPr lang="en-US" altLang="en-US" dirty="0"/>
          </a:p>
        </p:txBody>
      </p:sp>
    </p:spTree>
    <p:extLst>
      <p:ext uri="{BB962C8B-B14F-4D97-AF65-F5344CB8AC3E}">
        <p14:creationId xmlns:p14="http://schemas.microsoft.com/office/powerpoint/2010/main" val="423617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DD3E344-0ACC-49A6-A1E5-62493C6497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6F9FB47B-3B75-4BA9-8206-3F1BD3CF5E03}"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
        <p:nvSpPr>
          <p:cNvPr id="16387" name="Rectangle 2">
            <a:extLst>
              <a:ext uri="{FF2B5EF4-FFF2-40B4-BE49-F238E27FC236}">
                <a16:creationId xmlns:a16="http://schemas.microsoft.com/office/drawing/2014/main" id="{BFDA26A4-F8AD-4FCC-B401-5E8CBEC17B2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2273F6A-FF9B-490A-AB54-A6E53F2125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5.1</a:t>
            </a:r>
          </a:p>
          <a:p>
            <a:endParaRPr lang="en-US" altLang="en-US" dirty="0"/>
          </a:p>
        </p:txBody>
      </p:sp>
    </p:spTree>
    <p:extLst>
      <p:ext uri="{BB962C8B-B14F-4D97-AF65-F5344CB8AC3E}">
        <p14:creationId xmlns:p14="http://schemas.microsoft.com/office/powerpoint/2010/main" val="112288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8707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7531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3305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4A76B0-4FC4-4D5D-A9B6-5E6279C9F3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33F3B3A4-E42D-41E8-8A92-41089A110FF3}"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FDF15F82-44F0-440B-9CC1-A81677D24E9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B52BFAC-3FFD-40B7-86EF-FE97099DF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Table 5.4 summarizes present and future value calculations for future reference. </a:t>
            </a:r>
            <a:endParaRPr lang="en-US" altLang="en-US" dirty="0"/>
          </a:p>
        </p:txBody>
      </p:sp>
    </p:spTree>
    <p:extLst>
      <p:ext uri="{BB962C8B-B14F-4D97-AF65-F5344CB8AC3E}">
        <p14:creationId xmlns:p14="http://schemas.microsoft.com/office/powerpoint/2010/main" val="373426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63EEB78-65AE-4094-B577-E781B7EEA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ADBBEA9D-7799-4128-B9C3-0DAB7E664ECC}"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45059" name="Rectangle 2">
            <a:extLst>
              <a:ext uri="{FF2B5EF4-FFF2-40B4-BE49-F238E27FC236}">
                <a16:creationId xmlns:a16="http://schemas.microsoft.com/office/drawing/2014/main" id="{1ED8F914-5CC1-427A-8ADC-5AD2FF8840F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36201E9-3B6B-4EDC-A292-33EF22C973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903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CCE19F6-7200-4CE1-8BA9-350060F4ED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8DE87ED4-111C-47F8-8CD2-517A290AB69E}"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78851" name="Rectangle 2">
            <a:extLst>
              <a:ext uri="{FF2B5EF4-FFF2-40B4-BE49-F238E27FC236}">
                <a16:creationId xmlns:a16="http://schemas.microsoft.com/office/drawing/2014/main" id="{C5C0E666-630F-4C77-BDAB-7B4B3856967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720A7AF2-EFF2-45A6-8DA5-9E82B88DAC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802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4CF7FF4-734C-4394-BF6B-F09890750B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BBEF0B57-2A54-47B2-92FD-CD7F0E9D191A}"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
        <p:nvSpPr>
          <p:cNvPr id="18435" name="Rectangle 2">
            <a:extLst>
              <a:ext uri="{FF2B5EF4-FFF2-40B4-BE49-F238E27FC236}">
                <a16:creationId xmlns:a16="http://schemas.microsoft.com/office/drawing/2014/main" id="{652305BC-D392-4A19-97DB-6ECFDA898E9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A8C2083-1792-485A-8ABD-E7FDED3FEB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This $121 has four parts. The first part is the $100 original principal. The second part is the $10 in interest you earned in the first year, and the third part is another $10 you earned in the second year, for a total of $120. The last $1 you end up with (the fourth part) is interest you earned in the second year on the interest paid in the first year: $10 × .10 = $1. </a:t>
            </a:r>
            <a:endParaRPr lang="en-US" altLang="en-US" dirty="0"/>
          </a:p>
        </p:txBody>
      </p:sp>
    </p:spTree>
    <p:extLst>
      <p:ext uri="{BB962C8B-B14F-4D97-AF65-F5344CB8AC3E}">
        <p14:creationId xmlns:p14="http://schemas.microsoft.com/office/powerpoint/2010/main" val="321043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09FC00-5D1A-42F4-B7F7-198DD609F82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785D6B9A-4D2F-483D-9632-756B94B5B19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E29F8988-1E9E-427E-B3DE-BD25C0B628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B46B1E89-65EA-44BA-A102-0685F9486A0A}"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4211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09FC00-5D1A-42F4-B7F7-198DD609F82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785D6B9A-4D2F-483D-9632-756B94B5B19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growth of your $100 each year is illustrated in Table 5.1. As shown, the interest earned in each year is equal to the beginning amount multiplied by the interest rate of 10 percent.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In Table 5.1, notice the total interest you earn is $61.05. Over the five-year span of this investment, the simple interest is $100 × .10 = $10 per year, so you accumulate $50 this way. The other $11.05 is from compounding. </a:t>
            </a:r>
            <a:endParaRPr lang="en-US" altLang="en-US" dirty="0"/>
          </a:p>
        </p:txBody>
      </p:sp>
      <p:sp>
        <p:nvSpPr>
          <p:cNvPr id="20484" name="Slide Number Placeholder 3">
            <a:extLst>
              <a:ext uri="{FF2B5EF4-FFF2-40B4-BE49-F238E27FC236}">
                <a16:creationId xmlns:a16="http://schemas.microsoft.com/office/drawing/2014/main" id="{E29F8988-1E9E-427E-B3DE-BD25C0B628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B46B1E89-65EA-44BA-A102-0685F9486A0A}"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6630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09FC00-5D1A-42F4-B7F7-198DD609F82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785D6B9A-4D2F-483D-9632-756B94B5B19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Table 5.2 contains some future value factors. Table A.1 in the appendix at the end of the book contains a much larger set. To use the table, find the column that corresponds to 10 percent. Then look down the rows until you come to five periods. You should find the factor that we calculated, </a:t>
            </a:r>
            <a:r>
              <a:rPr lang="en-US" sz="1800" b="0" i="0" u="none" strike="noStrike" baseline="0" dirty="0">
                <a:solidFill>
                  <a:srgbClr val="358C40"/>
                </a:solidFill>
                <a:latin typeface="STIX MathJax Main"/>
              </a:rPr>
              <a:t>1.6105</a:t>
            </a:r>
            <a:r>
              <a:rPr lang="en-US" sz="1800" b="0" i="0" u="none" strike="noStrike" baseline="0" dirty="0">
                <a:solidFill>
                  <a:srgbClr val="221E1F"/>
                </a:solidFill>
                <a:latin typeface="STIX MathJax Main"/>
              </a:rPr>
              <a:t>.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To make sure you are doing the calculations correctly, pick a factor from the table and then calculate it yourself to see that you get the same answer. </a:t>
            </a:r>
            <a:endParaRPr lang="en-US" altLang="en-US" dirty="0"/>
          </a:p>
        </p:txBody>
      </p:sp>
      <p:sp>
        <p:nvSpPr>
          <p:cNvPr id="20484" name="Slide Number Placeholder 3">
            <a:extLst>
              <a:ext uri="{FF2B5EF4-FFF2-40B4-BE49-F238E27FC236}">
                <a16:creationId xmlns:a16="http://schemas.microsoft.com/office/drawing/2014/main" id="{E29F8988-1E9E-427E-B3DE-BD25C0B628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B46B1E89-65EA-44BA-A102-0685F9486A0A}"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8805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F81438E-1A2B-4E6E-A23E-70F5085665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7E7F0A1C-E89A-437F-BFDE-AE5B8DEBC6B4}"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B6F62CB3-C85F-4B14-A04E-EE5DD451663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3183D08-C53B-4441-B15E-6ACAA0566E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1000" dirty="0"/>
              <a:t>We are providing information on the Texas Instruments BA-II Plus – other calculators are similar. If you recommend or require a specific calculator other than this one, you may want to make the appropriate changes.</a:t>
            </a:r>
          </a:p>
          <a:p>
            <a:pPr marL="228600" indent="-228600"/>
            <a:endParaRPr lang="en-US" altLang="en-US" sz="1000" dirty="0"/>
          </a:p>
          <a:p>
            <a:pPr marL="228600" indent="-228600"/>
            <a:r>
              <a:rPr lang="en-US" altLang="en-US" sz="1000" dirty="0"/>
              <a:t>If students are having difficulty getting the correct answer, make sure they have done the following:</a:t>
            </a:r>
          </a:p>
          <a:p>
            <a:pPr marL="228600" indent="-228600">
              <a:buFontTx/>
              <a:buAutoNum type="arabicPeriod"/>
            </a:pPr>
            <a:r>
              <a:rPr lang="en-US" altLang="en-US" sz="1000" dirty="0"/>
              <a:t>Set decimal places to floating point (2</a:t>
            </a:r>
            <a:r>
              <a:rPr lang="en-US" altLang="en-US" sz="1000" baseline="30000" dirty="0"/>
              <a:t>nd</a:t>
            </a:r>
            <a:r>
              <a:rPr lang="en-US" altLang="en-US" sz="1000" dirty="0"/>
              <a:t> Format, Dec = 9 enter) or show 4 to 5 decimal places if using an HP</a:t>
            </a:r>
          </a:p>
          <a:p>
            <a:pPr marL="228600" indent="-228600">
              <a:buFontTx/>
              <a:buAutoNum type="arabicPeriod"/>
            </a:pPr>
            <a:r>
              <a:rPr lang="en-US" altLang="en-US" sz="1000" dirty="0"/>
              <a:t>Double check and make sure P/Y = 1</a:t>
            </a:r>
          </a:p>
          <a:p>
            <a:pPr marL="228600" indent="-228600">
              <a:buFontTx/>
              <a:buAutoNum type="arabicPeriod"/>
            </a:pPr>
            <a:r>
              <a:rPr lang="en-US" altLang="en-US" sz="1000" dirty="0"/>
              <a:t>Make sure to clear the TVM registers after finishing a problem (or before starting a problem) It is important to point out that CLR TVM clears the FV, PV, N, I/Y and PMT registers. C/CE and CLR Work DO NOT affect the TVM keys</a:t>
            </a:r>
          </a:p>
          <a:p>
            <a:pPr marL="228600" indent="-228600">
              <a:buFontTx/>
              <a:buAutoNum type="arabicPeriod"/>
            </a:pPr>
            <a:endParaRPr lang="en-US" altLang="en-US" sz="1000" dirty="0"/>
          </a:p>
          <a:p>
            <a:pPr marL="0" indent="0">
              <a:buFont typeface="Arial" panose="020B0604020202020204" pitchFamily="34" charset="0"/>
              <a:buNone/>
            </a:pPr>
            <a:r>
              <a:rPr lang="en-US" altLang="en-US" sz="1000" dirty="0"/>
              <a:t>The remaining slides will work the problems using the notation provided above for calculator keys. The formulas are presented in the notes section.</a:t>
            </a:r>
          </a:p>
        </p:txBody>
      </p:sp>
    </p:spTree>
    <p:extLst>
      <p:ext uri="{BB962C8B-B14F-4D97-AF65-F5344CB8AC3E}">
        <p14:creationId xmlns:p14="http://schemas.microsoft.com/office/powerpoint/2010/main" val="173624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F81438E-1A2B-4E6E-A23E-70F5085665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7E7F0A1C-E89A-437F-BFDE-AE5B8DEBC6B4}"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
        <p:nvSpPr>
          <p:cNvPr id="24579" name="Rectangle 2">
            <a:extLst>
              <a:ext uri="{FF2B5EF4-FFF2-40B4-BE49-F238E27FC236}">
                <a16:creationId xmlns:a16="http://schemas.microsoft.com/office/drawing/2014/main" id="{B6F62CB3-C85F-4B14-A04E-EE5DD451663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3183D08-C53B-4441-B15E-6ACAA0566E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1000" dirty="0"/>
          </a:p>
        </p:txBody>
      </p:sp>
    </p:spTree>
    <p:extLst>
      <p:ext uri="{BB962C8B-B14F-4D97-AF65-F5344CB8AC3E}">
        <p14:creationId xmlns:p14="http://schemas.microsoft.com/office/powerpoint/2010/main" val="316029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3CAC00B-B829-4BA1-A6EA-D83CAC11EC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4.</a:t>
            </a:r>
            <a:fld id="{43EC7A23-2C06-4B9F-9FA4-DC0C296BBDB1}"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
        <p:nvSpPr>
          <p:cNvPr id="34819" name="Rectangle 2">
            <a:extLst>
              <a:ext uri="{FF2B5EF4-FFF2-40B4-BE49-F238E27FC236}">
                <a16:creationId xmlns:a16="http://schemas.microsoft.com/office/drawing/2014/main" id="{B37F0288-9FD6-4275-A838-EF14CD619FD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C632378-7857-4336-8CEE-D8E69F03F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5.2</a:t>
            </a:r>
          </a:p>
        </p:txBody>
      </p:sp>
    </p:spTree>
    <p:extLst>
      <p:ext uri="{BB962C8B-B14F-4D97-AF65-F5344CB8AC3E}">
        <p14:creationId xmlns:p14="http://schemas.microsoft.com/office/powerpoint/2010/main" val="4011875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1" y="3135928"/>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92"/>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7078" indent="0" algn="ctr">
              <a:buNone/>
              <a:defRPr>
                <a:solidFill>
                  <a:schemeClr val="tx1">
                    <a:tint val="75000"/>
                  </a:schemeClr>
                </a:solidFill>
              </a:defRPr>
            </a:lvl2pPr>
            <a:lvl3pPr marL="914155" indent="0" algn="ctr">
              <a:buNone/>
              <a:defRPr>
                <a:solidFill>
                  <a:schemeClr val="tx1">
                    <a:tint val="75000"/>
                  </a:schemeClr>
                </a:solidFill>
              </a:defRPr>
            </a:lvl3pPr>
            <a:lvl4pPr marL="1371234" indent="0" algn="ctr">
              <a:buNone/>
              <a:defRPr>
                <a:solidFill>
                  <a:schemeClr val="tx1">
                    <a:tint val="75000"/>
                  </a:schemeClr>
                </a:solidFill>
              </a:defRPr>
            </a:lvl4pPr>
            <a:lvl5pPr marL="1828311" indent="0" algn="ctr">
              <a:buNone/>
              <a:defRPr>
                <a:solidFill>
                  <a:schemeClr val="tx1">
                    <a:tint val="75000"/>
                  </a:schemeClr>
                </a:solidFill>
              </a:defRPr>
            </a:lvl5pPr>
            <a:lvl6pPr marL="2285387" indent="0" algn="ctr">
              <a:buNone/>
              <a:defRPr>
                <a:solidFill>
                  <a:schemeClr val="tx1">
                    <a:tint val="75000"/>
                  </a:schemeClr>
                </a:solidFill>
              </a:defRPr>
            </a:lvl6pPr>
            <a:lvl7pPr marL="2742463" indent="0" algn="ctr">
              <a:buNone/>
              <a:defRPr>
                <a:solidFill>
                  <a:schemeClr val="tx1">
                    <a:tint val="75000"/>
                  </a:schemeClr>
                </a:solidFill>
              </a:defRPr>
            </a:lvl7pPr>
            <a:lvl8pPr marL="3199542" indent="0" algn="ctr">
              <a:buNone/>
              <a:defRPr>
                <a:solidFill>
                  <a:schemeClr val="tx1">
                    <a:tint val="75000"/>
                  </a:schemeClr>
                </a:solidFill>
              </a:defRPr>
            </a:lvl8pPr>
            <a:lvl9pPr marL="365661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40"/>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A9E9CA8D-98DE-4DF8-BC4F-926602AF04E5}"/>
              </a:ext>
            </a:extLst>
          </p:cNvPr>
          <p:cNvPicPr>
            <a:picLocks noChangeAspect="1"/>
          </p:cNvPicPr>
          <p:nvPr userDrawn="1"/>
        </p:nvPicPr>
        <p:blipFill>
          <a:blip r:embed="rId2"/>
          <a:stretch>
            <a:fillRect/>
          </a:stretch>
        </p:blipFill>
        <p:spPr>
          <a:xfrm>
            <a:off x="2286000" y="137375"/>
            <a:ext cx="4172856" cy="2797906"/>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3"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defTabSz="914155"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34"/>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6"/>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218" tIns="51609" rIns="103218" bIns="51609"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38"/>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2" name="Title 1"/>
          <p:cNvSpPr>
            <a:spLocks noGrp="1"/>
          </p:cNvSpPr>
          <p:nvPr>
            <p:ph type="title"/>
          </p:nvPr>
        </p:nvSpPr>
        <p:spPr>
          <a:xfrm>
            <a:off x="736456" y="3200406"/>
            <a:ext cx="7696200" cy="1295401"/>
          </a:xfrm>
        </p:spPr>
        <p:txBody>
          <a:bodyPr anchor="b" anchorCtr="0">
            <a:noAutofit/>
          </a:bodyPr>
          <a:lstStyle>
            <a:lvl1pPr algn="ctr" defTabSz="914155"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7"/>
            <a:ext cx="7696200" cy="523783"/>
          </a:xfrm>
        </p:spPr>
        <p:txBody>
          <a:bodyPr anchor="ctr">
            <a:normAutofit/>
          </a:bodyPr>
          <a:lstStyle>
            <a:lvl1pPr marL="0" indent="0" algn="ctr">
              <a:buNone/>
              <a:defRPr sz="2000" cap="all" spc="250" baseline="0">
                <a:solidFill>
                  <a:srgbClr val="FFFFFF"/>
                </a:solidFill>
              </a:defRPr>
            </a:lvl1pPr>
            <a:lvl2pPr marL="457078" indent="0">
              <a:buNone/>
              <a:defRPr sz="1800">
                <a:solidFill>
                  <a:schemeClr val="tx1">
                    <a:tint val="75000"/>
                  </a:schemeClr>
                </a:solidFill>
              </a:defRPr>
            </a:lvl2pPr>
            <a:lvl3pPr marL="914155" indent="0">
              <a:buNone/>
              <a:defRPr sz="1600">
                <a:solidFill>
                  <a:schemeClr val="tx1">
                    <a:tint val="75000"/>
                  </a:schemeClr>
                </a:solidFill>
              </a:defRPr>
            </a:lvl3pPr>
            <a:lvl4pPr marL="1371234" indent="0">
              <a:buNone/>
              <a:defRPr sz="1400">
                <a:solidFill>
                  <a:schemeClr val="tx1">
                    <a:tint val="75000"/>
                  </a:schemeClr>
                </a:solidFill>
              </a:defRPr>
            </a:lvl4pPr>
            <a:lvl5pPr marL="1828311" indent="0">
              <a:buNone/>
              <a:defRPr sz="1400">
                <a:solidFill>
                  <a:schemeClr val="tx1">
                    <a:tint val="75000"/>
                  </a:schemeClr>
                </a:solidFill>
              </a:defRPr>
            </a:lvl5pPr>
            <a:lvl6pPr marL="2285387" indent="0">
              <a:buNone/>
              <a:defRPr sz="1400">
                <a:solidFill>
                  <a:schemeClr val="tx1">
                    <a:tint val="75000"/>
                  </a:schemeClr>
                </a:solidFill>
              </a:defRPr>
            </a:lvl6pPr>
            <a:lvl7pPr marL="2742463" indent="0">
              <a:buNone/>
              <a:defRPr sz="1400">
                <a:solidFill>
                  <a:schemeClr val="tx1">
                    <a:tint val="75000"/>
                  </a:schemeClr>
                </a:solidFill>
              </a:defRPr>
            </a:lvl7pPr>
            <a:lvl8pPr marL="3199542" indent="0">
              <a:buNone/>
              <a:defRPr sz="1400">
                <a:solidFill>
                  <a:schemeClr val="tx1">
                    <a:tint val="75000"/>
                  </a:schemeClr>
                </a:solidFill>
              </a:defRPr>
            </a:lvl8pPr>
            <a:lvl9pPr marL="3656618"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218" tIns="51609" rIns="103218" bIns="51609"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7" indent="0">
              <a:buNone/>
              <a:defRPr sz="1600" b="1"/>
            </a:lvl6pPr>
            <a:lvl7pPr marL="2742463" indent="0">
              <a:buNone/>
              <a:defRPr sz="1600" b="1"/>
            </a:lvl7pPr>
            <a:lvl8pPr marL="3199542" indent="0">
              <a:buNone/>
              <a:defRPr sz="1600" b="1"/>
            </a:lvl8pPr>
            <a:lvl9pPr marL="36566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7" indent="0">
              <a:buNone/>
              <a:defRPr sz="1600" b="1"/>
            </a:lvl6pPr>
            <a:lvl7pPr marL="2742463" indent="0">
              <a:buNone/>
              <a:defRPr sz="1600" b="1"/>
            </a:lvl7pPr>
            <a:lvl8pPr marL="3199542" indent="0">
              <a:buNone/>
              <a:defRPr sz="1600" b="1"/>
            </a:lvl8pPr>
            <a:lvl9pPr marL="36566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218" tIns="51609" rIns="103218" bIns="51609"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7078" indent="0">
              <a:buNone/>
              <a:defRPr sz="1200"/>
            </a:lvl2pPr>
            <a:lvl3pPr marL="914155" indent="0">
              <a:buNone/>
              <a:defRPr sz="1000"/>
            </a:lvl3pPr>
            <a:lvl4pPr marL="1371234" indent="0">
              <a:buNone/>
              <a:defRPr sz="900"/>
            </a:lvl4pPr>
            <a:lvl5pPr marL="1828311" indent="0">
              <a:buNone/>
              <a:defRPr sz="900"/>
            </a:lvl5pPr>
            <a:lvl6pPr marL="2285387" indent="0">
              <a:buNone/>
              <a:defRPr sz="900"/>
            </a:lvl6pPr>
            <a:lvl7pPr marL="2742463" indent="0">
              <a:buNone/>
              <a:defRPr sz="900"/>
            </a:lvl7pPr>
            <a:lvl8pPr marL="3199542" indent="0">
              <a:buNone/>
              <a:defRPr sz="900"/>
            </a:lvl8pPr>
            <a:lvl9pPr marL="3656618"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218" tIns="51609" rIns="103218" bIns="51609"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699"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19"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078" indent="0">
              <a:buNone/>
              <a:defRPr sz="2800"/>
            </a:lvl2pPr>
            <a:lvl3pPr marL="914155" indent="0">
              <a:buNone/>
              <a:defRPr sz="2400"/>
            </a:lvl3pPr>
            <a:lvl4pPr marL="1371234" indent="0">
              <a:buNone/>
              <a:defRPr sz="2000"/>
            </a:lvl4pPr>
            <a:lvl5pPr marL="1828311" indent="0">
              <a:buNone/>
              <a:defRPr sz="2000"/>
            </a:lvl5pPr>
            <a:lvl6pPr marL="2285387" indent="0">
              <a:buNone/>
              <a:defRPr sz="2000"/>
            </a:lvl6pPr>
            <a:lvl7pPr marL="2742463" indent="0">
              <a:buNone/>
              <a:defRPr sz="2000"/>
            </a:lvl7pPr>
            <a:lvl8pPr marL="3199542" indent="0">
              <a:buNone/>
              <a:defRPr sz="2000"/>
            </a:lvl8pPr>
            <a:lvl9pPr marL="365661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63"/>
            <a:ext cx="7244736" cy="401715"/>
          </a:xfrm>
        </p:spPr>
        <p:txBody>
          <a:bodyPr anchor="ctr">
            <a:normAutofit/>
          </a:bodyPr>
          <a:lstStyle>
            <a:lvl1pPr marL="0" indent="0" algn="ctr">
              <a:buNone/>
              <a:defRPr sz="1500" cap="all" spc="250" baseline="0">
                <a:solidFill>
                  <a:srgbClr val="FFFFFF"/>
                </a:solidFill>
              </a:defRPr>
            </a:lvl1pPr>
            <a:lvl2pPr marL="457078" indent="0">
              <a:buNone/>
              <a:defRPr sz="1200"/>
            </a:lvl2pPr>
            <a:lvl3pPr marL="914155" indent="0">
              <a:buNone/>
              <a:defRPr sz="1000"/>
            </a:lvl3pPr>
            <a:lvl4pPr marL="1371234" indent="0">
              <a:buNone/>
              <a:defRPr sz="900"/>
            </a:lvl4pPr>
            <a:lvl5pPr marL="1828311" indent="0">
              <a:buNone/>
              <a:defRPr sz="900"/>
            </a:lvl5pPr>
            <a:lvl6pPr marL="2285387" indent="0">
              <a:buNone/>
              <a:defRPr sz="900"/>
            </a:lvl6pPr>
            <a:lvl7pPr marL="2742463" indent="0">
              <a:buNone/>
              <a:defRPr sz="900"/>
            </a:lvl7pPr>
            <a:lvl8pPr marL="3199542" indent="0">
              <a:buNone/>
              <a:defRPr sz="900"/>
            </a:lvl8pPr>
            <a:lvl9pPr marL="3656618"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218" tIns="51609" rIns="103218" bIns="51609"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6" y="6484332"/>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2" y="120898"/>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10"/>
            <a:ext cx="2134306" cy="364515"/>
          </a:xfrm>
          <a:prstGeom prst="rect">
            <a:avLst/>
          </a:prstGeom>
        </p:spPr>
        <p:txBody>
          <a:bodyPr vert="horz" lIns="91422" tIns="45711" rIns="91422" bIns="45711"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31"/>
            <a:ext cx="8687152" cy="370577"/>
          </a:xfrm>
          <a:prstGeom prst="rect">
            <a:avLst/>
          </a:prstGeom>
        </p:spPr>
        <p:txBody>
          <a:bodyPr vert="horz" lIns="91422" tIns="45711" rIns="91422" bIns="45711"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36"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422" tIns="45711" rIns="91422" bIns="45711"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22" tIns="51611" rIns="103222" bIns="51611"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68"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4640139A-F076-4315-9187-5B73391E26D2}"/>
              </a:ext>
            </a:extLst>
          </p:cNvPr>
          <p:cNvPicPr>
            <a:picLocks noChangeAspect="1"/>
          </p:cNvPicPr>
          <p:nvPr userDrawn="1"/>
        </p:nvPicPr>
        <p:blipFill>
          <a:blip r:embed="rId14"/>
          <a:stretch>
            <a:fillRect/>
          </a:stretch>
        </p:blipFill>
        <p:spPr>
          <a:xfrm>
            <a:off x="32648" y="104775"/>
            <a:ext cx="345867" cy="6753225"/>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dt="0"/>
  <p:txStyles>
    <p:titleStyle>
      <a:lvl1pPr algn="ctr" defTabSz="913945" rtl="0" eaLnBrk="0" fontAlgn="base" hangingPunct="0">
        <a:spcBef>
          <a:spcPct val="0"/>
        </a:spcBef>
        <a:spcAft>
          <a:spcPct val="0"/>
        </a:spcAft>
        <a:defRPr sz="4100" kern="1200" cap="all">
          <a:solidFill>
            <a:srgbClr val="BF2600"/>
          </a:solidFill>
          <a:latin typeface="+mj-lt"/>
          <a:ea typeface="+mj-ea"/>
          <a:cs typeface="+mj-cs"/>
        </a:defRPr>
      </a:lvl1pPr>
      <a:lvl2pPr algn="ctr" defTabSz="913945" rtl="0" eaLnBrk="0" fontAlgn="base" hangingPunct="0">
        <a:spcBef>
          <a:spcPct val="0"/>
        </a:spcBef>
        <a:spcAft>
          <a:spcPct val="0"/>
        </a:spcAft>
        <a:defRPr sz="3500">
          <a:solidFill>
            <a:srgbClr val="BF2600"/>
          </a:solidFill>
          <a:latin typeface="Book Antiqua" panose="02040602050305030304" pitchFamily="18" charset="0"/>
        </a:defRPr>
      </a:lvl2pPr>
      <a:lvl3pPr algn="ctr" defTabSz="913945" rtl="0" eaLnBrk="0" fontAlgn="base" hangingPunct="0">
        <a:spcBef>
          <a:spcPct val="0"/>
        </a:spcBef>
        <a:spcAft>
          <a:spcPct val="0"/>
        </a:spcAft>
        <a:defRPr sz="3500">
          <a:solidFill>
            <a:srgbClr val="BF2600"/>
          </a:solidFill>
          <a:latin typeface="Book Antiqua" panose="02040602050305030304" pitchFamily="18" charset="0"/>
        </a:defRPr>
      </a:lvl3pPr>
      <a:lvl4pPr algn="ctr" defTabSz="913945" rtl="0" eaLnBrk="0" fontAlgn="base" hangingPunct="0">
        <a:spcBef>
          <a:spcPct val="0"/>
        </a:spcBef>
        <a:spcAft>
          <a:spcPct val="0"/>
        </a:spcAft>
        <a:defRPr sz="3500">
          <a:solidFill>
            <a:srgbClr val="BF2600"/>
          </a:solidFill>
          <a:latin typeface="Book Antiqua" panose="02040602050305030304" pitchFamily="18" charset="0"/>
        </a:defRPr>
      </a:lvl4pPr>
      <a:lvl5pPr algn="ctr" defTabSz="913945" rtl="0" eaLnBrk="0" fontAlgn="base" hangingPunct="0">
        <a:spcBef>
          <a:spcPct val="0"/>
        </a:spcBef>
        <a:spcAft>
          <a:spcPct val="0"/>
        </a:spcAft>
        <a:defRPr sz="3500">
          <a:solidFill>
            <a:srgbClr val="BF2600"/>
          </a:solidFill>
          <a:latin typeface="Book Antiqua" panose="02040602050305030304" pitchFamily="18" charset="0"/>
        </a:defRPr>
      </a:lvl5pPr>
      <a:lvl6pPr marL="516110" algn="ctr" defTabSz="913945" rtl="0" fontAlgn="base">
        <a:spcBef>
          <a:spcPct val="0"/>
        </a:spcBef>
        <a:spcAft>
          <a:spcPct val="0"/>
        </a:spcAft>
        <a:defRPr sz="3500">
          <a:solidFill>
            <a:srgbClr val="BF2600"/>
          </a:solidFill>
          <a:latin typeface="Book Antiqua" panose="02040602050305030304" pitchFamily="18" charset="0"/>
        </a:defRPr>
      </a:lvl6pPr>
      <a:lvl7pPr marL="1032219" algn="ctr" defTabSz="913945" rtl="0" fontAlgn="base">
        <a:spcBef>
          <a:spcPct val="0"/>
        </a:spcBef>
        <a:spcAft>
          <a:spcPct val="0"/>
        </a:spcAft>
        <a:defRPr sz="3500">
          <a:solidFill>
            <a:srgbClr val="BF2600"/>
          </a:solidFill>
          <a:latin typeface="Book Antiqua" panose="02040602050305030304" pitchFamily="18" charset="0"/>
        </a:defRPr>
      </a:lvl7pPr>
      <a:lvl8pPr marL="1548326" algn="ctr" defTabSz="913945" rtl="0" fontAlgn="base">
        <a:spcBef>
          <a:spcPct val="0"/>
        </a:spcBef>
        <a:spcAft>
          <a:spcPct val="0"/>
        </a:spcAft>
        <a:defRPr sz="3500">
          <a:solidFill>
            <a:srgbClr val="BF2600"/>
          </a:solidFill>
          <a:latin typeface="Book Antiqua" panose="02040602050305030304" pitchFamily="18" charset="0"/>
        </a:defRPr>
      </a:lvl8pPr>
      <a:lvl9pPr marL="2064439" algn="ctr" defTabSz="913945" rtl="0" fontAlgn="base">
        <a:spcBef>
          <a:spcPct val="0"/>
        </a:spcBef>
        <a:spcAft>
          <a:spcPct val="0"/>
        </a:spcAft>
        <a:defRPr sz="3500">
          <a:solidFill>
            <a:srgbClr val="BF2600"/>
          </a:solidFill>
          <a:latin typeface="Book Antiqua" panose="02040602050305030304" pitchFamily="18" charset="0"/>
        </a:defRPr>
      </a:lvl9pPr>
    </p:titleStyle>
    <p:bodyStyle>
      <a:lvl1pPr marL="342281" indent="-227591" algn="l" defTabSz="913945"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1" indent="-227591" algn="l" defTabSz="913945"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945" indent="-227591" algn="l" defTabSz="913945"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522" indent="-227591" algn="l" defTabSz="913945"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706" indent="-227591" algn="l" defTabSz="913945"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7050" indent="-182848" algn="l" defTabSz="914236"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321" indent="-182848" algn="l" defTabSz="914236"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167" indent="-182848" algn="l" defTabSz="914236"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016" indent="-182848" algn="l" defTabSz="914236"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236" rtl="0" eaLnBrk="1" latinLnBrk="0" hangingPunct="1">
        <a:defRPr sz="1800" kern="1200">
          <a:solidFill>
            <a:schemeClr val="tx1"/>
          </a:solidFill>
          <a:latin typeface="+mn-lt"/>
          <a:ea typeface="+mn-ea"/>
          <a:cs typeface="+mn-cs"/>
        </a:defRPr>
      </a:lvl1pPr>
      <a:lvl2pPr marL="457119" algn="l" defTabSz="914236" rtl="0" eaLnBrk="1" latinLnBrk="0" hangingPunct="1">
        <a:defRPr sz="1800" kern="1200">
          <a:solidFill>
            <a:schemeClr val="tx1"/>
          </a:solidFill>
          <a:latin typeface="+mn-lt"/>
          <a:ea typeface="+mn-ea"/>
          <a:cs typeface="+mn-cs"/>
        </a:defRPr>
      </a:lvl2pPr>
      <a:lvl3pPr marL="914236" algn="l" defTabSz="914236" rtl="0" eaLnBrk="1" latinLnBrk="0" hangingPunct="1">
        <a:defRPr sz="1800" kern="1200">
          <a:solidFill>
            <a:schemeClr val="tx1"/>
          </a:solidFill>
          <a:latin typeface="+mn-lt"/>
          <a:ea typeface="+mn-ea"/>
          <a:cs typeface="+mn-cs"/>
        </a:defRPr>
      </a:lvl3pPr>
      <a:lvl4pPr marL="1371356" algn="l" defTabSz="914236" rtl="0" eaLnBrk="1" latinLnBrk="0" hangingPunct="1">
        <a:defRPr sz="1800" kern="1200">
          <a:solidFill>
            <a:schemeClr val="tx1"/>
          </a:solidFill>
          <a:latin typeface="+mn-lt"/>
          <a:ea typeface="+mn-ea"/>
          <a:cs typeface="+mn-cs"/>
        </a:defRPr>
      </a:lvl4pPr>
      <a:lvl5pPr marL="1828473" algn="l" defTabSz="914236" rtl="0" eaLnBrk="1" latinLnBrk="0" hangingPunct="1">
        <a:defRPr sz="1800" kern="1200">
          <a:solidFill>
            <a:schemeClr val="tx1"/>
          </a:solidFill>
          <a:latin typeface="+mn-lt"/>
          <a:ea typeface="+mn-ea"/>
          <a:cs typeface="+mn-cs"/>
        </a:defRPr>
      </a:lvl5pPr>
      <a:lvl6pPr marL="2285592" algn="l" defTabSz="914236" rtl="0" eaLnBrk="1" latinLnBrk="0" hangingPunct="1">
        <a:defRPr sz="1800" kern="1200">
          <a:solidFill>
            <a:schemeClr val="tx1"/>
          </a:solidFill>
          <a:latin typeface="+mn-lt"/>
          <a:ea typeface="+mn-ea"/>
          <a:cs typeface="+mn-cs"/>
        </a:defRPr>
      </a:lvl6pPr>
      <a:lvl7pPr marL="2742708" algn="l" defTabSz="914236" rtl="0" eaLnBrk="1" latinLnBrk="0" hangingPunct="1">
        <a:defRPr sz="1800" kern="1200">
          <a:solidFill>
            <a:schemeClr val="tx1"/>
          </a:solidFill>
          <a:latin typeface="+mn-lt"/>
          <a:ea typeface="+mn-ea"/>
          <a:cs typeface="+mn-cs"/>
        </a:defRPr>
      </a:lvl7pPr>
      <a:lvl8pPr marL="3199828" algn="l" defTabSz="914236" rtl="0" eaLnBrk="1" latinLnBrk="0" hangingPunct="1">
        <a:defRPr sz="1800" kern="1200">
          <a:solidFill>
            <a:schemeClr val="tx1"/>
          </a:solidFill>
          <a:latin typeface="+mn-lt"/>
          <a:ea typeface="+mn-ea"/>
          <a:cs typeface="+mn-cs"/>
        </a:defRPr>
      </a:lvl8pPr>
      <a:lvl9pPr marL="3656945" algn="l" defTabSz="9142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10B318B-E1E9-4631-9DFA-62815A88F853}"/>
              </a:ext>
            </a:extLst>
          </p:cNvPr>
          <p:cNvSpPr>
            <a:spLocks noGrp="1"/>
          </p:cNvSpPr>
          <p:nvPr>
            <p:ph type="subTitle" idx="1"/>
          </p:nvPr>
        </p:nvSpPr>
        <p:spPr>
          <a:xfrm>
            <a:off x="642806" y="4572000"/>
            <a:ext cx="6553200" cy="457200"/>
          </a:xfrm>
        </p:spPr>
        <p:txBody>
          <a:bodyPr>
            <a:noAutofit/>
          </a:bodyPr>
          <a:lstStyle/>
          <a:p>
            <a:pPr>
              <a:spcBef>
                <a:spcPts val="600"/>
              </a:spcBef>
            </a:pPr>
            <a:r>
              <a:rPr lang="en-US" dirty="0">
                <a:solidFill>
                  <a:schemeClr val="bg1"/>
                </a:solidFill>
              </a:rPr>
              <a:t>INTRODUCTION TO VALUATION: </a:t>
            </a:r>
          </a:p>
          <a:p>
            <a:pPr>
              <a:spcBef>
                <a:spcPts val="600"/>
              </a:spcBef>
            </a:pPr>
            <a:r>
              <a:rPr lang="en-US" dirty="0">
                <a:solidFill>
                  <a:schemeClr val="bg1"/>
                </a:solidFill>
              </a:rPr>
              <a:t>THE TIME VALUE OF MONEY</a:t>
            </a:r>
            <a:endParaRPr lang="en-US" sz="2800" dirty="0"/>
          </a:p>
        </p:txBody>
      </p:sp>
      <p:sp>
        <p:nvSpPr>
          <p:cNvPr id="7" name="Title 6">
            <a:extLst>
              <a:ext uri="{FF2B5EF4-FFF2-40B4-BE49-F238E27FC236}">
                <a16:creationId xmlns:a16="http://schemas.microsoft.com/office/drawing/2014/main" id="{F353DD45-0129-47F6-9F72-E725984BD896}"/>
              </a:ext>
            </a:extLst>
          </p:cNvPr>
          <p:cNvSpPr>
            <a:spLocks noGrp="1"/>
          </p:cNvSpPr>
          <p:nvPr>
            <p:ph type="ctrTitle"/>
          </p:nvPr>
        </p:nvSpPr>
        <p:spPr/>
        <p:txBody>
          <a:bodyPr anchor="b" anchorCtr="1"/>
          <a:lstStyle/>
          <a:p>
            <a:r>
              <a:rPr lang="en-US" dirty="0">
                <a:solidFill>
                  <a:schemeClr val="tx2"/>
                </a:solidFill>
              </a:rPr>
              <a:t>CHAPTER 5</a:t>
            </a:r>
          </a:p>
        </p:txBody>
      </p:sp>
      <p:sp>
        <p:nvSpPr>
          <p:cNvPr id="9" name="Footer Placeholder 8">
            <a:extLst>
              <a:ext uri="{FF2B5EF4-FFF2-40B4-BE49-F238E27FC236}">
                <a16:creationId xmlns:a16="http://schemas.microsoft.com/office/drawing/2014/main" id="{2883DFA4-4546-4D2F-AAD4-C1C2CF4C79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6990D3A5-9266-4D37-8B37-C80E0E8BA0BE}"/>
              </a:ext>
            </a:extLst>
          </p:cNvPr>
          <p:cNvSpPr>
            <a:spLocks noGrp="1" noChangeArrowheads="1"/>
          </p:cNvSpPr>
          <p:nvPr>
            <p:ph idx="1"/>
          </p:nvPr>
        </p:nvSpPr>
        <p:spPr>
          <a:xfrm>
            <a:off x="636764" y="1491034"/>
            <a:ext cx="8117416" cy="4993290"/>
          </a:xfrm>
        </p:spPr>
        <p:txBody>
          <a:bodyPr/>
          <a:lstStyle/>
          <a:p>
            <a:pPr eaLnBrk="1" hangingPunct="1">
              <a:lnSpc>
                <a:spcPct val="90000"/>
              </a:lnSpc>
              <a:spcBef>
                <a:spcPts val="600"/>
              </a:spcBef>
            </a:pPr>
            <a:r>
              <a:rPr lang="en-US" altLang="en-US" sz="2300" dirty="0">
                <a:solidFill>
                  <a:schemeClr val="tx2"/>
                </a:solidFill>
              </a:rPr>
              <a:t>Keys of particular interest:</a:t>
            </a:r>
          </a:p>
          <a:p>
            <a:pPr lvl="1" eaLnBrk="1" hangingPunct="1">
              <a:lnSpc>
                <a:spcPct val="90000"/>
              </a:lnSpc>
              <a:spcBef>
                <a:spcPts val="600"/>
              </a:spcBef>
            </a:pPr>
            <a:r>
              <a:rPr lang="en-US" altLang="en-US" sz="2100" dirty="0">
                <a:solidFill>
                  <a:schemeClr val="tx2"/>
                </a:solidFill>
              </a:rPr>
              <a:t>FV = future value</a:t>
            </a:r>
          </a:p>
          <a:p>
            <a:pPr lvl="1" eaLnBrk="1" hangingPunct="1">
              <a:lnSpc>
                <a:spcPct val="90000"/>
              </a:lnSpc>
              <a:spcBef>
                <a:spcPts val="600"/>
              </a:spcBef>
            </a:pPr>
            <a:r>
              <a:rPr lang="en-US" altLang="en-US" sz="2100" dirty="0">
                <a:solidFill>
                  <a:schemeClr val="tx2"/>
                </a:solidFill>
              </a:rPr>
              <a:t>PV = present value</a:t>
            </a:r>
          </a:p>
          <a:p>
            <a:pPr lvl="1" eaLnBrk="1" hangingPunct="1">
              <a:lnSpc>
                <a:spcPct val="90000"/>
              </a:lnSpc>
              <a:spcBef>
                <a:spcPts val="600"/>
              </a:spcBef>
            </a:pPr>
            <a:r>
              <a:rPr lang="en-US" altLang="en-US" sz="2100" dirty="0">
                <a:solidFill>
                  <a:schemeClr val="tx2"/>
                </a:solidFill>
              </a:rPr>
              <a:t>I/Y = interest rate (i.e., what we have been calling </a:t>
            </a:r>
            <a:r>
              <a:rPr lang="en-US" altLang="en-US" sz="2100" i="1" dirty="0">
                <a:solidFill>
                  <a:schemeClr val="tx2"/>
                </a:solidFill>
              </a:rPr>
              <a:t>r</a:t>
            </a:r>
            <a:r>
              <a:rPr lang="en-US" altLang="en-US" sz="2100" dirty="0">
                <a:solidFill>
                  <a:schemeClr val="tx2"/>
                </a:solidFill>
              </a:rPr>
              <a:t>)</a:t>
            </a:r>
          </a:p>
          <a:p>
            <a:pPr lvl="1" eaLnBrk="1" hangingPunct="1">
              <a:lnSpc>
                <a:spcPct val="90000"/>
              </a:lnSpc>
              <a:spcBef>
                <a:spcPts val="600"/>
              </a:spcBef>
            </a:pPr>
            <a:r>
              <a:rPr lang="en-US" altLang="en-US" sz="2100" dirty="0">
                <a:solidFill>
                  <a:schemeClr val="tx2"/>
                </a:solidFill>
              </a:rPr>
              <a:t>N = number of periods (i.e., what we have been calling </a:t>
            </a:r>
            <a:r>
              <a:rPr lang="en-US" altLang="en-US" sz="2100" i="1" dirty="0">
                <a:solidFill>
                  <a:schemeClr val="tx2"/>
                </a:solidFill>
              </a:rPr>
              <a:t>t</a:t>
            </a:r>
            <a:r>
              <a:rPr lang="en-US" altLang="en-US" sz="2100" dirty="0">
                <a:solidFill>
                  <a:schemeClr val="tx2"/>
                </a:solidFill>
              </a:rPr>
              <a:t>)</a:t>
            </a:r>
          </a:p>
          <a:p>
            <a:pPr eaLnBrk="1" hangingPunct="1">
              <a:lnSpc>
                <a:spcPct val="90000"/>
              </a:lnSpc>
              <a:spcBef>
                <a:spcPts val="600"/>
              </a:spcBef>
            </a:pPr>
            <a:r>
              <a:rPr lang="en-US" altLang="en-US" sz="2300" dirty="0">
                <a:solidFill>
                  <a:schemeClr val="tx2"/>
                </a:solidFill>
              </a:rPr>
              <a:t>Things you need to do only once:</a:t>
            </a:r>
          </a:p>
          <a:p>
            <a:pPr lvl="1" eaLnBrk="1" hangingPunct="1">
              <a:lnSpc>
                <a:spcPct val="90000"/>
              </a:lnSpc>
              <a:spcBef>
                <a:spcPts val="600"/>
              </a:spcBef>
            </a:pPr>
            <a:r>
              <a:rPr lang="en-US" altLang="en-US" sz="2100" dirty="0">
                <a:solidFill>
                  <a:schemeClr val="tx2"/>
                </a:solidFill>
              </a:rPr>
              <a:t>Make sure your calculator is set to display many decimal places</a:t>
            </a:r>
          </a:p>
          <a:p>
            <a:pPr lvl="1" eaLnBrk="1" hangingPunct="1">
              <a:lnSpc>
                <a:spcPct val="90000"/>
              </a:lnSpc>
              <a:spcBef>
                <a:spcPts val="600"/>
              </a:spcBef>
            </a:pPr>
            <a:r>
              <a:rPr lang="en-US" altLang="en-US" sz="2100" dirty="0">
                <a:solidFill>
                  <a:schemeClr val="tx2"/>
                </a:solidFill>
              </a:rPr>
              <a:t>Set calculator to assume only one payment per period or per year</a:t>
            </a:r>
          </a:p>
          <a:p>
            <a:pPr lvl="1" eaLnBrk="1" hangingPunct="1">
              <a:lnSpc>
                <a:spcPct val="90000"/>
              </a:lnSpc>
              <a:spcBef>
                <a:spcPts val="600"/>
              </a:spcBef>
            </a:pPr>
            <a:r>
              <a:rPr lang="en-US" altLang="en-US" sz="2100" dirty="0">
                <a:solidFill>
                  <a:schemeClr val="tx2"/>
                </a:solidFill>
              </a:rPr>
              <a:t>Make sure your calculator is in “end” mode</a:t>
            </a:r>
          </a:p>
          <a:p>
            <a:pPr eaLnBrk="1" hangingPunct="1">
              <a:lnSpc>
                <a:spcPct val="90000"/>
              </a:lnSpc>
              <a:spcBef>
                <a:spcPts val="600"/>
              </a:spcBef>
            </a:pPr>
            <a:r>
              <a:rPr lang="en-US" altLang="en-US" sz="2300" dirty="0">
                <a:solidFill>
                  <a:schemeClr val="tx2"/>
                </a:solidFill>
              </a:rPr>
              <a:t>Things you need to do every time you work a problem:</a:t>
            </a:r>
          </a:p>
          <a:p>
            <a:pPr lvl="1" eaLnBrk="1" hangingPunct="1">
              <a:lnSpc>
                <a:spcPct val="90000"/>
              </a:lnSpc>
              <a:spcBef>
                <a:spcPts val="600"/>
              </a:spcBef>
            </a:pPr>
            <a:r>
              <a:rPr lang="en-US" altLang="en-US" sz="2100" dirty="0">
                <a:solidFill>
                  <a:schemeClr val="tx2"/>
                </a:solidFill>
              </a:rPr>
              <a:t>Before you start, completely clear out the calculator</a:t>
            </a:r>
          </a:p>
          <a:p>
            <a:pPr lvl="1" eaLnBrk="1" hangingPunct="1">
              <a:lnSpc>
                <a:spcPct val="90000"/>
              </a:lnSpc>
              <a:spcBef>
                <a:spcPts val="600"/>
              </a:spcBef>
            </a:pPr>
            <a:r>
              <a:rPr lang="en-US" altLang="en-US" sz="2100" dirty="0">
                <a:solidFill>
                  <a:schemeClr val="tx2"/>
                </a:solidFill>
              </a:rPr>
              <a:t>Put a negative sign on cash outflows</a:t>
            </a:r>
          </a:p>
          <a:p>
            <a:pPr lvl="1" eaLnBrk="1" hangingPunct="1">
              <a:lnSpc>
                <a:spcPct val="90000"/>
              </a:lnSpc>
              <a:spcBef>
                <a:spcPts val="600"/>
              </a:spcBef>
            </a:pPr>
            <a:r>
              <a:rPr lang="en-US" altLang="en-US" sz="2100" dirty="0">
                <a:solidFill>
                  <a:schemeClr val="tx2"/>
                </a:solidFill>
              </a:rPr>
              <a:t>Enter the rate correctly (i.e., percent form)</a:t>
            </a:r>
          </a:p>
          <a:p>
            <a:pPr eaLnBrk="1" hangingPunct="1">
              <a:lnSpc>
                <a:spcPct val="90000"/>
              </a:lnSpc>
              <a:spcBef>
                <a:spcPts val="600"/>
              </a:spcBef>
            </a:pPr>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969E0914-F1B0-4D0E-8621-20A5E682C8A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7FEE2CB7-C129-43F8-B475-27F245DFCC67}"/>
              </a:ext>
            </a:extLst>
          </p:cNvPr>
          <p:cNvSpPr>
            <a:spLocks noGrp="1" noChangeArrowheads="1"/>
          </p:cNvSpPr>
          <p:nvPr>
            <p:ph type="title"/>
          </p:nvPr>
        </p:nvSpPr>
        <p:spPr/>
        <p:txBody>
          <a:bodyPr/>
          <a:lstStyle/>
          <a:p>
            <a:pPr eaLnBrk="1" hangingPunct="1">
              <a:defRPr/>
            </a:pPr>
            <a:r>
              <a:rPr lang="en-US" altLang="en-US" dirty="0"/>
              <a:t>Calculator Keys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9E0914-F1B0-4D0E-8621-20A5E682C8A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7FEE2CB7-C129-43F8-B475-27F245DFCC67}"/>
              </a:ext>
            </a:extLst>
          </p:cNvPr>
          <p:cNvSpPr>
            <a:spLocks noGrp="1" noChangeArrowheads="1"/>
          </p:cNvSpPr>
          <p:nvPr>
            <p:ph type="title"/>
          </p:nvPr>
        </p:nvSpPr>
        <p:spPr/>
        <p:txBody>
          <a:bodyPr/>
          <a:lstStyle/>
          <a:p>
            <a:pPr eaLnBrk="1" hangingPunct="1">
              <a:defRPr/>
            </a:pPr>
            <a:r>
              <a:rPr lang="en-US" altLang="en-US" dirty="0"/>
              <a:t>Effect of compounding</a:t>
            </a:r>
          </a:p>
        </p:txBody>
      </p:sp>
      <p:pic>
        <p:nvPicPr>
          <p:cNvPr id="4" name="Picture 3">
            <a:extLst>
              <a:ext uri="{FF2B5EF4-FFF2-40B4-BE49-F238E27FC236}">
                <a16:creationId xmlns:a16="http://schemas.microsoft.com/office/drawing/2014/main" id="{A39C9C21-32F7-45C9-A517-3EC35C6F28DE}"/>
              </a:ext>
            </a:extLst>
          </p:cNvPr>
          <p:cNvPicPr>
            <a:picLocks noChangeAspect="1"/>
          </p:cNvPicPr>
          <p:nvPr/>
        </p:nvPicPr>
        <p:blipFill>
          <a:blip r:embed="rId3"/>
          <a:stretch>
            <a:fillRect/>
          </a:stretch>
        </p:blipFill>
        <p:spPr>
          <a:xfrm>
            <a:off x="1432563" y="1698020"/>
            <a:ext cx="6525817" cy="4579323"/>
          </a:xfrm>
          <a:prstGeom prst="rect">
            <a:avLst/>
          </a:prstGeom>
        </p:spPr>
      </p:pic>
    </p:spTree>
    <p:extLst>
      <p:ext uri="{BB962C8B-B14F-4D97-AF65-F5344CB8AC3E}">
        <p14:creationId xmlns:p14="http://schemas.microsoft.com/office/powerpoint/2010/main" val="406350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6BCAE085-EAC7-4AAC-9082-C44168160E0D}"/>
              </a:ext>
            </a:extLst>
          </p:cNvPr>
          <p:cNvSpPr>
            <a:spLocks noGrp="1" noChangeArrowheads="1"/>
          </p:cNvSpPr>
          <p:nvPr>
            <p:ph idx="1"/>
          </p:nvPr>
        </p:nvSpPr>
        <p:spPr>
          <a:xfrm>
            <a:off x="636764" y="1491034"/>
            <a:ext cx="8117416" cy="4833566"/>
          </a:xfrm>
        </p:spPr>
        <p:txBody>
          <a:bodyPr/>
          <a:lstStyle/>
          <a:p>
            <a:pPr eaLnBrk="1" hangingPunct="1"/>
            <a:r>
              <a:rPr lang="en-US" altLang="en-US" sz="2300" b="1" dirty="0">
                <a:solidFill>
                  <a:schemeClr val="tx2"/>
                </a:solidFill>
              </a:rPr>
              <a:t>Present value </a:t>
            </a:r>
            <a:r>
              <a:rPr lang="en-US" altLang="en-US" sz="2300" dirty="0">
                <a:solidFill>
                  <a:schemeClr val="tx2"/>
                </a:solidFill>
              </a:rPr>
              <a:t>is the current value of future cash flows discounted at the appropriate discount rate</a:t>
            </a:r>
          </a:p>
          <a:p>
            <a:pPr lvl="1" eaLnBrk="1" hangingPunct="1">
              <a:buFont typeface="Wingdings" panose="05000000000000000000" pitchFamily="2" charset="2"/>
              <a:buChar char="§"/>
            </a:pPr>
            <a:endParaRPr lang="en-US" altLang="en-US" sz="2300" dirty="0">
              <a:solidFill>
                <a:schemeClr val="tx2"/>
              </a:solidFill>
            </a:endParaRPr>
          </a:p>
          <a:p>
            <a:pPr eaLnBrk="1" hangingPunct="1"/>
            <a:r>
              <a:rPr lang="en-US" altLang="en-US" sz="2300" dirty="0">
                <a:solidFill>
                  <a:schemeClr val="tx2"/>
                </a:solidFill>
              </a:rPr>
              <a:t>Present value is the reverse of future value</a:t>
            </a:r>
          </a:p>
          <a:p>
            <a:pPr lvl="1" eaLnBrk="1" hangingPunct="1"/>
            <a:r>
              <a:rPr lang="en-US" altLang="en-US" sz="2100" dirty="0">
                <a:solidFill>
                  <a:schemeClr val="tx2"/>
                </a:solidFill>
              </a:rPr>
              <a:t>Instead of compounding the money forward into the future, we </a:t>
            </a:r>
            <a:r>
              <a:rPr lang="en-US" altLang="en-US" sz="2100" b="1" dirty="0">
                <a:solidFill>
                  <a:schemeClr val="tx2"/>
                </a:solidFill>
              </a:rPr>
              <a:t>discount</a:t>
            </a:r>
            <a:r>
              <a:rPr lang="en-US" altLang="en-US" sz="2100" dirty="0">
                <a:solidFill>
                  <a:schemeClr val="tx2"/>
                </a:solidFill>
              </a:rPr>
              <a:t> it back to the present</a:t>
            </a:r>
          </a:p>
          <a:p>
            <a:pPr lvl="1" eaLnBrk="1" hangingPunct="1"/>
            <a:r>
              <a:rPr lang="en-US" altLang="en-US" sz="2100" dirty="0">
                <a:solidFill>
                  <a:schemeClr val="tx2"/>
                </a:solidFill>
              </a:rPr>
              <a:t>To </a:t>
            </a:r>
            <a:r>
              <a:rPr lang="en-US" altLang="en-US" sz="2100" b="1" dirty="0">
                <a:solidFill>
                  <a:schemeClr val="tx2"/>
                </a:solidFill>
              </a:rPr>
              <a:t>discount</a:t>
            </a:r>
            <a:r>
              <a:rPr lang="en-US" altLang="en-US" sz="2100" dirty="0">
                <a:solidFill>
                  <a:schemeClr val="tx2"/>
                </a:solidFill>
              </a:rPr>
              <a:t> is to calculate the present value of some future amount</a:t>
            </a:r>
          </a:p>
          <a:p>
            <a:pPr eaLnBrk="1" hangingPunct="1"/>
            <a:endParaRPr lang="en-US" altLang="en-US" sz="1800" dirty="0">
              <a:solidFill>
                <a:schemeClr val="tx2"/>
              </a:solidFill>
            </a:endParaRPr>
          </a:p>
          <a:p>
            <a:pPr eaLnBrk="1" hangingPunct="1"/>
            <a:r>
              <a:rPr lang="en-US" altLang="en-US" dirty="0">
                <a:solidFill>
                  <a:schemeClr val="tx2"/>
                </a:solidFill>
              </a:rPr>
              <a:t>Present value of $1 to be received in one period if generally given as follows:</a:t>
            </a:r>
          </a:p>
        </p:txBody>
      </p:sp>
      <p:sp>
        <p:nvSpPr>
          <p:cNvPr id="2" name="Footer Placeholder 1">
            <a:extLst>
              <a:ext uri="{FF2B5EF4-FFF2-40B4-BE49-F238E27FC236}">
                <a16:creationId xmlns:a16="http://schemas.microsoft.com/office/drawing/2014/main" id="{ABD1230E-524B-44C2-B600-66B29AD78AB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4578" name="Rectangle 2">
            <a:extLst>
              <a:ext uri="{FF2B5EF4-FFF2-40B4-BE49-F238E27FC236}">
                <a16:creationId xmlns:a16="http://schemas.microsoft.com/office/drawing/2014/main" id="{E4A256F8-D7D5-4F0B-AD9A-D814D1700F43}"/>
              </a:ext>
            </a:extLst>
          </p:cNvPr>
          <p:cNvSpPr>
            <a:spLocks noGrp="1" noChangeArrowheads="1"/>
          </p:cNvSpPr>
          <p:nvPr>
            <p:ph type="title"/>
          </p:nvPr>
        </p:nvSpPr>
        <p:spPr/>
        <p:txBody>
          <a:bodyPr/>
          <a:lstStyle/>
          <a:p>
            <a:pPr eaLnBrk="1" hangingPunct="1">
              <a:defRPr/>
            </a:pPr>
            <a:r>
              <a:rPr lang="en-US" altLang="en-US" dirty="0"/>
              <a:t>Present Value and discounting</a:t>
            </a:r>
          </a:p>
        </p:txBody>
      </p:sp>
      <p:pic>
        <p:nvPicPr>
          <p:cNvPr id="4" name="Picture 3">
            <a:extLst>
              <a:ext uri="{FF2B5EF4-FFF2-40B4-BE49-F238E27FC236}">
                <a16:creationId xmlns:a16="http://schemas.microsoft.com/office/drawing/2014/main" id="{A23ECC28-FB02-4F72-8853-ADCC896956E4}"/>
              </a:ext>
            </a:extLst>
          </p:cNvPr>
          <p:cNvPicPr>
            <a:picLocks noChangeAspect="1"/>
          </p:cNvPicPr>
          <p:nvPr/>
        </p:nvPicPr>
        <p:blipFill>
          <a:blip r:embed="rId3"/>
          <a:stretch>
            <a:fillRect/>
          </a:stretch>
        </p:blipFill>
        <p:spPr>
          <a:xfrm>
            <a:off x="2676349" y="5720921"/>
            <a:ext cx="4248150" cy="447675"/>
          </a:xfrm>
          <a:prstGeom prst="rect">
            <a:avLst/>
          </a:prstGeo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526683-2389-43CE-9F85-42761D297C61}"/>
              </a:ext>
            </a:extLst>
          </p:cNvPr>
          <p:cNvPicPr>
            <a:picLocks noGrp="1" noChangeAspect="1"/>
          </p:cNvPicPr>
          <p:nvPr>
            <p:ph idx="1"/>
          </p:nvPr>
        </p:nvPicPr>
        <p:blipFill>
          <a:blip r:embed="rId3"/>
          <a:stretch>
            <a:fillRect/>
          </a:stretch>
        </p:blipFill>
        <p:spPr>
          <a:xfrm>
            <a:off x="741980" y="2270577"/>
            <a:ext cx="8116887" cy="3426188"/>
          </a:xfrm>
        </p:spPr>
      </p:pic>
      <p:sp>
        <p:nvSpPr>
          <p:cNvPr id="2" name="Footer Placeholder 1">
            <a:extLst>
              <a:ext uri="{FF2B5EF4-FFF2-40B4-BE49-F238E27FC236}">
                <a16:creationId xmlns:a16="http://schemas.microsoft.com/office/drawing/2014/main" id="{ABD1230E-524B-44C2-B600-66B29AD78AB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4578" name="Rectangle 2">
            <a:extLst>
              <a:ext uri="{FF2B5EF4-FFF2-40B4-BE49-F238E27FC236}">
                <a16:creationId xmlns:a16="http://schemas.microsoft.com/office/drawing/2014/main" id="{E4A256F8-D7D5-4F0B-AD9A-D814D1700F43}"/>
              </a:ext>
            </a:extLst>
          </p:cNvPr>
          <p:cNvSpPr>
            <a:spLocks noGrp="1" noChangeArrowheads="1"/>
          </p:cNvSpPr>
          <p:nvPr>
            <p:ph type="title"/>
          </p:nvPr>
        </p:nvSpPr>
        <p:spPr/>
        <p:txBody>
          <a:bodyPr/>
          <a:lstStyle/>
          <a:p>
            <a:pPr eaLnBrk="1" hangingPunct="1">
              <a:defRPr/>
            </a:pPr>
            <a:r>
              <a:rPr lang="en-US" altLang="en-US" dirty="0"/>
              <a:t>Present Value: </a:t>
            </a:r>
            <a:br>
              <a:rPr lang="en-US" altLang="en-US" dirty="0"/>
            </a:br>
            <a:r>
              <a:rPr lang="en-US" altLang="en-US" dirty="0"/>
              <a:t>THE SINGLE-PERIOD CASE</a:t>
            </a:r>
          </a:p>
        </p:txBody>
      </p:sp>
    </p:spTree>
    <p:extLst>
      <p:ext uri="{BB962C8B-B14F-4D97-AF65-F5344CB8AC3E}">
        <p14:creationId xmlns:p14="http://schemas.microsoft.com/office/powerpoint/2010/main" val="253714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6BCAE085-EAC7-4AAC-9082-C44168160E0D}"/>
              </a:ext>
            </a:extLst>
          </p:cNvPr>
          <p:cNvSpPr>
            <a:spLocks noGrp="1" noChangeArrowheads="1"/>
          </p:cNvSpPr>
          <p:nvPr>
            <p:ph idx="1"/>
          </p:nvPr>
        </p:nvSpPr>
        <p:spPr>
          <a:xfrm>
            <a:off x="518054" y="1491033"/>
            <a:ext cx="8354836" cy="4833566"/>
          </a:xfrm>
        </p:spPr>
        <p:txBody>
          <a:bodyPr/>
          <a:lstStyle/>
          <a:p>
            <a:pPr eaLnBrk="1" hangingPunct="1">
              <a:lnSpc>
                <a:spcPct val="90000"/>
              </a:lnSpc>
            </a:pPr>
            <a:r>
              <a:rPr lang="en-US" altLang="en-US" sz="2300" dirty="0">
                <a:solidFill>
                  <a:schemeClr val="tx2"/>
                </a:solidFill>
              </a:rPr>
              <a:t>The present value of $1 to be received </a:t>
            </a:r>
            <a:r>
              <a:rPr lang="en-US" altLang="en-US" sz="2300" i="1" dirty="0">
                <a:solidFill>
                  <a:schemeClr val="tx2"/>
                </a:solidFill>
              </a:rPr>
              <a:t>t</a:t>
            </a:r>
            <a:r>
              <a:rPr lang="en-US" altLang="en-US" sz="2300" dirty="0">
                <a:solidFill>
                  <a:schemeClr val="tx2"/>
                </a:solidFill>
              </a:rPr>
              <a:t> periods into the future at a discount rate of </a:t>
            </a:r>
            <a:r>
              <a:rPr lang="en-US" altLang="en-US" sz="2300" i="1" dirty="0">
                <a:solidFill>
                  <a:schemeClr val="tx2"/>
                </a:solidFill>
              </a:rPr>
              <a:t>r</a:t>
            </a:r>
            <a:r>
              <a:rPr lang="en-US" altLang="en-US" sz="2300" dirty="0">
                <a:solidFill>
                  <a:schemeClr val="tx2"/>
                </a:solidFill>
              </a:rPr>
              <a:t> is:</a:t>
            </a:r>
          </a:p>
          <a:p>
            <a:pPr eaLnBrk="1" hangingPunct="1">
              <a:lnSpc>
                <a:spcPct val="90000"/>
              </a:lnSpc>
            </a:pPr>
            <a:endParaRPr lang="en-US" altLang="en-US" sz="2300" dirty="0">
              <a:solidFill>
                <a:schemeClr val="tx2"/>
              </a:solidFill>
            </a:endParaRPr>
          </a:p>
          <a:p>
            <a:pPr marL="114690" indent="0" eaLnBrk="1" hangingPunct="1">
              <a:lnSpc>
                <a:spcPct val="90000"/>
              </a:lnSpc>
              <a:buNone/>
            </a:pPr>
            <a:endParaRPr lang="en-US" altLang="en-US" sz="2300" dirty="0">
              <a:solidFill>
                <a:schemeClr val="tx2"/>
              </a:solidFill>
            </a:endParaRPr>
          </a:p>
          <a:p>
            <a:pPr eaLnBrk="1" hangingPunct="1">
              <a:lnSpc>
                <a:spcPct val="90000"/>
              </a:lnSpc>
            </a:pPr>
            <a:r>
              <a:rPr lang="en-US" altLang="en-US" sz="2300" dirty="0">
                <a:solidFill>
                  <a:schemeClr val="tx2"/>
                </a:solidFill>
              </a:rPr>
              <a:t>As the length of time until payment grows, present values decline</a:t>
            </a:r>
          </a:p>
          <a:p>
            <a:pPr lvl="1" eaLnBrk="1" hangingPunct="1">
              <a:lnSpc>
                <a:spcPct val="90000"/>
              </a:lnSpc>
            </a:pPr>
            <a:r>
              <a:rPr lang="en-US" altLang="en-US" sz="2100" dirty="0">
                <a:solidFill>
                  <a:schemeClr val="tx2"/>
                </a:solidFill>
              </a:rPr>
              <a:t>Present values and discount rates are inversely related </a:t>
            </a:r>
          </a:p>
          <a:p>
            <a:pPr eaLnBrk="1" hangingPunct="1">
              <a:lnSpc>
                <a:spcPct val="90000"/>
              </a:lnSpc>
            </a:pPr>
            <a:r>
              <a:rPr lang="en-US" altLang="en-US" sz="2300" dirty="0">
                <a:solidFill>
                  <a:schemeClr val="tx2"/>
                </a:solidFill>
              </a:rPr>
              <a:t>Quantity in brackets, 1/(1 + </a:t>
            </a:r>
            <a:r>
              <a:rPr lang="en-US" altLang="en-US" sz="2300" i="1" dirty="0">
                <a:solidFill>
                  <a:schemeClr val="tx2"/>
                </a:solidFill>
              </a:rPr>
              <a:t>r</a:t>
            </a:r>
            <a:r>
              <a:rPr lang="en-US" altLang="en-US" sz="2300" dirty="0">
                <a:solidFill>
                  <a:schemeClr val="tx2"/>
                </a:solidFill>
              </a:rPr>
              <a:t>)</a:t>
            </a:r>
            <a:r>
              <a:rPr lang="en-US" altLang="en-US" sz="2300" i="1" baseline="30000" dirty="0">
                <a:solidFill>
                  <a:schemeClr val="tx2"/>
                </a:solidFill>
              </a:rPr>
              <a:t>t</a:t>
            </a:r>
            <a:r>
              <a:rPr lang="en-US" altLang="en-US" sz="2300" dirty="0">
                <a:solidFill>
                  <a:schemeClr val="tx2"/>
                </a:solidFill>
              </a:rPr>
              <a:t>, is often called a </a:t>
            </a:r>
            <a:r>
              <a:rPr lang="en-US" altLang="en-US" sz="2300" i="1" dirty="0">
                <a:solidFill>
                  <a:schemeClr val="tx2"/>
                </a:solidFill>
              </a:rPr>
              <a:t>discount factor</a:t>
            </a:r>
          </a:p>
          <a:p>
            <a:pPr lvl="1" eaLnBrk="1" hangingPunct="1">
              <a:lnSpc>
                <a:spcPct val="90000"/>
              </a:lnSpc>
            </a:pPr>
            <a:r>
              <a:rPr lang="en-US" altLang="en-US" sz="2100" b="1" dirty="0">
                <a:solidFill>
                  <a:schemeClr val="tx2"/>
                </a:solidFill>
              </a:rPr>
              <a:t>Discount rate </a:t>
            </a:r>
            <a:r>
              <a:rPr lang="en-US" altLang="en-US" sz="2100" dirty="0">
                <a:solidFill>
                  <a:schemeClr val="tx2"/>
                </a:solidFill>
              </a:rPr>
              <a:t>is the rate used to calculate the present value of future cash flows </a:t>
            </a:r>
          </a:p>
          <a:p>
            <a:pPr eaLnBrk="1" hangingPunct="1">
              <a:lnSpc>
                <a:spcPct val="90000"/>
              </a:lnSpc>
            </a:pPr>
            <a:r>
              <a:rPr lang="en-US" altLang="en-US" sz="2300" dirty="0">
                <a:solidFill>
                  <a:schemeClr val="tx2"/>
                </a:solidFill>
              </a:rPr>
              <a:t>Quantity in brackets, 1/(1 + </a:t>
            </a:r>
            <a:r>
              <a:rPr lang="en-US" altLang="en-US" sz="2300" i="1" dirty="0">
                <a:solidFill>
                  <a:schemeClr val="tx2"/>
                </a:solidFill>
              </a:rPr>
              <a:t>r</a:t>
            </a:r>
            <a:r>
              <a:rPr lang="en-US" altLang="en-US" sz="2300" dirty="0">
                <a:solidFill>
                  <a:schemeClr val="tx2"/>
                </a:solidFill>
              </a:rPr>
              <a:t>)</a:t>
            </a:r>
            <a:r>
              <a:rPr lang="en-US" altLang="en-US" sz="2300" i="1" baseline="30000" dirty="0">
                <a:solidFill>
                  <a:schemeClr val="tx2"/>
                </a:solidFill>
              </a:rPr>
              <a:t>t</a:t>
            </a:r>
            <a:r>
              <a:rPr lang="en-US" altLang="en-US" sz="2300" dirty="0">
                <a:solidFill>
                  <a:schemeClr val="tx2"/>
                </a:solidFill>
              </a:rPr>
              <a:t>, is called the </a:t>
            </a:r>
            <a:r>
              <a:rPr lang="en-US" altLang="en-US" sz="2300" i="1" dirty="0">
                <a:solidFill>
                  <a:schemeClr val="tx2"/>
                </a:solidFill>
              </a:rPr>
              <a:t>present value interest factor</a:t>
            </a:r>
            <a:r>
              <a:rPr lang="en-US" altLang="en-US" sz="2300" dirty="0">
                <a:solidFill>
                  <a:schemeClr val="tx2"/>
                </a:solidFill>
              </a:rPr>
              <a:t> (or just </a:t>
            </a:r>
            <a:r>
              <a:rPr lang="en-US" altLang="en-US" sz="2300" i="1" dirty="0">
                <a:solidFill>
                  <a:schemeClr val="tx2"/>
                </a:solidFill>
              </a:rPr>
              <a:t>present value factor</a:t>
            </a:r>
            <a:r>
              <a:rPr lang="en-US" altLang="en-US" sz="2300" dirty="0">
                <a:solidFill>
                  <a:schemeClr val="tx2"/>
                </a:solidFill>
              </a:rPr>
              <a:t>) for $1 at </a:t>
            </a:r>
            <a:r>
              <a:rPr lang="en-US" altLang="en-US" sz="2300" i="1" dirty="0">
                <a:solidFill>
                  <a:schemeClr val="tx2"/>
                </a:solidFill>
              </a:rPr>
              <a:t>r</a:t>
            </a:r>
            <a:r>
              <a:rPr lang="en-US" altLang="en-US" sz="2300" dirty="0">
                <a:solidFill>
                  <a:schemeClr val="tx2"/>
                </a:solidFill>
              </a:rPr>
              <a:t> percent for </a:t>
            </a:r>
            <a:r>
              <a:rPr lang="en-US" altLang="en-US" sz="2300" i="1" dirty="0">
                <a:solidFill>
                  <a:schemeClr val="tx2"/>
                </a:solidFill>
              </a:rPr>
              <a:t>t</a:t>
            </a:r>
            <a:r>
              <a:rPr lang="en-US" altLang="en-US" sz="2300" dirty="0">
                <a:solidFill>
                  <a:schemeClr val="tx2"/>
                </a:solidFill>
              </a:rPr>
              <a:t> periods and is sometimes abbreviated PVIF</a:t>
            </a:r>
            <a:r>
              <a:rPr lang="en-US" altLang="en-US" sz="2300" i="1" baseline="-25000" dirty="0">
                <a:solidFill>
                  <a:schemeClr val="tx2"/>
                </a:solidFill>
              </a:rPr>
              <a:t>r,t</a:t>
            </a:r>
            <a:endParaRPr lang="en-US" altLang="en-US" sz="2300" dirty="0">
              <a:solidFill>
                <a:schemeClr val="tx2"/>
              </a:solidFill>
            </a:endParaRPr>
          </a:p>
          <a:p>
            <a:pPr eaLnBrk="1" hangingPunct="1">
              <a:lnSpc>
                <a:spcPct val="90000"/>
              </a:lnSpc>
            </a:pPr>
            <a:r>
              <a:rPr lang="en-US" altLang="en-US" sz="2300" dirty="0">
                <a:solidFill>
                  <a:schemeClr val="tx2"/>
                </a:solidFill>
              </a:rPr>
              <a:t>Calculating the present value of a future cash flow to determine its worth today is called </a:t>
            </a:r>
            <a:r>
              <a:rPr lang="en-US" altLang="en-US" sz="2300" b="1" dirty="0">
                <a:solidFill>
                  <a:schemeClr val="tx2"/>
                </a:solidFill>
              </a:rPr>
              <a:t>discounted cash flow (DCF) valuation</a:t>
            </a:r>
          </a:p>
          <a:p>
            <a:pPr eaLnBrk="1" hangingPunct="1">
              <a:lnSpc>
                <a:spcPct val="90000"/>
              </a:lnSpc>
            </a:pPr>
            <a:endParaRPr lang="en-US" altLang="en-US" sz="2300" b="1" dirty="0">
              <a:solidFill>
                <a:schemeClr val="tx2"/>
              </a:solidFill>
            </a:endParaRPr>
          </a:p>
          <a:p>
            <a:pPr eaLnBrk="1" hangingPunct="1">
              <a:lnSpc>
                <a:spcPct val="90000"/>
              </a:lnSpc>
            </a:pPr>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ABD1230E-524B-44C2-B600-66B29AD78AB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4578" name="Rectangle 2">
            <a:extLst>
              <a:ext uri="{FF2B5EF4-FFF2-40B4-BE49-F238E27FC236}">
                <a16:creationId xmlns:a16="http://schemas.microsoft.com/office/drawing/2014/main" id="{E4A256F8-D7D5-4F0B-AD9A-D814D1700F43}"/>
              </a:ext>
            </a:extLst>
          </p:cNvPr>
          <p:cNvSpPr>
            <a:spLocks noGrp="1" noChangeArrowheads="1"/>
          </p:cNvSpPr>
          <p:nvPr>
            <p:ph type="title"/>
          </p:nvPr>
        </p:nvSpPr>
        <p:spPr/>
        <p:txBody>
          <a:bodyPr/>
          <a:lstStyle/>
          <a:p>
            <a:pPr eaLnBrk="1" hangingPunct="1">
              <a:defRPr/>
            </a:pPr>
            <a:r>
              <a:rPr lang="en-US" altLang="en-US" dirty="0"/>
              <a:t>Present Values for multiple periods</a:t>
            </a:r>
          </a:p>
        </p:txBody>
      </p:sp>
      <p:pic>
        <p:nvPicPr>
          <p:cNvPr id="5" name="Picture 4">
            <a:extLst>
              <a:ext uri="{FF2B5EF4-FFF2-40B4-BE49-F238E27FC236}">
                <a16:creationId xmlns:a16="http://schemas.microsoft.com/office/drawing/2014/main" id="{ECF9E4BA-4CA9-43F0-AD8A-A85A348D0932}"/>
              </a:ext>
            </a:extLst>
          </p:cNvPr>
          <p:cNvPicPr>
            <a:picLocks noChangeAspect="1"/>
          </p:cNvPicPr>
          <p:nvPr/>
        </p:nvPicPr>
        <p:blipFill>
          <a:blip r:embed="rId3"/>
          <a:stretch>
            <a:fillRect/>
          </a:stretch>
        </p:blipFill>
        <p:spPr>
          <a:xfrm>
            <a:off x="1792941" y="2227389"/>
            <a:ext cx="5558118" cy="762000"/>
          </a:xfrm>
          <a:prstGeom prst="rect">
            <a:avLst/>
          </a:prstGeom>
        </p:spPr>
      </p:pic>
    </p:spTree>
    <p:extLst>
      <p:ext uri="{BB962C8B-B14F-4D97-AF65-F5344CB8AC3E}">
        <p14:creationId xmlns:p14="http://schemas.microsoft.com/office/powerpoint/2010/main" val="184271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6BCAE085-EAC7-4AAC-9082-C44168160E0D}"/>
              </a:ext>
            </a:extLst>
          </p:cNvPr>
          <p:cNvSpPr>
            <a:spLocks noGrp="1" noChangeArrowheads="1"/>
          </p:cNvSpPr>
          <p:nvPr>
            <p:ph idx="1"/>
          </p:nvPr>
        </p:nvSpPr>
        <p:spPr>
          <a:xfrm>
            <a:off x="518054" y="1752599"/>
            <a:ext cx="8354836" cy="4571999"/>
          </a:xfrm>
        </p:spPr>
        <p:txBody>
          <a:bodyPr/>
          <a:lstStyle/>
          <a:p>
            <a:pPr eaLnBrk="1" hangingPunct="1">
              <a:lnSpc>
                <a:spcPct val="90000"/>
              </a:lnSpc>
            </a:pPr>
            <a:r>
              <a:rPr lang="en-US" altLang="en-US" sz="2300" dirty="0">
                <a:solidFill>
                  <a:schemeClr val="tx2"/>
                </a:solidFill>
              </a:rPr>
              <a:t>Suppose you need $1,000 in three years. You can earn 15% on your money. How much do you have to invest today? </a:t>
            </a:r>
            <a:r>
              <a:rPr lang="en-US" altLang="en-US" sz="2300" i="1" dirty="0">
                <a:solidFill>
                  <a:schemeClr val="tx2"/>
                </a:solidFill>
              </a:rPr>
              <a:t>(In other words, what is the present value of $1,000 in three years at 15%?)</a:t>
            </a:r>
            <a:endParaRPr lang="en-US" altLang="en-US" sz="2700" i="1" dirty="0">
              <a:solidFill>
                <a:schemeClr val="tx2"/>
              </a:solidFill>
            </a:endParaRPr>
          </a:p>
          <a:p>
            <a:pPr lvl="1" eaLnBrk="1" hangingPunct="1">
              <a:lnSpc>
                <a:spcPct val="90000"/>
              </a:lnSpc>
            </a:pPr>
            <a:r>
              <a:rPr lang="en-US" altLang="en-US" sz="2100" dirty="0">
                <a:solidFill>
                  <a:schemeClr val="tx2"/>
                </a:solidFill>
              </a:rPr>
              <a:t>We need to discount $1,000 back three periods at 15%</a:t>
            </a:r>
          </a:p>
          <a:p>
            <a:pPr lvl="1" eaLnBrk="1" hangingPunct="1">
              <a:lnSpc>
                <a:spcPct val="90000"/>
              </a:lnSpc>
            </a:pPr>
            <a:r>
              <a:rPr lang="en-US" altLang="en-US" sz="2100" dirty="0">
                <a:solidFill>
                  <a:schemeClr val="tx2"/>
                </a:solidFill>
              </a:rPr>
              <a:t>Discount factor = 1/(1 + .15)</a:t>
            </a:r>
            <a:r>
              <a:rPr lang="en-US" altLang="en-US" sz="2100" baseline="30000" dirty="0">
                <a:solidFill>
                  <a:schemeClr val="tx2"/>
                </a:solidFill>
              </a:rPr>
              <a:t>3</a:t>
            </a:r>
            <a:r>
              <a:rPr lang="en-US" altLang="en-US" sz="2100" dirty="0">
                <a:solidFill>
                  <a:schemeClr val="tx2"/>
                </a:solidFill>
              </a:rPr>
              <a:t> = 1/1.5209 = .6575</a:t>
            </a:r>
          </a:p>
          <a:p>
            <a:pPr lvl="1" eaLnBrk="1" hangingPunct="1">
              <a:lnSpc>
                <a:spcPct val="90000"/>
              </a:lnSpc>
            </a:pPr>
            <a:r>
              <a:rPr lang="en-US" altLang="en-US" sz="2100" dirty="0">
                <a:solidFill>
                  <a:schemeClr val="tx2"/>
                </a:solidFill>
              </a:rPr>
              <a:t>PV = $1,000 x 0.6575 = $657.52</a:t>
            </a:r>
          </a:p>
          <a:p>
            <a:pPr eaLnBrk="1" hangingPunct="1">
              <a:lnSpc>
                <a:spcPct val="90000"/>
              </a:lnSpc>
            </a:pPr>
            <a:endParaRPr lang="en-US" altLang="en-US" sz="2700" dirty="0">
              <a:solidFill>
                <a:schemeClr val="tx2"/>
              </a:solidFill>
            </a:endParaRPr>
          </a:p>
          <a:p>
            <a:pPr eaLnBrk="1" hangingPunct="1">
              <a:lnSpc>
                <a:spcPct val="90000"/>
              </a:lnSpc>
            </a:pPr>
            <a:r>
              <a:rPr lang="en-US" altLang="en-US" sz="2300" dirty="0">
                <a:solidFill>
                  <a:schemeClr val="tx2"/>
                </a:solidFill>
              </a:rPr>
              <a:t>How do we solve this on a financial calculator?</a:t>
            </a:r>
          </a:p>
          <a:p>
            <a:pPr lvl="1" eaLnBrk="1" hangingPunct="1">
              <a:lnSpc>
                <a:spcPct val="90000"/>
              </a:lnSpc>
            </a:pPr>
            <a:r>
              <a:rPr lang="en-US" altLang="en-US" sz="2100" dirty="0">
                <a:solidFill>
                  <a:schemeClr val="tx2"/>
                </a:solidFill>
              </a:rPr>
              <a:t>N = 3</a:t>
            </a:r>
          </a:p>
          <a:p>
            <a:pPr lvl="1" eaLnBrk="1" hangingPunct="1">
              <a:lnSpc>
                <a:spcPct val="90000"/>
              </a:lnSpc>
            </a:pPr>
            <a:r>
              <a:rPr lang="en-US" altLang="en-US" sz="2100" dirty="0">
                <a:solidFill>
                  <a:schemeClr val="tx2"/>
                </a:solidFill>
              </a:rPr>
              <a:t>I/Y = 15</a:t>
            </a:r>
          </a:p>
          <a:p>
            <a:pPr lvl="1" eaLnBrk="1" hangingPunct="1">
              <a:lnSpc>
                <a:spcPct val="90000"/>
              </a:lnSpc>
            </a:pPr>
            <a:r>
              <a:rPr lang="en-US" altLang="en-US" sz="2100" dirty="0">
                <a:solidFill>
                  <a:schemeClr val="tx2"/>
                </a:solidFill>
              </a:rPr>
              <a:t>FV = 1,000</a:t>
            </a:r>
          </a:p>
          <a:p>
            <a:pPr lvl="1" eaLnBrk="1" hangingPunct="1">
              <a:lnSpc>
                <a:spcPct val="90000"/>
              </a:lnSpc>
            </a:pPr>
            <a:r>
              <a:rPr lang="en-US" altLang="en-US" sz="2100" i="1" dirty="0">
                <a:solidFill>
                  <a:schemeClr val="tx2"/>
                </a:solidFill>
              </a:rPr>
              <a:t>Solve for PV = -657.52</a:t>
            </a:r>
          </a:p>
          <a:p>
            <a:pPr lvl="1" eaLnBrk="1" hangingPunct="1">
              <a:lnSpc>
                <a:spcPct val="90000"/>
              </a:lnSpc>
            </a:pPr>
            <a:endParaRPr lang="en-US" altLang="en-US" sz="2100" dirty="0">
              <a:solidFill>
                <a:schemeClr val="tx2"/>
              </a:solidFill>
            </a:endParaRPr>
          </a:p>
          <a:p>
            <a:pPr eaLnBrk="1" hangingPunct="1">
              <a:lnSpc>
                <a:spcPct val="90000"/>
              </a:lnSpc>
            </a:pPr>
            <a:endParaRPr lang="en-US" altLang="en-US" sz="2300" i="1" dirty="0">
              <a:solidFill>
                <a:schemeClr val="tx2"/>
              </a:solidFill>
            </a:endParaRPr>
          </a:p>
          <a:p>
            <a:pPr lvl="1" eaLnBrk="1" hangingPunct="1">
              <a:lnSpc>
                <a:spcPct val="90000"/>
              </a:lnSpc>
            </a:pPr>
            <a:endParaRPr lang="en-US" altLang="en-US" sz="2100" dirty="0">
              <a:solidFill>
                <a:schemeClr val="tx2"/>
              </a:solidFill>
            </a:endParaRPr>
          </a:p>
          <a:p>
            <a:pPr eaLnBrk="1" hangingPunct="1">
              <a:lnSpc>
                <a:spcPct val="90000"/>
              </a:lnSpc>
            </a:pPr>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ABD1230E-524B-44C2-B600-66B29AD78AB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4578" name="Rectangle 2">
            <a:extLst>
              <a:ext uri="{FF2B5EF4-FFF2-40B4-BE49-F238E27FC236}">
                <a16:creationId xmlns:a16="http://schemas.microsoft.com/office/drawing/2014/main" id="{E4A256F8-D7D5-4F0B-AD9A-D814D1700F43}"/>
              </a:ext>
            </a:extLst>
          </p:cNvPr>
          <p:cNvSpPr>
            <a:spLocks noGrp="1" noChangeArrowheads="1"/>
          </p:cNvSpPr>
          <p:nvPr>
            <p:ph type="title"/>
          </p:nvPr>
        </p:nvSpPr>
        <p:spPr/>
        <p:txBody>
          <a:bodyPr/>
          <a:lstStyle/>
          <a:p>
            <a:pPr eaLnBrk="1" hangingPunct="1">
              <a:defRPr/>
            </a:pPr>
            <a:r>
              <a:rPr lang="en-US" altLang="en-US" dirty="0"/>
              <a:t>Present Values for multiple periods (continued)</a:t>
            </a:r>
          </a:p>
        </p:txBody>
      </p:sp>
    </p:spTree>
    <p:extLst>
      <p:ext uri="{BB962C8B-B14F-4D97-AF65-F5344CB8AC3E}">
        <p14:creationId xmlns:p14="http://schemas.microsoft.com/office/powerpoint/2010/main" val="156431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30E7BAE-A7A5-45A2-8B03-3579D3A43666}"/>
              </a:ext>
            </a:extLst>
          </p:cNvPr>
          <p:cNvSpPr>
            <a:spLocks noGrp="1" noChangeArrowheads="1"/>
          </p:cNvSpPr>
          <p:nvPr>
            <p:ph idx="1"/>
          </p:nvPr>
        </p:nvSpPr>
        <p:spPr>
          <a:xfrm>
            <a:off x="636764" y="1600200"/>
            <a:ext cx="8278636" cy="4525109"/>
          </a:xfrm>
        </p:spPr>
        <p:txBody>
          <a:bodyPr/>
          <a:lstStyle/>
          <a:p>
            <a:pPr eaLnBrk="1" hangingPunct="1"/>
            <a:r>
              <a:rPr lang="en-US" altLang="en-US" sz="2300" dirty="0">
                <a:solidFill>
                  <a:schemeClr val="tx2"/>
                </a:solidFill>
              </a:rPr>
              <a:t>The present value factor is the reciprocal of (i.e., 1 divided by) the future value factor:</a:t>
            </a:r>
          </a:p>
          <a:p>
            <a:pPr eaLnBrk="1" hangingPunct="1"/>
            <a:endParaRPr lang="en-US" altLang="en-US" sz="2300" dirty="0">
              <a:solidFill>
                <a:schemeClr val="tx2"/>
              </a:solidFill>
            </a:endParaRPr>
          </a:p>
          <a:p>
            <a:pPr eaLnBrk="1" hangingPunct="1"/>
            <a:endParaRPr lang="en-US" altLang="en-US" sz="2300" dirty="0">
              <a:solidFill>
                <a:schemeClr val="tx2"/>
              </a:solidFill>
            </a:endParaRPr>
          </a:p>
          <a:p>
            <a:pPr eaLnBrk="1" hangingPunct="1"/>
            <a:r>
              <a:rPr lang="en-US" altLang="en-US" sz="2300" dirty="0">
                <a:solidFill>
                  <a:schemeClr val="tx2"/>
                </a:solidFill>
              </a:rPr>
              <a:t>If we let FV</a:t>
            </a:r>
            <a:r>
              <a:rPr lang="en-US" altLang="en-US" sz="2300" i="1" baseline="-25000" dirty="0">
                <a:solidFill>
                  <a:schemeClr val="tx2"/>
                </a:solidFill>
              </a:rPr>
              <a:t>t</a:t>
            </a:r>
            <a:r>
              <a:rPr lang="en-US" altLang="en-US" sz="2300" dirty="0">
                <a:solidFill>
                  <a:schemeClr val="tx2"/>
                </a:solidFill>
              </a:rPr>
              <a:t> stand for the future value after </a:t>
            </a:r>
            <a:r>
              <a:rPr lang="en-US" altLang="en-US" sz="2300" i="1" dirty="0">
                <a:solidFill>
                  <a:schemeClr val="tx2"/>
                </a:solidFill>
              </a:rPr>
              <a:t>t</a:t>
            </a:r>
            <a:r>
              <a:rPr lang="en-US" altLang="en-US" sz="2300" dirty="0">
                <a:solidFill>
                  <a:schemeClr val="tx2"/>
                </a:solidFill>
              </a:rPr>
              <a:t> periods, the relationship between future value and present value can be written as one of the following:</a:t>
            </a:r>
          </a:p>
          <a:p>
            <a:pPr eaLnBrk="1" hangingPunct="1"/>
            <a:endParaRPr lang="en-US" altLang="en-US" sz="2300" dirty="0">
              <a:solidFill>
                <a:schemeClr val="tx2"/>
              </a:solidFill>
            </a:endParaRPr>
          </a:p>
          <a:p>
            <a:pPr eaLnBrk="1" hangingPunct="1"/>
            <a:endParaRPr lang="en-US" altLang="en-US" sz="2300" dirty="0">
              <a:solidFill>
                <a:schemeClr val="tx2"/>
              </a:solidFill>
            </a:endParaRPr>
          </a:p>
          <a:p>
            <a:pPr eaLnBrk="1" hangingPunct="1"/>
            <a:endParaRPr lang="en-US" altLang="en-US" sz="2300" dirty="0">
              <a:solidFill>
                <a:schemeClr val="tx2"/>
              </a:solidFill>
            </a:endParaRPr>
          </a:p>
          <a:p>
            <a:pPr eaLnBrk="1" hangingPunct="1"/>
            <a:r>
              <a:rPr lang="en-US" altLang="en-US" sz="2300" dirty="0">
                <a:solidFill>
                  <a:schemeClr val="tx2"/>
                </a:solidFill>
              </a:rPr>
              <a:t>The (final) result above is called the </a:t>
            </a:r>
            <a:r>
              <a:rPr lang="en-US" altLang="en-US" sz="2300" i="1" dirty="0">
                <a:solidFill>
                  <a:schemeClr val="tx2"/>
                </a:solidFill>
              </a:rPr>
              <a:t>basic present value equation</a:t>
            </a:r>
          </a:p>
          <a:p>
            <a:pPr lvl="1" eaLnBrk="1" hangingPunct="1"/>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More about present and future values</a:t>
            </a:r>
          </a:p>
        </p:txBody>
      </p:sp>
      <p:pic>
        <p:nvPicPr>
          <p:cNvPr id="4" name="Picture 3">
            <a:extLst>
              <a:ext uri="{FF2B5EF4-FFF2-40B4-BE49-F238E27FC236}">
                <a16:creationId xmlns:a16="http://schemas.microsoft.com/office/drawing/2014/main" id="{1E21E9E2-8606-478F-A6D4-87AE8B35ADFF}"/>
              </a:ext>
            </a:extLst>
          </p:cNvPr>
          <p:cNvPicPr>
            <a:picLocks noChangeAspect="1"/>
          </p:cNvPicPr>
          <p:nvPr/>
        </p:nvPicPr>
        <p:blipFill>
          <a:blip r:embed="rId3"/>
          <a:stretch>
            <a:fillRect/>
          </a:stretch>
        </p:blipFill>
        <p:spPr>
          <a:xfrm>
            <a:off x="3109911" y="2490422"/>
            <a:ext cx="2924175" cy="676275"/>
          </a:xfrm>
          <a:prstGeom prst="rect">
            <a:avLst/>
          </a:prstGeom>
          <a:ln>
            <a:solidFill>
              <a:schemeClr val="accent1"/>
            </a:solidFill>
          </a:ln>
        </p:spPr>
      </p:pic>
      <p:pic>
        <p:nvPicPr>
          <p:cNvPr id="6" name="Picture 5">
            <a:extLst>
              <a:ext uri="{FF2B5EF4-FFF2-40B4-BE49-F238E27FC236}">
                <a16:creationId xmlns:a16="http://schemas.microsoft.com/office/drawing/2014/main" id="{6BB80425-913D-494D-9CC3-E443FDE02C9A}"/>
              </a:ext>
            </a:extLst>
          </p:cNvPr>
          <p:cNvPicPr>
            <a:picLocks noChangeAspect="1"/>
          </p:cNvPicPr>
          <p:nvPr/>
        </p:nvPicPr>
        <p:blipFill>
          <a:blip r:embed="rId4"/>
          <a:stretch>
            <a:fillRect/>
          </a:stretch>
        </p:blipFill>
        <p:spPr>
          <a:xfrm>
            <a:off x="2695573" y="4419600"/>
            <a:ext cx="3752850" cy="1047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04A2A8-7C3E-48AF-9251-A068BA71FC71}"/>
              </a:ext>
            </a:extLst>
          </p:cNvPr>
          <p:cNvPicPr>
            <a:picLocks noGrp="1" noChangeAspect="1"/>
          </p:cNvPicPr>
          <p:nvPr>
            <p:ph idx="1"/>
          </p:nvPr>
        </p:nvPicPr>
        <p:blipFill>
          <a:blip r:embed="rId3"/>
          <a:stretch>
            <a:fillRect/>
          </a:stretch>
        </p:blipFill>
        <p:spPr>
          <a:xfrm>
            <a:off x="834727" y="1725494"/>
            <a:ext cx="7931394" cy="4524375"/>
          </a:xfrm>
        </p:spPr>
      </p:pic>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Evaluating investments</a:t>
            </a:r>
          </a:p>
        </p:txBody>
      </p:sp>
    </p:spTree>
    <p:extLst>
      <p:ext uri="{BB962C8B-B14F-4D97-AF65-F5344CB8AC3E}">
        <p14:creationId xmlns:p14="http://schemas.microsoft.com/office/powerpoint/2010/main" val="424843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752600"/>
            <a:ext cx="8117416" cy="4372710"/>
          </a:xfrm>
        </p:spPr>
        <p:txBody>
          <a:bodyPr/>
          <a:lstStyle/>
          <a:p>
            <a:pPr eaLnBrk="1" hangingPunct="1"/>
            <a:r>
              <a:rPr lang="en-US" altLang="en-US" sz="2300" dirty="0">
                <a:solidFill>
                  <a:schemeClr val="tx2"/>
                </a:solidFill>
              </a:rPr>
              <a:t>We often need to determine what discount rate is implicit in an investment, and we can do so by looking at the basic present value equation:</a:t>
            </a:r>
          </a:p>
          <a:p>
            <a:pPr marL="114690" indent="0" eaLnBrk="1" hangingPunct="1">
              <a:buNone/>
            </a:pPr>
            <a:endParaRPr lang="en-US" altLang="en-US" sz="2300" dirty="0">
              <a:solidFill>
                <a:schemeClr val="tx2"/>
              </a:solidFill>
            </a:endParaRPr>
          </a:p>
          <a:p>
            <a:pPr eaLnBrk="1" hangingPunct="1"/>
            <a:endParaRPr lang="en-US" altLang="en-US" sz="2300" dirty="0">
              <a:solidFill>
                <a:schemeClr val="tx2"/>
              </a:solidFill>
            </a:endParaRPr>
          </a:p>
          <a:p>
            <a:pPr eaLnBrk="1" hangingPunct="1"/>
            <a:r>
              <a:rPr lang="en-US" altLang="en-US" sz="2300" dirty="0">
                <a:solidFill>
                  <a:schemeClr val="tx2"/>
                </a:solidFill>
              </a:rPr>
              <a:t>There are only four parts to this equation: the present value (PV), the future value (FV</a:t>
            </a:r>
            <a:r>
              <a:rPr lang="en-US" altLang="en-US" sz="2300" i="1" baseline="-25000" dirty="0">
                <a:solidFill>
                  <a:schemeClr val="tx2"/>
                </a:solidFill>
              </a:rPr>
              <a:t>t</a:t>
            </a:r>
            <a:r>
              <a:rPr lang="en-US" altLang="en-US" sz="2300" dirty="0">
                <a:solidFill>
                  <a:schemeClr val="tx2"/>
                </a:solidFill>
              </a:rPr>
              <a:t>), the discount rate (</a:t>
            </a:r>
            <a:r>
              <a:rPr lang="en-US" altLang="en-US" sz="2300" i="1" dirty="0">
                <a:solidFill>
                  <a:schemeClr val="tx2"/>
                </a:solidFill>
              </a:rPr>
              <a:t>r</a:t>
            </a:r>
            <a:r>
              <a:rPr lang="en-US" altLang="en-US" sz="2300" dirty="0">
                <a:solidFill>
                  <a:schemeClr val="tx2"/>
                </a:solidFill>
              </a:rPr>
              <a:t>), and the life of the investment (</a:t>
            </a:r>
            <a:r>
              <a:rPr lang="en-US" altLang="en-US" sz="2300" i="1" dirty="0">
                <a:solidFill>
                  <a:schemeClr val="tx2"/>
                </a:solidFill>
              </a:rPr>
              <a:t>t</a:t>
            </a:r>
            <a:r>
              <a:rPr lang="en-US" altLang="en-US" sz="2300" dirty="0">
                <a:solidFill>
                  <a:schemeClr val="tx2"/>
                </a:solidFill>
              </a:rPr>
              <a:t>)</a:t>
            </a:r>
          </a:p>
          <a:p>
            <a:pPr lvl="1" eaLnBrk="1" hangingPunct="1"/>
            <a:r>
              <a:rPr lang="en-US" altLang="en-US" sz="2100" dirty="0">
                <a:solidFill>
                  <a:schemeClr val="tx2"/>
                </a:solidFill>
              </a:rPr>
              <a:t>Given any three of these, we can always find the fourth</a:t>
            </a:r>
          </a:p>
          <a:p>
            <a:pPr lvl="1" eaLnBrk="1" hangingPunct="1"/>
            <a:endParaRPr lang="en-US" altLang="en-US" sz="2100" dirty="0">
              <a:solidFill>
                <a:schemeClr val="tx2"/>
              </a:solidFill>
            </a:endParaRPr>
          </a:p>
          <a:p>
            <a:pPr eaLnBrk="1" hangingPunct="1"/>
            <a:endParaRPr lang="en-US" altLang="en-US" sz="2700" dirty="0">
              <a:solidFill>
                <a:schemeClr val="tx2"/>
              </a:solidFill>
            </a:endParaRP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Determining the discount rate</a:t>
            </a:r>
          </a:p>
        </p:txBody>
      </p:sp>
      <p:pic>
        <p:nvPicPr>
          <p:cNvPr id="4" name="Picture 3">
            <a:extLst>
              <a:ext uri="{FF2B5EF4-FFF2-40B4-BE49-F238E27FC236}">
                <a16:creationId xmlns:a16="http://schemas.microsoft.com/office/drawing/2014/main" id="{A209600C-982C-4469-BCD6-BE96B655037B}"/>
              </a:ext>
            </a:extLst>
          </p:cNvPr>
          <p:cNvPicPr>
            <a:picLocks noChangeAspect="1"/>
          </p:cNvPicPr>
          <p:nvPr/>
        </p:nvPicPr>
        <p:blipFill>
          <a:blip r:embed="rId3"/>
          <a:stretch>
            <a:fillRect/>
          </a:stretch>
        </p:blipFill>
        <p:spPr>
          <a:xfrm>
            <a:off x="3414712" y="2981325"/>
            <a:ext cx="2314575" cy="447675"/>
          </a:xfrm>
          <a:prstGeom prst="rect">
            <a:avLst/>
          </a:prstGeo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Finding r for a single-period investment</a:t>
            </a:r>
          </a:p>
        </p:txBody>
      </p:sp>
      <p:pic>
        <p:nvPicPr>
          <p:cNvPr id="6" name="Content Placeholder 5">
            <a:extLst>
              <a:ext uri="{FF2B5EF4-FFF2-40B4-BE49-F238E27FC236}">
                <a16:creationId xmlns:a16="http://schemas.microsoft.com/office/drawing/2014/main" id="{DFD8B6A1-0067-4926-B4E1-1D7D76CDB558}"/>
              </a:ext>
            </a:extLst>
          </p:cNvPr>
          <p:cNvPicPr>
            <a:picLocks noGrp="1" noChangeAspect="1"/>
          </p:cNvPicPr>
          <p:nvPr>
            <p:ph idx="1"/>
          </p:nvPr>
        </p:nvPicPr>
        <p:blipFill>
          <a:blip r:embed="rId3"/>
          <a:stretch>
            <a:fillRect/>
          </a:stretch>
        </p:blipFill>
        <p:spPr>
          <a:xfrm>
            <a:off x="741980" y="1873713"/>
            <a:ext cx="8116887" cy="4227937"/>
          </a:xfrm>
        </p:spPr>
      </p:pic>
    </p:spTree>
    <p:extLst>
      <p:ext uri="{BB962C8B-B14F-4D97-AF65-F5344CB8AC3E}">
        <p14:creationId xmlns:p14="http://schemas.microsoft.com/office/powerpoint/2010/main" val="144496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CD5F646-4D5C-4663-A1D6-A157E5EE0510}"/>
              </a:ext>
            </a:extLst>
          </p:cNvPr>
          <p:cNvSpPr>
            <a:spLocks noGrp="1" noChangeArrowheads="1"/>
          </p:cNvSpPr>
          <p:nvPr>
            <p:ph idx="1"/>
          </p:nvPr>
        </p:nvSpPr>
        <p:spPr/>
        <p:txBody>
          <a:bodyPr/>
          <a:lstStyle/>
          <a:p>
            <a:pPr eaLnBrk="1" hangingPunct="1"/>
            <a:r>
              <a:rPr lang="en-US" altLang="en-US" dirty="0">
                <a:solidFill>
                  <a:schemeClr val="tx2"/>
                </a:solidFill>
              </a:rPr>
              <a:t>Determine the future value of an investment made today</a:t>
            </a:r>
          </a:p>
          <a:p>
            <a:pPr eaLnBrk="1" hangingPunct="1"/>
            <a:endParaRPr lang="en-US" altLang="en-US" sz="1200" dirty="0">
              <a:solidFill>
                <a:schemeClr val="tx2"/>
              </a:solidFill>
            </a:endParaRPr>
          </a:p>
          <a:p>
            <a:pPr eaLnBrk="1" hangingPunct="1"/>
            <a:r>
              <a:rPr lang="en-US" altLang="en-US" dirty="0">
                <a:solidFill>
                  <a:schemeClr val="tx2"/>
                </a:solidFill>
              </a:rPr>
              <a:t>Determine the present value of cash to be received at a future date</a:t>
            </a:r>
          </a:p>
          <a:p>
            <a:pPr eaLnBrk="1" hangingPunct="1"/>
            <a:endParaRPr lang="en-US" altLang="en-US" sz="1200" dirty="0">
              <a:solidFill>
                <a:schemeClr val="tx2"/>
              </a:solidFill>
            </a:endParaRPr>
          </a:p>
          <a:p>
            <a:pPr eaLnBrk="1" hangingPunct="1"/>
            <a:r>
              <a:rPr lang="en-US" altLang="en-US" dirty="0">
                <a:solidFill>
                  <a:schemeClr val="tx2"/>
                </a:solidFill>
              </a:rPr>
              <a:t>Find the return on an investment</a:t>
            </a:r>
          </a:p>
          <a:p>
            <a:pPr eaLnBrk="1" hangingPunct="1"/>
            <a:endParaRPr lang="en-US" altLang="en-US" sz="1200" dirty="0">
              <a:solidFill>
                <a:schemeClr val="tx2"/>
              </a:solidFill>
            </a:endParaRPr>
          </a:p>
          <a:p>
            <a:pPr eaLnBrk="1" hangingPunct="1"/>
            <a:r>
              <a:rPr lang="en-US" altLang="en-US" dirty="0">
                <a:solidFill>
                  <a:schemeClr val="tx2"/>
                </a:solidFill>
              </a:rPr>
              <a:t>Calculate how long it takes for an investment to reach a desired value</a:t>
            </a:r>
          </a:p>
        </p:txBody>
      </p:sp>
      <p:sp>
        <p:nvSpPr>
          <p:cNvPr id="2" name="Footer Placeholder 1">
            <a:extLst>
              <a:ext uri="{FF2B5EF4-FFF2-40B4-BE49-F238E27FC236}">
                <a16:creationId xmlns:a16="http://schemas.microsoft.com/office/drawing/2014/main" id="{048654B9-89B6-4686-BD8A-7F4FEF4CC65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122" name="Rectangle 2">
            <a:extLst>
              <a:ext uri="{FF2B5EF4-FFF2-40B4-BE49-F238E27FC236}">
                <a16:creationId xmlns:a16="http://schemas.microsoft.com/office/drawing/2014/main" id="{50D2B613-0983-41AF-9DF6-B14F4C9CD54A}"/>
              </a:ext>
            </a:extLst>
          </p:cNvPr>
          <p:cNvSpPr>
            <a:spLocks noGrp="1" noChangeArrowheads="1"/>
          </p:cNvSpPr>
          <p:nvPr>
            <p:ph type="title"/>
          </p:nvPr>
        </p:nvSpPr>
        <p:spPr/>
        <p:txBody>
          <a:bodyPr>
            <a:normAutofit/>
          </a:bodyPr>
          <a:lstStyle/>
          <a:p>
            <a:pPr eaLnBrk="1" hangingPunct="1">
              <a:defRPr/>
            </a:pPr>
            <a:r>
              <a:rPr lang="en-US" altLang="en-US" sz="3600"/>
              <a:t>Learning objectives</a:t>
            </a:r>
            <a:endParaRPr lang="en-US"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491033"/>
            <a:ext cx="8117416" cy="4993289"/>
          </a:xfrm>
        </p:spPr>
        <p:txBody>
          <a:bodyPr/>
          <a:lstStyle/>
          <a:p>
            <a:pPr eaLnBrk="1" hangingPunct="1">
              <a:lnSpc>
                <a:spcPct val="90000"/>
              </a:lnSpc>
              <a:spcBef>
                <a:spcPts val="600"/>
              </a:spcBef>
            </a:pPr>
            <a:r>
              <a:rPr lang="en-US" altLang="en-US" sz="2300" dirty="0">
                <a:solidFill>
                  <a:schemeClr val="tx2"/>
                </a:solidFill>
              </a:rPr>
              <a:t>Assume we are offered an investment that costs us $100 and will double our money in eight years. To compare this to other investments, we would like to know what discount rate (i.e., </a:t>
            </a:r>
            <a:r>
              <a:rPr lang="en-US" altLang="en-US" sz="2300" i="1" dirty="0">
                <a:solidFill>
                  <a:schemeClr val="tx2"/>
                </a:solidFill>
              </a:rPr>
              <a:t>rate of return</a:t>
            </a:r>
            <a:r>
              <a:rPr lang="en-US" altLang="en-US" sz="2300" dirty="0">
                <a:solidFill>
                  <a:schemeClr val="tx2"/>
                </a:solidFill>
              </a:rPr>
              <a:t>, or </a:t>
            </a:r>
            <a:r>
              <a:rPr lang="en-US" altLang="en-US" sz="2300" i="1" dirty="0">
                <a:solidFill>
                  <a:schemeClr val="tx2"/>
                </a:solidFill>
              </a:rPr>
              <a:t>return) </a:t>
            </a:r>
            <a:r>
              <a:rPr lang="en-US" altLang="en-US" sz="2300" dirty="0">
                <a:solidFill>
                  <a:schemeClr val="tx2"/>
                </a:solidFill>
              </a:rPr>
              <a:t>is implicit in these numbers. </a:t>
            </a:r>
          </a:p>
          <a:p>
            <a:pPr lvl="1" eaLnBrk="1" hangingPunct="1">
              <a:lnSpc>
                <a:spcPct val="90000"/>
              </a:lnSpc>
              <a:spcBef>
                <a:spcPts val="600"/>
              </a:spcBef>
            </a:pPr>
            <a:r>
              <a:rPr lang="en-US" altLang="en-US" sz="2100" dirty="0">
                <a:solidFill>
                  <a:schemeClr val="tx2"/>
                </a:solidFill>
              </a:rPr>
              <a:t>Here, PV = $100, FV = $200 (double our money), and an 8-year life</a:t>
            </a:r>
          </a:p>
          <a:p>
            <a:pPr eaLnBrk="1" hangingPunct="1">
              <a:lnSpc>
                <a:spcPct val="90000"/>
              </a:lnSpc>
              <a:spcBef>
                <a:spcPts val="600"/>
              </a:spcBef>
            </a:pPr>
            <a:r>
              <a:rPr lang="en-US" altLang="en-US" sz="2300" dirty="0">
                <a:solidFill>
                  <a:schemeClr val="tx2"/>
                </a:solidFill>
              </a:rPr>
              <a:t>To calculate the return, we can write the basic present value equation as:</a:t>
            </a: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r>
              <a:rPr lang="en-US" altLang="en-US" sz="2300" dirty="0">
                <a:solidFill>
                  <a:schemeClr val="tx2"/>
                </a:solidFill>
              </a:rPr>
              <a:t>It could also be written as:</a:t>
            </a: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r>
              <a:rPr lang="en-US" altLang="en-US" sz="2300" dirty="0">
                <a:solidFill>
                  <a:schemeClr val="tx2"/>
                </a:solidFill>
              </a:rPr>
              <a:t>We now need to solve for </a:t>
            </a:r>
            <a:r>
              <a:rPr lang="en-US" altLang="en-US" sz="2300" i="1" dirty="0">
                <a:solidFill>
                  <a:schemeClr val="tx2"/>
                </a:solidFill>
              </a:rPr>
              <a:t>r</a:t>
            </a:r>
            <a:r>
              <a:rPr lang="en-US" altLang="en-US" sz="2300" dirty="0">
                <a:solidFill>
                  <a:schemeClr val="tx2"/>
                </a:solidFill>
              </a:rPr>
              <a:t>, and there are three ways to do this</a:t>
            </a: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Determining the discount rate: an example</a:t>
            </a:r>
          </a:p>
        </p:txBody>
      </p:sp>
      <p:pic>
        <p:nvPicPr>
          <p:cNvPr id="5" name="Picture 4">
            <a:extLst>
              <a:ext uri="{FF2B5EF4-FFF2-40B4-BE49-F238E27FC236}">
                <a16:creationId xmlns:a16="http://schemas.microsoft.com/office/drawing/2014/main" id="{FC009FFD-97A8-460D-B54D-DAD00AB81AE4}"/>
              </a:ext>
            </a:extLst>
          </p:cNvPr>
          <p:cNvPicPr>
            <a:picLocks noChangeAspect="1"/>
          </p:cNvPicPr>
          <p:nvPr/>
        </p:nvPicPr>
        <p:blipFill>
          <a:blip r:embed="rId3"/>
          <a:stretch>
            <a:fillRect/>
          </a:stretch>
        </p:blipFill>
        <p:spPr>
          <a:xfrm>
            <a:off x="3241623" y="3808172"/>
            <a:ext cx="2660754" cy="762000"/>
          </a:xfrm>
          <a:prstGeom prst="rect">
            <a:avLst/>
          </a:prstGeom>
          <a:ln>
            <a:solidFill>
              <a:schemeClr val="accent1"/>
            </a:solidFill>
          </a:ln>
        </p:spPr>
      </p:pic>
      <p:pic>
        <p:nvPicPr>
          <p:cNvPr id="7" name="Picture 6">
            <a:extLst>
              <a:ext uri="{FF2B5EF4-FFF2-40B4-BE49-F238E27FC236}">
                <a16:creationId xmlns:a16="http://schemas.microsoft.com/office/drawing/2014/main" id="{4435E410-7FCF-4097-9822-2BF1A8C8509B}"/>
              </a:ext>
            </a:extLst>
          </p:cNvPr>
          <p:cNvPicPr>
            <a:picLocks noChangeAspect="1"/>
          </p:cNvPicPr>
          <p:nvPr/>
        </p:nvPicPr>
        <p:blipFill>
          <a:blip r:embed="rId4"/>
          <a:stretch>
            <a:fillRect/>
          </a:stretch>
        </p:blipFill>
        <p:spPr>
          <a:xfrm>
            <a:off x="2884394" y="5108346"/>
            <a:ext cx="3375212" cy="457200"/>
          </a:xfrm>
          <a:prstGeom prst="rect">
            <a:avLst/>
          </a:prstGeom>
          <a:ln>
            <a:solidFill>
              <a:schemeClr val="accent1"/>
            </a:solidFill>
          </a:ln>
        </p:spPr>
      </p:pic>
    </p:spTree>
    <p:extLst>
      <p:ext uri="{BB962C8B-B14F-4D97-AF65-F5344CB8AC3E}">
        <p14:creationId xmlns:p14="http://schemas.microsoft.com/office/powerpoint/2010/main" val="201904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491033"/>
            <a:ext cx="8117416" cy="4993289"/>
          </a:xfrm>
        </p:spPr>
        <p:txBody>
          <a:bodyPr/>
          <a:lstStyle/>
          <a:p>
            <a:pPr marL="571890" indent="-457200" eaLnBrk="1" hangingPunct="1">
              <a:lnSpc>
                <a:spcPct val="90000"/>
              </a:lnSpc>
              <a:spcBef>
                <a:spcPts val="600"/>
              </a:spcBef>
              <a:buFont typeface="+mj-lt"/>
              <a:buAutoNum type="arabicPeriod"/>
            </a:pPr>
            <a:r>
              <a:rPr lang="en-US" altLang="en-US" dirty="0">
                <a:solidFill>
                  <a:schemeClr val="tx2"/>
                </a:solidFill>
              </a:rPr>
              <a:t>Use a financial calculator.</a:t>
            </a:r>
          </a:p>
          <a:p>
            <a:pPr lvl="1" eaLnBrk="1" hangingPunct="1">
              <a:lnSpc>
                <a:spcPct val="90000"/>
              </a:lnSpc>
              <a:spcBef>
                <a:spcPts val="600"/>
              </a:spcBef>
            </a:pPr>
            <a:r>
              <a:rPr lang="en-US" altLang="en-US" sz="2200" dirty="0">
                <a:solidFill>
                  <a:schemeClr val="tx2"/>
                </a:solidFill>
              </a:rPr>
              <a:t>PV = -100, FV = 200, N = 8; </a:t>
            </a:r>
            <a:r>
              <a:rPr lang="en-US" altLang="en-US" sz="2200" i="1" dirty="0">
                <a:solidFill>
                  <a:schemeClr val="tx2"/>
                </a:solidFill>
              </a:rPr>
              <a:t>Solve for I/Y = 9%</a:t>
            </a:r>
          </a:p>
          <a:p>
            <a:pPr marL="571890" indent="-457200" eaLnBrk="1" hangingPunct="1">
              <a:lnSpc>
                <a:spcPct val="90000"/>
              </a:lnSpc>
              <a:spcBef>
                <a:spcPts val="600"/>
              </a:spcBef>
              <a:buFont typeface="+mj-lt"/>
              <a:buAutoNum type="arabicPeriod"/>
            </a:pPr>
            <a:r>
              <a:rPr lang="en-US" altLang="en-US" dirty="0">
                <a:solidFill>
                  <a:schemeClr val="tx2"/>
                </a:solidFill>
              </a:rPr>
              <a:t>Solve the equation for 1 + r by taking the eighth root of both sides.</a:t>
            </a:r>
          </a:p>
          <a:p>
            <a:pPr lvl="1" eaLnBrk="1" hangingPunct="1">
              <a:lnSpc>
                <a:spcPct val="90000"/>
              </a:lnSpc>
              <a:spcBef>
                <a:spcPts val="600"/>
              </a:spcBef>
            </a:pPr>
            <a:r>
              <a:rPr lang="en-US" sz="2200" b="0" i="0" u="none" strike="noStrike" baseline="0" dirty="0">
                <a:solidFill>
                  <a:srgbClr val="221E1F"/>
                </a:solidFill>
              </a:rPr>
              <a:t>Because this is the same thing as raising both sides to the power of ⅛ or .125, this is easy to do with the “</a:t>
            </a:r>
            <a:r>
              <a:rPr lang="en-US" sz="2200" b="0" i="1" u="none" strike="noStrike" baseline="0" dirty="0">
                <a:solidFill>
                  <a:srgbClr val="221E1F"/>
                </a:solidFill>
              </a:rPr>
              <a:t>y</a:t>
            </a:r>
            <a:r>
              <a:rPr lang="en-US" sz="2200" b="0" i="1" u="none" strike="noStrike" baseline="30000" dirty="0">
                <a:solidFill>
                  <a:srgbClr val="221E1F"/>
                </a:solidFill>
              </a:rPr>
              <a:t>x</a:t>
            </a:r>
            <a:r>
              <a:rPr lang="en-US" sz="2200" b="0" i="0" u="none" strike="noStrike" baseline="0" dirty="0">
                <a:solidFill>
                  <a:srgbClr val="221E1F"/>
                </a:solidFill>
              </a:rPr>
              <a:t>” key on a calculator. </a:t>
            </a:r>
          </a:p>
          <a:p>
            <a:pPr lvl="1" eaLnBrk="1" hangingPunct="1">
              <a:lnSpc>
                <a:spcPct val="90000"/>
              </a:lnSpc>
              <a:spcBef>
                <a:spcPts val="600"/>
              </a:spcBef>
            </a:pPr>
            <a:r>
              <a:rPr lang="en-US" sz="2200" b="0" i="0" u="none" strike="noStrike" baseline="0" dirty="0">
                <a:solidFill>
                  <a:srgbClr val="221E1F"/>
                </a:solidFill>
              </a:rPr>
              <a:t>Just enter 2, then press “</a:t>
            </a:r>
            <a:r>
              <a:rPr lang="en-US" sz="2200" b="0" i="1" u="none" strike="noStrike" baseline="0" dirty="0">
                <a:solidFill>
                  <a:srgbClr val="221E1F"/>
                </a:solidFill>
              </a:rPr>
              <a:t>y</a:t>
            </a:r>
            <a:r>
              <a:rPr lang="en-US" sz="2200" b="0" i="1" u="none" strike="noStrike" baseline="30000" dirty="0">
                <a:solidFill>
                  <a:srgbClr val="221E1F"/>
                </a:solidFill>
              </a:rPr>
              <a:t>x</a:t>
            </a:r>
            <a:r>
              <a:rPr lang="en-US" sz="2200" b="0" i="0" u="none" strike="noStrike" baseline="0" dirty="0">
                <a:solidFill>
                  <a:srgbClr val="221E1F"/>
                </a:solidFill>
              </a:rPr>
              <a:t>,” enter .125, and press the “=” key. The eighth root should be about 1.09, which implies that </a:t>
            </a:r>
            <a:r>
              <a:rPr lang="en-US" sz="2200" b="0" i="1" u="none" strike="noStrike" baseline="0" dirty="0">
                <a:solidFill>
                  <a:srgbClr val="221E1F"/>
                </a:solidFill>
              </a:rPr>
              <a:t>r </a:t>
            </a:r>
            <a:r>
              <a:rPr lang="en-US" sz="2200" b="0" i="0" u="none" strike="noStrike" baseline="0" dirty="0">
                <a:solidFill>
                  <a:srgbClr val="221E1F"/>
                </a:solidFill>
              </a:rPr>
              <a:t>is 9%.</a:t>
            </a:r>
            <a:endParaRPr lang="en-US" altLang="en-US" sz="2200" dirty="0">
              <a:solidFill>
                <a:schemeClr val="tx2"/>
              </a:solidFill>
            </a:endParaRPr>
          </a:p>
          <a:p>
            <a:pPr marL="571890" indent="-457200" eaLnBrk="1" hangingPunct="1">
              <a:lnSpc>
                <a:spcPct val="90000"/>
              </a:lnSpc>
              <a:spcBef>
                <a:spcPts val="600"/>
              </a:spcBef>
              <a:buFont typeface="+mj-lt"/>
              <a:buAutoNum type="arabicPeriod"/>
            </a:pPr>
            <a:r>
              <a:rPr lang="en-US" altLang="en-US" dirty="0">
                <a:solidFill>
                  <a:schemeClr val="tx2"/>
                </a:solidFill>
              </a:rPr>
              <a:t>Use a future value table.</a:t>
            </a:r>
          </a:p>
          <a:p>
            <a:pPr lvl="1" eaLnBrk="1" hangingPunct="1">
              <a:lnSpc>
                <a:spcPct val="90000"/>
              </a:lnSpc>
              <a:spcBef>
                <a:spcPts val="600"/>
              </a:spcBef>
            </a:pPr>
            <a:r>
              <a:rPr lang="en-US" sz="2200" b="0" i="0" u="none" strike="noStrike" baseline="0" dirty="0">
                <a:solidFill>
                  <a:srgbClr val="000000"/>
                </a:solidFill>
              </a:rPr>
              <a:t>The future value factor after eight years is equal to 2. </a:t>
            </a:r>
          </a:p>
          <a:p>
            <a:pPr lvl="1" eaLnBrk="1" hangingPunct="1">
              <a:lnSpc>
                <a:spcPct val="90000"/>
              </a:lnSpc>
              <a:spcBef>
                <a:spcPts val="600"/>
              </a:spcBef>
            </a:pPr>
            <a:r>
              <a:rPr lang="en-US" sz="2200" b="0" i="0" u="none" strike="noStrike" baseline="0" dirty="0">
                <a:solidFill>
                  <a:srgbClr val="000000"/>
                </a:solidFill>
              </a:rPr>
              <a:t>If you </a:t>
            </a:r>
            <a:r>
              <a:rPr lang="en-US" sz="2200" b="0" i="0" u="none" strike="noStrike" baseline="0" dirty="0">
                <a:solidFill>
                  <a:srgbClr val="221E1F"/>
                </a:solidFill>
              </a:rPr>
              <a:t>look across the row corresponding to eight periods in Table A.1, you will see that a future value factor of 2 corresponds to the 9% column, again implying that the return here is 9%.</a:t>
            </a:r>
            <a:endParaRPr lang="en-US" altLang="en-US" sz="2200" dirty="0">
              <a:solidFill>
                <a:schemeClr val="tx2"/>
              </a:solidFill>
            </a:endParaRP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Determining the discount rate: an example (continued)</a:t>
            </a:r>
          </a:p>
        </p:txBody>
      </p:sp>
    </p:spTree>
    <p:extLst>
      <p:ext uri="{BB962C8B-B14F-4D97-AF65-F5344CB8AC3E}">
        <p14:creationId xmlns:p14="http://schemas.microsoft.com/office/powerpoint/2010/main" val="297680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pPr>
            <a:r>
              <a:rPr lang="en-US" altLang="en-US" sz="2200" dirty="0">
                <a:solidFill>
                  <a:schemeClr val="tx2"/>
                </a:solidFill>
              </a:rPr>
              <a:t>In his will, Benjamin Franklin gave </a:t>
            </a:r>
            <a:r>
              <a:rPr lang="en-US" sz="2200" b="0" i="0" u="none" strike="noStrike" baseline="0" dirty="0">
                <a:solidFill>
                  <a:srgbClr val="221E1F"/>
                </a:solidFill>
              </a:rPr>
              <a:t>1,000 pounds sterling to Massachusetts and the city of Boston. He gave a like amount to Pennsylvania and the city of Philadelphia. After some legal wrangling, it was agreed that the money would be paid out in 1990, 200 years after Franklin’s death. </a:t>
            </a:r>
          </a:p>
          <a:p>
            <a:pPr lvl="1" eaLnBrk="1" hangingPunct="1">
              <a:lnSpc>
                <a:spcPct val="90000"/>
              </a:lnSpc>
              <a:spcBef>
                <a:spcPts val="600"/>
              </a:spcBef>
            </a:pPr>
            <a:r>
              <a:rPr lang="en-US" sz="2100" b="0" i="0" u="none" strike="noStrike" baseline="0" dirty="0">
                <a:solidFill>
                  <a:srgbClr val="221E1F"/>
                </a:solidFill>
              </a:rPr>
              <a:t>By that time, the Pennsylvania bequest had grown to about $2 million; the Massachusetts bequest had grown to $4.5 million. </a:t>
            </a:r>
          </a:p>
          <a:p>
            <a:pPr eaLnBrk="1" hangingPunct="1">
              <a:lnSpc>
                <a:spcPct val="90000"/>
              </a:lnSpc>
              <a:spcBef>
                <a:spcPts val="600"/>
              </a:spcBef>
            </a:pPr>
            <a:r>
              <a:rPr lang="en-US" sz="2200" b="0" i="0" u="none" strike="noStrike" baseline="0" dirty="0">
                <a:solidFill>
                  <a:srgbClr val="221E1F"/>
                </a:solidFill>
              </a:rPr>
              <a:t>If 1,000 pounds sterling was equivalent to $1,000, </a:t>
            </a:r>
            <a:r>
              <a:rPr lang="en-US" sz="2200" i="1" u="none" strike="noStrike" baseline="0" dirty="0">
                <a:solidFill>
                  <a:srgbClr val="221E1F"/>
                </a:solidFill>
              </a:rPr>
              <a:t>what rate of return did the two states earn</a:t>
            </a:r>
            <a:r>
              <a:rPr lang="en-US" sz="2200" b="0" i="0" u="none" strike="noStrike" baseline="0" dirty="0">
                <a:solidFill>
                  <a:srgbClr val="221E1F"/>
                </a:solidFill>
              </a:rPr>
              <a:t>? </a:t>
            </a:r>
          </a:p>
          <a:p>
            <a:pPr eaLnBrk="1" hangingPunct="1">
              <a:lnSpc>
                <a:spcPct val="90000"/>
              </a:lnSpc>
              <a:spcBef>
                <a:spcPts val="600"/>
              </a:spcBef>
            </a:pPr>
            <a:r>
              <a:rPr lang="en-US" sz="2100" b="0" i="0" u="none" strike="noStrike" baseline="0" dirty="0">
                <a:solidFill>
                  <a:srgbClr val="221E1F"/>
                </a:solidFill>
              </a:rPr>
              <a:t>For Pennsylvania, FV = $2 million and PV = $1,000. There are 200 years involved, so we need to solve for </a:t>
            </a:r>
            <a:r>
              <a:rPr lang="en-US" sz="2100" b="0" i="1" u="none" strike="noStrike" baseline="0" dirty="0">
                <a:solidFill>
                  <a:srgbClr val="221E1F"/>
                </a:solidFill>
              </a:rPr>
              <a:t>r </a:t>
            </a:r>
            <a:r>
              <a:rPr lang="en-US" sz="2100" b="0" i="0" u="none" strike="noStrike" baseline="0" dirty="0">
                <a:solidFill>
                  <a:srgbClr val="221E1F"/>
                </a:solidFill>
              </a:rPr>
              <a:t>in the following: </a:t>
            </a:r>
          </a:p>
          <a:p>
            <a:pPr lvl="1" eaLnBrk="1" hangingPunct="1">
              <a:lnSpc>
                <a:spcPct val="90000"/>
              </a:lnSpc>
              <a:spcBef>
                <a:spcPts val="600"/>
              </a:spcBef>
            </a:pPr>
            <a:endParaRPr lang="en-US" altLang="en-US" sz="2100" dirty="0">
              <a:solidFill>
                <a:srgbClr val="221E1F"/>
              </a:solidFill>
            </a:endParaRPr>
          </a:p>
          <a:p>
            <a:pPr lvl="1" eaLnBrk="1" hangingPunct="1">
              <a:lnSpc>
                <a:spcPct val="90000"/>
              </a:lnSpc>
              <a:spcBef>
                <a:spcPts val="600"/>
              </a:spcBef>
            </a:pPr>
            <a:endParaRPr lang="en-US" altLang="en-US" sz="2100" dirty="0">
              <a:solidFill>
                <a:srgbClr val="221E1F"/>
              </a:solidFill>
            </a:endParaRPr>
          </a:p>
          <a:p>
            <a:pPr lvl="1" eaLnBrk="1" hangingPunct="1">
              <a:lnSpc>
                <a:spcPct val="90000"/>
              </a:lnSpc>
              <a:spcBef>
                <a:spcPts val="600"/>
              </a:spcBef>
            </a:pPr>
            <a:endParaRPr lang="en-US" altLang="en-US" sz="2100" dirty="0">
              <a:solidFill>
                <a:srgbClr val="221E1F"/>
              </a:solidFill>
            </a:endParaRPr>
          </a:p>
          <a:p>
            <a:pPr eaLnBrk="1" hangingPunct="1">
              <a:lnSpc>
                <a:spcPct val="90000"/>
              </a:lnSpc>
              <a:spcBef>
                <a:spcPts val="600"/>
              </a:spcBef>
            </a:pPr>
            <a:r>
              <a:rPr lang="en-US" altLang="en-US" sz="2300" dirty="0">
                <a:solidFill>
                  <a:srgbClr val="221E1F"/>
                </a:solidFill>
              </a:rPr>
              <a:t>N = 200, PV = -1,000, FV = 2,000,000; </a:t>
            </a:r>
            <a:r>
              <a:rPr lang="en-US" altLang="en-US" sz="2300" i="1" dirty="0">
                <a:solidFill>
                  <a:srgbClr val="221E1F"/>
                </a:solidFill>
              </a:rPr>
              <a:t>Solve for </a:t>
            </a:r>
            <a:r>
              <a:rPr lang="en-US" altLang="en-US" sz="2300" b="1" i="1" dirty="0">
                <a:solidFill>
                  <a:srgbClr val="221E1F"/>
                </a:solidFill>
              </a:rPr>
              <a:t>I/Y = 3.87</a:t>
            </a:r>
            <a:endParaRPr lang="en-US" altLang="en-US" sz="2300" b="1" i="1" dirty="0">
              <a:solidFill>
                <a:schemeClr val="tx2"/>
              </a:solidFill>
            </a:endParaRP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Solving for the discount rate</a:t>
            </a:r>
          </a:p>
        </p:txBody>
      </p:sp>
      <p:pic>
        <p:nvPicPr>
          <p:cNvPr id="4" name="Picture 3">
            <a:extLst>
              <a:ext uri="{FF2B5EF4-FFF2-40B4-BE49-F238E27FC236}">
                <a16:creationId xmlns:a16="http://schemas.microsoft.com/office/drawing/2014/main" id="{649C9707-36D3-457B-9D24-2F1BB0AD4C2D}"/>
              </a:ext>
            </a:extLst>
          </p:cNvPr>
          <p:cNvPicPr>
            <a:picLocks noChangeAspect="1"/>
          </p:cNvPicPr>
          <p:nvPr/>
        </p:nvPicPr>
        <p:blipFill>
          <a:blip r:embed="rId3"/>
          <a:stretch>
            <a:fillRect/>
          </a:stretch>
        </p:blipFill>
        <p:spPr>
          <a:xfrm>
            <a:off x="2480153" y="5105400"/>
            <a:ext cx="4183693" cy="914400"/>
          </a:xfrm>
          <a:prstGeom prst="rect">
            <a:avLst/>
          </a:prstGeom>
          <a:ln>
            <a:solidFill>
              <a:schemeClr val="accent1"/>
            </a:solidFill>
          </a:ln>
        </p:spPr>
      </p:pic>
    </p:spTree>
    <p:extLst>
      <p:ext uri="{BB962C8B-B14F-4D97-AF65-F5344CB8AC3E}">
        <p14:creationId xmlns:p14="http://schemas.microsoft.com/office/powerpoint/2010/main" val="280553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Only 18,262.5 Days to retirement</a:t>
            </a:r>
          </a:p>
        </p:txBody>
      </p:sp>
      <p:pic>
        <p:nvPicPr>
          <p:cNvPr id="6" name="Content Placeholder 5">
            <a:extLst>
              <a:ext uri="{FF2B5EF4-FFF2-40B4-BE49-F238E27FC236}">
                <a16:creationId xmlns:a16="http://schemas.microsoft.com/office/drawing/2014/main" id="{6417BC44-7790-4F72-9E6F-3F6EB46C6AFD}"/>
              </a:ext>
            </a:extLst>
          </p:cNvPr>
          <p:cNvPicPr>
            <a:picLocks noGrp="1" noChangeAspect="1"/>
          </p:cNvPicPr>
          <p:nvPr>
            <p:ph idx="1"/>
          </p:nvPr>
        </p:nvPicPr>
        <p:blipFill>
          <a:blip r:embed="rId3"/>
          <a:stretch>
            <a:fillRect/>
          </a:stretch>
        </p:blipFill>
        <p:spPr>
          <a:xfrm>
            <a:off x="741980" y="2615016"/>
            <a:ext cx="8116887" cy="2721268"/>
          </a:xfrm>
        </p:spPr>
      </p:pic>
    </p:spTree>
    <p:extLst>
      <p:ext uri="{BB962C8B-B14F-4D97-AF65-F5344CB8AC3E}">
        <p14:creationId xmlns:p14="http://schemas.microsoft.com/office/powerpoint/2010/main" val="244998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447800"/>
            <a:ext cx="8278636" cy="5138367"/>
          </a:xfrm>
        </p:spPr>
        <p:txBody>
          <a:bodyPr/>
          <a:lstStyle/>
          <a:p>
            <a:pPr eaLnBrk="1" hangingPunct="1">
              <a:lnSpc>
                <a:spcPct val="90000"/>
              </a:lnSpc>
              <a:spcBef>
                <a:spcPts val="600"/>
              </a:spcBef>
            </a:pPr>
            <a:r>
              <a:rPr lang="en-US" altLang="en-US" sz="2200" dirty="0">
                <a:solidFill>
                  <a:schemeClr val="tx2"/>
                </a:solidFill>
              </a:rPr>
              <a:t>Suppose we are interested in purchasing an asset that costs $50,000. We currently have $25,000. If we can earn 12 percent on this $25,000, how long until we have the $50,000?</a:t>
            </a:r>
          </a:p>
          <a:p>
            <a:pPr eaLnBrk="1" hangingPunct="1">
              <a:lnSpc>
                <a:spcPct val="90000"/>
              </a:lnSpc>
              <a:spcBef>
                <a:spcPts val="600"/>
              </a:spcBef>
            </a:pPr>
            <a:r>
              <a:rPr lang="en-US" altLang="en-US" sz="2200" dirty="0">
                <a:solidFill>
                  <a:schemeClr val="tx2"/>
                </a:solidFill>
              </a:rPr>
              <a:t>We can again manipulate the basic present value equation to solve for the number of periods:</a:t>
            </a:r>
          </a:p>
          <a:p>
            <a:pPr lvl="1" eaLnBrk="1" hangingPunct="1">
              <a:lnSpc>
                <a:spcPct val="90000"/>
              </a:lnSpc>
              <a:spcBef>
                <a:spcPts val="600"/>
              </a:spcBef>
            </a:pPr>
            <a:r>
              <a:rPr lang="en-US" altLang="en-US" sz="2000" dirty="0">
                <a:solidFill>
                  <a:schemeClr val="tx2"/>
                </a:solidFill>
              </a:rPr>
              <a:t>PV = $25,000, FV = $50,000, and I/Y = 12%</a:t>
            </a:r>
          </a:p>
          <a:p>
            <a:pPr eaLnBrk="1" hangingPunct="1">
              <a:lnSpc>
                <a:spcPct val="90000"/>
              </a:lnSpc>
              <a:spcBef>
                <a:spcPts val="600"/>
              </a:spcBef>
            </a:pPr>
            <a:r>
              <a:rPr lang="en-US" altLang="en-US" sz="2200" dirty="0">
                <a:solidFill>
                  <a:schemeClr val="tx2"/>
                </a:solidFill>
              </a:rPr>
              <a:t>Basic equation takes one of the following forms:</a:t>
            </a:r>
          </a:p>
          <a:p>
            <a:pPr eaLnBrk="1" hangingPunct="1">
              <a:lnSpc>
                <a:spcPct val="90000"/>
              </a:lnSpc>
              <a:spcBef>
                <a:spcPts val="600"/>
              </a:spcBef>
            </a:pPr>
            <a:endParaRPr lang="en-US" altLang="en-US" sz="2200" dirty="0">
              <a:solidFill>
                <a:schemeClr val="tx2"/>
              </a:solidFill>
            </a:endParaRPr>
          </a:p>
          <a:p>
            <a:pPr eaLnBrk="1" hangingPunct="1">
              <a:lnSpc>
                <a:spcPct val="90000"/>
              </a:lnSpc>
              <a:spcBef>
                <a:spcPts val="600"/>
              </a:spcBef>
            </a:pPr>
            <a:endParaRPr lang="en-US" altLang="en-US" sz="2200" dirty="0">
              <a:solidFill>
                <a:schemeClr val="tx2"/>
              </a:solidFill>
            </a:endParaRPr>
          </a:p>
          <a:p>
            <a:pPr eaLnBrk="1" hangingPunct="1">
              <a:lnSpc>
                <a:spcPct val="90000"/>
              </a:lnSpc>
              <a:spcBef>
                <a:spcPts val="600"/>
              </a:spcBef>
            </a:pPr>
            <a:r>
              <a:rPr lang="en-US" altLang="en-US" sz="2200" dirty="0">
                <a:solidFill>
                  <a:schemeClr val="tx2"/>
                </a:solidFill>
              </a:rPr>
              <a:t>We have a future value factor of 2 for a 12 percent rate, so we now need to solve for </a:t>
            </a:r>
            <a:r>
              <a:rPr lang="en-US" altLang="en-US" sz="2200" i="1" dirty="0">
                <a:solidFill>
                  <a:schemeClr val="tx2"/>
                </a:solidFill>
              </a:rPr>
              <a:t>t</a:t>
            </a:r>
          </a:p>
          <a:p>
            <a:pPr lvl="1" eaLnBrk="1" hangingPunct="1">
              <a:lnSpc>
                <a:spcPct val="90000"/>
              </a:lnSpc>
              <a:spcBef>
                <a:spcPts val="600"/>
              </a:spcBef>
            </a:pPr>
            <a:r>
              <a:rPr lang="en-US" altLang="en-US" sz="2000" dirty="0">
                <a:solidFill>
                  <a:schemeClr val="tx2"/>
                </a:solidFill>
              </a:rPr>
              <a:t>Per Table A.1, you will see that a future value factor of 1.9738 occurs at six periods; it will thus take about six years</a:t>
            </a:r>
          </a:p>
          <a:p>
            <a:pPr eaLnBrk="1" hangingPunct="1">
              <a:lnSpc>
                <a:spcPct val="90000"/>
              </a:lnSpc>
              <a:spcBef>
                <a:spcPts val="600"/>
              </a:spcBef>
            </a:pPr>
            <a:r>
              <a:rPr lang="en-US" altLang="en-US" sz="2200" dirty="0">
                <a:solidFill>
                  <a:schemeClr val="tx2"/>
                </a:solidFill>
              </a:rPr>
              <a:t>To get an exact answer, we can use our financial calculator</a:t>
            </a:r>
          </a:p>
          <a:p>
            <a:pPr lvl="1" eaLnBrk="1" hangingPunct="1">
              <a:lnSpc>
                <a:spcPct val="90000"/>
              </a:lnSpc>
              <a:spcBef>
                <a:spcPts val="600"/>
              </a:spcBef>
            </a:pPr>
            <a:r>
              <a:rPr lang="en-US" altLang="en-US" sz="2000" dirty="0">
                <a:solidFill>
                  <a:schemeClr val="tx2"/>
                </a:solidFill>
              </a:rPr>
              <a:t>I/Y = 12, PV = -25,000, FV = 50,000; </a:t>
            </a:r>
            <a:r>
              <a:rPr lang="en-US" altLang="en-US" sz="2000" i="1" dirty="0">
                <a:solidFill>
                  <a:schemeClr val="tx2"/>
                </a:solidFill>
              </a:rPr>
              <a:t>Solve for </a:t>
            </a:r>
            <a:r>
              <a:rPr lang="en-US" altLang="en-US" sz="2000" b="1" i="1" dirty="0">
                <a:solidFill>
                  <a:schemeClr val="tx2"/>
                </a:solidFill>
              </a:rPr>
              <a:t>N = 6.1163</a:t>
            </a: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endParaRPr lang="en-US" altLang="en-US" sz="2300" dirty="0">
              <a:solidFill>
                <a:schemeClr val="tx2"/>
              </a:solidFill>
            </a:endParaRPr>
          </a:p>
          <a:p>
            <a:pPr eaLnBrk="1" hangingPunct="1">
              <a:lnSpc>
                <a:spcPct val="90000"/>
              </a:lnSpc>
              <a:spcBef>
                <a:spcPts val="600"/>
              </a:spcBef>
            </a:pPr>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Finding the number of periods</a:t>
            </a:r>
          </a:p>
        </p:txBody>
      </p:sp>
      <p:pic>
        <p:nvPicPr>
          <p:cNvPr id="5" name="Picture 4">
            <a:extLst>
              <a:ext uri="{FF2B5EF4-FFF2-40B4-BE49-F238E27FC236}">
                <a16:creationId xmlns:a16="http://schemas.microsoft.com/office/drawing/2014/main" id="{C2E5A589-884A-4406-B218-A7F72E3D4A7E}"/>
              </a:ext>
            </a:extLst>
          </p:cNvPr>
          <p:cNvPicPr>
            <a:picLocks noChangeAspect="1"/>
          </p:cNvPicPr>
          <p:nvPr/>
        </p:nvPicPr>
        <p:blipFill>
          <a:blip r:embed="rId3"/>
          <a:stretch>
            <a:fillRect/>
          </a:stretch>
        </p:blipFill>
        <p:spPr>
          <a:xfrm>
            <a:off x="2970732" y="3790248"/>
            <a:ext cx="3449479" cy="781752"/>
          </a:xfrm>
          <a:prstGeom prst="rect">
            <a:avLst/>
          </a:prstGeom>
          <a:ln>
            <a:solidFill>
              <a:schemeClr val="accent1"/>
            </a:solidFill>
          </a:ln>
        </p:spPr>
      </p:pic>
    </p:spTree>
    <p:extLst>
      <p:ext uri="{BB962C8B-B14F-4D97-AF65-F5344CB8AC3E}">
        <p14:creationId xmlns:p14="http://schemas.microsoft.com/office/powerpoint/2010/main" val="362583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Waiting for </a:t>
            </a:r>
            <a:r>
              <a:rPr lang="en-US" altLang="en-US" dirty="0" err="1"/>
              <a:t>godot</a:t>
            </a:r>
            <a:endParaRPr lang="en-US" altLang="en-US" dirty="0"/>
          </a:p>
        </p:txBody>
      </p:sp>
      <p:pic>
        <p:nvPicPr>
          <p:cNvPr id="5" name="Content Placeholder 4">
            <a:extLst>
              <a:ext uri="{FF2B5EF4-FFF2-40B4-BE49-F238E27FC236}">
                <a16:creationId xmlns:a16="http://schemas.microsoft.com/office/drawing/2014/main" id="{EF4C7EF2-167F-4FAB-910A-35C63B3F7C22}"/>
              </a:ext>
            </a:extLst>
          </p:cNvPr>
          <p:cNvPicPr>
            <a:picLocks noGrp="1" noChangeAspect="1"/>
          </p:cNvPicPr>
          <p:nvPr>
            <p:ph idx="1"/>
          </p:nvPr>
        </p:nvPicPr>
        <p:blipFill>
          <a:blip r:embed="rId3"/>
          <a:stretch>
            <a:fillRect/>
          </a:stretch>
        </p:blipFill>
        <p:spPr>
          <a:xfrm>
            <a:off x="741980" y="2459299"/>
            <a:ext cx="8116887" cy="3056765"/>
          </a:xfrm>
        </p:spPr>
      </p:pic>
    </p:spTree>
    <p:extLst>
      <p:ext uri="{BB962C8B-B14F-4D97-AF65-F5344CB8AC3E}">
        <p14:creationId xmlns:p14="http://schemas.microsoft.com/office/powerpoint/2010/main" val="373091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4CC06-13C6-430A-9040-001C6E45FD9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2770" name="Rectangle 2">
            <a:extLst>
              <a:ext uri="{FF2B5EF4-FFF2-40B4-BE49-F238E27FC236}">
                <a16:creationId xmlns:a16="http://schemas.microsoft.com/office/drawing/2014/main" id="{C7251C4D-42FF-4138-B911-9A41E1F9360A}"/>
              </a:ext>
            </a:extLst>
          </p:cNvPr>
          <p:cNvSpPr>
            <a:spLocks noGrp="1" noChangeArrowheads="1"/>
          </p:cNvSpPr>
          <p:nvPr>
            <p:ph type="title"/>
          </p:nvPr>
        </p:nvSpPr>
        <p:spPr/>
        <p:txBody>
          <a:bodyPr>
            <a:noAutofit/>
          </a:bodyPr>
          <a:lstStyle/>
          <a:p>
            <a:pPr eaLnBrk="1" hangingPunct="1">
              <a:defRPr/>
            </a:pPr>
            <a:r>
              <a:rPr lang="en-US" altLang="en-US" dirty="0"/>
              <a:t>Summary of time value calculations</a:t>
            </a:r>
          </a:p>
        </p:txBody>
      </p:sp>
      <p:pic>
        <p:nvPicPr>
          <p:cNvPr id="6" name="Content Placeholder 5">
            <a:extLst>
              <a:ext uri="{FF2B5EF4-FFF2-40B4-BE49-F238E27FC236}">
                <a16:creationId xmlns:a16="http://schemas.microsoft.com/office/drawing/2014/main" id="{68CD0EAF-6D6C-4182-9EBF-DEC1FF80A33C}"/>
              </a:ext>
            </a:extLst>
          </p:cNvPr>
          <p:cNvPicPr>
            <a:picLocks noGrp="1" noChangeAspect="1"/>
          </p:cNvPicPr>
          <p:nvPr>
            <p:ph idx="1"/>
          </p:nvPr>
        </p:nvPicPr>
        <p:blipFill>
          <a:blip r:embed="rId3"/>
          <a:stretch>
            <a:fillRect/>
          </a:stretch>
        </p:blipFill>
        <p:spPr>
          <a:xfrm>
            <a:off x="814211" y="1752600"/>
            <a:ext cx="7972425" cy="4162425"/>
          </a:xfrm>
        </p:spPr>
      </p:pic>
    </p:spTree>
    <p:extLst>
      <p:ext uri="{BB962C8B-B14F-4D97-AF65-F5344CB8AC3E}">
        <p14:creationId xmlns:p14="http://schemas.microsoft.com/office/powerpoint/2010/main" val="365102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F5420A6-A9C9-42F3-88D9-F4A10190F23B}"/>
              </a:ext>
            </a:extLst>
          </p:cNvPr>
          <p:cNvSpPr>
            <a:spLocks noGrp="1" noChangeArrowheads="1"/>
          </p:cNvSpPr>
          <p:nvPr>
            <p:ph idx="1"/>
          </p:nvPr>
        </p:nvSpPr>
        <p:spPr>
          <a:xfrm>
            <a:off x="636764" y="1447800"/>
            <a:ext cx="8278636" cy="5138367"/>
          </a:xfrm>
        </p:spPr>
        <p:txBody>
          <a:bodyPr/>
          <a:lstStyle/>
          <a:p>
            <a:pPr eaLnBrk="1" hangingPunct="1">
              <a:lnSpc>
                <a:spcPct val="90000"/>
              </a:lnSpc>
              <a:spcBef>
                <a:spcPts val="600"/>
              </a:spcBef>
            </a:pPr>
            <a:r>
              <a:rPr lang="en-US" altLang="en-US" sz="2500" dirty="0">
                <a:solidFill>
                  <a:schemeClr val="tx2"/>
                </a:solidFill>
              </a:rPr>
              <a:t>What do we mean by the future value of an investment?</a:t>
            </a:r>
          </a:p>
          <a:p>
            <a:pPr eaLnBrk="1" hangingPunct="1">
              <a:lnSpc>
                <a:spcPct val="90000"/>
              </a:lnSpc>
              <a:spcBef>
                <a:spcPts val="600"/>
              </a:spcBef>
            </a:pPr>
            <a:endParaRPr lang="en-US" altLang="en-US" sz="2500" dirty="0">
              <a:solidFill>
                <a:schemeClr val="tx2"/>
              </a:solidFill>
            </a:endParaRPr>
          </a:p>
          <a:p>
            <a:pPr eaLnBrk="1" hangingPunct="1">
              <a:lnSpc>
                <a:spcPct val="90000"/>
              </a:lnSpc>
              <a:spcBef>
                <a:spcPts val="600"/>
              </a:spcBef>
            </a:pPr>
            <a:r>
              <a:rPr lang="en-US" altLang="en-US" sz="2500" dirty="0">
                <a:solidFill>
                  <a:schemeClr val="tx2"/>
                </a:solidFill>
              </a:rPr>
              <a:t>What does it mean to compound interest? How does compound interest differ from simple interest?</a:t>
            </a:r>
          </a:p>
          <a:p>
            <a:pPr eaLnBrk="1" hangingPunct="1">
              <a:lnSpc>
                <a:spcPct val="90000"/>
              </a:lnSpc>
              <a:spcBef>
                <a:spcPts val="600"/>
              </a:spcBef>
            </a:pPr>
            <a:endParaRPr lang="en-US" altLang="en-US" sz="2500" dirty="0">
              <a:solidFill>
                <a:schemeClr val="tx2"/>
              </a:solidFill>
            </a:endParaRPr>
          </a:p>
          <a:p>
            <a:pPr eaLnBrk="1" hangingPunct="1">
              <a:lnSpc>
                <a:spcPct val="90000"/>
              </a:lnSpc>
              <a:spcBef>
                <a:spcPts val="600"/>
              </a:spcBef>
            </a:pPr>
            <a:r>
              <a:rPr lang="en-US" altLang="en-US" sz="2500" dirty="0">
                <a:solidFill>
                  <a:schemeClr val="tx2"/>
                </a:solidFill>
              </a:rPr>
              <a:t>What do we mean by the present value of an investment?</a:t>
            </a:r>
          </a:p>
          <a:p>
            <a:pPr eaLnBrk="1" hangingPunct="1">
              <a:lnSpc>
                <a:spcPct val="90000"/>
              </a:lnSpc>
              <a:spcBef>
                <a:spcPts val="600"/>
              </a:spcBef>
            </a:pPr>
            <a:endParaRPr lang="en-US" altLang="en-US" sz="2500" dirty="0">
              <a:solidFill>
                <a:schemeClr val="tx2"/>
              </a:solidFill>
            </a:endParaRPr>
          </a:p>
          <a:p>
            <a:pPr eaLnBrk="1" hangingPunct="1">
              <a:lnSpc>
                <a:spcPct val="90000"/>
              </a:lnSpc>
              <a:spcBef>
                <a:spcPts val="600"/>
              </a:spcBef>
            </a:pPr>
            <a:r>
              <a:rPr lang="en-US" altLang="en-US" sz="2500" dirty="0">
                <a:solidFill>
                  <a:schemeClr val="tx2"/>
                </a:solidFill>
              </a:rPr>
              <a:t>The process of discounting a future amount back to the present is the opposite of doing what?</a:t>
            </a:r>
          </a:p>
          <a:p>
            <a:pPr eaLnBrk="1" hangingPunct="1">
              <a:lnSpc>
                <a:spcPct val="90000"/>
              </a:lnSpc>
              <a:spcBef>
                <a:spcPts val="600"/>
              </a:spcBef>
            </a:pPr>
            <a:endParaRPr lang="en-US" altLang="en-US" sz="2500" dirty="0">
              <a:solidFill>
                <a:schemeClr val="tx2"/>
              </a:solidFill>
            </a:endParaRPr>
          </a:p>
          <a:p>
            <a:pPr eaLnBrk="1" hangingPunct="1">
              <a:lnSpc>
                <a:spcPct val="90000"/>
              </a:lnSpc>
              <a:spcBef>
                <a:spcPts val="600"/>
              </a:spcBef>
            </a:pPr>
            <a:r>
              <a:rPr lang="en-US" altLang="en-US" sz="2500" dirty="0">
                <a:solidFill>
                  <a:schemeClr val="tx2"/>
                </a:solidFill>
              </a:rPr>
              <a:t>What is the basic present value equation?</a:t>
            </a:r>
          </a:p>
        </p:txBody>
      </p:sp>
      <p:sp>
        <p:nvSpPr>
          <p:cNvPr id="2" name="Footer Placeholder 1">
            <a:extLst>
              <a:ext uri="{FF2B5EF4-FFF2-40B4-BE49-F238E27FC236}">
                <a16:creationId xmlns:a16="http://schemas.microsoft.com/office/drawing/2014/main" id="{B2382569-ACC6-4B12-81E2-9383838BF90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4818" name="Rectangle 2">
            <a:extLst>
              <a:ext uri="{FF2B5EF4-FFF2-40B4-BE49-F238E27FC236}">
                <a16:creationId xmlns:a16="http://schemas.microsoft.com/office/drawing/2014/main" id="{8A78C93C-A495-4C62-8524-871078AA32E8}"/>
              </a:ext>
            </a:extLst>
          </p:cNvPr>
          <p:cNvSpPr>
            <a:spLocks noGrp="1" noChangeArrowheads="1"/>
          </p:cNvSpPr>
          <p:nvPr>
            <p:ph type="title"/>
          </p:nvPr>
        </p:nvSpPr>
        <p:spPr/>
        <p:txBody>
          <a:bodyPr>
            <a:noAutofit/>
          </a:bodyPr>
          <a:lstStyle/>
          <a:p>
            <a:pPr eaLnBrk="1" hangingPunct="1">
              <a:defRPr/>
            </a:pPr>
            <a:r>
              <a:rPr lang="en-US" altLang="en-US" dirty="0"/>
              <a:t>Selected concept questions</a:t>
            </a:r>
          </a:p>
        </p:txBody>
      </p:sp>
    </p:spTree>
    <p:extLst>
      <p:ext uri="{BB962C8B-B14F-4D97-AF65-F5344CB8AC3E}">
        <p14:creationId xmlns:p14="http://schemas.microsoft.com/office/powerpoint/2010/main" val="99228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3083-7B49-4D57-9D74-DA7D1E0D12D2}"/>
              </a:ext>
            </a:extLst>
          </p:cNvPr>
          <p:cNvSpPr>
            <a:spLocks noGrp="1"/>
          </p:cNvSpPr>
          <p:nvPr>
            <p:ph type="title"/>
          </p:nvPr>
        </p:nvSpPr>
        <p:spPr/>
        <p:txBody>
          <a:bodyPr/>
          <a:lstStyle/>
          <a:p>
            <a:r>
              <a:rPr lang="en-US" altLang="en-US" dirty="0">
                <a:solidFill>
                  <a:schemeClr val="tx2"/>
                </a:solidFill>
              </a:rPr>
              <a:t>End of Chapter </a:t>
            </a:r>
            <a:endParaRPr lang="en-US" dirty="0">
              <a:solidFill>
                <a:schemeClr val="tx2"/>
              </a:solidFill>
            </a:endParaRPr>
          </a:p>
        </p:txBody>
      </p:sp>
      <p:sp>
        <p:nvSpPr>
          <p:cNvPr id="66562" name="Rectangle 3">
            <a:extLst>
              <a:ext uri="{FF2B5EF4-FFF2-40B4-BE49-F238E27FC236}">
                <a16:creationId xmlns:a16="http://schemas.microsoft.com/office/drawing/2014/main" id="{5FDB3FCE-1CE1-4624-922B-66798523B925}"/>
              </a:ext>
            </a:extLst>
          </p:cNvPr>
          <p:cNvSpPr>
            <a:spLocks noGrp="1" noChangeArrowheads="1"/>
          </p:cNvSpPr>
          <p:nvPr>
            <p:ph type="body" idx="1"/>
          </p:nvPr>
        </p:nvSpPr>
        <p:spPr/>
        <p:txBody>
          <a:bodyPr anchor="ctr" anchorCtr="1"/>
          <a:lstStyle/>
          <a:p>
            <a:r>
              <a:rPr lang="en-US" dirty="0"/>
              <a:t>Chapter 5</a:t>
            </a:r>
            <a:endParaRPr lang="en-US" altLang="en-US" dirty="0"/>
          </a:p>
        </p:txBody>
      </p:sp>
      <p:sp>
        <p:nvSpPr>
          <p:cNvPr id="5" name="Footer Placeholder 4">
            <a:extLst>
              <a:ext uri="{FF2B5EF4-FFF2-40B4-BE49-F238E27FC236}">
                <a16:creationId xmlns:a16="http://schemas.microsoft.com/office/drawing/2014/main" id="{B9018FA6-ABD3-4F7A-98E0-F26383E1586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AF12799-C3DB-48FC-892B-D2D974C16589}"/>
              </a:ext>
            </a:extLst>
          </p:cNvPr>
          <p:cNvSpPr>
            <a:spLocks noGrp="1" noChangeArrowheads="1"/>
          </p:cNvSpPr>
          <p:nvPr>
            <p:ph idx="1"/>
          </p:nvPr>
        </p:nvSpPr>
        <p:spPr/>
        <p:txBody>
          <a:bodyPr/>
          <a:lstStyle/>
          <a:p>
            <a:pPr eaLnBrk="1" hangingPunct="1"/>
            <a:r>
              <a:rPr lang="en-US" altLang="en-US" dirty="0">
                <a:solidFill>
                  <a:schemeClr val="tx2"/>
                </a:solidFill>
              </a:rPr>
              <a:t>Future Value and Compounding</a:t>
            </a:r>
          </a:p>
          <a:p>
            <a:pPr eaLnBrk="1" hangingPunct="1"/>
            <a:endParaRPr lang="en-US" altLang="en-US" dirty="0">
              <a:solidFill>
                <a:schemeClr val="tx2"/>
              </a:solidFill>
            </a:endParaRPr>
          </a:p>
          <a:p>
            <a:pPr eaLnBrk="1" hangingPunct="1"/>
            <a:r>
              <a:rPr lang="en-US" altLang="en-US" dirty="0">
                <a:solidFill>
                  <a:schemeClr val="tx2"/>
                </a:solidFill>
              </a:rPr>
              <a:t>Present Value and Discounting</a:t>
            </a:r>
          </a:p>
          <a:p>
            <a:pPr eaLnBrk="1" hangingPunct="1"/>
            <a:endParaRPr lang="en-US" altLang="en-US" dirty="0">
              <a:solidFill>
                <a:schemeClr val="tx2"/>
              </a:solidFill>
            </a:endParaRPr>
          </a:p>
          <a:p>
            <a:pPr eaLnBrk="1" hangingPunct="1"/>
            <a:r>
              <a:rPr lang="en-US" altLang="en-US" dirty="0">
                <a:solidFill>
                  <a:schemeClr val="tx2"/>
                </a:solidFill>
              </a:rPr>
              <a:t>More about Present and Future Values</a:t>
            </a:r>
          </a:p>
          <a:p>
            <a:pPr eaLnBrk="1" hangingPunct="1">
              <a:buFontTx/>
              <a:buNone/>
            </a:pPr>
            <a:endParaRPr lang="en-US" altLang="en-US" dirty="0">
              <a:solidFill>
                <a:schemeClr val="tx2"/>
              </a:solidFill>
            </a:endParaRPr>
          </a:p>
        </p:txBody>
      </p:sp>
      <p:sp>
        <p:nvSpPr>
          <p:cNvPr id="2" name="Footer Placeholder 1">
            <a:extLst>
              <a:ext uri="{FF2B5EF4-FFF2-40B4-BE49-F238E27FC236}">
                <a16:creationId xmlns:a16="http://schemas.microsoft.com/office/drawing/2014/main" id="{EF6663E9-87A8-402F-BB16-E950AB5E832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3233E876-8721-422C-A31D-ACEF9E1F8916}"/>
              </a:ext>
            </a:extLst>
          </p:cNvPr>
          <p:cNvSpPr>
            <a:spLocks noGrp="1" noChangeArrowheads="1"/>
          </p:cNvSpPr>
          <p:nvPr>
            <p:ph type="title"/>
          </p:nvPr>
        </p:nvSpPr>
        <p:spPr/>
        <p:txBody>
          <a:bodyPr>
            <a:normAutofit/>
          </a:bodyPr>
          <a:lstStyle/>
          <a:p>
            <a:pPr eaLnBrk="1" hangingPunct="1">
              <a:defRPr/>
            </a:pPr>
            <a:r>
              <a:rPr lang="en-US" altLang="en-US" sz="3600" dirty="0"/>
              <a:t>Chapter Outline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AF12799-C3DB-48FC-892B-D2D974C16589}"/>
              </a:ext>
            </a:extLst>
          </p:cNvPr>
          <p:cNvSpPr>
            <a:spLocks noGrp="1" noChangeArrowheads="1"/>
          </p:cNvSpPr>
          <p:nvPr>
            <p:ph idx="1"/>
          </p:nvPr>
        </p:nvSpPr>
        <p:spPr/>
        <p:txBody>
          <a:bodyPr/>
          <a:lstStyle/>
          <a:p>
            <a:pPr eaLnBrk="1" hangingPunct="1"/>
            <a:r>
              <a:rPr lang="en-US" altLang="en-US" dirty="0">
                <a:solidFill>
                  <a:schemeClr val="tx2"/>
                </a:solidFill>
              </a:rPr>
              <a:t>One of the basic problems faced by the financial manager is how to determine the value today of cash flows expected in the future</a:t>
            </a:r>
          </a:p>
          <a:p>
            <a:pPr eaLnBrk="1" hangingPunct="1"/>
            <a:endParaRPr lang="en-US" altLang="en-US" dirty="0">
              <a:solidFill>
                <a:schemeClr val="tx2"/>
              </a:solidFill>
            </a:endParaRPr>
          </a:p>
          <a:p>
            <a:pPr eaLnBrk="1" hangingPunct="1"/>
            <a:r>
              <a:rPr lang="en-US" altLang="en-US" i="1" dirty="0">
                <a:solidFill>
                  <a:schemeClr val="tx2"/>
                </a:solidFill>
              </a:rPr>
              <a:t>Time value of money </a:t>
            </a:r>
            <a:r>
              <a:rPr lang="en-US" altLang="en-US" dirty="0">
                <a:solidFill>
                  <a:schemeClr val="tx2"/>
                </a:solidFill>
              </a:rPr>
              <a:t>refers to the fact that a dollar in hand today is worth more than a dollar promised at some time in the future </a:t>
            </a:r>
          </a:p>
          <a:p>
            <a:pPr eaLnBrk="1" hangingPunct="1"/>
            <a:endParaRPr lang="en-US" altLang="en-US" dirty="0">
              <a:solidFill>
                <a:schemeClr val="tx2"/>
              </a:solidFill>
            </a:endParaRPr>
          </a:p>
        </p:txBody>
      </p:sp>
      <p:sp>
        <p:nvSpPr>
          <p:cNvPr id="2" name="Footer Placeholder 1">
            <a:extLst>
              <a:ext uri="{FF2B5EF4-FFF2-40B4-BE49-F238E27FC236}">
                <a16:creationId xmlns:a16="http://schemas.microsoft.com/office/drawing/2014/main" id="{EF6663E9-87A8-402F-BB16-E950AB5E832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3233E876-8721-422C-A31D-ACEF9E1F8916}"/>
              </a:ext>
            </a:extLst>
          </p:cNvPr>
          <p:cNvSpPr>
            <a:spLocks noGrp="1" noChangeArrowheads="1"/>
          </p:cNvSpPr>
          <p:nvPr>
            <p:ph type="title"/>
          </p:nvPr>
        </p:nvSpPr>
        <p:spPr/>
        <p:txBody>
          <a:bodyPr>
            <a:normAutofit/>
          </a:bodyPr>
          <a:lstStyle/>
          <a:p>
            <a:pPr eaLnBrk="1" hangingPunct="1">
              <a:defRPr/>
            </a:pPr>
            <a:r>
              <a:rPr lang="en-US" altLang="en-US" sz="3600" dirty="0"/>
              <a:t>introduction</a:t>
            </a:r>
          </a:p>
        </p:txBody>
      </p:sp>
    </p:spTree>
    <p:extLst>
      <p:ext uri="{BB962C8B-B14F-4D97-AF65-F5344CB8AC3E}">
        <p14:creationId xmlns:p14="http://schemas.microsoft.com/office/powerpoint/2010/main" val="1577130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7">
            <a:extLst>
              <a:ext uri="{FF2B5EF4-FFF2-40B4-BE49-F238E27FC236}">
                <a16:creationId xmlns:a16="http://schemas.microsoft.com/office/drawing/2014/main" id="{3FA9AB6A-6C7D-4EC7-9B16-8F170DE4F6C1}"/>
              </a:ext>
            </a:extLst>
          </p:cNvPr>
          <p:cNvSpPr>
            <a:spLocks noGrp="1" noChangeArrowheads="1"/>
          </p:cNvSpPr>
          <p:nvPr>
            <p:ph idx="1"/>
          </p:nvPr>
        </p:nvSpPr>
        <p:spPr>
          <a:xfrm>
            <a:off x="636764" y="1491034"/>
            <a:ext cx="8117416" cy="4909766"/>
          </a:xfrm>
        </p:spPr>
        <p:txBody>
          <a:bodyPr/>
          <a:lstStyle/>
          <a:p>
            <a:pPr eaLnBrk="1" hangingPunct="1"/>
            <a:r>
              <a:rPr lang="en-US" altLang="en-US" sz="2300" b="1" dirty="0">
                <a:solidFill>
                  <a:schemeClr val="tx2"/>
                </a:solidFill>
              </a:rPr>
              <a:t>Future value </a:t>
            </a:r>
            <a:r>
              <a:rPr lang="en-US" altLang="en-US" sz="2300" dirty="0">
                <a:solidFill>
                  <a:schemeClr val="tx2"/>
                </a:solidFill>
              </a:rPr>
              <a:t>refers to the amount an investment is worth after one or more periods</a:t>
            </a:r>
          </a:p>
          <a:p>
            <a:pPr lvl="1" eaLnBrk="1" hangingPunct="1"/>
            <a:r>
              <a:rPr lang="en-US" altLang="en-US" sz="2100" dirty="0">
                <a:solidFill>
                  <a:schemeClr val="tx2"/>
                </a:solidFill>
              </a:rPr>
              <a:t>The simplest case is a single-period investment</a:t>
            </a:r>
          </a:p>
          <a:p>
            <a:pPr eaLnBrk="1" hangingPunct="1"/>
            <a:r>
              <a:rPr lang="en-US" altLang="en-US" sz="2300" dirty="0">
                <a:solidFill>
                  <a:schemeClr val="tx2"/>
                </a:solidFill>
              </a:rPr>
              <a:t>Suppose you invest $100 in a savings account that pays 10% interest per year. How much will you have in one year?</a:t>
            </a:r>
          </a:p>
          <a:p>
            <a:pPr eaLnBrk="1" hangingPunct="1"/>
            <a:endParaRPr lang="en-US" altLang="en-US" sz="2300" dirty="0">
              <a:solidFill>
                <a:schemeClr val="tx2"/>
              </a:solidFill>
            </a:endParaRPr>
          </a:p>
          <a:p>
            <a:pPr eaLnBrk="1" hangingPunct="1"/>
            <a:r>
              <a:rPr lang="en-US" altLang="en-US" sz="2300" dirty="0">
                <a:solidFill>
                  <a:schemeClr val="tx2"/>
                </a:solidFill>
              </a:rPr>
              <a:t>In general, if you invest for one period at an interest rate of </a:t>
            </a:r>
            <a:r>
              <a:rPr lang="en-US" altLang="en-US" sz="2300" i="1" dirty="0">
                <a:solidFill>
                  <a:schemeClr val="tx2"/>
                </a:solidFill>
              </a:rPr>
              <a:t>r</a:t>
            </a:r>
            <a:r>
              <a:rPr lang="en-US" altLang="en-US" sz="2300" dirty="0">
                <a:solidFill>
                  <a:schemeClr val="tx2"/>
                </a:solidFill>
              </a:rPr>
              <a:t>, your investment will grow to (1 + </a:t>
            </a:r>
            <a:r>
              <a:rPr lang="en-US" altLang="en-US" sz="2300" i="1" dirty="0">
                <a:solidFill>
                  <a:schemeClr val="tx2"/>
                </a:solidFill>
              </a:rPr>
              <a:t>r</a:t>
            </a:r>
            <a:r>
              <a:rPr lang="en-US" altLang="en-US" sz="2300" dirty="0">
                <a:solidFill>
                  <a:schemeClr val="tx2"/>
                </a:solidFill>
              </a:rPr>
              <a:t>) per dollar invested</a:t>
            </a:r>
          </a:p>
          <a:p>
            <a:pPr lvl="1" eaLnBrk="1" hangingPunct="1"/>
            <a:r>
              <a:rPr lang="en-US" altLang="en-US" sz="2100" i="1" dirty="0">
                <a:solidFill>
                  <a:schemeClr val="tx2"/>
                </a:solidFill>
              </a:rPr>
              <a:t>r</a:t>
            </a:r>
            <a:r>
              <a:rPr lang="en-US" altLang="en-US" sz="2100" dirty="0">
                <a:solidFill>
                  <a:schemeClr val="tx2"/>
                </a:solidFill>
              </a:rPr>
              <a:t> = 10%</a:t>
            </a:r>
          </a:p>
          <a:p>
            <a:pPr lvl="1" eaLnBrk="1" hangingPunct="1"/>
            <a:r>
              <a:rPr lang="en-US" altLang="en-US" sz="2100" dirty="0">
                <a:solidFill>
                  <a:schemeClr val="tx2"/>
                </a:solidFill>
              </a:rPr>
              <a:t>1 + .10 = 1.1 dollars per dollar invested</a:t>
            </a:r>
          </a:p>
          <a:p>
            <a:pPr lvl="1" eaLnBrk="1" hangingPunct="1"/>
            <a:r>
              <a:rPr lang="en-US" altLang="en-US" sz="2100" dirty="0">
                <a:solidFill>
                  <a:schemeClr val="tx2"/>
                </a:solidFill>
              </a:rPr>
              <a:t>$100 x 1.1 = $110</a:t>
            </a:r>
          </a:p>
        </p:txBody>
      </p:sp>
      <p:sp>
        <p:nvSpPr>
          <p:cNvPr id="2" name="Footer Placeholder 1">
            <a:extLst>
              <a:ext uri="{FF2B5EF4-FFF2-40B4-BE49-F238E27FC236}">
                <a16:creationId xmlns:a16="http://schemas.microsoft.com/office/drawing/2014/main" id="{CA956ADA-00B0-49C9-9E20-89B13B1618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1026">
            <a:extLst>
              <a:ext uri="{FF2B5EF4-FFF2-40B4-BE49-F238E27FC236}">
                <a16:creationId xmlns:a16="http://schemas.microsoft.com/office/drawing/2014/main" id="{3F896CFE-BD13-402E-A403-583A1110FCA4}"/>
              </a:ext>
            </a:extLst>
          </p:cNvPr>
          <p:cNvSpPr>
            <a:spLocks noGrp="1" noChangeArrowheads="1"/>
          </p:cNvSpPr>
          <p:nvPr>
            <p:ph type="title"/>
          </p:nvPr>
        </p:nvSpPr>
        <p:spPr/>
        <p:txBody>
          <a:bodyPr>
            <a:normAutofit/>
          </a:bodyPr>
          <a:lstStyle/>
          <a:p>
            <a:pPr eaLnBrk="1" hangingPunct="1">
              <a:defRPr/>
            </a:pPr>
            <a:r>
              <a:rPr lang="en-US" altLang="en-US" sz="3600" dirty="0"/>
              <a:t>FUTURE VALUE AND COMPOUNDING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1561799A-0FF0-4B14-8917-AC82D47F2C58}"/>
              </a:ext>
            </a:extLst>
          </p:cNvPr>
          <p:cNvSpPr>
            <a:spLocks noGrp="1" noChangeArrowheads="1"/>
          </p:cNvSpPr>
          <p:nvPr>
            <p:ph idx="1"/>
          </p:nvPr>
        </p:nvSpPr>
        <p:spPr>
          <a:xfrm>
            <a:off x="636764" y="1752968"/>
            <a:ext cx="8117416" cy="4731355"/>
          </a:xfrm>
        </p:spPr>
        <p:txBody>
          <a:bodyPr/>
          <a:lstStyle/>
          <a:p>
            <a:pPr eaLnBrk="1" hangingPunct="1">
              <a:lnSpc>
                <a:spcPct val="90000"/>
              </a:lnSpc>
              <a:spcBef>
                <a:spcPts val="600"/>
              </a:spcBef>
              <a:defRPr/>
            </a:pPr>
            <a:r>
              <a:rPr lang="en-US" altLang="en-US" sz="2300" dirty="0">
                <a:solidFill>
                  <a:schemeClr val="tx2"/>
                </a:solidFill>
              </a:rPr>
              <a:t>Going back to our $100 investment, what will you have after two years, assuming the interest rate doesn’t change?</a:t>
            </a:r>
          </a:p>
          <a:p>
            <a:pPr lvl="1" eaLnBrk="1" hangingPunct="1">
              <a:lnSpc>
                <a:spcPct val="90000"/>
              </a:lnSpc>
              <a:spcBef>
                <a:spcPts val="600"/>
              </a:spcBef>
              <a:defRPr/>
            </a:pPr>
            <a:r>
              <a:rPr lang="en-US" altLang="en-US" sz="2100" dirty="0">
                <a:solidFill>
                  <a:schemeClr val="tx2"/>
                </a:solidFill>
              </a:rPr>
              <a:t>$110 x .10 = $11 in interest during the second year</a:t>
            </a:r>
          </a:p>
          <a:p>
            <a:pPr lvl="1" eaLnBrk="1" hangingPunct="1">
              <a:lnSpc>
                <a:spcPct val="90000"/>
              </a:lnSpc>
              <a:spcBef>
                <a:spcPts val="600"/>
              </a:spcBef>
              <a:defRPr/>
            </a:pPr>
            <a:r>
              <a:rPr lang="en-US" altLang="en-US" sz="2100" dirty="0">
                <a:solidFill>
                  <a:schemeClr val="tx2"/>
                </a:solidFill>
              </a:rPr>
              <a:t>Total = $110 + 11 = $121</a:t>
            </a:r>
          </a:p>
          <a:p>
            <a:pPr lvl="1" eaLnBrk="1" hangingPunct="1">
              <a:lnSpc>
                <a:spcPct val="90000"/>
              </a:lnSpc>
              <a:spcBef>
                <a:spcPts val="600"/>
              </a:spcBef>
              <a:defRPr/>
            </a:pPr>
            <a:r>
              <a:rPr lang="en-US" altLang="en-US" sz="2100" dirty="0">
                <a:solidFill>
                  <a:schemeClr val="tx2"/>
                </a:solidFill>
              </a:rPr>
              <a:t>$121 is the future value of $100 in two years at 10%</a:t>
            </a:r>
          </a:p>
          <a:p>
            <a:pPr lvl="1" eaLnBrk="1" hangingPunct="1">
              <a:lnSpc>
                <a:spcPct val="90000"/>
              </a:lnSpc>
              <a:spcBef>
                <a:spcPts val="600"/>
              </a:spcBef>
              <a:defRPr/>
            </a:pPr>
            <a:endParaRPr lang="en-US" altLang="en-US" sz="2100" dirty="0">
              <a:solidFill>
                <a:schemeClr val="tx2"/>
              </a:solidFill>
            </a:endParaRPr>
          </a:p>
          <a:p>
            <a:pPr eaLnBrk="1" hangingPunct="1">
              <a:lnSpc>
                <a:spcPct val="90000"/>
              </a:lnSpc>
              <a:spcBef>
                <a:spcPts val="600"/>
              </a:spcBef>
              <a:defRPr/>
            </a:pPr>
            <a:r>
              <a:rPr lang="en-US" altLang="en-US" sz="2300" b="1" dirty="0">
                <a:solidFill>
                  <a:schemeClr val="tx2"/>
                </a:solidFill>
              </a:rPr>
              <a:t>Compounding</a:t>
            </a:r>
            <a:r>
              <a:rPr lang="en-US" altLang="en-US" sz="2300" dirty="0">
                <a:solidFill>
                  <a:schemeClr val="tx2"/>
                </a:solidFill>
              </a:rPr>
              <a:t> is the process of accumulating interest on an investment over time to earn more interest</a:t>
            </a:r>
          </a:p>
          <a:p>
            <a:pPr lvl="1" eaLnBrk="1" hangingPunct="1">
              <a:lnSpc>
                <a:spcPct val="90000"/>
              </a:lnSpc>
              <a:spcBef>
                <a:spcPts val="600"/>
              </a:spcBef>
              <a:defRPr/>
            </a:pPr>
            <a:r>
              <a:rPr lang="en-US" altLang="en-US" sz="2100" dirty="0">
                <a:solidFill>
                  <a:schemeClr val="tx2"/>
                </a:solidFill>
              </a:rPr>
              <a:t>Compounding the interest means earning </a:t>
            </a:r>
            <a:r>
              <a:rPr lang="en-US" altLang="en-US" sz="2100" b="1" dirty="0">
                <a:solidFill>
                  <a:schemeClr val="tx2"/>
                </a:solidFill>
              </a:rPr>
              <a:t>interest on interest</a:t>
            </a:r>
            <a:r>
              <a:rPr lang="en-US" altLang="en-US" sz="2100" dirty="0">
                <a:solidFill>
                  <a:schemeClr val="tx2"/>
                </a:solidFill>
              </a:rPr>
              <a:t>, so we call the result </a:t>
            </a:r>
            <a:r>
              <a:rPr lang="en-US" altLang="en-US" sz="2100" b="1" dirty="0">
                <a:solidFill>
                  <a:schemeClr val="tx2"/>
                </a:solidFill>
              </a:rPr>
              <a:t>compound interest</a:t>
            </a:r>
          </a:p>
          <a:p>
            <a:pPr lvl="1" eaLnBrk="1" hangingPunct="1">
              <a:lnSpc>
                <a:spcPct val="90000"/>
              </a:lnSpc>
              <a:spcBef>
                <a:spcPts val="600"/>
              </a:spcBef>
              <a:defRPr/>
            </a:pPr>
            <a:r>
              <a:rPr lang="en-US" altLang="en-US" sz="2100" dirty="0">
                <a:solidFill>
                  <a:schemeClr val="tx2"/>
                </a:solidFill>
              </a:rPr>
              <a:t>With </a:t>
            </a:r>
            <a:r>
              <a:rPr lang="en-US" altLang="en-US" sz="2100" b="1" dirty="0">
                <a:solidFill>
                  <a:schemeClr val="tx2"/>
                </a:solidFill>
              </a:rPr>
              <a:t>simple interest</a:t>
            </a:r>
            <a:r>
              <a:rPr lang="en-US" altLang="en-US" sz="2100" dirty="0">
                <a:solidFill>
                  <a:schemeClr val="tx2"/>
                </a:solidFill>
              </a:rPr>
              <a:t>, interest is earned only on the original principal amount invested</a:t>
            </a:r>
          </a:p>
          <a:p>
            <a:pPr eaLnBrk="1" hangingPunct="1">
              <a:lnSpc>
                <a:spcPct val="90000"/>
              </a:lnSpc>
              <a:spcBef>
                <a:spcPts val="600"/>
              </a:spcBef>
              <a:defRPr/>
            </a:pPr>
            <a:endParaRPr lang="en-US" altLang="en-US" sz="2700" dirty="0">
              <a:solidFill>
                <a:schemeClr val="tx2"/>
              </a:solidFill>
            </a:endParaRPr>
          </a:p>
        </p:txBody>
      </p:sp>
      <p:sp>
        <p:nvSpPr>
          <p:cNvPr id="2" name="Footer Placeholder 1">
            <a:extLst>
              <a:ext uri="{FF2B5EF4-FFF2-40B4-BE49-F238E27FC236}">
                <a16:creationId xmlns:a16="http://schemas.microsoft.com/office/drawing/2014/main" id="{A7E1EC4D-FF87-4674-ADB7-D01DF415A14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9218" name="Rectangle 2">
            <a:extLst>
              <a:ext uri="{FF2B5EF4-FFF2-40B4-BE49-F238E27FC236}">
                <a16:creationId xmlns:a16="http://schemas.microsoft.com/office/drawing/2014/main" id="{C2274DEA-600C-454A-9A03-27AF14C9CE08}"/>
              </a:ext>
            </a:extLst>
          </p:cNvPr>
          <p:cNvSpPr>
            <a:spLocks noGrp="1" noChangeArrowheads="1"/>
          </p:cNvSpPr>
          <p:nvPr>
            <p:ph type="title"/>
          </p:nvPr>
        </p:nvSpPr>
        <p:spPr/>
        <p:txBody>
          <a:bodyPr/>
          <a:lstStyle/>
          <a:p>
            <a:pPr eaLnBrk="1" hangingPunct="1">
              <a:defRPr/>
            </a:pPr>
            <a:r>
              <a:rPr lang="en-US" altLang="en-US" dirty="0"/>
              <a:t>Investing for more than one period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CA57DAB3-C9CC-47F3-A096-C82670FC7465}"/>
              </a:ext>
            </a:extLst>
          </p:cNvPr>
          <p:cNvSpPr>
            <a:spLocks noGrp="1" noChangeArrowheads="1"/>
          </p:cNvSpPr>
          <p:nvPr>
            <p:ph idx="1"/>
          </p:nvPr>
        </p:nvSpPr>
        <p:spPr>
          <a:xfrm>
            <a:off x="636764" y="1752968"/>
            <a:ext cx="8117416" cy="4731355"/>
          </a:xfrm>
        </p:spPr>
        <p:txBody>
          <a:bodyPr/>
          <a:lstStyle/>
          <a:p>
            <a:pPr eaLnBrk="1" hangingPunct="1"/>
            <a:r>
              <a:rPr lang="en-US" altLang="en-US" sz="2300" dirty="0">
                <a:solidFill>
                  <a:schemeClr val="tx2"/>
                </a:solidFill>
              </a:rPr>
              <a:t>The future value of $1 invested for </a:t>
            </a:r>
            <a:r>
              <a:rPr lang="en-US" altLang="en-US" sz="2300" i="1" dirty="0">
                <a:solidFill>
                  <a:schemeClr val="tx2"/>
                </a:solidFill>
              </a:rPr>
              <a:t>t</a:t>
            </a:r>
            <a:r>
              <a:rPr lang="en-US" altLang="en-US" sz="2300" dirty="0">
                <a:solidFill>
                  <a:schemeClr val="tx2"/>
                </a:solidFill>
              </a:rPr>
              <a:t> periods at a rate of </a:t>
            </a:r>
            <a:r>
              <a:rPr lang="en-US" altLang="en-US" sz="2300" i="1" dirty="0">
                <a:solidFill>
                  <a:schemeClr val="tx2"/>
                </a:solidFill>
              </a:rPr>
              <a:t>r</a:t>
            </a:r>
            <a:r>
              <a:rPr lang="en-US" altLang="en-US" sz="2300" dirty="0">
                <a:solidFill>
                  <a:schemeClr val="tx2"/>
                </a:solidFill>
              </a:rPr>
              <a:t> per period is this:</a:t>
            </a:r>
          </a:p>
          <a:p>
            <a:pPr eaLnBrk="1" hangingPunct="1"/>
            <a:endParaRPr lang="en-US" altLang="en-US" sz="2300" dirty="0">
              <a:solidFill>
                <a:schemeClr val="tx2"/>
              </a:solidFill>
            </a:endParaRPr>
          </a:p>
          <a:p>
            <a:pPr eaLnBrk="1" hangingPunct="1"/>
            <a:endParaRPr lang="en-US" altLang="en-US" sz="2300" dirty="0">
              <a:solidFill>
                <a:schemeClr val="tx2"/>
              </a:solidFill>
            </a:endParaRPr>
          </a:p>
          <a:p>
            <a:pPr eaLnBrk="1" hangingPunct="1"/>
            <a:r>
              <a:rPr lang="en-US" altLang="en-US" sz="2300" dirty="0">
                <a:solidFill>
                  <a:schemeClr val="tx2"/>
                </a:solidFill>
              </a:rPr>
              <a:t>The expression (1 + </a:t>
            </a:r>
            <a:r>
              <a:rPr lang="en-US" altLang="en-US" sz="2300" i="1" dirty="0">
                <a:solidFill>
                  <a:schemeClr val="tx2"/>
                </a:solidFill>
              </a:rPr>
              <a:t>r</a:t>
            </a:r>
            <a:r>
              <a:rPr lang="en-US" altLang="en-US" sz="2300" dirty="0">
                <a:solidFill>
                  <a:schemeClr val="tx2"/>
                </a:solidFill>
              </a:rPr>
              <a:t>)</a:t>
            </a:r>
            <a:r>
              <a:rPr lang="en-US" altLang="en-US" sz="2300" i="1" baseline="30000" dirty="0">
                <a:solidFill>
                  <a:schemeClr val="tx2"/>
                </a:solidFill>
              </a:rPr>
              <a:t>t</a:t>
            </a:r>
            <a:r>
              <a:rPr lang="en-US" altLang="en-US" sz="2300" dirty="0">
                <a:solidFill>
                  <a:schemeClr val="tx2"/>
                </a:solidFill>
              </a:rPr>
              <a:t> is sometimes called the </a:t>
            </a:r>
            <a:r>
              <a:rPr lang="en-US" altLang="en-US" sz="2300" i="1" dirty="0">
                <a:solidFill>
                  <a:schemeClr val="tx2"/>
                </a:solidFill>
              </a:rPr>
              <a:t>future value interest factor </a:t>
            </a:r>
            <a:r>
              <a:rPr lang="en-US" altLang="en-US" sz="2300" dirty="0">
                <a:solidFill>
                  <a:schemeClr val="tx2"/>
                </a:solidFill>
              </a:rPr>
              <a:t>(or just </a:t>
            </a:r>
            <a:r>
              <a:rPr lang="en-US" altLang="en-US" sz="2300" i="1" dirty="0">
                <a:solidFill>
                  <a:schemeClr val="tx2"/>
                </a:solidFill>
              </a:rPr>
              <a:t>future value factor</a:t>
            </a:r>
            <a:r>
              <a:rPr lang="en-US" altLang="en-US" sz="2300" dirty="0">
                <a:solidFill>
                  <a:schemeClr val="tx2"/>
                </a:solidFill>
              </a:rPr>
              <a:t>) for $1 invested at </a:t>
            </a:r>
            <a:r>
              <a:rPr lang="en-US" altLang="en-US" sz="2300" i="1" dirty="0">
                <a:solidFill>
                  <a:schemeClr val="tx2"/>
                </a:solidFill>
              </a:rPr>
              <a:t>r </a:t>
            </a:r>
            <a:r>
              <a:rPr lang="en-US" altLang="en-US" sz="2300" dirty="0">
                <a:solidFill>
                  <a:schemeClr val="tx2"/>
                </a:solidFill>
              </a:rPr>
              <a:t>percent for </a:t>
            </a:r>
            <a:r>
              <a:rPr lang="en-US" altLang="en-US" sz="2300" i="1" dirty="0">
                <a:solidFill>
                  <a:schemeClr val="tx2"/>
                </a:solidFill>
              </a:rPr>
              <a:t>t</a:t>
            </a:r>
            <a:r>
              <a:rPr lang="en-US" altLang="en-US" sz="2300" dirty="0">
                <a:solidFill>
                  <a:schemeClr val="tx2"/>
                </a:solidFill>
              </a:rPr>
              <a:t> periods and can be abbreviated FVIF</a:t>
            </a:r>
            <a:r>
              <a:rPr lang="en-US" altLang="en-US" sz="2300" i="1" baseline="-25000" dirty="0">
                <a:solidFill>
                  <a:schemeClr val="tx2"/>
                </a:solidFill>
              </a:rPr>
              <a:t>r,t</a:t>
            </a:r>
          </a:p>
          <a:p>
            <a:pPr eaLnBrk="1" hangingPunct="1"/>
            <a:endParaRPr lang="en-US" altLang="en-US" sz="2300" dirty="0">
              <a:solidFill>
                <a:schemeClr val="tx2"/>
              </a:solidFill>
            </a:endParaRPr>
          </a:p>
          <a:p>
            <a:pPr eaLnBrk="1" hangingPunct="1"/>
            <a:r>
              <a:rPr lang="en-US" altLang="en-US" sz="2300" dirty="0">
                <a:solidFill>
                  <a:schemeClr val="tx2"/>
                </a:solidFill>
              </a:rPr>
              <a:t>Going back to our $100 investment, what will you have after five years, assuming the interest rate doesn’t change?</a:t>
            </a:r>
          </a:p>
          <a:p>
            <a:pPr lvl="1" eaLnBrk="1" hangingPunct="1"/>
            <a:r>
              <a:rPr lang="en-US" altLang="en-US" sz="2100" dirty="0">
                <a:solidFill>
                  <a:schemeClr val="tx2"/>
                </a:solidFill>
              </a:rPr>
              <a:t>(1 + </a:t>
            </a:r>
            <a:r>
              <a:rPr lang="en-US" altLang="en-US" sz="2100" i="1" dirty="0">
                <a:solidFill>
                  <a:schemeClr val="tx2"/>
                </a:solidFill>
              </a:rPr>
              <a:t>r</a:t>
            </a:r>
            <a:r>
              <a:rPr lang="en-US" altLang="en-US" sz="2100" dirty="0">
                <a:solidFill>
                  <a:schemeClr val="tx2"/>
                </a:solidFill>
              </a:rPr>
              <a:t>)</a:t>
            </a:r>
            <a:r>
              <a:rPr lang="en-US" altLang="en-US" sz="2100" i="1" baseline="30000" dirty="0">
                <a:solidFill>
                  <a:schemeClr val="tx2"/>
                </a:solidFill>
              </a:rPr>
              <a:t>t </a:t>
            </a:r>
            <a:r>
              <a:rPr lang="en-US" altLang="en-US" sz="2100" i="1" dirty="0">
                <a:solidFill>
                  <a:schemeClr val="tx2"/>
                </a:solidFill>
              </a:rPr>
              <a:t>= </a:t>
            </a:r>
            <a:r>
              <a:rPr lang="en-US" altLang="en-US" sz="2100" dirty="0">
                <a:solidFill>
                  <a:schemeClr val="tx2"/>
                </a:solidFill>
              </a:rPr>
              <a:t>(1 + .10)</a:t>
            </a:r>
            <a:r>
              <a:rPr lang="en-US" altLang="en-US" sz="2100" baseline="30000" dirty="0">
                <a:solidFill>
                  <a:schemeClr val="tx2"/>
                </a:solidFill>
              </a:rPr>
              <a:t>5</a:t>
            </a:r>
            <a:r>
              <a:rPr lang="en-US" altLang="en-US" sz="2100" dirty="0">
                <a:solidFill>
                  <a:schemeClr val="tx2"/>
                </a:solidFill>
              </a:rPr>
              <a:t> = 1.1</a:t>
            </a:r>
            <a:r>
              <a:rPr lang="en-US" altLang="en-US" sz="2100" baseline="30000" dirty="0">
                <a:solidFill>
                  <a:schemeClr val="tx2"/>
                </a:solidFill>
              </a:rPr>
              <a:t>5</a:t>
            </a:r>
            <a:r>
              <a:rPr lang="en-US" altLang="en-US" sz="2100" dirty="0">
                <a:solidFill>
                  <a:schemeClr val="tx2"/>
                </a:solidFill>
              </a:rPr>
              <a:t> = 1.6105</a:t>
            </a:r>
          </a:p>
          <a:p>
            <a:pPr lvl="1" eaLnBrk="1" hangingPunct="1"/>
            <a:r>
              <a:rPr lang="en-US" altLang="en-US" sz="2100" dirty="0">
                <a:solidFill>
                  <a:schemeClr val="tx2"/>
                </a:solidFill>
              </a:rPr>
              <a:t>Your $100 will thus grow to $100 x 1.6105 = $161.05</a:t>
            </a:r>
          </a:p>
          <a:p>
            <a:pPr eaLnBrk="1" hangingPunct="1"/>
            <a:endParaRPr lang="en-US" altLang="en-US" sz="2300" dirty="0">
              <a:solidFill>
                <a:schemeClr val="tx2"/>
              </a:solidFill>
            </a:endParaRPr>
          </a:p>
        </p:txBody>
      </p:sp>
      <p:sp>
        <p:nvSpPr>
          <p:cNvPr id="2" name="Footer Placeholder 1">
            <a:extLst>
              <a:ext uri="{FF2B5EF4-FFF2-40B4-BE49-F238E27FC236}">
                <a16:creationId xmlns:a16="http://schemas.microsoft.com/office/drawing/2014/main" id="{E95AF816-6E93-4EE8-BD97-B9A1D1EBA4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266" name="Rectangle 2">
            <a:extLst>
              <a:ext uri="{FF2B5EF4-FFF2-40B4-BE49-F238E27FC236}">
                <a16:creationId xmlns:a16="http://schemas.microsoft.com/office/drawing/2014/main" id="{07BACB3C-FF6D-4789-9C1D-33B05AF38FD0}"/>
              </a:ext>
            </a:extLst>
          </p:cNvPr>
          <p:cNvSpPr>
            <a:spLocks noGrp="1" noChangeArrowheads="1"/>
          </p:cNvSpPr>
          <p:nvPr>
            <p:ph type="title"/>
          </p:nvPr>
        </p:nvSpPr>
        <p:spPr/>
        <p:txBody>
          <a:bodyPr>
            <a:noAutofit/>
          </a:bodyPr>
          <a:lstStyle/>
          <a:p>
            <a:pPr eaLnBrk="1" hangingPunct="1">
              <a:defRPr/>
            </a:pPr>
            <a:r>
              <a:rPr lang="en-US" altLang="en-US" dirty="0"/>
              <a:t>Future Value: General Formula</a:t>
            </a:r>
          </a:p>
        </p:txBody>
      </p:sp>
      <p:pic>
        <p:nvPicPr>
          <p:cNvPr id="4" name="Picture 3">
            <a:extLst>
              <a:ext uri="{FF2B5EF4-FFF2-40B4-BE49-F238E27FC236}">
                <a16:creationId xmlns:a16="http://schemas.microsoft.com/office/drawing/2014/main" id="{8F53D580-8C3D-4ABE-8978-8C1F46D8AA03}"/>
              </a:ext>
            </a:extLst>
          </p:cNvPr>
          <p:cNvPicPr>
            <a:picLocks noChangeAspect="1"/>
          </p:cNvPicPr>
          <p:nvPr/>
        </p:nvPicPr>
        <p:blipFill>
          <a:blip r:embed="rId3"/>
          <a:stretch>
            <a:fillRect/>
          </a:stretch>
        </p:blipFill>
        <p:spPr>
          <a:xfrm>
            <a:off x="2559050" y="2667000"/>
            <a:ext cx="4025900" cy="60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5AF816-6E93-4EE8-BD97-B9A1D1EBA408}"/>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11266" name="Rectangle 2">
            <a:extLst>
              <a:ext uri="{FF2B5EF4-FFF2-40B4-BE49-F238E27FC236}">
                <a16:creationId xmlns:a16="http://schemas.microsoft.com/office/drawing/2014/main" id="{07BACB3C-FF6D-4789-9C1D-33B05AF38FD0}"/>
              </a:ext>
            </a:extLst>
          </p:cNvPr>
          <p:cNvSpPr>
            <a:spLocks noGrp="1" noChangeArrowheads="1"/>
          </p:cNvSpPr>
          <p:nvPr>
            <p:ph type="title"/>
          </p:nvPr>
        </p:nvSpPr>
        <p:spPr/>
        <p:txBody>
          <a:bodyPr>
            <a:noAutofit/>
          </a:bodyPr>
          <a:lstStyle/>
          <a:p>
            <a:pPr eaLnBrk="1" hangingPunct="1">
              <a:defRPr/>
            </a:pPr>
            <a:r>
              <a:rPr lang="en-US" altLang="en-US" dirty="0"/>
              <a:t>FUTURE VALUE OF $100 AT 10 PERCENT</a:t>
            </a:r>
          </a:p>
        </p:txBody>
      </p:sp>
      <p:pic>
        <p:nvPicPr>
          <p:cNvPr id="5" name="Picture 4">
            <a:extLst>
              <a:ext uri="{FF2B5EF4-FFF2-40B4-BE49-F238E27FC236}">
                <a16:creationId xmlns:a16="http://schemas.microsoft.com/office/drawing/2014/main" id="{81F6E342-806C-4E6B-BC9E-11698D34FE6F}"/>
              </a:ext>
            </a:extLst>
          </p:cNvPr>
          <p:cNvPicPr>
            <a:picLocks noChangeAspect="1"/>
          </p:cNvPicPr>
          <p:nvPr/>
        </p:nvPicPr>
        <p:blipFill>
          <a:blip r:embed="rId3"/>
          <a:stretch>
            <a:fillRect/>
          </a:stretch>
        </p:blipFill>
        <p:spPr>
          <a:xfrm>
            <a:off x="714022" y="2514600"/>
            <a:ext cx="7962900" cy="2295525"/>
          </a:xfrm>
          <a:prstGeom prst="rect">
            <a:avLst/>
          </a:prstGeom>
        </p:spPr>
      </p:pic>
    </p:spTree>
    <p:extLst>
      <p:ext uri="{BB962C8B-B14F-4D97-AF65-F5344CB8AC3E}">
        <p14:creationId xmlns:p14="http://schemas.microsoft.com/office/powerpoint/2010/main" val="48134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CA57DAB3-C9CC-47F3-A096-C82670FC7465}"/>
              </a:ext>
            </a:extLst>
          </p:cNvPr>
          <p:cNvSpPr>
            <a:spLocks noGrp="1" noChangeArrowheads="1"/>
          </p:cNvSpPr>
          <p:nvPr>
            <p:ph idx="1"/>
          </p:nvPr>
        </p:nvSpPr>
        <p:spPr>
          <a:xfrm>
            <a:off x="636764" y="1491034"/>
            <a:ext cx="8278636" cy="4993290"/>
          </a:xfrm>
        </p:spPr>
        <p:txBody>
          <a:bodyPr/>
          <a:lstStyle/>
          <a:p>
            <a:pPr eaLnBrk="1" hangingPunct="1">
              <a:lnSpc>
                <a:spcPct val="90000"/>
              </a:lnSpc>
              <a:spcBef>
                <a:spcPts val="600"/>
              </a:spcBef>
            </a:pPr>
            <a:r>
              <a:rPr lang="en-US" altLang="en-US" sz="2300" dirty="0">
                <a:solidFill>
                  <a:schemeClr val="tx2"/>
                </a:solidFill>
              </a:rPr>
              <a:t>Future values depend critically on the assumed interest rate, particularly for long-lived investments</a:t>
            </a:r>
          </a:p>
          <a:p>
            <a:pPr eaLnBrk="1" hangingPunct="1">
              <a:lnSpc>
                <a:spcPct val="90000"/>
              </a:lnSpc>
              <a:spcBef>
                <a:spcPts val="600"/>
              </a:spcBef>
            </a:pPr>
            <a:r>
              <a:rPr lang="en-US" altLang="en-US" sz="2300" dirty="0">
                <a:solidFill>
                  <a:schemeClr val="tx2"/>
                </a:solidFill>
              </a:rPr>
              <a:t>There are several different ways of doing this:</a:t>
            </a:r>
          </a:p>
          <a:p>
            <a:pPr lvl="1" eaLnBrk="1" hangingPunct="1">
              <a:lnSpc>
                <a:spcPct val="90000"/>
              </a:lnSpc>
              <a:spcBef>
                <a:spcPts val="600"/>
              </a:spcBef>
            </a:pPr>
            <a:r>
              <a:rPr lang="en-US" altLang="en-US" sz="2100" dirty="0">
                <a:solidFill>
                  <a:schemeClr val="tx2"/>
                </a:solidFill>
              </a:rPr>
              <a:t>In our example, we could have multiplied 1.1 by itself five times, but that approach gets very tedious for, say, a 30-year investment</a:t>
            </a:r>
          </a:p>
          <a:p>
            <a:pPr lvl="1" eaLnBrk="1" hangingPunct="1">
              <a:lnSpc>
                <a:spcPct val="90000"/>
              </a:lnSpc>
              <a:spcBef>
                <a:spcPts val="600"/>
              </a:spcBef>
            </a:pPr>
            <a:r>
              <a:rPr lang="en-US" altLang="en-US" sz="2100" dirty="0">
                <a:solidFill>
                  <a:schemeClr val="tx2"/>
                </a:solidFill>
              </a:rPr>
              <a:t>Calculators generally have a key labeled “yx”; you could enter 1.1, press this key, enter 5, and press the “=“ key to get the answer</a:t>
            </a:r>
          </a:p>
          <a:p>
            <a:pPr lvl="1" eaLnBrk="1" hangingPunct="1">
              <a:lnSpc>
                <a:spcPct val="90000"/>
              </a:lnSpc>
              <a:spcBef>
                <a:spcPts val="600"/>
              </a:spcBef>
            </a:pPr>
            <a:r>
              <a:rPr lang="en-US" altLang="en-US" sz="2100" dirty="0">
                <a:solidFill>
                  <a:schemeClr val="tx2"/>
                </a:solidFill>
              </a:rPr>
              <a:t>You could also use a table that contains future value factors for some common interest rates and time periods, such as the one below:</a:t>
            </a:r>
          </a:p>
        </p:txBody>
      </p:sp>
      <p:sp>
        <p:nvSpPr>
          <p:cNvPr id="2" name="Footer Placeholder 1">
            <a:extLst>
              <a:ext uri="{FF2B5EF4-FFF2-40B4-BE49-F238E27FC236}">
                <a16:creationId xmlns:a16="http://schemas.microsoft.com/office/drawing/2014/main" id="{E95AF816-6E93-4EE8-BD97-B9A1D1EBA4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266" name="Rectangle 2">
            <a:extLst>
              <a:ext uri="{FF2B5EF4-FFF2-40B4-BE49-F238E27FC236}">
                <a16:creationId xmlns:a16="http://schemas.microsoft.com/office/drawing/2014/main" id="{07BACB3C-FF6D-4789-9C1D-33B05AF38FD0}"/>
              </a:ext>
            </a:extLst>
          </p:cNvPr>
          <p:cNvSpPr>
            <a:spLocks noGrp="1" noChangeArrowheads="1"/>
          </p:cNvSpPr>
          <p:nvPr>
            <p:ph type="title"/>
          </p:nvPr>
        </p:nvSpPr>
        <p:spPr/>
        <p:txBody>
          <a:bodyPr>
            <a:noAutofit/>
          </a:bodyPr>
          <a:lstStyle/>
          <a:p>
            <a:pPr eaLnBrk="1" hangingPunct="1">
              <a:defRPr/>
            </a:pPr>
            <a:r>
              <a:rPr lang="en-US" altLang="en-US" dirty="0"/>
              <a:t>Future value factors</a:t>
            </a:r>
          </a:p>
        </p:txBody>
      </p:sp>
      <p:pic>
        <p:nvPicPr>
          <p:cNvPr id="4" name="Picture 3">
            <a:extLst>
              <a:ext uri="{FF2B5EF4-FFF2-40B4-BE49-F238E27FC236}">
                <a16:creationId xmlns:a16="http://schemas.microsoft.com/office/drawing/2014/main" id="{D9B78EAA-457C-4DA8-A2F3-5D86FE305A00}"/>
              </a:ext>
            </a:extLst>
          </p:cNvPr>
          <p:cNvPicPr>
            <a:picLocks noChangeAspect="1"/>
          </p:cNvPicPr>
          <p:nvPr/>
        </p:nvPicPr>
        <p:blipFill>
          <a:blip r:embed="rId3"/>
          <a:stretch>
            <a:fillRect/>
          </a:stretch>
        </p:blipFill>
        <p:spPr>
          <a:xfrm>
            <a:off x="1314186" y="4621544"/>
            <a:ext cx="6972476" cy="1842726"/>
          </a:xfrm>
          <a:prstGeom prst="rect">
            <a:avLst/>
          </a:prstGeom>
        </p:spPr>
      </p:pic>
    </p:spTree>
    <p:extLst>
      <p:ext uri="{BB962C8B-B14F-4D97-AF65-F5344CB8AC3E}">
        <p14:creationId xmlns:p14="http://schemas.microsoft.com/office/powerpoint/2010/main" val="1547240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3315</Words>
  <Application>Microsoft Office PowerPoint</Application>
  <PresentationFormat>On-screen Show (4:3)</PresentationFormat>
  <Paragraphs>258</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Calibri</vt:lpstr>
      <vt:lpstr>Proxima Nova</vt:lpstr>
      <vt:lpstr>STIX MathJax Main</vt:lpstr>
      <vt:lpstr>Times New Roman</vt:lpstr>
      <vt:lpstr>Wingdings</vt:lpstr>
      <vt:lpstr>1_RWJ_FCF11e_PPT_Template</vt:lpstr>
      <vt:lpstr>CHAPTER 5</vt:lpstr>
      <vt:lpstr>Learning objectives</vt:lpstr>
      <vt:lpstr>Chapter Outline</vt:lpstr>
      <vt:lpstr>introduction</vt:lpstr>
      <vt:lpstr>FUTURE VALUE AND COMPOUNDING</vt:lpstr>
      <vt:lpstr>Investing for more than one period</vt:lpstr>
      <vt:lpstr>Future Value: General Formula</vt:lpstr>
      <vt:lpstr>FUTURE VALUE OF $100 AT 10 PERCENT</vt:lpstr>
      <vt:lpstr>Future value factors</vt:lpstr>
      <vt:lpstr>Calculator Keys</vt:lpstr>
      <vt:lpstr>Effect of compounding</vt:lpstr>
      <vt:lpstr>Present Value and discounting</vt:lpstr>
      <vt:lpstr>Present Value:  THE SINGLE-PERIOD CASE</vt:lpstr>
      <vt:lpstr>Present Values for multiple periods</vt:lpstr>
      <vt:lpstr>Present Values for multiple periods (continued)</vt:lpstr>
      <vt:lpstr>More about present and future values</vt:lpstr>
      <vt:lpstr>Evaluating investments</vt:lpstr>
      <vt:lpstr>Determining the discount rate</vt:lpstr>
      <vt:lpstr>Finding r for a single-period investment</vt:lpstr>
      <vt:lpstr>Determining the discount rate: an example</vt:lpstr>
      <vt:lpstr>Determining the discount rate: an example (continued)</vt:lpstr>
      <vt:lpstr>Solving for the discount rate</vt:lpstr>
      <vt:lpstr>Only 18,262.5 Days to retirement</vt:lpstr>
      <vt:lpstr>Finding the number of periods</vt:lpstr>
      <vt:lpstr>Waiting for godot</vt:lpstr>
      <vt:lpstr>Summary of time value calculations</vt:lpstr>
      <vt:lpstr>Selected concept questions</vt:lpstr>
      <vt:lpstr>End of Chapter </vt:lpstr>
    </vt:vector>
  </TitlesOfParts>
  <Company>University of Tampa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Valuation: The Time Value of Money</dc:title>
  <dc:creator>Kent P. Ragan</dc:creator>
  <cp:lastModifiedBy>Mccabe, Allison</cp:lastModifiedBy>
  <cp:revision>209</cp:revision>
  <cp:lastPrinted>1601-01-01T00:00:00Z</cp:lastPrinted>
  <dcterms:created xsi:type="dcterms:W3CDTF">2000-08-18T01:53:43Z</dcterms:created>
  <dcterms:modified xsi:type="dcterms:W3CDTF">2020-12-28T17:45:21Z</dcterms:modified>
</cp:coreProperties>
</file>