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53"/>
  </p:notesMasterIdLst>
  <p:handoutMasterIdLst>
    <p:handoutMasterId r:id="rId54"/>
  </p:handoutMasterIdLst>
  <p:sldIdLst>
    <p:sldId id="316" r:id="rId2"/>
    <p:sldId id="257" r:id="rId3"/>
    <p:sldId id="258" r:id="rId4"/>
    <p:sldId id="333" r:id="rId5"/>
    <p:sldId id="339" r:id="rId6"/>
    <p:sldId id="338" r:id="rId7"/>
    <p:sldId id="340" r:id="rId8"/>
    <p:sldId id="341" r:id="rId9"/>
    <p:sldId id="342" r:id="rId10"/>
    <p:sldId id="343" r:id="rId11"/>
    <p:sldId id="345" r:id="rId12"/>
    <p:sldId id="346" r:id="rId13"/>
    <p:sldId id="348" r:id="rId14"/>
    <p:sldId id="347" r:id="rId15"/>
    <p:sldId id="349" r:id="rId16"/>
    <p:sldId id="350" r:id="rId17"/>
    <p:sldId id="352" r:id="rId18"/>
    <p:sldId id="353" r:id="rId19"/>
    <p:sldId id="351"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9" r:id="rId45"/>
    <p:sldId id="378" r:id="rId46"/>
    <p:sldId id="380" r:id="rId47"/>
    <p:sldId id="381" r:id="rId48"/>
    <p:sldId id="382" r:id="rId49"/>
    <p:sldId id="383" r:id="rId50"/>
    <p:sldId id="384" r:id="rId51"/>
    <p:sldId id="325" r:id="rId52"/>
  </p:sldIdLst>
  <p:sldSz cx="9144000" cy="6858000" type="screen4x3"/>
  <p:notesSz cx="6858000" cy="8915400"/>
  <p:custDataLst>
    <p:tags r:id="rId5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0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9" autoAdjust="0"/>
    <p:restoredTop sz="74205" autoAdjust="0"/>
  </p:normalViewPr>
  <p:slideViewPr>
    <p:cSldViewPr>
      <p:cViewPr varScale="1">
        <p:scale>
          <a:sx n="84" d="100"/>
          <a:sy n="84" d="100"/>
        </p:scale>
        <p:origin x="2598" y="96"/>
      </p:cViewPr>
      <p:guideLst>
        <p:guide orient="horz" pos="2160"/>
        <p:guide pos="2880"/>
      </p:guideLst>
    </p:cSldViewPr>
  </p:slideViewPr>
  <p:outlineViewPr>
    <p:cViewPr>
      <p:scale>
        <a:sx n="33" d="100"/>
        <a:sy n="33" d="100"/>
      </p:scale>
      <p:origin x="60" y="0"/>
    </p:cViewPr>
  </p:outlineViewPr>
  <p:notesTextViewPr>
    <p:cViewPr>
      <p:scale>
        <a:sx n="100" d="100"/>
        <a:sy n="100" d="100"/>
      </p:scale>
      <p:origin x="0" y="0"/>
    </p:cViewPr>
  </p:notesTextViewPr>
  <p:sorterViewPr>
    <p:cViewPr>
      <p:scale>
        <a:sx n="66" d="100"/>
        <a:sy n="66" d="100"/>
      </p:scale>
      <p:origin x="0" y="9024"/>
    </p:cViewPr>
  </p:sorterViewPr>
  <p:notesViewPr>
    <p:cSldViewPr>
      <p:cViewPr varScale="1">
        <p:scale>
          <a:sx n="62" d="100"/>
          <a:sy n="62" d="100"/>
        </p:scale>
        <p:origin x="-1722" y="-72"/>
      </p:cViewPr>
      <p:guideLst>
        <p:guide orient="horz" pos="280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FF96EBB-0D79-4242-9ED6-2F035FF442C8}"/>
              </a:ext>
            </a:extLst>
          </p:cNvPr>
          <p:cNvSpPr>
            <a:spLocks noGrp="1" noChangeArrowheads="1"/>
          </p:cNvSpPr>
          <p:nvPr>
            <p:ph type="hdr" sz="quarter"/>
          </p:nvPr>
        </p:nvSpPr>
        <p:spPr bwMode="auto">
          <a:xfrm>
            <a:off x="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06499" name="Rectangle 3">
            <a:extLst>
              <a:ext uri="{FF2B5EF4-FFF2-40B4-BE49-F238E27FC236}">
                <a16:creationId xmlns:a16="http://schemas.microsoft.com/office/drawing/2014/main" id="{66BF3629-FC61-4E5C-88B0-4020CDAE7B47}"/>
              </a:ext>
            </a:extLst>
          </p:cNvPr>
          <p:cNvSpPr>
            <a:spLocks noGrp="1" noChangeArrowheads="1"/>
          </p:cNvSpPr>
          <p:nvPr>
            <p:ph type="dt" sz="quarter" idx="1"/>
          </p:nvPr>
        </p:nvSpPr>
        <p:spPr bwMode="auto">
          <a:xfrm>
            <a:off x="388620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106500" name="Rectangle 4">
            <a:extLst>
              <a:ext uri="{FF2B5EF4-FFF2-40B4-BE49-F238E27FC236}">
                <a16:creationId xmlns:a16="http://schemas.microsoft.com/office/drawing/2014/main" id="{281164BD-2B74-4785-A619-430E83CA17B3}"/>
              </a:ext>
            </a:extLst>
          </p:cNvPr>
          <p:cNvSpPr>
            <a:spLocks noGrp="1" noChangeArrowheads="1"/>
          </p:cNvSpPr>
          <p:nvPr>
            <p:ph type="ftr" sz="quarter" idx="2"/>
          </p:nvPr>
        </p:nvSpPr>
        <p:spPr bwMode="auto">
          <a:xfrm>
            <a:off x="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06501" name="Rectangle 5">
            <a:extLst>
              <a:ext uri="{FF2B5EF4-FFF2-40B4-BE49-F238E27FC236}">
                <a16:creationId xmlns:a16="http://schemas.microsoft.com/office/drawing/2014/main" id="{2CFBAC80-EB92-48AC-8C66-4B57AD8E843B}"/>
              </a:ext>
            </a:extLst>
          </p:cNvPr>
          <p:cNvSpPr>
            <a:spLocks noGrp="1" noChangeArrowheads="1"/>
          </p:cNvSpPr>
          <p:nvPr>
            <p:ph type="sldNum" sz="quarter" idx="3"/>
          </p:nvPr>
        </p:nvSpPr>
        <p:spPr bwMode="auto">
          <a:xfrm>
            <a:off x="388620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3AA5E85-EDE5-4430-8684-5CC8E0CFF15F}" type="slidenum">
              <a:rPr lang="en-US" altLang="en-US"/>
              <a:pPr>
                <a:defRPr/>
              </a:pPr>
              <a:t>‹#›</a:t>
            </a:fld>
            <a:endParaRPr lang="en-US" altLang="en-US" dirty="0"/>
          </a:p>
        </p:txBody>
      </p:sp>
    </p:spTree>
    <p:extLst>
      <p:ext uri="{BB962C8B-B14F-4D97-AF65-F5344CB8AC3E}">
        <p14:creationId xmlns:p14="http://schemas.microsoft.com/office/powerpoint/2010/main" val="2396330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085949B-5F14-4D6C-9A65-FD3571952E6E}"/>
              </a:ext>
            </a:extLst>
          </p:cNvPr>
          <p:cNvSpPr>
            <a:spLocks noGrp="1" noChangeArrowheads="1"/>
          </p:cNvSpPr>
          <p:nvPr>
            <p:ph type="hdr" sz="quarter"/>
          </p:nvPr>
        </p:nvSpPr>
        <p:spPr bwMode="auto">
          <a:xfrm>
            <a:off x="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7171" name="Rectangle 3">
            <a:extLst>
              <a:ext uri="{FF2B5EF4-FFF2-40B4-BE49-F238E27FC236}">
                <a16:creationId xmlns:a16="http://schemas.microsoft.com/office/drawing/2014/main" id="{32C33A58-74C6-414A-8184-F5781817E58A}"/>
              </a:ext>
            </a:extLst>
          </p:cNvPr>
          <p:cNvSpPr>
            <a:spLocks noGrp="1" noChangeArrowheads="1"/>
          </p:cNvSpPr>
          <p:nvPr>
            <p:ph type="dt" idx="1"/>
          </p:nvPr>
        </p:nvSpPr>
        <p:spPr bwMode="auto">
          <a:xfrm>
            <a:off x="388620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10244" name="Rectangle 4">
            <a:extLst>
              <a:ext uri="{FF2B5EF4-FFF2-40B4-BE49-F238E27FC236}">
                <a16:creationId xmlns:a16="http://schemas.microsoft.com/office/drawing/2014/main" id="{8D73C55C-C3FB-4906-B1A7-10E3EC3EB529}"/>
              </a:ext>
            </a:extLst>
          </p:cNvPr>
          <p:cNvSpPr>
            <a:spLocks noGrp="1" noRot="1" noChangeAspect="1" noChangeArrowheads="1" noTextEdit="1"/>
          </p:cNvSpPr>
          <p:nvPr>
            <p:ph type="sldImg" idx="2"/>
          </p:nvPr>
        </p:nvSpPr>
        <p:spPr bwMode="auto">
          <a:xfrm>
            <a:off x="1200150" y="668338"/>
            <a:ext cx="4457700" cy="3343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6C0960B9-46F0-4ACD-B9E1-A992DAA4027D}"/>
              </a:ext>
            </a:extLst>
          </p:cNvPr>
          <p:cNvSpPr>
            <a:spLocks noGrp="1" noChangeArrowheads="1"/>
          </p:cNvSpPr>
          <p:nvPr>
            <p:ph type="body" sz="quarter" idx="3"/>
          </p:nvPr>
        </p:nvSpPr>
        <p:spPr bwMode="auto">
          <a:xfrm>
            <a:off x="914400" y="4235450"/>
            <a:ext cx="5029200" cy="40116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B66E7857-CBD4-4B5E-BFA9-0D2A7826E254}"/>
              </a:ext>
            </a:extLst>
          </p:cNvPr>
          <p:cNvSpPr>
            <a:spLocks noGrp="1" noChangeArrowheads="1"/>
          </p:cNvSpPr>
          <p:nvPr>
            <p:ph type="ftr" sz="quarter" idx="4"/>
          </p:nvPr>
        </p:nvSpPr>
        <p:spPr bwMode="auto">
          <a:xfrm>
            <a:off x="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7175" name="Rectangle 7">
            <a:extLst>
              <a:ext uri="{FF2B5EF4-FFF2-40B4-BE49-F238E27FC236}">
                <a16:creationId xmlns:a16="http://schemas.microsoft.com/office/drawing/2014/main" id="{16B7ED02-8072-47D5-BB7E-9686354097C5}"/>
              </a:ext>
            </a:extLst>
          </p:cNvPr>
          <p:cNvSpPr>
            <a:spLocks noGrp="1" noChangeArrowheads="1"/>
          </p:cNvSpPr>
          <p:nvPr>
            <p:ph type="sldNum" sz="quarter" idx="5"/>
          </p:nvPr>
        </p:nvSpPr>
        <p:spPr bwMode="auto">
          <a:xfrm>
            <a:off x="388620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r>
              <a:rPr lang="en-US" altLang="en-US" dirty="0"/>
              <a:t>5.</a:t>
            </a:r>
            <a:fld id="{039B7452-225F-4388-A32F-860B8245B106}" type="slidenum">
              <a:rPr lang="en-US" altLang="en-US"/>
              <a:pPr>
                <a:defRPr/>
              </a:pPr>
              <a:t>‹#›</a:t>
            </a:fld>
            <a:endParaRPr lang="en-US" altLang="en-US" dirty="0"/>
          </a:p>
        </p:txBody>
      </p:sp>
    </p:spTree>
    <p:extLst>
      <p:ext uri="{BB962C8B-B14F-4D97-AF65-F5344CB8AC3E}">
        <p14:creationId xmlns:p14="http://schemas.microsoft.com/office/powerpoint/2010/main" val="1285399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2AF019B-7636-41D7-98DB-B5B7D1C3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74AFA326-ABA0-4D77-A2D4-7A85D9B5AFAA}" type="slidenum">
              <a:rPr lang="en-US" altLang="en-US">
                <a:latin typeface="Times New Roman" panose="02020603050405020304" pitchFamily="18" charset="0"/>
              </a:rPr>
              <a:pPr/>
              <a:t>1</a:t>
            </a:fld>
            <a:endParaRPr lang="en-US" altLang="en-US" dirty="0">
              <a:latin typeface="Times New Roman" panose="02020603050405020304" pitchFamily="18" charset="0"/>
            </a:endParaRPr>
          </a:p>
        </p:txBody>
      </p:sp>
      <p:sp>
        <p:nvSpPr>
          <p:cNvPr id="13315" name="Rectangle 2">
            <a:extLst>
              <a:ext uri="{FF2B5EF4-FFF2-40B4-BE49-F238E27FC236}">
                <a16:creationId xmlns:a16="http://schemas.microsoft.com/office/drawing/2014/main" id="{2FA37D9E-2329-4025-91A2-42127292320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310EBD4E-C4FF-4AA8-B69F-82C022F8C9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162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0897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Proxima Nova"/>
              </a:rPr>
              <a:t>To begin, of course, we first remember to clear out the calculator! </a:t>
            </a:r>
          </a:p>
          <a:p>
            <a:endParaRPr lang="en-US" altLang="en-US" sz="1800" b="0" i="0" u="none" strike="noStrike" baseline="0" dirty="0">
              <a:solidFill>
                <a:srgbClr val="221E1F"/>
              </a:solidFill>
              <a:latin typeface="Proxima Nova"/>
            </a:endParaRPr>
          </a:p>
          <a:p>
            <a:r>
              <a:rPr lang="en-US" altLang="en-US" sz="1800" b="0" i="0" u="none" strike="noStrike" baseline="0" dirty="0">
                <a:solidFill>
                  <a:srgbClr val="221E1F"/>
                </a:solidFill>
                <a:latin typeface="Proxima Nova"/>
              </a:rPr>
              <a:t>Emphasize to students that as long as they haven’t changed anything else in moving from the first cash flow to the second, they do not need to reenter I/Y or clear out the calculator.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8841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8110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Section 6.2</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This approach works just fine. However, we For example, a typical home mortgage calls for will often encounter situations in which the number of cash flows is quite large. monthly payments over 30 years, for a total of 360 payments. If we were trying to determine the present value of those payments, it would be useful to have a shortcut.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7975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Notice this is the same answer we calculated on the previous slide.</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3972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Table 6.1 contains a few such factors; Table A.3 in the appendix to the book contains a larger set.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1435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Proxima Nova"/>
              </a:rPr>
              <a:t>As usual, we get a negative sign on the PV.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97579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6208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In this case, we know the present value is $100,000. The interest rate is 18 percent, and there are five years. The payments are all equal, so we need to find the relevant annuity factor and solve for the unknown cash flow.</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6411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2061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6.1</a:t>
            </a:r>
          </a:p>
          <a:p>
            <a:endParaRPr lang="en-US" altLang="en-US" dirty="0"/>
          </a:p>
          <a:p>
            <a:r>
              <a:rPr lang="en-US" sz="1800" b="0" i="0" u="none" strike="noStrike" baseline="0" dirty="0">
                <a:solidFill>
                  <a:srgbClr val="221E1F"/>
                </a:solidFill>
                <a:latin typeface="STIX MathJax Main"/>
              </a:rPr>
              <a:t>Here, when we calculated the future value of the two $100 deposits, we calculated the balance as of the beginning of each year and then rolled that amount forward to the next year. </a:t>
            </a:r>
          </a:p>
          <a:p>
            <a:endParaRPr 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Figure 6.1 is a </a:t>
            </a:r>
            <a:r>
              <a:rPr lang="en-US" sz="1800" b="0" i="1" u="none" strike="noStrike" baseline="0" dirty="0">
                <a:solidFill>
                  <a:srgbClr val="221E1F"/>
                </a:solidFill>
                <a:latin typeface="STIX MathJax Main"/>
              </a:rPr>
              <a:t>time line </a:t>
            </a:r>
            <a:r>
              <a:rPr lang="en-US" sz="1800" b="0" i="0" u="none" strike="noStrike" baseline="0" dirty="0">
                <a:solidFill>
                  <a:srgbClr val="221E1F"/>
                </a:solidFill>
                <a:latin typeface="STIX MathJax Main"/>
              </a:rPr>
              <a:t>that illustrates the process of calculating the future value of these two $100 deposits. Figures such as this are useful for solving complicated problems. Almost anytime you are having trouble with a present or future value problem, drawing a time line will help you see what is happening.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In the first part of Figure 6.1, we show the cash flows on the time line. The most important thing is that we write them down where they actually occur. Here, the first cash flow occurs today, which we label as Time 0. We therefore put $100 at Time 0 on the time line. The second $100 cash flow occurs one year from today, so we write it down at the point labeled as Time 1. In the second part of Figure 6.1, we calculate the future values one period at a time to come up with the final $224.64.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23831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4666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59222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In this case, we know the present value ($6,710), we know the cash flows ($1,000 per year), and we know the life of the investment (10 years).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85288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that, in step 1, we simply pick 10% as a starting point.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221E1F"/>
                </a:solidFill>
                <a:latin typeface="STIX MathJax Main"/>
              </a:rPr>
              <a:t>For practice, work at it for a while longer and see if you find that the answer is about 12.59 percent. </a:t>
            </a:r>
            <a:endParaRPr lang="en-US" altLang="en-US" dirty="0"/>
          </a:p>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36623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9512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number of years here, </a:t>
            </a:r>
            <a:r>
              <a:rPr lang="en-US" sz="1800" b="0" i="1" u="none" strike="noStrike" baseline="0" dirty="0">
                <a:solidFill>
                  <a:srgbClr val="221E1F"/>
                </a:solidFill>
                <a:latin typeface="STIX MathJax Main"/>
              </a:rPr>
              <a:t>t, </a:t>
            </a:r>
            <a:r>
              <a:rPr lang="en-US" sz="1800" b="0" i="0" u="none" strike="noStrike" baseline="0" dirty="0">
                <a:solidFill>
                  <a:srgbClr val="221E1F"/>
                </a:solidFill>
                <a:latin typeface="STIX MathJax Main"/>
              </a:rPr>
              <a:t>is 30, and the interest rate, </a:t>
            </a:r>
            <a:r>
              <a:rPr lang="en-US" sz="1800" b="0" i="1" u="none" strike="noStrike" baseline="0" dirty="0">
                <a:solidFill>
                  <a:srgbClr val="221E1F"/>
                </a:solidFill>
                <a:latin typeface="STIX MathJax Main"/>
              </a:rPr>
              <a:t>r, </a:t>
            </a:r>
            <a:r>
              <a:rPr lang="en-US" sz="1800" b="0" i="0" u="none" strike="noStrike" baseline="0" dirty="0">
                <a:solidFill>
                  <a:srgbClr val="221E1F"/>
                </a:solidFill>
                <a:latin typeface="STIX MathJax Main"/>
              </a:rPr>
              <a:t>is 8 percent.</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0703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04263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Here we have the cash flows ($100 per month), the </a:t>
            </a:r>
            <a:r>
              <a:rPr lang="en-US" sz="1800" b="0" i="1" u="none" strike="noStrike" baseline="0" dirty="0">
                <a:solidFill>
                  <a:srgbClr val="221E1F"/>
                </a:solidFill>
                <a:latin typeface="STIX MathJax Main"/>
              </a:rPr>
              <a:t>future </a:t>
            </a:r>
            <a:r>
              <a:rPr lang="en-US" sz="1800" b="0" i="0" u="none" strike="noStrike" baseline="0" dirty="0">
                <a:solidFill>
                  <a:srgbClr val="221E1F"/>
                </a:solidFill>
                <a:latin typeface="STIX MathJax Main"/>
              </a:rPr>
              <a:t>value ($76,374), and the time period (25 years, or 300 months).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See if you agree that </a:t>
            </a:r>
            <a:r>
              <a:rPr lang="en-US" sz="1800" b="0" i="1" u="none" strike="noStrike" baseline="0" dirty="0">
                <a:solidFill>
                  <a:srgbClr val="221E1F"/>
                </a:solidFill>
                <a:latin typeface="STIX MathJax Main"/>
              </a:rPr>
              <a:t>r </a:t>
            </a:r>
            <a:r>
              <a:rPr lang="en-US" sz="1800" b="0" i="0" u="none" strike="noStrike" baseline="0" dirty="0">
                <a:solidFill>
                  <a:srgbClr val="221E1F"/>
                </a:solidFill>
                <a:latin typeface="STIX MathJax Main"/>
              </a:rPr>
              <a:t>is about .55 percent per month. As you will see later in the chapter, this works out to be about 6.8 percent per year.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70971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Almost any type of arrangement in which we have to prepay the same amount each period is an annuity due. </a:t>
            </a:r>
          </a:p>
          <a:p>
            <a:endParaRPr lang="en-US" altLang="en-US" sz="1800" b="0" i="0" u="none" strike="noStrike" baseline="0" dirty="0">
              <a:solidFill>
                <a:srgbClr val="221E1F"/>
              </a:solidFill>
              <a:latin typeface="STIX MathJax Main"/>
            </a:endParaRPr>
          </a:p>
          <a:p>
            <a:r>
              <a:rPr lang="en-US" altLang="en-US" sz="1800" b="0" i="0" u="none" strike="noStrike" baseline="0" dirty="0">
                <a:solidFill>
                  <a:srgbClr val="221E1F"/>
                </a:solidFill>
                <a:latin typeface="STIX MathJax Main"/>
              </a:rPr>
              <a:t>If you switch your calculator into “due” or “beginning” mode, be sure to switch it back when you are done!</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84969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9859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We could have solved the problem on the previous slide in another, quicker way. An alternative solution, where we calculate the FV of each cash flow first and then add them up, is presented on this slide.</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15616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For future reference, Table 6.2 contains a summary of the annuity and perpetuity basic calculations we have described in this section.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01488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92861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1014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Before we go on, there is one important item to note in regard to our formulas for growing annuities and perpetuities. In both cases, the cash flow in the formula, </a:t>
            </a:r>
            <a:r>
              <a:rPr lang="en-US" sz="1800" b="0" i="1" u="none" strike="noStrike" baseline="0" dirty="0">
                <a:solidFill>
                  <a:srgbClr val="221E1F"/>
                </a:solidFill>
                <a:latin typeface="STIX MathJax Main"/>
              </a:rPr>
              <a:t>C, </a:t>
            </a:r>
            <a:r>
              <a:rPr lang="en-US" sz="1800" b="0" i="0" u="none" strike="noStrike" baseline="0" dirty="0">
                <a:solidFill>
                  <a:srgbClr val="221E1F"/>
                </a:solidFill>
                <a:latin typeface="STIX MathJax Main"/>
              </a:rPr>
              <a:t>is the cash flow that is going to occur exactly one period from today.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9066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6.3</a:t>
            </a:r>
          </a:p>
          <a:p>
            <a:endParaRPr lang="en-US" altLang="en-US" dirty="0"/>
          </a:p>
          <a:p>
            <a:r>
              <a:rPr lang="en-US" sz="1800" b="0" i="0" u="none" strike="noStrike" baseline="0" dirty="0">
                <a:solidFill>
                  <a:srgbClr val="221E1F"/>
                </a:solidFill>
                <a:latin typeface="STIX MathJax Main"/>
              </a:rPr>
              <a:t>Sometimes the way a rate is quoted is the result of tradition, and sometimes it’s the result of legislation. Unfortunately, at times, rates are quoted in deliberately deceptive ways to mislead borrowers and investors.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63415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You see that we computed the EARs in three steps. We first divided the quoted rate by the number of times that the interest is compounded. We then added 1 to the result and raised it to the power of the number of times the interest is compounded. Finally, we subtracted the 1.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400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This example illustrates two things. First, the highest quoted rate is not necessarily the best. Second, compounding during the year can lead to a significant difference between the quoted rate and the effective rate. Remember that the effective rate is what you actually get or what you pay.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60182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39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58303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58217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Table 6.3 illustrates the EARs that result as 10 percent is compounded at shorter and shorter intervals. Notice that the EARs do keep getting larger, but the differences get very small.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4258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Example 6.1 in the text.</a:t>
            </a:r>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38796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98579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6.4</a:t>
            </a:r>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26503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46735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Notice that if there is just one period, a pure discount loan and an interest-only loan are the same thing.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72398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amortization schedule is provided, showing the total payment in each of the remaining years.</a:t>
            </a:r>
          </a:p>
          <a:p>
            <a:endParaRPr lang="en-US" altLang="en-US" dirty="0"/>
          </a:p>
          <a:p>
            <a:r>
              <a:rPr lang="en-US" sz="1800" b="0" i="0" u="none" strike="noStrike" baseline="0" dirty="0">
                <a:solidFill>
                  <a:srgbClr val="221E1F"/>
                </a:solidFill>
                <a:latin typeface="STIX MathJax Main"/>
              </a:rPr>
              <a:t>Notice that in each year, the interest paid is given by the beginning balance multiplied by the interest rate. Also notice that the beginning balance is given by the ending balance from the previous year.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12804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Almost all consumer loans (such as car loans) and mortgages work this way.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94807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80433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49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28438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50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4371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r>
              <a:rPr lang="en-US" altLang="en-US"/>
              <a:t>5.</a:t>
            </a:r>
            <a:fld id="{039B7452-225F-4388-A32F-860B8245B106}" type="slidenum">
              <a:rPr lang="en-US" altLang="en-US" smtClean="0"/>
              <a:pPr>
                <a:defRPr/>
              </a:pPr>
              <a:t>51</a:t>
            </a:fld>
            <a:endParaRPr lang="en-US" altLang="en-US" dirty="0"/>
          </a:p>
        </p:txBody>
      </p:sp>
    </p:spTree>
    <p:extLst>
      <p:ext uri="{BB962C8B-B14F-4D97-AF65-F5344CB8AC3E}">
        <p14:creationId xmlns:p14="http://schemas.microsoft.com/office/powerpoint/2010/main" val="351922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On the time line, notice that nothing happens until the end of the first year, when we make the first $2,000 investment. This first $2,000 earns interest for the next four (not five) years. Also notice that the last $2,000 is invested at the end of the fifth year, so it earns no interest at all.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9362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Figure 6.4 goes through the same calculations, but the second technique is used. Naturally, the answer is the same.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3723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800" b="0" i="0" u="none" strike="noStrike" baseline="0" dirty="0">
                <a:solidFill>
                  <a:srgbClr val="221E1F"/>
                </a:solidFill>
                <a:latin typeface="STIX MathJax Main"/>
              </a:rPr>
              <a:t>To see why $2,600.79 is the right answer, we can check to see that after the $2,000 is paid out in two years, there is no money left. If we invest $2,600.79 for one year at 9 percent, we will have: </a:t>
            </a:r>
          </a:p>
          <a:p>
            <a:pPr algn="just"/>
            <a:r>
              <a:rPr lang="en-US" sz="1800" b="0" i="0" u="none" strike="noStrike" baseline="0" dirty="0">
                <a:solidFill>
                  <a:srgbClr val="221E1F"/>
                </a:solidFill>
                <a:latin typeface="STIX MathJax Main"/>
              </a:rPr>
              <a:t>$2,600.79 × 1.09 = $2,834.86 </a:t>
            </a:r>
          </a:p>
          <a:p>
            <a:pPr algn="just"/>
            <a:endParaRPr lang="en-US" sz="1800" b="0" i="0" u="none" strike="noStrike" baseline="0" dirty="0">
              <a:solidFill>
                <a:srgbClr val="221E1F"/>
              </a:solidFill>
              <a:latin typeface="STIX MathJax Main"/>
            </a:endParaRPr>
          </a:p>
          <a:p>
            <a:pPr algn="just"/>
            <a:r>
              <a:rPr lang="en-US" sz="1800" b="0" i="0" u="none" strike="noStrike" baseline="0" dirty="0">
                <a:solidFill>
                  <a:srgbClr val="221E1F"/>
                </a:solidFill>
                <a:latin typeface="STIX MathJax Main"/>
              </a:rPr>
              <a:t>We take out $1,000, leaving $1,834.86. This amount earns 9 percent for another year, leaving us with: </a:t>
            </a:r>
          </a:p>
          <a:p>
            <a:pPr algn="just"/>
            <a:r>
              <a:rPr lang="en-US" sz="1800" b="0" i="0" u="none" strike="noStrike" baseline="0" dirty="0">
                <a:solidFill>
                  <a:srgbClr val="221E1F"/>
                </a:solidFill>
                <a:latin typeface="STIX MathJax Main"/>
              </a:rPr>
              <a:t>$1,834.86 × 1.09 = $2,000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3754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Figure 6.5 illustrates this approach for a 6 percent discount rate; as shown, the answer is $4,212.36.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7006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127D83-BFC6-469C-9F58-BEC4A2873C8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58CA3FB2-BF1B-4E6C-9883-78C34454C0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This process could be repeated as necessary. Figure 6.6 illustrates this approach and the remaining calculations. </a:t>
            </a:r>
            <a:endParaRPr lang="en-US" altLang="en-US" dirty="0"/>
          </a:p>
        </p:txBody>
      </p:sp>
      <p:sp>
        <p:nvSpPr>
          <p:cNvPr id="17412" name="Slide Number Placeholder 3">
            <a:extLst>
              <a:ext uri="{FF2B5EF4-FFF2-40B4-BE49-F238E27FC236}">
                <a16:creationId xmlns:a16="http://schemas.microsoft.com/office/drawing/2014/main" id="{980CFDF1-9CF2-4187-8697-CA4EC277D7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5.</a:t>
            </a:r>
            <a:fld id="{30F76669-84FD-4544-93D9-497C4BE63736}"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13645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7"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92" y="3135930"/>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594"/>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7037" indent="0" algn="ctr">
              <a:buNone/>
              <a:defRPr>
                <a:solidFill>
                  <a:schemeClr val="tx1">
                    <a:tint val="75000"/>
                  </a:schemeClr>
                </a:solidFill>
              </a:defRPr>
            </a:lvl2pPr>
            <a:lvl3pPr marL="914073" indent="0" algn="ctr">
              <a:buNone/>
              <a:defRPr>
                <a:solidFill>
                  <a:schemeClr val="tx1">
                    <a:tint val="75000"/>
                  </a:schemeClr>
                </a:solidFill>
              </a:defRPr>
            </a:lvl3pPr>
            <a:lvl4pPr marL="1371112" indent="0" algn="ctr">
              <a:buNone/>
              <a:defRPr>
                <a:solidFill>
                  <a:schemeClr val="tx1">
                    <a:tint val="75000"/>
                  </a:schemeClr>
                </a:solidFill>
              </a:defRPr>
            </a:lvl4pPr>
            <a:lvl5pPr marL="1828147" indent="0" algn="ctr">
              <a:buNone/>
              <a:defRPr>
                <a:solidFill>
                  <a:schemeClr val="tx1">
                    <a:tint val="75000"/>
                  </a:schemeClr>
                </a:solidFill>
              </a:defRPr>
            </a:lvl5pPr>
            <a:lvl6pPr marL="2285183" indent="0" algn="ctr">
              <a:buNone/>
              <a:defRPr>
                <a:solidFill>
                  <a:schemeClr val="tx1">
                    <a:tint val="75000"/>
                  </a:schemeClr>
                </a:solidFill>
              </a:defRPr>
            </a:lvl6pPr>
            <a:lvl7pPr marL="2742218" indent="0" algn="ctr">
              <a:buNone/>
              <a:defRPr>
                <a:solidFill>
                  <a:schemeClr val="tx1">
                    <a:tint val="75000"/>
                  </a:schemeClr>
                </a:solidFill>
              </a:defRPr>
            </a:lvl7pPr>
            <a:lvl8pPr marL="3199256"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42"/>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8" y="648433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EF75126A-DADD-42FB-8CCD-30B6379A11AA}"/>
              </a:ext>
            </a:extLst>
          </p:cNvPr>
          <p:cNvPicPr>
            <a:picLocks noChangeAspect="1"/>
          </p:cNvPicPr>
          <p:nvPr userDrawn="1"/>
        </p:nvPicPr>
        <p:blipFill>
          <a:blip r:embed="rId2"/>
          <a:stretch>
            <a:fillRect/>
          </a:stretch>
        </p:blipFill>
        <p:spPr>
          <a:xfrm>
            <a:off x="1981200" y="137373"/>
            <a:ext cx="4477974" cy="2759442"/>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35" y="228971"/>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defTabSz="914073"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36"/>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9"/>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209" tIns="51604" rIns="103209" bIns="51604"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8" y="648433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7"/>
            <a:ext cx="8117416" cy="1117356"/>
          </a:xfrm>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5"/>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40"/>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2" name="Title 1"/>
          <p:cNvSpPr>
            <a:spLocks noGrp="1"/>
          </p:cNvSpPr>
          <p:nvPr>
            <p:ph type="title"/>
          </p:nvPr>
        </p:nvSpPr>
        <p:spPr>
          <a:xfrm>
            <a:off x="736456" y="3200409"/>
            <a:ext cx="7696200" cy="1295401"/>
          </a:xfrm>
        </p:spPr>
        <p:txBody>
          <a:bodyPr anchor="b" anchorCtr="0">
            <a:noAutofit/>
          </a:bodyPr>
          <a:lstStyle>
            <a:lvl1pPr algn="ctr" defTabSz="914073"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9"/>
            <a:ext cx="7696200" cy="523783"/>
          </a:xfrm>
        </p:spPr>
        <p:txBody>
          <a:bodyPr anchor="ctr">
            <a:normAutofit/>
          </a:bodyPr>
          <a:lstStyle>
            <a:lvl1pPr marL="0" indent="0" algn="ctr">
              <a:buNone/>
              <a:defRPr sz="2000" cap="all" spc="250" baseline="0">
                <a:solidFill>
                  <a:srgbClr val="FFFFFF"/>
                </a:solidFill>
              </a:defRPr>
            </a:lvl1pPr>
            <a:lvl2pPr marL="457037" indent="0">
              <a:buNone/>
              <a:defRPr sz="1800">
                <a:solidFill>
                  <a:schemeClr val="tx1">
                    <a:tint val="75000"/>
                  </a:schemeClr>
                </a:solidFill>
              </a:defRPr>
            </a:lvl2pPr>
            <a:lvl3pPr marL="914073" indent="0">
              <a:buNone/>
              <a:defRPr sz="1600">
                <a:solidFill>
                  <a:schemeClr val="tx1">
                    <a:tint val="75000"/>
                  </a:schemeClr>
                </a:solidFill>
              </a:defRPr>
            </a:lvl3pPr>
            <a:lvl4pPr marL="1371112" indent="0">
              <a:buNone/>
              <a:defRPr sz="1400">
                <a:solidFill>
                  <a:schemeClr val="tx1">
                    <a:tint val="75000"/>
                  </a:schemeClr>
                </a:solidFill>
              </a:defRPr>
            </a:lvl4pPr>
            <a:lvl5pPr marL="1828147" indent="0">
              <a:buNone/>
              <a:defRPr sz="1400">
                <a:solidFill>
                  <a:schemeClr val="tx1">
                    <a:tint val="75000"/>
                  </a:schemeClr>
                </a:solidFill>
              </a:defRPr>
            </a:lvl5pPr>
            <a:lvl6pPr marL="2285183" indent="0">
              <a:buNone/>
              <a:defRPr sz="1400">
                <a:solidFill>
                  <a:schemeClr val="tx1">
                    <a:tint val="75000"/>
                  </a:schemeClr>
                </a:solidFill>
              </a:defRPr>
            </a:lvl6pPr>
            <a:lvl7pPr marL="2742218" indent="0">
              <a:buNone/>
              <a:defRPr sz="1400">
                <a:solidFill>
                  <a:schemeClr val="tx1">
                    <a:tint val="75000"/>
                  </a:schemeClr>
                </a:solidFill>
              </a:defRPr>
            </a:lvl7pPr>
            <a:lvl8pPr marL="3199256"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209" tIns="51604" rIns="103209" bIns="51604"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8" y="648433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7037" indent="0">
              <a:buNone/>
              <a:defRPr sz="2000" b="1"/>
            </a:lvl2pPr>
            <a:lvl3pPr marL="914073" indent="0">
              <a:buNone/>
              <a:defRPr sz="1800" b="1"/>
            </a:lvl3pPr>
            <a:lvl4pPr marL="1371112" indent="0">
              <a:buNone/>
              <a:defRPr sz="1600" b="1"/>
            </a:lvl4pPr>
            <a:lvl5pPr marL="1828147" indent="0">
              <a:buNone/>
              <a:defRPr sz="1600" b="1"/>
            </a:lvl5pPr>
            <a:lvl6pPr marL="2285183" indent="0">
              <a:buNone/>
              <a:defRPr sz="1600" b="1"/>
            </a:lvl6pPr>
            <a:lvl7pPr marL="2742218" indent="0">
              <a:buNone/>
              <a:defRPr sz="1600" b="1"/>
            </a:lvl7pPr>
            <a:lvl8pPr marL="3199256" indent="0">
              <a:buNone/>
              <a:defRPr sz="1600" b="1"/>
            </a:lvl8pPr>
            <a:lvl9pPr marL="365629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7"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7037" indent="0">
              <a:buNone/>
              <a:defRPr sz="2000" b="1"/>
            </a:lvl2pPr>
            <a:lvl3pPr marL="914073" indent="0">
              <a:buNone/>
              <a:defRPr sz="1800" b="1"/>
            </a:lvl3pPr>
            <a:lvl4pPr marL="1371112" indent="0">
              <a:buNone/>
              <a:defRPr sz="1600" b="1"/>
            </a:lvl4pPr>
            <a:lvl5pPr marL="1828147" indent="0">
              <a:buNone/>
              <a:defRPr sz="1600" b="1"/>
            </a:lvl5pPr>
            <a:lvl6pPr marL="2285183" indent="0">
              <a:buNone/>
              <a:defRPr sz="1600" b="1"/>
            </a:lvl6pPr>
            <a:lvl7pPr marL="2742218" indent="0">
              <a:buNone/>
              <a:defRPr sz="1600" b="1"/>
            </a:lvl7pPr>
            <a:lvl8pPr marL="3199256" indent="0">
              <a:buNone/>
              <a:defRPr sz="1600" b="1"/>
            </a:lvl8pPr>
            <a:lvl9pPr marL="365629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209" tIns="51604" rIns="103209" bIns="51604"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8" y="648433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7037" indent="0">
              <a:buNone/>
              <a:defRPr sz="1200"/>
            </a:lvl2pPr>
            <a:lvl3pPr marL="914073" indent="0">
              <a:buNone/>
              <a:defRPr sz="1000"/>
            </a:lvl3pPr>
            <a:lvl4pPr marL="1371112" indent="0">
              <a:buNone/>
              <a:defRPr sz="900"/>
            </a:lvl4pPr>
            <a:lvl5pPr marL="1828147" indent="0">
              <a:buNone/>
              <a:defRPr sz="900"/>
            </a:lvl5pPr>
            <a:lvl6pPr marL="2285183" indent="0">
              <a:buNone/>
              <a:defRPr sz="900"/>
            </a:lvl6pPr>
            <a:lvl7pPr marL="2742218" indent="0">
              <a:buNone/>
              <a:defRPr sz="900"/>
            </a:lvl7pPr>
            <a:lvl8pPr marL="3199256" indent="0">
              <a:buNone/>
              <a:defRPr sz="900"/>
            </a:lvl8pPr>
            <a:lvl9pPr marL="3656291"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209" tIns="51604" rIns="103209" bIns="51604"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8" y="648433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700"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20"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037" indent="0">
              <a:buNone/>
              <a:defRPr sz="2800"/>
            </a:lvl2pPr>
            <a:lvl3pPr marL="914073" indent="0">
              <a:buNone/>
              <a:defRPr sz="2400"/>
            </a:lvl3pPr>
            <a:lvl4pPr marL="1371112" indent="0">
              <a:buNone/>
              <a:defRPr sz="2000"/>
            </a:lvl4pPr>
            <a:lvl5pPr marL="1828147" indent="0">
              <a:buNone/>
              <a:defRPr sz="2000"/>
            </a:lvl5pPr>
            <a:lvl6pPr marL="2285183" indent="0">
              <a:buNone/>
              <a:defRPr sz="2000"/>
            </a:lvl6pPr>
            <a:lvl7pPr marL="2742218" indent="0">
              <a:buNone/>
              <a:defRPr sz="2000"/>
            </a:lvl7pPr>
            <a:lvl8pPr marL="3199256" indent="0">
              <a:buNone/>
              <a:defRPr sz="2000"/>
            </a:lvl8pPr>
            <a:lvl9pPr marL="365629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65"/>
            <a:ext cx="7244736" cy="401715"/>
          </a:xfrm>
        </p:spPr>
        <p:txBody>
          <a:bodyPr anchor="ctr">
            <a:normAutofit/>
          </a:bodyPr>
          <a:lstStyle>
            <a:lvl1pPr marL="0" indent="0" algn="ctr">
              <a:buNone/>
              <a:defRPr sz="1500" cap="all" spc="250" baseline="0">
                <a:solidFill>
                  <a:srgbClr val="FFFFFF"/>
                </a:solidFill>
              </a:defRPr>
            </a:lvl1pPr>
            <a:lvl2pPr marL="457037" indent="0">
              <a:buNone/>
              <a:defRPr sz="1200"/>
            </a:lvl2pPr>
            <a:lvl3pPr marL="914073" indent="0">
              <a:buNone/>
              <a:defRPr sz="1000"/>
            </a:lvl3pPr>
            <a:lvl4pPr marL="1371112" indent="0">
              <a:buNone/>
              <a:defRPr sz="900"/>
            </a:lvl4pPr>
            <a:lvl5pPr marL="1828147" indent="0">
              <a:buNone/>
              <a:defRPr sz="900"/>
            </a:lvl5pPr>
            <a:lvl6pPr marL="2285183" indent="0">
              <a:buNone/>
              <a:defRPr sz="900"/>
            </a:lvl6pPr>
            <a:lvl7pPr marL="2742218" indent="0">
              <a:buNone/>
              <a:defRPr sz="900"/>
            </a:lvl7pPr>
            <a:lvl8pPr marL="3199256" indent="0">
              <a:buNone/>
              <a:defRPr sz="900"/>
            </a:lvl8pPr>
            <a:lvl9pPr marL="3656291"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209" tIns="51604" rIns="103209" bIns="51604"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8" y="648433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04" y="120900"/>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12"/>
            <a:ext cx="2134306" cy="364515"/>
          </a:xfrm>
          <a:prstGeom prst="rect">
            <a:avLst/>
          </a:prstGeom>
        </p:spPr>
        <p:txBody>
          <a:bodyPr vert="horz" lIns="91413" tIns="45706" rIns="91413" bIns="45706"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33"/>
            <a:ext cx="8687152" cy="370577"/>
          </a:xfrm>
          <a:prstGeom prst="rect">
            <a:avLst/>
          </a:prstGeom>
        </p:spPr>
        <p:txBody>
          <a:bodyPr vert="horz" lIns="91413" tIns="45706" rIns="91413" bIns="45706"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defTabSz="914155"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7"/>
            <a:ext cx="8117416" cy="1117356"/>
          </a:xfrm>
          <a:prstGeom prst="rect">
            <a:avLst/>
          </a:prstGeom>
          <a:noFill/>
        </p:spPr>
        <p:txBody>
          <a:bodyPr vert="horz" lIns="91413" tIns="45706" rIns="91413" bIns="45706"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213" tIns="51607" rIns="103213" bIns="51607"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70" y="373677"/>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DAE902B3-C0A4-4D4C-B137-D90D57790870}"/>
              </a:ext>
            </a:extLst>
          </p:cNvPr>
          <p:cNvPicPr>
            <a:picLocks noChangeAspect="1"/>
          </p:cNvPicPr>
          <p:nvPr userDrawn="1"/>
        </p:nvPicPr>
        <p:blipFill>
          <a:blip r:embed="rId14"/>
          <a:stretch>
            <a:fillRect/>
          </a:stretch>
        </p:blipFill>
        <p:spPr>
          <a:xfrm>
            <a:off x="32648" y="104775"/>
            <a:ext cx="345867" cy="6679962"/>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dt="0"/>
  <p:txStyles>
    <p:titleStyle>
      <a:lvl1pPr algn="ctr" defTabSz="913863" rtl="0" eaLnBrk="0" fontAlgn="base" hangingPunct="0">
        <a:spcBef>
          <a:spcPct val="0"/>
        </a:spcBef>
        <a:spcAft>
          <a:spcPct val="0"/>
        </a:spcAft>
        <a:defRPr sz="4100" kern="1200" cap="all">
          <a:solidFill>
            <a:srgbClr val="BF2600"/>
          </a:solidFill>
          <a:latin typeface="+mj-lt"/>
          <a:ea typeface="+mj-ea"/>
          <a:cs typeface="+mj-cs"/>
        </a:defRPr>
      </a:lvl1pPr>
      <a:lvl2pPr algn="ctr" defTabSz="913863" rtl="0" eaLnBrk="0" fontAlgn="base" hangingPunct="0">
        <a:spcBef>
          <a:spcPct val="0"/>
        </a:spcBef>
        <a:spcAft>
          <a:spcPct val="0"/>
        </a:spcAft>
        <a:defRPr sz="3500">
          <a:solidFill>
            <a:srgbClr val="BF2600"/>
          </a:solidFill>
          <a:latin typeface="Book Antiqua" panose="02040602050305030304" pitchFamily="18" charset="0"/>
        </a:defRPr>
      </a:lvl2pPr>
      <a:lvl3pPr algn="ctr" defTabSz="913863" rtl="0" eaLnBrk="0" fontAlgn="base" hangingPunct="0">
        <a:spcBef>
          <a:spcPct val="0"/>
        </a:spcBef>
        <a:spcAft>
          <a:spcPct val="0"/>
        </a:spcAft>
        <a:defRPr sz="3500">
          <a:solidFill>
            <a:srgbClr val="BF2600"/>
          </a:solidFill>
          <a:latin typeface="Book Antiqua" panose="02040602050305030304" pitchFamily="18" charset="0"/>
        </a:defRPr>
      </a:lvl3pPr>
      <a:lvl4pPr algn="ctr" defTabSz="913863" rtl="0" eaLnBrk="0" fontAlgn="base" hangingPunct="0">
        <a:spcBef>
          <a:spcPct val="0"/>
        </a:spcBef>
        <a:spcAft>
          <a:spcPct val="0"/>
        </a:spcAft>
        <a:defRPr sz="3500">
          <a:solidFill>
            <a:srgbClr val="BF2600"/>
          </a:solidFill>
          <a:latin typeface="Book Antiqua" panose="02040602050305030304" pitchFamily="18" charset="0"/>
        </a:defRPr>
      </a:lvl4pPr>
      <a:lvl5pPr algn="ctr" defTabSz="913863" rtl="0" eaLnBrk="0" fontAlgn="base" hangingPunct="0">
        <a:spcBef>
          <a:spcPct val="0"/>
        </a:spcBef>
        <a:spcAft>
          <a:spcPct val="0"/>
        </a:spcAft>
        <a:defRPr sz="3500">
          <a:solidFill>
            <a:srgbClr val="BF2600"/>
          </a:solidFill>
          <a:latin typeface="Book Antiqua" panose="02040602050305030304" pitchFamily="18" charset="0"/>
        </a:defRPr>
      </a:lvl5pPr>
      <a:lvl6pPr marL="516064" algn="ctr" defTabSz="913863" rtl="0" fontAlgn="base">
        <a:spcBef>
          <a:spcPct val="0"/>
        </a:spcBef>
        <a:spcAft>
          <a:spcPct val="0"/>
        </a:spcAft>
        <a:defRPr sz="3500">
          <a:solidFill>
            <a:srgbClr val="BF2600"/>
          </a:solidFill>
          <a:latin typeface="Book Antiqua" panose="02040602050305030304" pitchFamily="18" charset="0"/>
        </a:defRPr>
      </a:lvl6pPr>
      <a:lvl7pPr marL="1032126" algn="ctr" defTabSz="913863" rtl="0" fontAlgn="base">
        <a:spcBef>
          <a:spcPct val="0"/>
        </a:spcBef>
        <a:spcAft>
          <a:spcPct val="0"/>
        </a:spcAft>
        <a:defRPr sz="3500">
          <a:solidFill>
            <a:srgbClr val="BF2600"/>
          </a:solidFill>
          <a:latin typeface="Book Antiqua" panose="02040602050305030304" pitchFamily="18" charset="0"/>
        </a:defRPr>
      </a:lvl7pPr>
      <a:lvl8pPr marL="1548186" algn="ctr" defTabSz="913863" rtl="0" fontAlgn="base">
        <a:spcBef>
          <a:spcPct val="0"/>
        </a:spcBef>
        <a:spcAft>
          <a:spcPct val="0"/>
        </a:spcAft>
        <a:defRPr sz="3500">
          <a:solidFill>
            <a:srgbClr val="BF2600"/>
          </a:solidFill>
          <a:latin typeface="Book Antiqua" panose="02040602050305030304" pitchFamily="18" charset="0"/>
        </a:defRPr>
      </a:lvl8pPr>
      <a:lvl9pPr marL="2064255" algn="ctr" defTabSz="913863" rtl="0" fontAlgn="base">
        <a:spcBef>
          <a:spcPct val="0"/>
        </a:spcBef>
        <a:spcAft>
          <a:spcPct val="0"/>
        </a:spcAft>
        <a:defRPr sz="3500">
          <a:solidFill>
            <a:srgbClr val="BF2600"/>
          </a:solidFill>
          <a:latin typeface="Book Antiqua" panose="02040602050305030304" pitchFamily="18" charset="0"/>
        </a:defRPr>
      </a:lvl9pPr>
    </p:titleStyle>
    <p:bodyStyle>
      <a:lvl1pPr marL="342250" indent="-227570" algn="l" defTabSz="913863"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04" indent="-227570" algn="l" defTabSz="913863"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863" indent="-227570" algn="l" defTabSz="913863"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408" indent="-227570" algn="l" defTabSz="913863"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566" indent="-227570" algn="l" defTabSz="913863"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894" indent="-182831" algn="l" defTabSz="914155"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141" indent="-182831" algn="l" defTabSz="914155"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971" indent="-182831" algn="l" defTabSz="914155"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804" indent="-182831" algn="l" defTabSz="914155"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155" rtl="0" eaLnBrk="1" latinLnBrk="0" hangingPunct="1">
        <a:defRPr sz="1800" kern="1200">
          <a:solidFill>
            <a:schemeClr val="tx1"/>
          </a:solidFill>
          <a:latin typeface="+mn-lt"/>
          <a:ea typeface="+mn-ea"/>
          <a:cs typeface="+mn-cs"/>
        </a:defRPr>
      </a:lvl1pPr>
      <a:lvl2pPr marL="457078" algn="l" defTabSz="914155" rtl="0" eaLnBrk="1" latinLnBrk="0" hangingPunct="1">
        <a:defRPr sz="1800" kern="1200">
          <a:solidFill>
            <a:schemeClr val="tx1"/>
          </a:solidFill>
          <a:latin typeface="+mn-lt"/>
          <a:ea typeface="+mn-ea"/>
          <a:cs typeface="+mn-cs"/>
        </a:defRPr>
      </a:lvl2pPr>
      <a:lvl3pPr marL="914155" algn="l" defTabSz="914155" rtl="0" eaLnBrk="1" latinLnBrk="0" hangingPunct="1">
        <a:defRPr sz="1800" kern="1200">
          <a:solidFill>
            <a:schemeClr val="tx1"/>
          </a:solidFill>
          <a:latin typeface="+mn-lt"/>
          <a:ea typeface="+mn-ea"/>
          <a:cs typeface="+mn-cs"/>
        </a:defRPr>
      </a:lvl3pPr>
      <a:lvl4pPr marL="1371234" algn="l" defTabSz="914155" rtl="0" eaLnBrk="1" latinLnBrk="0" hangingPunct="1">
        <a:defRPr sz="1800" kern="1200">
          <a:solidFill>
            <a:schemeClr val="tx1"/>
          </a:solidFill>
          <a:latin typeface="+mn-lt"/>
          <a:ea typeface="+mn-ea"/>
          <a:cs typeface="+mn-cs"/>
        </a:defRPr>
      </a:lvl4pPr>
      <a:lvl5pPr marL="1828311" algn="l" defTabSz="914155" rtl="0" eaLnBrk="1" latinLnBrk="0" hangingPunct="1">
        <a:defRPr sz="1800" kern="1200">
          <a:solidFill>
            <a:schemeClr val="tx1"/>
          </a:solidFill>
          <a:latin typeface="+mn-lt"/>
          <a:ea typeface="+mn-ea"/>
          <a:cs typeface="+mn-cs"/>
        </a:defRPr>
      </a:lvl5pPr>
      <a:lvl6pPr marL="2285387" algn="l" defTabSz="914155" rtl="0" eaLnBrk="1" latinLnBrk="0" hangingPunct="1">
        <a:defRPr sz="1800" kern="1200">
          <a:solidFill>
            <a:schemeClr val="tx1"/>
          </a:solidFill>
          <a:latin typeface="+mn-lt"/>
          <a:ea typeface="+mn-ea"/>
          <a:cs typeface="+mn-cs"/>
        </a:defRPr>
      </a:lvl6pPr>
      <a:lvl7pPr marL="2742463" algn="l" defTabSz="914155" rtl="0" eaLnBrk="1" latinLnBrk="0" hangingPunct="1">
        <a:defRPr sz="1800" kern="1200">
          <a:solidFill>
            <a:schemeClr val="tx1"/>
          </a:solidFill>
          <a:latin typeface="+mn-lt"/>
          <a:ea typeface="+mn-ea"/>
          <a:cs typeface="+mn-cs"/>
        </a:defRPr>
      </a:lvl7pPr>
      <a:lvl8pPr marL="3199542" algn="l" defTabSz="914155" rtl="0" eaLnBrk="1" latinLnBrk="0" hangingPunct="1">
        <a:defRPr sz="1800" kern="1200">
          <a:solidFill>
            <a:schemeClr val="tx1"/>
          </a:solidFill>
          <a:latin typeface="+mn-lt"/>
          <a:ea typeface="+mn-ea"/>
          <a:cs typeface="+mn-cs"/>
        </a:defRPr>
      </a:lvl8pPr>
      <a:lvl9pPr marL="3656618" algn="l" defTabSz="9141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E3D9906-C802-4A87-B762-14763370AA86}"/>
              </a:ext>
            </a:extLst>
          </p:cNvPr>
          <p:cNvSpPr>
            <a:spLocks noGrp="1"/>
          </p:cNvSpPr>
          <p:nvPr>
            <p:ph type="subTitle" idx="1"/>
          </p:nvPr>
        </p:nvSpPr>
        <p:spPr/>
        <p:txBody>
          <a:bodyPr>
            <a:noAutofit/>
          </a:bodyPr>
          <a:lstStyle/>
          <a:p>
            <a:r>
              <a:rPr lang="en-US" sz="1100" b="1" i="1" dirty="0">
                <a:solidFill>
                  <a:schemeClr val="bg1"/>
                </a:solidFill>
                <a:effectLst>
                  <a:outerShdw blurRad="38100" dist="38100" dir="2700000" algn="tl">
                    <a:srgbClr val="000000"/>
                  </a:outerShdw>
                </a:effectLst>
                <a:latin typeface="Batang" pitchFamily="18" charset="-127"/>
              </a:rPr>
              <a:t> </a:t>
            </a:r>
            <a:r>
              <a:rPr lang="en-US" dirty="0">
                <a:solidFill>
                  <a:schemeClr val="bg1"/>
                </a:solidFill>
              </a:rPr>
              <a:t>DISCOUNTED CASH FLOW VALUATION</a:t>
            </a:r>
            <a:endParaRPr lang="en-US" dirty="0"/>
          </a:p>
        </p:txBody>
      </p:sp>
      <p:sp>
        <p:nvSpPr>
          <p:cNvPr id="5" name="Title 4">
            <a:extLst>
              <a:ext uri="{FF2B5EF4-FFF2-40B4-BE49-F238E27FC236}">
                <a16:creationId xmlns:a16="http://schemas.microsoft.com/office/drawing/2014/main" id="{0A798EAC-2107-457B-A637-DE15CE8B204E}"/>
              </a:ext>
            </a:extLst>
          </p:cNvPr>
          <p:cNvSpPr>
            <a:spLocks noGrp="1"/>
          </p:cNvSpPr>
          <p:nvPr>
            <p:ph type="ctrTitle"/>
          </p:nvPr>
        </p:nvSpPr>
        <p:spPr/>
        <p:txBody>
          <a:bodyPr/>
          <a:lstStyle/>
          <a:p>
            <a:r>
              <a:rPr lang="en-US" dirty="0">
                <a:solidFill>
                  <a:schemeClr val="tx2"/>
                </a:solidFill>
              </a:rPr>
              <a:t>CHAPTER 6</a:t>
            </a:r>
          </a:p>
        </p:txBody>
      </p:sp>
      <p:sp>
        <p:nvSpPr>
          <p:cNvPr id="7" name="Footer Placeholder 6">
            <a:extLst>
              <a:ext uri="{FF2B5EF4-FFF2-40B4-BE49-F238E27FC236}">
                <a16:creationId xmlns:a16="http://schemas.microsoft.com/office/drawing/2014/main" id="{1A9AB471-CDA6-4C68-8F8A-D66764E826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47800"/>
            <a:ext cx="8117416" cy="5062167"/>
          </a:xfrm>
        </p:spPr>
        <p:txBody>
          <a:bodyPr/>
          <a:lstStyle/>
          <a:p>
            <a:pPr eaLnBrk="1" hangingPunct="1">
              <a:lnSpc>
                <a:spcPct val="90000"/>
              </a:lnSpc>
              <a:spcBef>
                <a:spcPts val="600"/>
              </a:spcBef>
            </a:pPr>
            <a:r>
              <a:rPr lang="en-US" sz="2300" b="0" i="0" u="none" strike="noStrike" baseline="0" dirty="0">
                <a:solidFill>
                  <a:srgbClr val="221E1F"/>
                </a:solidFill>
              </a:rPr>
              <a:t>As with future values, there are two ways to determine the present value of a series of future cash flows: </a:t>
            </a:r>
          </a:p>
          <a:p>
            <a:pPr marL="869334" lvl="1" indent="-457200" eaLnBrk="1" hangingPunct="1">
              <a:lnSpc>
                <a:spcPct val="90000"/>
              </a:lnSpc>
              <a:spcBef>
                <a:spcPts val="600"/>
              </a:spcBef>
              <a:buFont typeface="+mj-lt"/>
              <a:buAutoNum type="arabicPeriod"/>
            </a:pPr>
            <a:r>
              <a:rPr lang="en-US" sz="2100" i="0" u="none" strike="noStrike" baseline="0" dirty="0">
                <a:solidFill>
                  <a:srgbClr val="221E1F"/>
                </a:solidFill>
              </a:rPr>
              <a:t>Discount back one period at a time</a:t>
            </a:r>
          </a:p>
          <a:p>
            <a:pPr marL="869334" lvl="1" indent="-457200" eaLnBrk="1" hangingPunct="1">
              <a:lnSpc>
                <a:spcPct val="90000"/>
              </a:lnSpc>
              <a:spcBef>
                <a:spcPts val="600"/>
              </a:spcBef>
              <a:buFont typeface="+mj-lt"/>
              <a:buAutoNum type="arabicPeriod"/>
            </a:pPr>
            <a:r>
              <a:rPr lang="en-US" sz="2100" dirty="0">
                <a:solidFill>
                  <a:srgbClr val="221E1F"/>
                </a:solidFill>
              </a:rPr>
              <a:t>C</a:t>
            </a:r>
            <a:r>
              <a:rPr lang="en-US" sz="2100" b="0" i="0" u="none" strike="noStrike" baseline="0" dirty="0">
                <a:solidFill>
                  <a:srgbClr val="221E1F"/>
                </a:solidFill>
              </a:rPr>
              <a:t>alculate the present values individually and add them up </a:t>
            </a:r>
            <a:endParaRPr lang="en-US" sz="2300" b="0" i="0" u="none" strike="noStrike" baseline="0" dirty="0">
              <a:solidFill>
                <a:srgbClr val="221E1F"/>
              </a:solidFill>
            </a:endParaRPr>
          </a:p>
          <a:p>
            <a:pPr algn="just">
              <a:lnSpc>
                <a:spcPct val="90000"/>
              </a:lnSpc>
              <a:spcBef>
                <a:spcPts val="600"/>
              </a:spcBef>
            </a:pPr>
            <a:r>
              <a:rPr lang="en-US" sz="2300" dirty="0">
                <a:solidFill>
                  <a:srgbClr val="221E1F"/>
                </a:solidFill>
              </a:rPr>
              <a:t>S</a:t>
            </a:r>
            <a:r>
              <a:rPr lang="en-US" sz="2300" b="0" i="0" u="none" strike="noStrike" baseline="0" dirty="0">
                <a:solidFill>
                  <a:srgbClr val="221E1F"/>
                </a:solidFill>
              </a:rPr>
              <a:t>uppose we had an investment that was going to pay $1,000 at the end of every year for the next five years. To find the present value, we could discount each $1,000 back to the present separately and then add them up. </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300" dirty="0"/>
              <a:t>PV with multiple cash flows (CALCULATE PV INDIVIDUALLY AND ADD THEM UP)</a:t>
            </a:r>
          </a:p>
        </p:txBody>
      </p:sp>
      <p:pic>
        <p:nvPicPr>
          <p:cNvPr id="9" name="Picture 8">
            <a:extLst>
              <a:ext uri="{FF2B5EF4-FFF2-40B4-BE49-F238E27FC236}">
                <a16:creationId xmlns:a16="http://schemas.microsoft.com/office/drawing/2014/main" id="{DD09554C-1F79-495D-81D7-EEA40B3F2429}"/>
              </a:ext>
            </a:extLst>
          </p:cNvPr>
          <p:cNvPicPr>
            <a:picLocks noChangeAspect="1"/>
          </p:cNvPicPr>
          <p:nvPr/>
        </p:nvPicPr>
        <p:blipFill>
          <a:blip r:embed="rId3"/>
          <a:stretch>
            <a:fillRect/>
          </a:stretch>
        </p:blipFill>
        <p:spPr>
          <a:xfrm>
            <a:off x="1998437" y="4191000"/>
            <a:ext cx="5147125" cy="2378428"/>
          </a:xfrm>
          <a:prstGeom prst="rect">
            <a:avLst/>
          </a:prstGeom>
        </p:spPr>
      </p:pic>
    </p:spTree>
    <p:extLst>
      <p:ext uri="{BB962C8B-B14F-4D97-AF65-F5344CB8AC3E}">
        <p14:creationId xmlns:p14="http://schemas.microsoft.com/office/powerpoint/2010/main" val="330109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559909"/>
            <a:ext cx="8117416" cy="4993291"/>
          </a:xfrm>
        </p:spPr>
        <p:txBody>
          <a:bodyPr/>
          <a:lstStyle/>
          <a:p>
            <a:pPr algn="just"/>
            <a:r>
              <a:rPr lang="en-US" sz="2300" b="0" i="0" u="none" strike="noStrike" baseline="0" dirty="0">
                <a:solidFill>
                  <a:srgbClr val="221E1F"/>
                </a:solidFill>
              </a:rPr>
              <a:t>Alternatively, we could discount the last cash flow back one period and add it to the next-to-the-last cash flow: </a:t>
            </a:r>
          </a:p>
          <a:p>
            <a:pPr lvl="1" algn="just"/>
            <a:r>
              <a:rPr lang="en-US" sz="2100" b="0" i="0" u="none" strike="noStrike" baseline="0" dirty="0">
                <a:solidFill>
                  <a:srgbClr val="221E1F"/>
                </a:solidFill>
              </a:rPr>
              <a:t>($1,000/1.06) + 1,000 = $943.40 + 1,000 = $1,943.40 </a:t>
            </a:r>
          </a:p>
          <a:p>
            <a:pPr algn="just"/>
            <a:r>
              <a:rPr lang="en-US" sz="2300" b="0" i="0" u="none" strike="noStrike" baseline="0" dirty="0">
                <a:solidFill>
                  <a:srgbClr val="221E1F"/>
                </a:solidFill>
              </a:rPr>
              <a:t>We could then discount this amount back one period and add it to the Year 3 cash flow: </a:t>
            </a:r>
          </a:p>
          <a:p>
            <a:pPr lvl="1" algn="just"/>
            <a:r>
              <a:rPr lang="en-US" sz="2100" b="0" i="0" u="none" strike="noStrike" baseline="0" dirty="0">
                <a:solidFill>
                  <a:srgbClr val="221E1F"/>
                </a:solidFill>
              </a:rPr>
              <a:t>($1,943.40/1.06) + 1,000 = $1,833.39 + 1,000 = $2,833.39 </a:t>
            </a:r>
          </a:p>
          <a:p>
            <a:pPr algn="just"/>
            <a:r>
              <a:rPr lang="en-US" altLang="en-US" sz="2300" dirty="0"/>
              <a:t>Process can be repeated as necessary, as shown below:</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300" dirty="0"/>
              <a:t>PRESENT value with multiple cash flows (DISCOUNT BACK ONE PERIOD AT A TIME)</a:t>
            </a:r>
          </a:p>
        </p:txBody>
      </p:sp>
      <p:pic>
        <p:nvPicPr>
          <p:cNvPr id="3" name="Picture 2">
            <a:extLst>
              <a:ext uri="{FF2B5EF4-FFF2-40B4-BE49-F238E27FC236}">
                <a16:creationId xmlns:a16="http://schemas.microsoft.com/office/drawing/2014/main" id="{DCA9993B-7172-4DF7-AAB4-1B5A3B0AFF9B}"/>
              </a:ext>
            </a:extLst>
          </p:cNvPr>
          <p:cNvPicPr>
            <a:picLocks noChangeAspect="1"/>
          </p:cNvPicPr>
          <p:nvPr/>
        </p:nvPicPr>
        <p:blipFill>
          <a:blip r:embed="rId3"/>
          <a:stretch>
            <a:fillRect/>
          </a:stretch>
        </p:blipFill>
        <p:spPr>
          <a:xfrm>
            <a:off x="737124" y="4436169"/>
            <a:ext cx="8126599" cy="1951214"/>
          </a:xfrm>
          <a:prstGeom prst="rect">
            <a:avLst/>
          </a:prstGeom>
        </p:spPr>
      </p:pic>
    </p:spTree>
    <p:extLst>
      <p:ext uri="{BB962C8B-B14F-4D97-AF65-F5344CB8AC3E}">
        <p14:creationId xmlns:p14="http://schemas.microsoft.com/office/powerpoint/2010/main" val="4212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A774DA-19A7-4749-BBB1-D2131FDE4283}"/>
              </a:ext>
            </a:extLst>
          </p:cNvPr>
          <p:cNvPicPr>
            <a:picLocks noGrp="1" noChangeAspect="1"/>
          </p:cNvPicPr>
          <p:nvPr>
            <p:ph idx="1"/>
          </p:nvPr>
        </p:nvPicPr>
        <p:blipFill>
          <a:blip r:embed="rId3"/>
          <a:stretch>
            <a:fillRect/>
          </a:stretch>
        </p:blipFill>
        <p:spPr>
          <a:xfrm>
            <a:off x="741980" y="2023112"/>
            <a:ext cx="8116887" cy="3945184"/>
          </a:xfrm>
        </p:spPr>
      </p:pic>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How Much is it worth?</a:t>
            </a:r>
          </a:p>
        </p:txBody>
      </p:sp>
    </p:spTree>
    <p:extLst>
      <p:ext uri="{BB962C8B-B14F-4D97-AF65-F5344CB8AC3E}">
        <p14:creationId xmlns:p14="http://schemas.microsoft.com/office/powerpoint/2010/main" val="382689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524000"/>
            <a:ext cx="8117416" cy="4993291"/>
          </a:xfrm>
        </p:spPr>
        <p:txBody>
          <a:bodyPr/>
          <a:lstStyle/>
          <a:p>
            <a:pPr algn="just">
              <a:lnSpc>
                <a:spcPct val="90000"/>
              </a:lnSpc>
              <a:spcBef>
                <a:spcPts val="600"/>
              </a:spcBef>
            </a:pPr>
            <a:r>
              <a:rPr lang="en-US" sz="2200" dirty="0">
                <a:solidFill>
                  <a:srgbClr val="221E1F"/>
                </a:solidFill>
              </a:rPr>
              <a:t>We will use </a:t>
            </a:r>
            <a:r>
              <a:rPr lang="en-US" sz="2200" b="0" i="0" u="none" strike="noStrike" baseline="0" dirty="0">
                <a:solidFill>
                  <a:srgbClr val="221E1F"/>
                </a:solidFill>
              </a:rPr>
              <a:t>Example 6.3 (from the previous slide) to illustrate</a:t>
            </a:r>
          </a:p>
          <a:p>
            <a:pPr algn="just">
              <a:lnSpc>
                <a:spcPct val="90000"/>
              </a:lnSpc>
              <a:spcBef>
                <a:spcPts val="600"/>
              </a:spcBef>
            </a:pPr>
            <a:r>
              <a:rPr lang="en-US" sz="2200" dirty="0">
                <a:solidFill>
                  <a:srgbClr val="221E1F"/>
                </a:solidFill>
              </a:rPr>
              <a:t>F</a:t>
            </a:r>
            <a:r>
              <a:rPr lang="en-US" sz="2200" b="0" i="0" u="none" strike="noStrike" baseline="0" dirty="0">
                <a:solidFill>
                  <a:srgbClr val="221E1F"/>
                </a:solidFill>
              </a:rPr>
              <a:t>rom Example 6.3, the first cash flow is $200 to be received in one year and the discount rate is 12%, so we do the following: </a:t>
            </a:r>
          </a:p>
          <a:p>
            <a:pPr algn="just">
              <a:lnSpc>
                <a:spcPct val="90000"/>
              </a:lnSpc>
              <a:spcBef>
                <a:spcPts val="600"/>
              </a:spcBef>
            </a:pPr>
            <a:endParaRPr lang="en-US" altLang="en-US" sz="2200" dirty="0">
              <a:solidFill>
                <a:srgbClr val="221E1F"/>
              </a:solidFill>
            </a:endParaRPr>
          </a:p>
          <a:p>
            <a:pPr algn="just">
              <a:lnSpc>
                <a:spcPct val="90000"/>
              </a:lnSpc>
              <a:spcBef>
                <a:spcPts val="600"/>
              </a:spcBef>
            </a:pPr>
            <a:endParaRPr lang="en-US" altLang="en-US" sz="2200" dirty="0">
              <a:solidFill>
                <a:srgbClr val="221E1F"/>
              </a:solidFill>
            </a:endParaRPr>
          </a:p>
          <a:p>
            <a:pPr algn="just">
              <a:lnSpc>
                <a:spcPct val="90000"/>
              </a:lnSpc>
              <a:spcBef>
                <a:spcPts val="600"/>
              </a:spcBef>
            </a:pPr>
            <a:endParaRPr lang="en-US" altLang="en-US" sz="2200" dirty="0">
              <a:solidFill>
                <a:srgbClr val="221E1F"/>
              </a:solidFill>
            </a:endParaRPr>
          </a:p>
          <a:p>
            <a:pPr algn="just">
              <a:lnSpc>
                <a:spcPct val="90000"/>
              </a:lnSpc>
              <a:spcBef>
                <a:spcPts val="600"/>
              </a:spcBef>
            </a:pPr>
            <a:r>
              <a:rPr lang="en-US" altLang="en-US" sz="2200" dirty="0">
                <a:solidFill>
                  <a:srgbClr val="221E1F"/>
                </a:solidFill>
              </a:rPr>
              <a:t>You could write down the answer (above), but a more efficient method is to store the number in your calculator’s memory</a:t>
            </a:r>
          </a:p>
          <a:p>
            <a:pPr algn="just">
              <a:lnSpc>
                <a:spcPct val="90000"/>
              </a:lnSpc>
              <a:spcBef>
                <a:spcPts val="600"/>
              </a:spcBef>
            </a:pPr>
            <a:r>
              <a:rPr lang="en-US" altLang="en-US" sz="2200" dirty="0"/>
              <a:t>Next, value the second cash flow by changing N to 2 and FV to 400</a:t>
            </a:r>
          </a:p>
          <a:p>
            <a:pPr algn="just">
              <a:lnSpc>
                <a:spcPct val="90000"/>
              </a:lnSpc>
              <a:spcBef>
                <a:spcPts val="600"/>
              </a:spcBef>
            </a:pPr>
            <a:endParaRPr lang="en-US" altLang="en-US" sz="2200" dirty="0"/>
          </a:p>
          <a:p>
            <a:pPr algn="just">
              <a:lnSpc>
                <a:spcPct val="90000"/>
              </a:lnSpc>
              <a:spcBef>
                <a:spcPts val="600"/>
              </a:spcBef>
            </a:pPr>
            <a:endParaRPr lang="en-US" altLang="en-US" sz="2200" dirty="0"/>
          </a:p>
          <a:p>
            <a:pPr algn="just">
              <a:lnSpc>
                <a:spcPct val="90000"/>
              </a:lnSpc>
              <a:spcBef>
                <a:spcPts val="600"/>
              </a:spcBef>
            </a:pPr>
            <a:endParaRPr lang="en-US" altLang="en-US" sz="2200" dirty="0"/>
          </a:p>
          <a:p>
            <a:pPr algn="just">
              <a:lnSpc>
                <a:spcPct val="90000"/>
              </a:lnSpc>
              <a:spcBef>
                <a:spcPts val="600"/>
              </a:spcBef>
            </a:pPr>
            <a:r>
              <a:rPr lang="en-US" sz="2200" b="0" i="0" u="none" strike="noStrike" baseline="0" dirty="0">
                <a:solidFill>
                  <a:srgbClr val="221E1F"/>
                </a:solidFill>
              </a:rPr>
              <a:t>You save this number (above) by adding it to the one you saved in your first calculation, and so on for the remaining two calculations </a:t>
            </a:r>
            <a:endParaRPr lang="en-US" altLang="en-US" sz="22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300" dirty="0"/>
              <a:t>CALCULATE PV WITH MULTIPLE FUTURE CASH FLOWS USING A FINANCIAL CALCULATOR</a:t>
            </a:r>
          </a:p>
        </p:txBody>
      </p:sp>
      <p:pic>
        <p:nvPicPr>
          <p:cNvPr id="5" name="Picture 4">
            <a:extLst>
              <a:ext uri="{FF2B5EF4-FFF2-40B4-BE49-F238E27FC236}">
                <a16:creationId xmlns:a16="http://schemas.microsoft.com/office/drawing/2014/main" id="{F1739DF3-F935-46AA-9209-A5D7E29A9834}"/>
              </a:ext>
            </a:extLst>
          </p:cNvPr>
          <p:cNvPicPr>
            <a:picLocks noChangeAspect="1"/>
          </p:cNvPicPr>
          <p:nvPr/>
        </p:nvPicPr>
        <p:blipFill>
          <a:blip r:embed="rId3"/>
          <a:stretch>
            <a:fillRect/>
          </a:stretch>
        </p:blipFill>
        <p:spPr>
          <a:xfrm>
            <a:off x="1228725" y="2590800"/>
            <a:ext cx="6686550" cy="1038225"/>
          </a:xfrm>
          <a:prstGeom prst="rect">
            <a:avLst/>
          </a:prstGeom>
        </p:spPr>
      </p:pic>
      <p:pic>
        <p:nvPicPr>
          <p:cNvPr id="7" name="Picture 6">
            <a:extLst>
              <a:ext uri="{FF2B5EF4-FFF2-40B4-BE49-F238E27FC236}">
                <a16:creationId xmlns:a16="http://schemas.microsoft.com/office/drawing/2014/main" id="{8CB1C068-F339-42D6-8CA5-67D4366BDBCF}"/>
              </a:ext>
            </a:extLst>
          </p:cNvPr>
          <p:cNvPicPr>
            <a:picLocks noChangeAspect="1"/>
          </p:cNvPicPr>
          <p:nvPr/>
        </p:nvPicPr>
        <p:blipFill>
          <a:blip r:embed="rId4"/>
          <a:stretch>
            <a:fillRect/>
          </a:stretch>
        </p:blipFill>
        <p:spPr>
          <a:xfrm>
            <a:off x="1238250" y="4800600"/>
            <a:ext cx="6677025" cy="1047750"/>
          </a:xfrm>
          <a:prstGeom prst="rect">
            <a:avLst/>
          </a:prstGeom>
        </p:spPr>
      </p:pic>
    </p:spTree>
    <p:extLst>
      <p:ext uri="{BB962C8B-B14F-4D97-AF65-F5344CB8AC3E}">
        <p14:creationId xmlns:p14="http://schemas.microsoft.com/office/powerpoint/2010/main" val="338534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How Much is it worth?</a:t>
            </a:r>
            <a:br>
              <a:rPr lang="en-US" altLang="en-US" sz="3600" dirty="0"/>
            </a:br>
            <a:r>
              <a:rPr lang="en-US" altLang="en-US" sz="3600" dirty="0"/>
              <a:t>Part 2</a:t>
            </a:r>
          </a:p>
        </p:txBody>
      </p:sp>
      <p:pic>
        <p:nvPicPr>
          <p:cNvPr id="6" name="Content Placeholder 5">
            <a:extLst>
              <a:ext uri="{FF2B5EF4-FFF2-40B4-BE49-F238E27FC236}">
                <a16:creationId xmlns:a16="http://schemas.microsoft.com/office/drawing/2014/main" id="{5F8E24B7-5F86-476C-816B-8F24064C23CB}"/>
              </a:ext>
            </a:extLst>
          </p:cNvPr>
          <p:cNvPicPr>
            <a:picLocks noGrp="1" noChangeAspect="1"/>
          </p:cNvPicPr>
          <p:nvPr>
            <p:ph idx="1"/>
          </p:nvPr>
        </p:nvPicPr>
        <p:blipFill>
          <a:blip r:embed="rId3"/>
          <a:stretch>
            <a:fillRect/>
          </a:stretch>
        </p:blipFill>
        <p:spPr>
          <a:xfrm>
            <a:off x="1649878" y="1527128"/>
            <a:ext cx="6249741" cy="2511510"/>
          </a:xfrm>
        </p:spPr>
      </p:pic>
      <p:pic>
        <p:nvPicPr>
          <p:cNvPr id="8" name="Picture 7">
            <a:extLst>
              <a:ext uri="{FF2B5EF4-FFF2-40B4-BE49-F238E27FC236}">
                <a16:creationId xmlns:a16="http://schemas.microsoft.com/office/drawing/2014/main" id="{DC85F43F-9C05-48CD-90C9-54CB3A62D0F8}"/>
              </a:ext>
            </a:extLst>
          </p:cNvPr>
          <p:cNvPicPr>
            <a:picLocks noChangeAspect="1"/>
          </p:cNvPicPr>
          <p:nvPr/>
        </p:nvPicPr>
        <p:blipFill>
          <a:blip r:embed="rId4"/>
          <a:stretch>
            <a:fillRect/>
          </a:stretch>
        </p:blipFill>
        <p:spPr>
          <a:xfrm>
            <a:off x="1458406" y="4142866"/>
            <a:ext cx="6542594" cy="2378434"/>
          </a:xfrm>
          <a:prstGeom prst="rect">
            <a:avLst/>
          </a:prstGeom>
        </p:spPr>
      </p:pic>
    </p:spTree>
    <p:extLst>
      <p:ext uri="{BB962C8B-B14F-4D97-AF65-F5344CB8AC3E}">
        <p14:creationId xmlns:p14="http://schemas.microsoft.com/office/powerpoint/2010/main" val="335735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559909"/>
            <a:ext cx="8117416" cy="4993291"/>
          </a:xfrm>
        </p:spPr>
        <p:txBody>
          <a:bodyPr/>
          <a:lstStyle/>
          <a:p>
            <a:pPr algn="just">
              <a:lnSpc>
                <a:spcPct val="90000"/>
              </a:lnSpc>
              <a:spcBef>
                <a:spcPts val="600"/>
              </a:spcBef>
            </a:pPr>
            <a:r>
              <a:rPr lang="en-US" altLang="en-US" sz="2300" dirty="0"/>
              <a:t>In many situations, multiple cash flows will all be for the same amount (e.g., consumer loans and home mortgages)</a:t>
            </a:r>
          </a:p>
          <a:p>
            <a:pPr algn="just">
              <a:lnSpc>
                <a:spcPct val="90000"/>
              </a:lnSpc>
              <a:spcBef>
                <a:spcPts val="600"/>
              </a:spcBef>
            </a:pPr>
            <a:r>
              <a:rPr lang="en-US" altLang="en-US" sz="2300" dirty="0"/>
              <a:t>An </a:t>
            </a:r>
            <a:r>
              <a:rPr lang="en-US" altLang="en-US" sz="2300" b="1" dirty="0"/>
              <a:t>annuity</a:t>
            </a:r>
            <a:r>
              <a:rPr lang="en-US" altLang="en-US" sz="2300" dirty="0"/>
              <a:t> is a level stream of cash flows for a fixed period</a:t>
            </a:r>
          </a:p>
          <a:p>
            <a:pPr algn="just">
              <a:lnSpc>
                <a:spcPct val="90000"/>
              </a:lnSpc>
              <a:spcBef>
                <a:spcPts val="600"/>
              </a:spcBef>
            </a:pPr>
            <a:r>
              <a:rPr lang="en-US" altLang="en-US" sz="2300" dirty="0"/>
              <a:t>Suppose we were </a:t>
            </a:r>
            <a:r>
              <a:rPr lang="en-US" sz="2300" b="0" i="0" u="none" strike="noStrike" baseline="0" dirty="0">
                <a:solidFill>
                  <a:srgbClr val="221E1F"/>
                </a:solidFill>
              </a:rPr>
              <a:t>examining an asset that promised to pay $500 at the end of each of the next three years. The cash flows from this asset are in the form of a three-year, $500 annuity. If we wanted to earn 10 percent on our money, how much would we offer for this annuity? </a:t>
            </a:r>
          </a:p>
          <a:p>
            <a:pPr lvl="1" algn="just">
              <a:lnSpc>
                <a:spcPct val="90000"/>
              </a:lnSpc>
              <a:spcBef>
                <a:spcPts val="600"/>
              </a:spcBef>
            </a:pPr>
            <a:r>
              <a:rPr lang="en-US" altLang="en-US" sz="2100" dirty="0"/>
              <a:t>One way to solve this problem is to discount each of these $500 payments back to the present at 10% to determine the total PV</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PRESENT VALUE FOR ANNUITY CASH FLOWS</a:t>
            </a:r>
          </a:p>
        </p:txBody>
      </p:sp>
      <p:pic>
        <p:nvPicPr>
          <p:cNvPr id="5" name="Picture 4">
            <a:extLst>
              <a:ext uri="{FF2B5EF4-FFF2-40B4-BE49-F238E27FC236}">
                <a16:creationId xmlns:a16="http://schemas.microsoft.com/office/drawing/2014/main" id="{833A4335-5440-4DA9-A6BC-7B3D14B131A8}"/>
              </a:ext>
            </a:extLst>
          </p:cNvPr>
          <p:cNvPicPr>
            <a:picLocks noChangeAspect="1"/>
          </p:cNvPicPr>
          <p:nvPr/>
        </p:nvPicPr>
        <p:blipFill>
          <a:blip r:embed="rId3"/>
          <a:stretch>
            <a:fillRect/>
          </a:stretch>
        </p:blipFill>
        <p:spPr>
          <a:xfrm>
            <a:off x="1967843" y="5105400"/>
            <a:ext cx="5208314" cy="1244557"/>
          </a:xfrm>
          <a:prstGeom prst="rect">
            <a:avLst/>
          </a:prstGeom>
          <a:ln>
            <a:solidFill>
              <a:schemeClr val="accent1"/>
            </a:solidFill>
          </a:ln>
        </p:spPr>
      </p:pic>
    </p:spTree>
    <p:extLst>
      <p:ext uri="{BB962C8B-B14F-4D97-AF65-F5344CB8AC3E}">
        <p14:creationId xmlns:p14="http://schemas.microsoft.com/office/powerpoint/2010/main" val="325737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117416" cy="5062167"/>
          </a:xfrm>
        </p:spPr>
        <p:txBody>
          <a:bodyPr/>
          <a:lstStyle/>
          <a:p>
            <a:pPr algn="just">
              <a:lnSpc>
                <a:spcPct val="90000"/>
              </a:lnSpc>
              <a:spcBef>
                <a:spcPts val="600"/>
              </a:spcBef>
            </a:pPr>
            <a:r>
              <a:rPr lang="en-US" altLang="en-US" sz="2300" dirty="0"/>
              <a:t>PV of an annuity of </a:t>
            </a:r>
            <a:r>
              <a:rPr lang="en-US" altLang="en-US" sz="2300" i="1" dirty="0"/>
              <a:t>C</a:t>
            </a:r>
            <a:r>
              <a:rPr lang="en-US" altLang="en-US" sz="2300" dirty="0"/>
              <a:t> dollars per period for </a:t>
            </a:r>
            <a:r>
              <a:rPr lang="en-US" altLang="en-US" sz="2300" i="1" dirty="0"/>
              <a:t>t</a:t>
            </a:r>
            <a:r>
              <a:rPr lang="en-US" altLang="en-US" sz="2300" dirty="0"/>
              <a:t> periods when the rate of return or interest rate, </a:t>
            </a:r>
            <a:r>
              <a:rPr lang="en-US" altLang="en-US" sz="2300" i="1" dirty="0"/>
              <a:t>r</a:t>
            </a:r>
            <a:r>
              <a:rPr lang="en-US" altLang="en-US" sz="2300" dirty="0"/>
              <a:t>, is given by:</a:t>
            </a:r>
          </a:p>
          <a:p>
            <a:pPr lvl="1" algn="just">
              <a:lnSpc>
                <a:spcPct val="90000"/>
              </a:lnSpc>
              <a:spcBef>
                <a:spcPts val="600"/>
              </a:spcBef>
            </a:pPr>
            <a:r>
              <a:rPr lang="en-US" altLang="en-US" sz="2100" dirty="0"/>
              <a:t>Term in parentheses on first line is called the </a:t>
            </a:r>
            <a:r>
              <a:rPr lang="en-US" altLang="en-US" sz="2100" i="1" dirty="0"/>
              <a:t>present value interest factor for annuities </a:t>
            </a:r>
            <a:r>
              <a:rPr lang="en-US" altLang="en-US" sz="2100" dirty="0"/>
              <a:t>and abbreviated PVIFA(</a:t>
            </a:r>
            <a:r>
              <a:rPr lang="en-US" altLang="en-US" sz="2100" i="1" dirty="0"/>
              <a:t>r, t</a:t>
            </a:r>
            <a:r>
              <a:rPr lang="en-US" altLang="en-US" sz="2100" dirty="0"/>
              <a:t>)</a:t>
            </a:r>
          </a:p>
          <a:p>
            <a:pPr lvl="1" algn="just">
              <a:lnSpc>
                <a:spcPct val="90000"/>
              </a:lnSpc>
              <a:spcBef>
                <a:spcPts val="600"/>
              </a:spcBef>
            </a:pPr>
            <a:endParaRPr lang="en-US" altLang="en-US" sz="2100" dirty="0"/>
          </a:p>
          <a:p>
            <a:pPr lvl="1" algn="just">
              <a:lnSpc>
                <a:spcPct val="90000"/>
              </a:lnSpc>
              <a:spcBef>
                <a:spcPts val="600"/>
              </a:spcBef>
            </a:pPr>
            <a:endParaRPr lang="en-US" altLang="en-US" sz="2100" dirty="0"/>
          </a:p>
          <a:p>
            <a:pPr marL="412134" lvl="1" indent="0" algn="just">
              <a:lnSpc>
                <a:spcPct val="90000"/>
              </a:lnSpc>
              <a:spcBef>
                <a:spcPts val="600"/>
              </a:spcBef>
              <a:buNone/>
            </a:pPr>
            <a:endParaRPr lang="en-US" altLang="en-US" sz="2100" dirty="0"/>
          </a:p>
          <a:p>
            <a:pPr algn="just">
              <a:lnSpc>
                <a:spcPct val="90000"/>
              </a:lnSpc>
              <a:spcBef>
                <a:spcPts val="600"/>
              </a:spcBef>
            </a:pPr>
            <a:r>
              <a:rPr lang="en-US" altLang="en-US" sz="2300" dirty="0"/>
              <a:t>From the example in the previous slide, the usual PV factor is:</a:t>
            </a:r>
          </a:p>
          <a:p>
            <a:pPr marL="114300" indent="282575" algn="just">
              <a:lnSpc>
                <a:spcPct val="90000"/>
              </a:lnSpc>
              <a:spcBef>
                <a:spcPts val="600"/>
              </a:spcBef>
              <a:buNone/>
              <a:tabLst>
                <a:tab pos="396875" algn="l"/>
              </a:tabLst>
            </a:pPr>
            <a:r>
              <a:rPr lang="en-US" sz="2100" b="0" i="1" u="none" strike="noStrike" baseline="0" dirty="0">
                <a:solidFill>
                  <a:srgbClr val="221E1F"/>
                </a:solidFill>
              </a:rPr>
              <a:t>Present value factor </a:t>
            </a:r>
            <a:r>
              <a:rPr lang="en-US" sz="2100" b="0" i="0" u="none" strike="noStrike" baseline="0" dirty="0">
                <a:solidFill>
                  <a:srgbClr val="221E1F"/>
                </a:solidFill>
              </a:rPr>
              <a:t>= 1/1.1</a:t>
            </a:r>
            <a:r>
              <a:rPr lang="en-US" sz="2100" b="0" i="0" u="none" strike="noStrike" baseline="30000" dirty="0">
                <a:solidFill>
                  <a:srgbClr val="221E1F"/>
                </a:solidFill>
              </a:rPr>
              <a:t>3</a:t>
            </a:r>
            <a:r>
              <a:rPr lang="en-US" sz="2100" b="0" i="0" u="none" strike="noStrike" baseline="0" dirty="0">
                <a:solidFill>
                  <a:srgbClr val="221E1F"/>
                </a:solidFill>
              </a:rPr>
              <a:t> = 1/1.331 = .751315 </a:t>
            </a:r>
            <a:endParaRPr lang="en-US" altLang="en-US" sz="2100" dirty="0">
              <a:solidFill>
                <a:srgbClr val="221E1F"/>
              </a:solidFill>
            </a:endParaRPr>
          </a:p>
          <a:p>
            <a:pPr algn="just">
              <a:lnSpc>
                <a:spcPct val="90000"/>
              </a:lnSpc>
              <a:spcBef>
                <a:spcPts val="600"/>
              </a:spcBef>
            </a:pPr>
            <a:r>
              <a:rPr lang="en-US" altLang="en-US" sz="2300" dirty="0">
                <a:solidFill>
                  <a:srgbClr val="221E1F"/>
                </a:solidFill>
              </a:rPr>
              <a:t>To calculate the annuity PV factor, we simply plus this in:</a:t>
            </a:r>
          </a:p>
          <a:p>
            <a:pPr marL="412134" lvl="1" indent="0" algn="just">
              <a:lnSpc>
                <a:spcPct val="90000"/>
              </a:lnSpc>
              <a:spcBef>
                <a:spcPts val="600"/>
              </a:spcBef>
              <a:buNone/>
            </a:pPr>
            <a:r>
              <a:rPr lang="en-US" sz="2100" b="0" i="1" u="none" strike="noStrike" baseline="0" dirty="0">
                <a:solidFill>
                  <a:srgbClr val="221E1F"/>
                </a:solidFill>
              </a:rPr>
              <a:t>Annuity present value factor </a:t>
            </a:r>
            <a:r>
              <a:rPr lang="en-US" sz="2100" b="0" i="0" u="none" strike="noStrike" baseline="0" dirty="0">
                <a:solidFill>
                  <a:srgbClr val="221E1F"/>
                </a:solidFill>
              </a:rPr>
              <a:t>= ( 1 − Present value factor ) / </a:t>
            </a:r>
            <a:r>
              <a:rPr lang="en-US" sz="2100" b="0" i="1" u="none" strike="noStrike" baseline="0" dirty="0">
                <a:solidFill>
                  <a:srgbClr val="221E1F"/>
                </a:solidFill>
              </a:rPr>
              <a:t>r </a:t>
            </a:r>
          </a:p>
          <a:p>
            <a:pPr marL="3549650" lvl="1" indent="0" algn="just">
              <a:lnSpc>
                <a:spcPct val="90000"/>
              </a:lnSpc>
              <a:spcBef>
                <a:spcPts val="600"/>
              </a:spcBef>
              <a:buNone/>
            </a:pPr>
            <a:r>
              <a:rPr lang="en-US" sz="2100" b="0" i="0" u="none" strike="noStrike" baseline="0" dirty="0">
                <a:solidFill>
                  <a:srgbClr val="221E1F"/>
                </a:solidFill>
              </a:rPr>
              <a:t>= ( 1 − .751315 ) / .10 </a:t>
            </a:r>
          </a:p>
          <a:p>
            <a:pPr marL="3549650" lvl="1" indent="0" algn="just">
              <a:lnSpc>
                <a:spcPct val="90000"/>
              </a:lnSpc>
              <a:spcBef>
                <a:spcPts val="600"/>
              </a:spcBef>
              <a:buNone/>
            </a:pPr>
            <a:r>
              <a:rPr lang="en-US" sz="2100" b="0" i="0" u="none" strike="noStrike" baseline="0" dirty="0">
                <a:solidFill>
                  <a:srgbClr val="221E1F"/>
                </a:solidFill>
              </a:rPr>
              <a:t>= .248685 / .10 = 2.48685 </a:t>
            </a:r>
          </a:p>
          <a:p>
            <a:pPr marL="349250" indent="-228600">
              <a:lnSpc>
                <a:spcPct val="90000"/>
              </a:lnSpc>
              <a:spcBef>
                <a:spcPts val="600"/>
              </a:spcBef>
            </a:pPr>
            <a:r>
              <a:rPr lang="en-US" sz="2300" b="0" i="0" u="none" strike="noStrike" baseline="0" dirty="0">
                <a:solidFill>
                  <a:srgbClr val="221E1F"/>
                </a:solidFill>
              </a:rPr>
              <a:t>PV of $500 annuity is therefore: $500 × 2.48685 = </a:t>
            </a:r>
            <a:r>
              <a:rPr lang="en-US" sz="2300" b="1" i="0" u="none" strike="noStrike" baseline="0" dirty="0">
                <a:solidFill>
                  <a:schemeClr val="accent1">
                    <a:lumMod val="75000"/>
                  </a:schemeClr>
                </a:solidFill>
              </a:rPr>
              <a:t>$1,243.43 </a:t>
            </a:r>
            <a:endParaRPr lang="en-US" altLang="en-US" sz="23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PRESENT VALUE FOR ANNUITY CASH FLOWS (continued)</a:t>
            </a:r>
          </a:p>
        </p:txBody>
      </p:sp>
      <p:pic>
        <p:nvPicPr>
          <p:cNvPr id="3" name="Picture 2">
            <a:extLst>
              <a:ext uri="{FF2B5EF4-FFF2-40B4-BE49-F238E27FC236}">
                <a16:creationId xmlns:a16="http://schemas.microsoft.com/office/drawing/2014/main" id="{6A68FC1D-5420-4662-AB33-1A8487AA41C7}"/>
              </a:ext>
            </a:extLst>
          </p:cNvPr>
          <p:cNvPicPr>
            <a:picLocks noChangeAspect="1"/>
          </p:cNvPicPr>
          <p:nvPr/>
        </p:nvPicPr>
        <p:blipFill>
          <a:blip r:embed="rId3"/>
          <a:stretch>
            <a:fillRect/>
          </a:stretch>
        </p:blipFill>
        <p:spPr>
          <a:xfrm>
            <a:off x="2209800" y="2819400"/>
            <a:ext cx="5055570" cy="1195852"/>
          </a:xfrm>
          <a:prstGeom prst="rect">
            <a:avLst/>
          </a:prstGeom>
        </p:spPr>
      </p:pic>
    </p:spTree>
    <p:extLst>
      <p:ext uri="{BB962C8B-B14F-4D97-AF65-F5344CB8AC3E}">
        <p14:creationId xmlns:p14="http://schemas.microsoft.com/office/powerpoint/2010/main" val="250750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117416" cy="5062167"/>
          </a:xfrm>
        </p:spPr>
        <p:txBody>
          <a:bodyPr/>
          <a:lstStyle/>
          <a:p>
            <a:pPr algn="just">
              <a:lnSpc>
                <a:spcPct val="90000"/>
              </a:lnSpc>
              <a:spcBef>
                <a:spcPts val="600"/>
              </a:spcBef>
            </a:pPr>
            <a:r>
              <a:rPr lang="en-US" altLang="en-US" sz="2300" dirty="0"/>
              <a:t>Just as there are tables for ordinary PV factors, there are tables for annuity factors, as well</a:t>
            </a:r>
          </a:p>
          <a:p>
            <a:pPr algn="just">
              <a:lnSpc>
                <a:spcPct val="90000"/>
              </a:lnSpc>
              <a:spcBef>
                <a:spcPts val="600"/>
              </a:spcBef>
            </a:pPr>
            <a:r>
              <a:rPr lang="en-US" sz="2300" b="0" i="0" u="none" strike="noStrike" baseline="0" dirty="0">
                <a:solidFill>
                  <a:srgbClr val="221E1F"/>
                </a:solidFill>
              </a:rPr>
              <a:t>To find the annuity PV factor we calculated in the previous slide, look for the row corresponding to three periods and then find the column for 10 percent. </a:t>
            </a:r>
          </a:p>
          <a:p>
            <a:pPr lvl="1" algn="just">
              <a:lnSpc>
                <a:spcPct val="90000"/>
              </a:lnSpc>
              <a:spcBef>
                <a:spcPts val="600"/>
              </a:spcBef>
            </a:pPr>
            <a:r>
              <a:rPr lang="en-US" sz="2100" b="0" i="0" u="none" strike="noStrike" baseline="0" dirty="0">
                <a:solidFill>
                  <a:srgbClr val="221E1F"/>
                </a:solidFill>
              </a:rPr>
              <a:t>The number you see at that intersection should be 2.4869 (rounded to four decimal places), as we calculated. </a:t>
            </a:r>
            <a:endParaRPr lang="en-US" altLang="en-US" sz="2100" dirty="0"/>
          </a:p>
          <a:p>
            <a:pPr algn="just">
              <a:lnSpc>
                <a:spcPct val="90000"/>
              </a:lnSpc>
              <a:spcBef>
                <a:spcPts val="600"/>
              </a:spcBef>
            </a:pPr>
            <a:endParaRPr lang="en-US" altLang="en-US" sz="23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Annuity tables</a:t>
            </a:r>
          </a:p>
        </p:txBody>
      </p:sp>
      <p:pic>
        <p:nvPicPr>
          <p:cNvPr id="5" name="Picture 4">
            <a:extLst>
              <a:ext uri="{FF2B5EF4-FFF2-40B4-BE49-F238E27FC236}">
                <a16:creationId xmlns:a16="http://schemas.microsoft.com/office/drawing/2014/main" id="{593BC3C1-2AEF-463A-AA2D-472E751A3615}"/>
              </a:ext>
            </a:extLst>
          </p:cNvPr>
          <p:cNvPicPr>
            <a:picLocks noChangeAspect="1"/>
          </p:cNvPicPr>
          <p:nvPr/>
        </p:nvPicPr>
        <p:blipFill>
          <a:blip r:embed="rId3"/>
          <a:stretch>
            <a:fillRect/>
          </a:stretch>
        </p:blipFill>
        <p:spPr>
          <a:xfrm>
            <a:off x="818974" y="3928707"/>
            <a:ext cx="7962900" cy="2286000"/>
          </a:xfrm>
          <a:prstGeom prst="rect">
            <a:avLst/>
          </a:prstGeom>
        </p:spPr>
      </p:pic>
    </p:spTree>
    <p:extLst>
      <p:ext uri="{BB962C8B-B14F-4D97-AF65-F5344CB8AC3E}">
        <p14:creationId xmlns:p14="http://schemas.microsoft.com/office/powerpoint/2010/main" val="292771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117416" cy="5062167"/>
          </a:xfrm>
        </p:spPr>
        <p:txBody>
          <a:bodyPr/>
          <a:lstStyle/>
          <a:p>
            <a:pPr algn="just">
              <a:lnSpc>
                <a:spcPct val="90000"/>
              </a:lnSpc>
              <a:spcBef>
                <a:spcPts val="600"/>
              </a:spcBef>
            </a:pPr>
            <a:r>
              <a:rPr lang="en-US" sz="2300" b="0" i="0" u="none" strike="noStrike" baseline="0" dirty="0">
                <a:solidFill>
                  <a:srgbClr val="221E1F"/>
                </a:solidFill>
              </a:rPr>
              <a:t>To find annuity present values with a financial calculator, we need to use the PMT key</a:t>
            </a:r>
          </a:p>
          <a:p>
            <a:pPr algn="just">
              <a:lnSpc>
                <a:spcPct val="90000"/>
              </a:lnSpc>
              <a:spcBef>
                <a:spcPts val="600"/>
              </a:spcBef>
            </a:pPr>
            <a:r>
              <a:rPr lang="en-US" sz="2300" b="0" i="0" u="none" strike="noStrike" baseline="0" dirty="0">
                <a:solidFill>
                  <a:srgbClr val="221E1F"/>
                </a:solidFill>
              </a:rPr>
              <a:t>Compared to finding the present value of a single amount, there are two important differences:</a:t>
            </a:r>
            <a:endParaRPr lang="en-US" sz="2300" dirty="0">
              <a:solidFill>
                <a:srgbClr val="221E1F"/>
              </a:solidFill>
            </a:endParaRPr>
          </a:p>
          <a:p>
            <a:pPr marL="869334" lvl="1" indent="-457200" algn="just">
              <a:lnSpc>
                <a:spcPct val="90000"/>
              </a:lnSpc>
              <a:spcBef>
                <a:spcPts val="600"/>
              </a:spcBef>
              <a:buFont typeface="+mj-lt"/>
              <a:buAutoNum type="arabicPeriod"/>
            </a:pPr>
            <a:r>
              <a:rPr lang="en-US" sz="2100" b="0" i="0" u="none" strike="noStrike" baseline="0" dirty="0">
                <a:solidFill>
                  <a:srgbClr val="221E1F"/>
                </a:solidFill>
              </a:rPr>
              <a:t>We enter the annuity cash flow using the PMT key</a:t>
            </a:r>
          </a:p>
          <a:p>
            <a:pPr marL="869334" lvl="1" indent="-457200" algn="just">
              <a:lnSpc>
                <a:spcPct val="90000"/>
              </a:lnSpc>
              <a:spcBef>
                <a:spcPts val="600"/>
              </a:spcBef>
              <a:buFont typeface="+mj-lt"/>
              <a:buAutoNum type="arabicPeriod"/>
            </a:pPr>
            <a:r>
              <a:rPr lang="en-US" sz="2100" b="0" i="0" u="none" strike="noStrike" baseline="0" dirty="0">
                <a:solidFill>
                  <a:srgbClr val="221E1F"/>
                </a:solidFill>
              </a:rPr>
              <a:t>We don’t enter anything for the future value </a:t>
            </a:r>
            <a:r>
              <a:rPr lang="en-US" sz="2100" dirty="0">
                <a:solidFill>
                  <a:srgbClr val="221E1F"/>
                </a:solidFill>
              </a:rPr>
              <a:t>(FV)</a:t>
            </a:r>
          </a:p>
          <a:p>
            <a:pPr algn="just">
              <a:lnSpc>
                <a:spcPct val="90000"/>
              </a:lnSpc>
              <a:spcBef>
                <a:spcPts val="600"/>
              </a:spcBef>
            </a:pPr>
            <a:r>
              <a:rPr lang="en-US" sz="2300" dirty="0">
                <a:solidFill>
                  <a:srgbClr val="221E1F"/>
                </a:solidFill>
              </a:rPr>
              <a:t>T</a:t>
            </a:r>
            <a:r>
              <a:rPr lang="en-US" sz="2300" b="0" i="0" u="none" strike="noStrike" baseline="0" dirty="0">
                <a:solidFill>
                  <a:srgbClr val="221E1F"/>
                </a:solidFill>
              </a:rPr>
              <a:t>he problem we have been examining is a three-year, $500 annuity. If the discount rate is 10 percent, we need to do the following (after clearing out the calculator!): </a:t>
            </a:r>
            <a:endParaRPr lang="en-US" altLang="en-US" sz="23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 annuity present values with a financial calculator</a:t>
            </a:r>
          </a:p>
        </p:txBody>
      </p:sp>
      <p:pic>
        <p:nvPicPr>
          <p:cNvPr id="5" name="Picture 4">
            <a:extLst>
              <a:ext uri="{FF2B5EF4-FFF2-40B4-BE49-F238E27FC236}">
                <a16:creationId xmlns:a16="http://schemas.microsoft.com/office/drawing/2014/main" id="{E86F9B79-E6AE-482A-9CBB-FF6AD85DF8F0}"/>
              </a:ext>
            </a:extLst>
          </p:cNvPr>
          <p:cNvPicPr>
            <a:picLocks noChangeAspect="1"/>
          </p:cNvPicPr>
          <p:nvPr/>
        </p:nvPicPr>
        <p:blipFill>
          <a:blip r:embed="rId3"/>
          <a:stretch>
            <a:fillRect/>
          </a:stretch>
        </p:blipFill>
        <p:spPr>
          <a:xfrm>
            <a:off x="672365" y="4726424"/>
            <a:ext cx="8261731" cy="1323768"/>
          </a:xfrm>
          <a:prstGeom prst="rect">
            <a:avLst/>
          </a:prstGeom>
        </p:spPr>
      </p:pic>
    </p:spTree>
    <p:extLst>
      <p:ext uri="{BB962C8B-B14F-4D97-AF65-F5344CB8AC3E}">
        <p14:creationId xmlns:p14="http://schemas.microsoft.com/office/powerpoint/2010/main" val="343834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HOW MUCH CAN YOU AFFORD?</a:t>
            </a:r>
          </a:p>
        </p:txBody>
      </p:sp>
      <p:pic>
        <p:nvPicPr>
          <p:cNvPr id="5" name="Picture 4">
            <a:extLst>
              <a:ext uri="{FF2B5EF4-FFF2-40B4-BE49-F238E27FC236}">
                <a16:creationId xmlns:a16="http://schemas.microsoft.com/office/drawing/2014/main" id="{34C8EB9F-AE14-4FEA-9020-CC788FB25275}"/>
              </a:ext>
            </a:extLst>
          </p:cNvPr>
          <p:cNvPicPr>
            <a:picLocks noChangeAspect="1"/>
          </p:cNvPicPr>
          <p:nvPr/>
        </p:nvPicPr>
        <p:blipFill>
          <a:blip r:embed="rId3"/>
          <a:stretch>
            <a:fillRect/>
          </a:stretch>
        </p:blipFill>
        <p:spPr>
          <a:xfrm>
            <a:off x="699911" y="1892183"/>
            <a:ext cx="8201025" cy="4191000"/>
          </a:xfrm>
          <a:prstGeom prst="rect">
            <a:avLst/>
          </a:prstGeom>
        </p:spPr>
      </p:pic>
    </p:spTree>
    <p:extLst>
      <p:ext uri="{BB962C8B-B14F-4D97-AF65-F5344CB8AC3E}">
        <p14:creationId xmlns:p14="http://schemas.microsoft.com/office/powerpoint/2010/main" val="81178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a:extLst>
              <a:ext uri="{FF2B5EF4-FFF2-40B4-BE49-F238E27FC236}">
                <a16:creationId xmlns:a16="http://schemas.microsoft.com/office/drawing/2014/main" id="{AAA4E8A2-46C7-40A9-B2C5-490266F30BEF}"/>
              </a:ext>
            </a:extLst>
          </p:cNvPr>
          <p:cNvSpPr>
            <a:spLocks noGrp="1" noChangeArrowheads="1"/>
          </p:cNvSpPr>
          <p:nvPr>
            <p:ph idx="1"/>
          </p:nvPr>
        </p:nvSpPr>
        <p:spPr/>
        <p:txBody>
          <a:bodyPr/>
          <a:lstStyle/>
          <a:p>
            <a:pPr eaLnBrk="1" hangingPunct="1">
              <a:lnSpc>
                <a:spcPct val="90000"/>
              </a:lnSpc>
            </a:pPr>
            <a:r>
              <a:rPr lang="en-US" altLang="en-US" sz="2800" dirty="0"/>
              <a:t>Determine the future and present value of investments with multiple cash flows</a:t>
            </a:r>
          </a:p>
          <a:p>
            <a:pPr eaLnBrk="1" hangingPunct="1">
              <a:lnSpc>
                <a:spcPct val="90000"/>
              </a:lnSpc>
            </a:pPr>
            <a:endParaRPr lang="en-US" altLang="en-US" sz="1200" dirty="0"/>
          </a:p>
          <a:p>
            <a:pPr eaLnBrk="1" hangingPunct="1">
              <a:lnSpc>
                <a:spcPct val="90000"/>
              </a:lnSpc>
            </a:pPr>
            <a:r>
              <a:rPr lang="en-US" altLang="en-US" sz="2800" dirty="0"/>
              <a:t>Explain how loan payments are calculated and how to find the interest rate on a loan</a:t>
            </a:r>
          </a:p>
          <a:p>
            <a:pPr eaLnBrk="1" hangingPunct="1">
              <a:lnSpc>
                <a:spcPct val="90000"/>
              </a:lnSpc>
            </a:pPr>
            <a:endParaRPr lang="en-US" altLang="en-US" sz="1200" dirty="0"/>
          </a:p>
          <a:p>
            <a:pPr eaLnBrk="1" hangingPunct="1">
              <a:lnSpc>
                <a:spcPct val="90000"/>
              </a:lnSpc>
            </a:pPr>
            <a:r>
              <a:rPr lang="en-US" altLang="en-US" sz="2800" dirty="0"/>
              <a:t>Describe how loans are amortized or paid off</a:t>
            </a:r>
          </a:p>
          <a:p>
            <a:pPr eaLnBrk="1" hangingPunct="1">
              <a:lnSpc>
                <a:spcPct val="90000"/>
              </a:lnSpc>
            </a:pPr>
            <a:endParaRPr lang="en-US" altLang="en-US" sz="1200" dirty="0"/>
          </a:p>
          <a:p>
            <a:pPr eaLnBrk="1" hangingPunct="1">
              <a:lnSpc>
                <a:spcPct val="90000"/>
              </a:lnSpc>
            </a:pPr>
            <a:r>
              <a:rPr lang="en-US" altLang="en-US" sz="2800" dirty="0"/>
              <a:t>Show how interest rates are quoted (and misquoted)</a:t>
            </a:r>
          </a:p>
        </p:txBody>
      </p:sp>
      <p:sp>
        <p:nvSpPr>
          <p:cNvPr id="2" name="Footer Placeholder 1">
            <a:extLst>
              <a:ext uri="{FF2B5EF4-FFF2-40B4-BE49-F238E27FC236}">
                <a16:creationId xmlns:a16="http://schemas.microsoft.com/office/drawing/2014/main" id="{D7205FEA-9439-473E-82A2-6F5259F3E88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1026">
            <a:extLst>
              <a:ext uri="{FF2B5EF4-FFF2-40B4-BE49-F238E27FC236}">
                <a16:creationId xmlns:a16="http://schemas.microsoft.com/office/drawing/2014/main" id="{4D8BE45D-4977-4D98-848A-304295861523}"/>
              </a:ext>
            </a:extLst>
          </p:cNvPr>
          <p:cNvSpPr>
            <a:spLocks noGrp="1" noChangeArrowheads="1"/>
          </p:cNvSpPr>
          <p:nvPr>
            <p:ph type="title"/>
          </p:nvPr>
        </p:nvSpPr>
        <p:spPr/>
        <p:txBody>
          <a:bodyPr/>
          <a:lstStyle/>
          <a:p>
            <a:pPr eaLnBrk="1" hangingPunct="1">
              <a:defRPr/>
            </a:pPr>
            <a:r>
              <a:rPr lang="en-US" altLang="en-US" dirty="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117416" cy="5062167"/>
          </a:xfrm>
        </p:spPr>
        <p:txBody>
          <a:bodyPr/>
          <a:lstStyle/>
          <a:p>
            <a:pPr algn="just">
              <a:lnSpc>
                <a:spcPct val="90000"/>
              </a:lnSpc>
              <a:spcBef>
                <a:spcPts val="600"/>
              </a:spcBef>
            </a:pPr>
            <a:r>
              <a:rPr lang="en-US" sz="2300" b="0" i="0" u="none" strike="noStrike" baseline="0" dirty="0">
                <a:solidFill>
                  <a:srgbClr val="221E1F"/>
                </a:solidFill>
              </a:rPr>
              <a:t>Suppose you wish to start up a new business that specializes in the latest of health food trends, frozen yak milk. To produce and market your product, the </a:t>
            </a:r>
            <a:r>
              <a:rPr lang="en-US" sz="2300" b="0" i="0" u="none" strike="noStrike" baseline="0" dirty="0" err="1">
                <a:solidFill>
                  <a:srgbClr val="221E1F"/>
                </a:solidFill>
              </a:rPr>
              <a:t>Yakkee</a:t>
            </a:r>
            <a:r>
              <a:rPr lang="en-US" sz="2300" b="0" i="0" u="none" strike="noStrike" baseline="0" dirty="0">
                <a:solidFill>
                  <a:srgbClr val="221E1F"/>
                </a:solidFill>
              </a:rPr>
              <a:t> Doodle Dandy, you need to borrow $100,000. Because it strikes you as unlikely that this particular fad will be long-lived, you propose to pay off the loan quickly by making five equal annual payments. If the interest rate is 18 percent, what will the payment be? </a:t>
            </a:r>
          </a:p>
          <a:p>
            <a:pPr algn="just">
              <a:lnSpc>
                <a:spcPct val="90000"/>
              </a:lnSpc>
              <a:spcBef>
                <a:spcPts val="600"/>
              </a:spcBef>
            </a:pPr>
            <a:endParaRPr lang="en-US" sz="2300" dirty="0">
              <a:solidFill>
                <a:srgbClr val="221E1F"/>
              </a:solidFill>
            </a:endParaRP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endParaRPr lang="en-US" sz="2300" dirty="0">
              <a:solidFill>
                <a:srgbClr val="221E1F"/>
              </a:solidFill>
            </a:endParaRP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endParaRPr lang="en-US" sz="2300" dirty="0">
              <a:solidFill>
                <a:srgbClr val="221E1F"/>
              </a:solidFill>
            </a:endParaRPr>
          </a:p>
          <a:p>
            <a:pPr algn="just">
              <a:lnSpc>
                <a:spcPct val="90000"/>
              </a:lnSpc>
              <a:spcBef>
                <a:spcPts val="600"/>
              </a:spcBef>
            </a:pPr>
            <a:r>
              <a:rPr lang="en-US" sz="2300" b="0" i="0" u="none" strike="noStrike" baseline="0" dirty="0">
                <a:solidFill>
                  <a:srgbClr val="221E1F"/>
                </a:solidFill>
              </a:rPr>
              <a:t>You will make </a:t>
            </a:r>
            <a:r>
              <a:rPr lang="en-US" sz="2300" b="1" i="0" u="none" strike="noStrike" baseline="0" dirty="0">
                <a:solidFill>
                  <a:schemeClr val="accent1">
                    <a:lumMod val="75000"/>
                  </a:schemeClr>
                </a:solidFill>
              </a:rPr>
              <a:t>five payments of just under $32,000 each</a:t>
            </a: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endParaRPr lang="en-US" altLang="en-US" sz="23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Finding the payment</a:t>
            </a:r>
          </a:p>
        </p:txBody>
      </p:sp>
      <p:pic>
        <p:nvPicPr>
          <p:cNvPr id="3" name="Picture 2">
            <a:extLst>
              <a:ext uri="{FF2B5EF4-FFF2-40B4-BE49-F238E27FC236}">
                <a16:creationId xmlns:a16="http://schemas.microsoft.com/office/drawing/2014/main" id="{29A782A9-1696-40FF-93AC-72485FACA0A1}"/>
              </a:ext>
            </a:extLst>
          </p:cNvPr>
          <p:cNvPicPr>
            <a:picLocks noChangeAspect="1"/>
          </p:cNvPicPr>
          <p:nvPr/>
        </p:nvPicPr>
        <p:blipFill>
          <a:blip r:embed="rId3"/>
          <a:stretch>
            <a:fillRect/>
          </a:stretch>
        </p:blipFill>
        <p:spPr>
          <a:xfrm>
            <a:off x="1187068" y="3962400"/>
            <a:ext cx="6769864" cy="1616684"/>
          </a:xfrm>
          <a:prstGeom prst="rect">
            <a:avLst/>
          </a:prstGeom>
          <a:ln>
            <a:solidFill>
              <a:schemeClr val="accent1"/>
            </a:solidFill>
          </a:ln>
        </p:spPr>
      </p:pic>
    </p:spTree>
    <p:extLst>
      <p:ext uri="{BB962C8B-B14F-4D97-AF65-F5344CB8AC3E}">
        <p14:creationId xmlns:p14="http://schemas.microsoft.com/office/powerpoint/2010/main" val="366921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676400"/>
            <a:ext cx="8117416" cy="4876800"/>
          </a:xfrm>
        </p:spPr>
        <p:txBody>
          <a:bodyPr/>
          <a:lstStyle/>
          <a:p>
            <a:pPr algn="just">
              <a:lnSpc>
                <a:spcPct val="90000"/>
              </a:lnSpc>
              <a:spcBef>
                <a:spcPts val="600"/>
              </a:spcBef>
            </a:pPr>
            <a:r>
              <a:rPr lang="en-US" altLang="en-US" sz="2300" dirty="0">
                <a:solidFill>
                  <a:srgbClr val="221E1F"/>
                </a:solidFill>
              </a:rPr>
              <a:t>Solving the problem from the previous slide using a financial calculator is quite simple</a:t>
            </a:r>
          </a:p>
          <a:p>
            <a:pPr algn="just">
              <a:lnSpc>
                <a:spcPct val="90000"/>
              </a:lnSpc>
              <a:spcBef>
                <a:spcPts val="600"/>
              </a:spcBef>
            </a:pPr>
            <a:endParaRPr lang="en-US" altLang="en-US" sz="2300" dirty="0">
              <a:solidFill>
                <a:srgbClr val="221E1F"/>
              </a:solidFill>
            </a:endParaRPr>
          </a:p>
          <a:p>
            <a:pPr algn="just">
              <a:lnSpc>
                <a:spcPct val="90000"/>
              </a:lnSpc>
              <a:spcBef>
                <a:spcPts val="600"/>
              </a:spcBef>
            </a:pPr>
            <a:r>
              <a:rPr lang="en-US" sz="2300" b="0" i="0" u="none" strike="noStrike" baseline="0" dirty="0">
                <a:solidFill>
                  <a:srgbClr val="221E1F"/>
                </a:solidFill>
              </a:rPr>
              <a:t>In our yak milk example, the PV is $100,000, the interest rate is 18 percent, and there are five years</a:t>
            </a: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We find the payment as follows: </a:t>
            </a:r>
            <a:endParaRPr lang="en-US" altLang="en-US" sz="2300" dirty="0">
              <a:solidFill>
                <a:srgbClr val="221E1F"/>
              </a:solidFill>
            </a:endParaRPr>
          </a:p>
          <a:p>
            <a:pPr algn="just">
              <a:lnSpc>
                <a:spcPct val="90000"/>
              </a:lnSpc>
              <a:spcBef>
                <a:spcPts val="600"/>
              </a:spcBef>
            </a:pPr>
            <a:endParaRPr lang="en-US" altLang="en-US" sz="2300"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Finding the payment </a:t>
            </a:r>
            <a:br>
              <a:rPr lang="en-US" altLang="en-US" sz="3600" dirty="0"/>
            </a:br>
            <a:r>
              <a:rPr lang="en-US" altLang="en-US" sz="3600" dirty="0"/>
              <a:t>(continued)</a:t>
            </a:r>
          </a:p>
        </p:txBody>
      </p:sp>
      <p:pic>
        <p:nvPicPr>
          <p:cNvPr id="5" name="Picture 4">
            <a:extLst>
              <a:ext uri="{FF2B5EF4-FFF2-40B4-BE49-F238E27FC236}">
                <a16:creationId xmlns:a16="http://schemas.microsoft.com/office/drawing/2014/main" id="{A9FCA5B6-7248-41EA-B638-548DB35E847E}"/>
              </a:ext>
            </a:extLst>
          </p:cNvPr>
          <p:cNvPicPr>
            <a:picLocks noChangeAspect="1"/>
          </p:cNvPicPr>
          <p:nvPr/>
        </p:nvPicPr>
        <p:blipFill>
          <a:blip r:embed="rId3"/>
          <a:stretch>
            <a:fillRect/>
          </a:stretch>
        </p:blipFill>
        <p:spPr>
          <a:xfrm>
            <a:off x="728051" y="4457700"/>
            <a:ext cx="7934842" cy="1447800"/>
          </a:xfrm>
          <a:prstGeom prst="rect">
            <a:avLst/>
          </a:prstGeom>
        </p:spPr>
      </p:pic>
    </p:spTree>
    <p:extLst>
      <p:ext uri="{BB962C8B-B14F-4D97-AF65-F5344CB8AC3E}">
        <p14:creationId xmlns:p14="http://schemas.microsoft.com/office/powerpoint/2010/main" val="3766375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Finding the number of payments</a:t>
            </a:r>
          </a:p>
        </p:txBody>
      </p:sp>
      <p:pic>
        <p:nvPicPr>
          <p:cNvPr id="3" name="Picture 2">
            <a:extLst>
              <a:ext uri="{FF2B5EF4-FFF2-40B4-BE49-F238E27FC236}">
                <a16:creationId xmlns:a16="http://schemas.microsoft.com/office/drawing/2014/main" id="{31EBEB98-626F-4CC2-B692-DB28FA1031FD}"/>
              </a:ext>
            </a:extLst>
          </p:cNvPr>
          <p:cNvPicPr>
            <a:picLocks noChangeAspect="1"/>
          </p:cNvPicPr>
          <p:nvPr/>
        </p:nvPicPr>
        <p:blipFill>
          <a:blip r:embed="rId3"/>
          <a:stretch>
            <a:fillRect/>
          </a:stretch>
        </p:blipFill>
        <p:spPr>
          <a:xfrm>
            <a:off x="939150" y="1503065"/>
            <a:ext cx="7512644" cy="4985269"/>
          </a:xfrm>
          <a:prstGeom prst="rect">
            <a:avLst/>
          </a:prstGeom>
        </p:spPr>
      </p:pic>
    </p:spTree>
    <p:extLst>
      <p:ext uri="{BB962C8B-B14F-4D97-AF65-F5344CB8AC3E}">
        <p14:creationId xmlns:p14="http://schemas.microsoft.com/office/powerpoint/2010/main" val="187438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117416" cy="5062167"/>
          </a:xfrm>
        </p:spPr>
        <p:txBody>
          <a:bodyPr/>
          <a:lstStyle/>
          <a:p>
            <a:pPr algn="just">
              <a:lnSpc>
                <a:spcPct val="85000"/>
              </a:lnSpc>
              <a:spcBef>
                <a:spcPts val="600"/>
              </a:spcBef>
            </a:pPr>
            <a:r>
              <a:rPr lang="en-US" sz="2300" b="0" i="0" u="none" strike="noStrike" baseline="0" dirty="0">
                <a:solidFill>
                  <a:srgbClr val="221E1F"/>
                </a:solidFill>
              </a:rPr>
              <a:t>To solve Example 6.6 (from the previous slide) on a financial calculator, do the following: </a:t>
            </a:r>
          </a:p>
          <a:p>
            <a:pPr algn="just">
              <a:lnSpc>
                <a:spcPct val="85000"/>
              </a:lnSpc>
              <a:spcBef>
                <a:spcPts val="600"/>
              </a:spcBef>
            </a:pPr>
            <a:endParaRPr lang="en-US" altLang="en-US" sz="2300" dirty="0">
              <a:solidFill>
                <a:srgbClr val="221E1F"/>
              </a:solidFill>
            </a:endParaRPr>
          </a:p>
          <a:p>
            <a:pPr algn="just">
              <a:lnSpc>
                <a:spcPct val="85000"/>
              </a:lnSpc>
              <a:spcBef>
                <a:spcPts val="600"/>
              </a:spcBef>
            </a:pPr>
            <a:endParaRPr lang="en-US" altLang="en-US" sz="2300" dirty="0">
              <a:solidFill>
                <a:srgbClr val="221E1F"/>
              </a:solidFill>
            </a:endParaRPr>
          </a:p>
          <a:p>
            <a:pPr algn="just">
              <a:lnSpc>
                <a:spcPct val="85000"/>
              </a:lnSpc>
              <a:spcBef>
                <a:spcPts val="600"/>
              </a:spcBef>
            </a:pPr>
            <a:endParaRPr lang="en-US" sz="2300" b="0" i="0" u="none" strike="noStrike" baseline="0" dirty="0">
              <a:solidFill>
                <a:srgbClr val="221E1F"/>
              </a:solidFill>
            </a:endParaRPr>
          </a:p>
          <a:p>
            <a:pPr marL="114680" indent="0" algn="just">
              <a:lnSpc>
                <a:spcPct val="85000"/>
              </a:lnSpc>
              <a:spcBef>
                <a:spcPts val="600"/>
              </a:spcBef>
              <a:buNone/>
            </a:pPr>
            <a:endParaRPr lang="en-US" sz="2300" b="0" i="0" u="none" strike="noStrike" baseline="0" dirty="0">
              <a:solidFill>
                <a:srgbClr val="221E1F"/>
              </a:solidFill>
            </a:endParaRPr>
          </a:p>
          <a:p>
            <a:pPr algn="just">
              <a:lnSpc>
                <a:spcPct val="85000"/>
              </a:lnSpc>
              <a:spcBef>
                <a:spcPts val="600"/>
              </a:spcBef>
            </a:pPr>
            <a:r>
              <a:rPr lang="en-US" sz="2300" b="0" i="0" u="none" strike="noStrike" baseline="0" dirty="0">
                <a:solidFill>
                  <a:srgbClr val="221E1F"/>
                </a:solidFill>
              </a:rPr>
              <a:t>Notice that we put a negative sign on the payment you must make, and we have solved for the </a:t>
            </a:r>
            <a:r>
              <a:rPr lang="en-US" sz="2300" b="0" i="1" u="none" strike="noStrike" baseline="0" dirty="0">
                <a:solidFill>
                  <a:srgbClr val="221E1F"/>
                </a:solidFill>
              </a:rPr>
              <a:t>number of months; </a:t>
            </a:r>
            <a:r>
              <a:rPr lang="en-US" sz="2300" b="0" i="0" u="none" strike="noStrike" baseline="0" dirty="0">
                <a:solidFill>
                  <a:srgbClr val="221E1F"/>
                </a:solidFill>
              </a:rPr>
              <a:t>You still must divide by 12 to get our answer!</a:t>
            </a:r>
          </a:p>
          <a:p>
            <a:pPr lvl="1" algn="just">
              <a:lnSpc>
                <a:spcPct val="85000"/>
              </a:lnSpc>
              <a:spcBef>
                <a:spcPts val="600"/>
              </a:spcBef>
            </a:pPr>
            <a:r>
              <a:rPr lang="en-US" sz="2100" b="0" i="0" u="none" strike="noStrike" baseline="0" dirty="0">
                <a:solidFill>
                  <a:srgbClr val="221E1F"/>
                </a:solidFill>
              </a:rPr>
              <a:t>93.11 / 12 = </a:t>
            </a:r>
            <a:r>
              <a:rPr lang="en-US" sz="2100" b="1" i="0" u="none" strike="noStrike" baseline="0" dirty="0">
                <a:solidFill>
                  <a:schemeClr val="accent1">
                    <a:lumMod val="75000"/>
                  </a:schemeClr>
                </a:solidFill>
              </a:rPr>
              <a:t>7.76 years</a:t>
            </a:r>
          </a:p>
          <a:p>
            <a:pPr algn="just">
              <a:lnSpc>
                <a:spcPct val="85000"/>
              </a:lnSpc>
              <a:spcBef>
                <a:spcPts val="600"/>
              </a:spcBef>
            </a:pPr>
            <a:r>
              <a:rPr lang="en-US" sz="2300" b="0" i="0" u="none" strike="noStrike" baseline="0" dirty="0">
                <a:solidFill>
                  <a:srgbClr val="221E1F"/>
                </a:solidFill>
              </a:rPr>
              <a:t>Some financial calculators won’t report a fractional value for N; they automatically round up to the next whole period </a:t>
            </a:r>
            <a:endParaRPr lang="en-US" sz="2300" dirty="0">
              <a:solidFill>
                <a:srgbClr val="221E1F"/>
              </a:solidFill>
            </a:endParaRPr>
          </a:p>
          <a:p>
            <a:pPr algn="just">
              <a:lnSpc>
                <a:spcPct val="85000"/>
              </a:lnSpc>
              <a:spcBef>
                <a:spcPts val="600"/>
              </a:spcBef>
            </a:pPr>
            <a:r>
              <a:rPr lang="en-US" sz="2300" b="0" i="0" u="none" strike="noStrike" baseline="0" dirty="0">
                <a:solidFill>
                  <a:srgbClr val="221E1F"/>
                </a:solidFill>
              </a:rPr>
              <a:t>With a spreadsheet, use the function =NPER(</a:t>
            </a:r>
            <a:r>
              <a:rPr lang="en-US" sz="2300" b="0" i="0" u="none" strike="noStrike" baseline="0" dirty="0" err="1">
                <a:solidFill>
                  <a:srgbClr val="221E1F"/>
                </a:solidFill>
              </a:rPr>
              <a:t>rate,pmt,pv,fv</a:t>
            </a:r>
            <a:r>
              <a:rPr lang="en-US" sz="2300" b="0" i="0" u="none" strike="noStrike" baseline="0" dirty="0">
                <a:solidFill>
                  <a:srgbClr val="221E1F"/>
                </a:solidFill>
              </a:rPr>
              <a:t>)</a:t>
            </a:r>
          </a:p>
          <a:p>
            <a:pPr lvl="1" algn="just">
              <a:lnSpc>
                <a:spcPct val="85000"/>
              </a:lnSpc>
              <a:spcBef>
                <a:spcPts val="600"/>
              </a:spcBef>
            </a:pPr>
            <a:r>
              <a:rPr lang="en-US" sz="2100" dirty="0">
                <a:solidFill>
                  <a:srgbClr val="221E1F"/>
                </a:solidFill>
              </a:rPr>
              <a:t>B</a:t>
            </a:r>
            <a:r>
              <a:rPr lang="en-US" sz="2100" b="0" i="0" u="none" strike="noStrike" baseline="0" dirty="0">
                <a:solidFill>
                  <a:srgbClr val="221E1F"/>
                </a:solidFill>
              </a:rPr>
              <a:t>e sure to put in a zero for FV (or leave it blank) and to enter −20 as the payment</a:t>
            </a:r>
            <a:endParaRPr lang="en-US" altLang="en-US" sz="2100"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Finding the number of payments</a:t>
            </a:r>
            <a:br>
              <a:rPr lang="en-US" altLang="en-US" sz="3600" dirty="0"/>
            </a:br>
            <a:r>
              <a:rPr lang="en-US" altLang="en-US" sz="3600" dirty="0"/>
              <a:t>(continued)</a:t>
            </a:r>
          </a:p>
        </p:txBody>
      </p:sp>
      <p:pic>
        <p:nvPicPr>
          <p:cNvPr id="3" name="Picture 2">
            <a:extLst>
              <a:ext uri="{FF2B5EF4-FFF2-40B4-BE49-F238E27FC236}">
                <a16:creationId xmlns:a16="http://schemas.microsoft.com/office/drawing/2014/main" id="{0F558D8F-9B44-4111-929F-6A48289F9CF4}"/>
              </a:ext>
            </a:extLst>
          </p:cNvPr>
          <p:cNvPicPr>
            <a:picLocks noChangeAspect="1"/>
          </p:cNvPicPr>
          <p:nvPr/>
        </p:nvPicPr>
        <p:blipFill>
          <a:blip r:embed="rId3"/>
          <a:stretch>
            <a:fillRect/>
          </a:stretch>
        </p:blipFill>
        <p:spPr>
          <a:xfrm>
            <a:off x="986021" y="2286000"/>
            <a:ext cx="7628805" cy="1285875"/>
          </a:xfrm>
          <a:prstGeom prst="rect">
            <a:avLst/>
          </a:prstGeom>
        </p:spPr>
      </p:pic>
    </p:spTree>
    <p:extLst>
      <p:ext uri="{BB962C8B-B14F-4D97-AF65-F5344CB8AC3E}">
        <p14:creationId xmlns:p14="http://schemas.microsoft.com/office/powerpoint/2010/main" val="245432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117416" cy="5062167"/>
          </a:xfrm>
        </p:spPr>
        <p:txBody>
          <a:bodyPr/>
          <a:lstStyle/>
          <a:p>
            <a:pPr algn="just">
              <a:lnSpc>
                <a:spcPct val="85000"/>
              </a:lnSpc>
              <a:spcBef>
                <a:spcPts val="600"/>
              </a:spcBef>
            </a:pPr>
            <a:r>
              <a:rPr lang="en-US" sz="2200" dirty="0">
                <a:solidFill>
                  <a:srgbClr val="221E1F"/>
                </a:solidFill>
              </a:rPr>
              <a:t>A</a:t>
            </a:r>
            <a:r>
              <a:rPr lang="en-US" sz="2200" b="0" i="0" u="none" strike="noStrike" baseline="0" dirty="0">
                <a:solidFill>
                  <a:srgbClr val="221E1F"/>
                </a:solidFill>
              </a:rPr>
              <a:t>n insurance company offers to pay you $1,000 per year for 10 years if you will pay $6,710 up front. What rate is implicit in this 10-year annuity? </a:t>
            </a:r>
          </a:p>
          <a:p>
            <a:pPr algn="just">
              <a:lnSpc>
                <a:spcPct val="85000"/>
              </a:lnSpc>
              <a:spcBef>
                <a:spcPts val="600"/>
              </a:spcBef>
            </a:pPr>
            <a:endParaRPr lang="en-US" altLang="en-US" sz="2200" dirty="0">
              <a:solidFill>
                <a:srgbClr val="221E1F"/>
              </a:solidFill>
            </a:endParaRPr>
          </a:p>
          <a:p>
            <a:pPr algn="just">
              <a:lnSpc>
                <a:spcPct val="85000"/>
              </a:lnSpc>
              <a:spcBef>
                <a:spcPts val="600"/>
              </a:spcBef>
            </a:pPr>
            <a:endParaRPr lang="en-US" altLang="en-US" sz="2200" dirty="0">
              <a:solidFill>
                <a:srgbClr val="221E1F"/>
              </a:solidFill>
            </a:endParaRPr>
          </a:p>
          <a:p>
            <a:pPr algn="just">
              <a:lnSpc>
                <a:spcPct val="85000"/>
              </a:lnSpc>
              <a:spcBef>
                <a:spcPts val="600"/>
              </a:spcBef>
            </a:pPr>
            <a:endParaRPr lang="en-US" altLang="en-US" sz="2200" dirty="0">
              <a:solidFill>
                <a:srgbClr val="221E1F"/>
              </a:solidFill>
            </a:endParaRPr>
          </a:p>
          <a:p>
            <a:pPr algn="just">
              <a:lnSpc>
                <a:spcPct val="85000"/>
              </a:lnSpc>
              <a:spcBef>
                <a:spcPts val="600"/>
              </a:spcBef>
            </a:pPr>
            <a:endParaRPr lang="en-US" sz="2200" b="0" i="0" u="none" strike="noStrike" baseline="0" dirty="0">
              <a:solidFill>
                <a:srgbClr val="221E1F"/>
              </a:solidFill>
            </a:endParaRPr>
          </a:p>
          <a:p>
            <a:pPr algn="just">
              <a:lnSpc>
                <a:spcPct val="85000"/>
              </a:lnSpc>
              <a:spcBef>
                <a:spcPts val="600"/>
              </a:spcBef>
            </a:pPr>
            <a:r>
              <a:rPr lang="en-US" sz="2200" b="0" i="0" u="none" strike="noStrike" baseline="0" dirty="0">
                <a:solidFill>
                  <a:srgbClr val="221E1F"/>
                </a:solidFill>
              </a:rPr>
              <a:t>As shown above, the annuity factor for 10 periods is equal to 6.71, and we need to solve this equation for the unknown value of </a:t>
            </a:r>
            <a:r>
              <a:rPr lang="en-US" sz="2200" b="0" i="1" u="none" strike="noStrike" baseline="0" dirty="0">
                <a:solidFill>
                  <a:srgbClr val="221E1F"/>
                </a:solidFill>
              </a:rPr>
              <a:t>r </a:t>
            </a:r>
          </a:p>
          <a:p>
            <a:pPr lvl="1" algn="just">
              <a:lnSpc>
                <a:spcPct val="85000"/>
              </a:lnSpc>
              <a:spcBef>
                <a:spcPts val="600"/>
              </a:spcBef>
            </a:pPr>
            <a:r>
              <a:rPr lang="en-US" sz="2100" dirty="0">
                <a:solidFill>
                  <a:srgbClr val="221E1F"/>
                </a:solidFill>
              </a:rPr>
              <a:t>T</a:t>
            </a:r>
            <a:r>
              <a:rPr lang="en-US" sz="2100" b="0" i="0" u="none" strike="noStrike" baseline="0" dirty="0">
                <a:solidFill>
                  <a:srgbClr val="221E1F"/>
                </a:solidFill>
              </a:rPr>
              <a:t>his is mathematically impossible to do directly; the only way to do it is to use a table or trial and error to find a value for </a:t>
            </a:r>
            <a:r>
              <a:rPr lang="en-US" sz="2100" b="0" i="1" u="none" strike="noStrike" baseline="0" dirty="0">
                <a:solidFill>
                  <a:srgbClr val="221E1F"/>
                </a:solidFill>
              </a:rPr>
              <a:t>r</a:t>
            </a:r>
            <a:endParaRPr lang="en-US" sz="2200" i="1" dirty="0">
              <a:solidFill>
                <a:srgbClr val="221E1F"/>
              </a:solidFill>
            </a:endParaRPr>
          </a:p>
          <a:p>
            <a:pPr algn="just">
              <a:lnSpc>
                <a:spcPct val="85000"/>
              </a:lnSpc>
              <a:spcBef>
                <a:spcPts val="600"/>
              </a:spcBef>
            </a:pPr>
            <a:r>
              <a:rPr lang="en-US" sz="2200" i="1" dirty="0">
                <a:solidFill>
                  <a:srgbClr val="221E1F"/>
                </a:solidFill>
              </a:rPr>
              <a:t>Solving with annuity table</a:t>
            </a:r>
          </a:p>
          <a:p>
            <a:pPr lvl="1" algn="just">
              <a:lnSpc>
                <a:spcPct val="85000"/>
              </a:lnSpc>
              <a:spcBef>
                <a:spcPts val="600"/>
              </a:spcBef>
            </a:pPr>
            <a:r>
              <a:rPr lang="en-US" sz="2100" b="0" i="0" u="none" strike="noStrike" baseline="0" dirty="0">
                <a:solidFill>
                  <a:srgbClr val="221E1F"/>
                </a:solidFill>
              </a:rPr>
              <a:t>If you look across the row corresponding to 10 periods in Table A.3, you will see a factor of 6.7101 for 8%, so the insurance company is offering just about 8% </a:t>
            </a:r>
          </a:p>
          <a:p>
            <a:pPr lvl="1" algn="just">
              <a:lnSpc>
                <a:spcPct val="85000"/>
              </a:lnSpc>
              <a:spcBef>
                <a:spcPts val="600"/>
              </a:spcBef>
            </a:pPr>
            <a:endParaRPr lang="en-US" altLang="en-US" sz="2100"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Finding the rate</a:t>
            </a:r>
          </a:p>
        </p:txBody>
      </p:sp>
      <p:pic>
        <p:nvPicPr>
          <p:cNvPr id="5" name="Picture 4">
            <a:extLst>
              <a:ext uri="{FF2B5EF4-FFF2-40B4-BE49-F238E27FC236}">
                <a16:creationId xmlns:a16="http://schemas.microsoft.com/office/drawing/2014/main" id="{12990C22-4B4F-4782-91C3-898E6A650CBE}"/>
              </a:ext>
            </a:extLst>
          </p:cNvPr>
          <p:cNvPicPr>
            <a:picLocks noChangeAspect="1"/>
          </p:cNvPicPr>
          <p:nvPr/>
        </p:nvPicPr>
        <p:blipFill>
          <a:blip r:embed="rId3"/>
          <a:stretch>
            <a:fillRect/>
          </a:stretch>
        </p:blipFill>
        <p:spPr>
          <a:xfrm>
            <a:off x="1666175" y="2644484"/>
            <a:ext cx="5811650" cy="838402"/>
          </a:xfrm>
          <a:prstGeom prst="rect">
            <a:avLst/>
          </a:prstGeom>
          <a:ln>
            <a:solidFill>
              <a:schemeClr val="accent1"/>
            </a:solidFill>
          </a:ln>
        </p:spPr>
      </p:pic>
    </p:spTree>
    <p:extLst>
      <p:ext uri="{BB962C8B-B14F-4D97-AF65-F5344CB8AC3E}">
        <p14:creationId xmlns:p14="http://schemas.microsoft.com/office/powerpoint/2010/main" val="180821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62167"/>
          </a:xfrm>
        </p:spPr>
        <p:txBody>
          <a:bodyPr/>
          <a:lstStyle/>
          <a:p>
            <a:pPr algn="just">
              <a:lnSpc>
                <a:spcPct val="90000"/>
              </a:lnSpc>
              <a:spcBef>
                <a:spcPts val="600"/>
              </a:spcBef>
            </a:pPr>
            <a:r>
              <a:rPr lang="en-US" sz="2300" dirty="0">
                <a:solidFill>
                  <a:srgbClr val="221E1F"/>
                </a:solidFill>
              </a:rPr>
              <a:t>S</a:t>
            </a:r>
            <a:r>
              <a:rPr lang="en-US" sz="2300" b="0" i="0" u="none" strike="noStrike" baseline="0" dirty="0">
                <a:solidFill>
                  <a:srgbClr val="221E1F"/>
                </a:solidFill>
              </a:rPr>
              <a:t>uppose a relative wants to borrow $3,000. She offers to repay you $1,000 every year for four years. What interest rate are you being offered? </a:t>
            </a:r>
            <a:endParaRPr lang="en-US" altLang="en-US" sz="2300" dirty="0"/>
          </a:p>
          <a:p>
            <a:pPr algn="just">
              <a:lnSpc>
                <a:spcPct val="90000"/>
              </a:lnSpc>
              <a:spcBef>
                <a:spcPts val="600"/>
              </a:spcBef>
            </a:pPr>
            <a:r>
              <a:rPr lang="en-US" altLang="en-US" sz="2300" i="1" dirty="0"/>
              <a:t>Finding the answer by trial and error</a:t>
            </a:r>
          </a:p>
          <a:p>
            <a:pPr marL="869334" lvl="1" indent="-457200" algn="just">
              <a:lnSpc>
                <a:spcPct val="90000"/>
              </a:lnSpc>
              <a:spcBef>
                <a:spcPts val="600"/>
              </a:spcBef>
              <a:buFont typeface="+mj-lt"/>
              <a:buAutoNum type="arabicPeriod"/>
            </a:pPr>
            <a:r>
              <a:rPr lang="en-US" sz="2200" b="0" i="0" u="none" strike="noStrike" baseline="0" dirty="0">
                <a:solidFill>
                  <a:srgbClr val="221E1F"/>
                </a:solidFill>
              </a:rPr>
              <a:t>At 10%, the annuity PV factor is: [1 − (1/1.10</a:t>
            </a:r>
            <a:r>
              <a:rPr lang="en-US" sz="2200" b="0" i="0" u="none" strike="noStrike" baseline="30000" dirty="0">
                <a:solidFill>
                  <a:srgbClr val="221E1F"/>
                </a:solidFill>
              </a:rPr>
              <a:t>4</a:t>
            </a:r>
            <a:r>
              <a:rPr lang="en-US" sz="2200" b="0" i="0" u="none" strike="noStrike" baseline="0" dirty="0">
                <a:solidFill>
                  <a:srgbClr val="221E1F"/>
                </a:solidFill>
              </a:rPr>
              <a:t>)] /.10 = 3.16987 </a:t>
            </a:r>
          </a:p>
          <a:p>
            <a:pPr lvl="2" algn="just">
              <a:lnSpc>
                <a:spcPct val="90000"/>
              </a:lnSpc>
              <a:spcBef>
                <a:spcPts val="600"/>
              </a:spcBef>
            </a:pPr>
            <a:r>
              <a:rPr lang="en-US" sz="2100" b="0" i="0" u="none" strike="noStrike" baseline="0" dirty="0">
                <a:solidFill>
                  <a:srgbClr val="221E1F"/>
                </a:solidFill>
              </a:rPr>
              <a:t>PV of the cash flows at 10% is thus: $1,000 × 3.16987 = $3,169.87 </a:t>
            </a:r>
          </a:p>
          <a:p>
            <a:pPr marL="869334" lvl="1" indent="-457200" algn="just">
              <a:lnSpc>
                <a:spcPct val="90000"/>
              </a:lnSpc>
              <a:spcBef>
                <a:spcPts val="600"/>
              </a:spcBef>
              <a:buFont typeface="+mj-lt"/>
              <a:buAutoNum type="arabicPeriod"/>
            </a:pPr>
            <a:r>
              <a:rPr lang="en-US" altLang="en-US" sz="2200" dirty="0"/>
              <a:t>Is 10% too high or too low? </a:t>
            </a:r>
            <a:r>
              <a:rPr lang="en-US" sz="2200" b="0" i="0" u="none" strike="noStrike" baseline="0" dirty="0">
                <a:solidFill>
                  <a:srgbClr val="221E1F"/>
                </a:solidFill>
              </a:rPr>
              <a:t>PVs and discount rates move in opposite directions: Increasing the discount rate lowers the PV and vice versa. PV here is too high, so discount rate is too low. </a:t>
            </a:r>
          </a:p>
          <a:p>
            <a:pPr marL="854075" lvl="1" indent="-442913" algn="just">
              <a:lnSpc>
                <a:spcPct val="90000"/>
              </a:lnSpc>
              <a:spcBef>
                <a:spcPts val="600"/>
              </a:spcBef>
              <a:buFont typeface="+mj-lt"/>
              <a:buAutoNum type="arabicPeriod"/>
            </a:pPr>
            <a:r>
              <a:rPr lang="en-US" sz="2200" b="0" i="0" u="none" strike="noStrike" baseline="0" dirty="0">
                <a:solidFill>
                  <a:srgbClr val="221E1F"/>
                </a:solidFill>
              </a:rPr>
              <a:t>Let’s try 12%: $1,000 × {[1 − (1/1.12</a:t>
            </a:r>
            <a:r>
              <a:rPr lang="en-US" sz="2200" b="0" i="0" u="none" strike="noStrike" baseline="30000" dirty="0">
                <a:solidFill>
                  <a:srgbClr val="221E1F"/>
                </a:solidFill>
              </a:rPr>
              <a:t>4</a:t>
            </a:r>
            <a:r>
              <a:rPr lang="en-US" sz="2200" b="0" i="0" u="none" strike="noStrike" baseline="0" dirty="0">
                <a:solidFill>
                  <a:srgbClr val="221E1F"/>
                </a:solidFill>
              </a:rPr>
              <a:t>)] / .12} = $3,037.35 </a:t>
            </a:r>
          </a:p>
          <a:p>
            <a:pPr lvl="2" algn="just">
              <a:lnSpc>
                <a:spcPct val="90000"/>
              </a:lnSpc>
              <a:spcBef>
                <a:spcPts val="600"/>
              </a:spcBef>
            </a:pPr>
            <a:r>
              <a:rPr lang="en-US" sz="2100" b="0" i="0" u="none" strike="noStrike" baseline="0" dirty="0">
                <a:solidFill>
                  <a:srgbClr val="221E1F"/>
                </a:solidFill>
              </a:rPr>
              <a:t>We are still a low on the discount rate (because PV is a little high)</a:t>
            </a:r>
          </a:p>
          <a:p>
            <a:pPr marL="869334" lvl="1" indent="-457200" algn="just">
              <a:lnSpc>
                <a:spcPct val="90000"/>
              </a:lnSpc>
              <a:spcBef>
                <a:spcPts val="600"/>
              </a:spcBef>
              <a:buFont typeface="+mj-lt"/>
              <a:buAutoNum type="arabicPeriod"/>
            </a:pPr>
            <a:r>
              <a:rPr lang="en-US" sz="2200" b="0" i="0" u="none" strike="noStrike" baseline="0" dirty="0">
                <a:solidFill>
                  <a:srgbClr val="221E1F"/>
                </a:solidFill>
              </a:rPr>
              <a:t>Let’s try 13%: $1,000 × {[1 − (1/1.13</a:t>
            </a:r>
            <a:r>
              <a:rPr lang="en-US" sz="2200" b="0" i="0" u="none" strike="noStrike" baseline="30000" dirty="0">
                <a:solidFill>
                  <a:srgbClr val="221E1F"/>
                </a:solidFill>
              </a:rPr>
              <a:t>4</a:t>
            </a:r>
            <a:r>
              <a:rPr lang="en-US" sz="2200" b="0" i="0" u="none" strike="noStrike" baseline="0" dirty="0">
                <a:solidFill>
                  <a:srgbClr val="221E1F"/>
                </a:solidFill>
              </a:rPr>
              <a:t>)] / .13} = $2,974.47 </a:t>
            </a:r>
          </a:p>
          <a:p>
            <a:pPr lvl="2" algn="just">
              <a:lnSpc>
                <a:spcPct val="90000"/>
              </a:lnSpc>
              <a:spcBef>
                <a:spcPts val="600"/>
              </a:spcBef>
            </a:pPr>
            <a:r>
              <a:rPr lang="en-US" sz="2100" b="0" i="0" u="none" strike="noStrike" baseline="0" dirty="0">
                <a:solidFill>
                  <a:srgbClr val="221E1F"/>
                </a:solidFill>
              </a:rPr>
              <a:t>This is less than $3,000, so we now know that the answer is between 12% and 13%, and it looks to be about 12.5%</a:t>
            </a:r>
            <a:endParaRPr lang="en-US" altLang="en-US" sz="21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Finding the rate (continued)</a:t>
            </a:r>
          </a:p>
        </p:txBody>
      </p:sp>
    </p:spTree>
    <p:extLst>
      <p:ext uri="{BB962C8B-B14F-4D97-AF65-F5344CB8AC3E}">
        <p14:creationId xmlns:p14="http://schemas.microsoft.com/office/powerpoint/2010/main" val="98093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62167"/>
          </a:xfrm>
        </p:spPr>
        <p:txBody>
          <a:bodyPr/>
          <a:lstStyle/>
          <a:p>
            <a:pPr algn="just">
              <a:lnSpc>
                <a:spcPct val="90000"/>
              </a:lnSpc>
              <a:spcBef>
                <a:spcPts val="600"/>
              </a:spcBef>
            </a:pPr>
            <a:r>
              <a:rPr lang="en-US" sz="2300" dirty="0">
                <a:solidFill>
                  <a:srgbClr val="221E1F"/>
                </a:solidFill>
              </a:rPr>
              <a:t>S</a:t>
            </a:r>
            <a:r>
              <a:rPr lang="en-US" sz="2300" b="0" i="0" u="none" strike="noStrike" baseline="0" dirty="0">
                <a:solidFill>
                  <a:srgbClr val="221E1F"/>
                </a:solidFill>
              </a:rPr>
              <a:t>uppose a relative wants to borrow $3,000. She offers to repay you $1,000 every year for four years. What interest rate are you being offered? </a:t>
            </a:r>
            <a:endParaRPr lang="en-US" altLang="en-US" sz="2300" dirty="0"/>
          </a:p>
          <a:p>
            <a:pPr algn="just">
              <a:lnSpc>
                <a:spcPct val="90000"/>
              </a:lnSpc>
              <a:spcBef>
                <a:spcPts val="600"/>
              </a:spcBef>
            </a:pPr>
            <a:r>
              <a:rPr lang="en-US" altLang="en-US" sz="2300" i="1" dirty="0"/>
              <a:t>Finding the answer using a financial calculator</a:t>
            </a: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endParaRPr lang="en-US" sz="2300" dirty="0">
              <a:solidFill>
                <a:srgbClr val="221E1F"/>
              </a:solidFill>
            </a:endParaRP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Notice that we put a negative sign on the present value</a:t>
            </a:r>
          </a:p>
          <a:p>
            <a:pPr algn="just">
              <a:lnSpc>
                <a:spcPct val="90000"/>
              </a:lnSpc>
              <a:spcBef>
                <a:spcPts val="600"/>
              </a:spcBef>
            </a:pPr>
            <a:r>
              <a:rPr lang="en-US" sz="2300" b="0" i="0" u="none" strike="noStrike" baseline="0" dirty="0">
                <a:solidFill>
                  <a:srgbClr val="221E1F"/>
                </a:solidFill>
              </a:rPr>
              <a:t>With a spreadsheet, use the function =RATE(</a:t>
            </a:r>
            <a:r>
              <a:rPr lang="en-US" sz="2300" b="0" i="0" u="none" strike="noStrike" baseline="0" dirty="0" err="1">
                <a:solidFill>
                  <a:srgbClr val="221E1F"/>
                </a:solidFill>
              </a:rPr>
              <a:t>nper,pmt,pv,fv</a:t>
            </a:r>
            <a:r>
              <a:rPr lang="en-US" sz="2300" b="0" i="0" u="none" strike="noStrike" baseline="0" dirty="0">
                <a:solidFill>
                  <a:srgbClr val="221E1F"/>
                </a:solidFill>
              </a:rPr>
              <a:t>); </a:t>
            </a:r>
          </a:p>
          <a:p>
            <a:pPr lvl="1" algn="just">
              <a:lnSpc>
                <a:spcPct val="90000"/>
              </a:lnSpc>
              <a:spcBef>
                <a:spcPts val="600"/>
              </a:spcBef>
            </a:pPr>
            <a:r>
              <a:rPr lang="en-US" sz="2100" dirty="0">
                <a:solidFill>
                  <a:srgbClr val="221E1F"/>
                </a:solidFill>
              </a:rPr>
              <a:t>B</a:t>
            </a:r>
            <a:r>
              <a:rPr lang="en-US" sz="2100" b="0" i="0" u="none" strike="noStrike" baseline="0" dirty="0">
                <a:solidFill>
                  <a:srgbClr val="221E1F"/>
                </a:solidFill>
              </a:rPr>
              <a:t>e sure to put in a zero for FV (or leave it blank) and to enter 1,000 as the payment and −3,000 as the PV </a:t>
            </a:r>
            <a:endParaRPr lang="en-US" altLang="en-US" sz="2100" i="1"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Finding the rate (CONCLUDED)</a:t>
            </a:r>
          </a:p>
        </p:txBody>
      </p:sp>
      <p:pic>
        <p:nvPicPr>
          <p:cNvPr id="3" name="Picture 2">
            <a:extLst>
              <a:ext uri="{FF2B5EF4-FFF2-40B4-BE49-F238E27FC236}">
                <a16:creationId xmlns:a16="http://schemas.microsoft.com/office/drawing/2014/main" id="{5CFFA7D6-0B84-42D7-8965-A5BBEF541ECC}"/>
              </a:ext>
            </a:extLst>
          </p:cNvPr>
          <p:cNvPicPr>
            <a:picLocks noChangeAspect="1"/>
          </p:cNvPicPr>
          <p:nvPr/>
        </p:nvPicPr>
        <p:blipFill>
          <a:blip r:embed="rId3"/>
          <a:stretch>
            <a:fillRect/>
          </a:stretch>
        </p:blipFill>
        <p:spPr>
          <a:xfrm>
            <a:off x="1057099" y="3048000"/>
            <a:ext cx="7486650" cy="1204933"/>
          </a:xfrm>
          <a:prstGeom prst="rect">
            <a:avLst/>
          </a:prstGeom>
        </p:spPr>
      </p:pic>
    </p:spTree>
    <p:extLst>
      <p:ext uri="{BB962C8B-B14F-4D97-AF65-F5344CB8AC3E}">
        <p14:creationId xmlns:p14="http://schemas.microsoft.com/office/powerpoint/2010/main" val="185650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47800"/>
            <a:ext cx="8202436" cy="5062168"/>
          </a:xfrm>
        </p:spPr>
        <p:txBody>
          <a:bodyPr/>
          <a:lstStyle/>
          <a:p>
            <a:pPr algn="just">
              <a:lnSpc>
                <a:spcPct val="90000"/>
              </a:lnSpc>
              <a:spcBef>
                <a:spcPts val="600"/>
              </a:spcBef>
            </a:pPr>
            <a:r>
              <a:rPr lang="en-US" altLang="en-US" sz="2300" dirty="0"/>
              <a:t>Here is the future value factor for an annuity:</a:t>
            </a:r>
          </a:p>
          <a:p>
            <a:pPr algn="just">
              <a:lnSpc>
                <a:spcPct val="90000"/>
              </a:lnSpc>
              <a:spcBef>
                <a:spcPts val="600"/>
              </a:spcBef>
            </a:pPr>
            <a:endParaRPr lang="en-US" altLang="en-US" sz="2300" dirty="0"/>
          </a:p>
          <a:p>
            <a:pPr marL="114680" indent="0" algn="just">
              <a:lnSpc>
                <a:spcPct val="90000"/>
              </a:lnSpc>
              <a:spcBef>
                <a:spcPts val="600"/>
              </a:spcBef>
              <a:buNone/>
            </a:pPr>
            <a:endParaRPr lang="en-US" altLang="en-US" sz="2300" dirty="0"/>
          </a:p>
          <a:p>
            <a:pPr algn="just">
              <a:lnSpc>
                <a:spcPct val="90000"/>
              </a:lnSpc>
              <a:spcBef>
                <a:spcPts val="600"/>
              </a:spcBef>
            </a:pPr>
            <a:r>
              <a:rPr lang="en-US" sz="2300" dirty="0">
                <a:solidFill>
                  <a:srgbClr val="221E1F"/>
                </a:solidFill>
              </a:rPr>
              <a:t>S</a:t>
            </a:r>
            <a:r>
              <a:rPr lang="en-US" sz="2300" b="0" i="0" u="none" strike="noStrike" baseline="0" dirty="0">
                <a:solidFill>
                  <a:srgbClr val="221E1F"/>
                </a:solidFill>
              </a:rPr>
              <a:t>uppose you plan to contribute $2,000 every year to a retirement account paying 8 percent. If you retire in 30 years, how much will you have? </a:t>
            </a:r>
          </a:p>
          <a:p>
            <a:pPr algn="just">
              <a:lnSpc>
                <a:spcPct val="90000"/>
              </a:lnSpc>
              <a:spcBef>
                <a:spcPts val="600"/>
              </a:spcBef>
            </a:pPr>
            <a:r>
              <a:rPr lang="en-US" sz="2300" b="0" i="0" u="none" strike="noStrike" baseline="0" dirty="0">
                <a:solidFill>
                  <a:srgbClr val="221E1F"/>
                </a:solidFill>
              </a:rPr>
              <a:t>We can calculate the annuity future value factor as: </a:t>
            </a:r>
          </a:p>
          <a:p>
            <a:pPr marL="686293" lvl="2" indent="0" algn="just">
              <a:lnSpc>
                <a:spcPct val="90000"/>
              </a:lnSpc>
              <a:spcBef>
                <a:spcPts val="600"/>
              </a:spcBef>
              <a:buNone/>
            </a:pPr>
            <a:r>
              <a:rPr lang="en-US" sz="2100" b="0" i="1" u="none" strike="noStrike" baseline="0" dirty="0">
                <a:solidFill>
                  <a:srgbClr val="221E1F"/>
                </a:solidFill>
              </a:rPr>
              <a:t>Annuity FV factor </a:t>
            </a:r>
            <a:r>
              <a:rPr lang="en-US" sz="2100" b="0" i="0" u="none" strike="noStrike" baseline="0" dirty="0">
                <a:solidFill>
                  <a:srgbClr val="221E1F"/>
                </a:solidFill>
              </a:rPr>
              <a:t>= (Future value factor − 1 ) / </a:t>
            </a:r>
            <a:r>
              <a:rPr lang="en-US" sz="2100" b="0" i="1" u="none" strike="noStrike" baseline="0" dirty="0">
                <a:solidFill>
                  <a:srgbClr val="221E1F"/>
                </a:solidFill>
              </a:rPr>
              <a:t>r </a:t>
            </a:r>
          </a:p>
          <a:p>
            <a:pPr marL="685800" lvl="2" indent="1949450" algn="just">
              <a:lnSpc>
                <a:spcPct val="90000"/>
              </a:lnSpc>
              <a:spcBef>
                <a:spcPts val="600"/>
              </a:spcBef>
              <a:buNone/>
            </a:pPr>
            <a:r>
              <a:rPr lang="en-US" sz="2100" b="0" i="0" u="none" strike="noStrike" baseline="0" dirty="0">
                <a:solidFill>
                  <a:srgbClr val="221E1F"/>
                </a:solidFill>
              </a:rPr>
              <a:t>= ( 1.08</a:t>
            </a:r>
            <a:r>
              <a:rPr lang="en-US" sz="2100" b="0" i="0" u="none" strike="noStrike" baseline="30000" dirty="0">
                <a:solidFill>
                  <a:srgbClr val="221E1F"/>
                </a:solidFill>
              </a:rPr>
              <a:t>30</a:t>
            </a:r>
            <a:r>
              <a:rPr lang="en-US" sz="2100" b="0" i="0" u="none" strike="noStrike" baseline="0" dirty="0">
                <a:solidFill>
                  <a:srgbClr val="221E1F"/>
                </a:solidFill>
              </a:rPr>
              <a:t> − 1 ) / .08 </a:t>
            </a:r>
          </a:p>
          <a:p>
            <a:pPr marL="685800" lvl="2" indent="1949450" algn="just">
              <a:lnSpc>
                <a:spcPct val="90000"/>
              </a:lnSpc>
              <a:spcBef>
                <a:spcPts val="600"/>
              </a:spcBef>
              <a:buNone/>
            </a:pPr>
            <a:r>
              <a:rPr lang="en-US" sz="2100" b="0" i="0" u="none" strike="noStrike" baseline="0" dirty="0">
                <a:solidFill>
                  <a:srgbClr val="221E1F"/>
                </a:solidFill>
              </a:rPr>
              <a:t>= ( 10.0627 − 1 ) / .08 </a:t>
            </a:r>
          </a:p>
          <a:p>
            <a:pPr marL="685800" lvl="2" indent="1949450" algn="just">
              <a:lnSpc>
                <a:spcPct val="90000"/>
              </a:lnSpc>
              <a:spcBef>
                <a:spcPts val="600"/>
              </a:spcBef>
              <a:buNone/>
            </a:pPr>
            <a:r>
              <a:rPr lang="en-US" sz="2100" b="0" i="0" u="none" strike="noStrike" baseline="0" dirty="0">
                <a:solidFill>
                  <a:srgbClr val="221E1F"/>
                </a:solidFill>
              </a:rPr>
              <a:t>= 113.2832 </a:t>
            </a:r>
          </a:p>
          <a:p>
            <a:pPr algn="just">
              <a:lnSpc>
                <a:spcPct val="90000"/>
              </a:lnSpc>
              <a:spcBef>
                <a:spcPts val="600"/>
              </a:spcBef>
            </a:pPr>
            <a:r>
              <a:rPr lang="en-US" sz="2300" dirty="0">
                <a:solidFill>
                  <a:srgbClr val="221E1F"/>
                </a:solidFill>
              </a:rPr>
              <a:t>F</a:t>
            </a:r>
            <a:r>
              <a:rPr lang="en-US" sz="2300" b="0" i="0" u="none" strike="noStrike" baseline="0" dirty="0">
                <a:solidFill>
                  <a:srgbClr val="221E1F"/>
                </a:solidFill>
              </a:rPr>
              <a:t>uture value of this 30-year, $2,000 annuity is thus: </a:t>
            </a:r>
          </a:p>
          <a:p>
            <a:pPr marL="686293" lvl="2" indent="0" algn="just">
              <a:lnSpc>
                <a:spcPct val="90000"/>
              </a:lnSpc>
              <a:spcBef>
                <a:spcPts val="600"/>
              </a:spcBef>
              <a:buNone/>
            </a:pPr>
            <a:r>
              <a:rPr lang="en-US" sz="2100" b="0" i="1" u="none" strike="noStrike" baseline="0" dirty="0">
                <a:solidFill>
                  <a:srgbClr val="221E1F"/>
                </a:solidFill>
              </a:rPr>
              <a:t>Annuity future value </a:t>
            </a:r>
            <a:r>
              <a:rPr lang="en-US" sz="2100" b="0" i="0" u="none" strike="noStrike" baseline="0" dirty="0">
                <a:solidFill>
                  <a:srgbClr val="221E1F"/>
                </a:solidFill>
              </a:rPr>
              <a:t>= $2,000 × 113.2832 </a:t>
            </a:r>
          </a:p>
          <a:p>
            <a:pPr marL="685800" lvl="2" indent="2286000" algn="just">
              <a:lnSpc>
                <a:spcPct val="90000"/>
              </a:lnSpc>
              <a:spcBef>
                <a:spcPts val="600"/>
              </a:spcBef>
              <a:buNone/>
            </a:pPr>
            <a:r>
              <a:rPr lang="en-US" sz="2100" b="0" i="0" u="none" strike="noStrike" baseline="0" dirty="0">
                <a:solidFill>
                  <a:srgbClr val="221E1F"/>
                </a:solidFill>
              </a:rPr>
              <a:t>= </a:t>
            </a:r>
            <a:r>
              <a:rPr lang="en-US" sz="2100" b="1" i="0" u="none" strike="noStrike" baseline="0" dirty="0">
                <a:solidFill>
                  <a:schemeClr val="accent1">
                    <a:lumMod val="75000"/>
                  </a:schemeClr>
                </a:solidFill>
              </a:rPr>
              <a:t>$226,566.42 </a:t>
            </a:r>
            <a:endParaRPr lang="en-US" altLang="en-US" sz="21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Future value for annuities</a:t>
            </a:r>
          </a:p>
        </p:txBody>
      </p:sp>
      <p:pic>
        <p:nvPicPr>
          <p:cNvPr id="5" name="Picture 4">
            <a:extLst>
              <a:ext uri="{FF2B5EF4-FFF2-40B4-BE49-F238E27FC236}">
                <a16:creationId xmlns:a16="http://schemas.microsoft.com/office/drawing/2014/main" id="{8A21D239-8E05-4EB8-B01A-FA7623227A4E}"/>
              </a:ext>
            </a:extLst>
          </p:cNvPr>
          <p:cNvPicPr>
            <a:picLocks noChangeAspect="1"/>
          </p:cNvPicPr>
          <p:nvPr/>
        </p:nvPicPr>
        <p:blipFill>
          <a:blip r:embed="rId3"/>
          <a:stretch>
            <a:fillRect/>
          </a:stretch>
        </p:blipFill>
        <p:spPr>
          <a:xfrm>
            <a:off x="1916818" y="1828800"/>
            <a:ext cx="5310364" cy="863031"/>
          </a:xfrm>
          <a:prstGeom prst="rect">
            <a:avLst/>
          </a:prstGeom>
        </p:spPr>
      </p:pic>
    </p:spTree>
    <p:extLst>
      <p:ext uri="{BB962C8B-B14F-4D97-AF65-F5344CB8AC3E}">
        <p14:creationId xmlns:p14="http://schemas.microsoft.com/office/powerpoint/2010/main" val="376697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676400"/>
            <a:ext cx="8202436" cy="4833568"/>
          </a:xfrm>
        </p:spPr>
        <p:txBody>
          <a:bodyPr/>
          <a:lstStyle/>
          <a:p>
            <a:pPr algn="just">
              <a:lnSpc>
                <a:spcPct val="90000"/>
              </a:lnSpc>
              <a:spcBef>
                <a:spcPts val="600"/>
              </a:spcBef>
            </a:pPr>
            <a:r>
              <a:rPr lang="en-US" altLang="en-US" sz="2300" dirty="0"/>
              <a:t>You could solve the problem from the previous slide using a financing calculator by doing the following:</a:t>
            </a:r>
          </a:p>
          <a:p>
            <a:pPr algn="just">
              <a:lnSpc>
                <a:spcPct val="90000"/>
              </a:lnSpc>
              <a:spcBef>
                <a:spcPts val="600"/>
              </a:spcBef>
            </a:pPr>
            <a:endParaRPr lang="en-US" altLang="en-US" sz="2300" dirty="0"/>
          </a:p>
          <a:p>
            <a:pPr algn="just">
              <a:lnSpc>
                <a:spcPct val="90000"/>
              </a:lnSpc>
              <a:spcBef>
                <a:spcPts val="600"/>
              </a:spcBef>
            </a:pPr>
            <a:endParaRPr lang="en-US" altLang="en-US" sz="2300" dirty="0"/>
          </a:p>
          <a:p>
            <a:pPr algn="just">
              <a:lnSpc>
                <a:spcPct val="90000"/>
              </a:lnSpc>
              <a:spcBef>
                <a:spcPts val="600"/>
              </a:spcBef>
            </a:pPr>
            <a:endParaRPr lang="en-US" altLang="en-US" sz="2300" dirty="0"/>
          </a:p>
          <a:p>
            <a:pPr algn="just">
              <a:lnSpc>
                <a:spcPct val="90000"/>
              </a:lnSpc>
              <a:spcBef>
                <a:spcPts val="600"/>
              </a:spcBef>
            </a:pPr>
            <a:endParaRPr lang="en-US" altLang="en-US" sz="2300" dirty="0"/>
          </a:p>
          <a:p>
            <a:pPr algn="just">
              <a:lnSpc>
                <a:spcPct val="90000"/>
              </a:lnSpc>
              <a:spcBef>
                <a:spcPts val="600"/>
              </a:spcBef>
            </a:pPr>
            <a:r>
              <a:rPr lang="en-US" sz="2300" b="0" i="0" u="none" strike="noStrike" baseline="0" dirty="0">
                <a:solidFill>
                  <a:srgbClr val="221E1F"/>
                </a:solidFill>
              </a:rPr>
              <a:t>Notice that we put a negative sign on the payment</a:t>
            </a: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With a spreadsheet, use the function =FV(</a:t>
            </a:r>
            <a:r>
              <a:rPr lang="en-US" sz="2300" b="0" i="0" u="none" strike="noStrike" baseline="0" dirty="0" err="1">
                <a:solidFill>
                  <a:srgbClr val="221E1F"/>
                </a:solidFill>
              </a:rPr>
              <a:t>rate,nper,pmt,pv</a:t>
            </a:r>
            <a:r>
              <a:rPr lang="en-US" sz="2300" b="0" i="0" u="none" strike="noStrike" baseline="0" dirty="0">
                <a:solidFill>
                  <a:srgbClr val="221E1F"/>
                </a:solidFill>
              </a:rPr>
              <a:t>)</a:t>
            </a:r>
          </a:p>
          <a:p>
            <a:pPr lvl="1" algn="just">
              <a:lnSpc>
                <a:spcPct val="90000"/>
              </a:lnSpc>
              <a:spcBef>
                <a:spcPts val="600"/>
              </a:spcBef>
            </a:pPr>
            <a:r>
              <a:rPr lang="en-US" sz="2100" dirty="0">
                <a:solidFill>
                  <a:srgbClr val="221E1F"/>
                </a:solidFill>
              </a:rPr>
              <a:t>B</a:t>
            </a:r>
            <a:r>
              <a:rPr lang="en-US" sz="2100" b="0" i="0" u="none" strike="noStrike" baseline="0" dirty="0">
                <a:solidFill>
                  <a:srgbClr val="221E1F"/>
                </a:solidFill>
              </a:rPr>
              <a:t>e sure to put in a zero for PV (or leave it blank) and to enter −2,000 as the payment</a:t>
            </a:r>
            <a:endParaRPr lang="en-US" altLang="en-US" sz="2100" dirty="0"/>
          </a:p>
          <a:p>
            <a:pPr algn="just">
              <a:lnSpc>
                <a:spcPct val="90000"/>
              </a:lnSpc>
              <a:spcBef>
                <a:spcPts val="600"/>
              </a:spcBef>
            </a:pPr>
            <a:endParaRPr lang="en-US" altLang="en-US" sz="21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Future value for annuities (continued)</a:t>
            </a:r>
          </a:p>
        </p:txBody>
      </p:sp>
      <p:pic>
        <p:nvPicPr>
          <p:cNvPr id="3" name="Picture 2">
            <a:extLst>
              <a:ext uri="{FF2B5EF4-FFF2-40B4-BE49-F238E27FC236}">
                <a16:creationId xmlns:a16="http://schemas.microsoft.com/office/drawing/2014/main" id="{227FE733-A648-4EDB-9910-E3B1078F1FB3}"/>
              </a:ext>
            </a:extLst>
          </p:cNvPr>
          <p:cNvPicPr>
            <a:picLocks noChangeAspect="1"/>
          </p:cNvPicPr>
          <p:nvPr/>
        </p:nvPicPr>
        <p:blipFill>
          <a:blip r:embed="rId3"/>
          <a:stretch>
            <a:fillRect/>
          </a:stretch>
        </p:blipFill>
        <p:spPr>
          <a:xfrm>
            <a:off x="844638" y="2495844"/>
            <a:ext cx="7786688" cy="1216927"/>
          </a:xfrm>
          <a:prstGeom prst="rect">
            <a:avLst/>
          </a:prstGeom>
        </p:spPr>
      </p:pic>
    </p:spTree>
    <p:extLst>
      <p:ext uri="{BB962C8B-B14F-4D97-AF65-F5344CB8AC3E}">
        <p14:creationId xmlns:p14="http://schemas.microsoft.com/office/powerpoint/2010/main" val="2782597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0000"/>
              </a:lnSpc>
              <a:spcBef>
                <a:spcPts val="600"/>
              </a:spcBef>
            </a:pPr>
            <a:r>
              <a:rPr lang="en-US" sz="2200" b="0" i="0" u="none" strike="noStrike" baseline="0" dirty="0">
                <a:solidFill>
                  <a:srgbClr val="221E1F"/>
                </a:solidFill>
              </a:rPr>
              <a:t>Sometimes we need to find the unknown rate, </a:t>
            </a:r>
            <a:r>
              <a:rPr lang="en-US" sz="2200" b="0" i="1" u="none" strike="noStrike" baseline="0" dirty="0">
                <a:solidFill>
                  <a:srgbClr val="221E1F"/>
                </a:solidFill>
              </a:rPr>
              <a:t>r, </a:t>
            </a:r>
            <a:r>
              <a:rPr lang="en-US" sz="2200" b="0" i="0" u="none" strike="noStrike" baseline="0" dirty="0">
                <a:solidFill>
                  <a:srgbClr val="221E1F"/>
                </a:solidFill>
              </a:rPr>
              <a:t>in the context of an annuity future value </a:t>
            </a:r>
          </a:p>
          <a:p>
            <a:pPr algn="just">
              <a:lnSpc>
                <a:spcPct val="90000"/>
              </a:lnSpc>
              <a:spcBef>
                <a:spcPts val="600"/>
              </a:spcBef>
            </a:pPr>
            <a:r>
              <a:rPr lang="en-US" sz="2200" b="0" i="0" u="none" strike="noStrike" baseline="0" dirty="0">
                <a:solidFill>
                  <a:srgbClr val="221E1F"/>
                </a:solidFill>
              </a:rPr>
              <a:t>If you had invested $100 per month in stocks over the 25-year period ended December 1978, your investment would have grown to $76,374. This period had the </a:t>
            </a:r>
            <a:r>
              <a:rPr lang="en-US" sz="2200" b="0" i="1" u="none" strike="noStrike" baseline="0" dirty="0">
                <a:solidFill>
                  <a:srgbClr val="221E1F"/>
                </a:solidFill>
              </a:rPr>
              <a:t>worst </a:t>
            </a:r>
            <a:r>
              <a:rPr lang="en-US" sz="2200" b="0" i="0" u="none" strike="noStrike" baseline="0" dirty="0">
                <a:solidFill>
                  <a:srgbClr val="221E1F"/>
                </a:solidFill>
              </a:rPr>
              <a:t>stretch of stock returns of any 25-year period between 1925 and 2019. How bad was it? </a:t>
            </a:r>
          </a:p>
          <a:p>
            <a:pPr algn="just">
              <a:lnSpc>
                <a:spcPct val="90000"/>
              </a:lnSpc>
              <a:spcBef>
                <a:spcPts val="600"/>
              </a:spcBef>
            </a:pPr>
            <a:r>
              <a:rPr lang="en-US" sz="2200" b="0" i="0" u="none" strike="noStrike" baseline="0" dirty="0">
                <a:solidFill>
                  <a:srgbClr val="221E1F"/>
                </a:solidFill>
              </a:rPr>
              <a:t>To find the implicit rate, </a:t>
            </a:r>
            <a:r>
              <a:rPr lang="en-US" sz="2200" b="0" i="1" u="none" strike="noStrike" baseline="0" dirty="0">
                <a:solidFill>
                  <a:srgbClr val="221E1F"/>
                </a:solidFill>
              </a:rPr>
              <a:t>r: </a:t>
            </a:r>
            <a:endParaRPr lang="en-US" sz="2200" b="0" i="0" u="none" strike="noStrike" baseline="0" dirty="0">
              <a:solidFill>
                <a:srgbClr val="221E1F"/>
              </a:solidFill>
            </a:endParaRPr>
          </a:p>
          <a:p>
            <a:pPr lvl="1">
              <a:lnSpc>
                <a:spcPct val="90000"/>
              </a:lnSpc>
              <a:spcBef>
                <a:spcPts val="600"/>
              </a:spcBef>
            </a:pPr>
            <a:r>
              <a:rPr lang="pt-BR" sz="2100" b="0" i="0" u="none" strike="noStrike" baseline="0" dirty="0">
                <a:solidFill>
                  <a:srgbClr val="221E1F"/>
                </a:solidFill>
              </a:rPr>
              <a:t>$76,374 = $100 × [(Future value factor − 1) / </a:t>
            </a:r>
            <a:r>
              <a:rPr lang="pt-BR" sz="2100" b="0" i="1" u="none" strike="noStrike" baseline="0" dirty="0">
                <a:solidFill>
                  <a:srgbClr val="221E1F"/>
                </a:solidFill>
              </a:rPr>
              <a:t>r</a:t>
            </a:r>
            <a:r>
              <a:rPr lang="pt-BR" sz="2100" b="0" i="0" u="none" strike="noStrike" baseline="0" dirty="0">
                <a:solidFill>
                  <a:srgbClr val="221E1F"/>
                </a:solidFill>
              </a:rPr>
              <a:t>] </a:t>
            </a:r>
          </a:p>
          <a:p>
            <a:pPr lvl="1">
              <a:lnSpc>
                <a:spcPct val="90000"/>
              </a:lnSpc>
              <a:spcBef>
                <a:spcPts val="600"/>
              </a:spcBef>
            </a:pPr>
            <a:r>
              <a:rPr lang="pt-BR" sz="2100" b="0" i="0" u="none" strike="noStrike" baseline="0" dirty="0">
                <a:solidFill>
                  <a:srgbClr val="221E1F"/>
                </a:solidFill>
              </a:rPr>
              <a:t>$763.74 = [(1 + </a:t>
            </a:r>
            <a:r>
              <a:rPr lang="pt-BR" sz="2100" b="0" i="1" u="none" strike="noStrike" baseline="0" dirty="0">
                <a:solidFill>
                  <a:srgbClr val="221E1F"/>
                </a:solidFill>
              </a:rPr>
              <a:t>r</a:t>
            </a:r>
            <a:r>
              <a:rPr lang="pt-BR" sz="2100" b="0" i="0" u="none" strike="noStrike" baseline="0" dirty="0">
                <a:solidFill>
                  <a:srgbClr val="221E1F"/>
                </a:solidFill>
              </a:rPr>
              <a:t>)</a:t>
            </a:r>
            <a:r>
              <a:rPr lang="pt-BR" sz="2100" b="0" i="0" u="none" strike="noStrike" baseline="30000" dirty="0">
                <a:solidFill>
                  <a:srgbClr val="221E1F"/>
                </a:solidFill>
              </a:rPr>
              <a:t>300</a:t>
            </a:r>
            <a:r>
              <a:rPr lang="pt-BR" sz="2100" b="0" i="0" u="none" strike="noStrike" baseline="0" dirty="0">
                <a:solidFill>
                  <a:srgbClr val="221E1F"/>
                </a:solidFill>
              </a:rPr>
              <a:t> − 1] / </a:t>
            </a:r>
            <a:r>
              <a:rPr lang="pt-BR" sz="2100" b="0" i="1" u="none" strike="noStrike" baseline="0" dirty="0">
                <a:solidFill>
                  <a:srgbClr val="221E1F"/>
                </a:solidFill>
              </a:rPr>
              <a:t>r </a:t>
            </a:r>
            <a:endParaRPr lang="en-US" sz="2100" dirty="0">
              <a:solidFill>
                <a:srgbClr val="221E1F"/>
              </a:solidFill>
            </a:endParaRPr>
          </a:p>
          <a:p>
            <a:pPr algn="just">
              <a:lnSpc>
                <a:spcPct val="90000"/>
              </a:lnSpc>
              <a:spcBef>
                <a:spcPts val="600"/>
              </a:spcBef>
            </a:pPr>
            <a:endParaRPr lang="en-US" sz="22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Because this is the worst period, let’s try 1 percent: </a:t>
            </a:r>
          </a:p>
          <a:p>
            <a:pPr lvl="1" algn="just">
              <a:lnSpc>
                <a:spcPct val="90000"/>
              </a:lnSpc>
              <a:spcBef>
                <a:spcPts val="600"/>
              </a:spcBef>
            </a:pPr>
            <a:r>
              <a:rPr lang="en-US" sz="2100" b="0" i="0" u="none" strike="noStrike" baseline="0" dirty="0">
                <a:solidFill>
                  <a:srgbClr val="221E1F"/>
                </a:solidFill>
              </a:rPr>
              <a:t>Annuity future value factor = (1.01</a:t>
            </a:r>
            <a:r>
              <a:rPr lang="en-US" sz="2100" b="0" i="0" u="none" strike="noStrike" baseline="30000" dirty="0">
                <a:solidFill>
                  <a:srgbClr val="221E1F"/>
                </a:solidFill>
              </a:rPr>
              <a:t>300</a:t>
            </a:r>
            <a:r>
              <a:rPr lang="en-US" sz="2100" b="0" i="0" u="none" strike="noStrike" baseline="0" dirty="0">
                <a:solidFill>
                  <a:srgbClr val="221E1F"/>
                </a:solidFill>
              </a:rPr>
              <a:t> − 1)/.01 = 1,878.85 </a:t>
            </a:r>
          </a:p>
          <a:p>
            <a:pPr algn="just">
              <a:lnSpc>
                <a:spcPct val="90000"/>
              </a:lnSpc>
              <a:spcBef>
                <a:spcPts val="600"/>
              </a:spcBef>
            </a:pPr>
            <a:endParaRPr lang="en-US" sz="22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We see that 1 percent is too high; from here, it’s trial and error! </a:t>
            </a:r>
            <a:endParaRPr lang="en-US" altLang="en-US" sz="22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Future value for annuities (CONCLUDED)</a:t>
            </a:r>
          </a:p>
        </p:txBody>
      </p:sp>
    </p:spTree>
    <p:extLst>
      <p:ext uri="{BB962C8B-B14F-4D97-AF65-F5344CB8AC3E}">
        <p14:creationId xmlns:p14="http://schemas.microsoft.com/office/powerpoint/2010/main" val="66929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B5DE08FD-A494-4B69-B339-3F2DCE52B7D5}"/>
              </a:ext>
            </a:extLst>
          </p:cNvPr>
          <p:cNvSpPr>
            <a:spLocks noGrp="1" noChangeArrowheads="1"/>
          </p:cNvSpPr>
          <p:nvPr>
            <p:ph idx="1"/>
          </p:nvPr>
        </p:nvSpPr>
        <p:spPr/>
        <p:txBody>
          <a:bodyPr/>
          <a:lstStyle/>
          <a:p>
            <a:pPr eaLnBrk="1" hangingPunct="1"/>
            <a:r>
              <a:rPr lang="en-US" altLang="en-US" dirty="0"/>
              <a:t>Future and Present Values of Multiple Cash Flows</a:t>
            </a:r>
          </a:p>
          <a:p>
            <a:pPr eaLnBrk="1" hangingPunct="1"/>
            <a:endParaRPr lang="en-US" altLang="en-US" sz="1800" dirty="0"/>
          </a:p>
          <a:p>
            <a:pPr eaLnBrk="1" hangingPunct="1"/>
            <a:r>
              <a:rPr lang="en-US" altLang="en-US" dirty="0"/>
              <a:t>Valuing Level Cash Flows: Annuities and Perpetuities</a:t>
            </a:r>
          </a:p>
          <a:p>
            <a:pPr eaLnBrk="1" hangingPunct="1"/>
            <a:endParaRPr lang="en-US" altLang="en-US" sz="1800" dirty="0"/>
          </a:p>
          <a:p>
            <a:pPr eaLnBrk="1" hangingPunct="1"/>
            <a:r>
              <a:rPr lang="en-US" altLang="en-US" dirty="0"/>
              <a:t>Comparing Rates: The Effect of Compounding</a:t>
            </a:r>
          </a:p>
          <a:p>
            <a:pPr eaLnBrk="1" hangingPunct="1"/>
            <a:endParaRPr lang="en-US" altLang="en-US" sz="1800" dirty="0"/>
          </a:p>
          <a:p>
            <a:pPr eaLnBrk="1" hangingPunct="1"/>
            <a:r>
              <a:rPr lang="en-US" altLang="en-US" dirty="0"/>
              <a:t>Loan Types and Loan Amortization</a:t>
            </a:r>
          </a:p>
        </p:txBody>
      </p:sp>
      <p:sp>
        <p:nvSpPr>
          <p:cNvPr id="2" name="Footer Placeholder 1">
            <a:extLst>
              <a:ext uri="{FF2B5EF4-FFF2-40B4-BE49-F238E27FC236}">
                <a16:creationId xmlns:a16="http://schemas.microsoft.com/office/drawing/2014/main" id="{49A5AE41-5F99-4ACD-A122-39FBAFADCED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EACA1954-5CDB-48EE-8537-9E680331721D}"/>
              </a:ext>
            </a:extLst>
          </p:cNvPr>
          <p:cNvSpPr>
            <a:spLocks noGrp="1" noChangeArrowheads="1"/>
          </p:cNvSpPr>
          <p:nvPr>
            <p:ph type="title"/>
          </p:nvPr>
        </p:nvSpPr>
        <p:spPr/>
        <p:txBody>
          <a:bodyPr/>
          <a:lstStyle/>
          <a:p>
            <a:pPr eaLnBrk="1" hangingPunct="1">
              <a:defRPr/>
            </a:pPr>
            <a:r>
              <a:rPr lang="en-US" altLang="en-US" dirty="0"/>
              <a:t>Chapter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85000"/>
              </a:lnSpc>
              <a:spcBef>
                <a:spcPts val="600"/>
              </a:spcBef>
            </a:pPr>
            <a:r>
              <a:rPr lang="en-US" altLang="en-US" sz="2200" b="1" dirty="0">
                <a:solidFill>
                  <a:srgbClr val="221E1F"/>
                </a:solidFill>
              </a:rPr>
              <a:t>Ordinary annuities </a:t>
            </a:r>
            <a:r>
              <a:rPr lang="en-US" altLang="en-US" sz="2200" dirty="0">
                <a:solidFill>
                  <a:srgbClr val="221E1F"/>
                </a:solidFill>
              </a:rPr>
              <a:t>are annuities in which the cash flows occur at the </a:t>
            </a:r>
            <a:r>
              <a:rPr lang="en-US" altLang="en-US" sz="2200" i="1" dirty="0">
                <a:solidFill>
                  <a:srgbClr val="221E1F"/>
                </a:solidFill>
              </a:rPr>
              <a:t>end</a:t>
            </a:r>
            <a:r>
              <a:rPr lang="en-US" altLang="en-US" sz="2200" dirty="0">
                <a:solidFill>
                  <a:srgbClr val="221E1F"/>
                </a:solidFill>
              </a:rPr>
              <a:t> of each period</a:t>
            </a:r>
          </a:p>
          <a:p>
            <a:pPr algn="just">
              <a:lnSpc>
                <a:spcPct val="85000"/>
              </a:lnSpc>
              <a:spcBef>
                <a:spcPts val="600"/>
              </a:spcBef>
            </a:pPr>
            <a:r>
              <a:rPr lang="en-US" altLang="en-US" sz="2200" dirty="0"/>
              <a:t>An </a:t>
            </a:r>
            <a:r>
              <a:rPr lang="en-US" altLang="en-US" sz="2200" b="1" dirty="0"/>
              <a:t>annuity due </a:t>
            </a:r>
            <a:r>
              <a:rPr lang="en-US" altLang="en-US" sz="2200" dirty="0"/>
              <a:t>is an annuity for which the cash flows occur at the </a:t>
            </a:r>
            <a:r>
              <a:rPr lang="en-US" altLang="en-US" sz="2200" i="1" dirty="0"/>
              <a:t>beginning</a:t>
            </a:r>
            <a:r>
              <a:rPr lang="en-US" altLang="en-US" sz="2200" dirty="0"/>
              <a:t> of each period</a:t>
            </a:r>
          </a:p>
          <a:p>
            <a:pPr algn="just">
              <a:lnSpc>
                <a:spcPct val="85000"/>
              </a:lnSpc>
              <a:spcBef>
                <a:spcPts val="600"/>
              </a:spcBef>
            </a:pPr>
            <a:r>
              <a:rPr lang="en-US" sz="2300" dirty="0">
                <a:solidFill>
                  <a:srgbClr val="221E1F"/>
                </a:solidFill>
              </a:rPr>
              <a:t>There are s</a:t>
            </a:r>
            <a:r>
              <a:rPr lang="en-US" sz="2300" b="0" i="0" u="none" strike="noStrike" baseline="0" dirty="0">
                <a:solidFill>
                  <a:srgbClr val="221E1F"/>
                </a:solidFill>
              </a:rPr>
              <a:t>everal different ways to calculate the value of an annuity due:</a:t>
            </a:r>
          </a:p>
          <a:p>
            <a:pPr lvl="1" algn="just">
              <a:lnSpc>
                <a:spcPct val="85000"/>
              </a:lnSpc>
              <a:spcBef>
                <a:spcPts val="600"/>
              </a:spcBef>
            </a:pPr>
            <a:r>
              <a:rPr lang="en-US" sz="2100" b="0" i="0" u="none" strike="noStrike" baseline="0" dirty="0">
                <a:solidFill>
                  <a:srgbClr val="221E1F"/>
                </a:solidFill>
              </a:rPr>
              <a:t>With a financial calculator, switch it into “due” or “beginning” mode</a:t>
            </a:r>
          </a:p>
          <a:p>
            <a:pPr lvl="1" algn="just">
              <a:lnSpc>
                <a:spcPct val="85000"/>
              </a:lnSpc>
              <a:spcBef>
                <a:spcPts val="600"/>
              </a:spcBef>
            </a:pPr>
            <a:r>
              <a:rPr lang="en-US" altLang="en-US" sz="2100" dirty="0">
                <a:solidFill>
                  <a:srgbClr val="221E1F"/>
                </a:solidFill>
              </a:rPr>
              <a:t>Treat number of payments in annuity due as equivalent to number of payments </a:t>
            </a:r>
            <a:r>
              <a:rPr lang="en-US" altLang="en-US" sz="2100" i="1" dirty="0">
                <a:solidFill>
                  <a:srgbClr val="221E1F"/>
                </a:solidFill>
              </a:rPr>
              <a:t>less one </a:t>
            </a:r>
            <a:r>
              <a:rPr lang="en-US" altLang="en-US" sz="2100" dirty="0">
                <a:solidFill>
                  <a:srgbClr val="221E1F"/>
                </a:solidFill>
              </a:rPr>
              <a:t>in ordinary annuity (i.e., five-year annuity due equals four-year ordinary annuity) </a:t>
            </a:r>
            <a:r>
              <a:rPr lang="en-US" altLang="en-US" sz="2100" b="1" u="sng" dirty="0">
                <a:solidFill>
                  <a:srgbClr val="221E1F"/>
                </a:solidFill>
              </a:rPr>
              <a:t>and</a:t>
            </a:r>
            <a:r>
              <a:rPr lang="en-US" altLang="en-US" sz="2100" dirty="0">
                <a:solidFill>
                  <a:srgbClr val="221E1F"/>
                </a:solidFill>
              </a:rPr>
              <a:t> add the cash flow at Time 0 </a:t>
            </a:r>
          </a:p>
          <a:p>
            <a:pPr lvl="1" algn="just">
              <a:lnSpc>
                <a:spcPct val="85000"/>
              </a:lnSpc>
              <a:spcBef>
                <a:spcPts val="600"/>
              </a:spcBef>
            </a:pPr>
            <a:r>
              <a:rPr lang="en-US" altLang="en-US" sz="2100" dirty="0">
                <a:solidFill>
                  <a:srgbClr val="221E1F"/>
                </a:solidFill>
              </a:rPr>
              <a:t>Calculate the PV or FV as though it were an ordinary annuity and then multiply your answer by (1 + </a:t>
            </a:r>
            <a:r>
              <a:rPr lang="en-US" altLang="en-US" sz="2100" i="1" dirty="0">
                <a:solidFill>
                  <a:srgbClr val="221E1F"/>
                </a:solidFill>
              </a:rPr>
              <a:t>r</a:t>
            </a:r>
            <a:r>
              <a:rPr lang="en-US" altLang="en-US" sz="2100" dirty="0">
                <a:solidFill>
                  <a:srgbClr val="221E1F"/>
                </a:solidFill>
              </a:rPr>
              <a:t>)</a:t>
            </a:r>
          </a:p>
          <a:p>
            <a:pPr lvl="1" algn="just">
              <a:lnSpc>
                <a:spcPct val="85000"/>
              </a:lnSpc>
              <a:spcBef>
                <a:spcPts val="600"/>
              </a:spcBef>
            </a:pPr>
            <a:endParaRPr lang="en-US" altLang="en-US" sz="2100" dirty="0">
              <a:solidFill>
                <a:srgbClr val="221E1F"/>
              </a:solidFill>
            </a:endParaRPr>
          </a:p>
          <a:p>
            <a:pPr lvl="1" algn="just">
              <a:lnSpc>
                <a:spcPct val="85000"/>
              </a:lnSpc>
              <a:spcBef>
                <a:spcPts val="600"/>
              </a:spcBef>
            </a:pPr>
            <a:endParaRPr lang="en-US" altLang="en-US" sz="21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A note about annuities due</a:t>
            </a:r>
          </a:p>
        </p:txBody>
      </p:sp>
      <p:pic>
        <p:nvPicPr>
          <p:cNvPr id="3" name="Picture 2">
            <a:extLst>
              <a:ext uri="{FF2B5EF4-FFF2-40B4-BE49-F238E27FC236}">
                <a16:creationId xmlns:a16="http://schemas.microsoft.com/office/drawing/2014/main" id="{128BAA14-E873-4286-9C1E-C5B9CD76AB5F}"/>
              </a:ext>
            </a:extLst>
          </p:cNvPr>
          <p:cNvPicPr>
            <a:picLocks noChangeAspect="1"/>
          </p:cNvPicPr>
          <p:nvPr/>
        </p:nvPicPr>
        <p:blipFill>
          <a:blip r:embed="rId3"/>
          <a:stretch>
            <a:fillRect/>
          </a:stretch>
        </p:blipFill>
        <p:spPr>
          <a:xfrm>
            <a:off x="887853" y="5557684"/>
            <a:ext cx="7368293" cy="581707"/>
          </a:xfrm>
          <a:prstGeom prst="rect">
            <a:avLst/>
          </a:prstGeom>
        </p:spPr>
      </p:pic>
    </p:spTree>
    <p:extLst>
      <p:ext uri="{BB962C8B-B14F-4D97-AF65-F5344CB8AC3E}">
        <p14:creationId xmlns:p14="http://schemas.microsoft.com/office/powerpoint/2010/main" val="4277100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Summary of annuity and perpetuity calculations</a:t>
            </a:r>
          </a:p>
        </p:txBody>
      </p:sp>
      <p:pic>
        <p:nvPicPr>
          <p:cNvPr id="5" name="Picture 4">
            <a:extLst>
              <a:ext uri="{FF2B5EF4-FFF2-40B4-BE49-F238E27FC236}">
                <a16:creationId xmlns:a16="http://schemas.microsoft.com/office/drawing/2014/main" id="{179DB40A-1806-4A10-AC37-CF26DB2C1275}"/>
              </a:ext>
            </a:extLst>
          </p:cNvPr>
          <p:cNvPicPr>
            <a:picLocks noChangeAspect="1"/>
          </p:cNvPicPr>
          <p:nvPr/>
        </p:nvPicPr>
        <p:blipFill>
          <a:blip r:embed="rId3"/>
          <a:stretch>
            <a:fillRect/>
          </a:stretch>
        </p:blipFill>
        <p:spPr>
          <a:xfrm>
            <a:off x="804686" y="1635008"/>
            <a:ext cx="7991475" cy="4705350"/>
          </a:xfrm>
          <a:prstGeom prst="rect">
            <a:avLst/>
          </a:prstGeom>
        </p:spPr>
      </p:pic>
    </p:spTree>
    <p:extLst>
      <p:ext uri="{BB962C8B-B14F-4D97-AF65-F5344CB8AC3E}">
        <p14:creationId xmlns:p14="http://schemas.microsoft.com/office/powerpoint/2010/main" val="43189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5000"/>
              </a:lnSpc>
              <a:spcBef>
                <a:spcPts val="600"/>
              </a:spcBef>
            </a:pPr>
            <a:r>
              <a:rPr lang="en-US" altLang="en-US" sz="2300" b="1" dirty="0"/>
              <a:t>Perpetuities</a:t>
            </a:r>
            <a:r>
              <a:rPr lang="en-US" altLang="en-US" sz="2300" dirty="0"/>
              <a:t> are annuities in which the cash flows continue forever</a:t>
            </a:r>
          </a:p>
          <a:p>
            <a:pPr lvl="1" algn="just">
              <a:lnSpc>
                <a:spcPct val="95000"/>
              </a:lnSpc>
              <a:spcBef>
                <a:spcPts val="600"/>
              </a:spcBef>
            </a:pPr>
            <a:r>
              <a:rPr lang="en-US" altLang="en-US" sz="2100" dirty="0"/>
              <a:t>Also referred to as </a:t>
            </a:r>
            <a:r>
              <a:rPr lang="en-US" altLang="en-US" sz="2100" b="1" dirty="0" err="1"/>
              <a:t>consols</a:t>
            </a:r>
            <a:r>
              <a:rPr lang="en-US" altLang="en-US" sz="2100" dirty="0"/>
              <a:t>, particularly in Canada and the U.K.</a:t>
            </a:r>
          </a:p>
          <a:p>
            <a:pPr algn="just">
              <a:lnSpc>
                <a:spcPct val="95000"/>
              </a:lnSpc>
              <a:spcBef>
                <a:spcPts val="600"/>
              </a:spcBef>
            </a:pPr>
            <a:r>
              <a:rPr lang="en-US" altLang="en-US" sz="2300" dirty="0"/>
              <a:t>Present value of a perpetuity is:</a:t>
            </a:r>
          </a:p>
          <a:p>
            <a:pPr algn="just">
              <a:lnSpc>
                <a:spcPct val="95000"/>
              </a:lnSpc>
              <a:spcBef>
                <a:spcPts val="600"/>
              </a:spcBef>
            </a:pPr>
            <a:endParaRPr lang="en-US" altLang="en-US" sz="2300" dirty="0"/>
          </a:p>
          <a:p>
            <a:pPr algn="just">
              <a:lnSpc>
                <a:spcPct val="95000"/>
              </a:lnSpc>
              <a:spcBef>
                <a:spcPts val="600"/>
              </a:spcBef>
            </a:pPr>
            <a:endParaRPr lang="en-US" altLang="en-US" sz="2300" dirty="0"/>
          </a:p>
          <a:p>
            <a:pPr algn="just">
              <a:lnSpc>
                <a:spcPct val="95000"/>
              </a:lnSpc>
              <a:spcBef>
                <a:spcPts val="600"/>
              </a:spcBef>
            </a:pPr>
            <a:r>
              <a:rPr lang="en-US" sz="2300" b="0" i="0" u="none" strike="noStrike" baseline="0" dirty="0">
                <a:solidFill>
                  <a:srgbClr val="221E1F"/>
                </a:solidFill>
              </a:rPr>
              <a:t>For example, an investment offers a perpetual cash flow of $500 every year. The return you require on such an investment is 8 percent. What is the value of this investment? </a:t>
            </a:r>
          </a:p>
          <a:p>
            <a:pPr algn="just">
              <a:lnSpc>
                <a:spcPct val="95000"/>
              </a:lnSpc>
              <a:spcBef>
                <a:spcPts val="600"/>
              </a:spcBef>
            </a:pPr>
            <a:r>
              <a:rPr lang="en-US" sz="2300" b="0" i="0" u="none" strike="noStrike" baseline="0" dirty="0">
                <a:solidFill>
                  <a:srgbClr val="221E1F"/>
                </a:solidFill>
              </a:rPr>
              <a:t>The value of this perpetuity is: </a:t>
            </a:r>
            <a:endParaRPr lang="en-US" altLang="en-US" sz="23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perpetuities</a:t>
            </a:r>
          </a:p>
        </p:txBody>
      </p:sp>
      <p:pic>
        <p:nvPicPr>
          <p:cNvPr id="5" name="Picture 4">
            <a:extLst>
              <a:ext uri="{FF2B5EF4-FFF2-40B4-BE49-F238E27FC236}">
                <a16:creationId xmlns:a16="http://schemas.microsoft.com/office/drawing/2014/main" id="{FC269874-9F7D-4A5B-BD94-49084F497C69}"/>
              </a:ext>
            </a:extLst>
          </p:cNvPr>
          <p:cNvPicPr>
            <a:picLocks noChangeAspect="1"/>
          </p:cNvPicPr>
          <p:nvPr/>
        </p:nvPicPr>
        <p:blipFill>
          <a:blip r:embed="rId3"/>
          <a:stretch>
            <a:fillRect/>
          </a:stretch>
        </p:blipFill>
        <p:spPr>
          <a:xfrm>
            <a:off x="2705100" y="3198756"/>
            <a:ext cx="3733800" cy="571500"/>
          </a:xfrm>
          <a:prstGeom prst="rect">
            <a:avLst/>
          </a:prstGeom>
        </p:spPr>
      </p:pic>
      <p:pic>
        <p:nvPicPr>
          <p:cNvPr id="7" name="Picture 6">
            <a:extLst>
              <a:ext uri="{FF2B5EF4-FFF2-40B4-BE49-F238E27FC236}">
                <a16:creationId xmlns:a16="http://schemas.microsoft.com/office/drawing/2014/main" id="{536580E2-086B-4824-8ECC-02AE6F96B23E}"/>
              </a:ext>
            </a:extLst>
          </p:cNvPr>
          <p:cNvPicPr>
            <a:picLocks noChangeAspect="1"/>
          </p:cNvPicPr>
          <p:nvPr/>
        </p:nvPicPr>
        <p:blipFill>
          <a:blip r:embed="rId4"/>
          <a:stretch>
            <a:fillRect/>
          </a:stretch>
        </p:blipFill>
        <p:spPr>
          <a:xfrm>
            <a:off x="2028825" y="5477980"/>
            <a:ext cx="5086350" cy="447675"/>
          </a:xfrm>
          <a:prstGeom prst="rect">
            <a:avLst/>
          </a:prstGeom>
          <a:ln>
            <a:solidFill>
              <a:schemeClr val="accent1"/>
            </a:solidFill>
          </a:ln>
        </p:spPr>
      </p:pic>
    </p:spTree>
    <p:extLst>
      <p:ext uri="{BB962C8B-B14F-4D97-AF65-F5344CB8AC3E}">
        <p14:creationId xmlns:p14="http://schemas.microsoft.com/office/powerpoint/2010/main" val="355250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Preferred stock</a:t>
            </a:r>
          </a:p>
        </p:txBody>
      </p:sp>
      <p:pic>
        <p:nvPicPr>
          <p:cNvPr id="3" name="Picture 2">
            <a:extLst>
              <a:ext uri="{FF2B5EF4-FFF2-40B4-BE49-F238E27FC236}">
                <a16:creationId xmlns:a16="http://schemas.microsoft.com/office/drawing/2014/main" id="{FAAB90C4-53FC-42EC-A4DC-CD6DEFE0D798}"/>
              </a:ext>
            </a:extLst>
          </p:cNvPr>
          <p:cNvPicPr>
            <a:picLocks noChangeAspect="1"/>
          </p:cNvPicPr>
          <p:nvPr/>
        </p:nvPicPr>
        <p:blipFill>
          <a:blip r:embed="rId3"/>
          <a:stretch>
            <a:fillRect/>
          </a:stretch>
        </p:blipFill>
        <p:spPr>
          <a:xfrm>
            <a:off x="609600" y="1657350"/>
            <a:ext cx="8191500" cy="2152650"/>
          </a:xfrm>
          <a:prstGeom prst="rect">
            <a:avLst/>
          </a:prstGeom>
        </p:spPr>
      </p:pic>
      <p:pic>
        <p:nvPicPr>
          <p:cNvPr id="7" name="Picture 6">
            <a:extLst>
              <a:ext uri="{FF2B5EF4-FFF2-40B4-BE49-F238E27FC236}">
                <a16:creationId xmlns:a16="http://schemas.microsoft.com/office/drawing/2014/main" id="{FBFE37DD-0DAB-4427-AEDC-0206968D4D57}"/>
              </a:ext>
            </a:extLst>
          </p:cNvPr>
          <p:cNvPicPr>
            <a:picLocks noChangeAspect="1"/>
          </p:cNvPicPr>
          <p:nvPr/>
        </p:nvPicPr>
        <p:blipFill>
          <a:blip r:embed="rId4"/>
          <a:stretch>
            <a:fillRect/>
          </a:stretch>
        </p:blipFill>
        <p:spPr>
          <a:xfrm>
            <a:off x="838200" y="3857625"/>
            <a:ext cx="8172450" cy="2619375"/>
          </a:xfrm>
          <a:prstGeom prst="rect">
            <a:avLst/>
          </a:prstGeom>
        </p:spPr>
      </p:pic>
    </p:spTree>
    <p:extLst>
      <p:ext uri="{BB962C8B-B14F-4D97-AF65-F5344CB8AC3E}">
        <p14:creationId xmlns:p14="http://schemas.microsoft.com/office/powerpoint/2010/main" val="176173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0000"/>
              </a:lnSpc>
              <a:spcBef>
                <a:spcPts val="600"/>
              </a:spcBef>
            </a:pPr>
            <a:r>
              <a:rPr lang="en-US" sz="2250" b="0" i="0" u="none" strike="noStrike" baseline="0" dirty="0">
                <a:solidFill>
                  <a:srgbClr val="221E1F"/>
                </a:solidFill>
              </a:rPr>
              <a:t>Annuities commonly have payments that grow over time </a:t>
            </a:r>
          </a:p>
          <a:p>
            <a:pPr algn="just">
              <a:lnSpc>
                <a:spcPct val="90000"/>
              </a:lnSpc>
              <a:spcBef>
                <a:spcPts val="600"/>
              </a:spcBef>
            </a:pPr>
            <a:r>
              <a:rPr lang="en-US" sz="2250" b="0" u="none" strike="noStrike" baseline="0" dirty="0">
                <a:solidFill>
                  <a:srgbClr val="221E1F"/>
                </a:solidFill>
              </a:rPr>
              <a:t>Suppose we are looking at a lottery payout over a 20-year period. The first payment, made one year from now, will be $200,000. Every year thereafter, the payment will grow by 5%, so the payment in the second year will be $200,000 × 1.05 = $210,000. The payment in the third year will be $210,000 × 1.05 = $220,500, and so on. What’s the PV if the appropriate discount rate is 11%? </a:t>
            </a:r>
          </a:p>
          <a:p>
            <a:pPr algn="just">
              <a:lnSpc>
                <a:spcPct val="90000"/>
              </a:lnSpc>
              <a:spcBef>
                <a:spcPts val="600"/>
              </a:spcBef>
            </a:pPr>
            <a:r>
              <a:rPr lang="en-US" sz="2250" b="0" i="0" u="none" strike="noStrike" baseline="0" dirty="0">
                <a:solidFill>
                  <a:srgbClr val="221E1F"/>
                </a:solidFill>
              </a:rPr>
              <a:t>If we use the symbol </a:t>
            </a:r>
            <a:r>
              <a:rPr lang="en-US" sz="2250" b="0" i="1" u="none" strike="noStrike" baseline="0" dirty="0">
                <a:solidFill>
                  <a:srgbClr val="221E1F"/>
                </a:solidFill>
              </a:rPr>
              <a:t>g </a:t>
            </a:r>
            <a:r>
              <a:rPr lang="en-US" sz="2250" b="0" i="0" u="none" strike="noStrike" baseline="0" dirty="0">
                <a:solidFill>
                  <a:srgbClr val="221E1F"/>
                </a:solidFill>
              </a:rPr>
              <a:t>to represent the growth rate, we can calculate the value of a growing annuity using a modified version of our regular annuity formula: </a:t>
            </a:r>
            <a:endParaRPr lang="en-US" sz="2250" b="0" u="none" strike="noStrike" baseline="0" dirty="0">
              <a:solidFill>
                <a:srgbClr val="221E1F"/>
              </a:solidFill>
            </a:endParaRPr>
          </a:p>
          <a:p>
            <a:pPr algn="just">
              <a:lnSpc>
                <a:spcPct val="90000"/>
              </a:lnSpc>
              <a:spcBef>
                <a:spcPts val="600"/>
              </a:spcBef>
            </a:pPr>
            <a:endParaRPr lang="en-US" altLang="en-US" sz="22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Growing annuities and perpetuities</a:t>
            </a:r>
          </a:p>
        </p:txBody>
      </p:sp>
      <p:pic>
        <p:nvPicPr>
          <p:cNvPr id="3" name="Picture 2">
            <a:extLst>
              <a:ext uri="{FF2B5EF4-FFF2-40B4-BE49-F238E27FC236}">
                <a16:creationId xmlns:a16="http://schemas.microsoft.com/office/drawing/2014/main" id="{33108E9B-C756-4AF7-93A2-1FF5046EC9F8}"/>
              </a:ext>
            </a:extLst>
          </p:cNvPr>
          <p:cNvPicPr>
            <a:picLocks noChangeAspect="1"/>
          </p:cNvPicPr>
          <p:nvPr/>
        </p:nvPicPr>
        <p:blipFill>
          <a:blip r:embed="rId3"/>
          <a:stretch>
            <a:fillRect/>
          </a:stretch>
        </p:blipFill>
        <p:spPr>
          <a:xfrm>
            <a:off x="1643699" y="4925175"/>
            <a:ext cx="6313449" cy="1523936"/>
          </a:xfrm>
          <a:prstGeom prst="rect">
            <a:avLst/>
          </a:prstGeom>
        </p:spPr>
      </p:pic>
    </p:spTree>
    <p:extLst>
      <p:ext uri="{BB962C8B-B14F-4D97-AF65-F5344CB8AC3E}">
        <p14:creationId xmlns:p14="http://schemas.microsoft.com/office/powerpoint/2010/main" val="2001589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5000"/>
              </a:lnSpc>
              <a:spcBef>
                <a:spcPts val="600"/>
              </a:spcBef>
            </a:pPr>
            <a:r>
              <a:rPr lang="en-US" sz="2300" b="0" i="0" u="none" strike="noStrike" baseline="0" dirty="0">
                <a:solidFill>
                  <a:srgbClr val="221E1F"/>
                </a:solidFill>
              </a:rPr>
              <a:t>Plugging in the numbers from our lottery example (and letting </a:t>
            </a:r>
            <a:r>
              <a:rPr lang="en-US" sz="2300" b="0" i="1" u="none" strike="noStrike" baseline="0" dirty="0">
                <a:solidFill>
                  <a:srgbClr val="221E1F"/>
                </a:solidFill>
              </a:rPr>
              <a:t>g </a:t>
            </a:r>
            <a:r>
              <a:rPr lang="en-US" sz="2300" b="0" i="0" u="none" strike="noStrike" baseline="0" dirty="0">
                <a:solidFill>
                  <a:srgbClr val="221E1F"/>
                </a:solidFill>
              </a:rPr>
              <a:t>= .05), we get:</a:t>
            </a:r>
          </a:p>
          <a:p>
            <a:pPr algn="just">
              <a:lnSpc>
                <a:spcPct val="95000"/>
              </a:lnSpc>
              <a:spcBef>
                <a:spcPts val="600"/>
              </a:spcBef>
            </a:pPr>
            <a:endParaRPr lang="en-US" sz="2300" dirty="0">
              <a:solidFill>
                <a:srgbClr val="221E1F"/>
              </a:solidFill>
            </a:endParaRPr>
          </a:p>
          <a:p>
            <a:pPr algn="just">
              <a:lnSpc>
                <a:spcPct val="95000"/>
              </a:lnSpc>
              <a:spcBef>
                <a:spcPts val="600"/>
              </a:spcBef>
            </a:pPr>
            <a:endParaRPr lang="en-US" sz="2300" b="0" i="0" u="none" strike="noStrike" baseline="0" dirty="0">
              <a:solidFill>
                <a:srgbClr val="221E1F"/>
              </a:solidFill>
            </a:endParaRPr>
          </a:p>
          <a:p>
            <a:pPr marL="114680" indent="0" algn="just">
              <a:lnSpc>
                <a:spcPct val="95000"/>
              </a:lnSpc>
              <a:spcBef>
                <a:spcPts val="600"/>
              </a:spcBef>
              <a:buNone/>
            </a:pPr>
            <a:endParaRPr lang="en-US" sz="2300" b="0" i="0" u="none" strike="noStrike" baseline="0" dirty="0">
              <a:solidFill>
                <a:srgbClr val="221E1F"/>
              </a:solidFill>
            </a:endParaRPr>
          </a:p>
          <a:p>
            <a:pPr algn="just">
              <a:lnSpc>
                <a:spcPct val="95000"/>
              </a:lnSpc>
              <a:spcBef>
                <a:spcPts val="600"/>
              </a:spcBef>
            </a:pPr>
            <a:r>
              <a:rPr lang="en-US" sz="2300" b="0" i="0" u="none" strike="noStrike" baseline="0" dirty="0">
                <a:solidFill>
                  <a:srgbClr val="221E1F"/>
                </a:solidFill>
              </a:rPr>
              <a:t>There is also a formula for the PV of a growing perpetuity: </a:t>
            </a:r>
          </a:p>
          <a:p>
            <a:pPr algn="just">
              <a:lnSpc>
                <a:spcPct val="95000"/>
              </a:lnSpc>
              <a:spcBef>
                <a:spcPts val="600"/>
              </a:spcBef>
            </a:pPr>
            <a:endParaRPr lang="en-US" altLang="en-US" sz="2300" dirty="0">
              <a:solidFill>
                <a:srgbClr val="221E1F"/>
              </a:solidFill>
            </a:endParaRPr>
          </a:p>
          <a:p>
            <a:pPr marL="114680" indent="0" algn="just">
              <a:lnSpc>
                <a:spcPct val="95000"/>
              </a:lnSpc>
              <a:spcBef>
                <a:spcPts val="600"/>
              </a:spcBef>
              <a:buNone/>
            </a:pPr>
            <a:endParaRPr lang="en-US" altLang="en-US" sz="2300" dirty="0">
              <a:solidFill>
                <a:srgbClr val="221E1F"/>
              </a:solidFill>
            </a:endParaRPr>
          </a:p>
          <a:p>
            <a:pPr marL="114680" indent="0" algn="just">
              <a:lnSpc>
                <a:spcPct val="95000"/>
              </a:lnSpc>
              <a:spcBef>
                <a:spcPts val="600"/>
              </a:spcBef>
              <a:buNone/>
            </a:pPr>
            <a:endParaRPr lang="en-US" altLang="en-US" sz="2300" dirty="0">
              <a:solidFill>
                <a:srgbClr val="221E1F"/>
              </a:solidFill>
            </a:endParaRPr>
          </a:p>
          <a:p>
            <a:pPr algn="just">
              <a:lnSpc>
                <a:spcPct val="95000"/>
              </a:lnSpc>
              <a:spcBef>
                <a:spcPts val="600"/>
              </a:spcBef>
            </a:pPr>
            <a:r>
              <a:rPr lang="en-US" sz="2300" b="0" i="0" u="none" strike="noStrike" baseline="0" dirty="0">
                <a:solidFill>
                  <a:srgbClr val="221E1F"/>
                </a:solidFill>
              </a:rPr>
              <a:t>Returning to our lottery example, now suppose the payments continue forever. In this case, the present value is: </a:t>
            </a:r>
            <a:endParaRPr lang="en-US" altLang="en-US" sz="23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Growing annuities and perpetuities (continued)</a:t>
            </a:r>
          </a:p>
        </p:txBody>
      </p:sp>
      <p:pic>
        <p:nvPicPr>
          <p:cNvPr id="5" name="Picture 4">
            <a:extLst>
              <a:ext uri="{FF2B5EF4-FFF2-40B4-BE49-F238E27FC236}">
                <a16:creationId xmlns:a16="http://schemas.microsoft.com/office/drawing/2014/main" id="{B20C192D-DAB6-4E41-9E8A-65A7CC438E53}"/>
              </a:ext>
            </a:extLst>
          </p:cNvPr>
          <p:cNvPicPr>
            <a:picLocks noChangeAspect="1"/>
          </p:cNvPicPr>
          <p:nvPr/>
        </p:nvPicPr>
        <p:blipFill>
          <a:blip r:embed="rId3"/>
          <a:stretch>
            <a:fillRect/>
          </a:stretch>
        </p:blipFill>
        <p:spPr>
          <a:xfrm>
            <a:off x="1393031" y="2283540"/>
            <a:ext cx="6357938" cy="1069260"/>
          </a:xfrm>
          <a:prstGeom prst="rect">
            <a:avLst/>
          </a:prstGeom>
          <a:ln>
            <a:solidFill>
              <a:schemeClr val="accent1"/>
            </a:solidFill>
          </a:ln>
        </p:spPr>
      </p:pic>
      <p:pic>
        <p:nvPicPr>
          <p:cNvPr id="7" name="Picture 6">
            <a:extLst>
              <a:ext uri="{FF2B5EF4-FFF2-40B4-BE49-F238E27FC236}">
                <a16:creationId xmlns:a16="http://schemas.microsoft.com/office/drawing/2014/main" id="{10CF67A0-56A9-42D1-9B98-433C72870405}"/>
              </a:ext>
            </a:extLst>
          </p:cNvPr>
          <p:cNvPicPr>
            <a:picLocks noChangeAspect="1"/>
          </p:cNvPicPr>
          <p:nvPr/>
        </p:nvPicPr>
        <p:blipFill>
          <a:blip r:embed="rId4"/>
          <a:stretch>
            <a:fillRect/>
          </a:stretch>
        </p:blipFill>
        <p:spPr>
          <a:xfrm>
            <a:off x="982049" y="4028659"/>
            <a:ext cx="7179901" cy="882994"/>
          </a:xfrm>
          <a:prstGeom prst="rect">
            <a:avLst/>
          </a:prstGeom>
        </p:spPr>
      </p:pic>
      <p:pic>
        <p:nvPicPr>
          <p:cNvPr id="9" name="Picture 8">
            <a:extLst>
              <a:ext uri="{FF2B5EF4-FFF2-40B4-BE49-F238E27FC236}">
                <a16:creationId xmlns:a16="http://schemas.microsoft.com/office/drawing/2014/main" id="{DA6F5631-74C1-4F11-A365-4E7557EB5864}"/>
              </a:ext>
            </a:extLst>
          </p:cNvPr>
          <p:cNvPicPr>
            <a:picLocks noChangeAspect="1"/>
          </p:cNvPicPr>
          <p:nvPr/>
        </p:nvPicPr>
        <p:blipFill>
          <a:blip r:embed="rId5"/>
          <a:stretch>
            <a:fillRect/>
          </a:stretch>
        </p:blipFill>
        <p:spPr>
          <a:xfrm>
            <a:off x="1148031" y="5900600"/>
            <a:ext cx="7179902" cy="584903"/>
          </a:xfrm>
          <a:prstGeom prst="rect">
            <a:avLst/>
          </a:prstGeom>
          <a:ln>
            <a:solidFill>
              <a:schemeClr val="accent1"/>
            </a:solidFill>
          </a:ln>
        </p:spPr>
      </p:pic>
    </p:spTree>
    <p:extLst>
      <p:ext uri="{BB962C8B-B14F-4D97-AF65-F5344CB8AC3E}">
        <p14:creationId xmlns:p14="http://schemas.microsoft.com/office/powerpoint/2010/main" val="247527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0000"/>
              </a:lnSpc>
              <a:spcBef>
                <a:spcPts val="600"/>
              </a:spcBef>
            </a:pPr>
            <a:r>
              <a:rPr lang="en-US" altLang="en-US" sz="2300" dirty="0"/>
              <a:t>Rates are quoted in many ways</a:t>
            </a:r>
          </a:p>
          <a:p>
            <a:pPr algn="just">
              <a:lnSpc>
                <a:spcPct val="90000"/>
              </a:lnSpc>
              <a:spcBef>
                <a:spcPts val="600"/>
              </a:spcBef>
            </a:pPr>
            <a:r>
              <a:rPr lang="en-US" sz="2300" b="0" i="0" u="none" strike="noStrike" baseline="0" dirty="0">
                <a:solidFill>
                  <a:srgbClr val="221E1F"/>
                </a:solidFill>
              </a:rPr>
              <a:t>If a rate is quoted as 10 percent compounded semiannually, this means the investment actually pays 5 percent every six months</a:t>
            </a:r>
          </a:p>
          <a:p>
            <a:pPr lvl="1" algn="just">
              <a:lnSpc>
                <a:spcPct val="90000"/>
              </a:lnSpc>
              <a:spcBef>
                <a:spcPts val="600"/>
              </a:spcBef>
            </a:pPr>
            <a:r>
              <a:rPr lang="en-US" sz="2200" b="0" i="0" u="none" strike="noStrike" baseline="0" dirty="0">
                <a:solidFill>
                  <a:srgbClr val="221E1F"/>
                </a:solidFill>
              </a:rPr>
              <a:t>Is 5% every six months the same thing as 10% per year? </a:t>
            </a:r>
            <a:r>
              <a:rPr lang="en-US" sz="2200" i="0" u="none" strike="noStrike" baseline="0" dirty="0">
                <a:solidFill>
                  <a:srgbClr val="221E1F"/>
                </a:solidFill>
              </a:rPr>
              <a:t>No!</a:t>
            </a:r>
          </a:p>
          <a:p>
            <a:pPr lvl="2" algn="just">
              <a:lnSpc>
                <a:spcPct val="90000"/>
              </a:lnSpc>
              <a:spcBef>
                <a:spcPts val="600"/>
              </a:spcBef>
            </a:pPr>
            <a:r>
              <a:rPr lang="en-US" sz="2100" b="0" i="0" u="none" strike="noStrike" baseline="0" dirty="0">
                <a:solidFill>
                  <a:srgbClr val="221E1F"/>
                </a:solidFill>
              </a:rPr>
              <a:t>If you invest $1 at 10% per year, you will have </a:t>
            </a:r>
            <a:r>
              <a:rPr lang="en-US" sz="2100" b="1" i="0" u="none" strike="noStrike" baseline="0" dirty="0">
                <a:solidFill>
                  <a:srgbClr val="221E1F"/>
                </a:solidFill>
              </a:rPr>
              <a:t>$1.10 </a:t>
            </a:r>
            <a:r>
              <a:rPr lang="en-US" sz="2100" b="0" i="0" u="none" strike="noStrike" baseline="0" dirty="0">
                <a:solidFill>
                  <a:srgbClr val="221E1F"/>
                </a:solidFill>
              </a:rPr>
              <a:t>at year end</a:t>
            </a:r>
          </a:p>
          <a:p>
            <a:pPr lvl="2" algn="just">
              <a:lnSpc>
                <a:spcPct val="90000"/>
              </a:lnSpc>
              <a:spcBef>
                <a:spcPts val="600"/>
              </a:spcBef>
            </a:pPr>
            <a:r>
              <a:rPr lang="en-US" sz="2100" b="0" i="0" u="none" strike="noStrike" baseline="0" dirty="0">
                <a:solidFill>
                  <a:srgbClr val="221E1F"/>
                </a:solidFill>
              </a:rPr>
              <a:t>If you invest at 5% every six months, then you’ll have the FV of $1 at 5% for two periods: $1 × 1.052 = </a:t>
            </a:r>
            <a:r>
              <a:rPr lang="en-US" sz="2100" b="1" i="0" u="none" strike="noStrike" baseline="0" dirty="0">
                <a:solidFill>
                  <a:srgbClr val="221E1F"/>
                </a:solidFill>
              </a:rPr>
              <a:t>$1.1025</a:t>
            </a:r>
          </a:p>
          <a:p>
            <a:pPr algn="just">
              <a:lnSpc>
                <a:spcPct val="90000"/>
              </a:lnSpc>
              <a:spcBef>
                <a:spcPts val="600"/>
              </a:spcBef>
            </a:pPr>
            <a:r>
              <a:rPr lang="en-US" sz="2300" b="0" i="0" u="none" strike="noStrike" baseline="0" dirty="0">
                <a:solidFill>
                  <a:srgbClr val="221E1F"/>
                </a:solidFill>
              </a:rPr>
              <a:t>In this example, the 10% is a </a:t>
            </a:r>
            <a:r>
              <a:rPr lang="en-US" sz="2300" b="1" i="0" u="none" strike="noStrike" baseline="0" dirty="0">
                <a:solidFill>
                  <a:srgbClr val="221E1F"/>
                </a:solidFill>
              </a:rPr>
              <a:t>stated</a:t>
            </a:r>
            <a:r>
              <a:rPr lang="en-US" sz="2300" b="0" i="0" u="none" strike="noStrike" baseline="0" dirty="0">
                <a:solidFill>
                  <a:srgbClr val="221E1F"/>
                </a:solidFill>
              </a:rPr>
              <a:t>, or </a:t>
            </a:r>
            <a:r>
              <a:rPr lang="en-US" sz="2300" b="1" i="0" u="none" strike="noStrike" baseline="0" dirty="0">
                <a:solidFill>
                  <a:srgbClr val="221E1F"/>
                </a:solidFill>
              </a:rPr>
              <a:t>quoted</a:t>
            </a:r>
            <a:r>
              <a:rPr lang="en-US" sz="2300" b="0" i="0" u="none" strike="noStrike" baseline="0" dirty="0">
                <a:solidFill>
                  <a:srgbClr val="221E1F"/>
                </a:solidFill>
              </a:rPr>
              <a:t>, </a:t>
            </a:r>
            <a:r>
              <a:rPr lang="en-US" sz="2300" b="1" i="0" u="none" strike="noStrike" baseline="0" dirty="0">
                <a:solidFill>
                  <a:srgbClr val="221E1F"/>
                </a:solidFill>
              </a:rPr>
              <a:t>interest rate </a:t>
            </a:r>
            <a:endParaRPr lang="en-US" sz="2300" b="1" dirty="0">
              <a:solidFill>
                <a:srgbClr val="221E1F"/>
              </a:solidFill>
            </a:endParaRPr>
          </a:p>
          <a:p>
            <a:pPr algn="just">
              <a:lnSpc>
                <a:spcPct val="90000"/>
              </a:lnSpc>
              <a:spcBef>
                <a:spcPts val="600"/>
              </a:spcBef>
            </a:pPr>
            <a:r>
              <a:rPr lang="en-US" sz="2300" i="0" u="none" strike="noStrike" baseline="0" dirty="0">
                <a:solidFill>
                  <a:srgbClr val="221E1F"/>
                </a:solidFill>
              </a:rPr>
              <a:t>The 10.25%, which is actually the rate you will earn, is called the </a:t>
            </a:r>
            <a:r>
              <a:rPr lang="en-US" sz="2300" b="1" i="0" u="none" strike="noStrike" baseline="0" dirty="0">
                <a:solidFill>
                  <a:srgbClr val="221E1F"/>
                </a:solidFill>
              </a:rPr>
              <a:t>effective annual rate (EAR)</a:t>
            </a:r>
            <a:endParaRPr lang="en-US" sz="1700" b="1"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Anytime we have compounding during the year, we need to be concerned about what the rate really is </a:t>
            </a:r>
          </a:p>
          <a:p>
            <a:pPr algn="just">
              <a:lnSpc>
                <a:spcPct val="90000"/>
              </a:lnSpc>
              <a:spcBef>
                <a:spcPts val="600"/>
              </a:spcBef>
            </a:pPr>
            <a:r>
              <a:rPr lang="en-US" sz="2300" b="0" i="0" u="none" strike="noStrike" baseline="0" dirty="0">
                <a:solidFill>
                  <a:srgbClr val="221E1F"/>
                </a:solidFill>
              </a:rPr>
              <a:t>To compare different investments or interest rates, we will always need to convert to effective rates </a:t>
            </a:r>
            <a:endParaRPr lang="en-US" altLang="en-US" sz="23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EFFECTIVE ANNUAL RATES AND COMPOUNDING</a:t>
            </a:r>
          </a:p>
        </p:txBody>
      </p:sp>
    </p:spTree>
    <p:extLst>
      <p:ext uri="{BB962C8B-B14F-4D97-AF65-F5344CB8AC3E}">
        <p14:creationId xmlns:p14="http://schemas.microsoft.com/office/powerpoint/2010/main" val="342269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0000"/>
              </a:lnSpc>
              <a:spcBef>
                <a:spcPts val="600"/>
              </a:spcBef>
            </a:pPr>
            <a:r>
              <a:rPr lang="en-US" sz="2300" b="0" i="0" u="none" strike="noStrike" baseline="0" dirty="0">
                <a:solidFill>
                  <a:srgbClr val="221E1F"/>
                </a:solidFill>
              </a:rPr>
              <a:t>Suppose you’ve shopped around and </a:t>
            </a:r>
            <a:r>
              <a:rPr lang="en-US" sz="2300" dirty="0">
                <a:solidFill>
                  <a:srgbClr val="221E1F"/>
                </a:solidFill>
              </a:rPr>
              <a:t>found </a:t>
            </a:r>
            <a:r>
              <a:rPr lang="en-US" sz="2300" b="0" i="0" u="none" strike="noStrike" baseline="0" dirty="0">
                <a:solidFill>
                  <a:srgbClr val="221E1F"/>
                </a:solidFill>
              </a:rPr>
              <a:t>the following rates: </a:t>
            </a:r>
          </a:p>
          <a:p>
            <a:pPr lvl="1" algn="just">
              <a:lnSpc>
                <a:spcPct val="90000"/>
              </a:lnSpc>
              <a:spcBef>
                <a:spcPts val="600"/>
              </a:spcBef>
            </a:pPr>
            <a:r>
              <a:rPr lang="en-US" sz="2100" b="0" i="0" u="none" strike="noStrike" baseline="0" dirty="0">
                <a:solidFill>
                  <a:srgbClr val="221E1F"/>
                </a:solidFill>
              </a:rPr>
              <a:t>Bank A: 15 percent compounded daily </a:t>
            </a:r>
          </a:p>
          <a:p>
            <a:pPr lvl="1" algn="just">
              <a:lnSpc>
                <a:spcPct val="90000"/>
              </a:lnSpc>
              <a:spcBef>
                <a:spcPts val="600"/>
              </a:spcBef>
            </a:pPr>
            <a:r>
              <a:rPr lang="en-US" sz="2100" b="0" i="0" u="none" strike="noStrike" baseline="0" dirty="0">
                <a:solidFill>
                  <a:srgbClr val="221E1F"/>
                </a:solidFill>
              </a:rPr>
              <a:t>Bank B: 15.5 percent compounded quarterly </a:t>
            </a:r>
          </a:p>
          <a:p>
            <a:pPr lvl="1" algn="just">
              <a:lnSpc>
                <a:spcPct val="90000"/>
              </a:lnSpc>
              <a:spcBef>
                <a:spcPts val="600"/>
              </a:spcBef>
            </a:pPr>
            <a:r>
              <a:rPr lang="en-US" sz="2100" b="0" i="0" u="none" strike="noStrike" baseline="0" dirty="0">
                <a:solidFill>
                  <a:srgbClr val="221E1F"/>
                </a:solidFill>
              </a:rPr>
              <a:t>Bank C: 16 percent compounded annually </a:t>
            </a:r>
          </a:p>
          <a:p>
            <a:pPr algn="just">
              <a:lnSpc>
                <a:spcPct val="90000"/>
              </a:lnSpc>
              <a:spcBef>
                <a:spcPts val="600"/>
              </a:spcBef>
            </a:pPr>
            <a:r>
              <a:rPr lang="en-US" sz="2300" b="0" i="0" u="none" strike="noStrike" baseline="0" dirty="0">
                <a:solidFill>
                  <a:srgbClr val="221E1F"/>
                </a:solidFill>
              </a:rPr>
              <a:t>Which of these is the best if you are thinking of opening a savings account? Which is best if they represent loan rates? </a:t>
            </a:r>
          </a:p>
          <a:p>
            <a:pPr lvl="1" algn="just"/>
            <a:r>
              <a:rPr lang="en-US" sz="2100" b="0" i="0" u="none" strike="noStrike" baseline="0" dirty="0">
                <a:solidFill>
                  <a:srgbClr val="221E1F"/>
                </a:solidFill>
              </a:rPr>
              <a:t>Bank C is offering 16% </a:t>
            </a:r>
            <a:r>
              <a:rPr lang="en-US" sz="2100" b="0" i="1" u="none" strike="noStrike" baseline="0" dirty="0">
                <a:solidFill>
                  <a:srgbClr val="221E1F"/>
                </a:solidFill>
              </a:rPr>
              <a:t>per year</a:t>
            </a:r>
            <a:r>
              <a:rPr lang="en-US" sz="2100" b="0" i="0" u="none" strike="noStrike" baseline="0" dirty="0">
                <a:solidFill>
                  <a:srgbClr val="221E1F"/>
                </a:solidFill>
              </a:rPr>
              <a:t>. Because there is no compounding during the year, </a:t>
            </a:r>
            <a:r>
              <a:rPr lang="en-US" sz="2100" b="0" u="none" strike="noStrike" baseline="0" dirty="0">
                <a:solidFill>
                  <a:srgbClr val="221E1F"/>
                </a:solidFill>
              </a:rPr>
              <a:t>the</a:t>
            </a:r>
            <a:r>
              <a:rPr lang="en-US" sz="2100" b="0" i="1" u="none" strike="noStrike" baseline="0" dirty="0">
                <a:solidFill>
                  <a:srgbClr val="221E1F"/>
                </a:solidFill>
              </a:rPr>
              <a:t> EAR is 16%.</a:t>
            </a:r>
          </a:p>
          <a:p>
            <a:pPr lvl="1" algn="just"/>
            <a:r>
              <a:rPr lang="en-US" sz="2100" b="0" i="0" u="none" strike="noStrike" baseline="0" dirty="0">
                <a:solidFill>
                  <a:srgbClr val="221E1F"/>
                </a:solidFill>
              </a:rPr>
              <a:t>Bank B is paying .155/4 = .03875, or 3.875% per quarter. An investment of $1 for four quarters would grow to: $1 × 1.03875</a:t>
            </a:r>
            <a:r>
              <a:rPr lang="en-US" sz="2100" b="0" i="0" u="none" strike="noStrike" baseline="30000" dirty="0">
                <a:solidFill>
                  <a:srgbClr val="221E1F"/>
                </a:solidFill>
              </a:rPr>
              <a:t>4</a:t>
            </a:r>
            <a:r>
              <a:rPr lang="en-US" sz="2100" b="0" i="0" u="none" strike="noStrike" baseline="0" dirty="0">
                <a:solidFill>
                  <a:srgbClr val="221E1F"/>
                </a:solidFill>
              </a:rPr>
              <a:t> = $1.1642. </a:t>
            </a:r>
            <a:r>
              <a:rPr lang="en-US" sz="2100" b="0" u="none" strike="noStrike" baseline="0" dirty="0">
                <a:solidFill>
                  <a:srgbClr val="221E1F"/>
                </a:solidFill>
              </a:rPr>
              <a:t>The</a:t>
            </a:r>
            <a:r>
              <a:rPr lang="en-US" sz="2100" b="0" i="1" u="none" strike="noStrike" baseline="0" dirty="0">
                <a:solidFill>
                  <a:srgbClr val="221E1F"/>
                </a:solidFill>
              </a:rPr>
              <a:t> EAR, therefore, is 16.42%.</a:t>
            </a:r>
          </a:p>
          <a:p>
            <a:pPr lvl="1" algn="just"/>
            <a:r>
              <a:rPr lang="en-US" sz="2100" b="0" i="0" u="none" strike="noStrike" baseline="0" dirty="0">
                <a:solidFill>
                  <a:srgbClr val="221E1F"/>
                </a:solidFill>
              </a:rPr>
              <a:t>Bank A is compounding every day. The daily interest rate is: .15/365 = .000411, or .0411%. An investment of $1 for 365 periods would grow to: $1 × 1.000411</a:t>
            </a:r>
            <a:r>
              <a:rPr lang="en-US" sz="2100" b="0" i="0" u="none" strike="noStrike" baseline="30000" dirty="0">
                <a:solidFill>
                  <a:srgbClr val="221E1F"/>
                </a:solidFill>
              </a:rPr>
              <a:t>365</a:t>
            </a:r>
            <a:r>
              <a:rPr lang="en-US" sz="2100" b="0" i="0" u="none" strike="noStrike" baseline="0" dirty="0">
                <a:solidFill>
                  <a:srgbClr val="221E1F"/>
                </a:solidFill>
              </a:rPr>
              <a:t> = $1.1618 and the </a:t>
            </a:r>
            <a:r>
              <a:rPr lang="en-US" sz="2100" b="0" i="1" u="none" strike="noStrike" baseline="0" dirty="0">
                <a:solidFill>
                  <a:srgbClr val="221E1F"/>
                </a:solidFill>
              </a:rPr>
              <a:t>EAR is 16.18%</a:t>
            </a:r>
          </a:p>
          <a:p>
            <a:pPr lvl="1" algn="just"/>
            <a:endParaRPr lang="en-US" altLang="en-US" sz="21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CALCULATING AND COMPARING EFFECTIVE ANNUAL RATES</a:t>
            </a:r>
          </a:p>
        </p:txBody>
      </p:sp>
    </p:spTree>
    <p:extLst>
      <p:ext uri="{BB962C8B-B14F-4D97-AF65-F5344CB8AC3E}">
        <p14:creationId xmlns:p14="http://schemas.microsoft.com/office/powerpoint/2010/main" val="2968842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752600"/>
            <a:ext cx="8202436" cy="4757368"/>
          </a:xfrm>
        </p:spPr>
        <p:txBody>
          <a:bodyPr/>
          <a:lstStyle/>
          <a:p>
            <a:pPr algn="just">
              <a:lnSpc>
                <a:spcPct val="90000"/>
              </a:lnSpc>
              <a:spcBef>
                <a:spcPts val="600"/>
              </a:spcBef>
            </a:pPr>
            <a:r>
              <a:rPr lang="en-US" sz="2300" b="0" i="0" u="none" strike="noStrike" baseline="0" dirty="0">
                <a:solidFill>
                  <a:srgbClr val="221E1F"/>
                </a:solidFill>
              </a:rPr>
              <a:t>The EARs from the previous slide are as follows:</a:t>
            </a:r>
          </a:p>
          <a:p>
            <a:pPr lvl="1" algn="just"/>
            <a:r>
              <a:rPr lang="en-US" sz="2100" b="0" i="0" u="none" strike="noStrike" baseline="0" dirty="0">
                <a:solidFill>
                  <a:srgbClr val="221E1F"/>
                </a:solidFill>
              </a:rPr>
              <a:t>Bank A – 16.18%</a:t>
            </a:r>
          </a:p>
          <a:p>
            <a:pPr lvl="1" algn="just"/>
            <a:r>
              <a:rPr lang="en-US" sz="2100" dirty="0">
                <a:solidFill>
                  <a:srgbClr val="221E1F"/>
                </a:solidFill>
              </a:rPr>
              <a:t>Bank B – 16.42%</a:t>
            </a:r>
          </a:p>
          <a:p>
            <a:pPr lvl="1" algn="just"/>
            <a:r>
              <a:rPr lang="en-US" sz="2100" dirty="0">
                <a:solidFill>
                  <a:srgbClr val="221E1F"/>
                </a:solidFill>
              </a:rPr>
              <a:t>Bank C – 16.00%</a:t>
            </a:r>
            <a:endParaRPr lang="en-US" sz="2100" b="0" u="none" strike="noStrike" baseline="0" dirty="0">
              <a:solidFill>
                <a:srgbClr val="221E1F"/>
              </a:solidFill>
            </a:endParaRPr>
          </a:p>
          <a:p>
            <a:pPr algn="just"/>
            <a:r>
              <a:rPr lang="en-US" sz="2300" dirty="0">
                <a:solidFill>
                  <a:srgbClr val="221E1F"/>
                </a:solidFill>
              </a:rPr>
              <a:t>Which rate is best?</a:t>
            </a:r>
          </a:p>
          <a:p>
            <a:pPr lvl="1" algn="just"/>
            <a:r>
              <a:rPr lang="en-US" sz="2100" dirty="0">
                <a:solidFill>
                  <a:srgbClr val="221E1F"/>
                </a:solidFill>
              </a:rPr>
              <a:t>For a borrower, Bank C offers the best rate</a:t>
            </a:r>
            <a:endParaRPr lang="en-US" sz="2100" b="0" u="none" strike="noStrike" baseline="0" dirty="0">
              <a:solidFill>
                <a:srgbClr val="221E1F"/>
              </a:solidFill>
            </a:endParaRPr>
          </a:p>
          <a:p>
            <a:pPr lvl="1" algn="just"/>
            <a:r>
              <a:rPr lang="en-US" sz="2100" dirty="0">
                <a:solidFill>
                  <a:srgbClr val="221E1F"/>
                </a:solidFill>
              </a:rPr>
              <a:t>For a saver, Bank B offers the best rate</a:t>
            </a:r>
            <a:endParaRPr lang="en-US" altLang="en-US" sz="2100" dirty="0"/>
          </a:p>
          <a:p>
            <a:pPr algn="just"/>
            <a:endParaRPr lang="en-US" altLang="en-US" sz="2300" dirty="0"/>
          </a:p>
          <a:p>
            <a:pPr algn="just"/>
            <a:r>
              <a:rPr lang="en-US" altLang="en-US" sz="2300" dirty="0"/>
              <a:t>EAR may be calculated as follows, where </a:t>
            </a:r>
            <a:r>
              <a:rPr lang="en-US" altLang="en-US" sz="2300" i="1" dirty="0"/>
              <a:t>m</a:t>
            </a:r>
            <a:r>
              <a:rPr lang="en-US" altLang="en-US" sz="2300" dirty="0"/>
              <a:t> is the number of times the interest is compounded:</a:t>
            </a:r>
          </a:p>
          <a:p>
            <a:pPr algn="just"/>
            <a:endParaRPr lang="en-US" altLang="en-US" sz="2300" dirty="0"/>
          </a:p>
          <a:p>
            <a:pPr algn="just"/>
            <a:endParaRPr lang="en-US" altLang="en-US" sz="2300" dirty="0"/>
          </a:p>
          <a:p>
            <a:pPr algn="just"/>
            <a:endParaRPr lang="en-US" altLang="en-US" sz="27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CALCULATING AND COMPARING EFFECTIVE ANNUAL RATES (continued)</a:t>
            </a:r>
          </a:p>
        </p:txBody>
      </p:sp>
      <p:pic>
        <p:nvPicPr>
          <p:cNvPr id="3" name="Picture 2">
            <a:extLst>
              <a:ext uri="{FF2B5EF4-FFF2-40B4-BE49-F238E27FC236}">
                <a16:creationId xmlns:a16="http://schemas.microsoft.com/office/drawing/2014/main" id="{335BDF14-0761-498A-A053-1A984440F642}"/>
              </a:ext>
            </a:extLst>
          </p:cNvPr>
          <p:cNvPicPr>
            <a:picLocks noChangeAspect="1"/>
          </p:cNvPicPr>
          <p:nvPr/>
        </p:nvPicPr>
        <p:blipFill>
          <a:blip r:embed="rId3"/>
          <a:stretch>
            <a:fillRect/>
          </a:stretch>
        </p:blipFill>
        <p:spPr>
          <a:xfrm>
            <a:off x="2200275" y="5715000"/>
            <a:ext cx="4743450" cy="542925"/>
          </a:xfrm>
          <a:prstGeom prst="rect">
            <a:avLst/>
          </a:prstGeom>
        </p:spPr>
      </p:pic>
    </p:spTree>
    <p:extLst>
      <p:ext uri="{BB962C8B-B14F-4D97-AF65-F5344CB8AC3E}">
        <p14:creationId xmlns:p14="http://schemas.microsoft.com/office/powerpoint/2010/main" val="129998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013FC33-FD71-4377-A883-B2E5DE113BAD}"/>
              </a:ext>
            </a:extLst>
          </p:cNvPr>
          <p:cNvPicPr>
            <a:picLocks noChangeAspect="1"/>
          </p:cNvPicPr>
          <p:nvPr/>
        </p:nvPicPr>
        <p:blipFill>
          <a:blip r:embed="rId3"/>
          <a:stretch>
            <a:fillRect/>
          </a:stretch>
        </p:blipFill>
        <p:spPr>
          <a:xfrm>
            <a:off x="1588744" y="1582517"/>
            <a:ext cx="6423359" cy="4881753"/>
          </a:xfrm>
          <a:prstGeom prst="rect">
            <a:avLst/>
          </a:prstGeom>
          <a:noFill/>
        </p:spPr>
      </p:pic>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a:xfrm>
            <a:off x="456848" y="6484333"/>
            <a:ext cx="8687152" cy="370577"/>
          </a:xfrm>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a:xfrm>
            <a:off x="636764" y="373677"/>
            <a:ext cx="8117416" cy="1117356"/>
          </a:xfrm>
        </p:spPr>
        <p:txBody>
          <a:bodyPr anchor="ctr">
            <a:normAutofit/>
          </a:bodyPr>
          <a:lstStyle/>
          <a:p>
            <a:pPr eaLnBrk="1" hangingPunct="1">
              <a:defRPr/>
            </a:pPr>
            <a:r>
              <a:rPr lang="en-US" altLang="en-US"/>
              <a:t>What’s the ear?</a:t>
            </a:r>
          </a:p>
        </p:txBody>
      </p:sp>
    </p:spTree>
    <p:extLst>
      <p:ext uri="{BB962C8B-B14F-4D97-AF65-F5344CB8AC3E}">
        <p14:creationId xmlns:p14="http://schemas.microsoft.com/office/powerpoint/2010/main" val="154213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4"/>
            <a:ext cx="8117416" cy="4993290"/>
          </a:xfrm>
        </p:spPr>
        <p:txBody>
          <a:bodyPr/>
          <a:lstStyle/>
          <a:p>
            <a:pPr eaLnBrk="1" hangingPunct="1">
              <a:lnSpc>
                <a:spcPct val="90000"/>
              </a:lnSpc>
              <a:spcBef>
                <a:spcPts val="600"/>
              </a:spcBef>
            </a:pPr>
            <a:r>
              <a:rPr lang="en-US" sz="2300" b="0" i="0" u="none" strike="noStrike" baseline="0" dirty="0"/>
              <a:t>Suppose you deposit $100 today in an account paying 8 percent interest. In one year, you will deposit another $100. How much will you have in two years? </a:t>
            </a:r>
            <a:endParaRPr lang="en-US" sz="2300" dirty="0"/>
          </a:p>
          <a:p>
            <a:pPr lvl="1" algn="just">
              <a:lnSpc>
                <a:spcPct val="90000"/>
              </a:lnSpc>
              <a:spcBef>
                <a:spcPts val="600"/>
              </a:spcBef>
            </a:pPr>
            <a:r>
              <a:rPr lang="en-US" sz="2100" b="0" i="0" u="none" strike="noStrike" baseline="0" dirty="0"/>
              <a:t>At the end of the first year, you will have $108 plus the second $100 you deposit, for a total of $208. You leave this $208 on deposit at 8 percent for another year. At the end of this second year, it is worth: $208 × 1.08 = </a:t>
            </a:r>
            <a:r>
              <a:rPr lang="en-US" sz="2100" b="1" i="0" u="none" strike="noStrike" baseline="0" dirty="0">
                <a:solidFill>
                  <a:schemeClr val="accent1">
                    <a:lumMod val="75000"/>
                  </a:schemeClr>
                </a:solidFill>
              </a:rPr>
              <a:t>$224.64 </a:t>
            </a:r>
            <a:endParaRPr lang="en-US" altLang="en-US" sz="21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dirty="0"/>
              <a:t>Future value with multiple cash flows</a:t>
            </a:r>
          </a:p>
        </p:txBody>
      </p:sp>
      <p:pic>
        <p:nvPicPr>
          <p:cNvPr id="3" name="Picture 2">
            <a:extLst>
              <a:ext uri="{FF2B5EF4-FFF2-40B4-BE49-F238E27FC236}">
                <a16:creationId xmlns:a16="http://schemas.microsoft.com/office/drawing/2014/main" id="{9FD4D97B-79E7-4631-BBDC-5A83A635A722}"/>
              </a:ext>
            </a:extLst>
          </p:cNvPr>
          <p:cNvPicPr>
            <a:picLocks noChangeAspect="1"/>
          </p:cNvPicPr>
          <p:nvPr/>
        </p:nvPicPr>
        <p:blipFill>
          <a:blip r:embed="rId3"/>
          <a:stretch>
            <a:fillRect/>
          </a:stretch>
        </p:blipFill>
        <p:spPr>
          <a:xfrm>
            <a:off x="1709384" y="3743325"/>
            <a:ext cx="5972175" cy="27336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85000"/>
              </a:lnSpc>
              <a:spcBef>
                <a:spcPts val="600"/>
              </a:spcBef>
            </a:pPr>
            <a:r>
              <a:rPr lang="en-US" altLang="en-US" sz="2300" dirty="0"/>
              <a:t>Truth-in-lending laws in the U.S. require lenders to disclose an APR on virtually all consumer loans</a:t>
            </a:r>
          </a:p>
          <a:p>
            <a:pPr lvl="1" algn="just">
              <a:lnSpc>
                <a:spcPct val="85000"/>
              </a:lnSpc>
              <a:spcBef>
                <a:spcPts val="600"/>
              </a:spcBef>
            </a:pPr>
            <a:r>
              <a:rPr lang="en-US" altLang="en-US" sz="2100" b="1" dirty="0"/>
              <a:t>Annual percentage rate (APR) </a:t>
            </a:r>
            <a:r>
              <a:rPr lang="en-US" altLang="en-US" sz="2100" dirty="0"/>
              <a:t>is the interest rate charged per period multiplied by the number of periods per year</a:t>
            </a:r>
          </a:p>
          <a:p>
            <a:pPr algn="just">
              <a:lnSpc>
                <a:spcPct val="85000"/>
              </a:lnSpc>
              <a:spcBef>
                <a:spcPts val="600"/>
              </a:spcBef>
            </a:pPr>
            <a:r>
              <a:rPr lang="en-US" altLang="en-US" sz="2300" dirty="0"/>
              <a:t>Is APR an EAR? In other words, if a bank quotes a car loan at 12% APR, is the consumer actually paying 12% interest? </a:t>
            </a:r>
            <a:r>
              <a:rPr lang="en-US" altLang="en-US" sz="2300" b="1" dirty="0"/>
              <a:t>No!</a:t>
            </a:r>
          </a:p>
          <a:p>
            <a:pPr algn="just">
              <a:lnSpc>
                <a:spcPct val="85000"/>
              </a:lnSpc>
              <a:spcBef>
                <a:spcPts val="600"/>
              </a:spcBef>
            </a:pPr>
            <a:r>
              <a:rPr lang="en-US" altLang="en-US" sz="2300" dirty="0"/>
              <a:t>For example, an APR of 12% on a loan calling for monthly payments is really 1% per month</a:t>
            </a:r>
          </a:p>
          <a:p>
            <a:pPr lvl="1" algn="just">
              <a:lnSpc>
                <a:spcPct val="85000"/>
              </a:lnSpc>
              <a:spcBef>
                <a:spcPts val="600"/>
              </a:spcBef>
            </a:pPr>
            <a:r>
              <a:rPr lang="en-US" altLang="en-US" sz="2100" dirty="0"/>
              <a:t>However, the EAR on such a loan is the following:</a:t>
            </a:r>
          </a:p>
          <a:p>
            <a:pPr marL="686293" lvl="2" indent="0" algn="just">
              <a:lnSpc>
                <a:spcPct val="85000"/>
              </a:lnSpc>
              <a:spcBef>
                <a:spcPts val="600"/>
              </a:spcBef>
              <a:buNone/>
            </a:pPr>
            <a:r>
              <a:rPr lang="pt-BR" sz="2100" b="0" i="1" u="none" strike="noStrike" baseline="0" dirty="0">
                <a:solidFill>
                  <a:srgbClr val="221E1F"/>
                </a:solidFill>
              </a:rPr>
              <a:t>EAR</a:t>
            </a:r>
            <a:r>
              <a:rPr lang="pt-BR" sz="2100" b="0" i="0" u="none" strike="noStrike" baseline="0" dirty="0">
                <a:solidFill>
                  <a:srgbClr val="221E1F"/>
                </a:solidFill>
              </a:rPr>
              <a:t> = [1 + (APR /12)]</a:t>
            </a:r>
            <a:r>
              <a:rPr lang="pt-BR" sz="2100" b="0" i="0" u="none" strike="noStrike" baseline="30000" dirty="0">
                <a:solidFill>
                  <a:srgbClr val="221E1F"/>
                </a:solidFill>
              </a:rPr>
              <a:t>12</a:t>
            </a:r>
            <a:r>
              <a:rPr lang="pt-BR" sz="2100" b="0" i="0" u="none" strike="noStrike" baseline="0" dirty="0">
                <a:solidFill>
                  <a:srgbClr val="221E1F"/>
                </a:solidFill>
              </a:rPr>
              <a:t> − 1 = 1.01</a:t>
            </a:r>
            <a:r>
              <a:rPr lang="pt-BR" sz="2100" b="0" i="0" u="none" strike="noStrike" baseline="30000" dirty="0">
                <a:solidFill>
                  <a:srgbClr val="221E1F"/>
                </a:solidFill>
              </a:rPr>
              <a:t>12</a:t>
            </a:r>
            <a:r>
              <a:rPr lang="pt-BR" sz="2100" b="0" i="0" u="none" strike="noStrike" baseline="0" dirty="0">
                <a:solidFill>
                  <a:srgbClr val="221E1F"/>
                </a:solidFill>
              </a:rPr>
              <a:t> − 1 = .126825, or </a:t>
            </a:r>
            <a:r>
              <a:rPr lang="pt-BR" sz="2100" b="1" i="0" u="none" strike="noStrike" baseline="0" dirty="0">
                <a:solidFill>
                  <a:schemeClr val="accent1">
                    <a:lumMod val="75000"/>
                  </a:schemeClr>
                </a:solidFill>
              </a:rPr>
              <a:t>12.6825% </a:t>
            </a:r>
          </a:p>
          <a:p>
            <a:pPr algn="just">
              <a:lnSpc>
                <a:spcPct val="85000"/>
              </a:lnSpc>
              <a:spcBef>
                <a:spcPts val="600"/>
              </a:spcBef>
            </a:pPr>
            <a:r>
              <a:rPr lang="en-US" altLang="en-US" sz="2300" dirty="0"/>
              <a:t>There are also truth-in-saving laws that require banks and other borrowers to quote an “annual percentage yield,” or APY, on things like savings accounts</a:t>
            </a:r>
          </a:p>
          <a:p>
            <a:pPr lvl="1" algn="just">
              <a:lnSpc>
                <a:spcPct val="85000"/>
              </a:lnSpc>
              <a:spcBef>
                <a:spcPts val="600"/>
              </a:spcBef>
            </a:pPr>
            <a:r>
              <a:rPr lang="en-US" altLang="en-US" sz="2100" dirty="0"/>
              <a:t>Unlike APR, an APY is an EAR; rates quoted to borrowers (APRs) and those quoted to savers (APYs) are not computed the same way</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Ears and </a:t>
            </a:r>
            <a:r>
              <a:rPr lang="en-US" altLang="en-US" sz="3600" dirty="0" err="1"/>
              <a:t>aprs</a:t>
            </a:r>
            <a:endParaRPr lang="en-US" altLang="en-US" sz="3600" dirty="0"/>
          </a:p>
        </p:txBody>
      </p:sp>
    </p:spTree>
    <p:extLst>
      <p:ext uri="{BB962C8B-B14F-4D97-AF65-F5344CB8AC3E}">
        <p14:creationId xmlns:p14="http://schemas.microsoft.com/office/powerpoint/2010/main" val="4121251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85000"/>
              </a:lnSpc>
              <a:spcBef>
                <a:spcPts val="600"/>
              </a:spcBef>
            </a:pPr>
            <a:r>
              <a:rPr lang="en-US" altLang="en-US" sz="2300" dirty="0"/>
              <a:t>There is no upper limit to the number of times your money could be compounded during the year</a:t>
            </a:r>
          </a:p>
          <a:p>
            <a:pPr lvl="1" algn="just">
              <a:lnSpc>
                <a:spcPct val="85000"/>
              </a:lnSpc>
              <a:spcBef>
                <a:spcPts val="600"/>
              </a:spcBef>
            </a:pPr>
            <a:r>
              <a:rPr lang="en-US" altLang="en-US" sz="2100" dirty="0"/>
              <a:t>We have seen daily compounding, but compounding (in theory) could occur every hour or minute or second</a:t>
            </a:r>
          </a:p>
          <a:p>
            <a:pPr lvl="1" algn="just">
              <a:lnSpc>
                <a:spcPct val="85000"/>
              </a:lnSpc>
              <a:spcBef>
                <a:spcPts val="600"/>
              </a:spcBef>
            </a:pPr>
            <a:endParaRPr lang="en-US" altLang="en-US" sz="2100" dirty="0"/>
          </a:p>
          <a:p>
            <a:pPr lvl="1" algn="just">
              <a:lnSpc>
                <a:spcPct val="85000"/>
              </a:lnSpc>
              <a:spcBef>
                <a:spcPts val="600"/>
              </a:spcBef>
            </a:pPr>
            <a:endParaRPr lang="en-US" altLang="en-US" sz="2100" dirty="0"/>
          </a:p>
          <a:p>
            <a:pPr lvl="1" algn="just">
              <a:lnSpc>
                <a:spcPct val="85000"/>
              </a:lnSpc>
              <a:spcBef>
                <a:spcPts val="600"/>
              </a:spcBef>
            </a:pPr>
            <a:endParaRPr lang="en-US" altLang="en-US" sz="2100" dirty="0"/>
          </a:p>
          <a:p>
            <a:pPr lvl="1" algn="just">
              <a:lnSpc>
                <a:spcPct val="85000"/>
              </a:lnSpc>
              <a:spcBef>
                <a:spcPts val="600"/>
              </a:spcBef>
            </a:pPr>
            <a:endParaRPr lang="en-US" altLang="en-US" sz="2100" dirty="0"/>
          </a:p>
          <a:p>
            <a:pPr lvl="1" algn="just">
              <a:lnSpc>
                <a:spcPct val="85000"/>
              </a:lnSpc>
              <a:spcBef>
                <a:spcPts val="600"/>
              </a:spcBef>
            </a:pPr>
            <a:endParaRPr lang="en-US" altLang="en-US" sz="2100" dirty="0"/>
          </a:p>
          <a:p>
            <a:pPr algn="just">
              <a:lnSpc>
                <a:spcPct val="85000"/>
              </a:lnSpc>
              <a:spcBef>
                <a:spcPts val="600"/>
              </a:spcBef>
            </a:pPr>
            <a:r>
              <a:rPr lang="en-US" altLang="en-US" sz="2300" dirty="0"/>
              <a:t>How high will the EAR get?</a:t>
            </a:r>
          </a:p>
          <a:p>
            <a:pPr lvl="1" algn="just">
              <a:lnSpc>
                <a:spcPct val="85000"/>
              </a:lnSpc>
              <a:spcBef>
                <a:spcPts val="600"/>
              </a:spcBef>
            </a:pPr>
            <a:r>
              <a:rPr lang="en-US" altLang="en-US" sz="2100" dirty="0"/>
              <a:t>There is an upper limit to the EAR</a:t>
            </a:r>
          </a:p>
          <a:p>
            <a:pPr lvl="1" algn="just">
              <a:lnSpc>
                <a:spcPct val="85000"/>
              </a:lnSpc>
              <a:spcBef>
                <a:spcPts val="600"/>
              </a:spcBef>
            </a:pPr>
            <a:r>
              <a:rPr lang="en-US" sz="2100" b="0" i="0" u="none" strike="noStrike" baseline="0" dirty="0">
                <a:solidFill>
                  <a:srgbClr val="221E1F"/>
                </a:solidFill>
              </a:rPr>
              <a:t>If we let </a:t>
            </a:r>
            <a:r>
              <a:rPr lang="en-US" sz="2100" b="0" i="1" u="none" strike="noStrike" baseline="0" dirty="0">
                <a:solidFill>
                  <a:srgbClr val="221E1F"/>
                </a:solidFill>
              </a:rPr>
              <a:t>q </a:t>
            </a:r>
            <a:r>
              <a:rPr lang="en-US" sz="2100" b="0" i="0" u="none" strike="noStrike" baseline="0" dirty="0">
                <a:solidFill>
                  <a:srgbClr val="221E1F"/>
                </a:solidFill>
              </a:rPr>
              <a:t>stand for the quoted rate, then as the number of times interest is compounded gets extremely large, EAR approaches: </a:t>
            </a:r>
            <a:endParaRPr lang="en-US" altLang="en-US" sz="2100" dirty="0"/>
          </a:p>
          <a:p>
            <a:pPr algn="just">
              <a:lnSpc>
                <a:spcPct val="90000"/>
              </a:lnSpc>
              <a:spcBef>
                <a:spcPts val="600"/>
              </a:spcBef>
            </a:pPr>
            <a:endParaRPr lang="en-US" altLang="en-US" sz="27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A note about continuous compounding</a:t>
            </a:r>
          </a:p>
        </p:txBody>
      </p:sp>
      <p:pic>
        <p:nvPicPr>
          <p:cNvPr id="3" name="Picture 2">
            <a:extLst>
              <a:ext uri="{FF2B5EF4-FFF2-40B4-BE49-F238E27FC236}">
                <a16:creationId xmlns:a16="http://schemas.microsoft.com/office/drawing/2014/main" id="{CEEE16B1-2767-47A1-A4B1-F6DBFAD902E4}"/>
              </a:ext>
            </a:extLst>
          </p:cNvPr>
          <p:cNvPicPr>
            <a:picLocks noChangeAspect="1"/>
          </p:cNvPicPr>
          <p:nvPr/>
        </p:nvPicPr>
        <p:blipFill>
          <a:blip r:embed="rId3"/>
          <a:stretch>
            <a:fillRect/>
          </a:stretch>
        </p:blipFill>
        <p:spPr>
          <a:xfrm>
            <a:off x="3330408" y="5882339"/>
            <a:ext cx="2483184" cy="601984"/>
          </a:xfrm>
          <a:prstGeom prst="rect">
            <a:avLst/>
          </a:prstGeom>
        </p:spPr>
      </p:pic>
      <p:pic>
        <p:nvPicPr>
          <p:cNvPr id="6" name="Picture 5">
            <a:extLst>
              <a:ext uri="{FF2B5EF4-FFF2-40B4-BE49-F238E27FC236}">
                <a16:creationId xmlns:a16="http://schemas.microsoft.com/office/drawing/2014/main" id="{E06EDE9F-3594-49B8-8BD9-EF0ACC065DFB}"/>
              </a:ext>
            </a:extLst>
          </p:cNvPr>
          <p:cNvPicPr>
            <a:picLocks noChangeAspect="1"/>
          </p:cNvPicPr>
          <p:nvPr/>
        </p:nvPicPr>
        <p:blipFill>
          <a:blip r:embed="rId4"/>
          <a:stretch>
            <a:fillRect/>
          </a:stretch>
        </p:blipFill>
        <p:spPr>
          <a:xfrm>
            <a:off x="1790454" y="2767416"/>
            <a:ext cx="5895056" cy="1802445"/>
          </a:xfrm>
          <a:prstGeom prst="rect">
            <a:avLst/>
          </a:prstGeom>
        </p:spPr>
      </p:pic>
    </p:spTree>
    <p:extLst>
      <p:ext uri="{BB962C8B-B14F-4D97-AF65-F5344CB8AC3E}">
        <p14:creationId xmlns:p14="http://schemas.microsoft.com/office/powerpoint/2010/main" val="932105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a:xfrm>
            <a:off x="456848" y="6484333"/>
            <a:ext cx="8687152" cy="370577"/>
          </a:xfrm>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a:xfrm>
            <a:off x="636764" y="373677"/>
            <a:ext cx="8117416" cy="1117356"/>
          </a:xfrm>
        </p:spPr>
        <p:txBody>
          <a:bodyPr anchor="ctr">
            <a:normAutofit/>
          </a:bodyPr>
          <a:lstStyle/>
          <a:p>
            <a:pPr eaLnBrk="1" hangingPunct="1">
              <a:defRPr/>
            </a:pPr>
            <a:r>
              <a:rPr lang="en-US" altLang="en-US" dirty="0"/>
              <a:t>What’s the law?</a:t>
            </a:r>
          </a:p>
        </p:txBody>
      </p:sp>
      <p:pic>
        <p:nvPicPr>
          <p:cNvPr id="5" name="Picture 4">
            <a:extLst>
              <a:ext uri="{FF2B5EF4-FFF2-40B4-BE49-F238E27FC236}">
                <a16:creationId xmlns:a16="http://schemas.microsoft.com/office/drawing/2014/main" id="{F4778DE0-22E7-4829-AB9A-098F57A7BB2B}"/>
              </a:ext>
            </a:extLst>
          </p:cNvPr>
          <p:cNvPicPr>
            <a:picLocks noChangeAspect="1"/>
          </p:cNvPicPr>
          <p:nvPr/>
        </p:nvPicPr>
        <p:blipFill>
          <a:blip r:embed="rId3"/>
          <a:stretch>
            <a:fillRect/>
          </a:stretch>
        </p:blipFill>
        <p:spPr>
          <a:xfrm>
            <a:off x="791571" y="1600200"/>
            <a:ext cx="8224896" cy="4582135"/>
          </a:xfrm>
          <a:prstGeom prst="rect">
            <a:avLst/>
          </a:prstGeom>
        </p:spPr>
      </p:pic>
    </p:spTree>
    <p:extLst>
      <p:ext uri="{BB962C8B-B14F-4D97-AF65-F5344CB8AC3E}">
        <p14:creationId xmlns:p14="http://schemas.microsoft.com/office/powerpoint/2010/main" val="2147677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0000"/>
              </a:lnSpc>
              <a:spcBef>
                <a:spcPts val="600"/>
              </a:spcBef>
            </a:pPr>
            <a:r>
              <a:rPr lang="en-US" altLang="en-US" sz="2300" i="1" dirty="0"/>
              <a:t>Pure discount loans </a:t>
            </a:r>
            <a:r>
              <a:rPr lang="en-US" altLang="en-US" sz="2300" dirty="0"/>
              <a:t>are those in which the borrower receives money today and repays a single lump sum at some time in the future</a:t>
            </a:r>
          </a:p>
          <a:p>
            <a:pPr lvl="1" algn="just">
              <a:lnSpc>
                <a:spcPct val="90000"/>
              </a:lnSpc>
              <a:spcBef>
                <a:spcPts val="600"/>
              </a:spcBef>
            </a:pPr>
            <a:r>
              <a:rPr lang="en-US" altLang="en-US" sz="2100" dirty="0"/>
              <a:t>Simplest form of loan</a:t>
            </a:r>
          </a:p>
          <a:p>
            <a:pPr lvl="1" algn="just">
              <a:lnSpc>
                <a:spcPct val="90000"/>
              </a:lnSpc>
              <a:spcBef>
                <a:spcPts val="600"/>
              </a:spcBef>
            </a:pPr>
            <a:r>
              <a:rPr lang="en-US" altLang="en-US" sz="2100" dirty="0"/>
              <a:t>Common when the loan term is short – say a year or less</a:t>
            </a:r>
            <a:endParaRPr lang="en-US" sz="23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Suppose a borrower was able to repay $25,000 in five years. If we, acting as the lender, wanted a 12% interest rate on the loan, how much would we be willing to lend? Put another way, what value would we assign today to that $25,000 to be repaid in five years? </a:t>
            </a:r>
          </a:p>
          <a:p>
            <a:pPr lvl="1" algn="just">
              <a:lnSpc>
                <a:spcPct val="90000"/>
              </a:lnSpc>
              <a:spcBef>
                <a:spcPts val="600"/>
              </a:spcBef>
            </a:pPr>
            <a:r>
              <a:rPr lang="en-US" sz="2100" b="0" i="0" u="none" strike="noStrike" baseline="0" dirty="0">
                <a:solidFill>
                  <a:srgbClr val="221E1F"/>
                </a:solidFill>
              </a:rPr>
              <a:t>Answer is the present value of $25,000 at 12 percent for five years: </a:t>
            </a:r>
          </a:p>
          <a:p>
            <a:pPr marL="686293" lvl="2" indent="0" algn="just">
              <a:lnSpc>
                <a:spcPct val="90000"/>
              </a:lnSpc>
              <a:spcBef>
                <a:spcPts val="600"/>
              </a:spcBef>
              <a:buNone/>
            </a:pPr>
            <a:r>
              <a:rPr lang="en-US" sz="2100" b="0" i="0" u="none" strike="noStrike" baseline="0" dirty="0">
                <a:solidFill>
                  <a:srgbClr val="221E1F"/>
                </a:solidFill>
              </a:rPr>
              <a:t>Present value = $25,000 / 1.12</a:t>
            </a:r>
            <a:r>
              <a:rPr lang="en-US" sz="2100" b="0" i="0" u="none" strike="noStrike" baseline="30000" dirty="0">
                <a:solidFill>
                  <a:srgbClr val="221E1F"/>
                </a:solidFill>
              </a:rPr>
              <a:t>5</a:t>
            </a:r>
            <a:r>
              <a:rPr lang="en-US" sz="2100" b="0" i="0" u="none" strike="noStrike" baseline="0" dirty="0">
                <a:solidFill>
                  <a:srgbClr val="221E1F"/>
                </a:solidFill>
              </a:rPr>
              <a:t> </a:t>
            </a:r>
          </a:p>
          <a:p>
            <a:pPr marL="685800" lvl="2" indent="1539875" algn="just">
              <a:lnSpc>
                <a:spcPct val="90000"/>
              </a:lnSpc>
              <a:spcBef>
                <a:spcPts val="600"/>
              </a:spcBef>
              <a:buNone/>
            </a:pPr>
            <a:r>
              <a:rPr lang="en-US" sz="2100" b="0" i="0" u="none" strike="noStrike" baseline="0" dirty="0">
                <a:solidFill>
                  <a:srgbClr val="221E1F"/>
                </a:solidFill>
              </a:rPr>
              <a:t>= $25,000 / 1.7623 </a:t>
            </a:r>
          </a:p>
          <a:p>
            <a:pPr marL="685800" lvl="2" indent="1539875" algn="just">
              <a:lnSpc>
                <a:spcPct val="90000"/>
              </a:lnSpc>
              <a:spcBef>
                <a:spcPts val="600"/>
              </a:spcBef>
              <a:buNone/>
            </a:pPr>
            <a:r>
              <a:rPr lang="en-US" sz="2100" b="0" i="0" u="none" strike="noStrike" baseline="0" dirty="0">
                <a:solidFill>
                  <a:srgbClr val="221E1F"/>
                </a:solidFill>
              </a:rPr>
              <a:t>= </a:t>
            </a:r>
            <a:r>
              <a:rPr lang="en-US" sz="2100" b="1" i="0" u="none" strike="noStrike" baseline="0" dirty="0">
                <a:solidFill>
                  <a:schemeClr val="accent1">
                    <a:lumMod val="75000"/>
                  </a:schemeClr>
                </a:solidFill>
              </a:rPr>
              <a:t>$14,185.67 </a:t>
            </a:r>
            <a:endParaRPr lang="en-US" altLang="en-US" sz="21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Loan types and loan amortization:</a:t>
            </a:r>
            <a:br>
              <a:rPr lang="en-US" altLang="en-US" sz="3600" dirty="0"/>
            </a:br>
            <a:r>
              <a:rPr lang="en-US" altLang="en-US" sz="3600" dirty="0"/>
              <a:t>pure discount loans</a:t>
            </a:r>
          </a:p>
        </p:txBody>
      </p:sp>
    </p:spTree>
    <p:extLst>
      <p:ext uri="{BB962C8B-B14F-4D97-AF65-F5344CB8AC3E}">
        <p14:creationId xmlns:p14="http://schemas.microsoft.com/office/powerpoint/2010/main" val="3171486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a:xfrm>
            <a:off x="456848" y="6484333"/>
            <a:ext cx="8687152" cy="370577"/>
          </a:xfrm>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a:xfrm>
            <a:off x="636764" y="373677"/>
            <a:ext cx="8117416" cy="1117356"/>
          </a:xfrm>
        </p:spPr>
        <p:txBody>
          <a:bodyPr anchor="ctr">
            <a:normAutofit/>
          </a:bodyPr>
          <a:lstStyle/>
          <a:p>
            <a:pPr eaLnBrk="1" hangingPunct="1">
              <a:defRPr/>
            </a:pPr>
            <a:r>
              <a:rPr lang="en-US" altLang="en-US" dirty="0"/>
              <a:t>Treasury bills</a:t>
            </a:r>
          </a:p>
        </p:txBody>
      </p:sp>
      <p:pic>
        <p:nvPicPr>
          <p:cNvPr id="3" name="Picture 2">
            <a:extLst>
              <a:ext uri="{FF2B5EF4-FFF2-40B4-BE49-F238E27FC236}">
                <a16:creationId xmlns:a16="http://schemas.microsoft.com/office/drawing/2014/main" id="{B9ECBE94-A3EC-431B-B87E-354E7F5E2393}"/>
              </a:ext>
            </a:extLst>
          </p:cNvPr>
          <p:cNvPicPr>
            <a:picLocks noChangeAspect="1"/>
          </p:cNvPicPr>
          <p:nvPr/>
        </p:nvPicPr>
        <p:blipFill>
          <a:blip r:embed="rId3"/>
          <a:stretch>
            <a:fillRect/>
          </a:stretch>
        </p:blipFill>
        <p:spPr>
          <a:xfrm>
            <a:off x="636764" y="2036672"/>
            <a:ext cx="8175003" cy="2784655"/>
          </a:xfrm>
          <a:prstGeom prst="rect">
            <a:avLst/>
          </a:prstGeom>
        </p:spPr>
      </p:pic>
    </p:spTree>
    <p:extLst>
      <p:ext uri="{BB962C8B-B14F-4D97-AF65-F5344CB8AC3E}">
        <p14:creationId xmlns:p14="http://schemas.microsoft.com/office/powerpoint/2010/main" val="247563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202436" cy="5018935"/>
          </a:xfrm>
        </p:spPr>
        <p:txBody>
          <a:bodyPr/>
          <a:lstStyle/>
          <a:p>
            <a:pPr algn="just">
              <a:lnSpc>
                <a:spcPct val="90000"/>
              </a:lnSpc>
              <a:spcBef>
                <a:spcPts val="600"/>
              </a:spcBef>
            </a:pPr>
            <a:r>
              <a:rPr lang="en-US" altLang="en-US" sz="2300" i="1" dirty="0"/>
              <a:t>Interest-only loans </a:t>
            </a:r>
            <a:r>
              <a:rPr lang="en-US" altLang="en-US" sz="2300" dirty="0"/>
              <a:t>call for the borrower to pay interest each period and to repay the entire principal (the original loan amount) at some point in the future</a:t>
            </a:r>
          </a:p>
          <a:p>
            <a:pPr lvl="1" algn="just">
              <a:lnSpc>
                <a:spcPct val="90000"/>
              </a:lnSpc>
              <a:spcBef>
                <a:spcPts val="600"/>
              </a:spcBef>
            </a:pPr>
            <a:r>
              <a:rPr lang="en-US" altLang="en-US" sz="2100" dirty="0"/>
              <a:t>Most corporate bonds have general form of an interest-only loan</a:t>
            </a: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For example, with a three-year, 10 percent, interest-only loan of $1,000, the borrower would pay $1,000 × .10 = $100 in interest at the end of the first and second years</a:t>
            </a:r>
          </a:p>
          <a:p>
            <a:pPr lvl="1" algn="just">
              <a:lnSpc>
                <a:spcPct val="90000"/>
              </a:lnSpc>
              <a:spcBef>
                <a:spcPts val="600"/>
              </a:spcBef>
            </a:pPr>
            <a:r>
              <a:rPr lang="en-US" sz="2100" b="0" i="0" u="none" strike="noStrike" baseline="0" dirty="0">
                <a:solidFill>
                  <a:srgbClr val="221E1F"/>
                </a:solidFill>
              </a:rPr>
              <a:t>At the end of the third year, the borrower would return the $1,000 along with another $100 in interest for that year</a:t>
            </a: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Likewise, a 50-year interest-only loan would call for the borrower to pay interest every year for the next 50 years and then repay the principal</a:t>
            </a:r>
          </a:p>
          <a:p>
            <a:pPr lvl="1" algn="just">
              <a:lnSpc>
                <a:spcPct val="90000"/>
              </a:lnSpc>
              <a:spcBef>
                <a:spcPts val="600"/>
              </a:spcBef>
            </a:pPr>
            <a:endParaRPr lang="en-US" altLang="en-US" sz="21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Loan types and loan amortization:</a:t>
            </a:r>
            <a:br>
              <a:rPr lang="en-US" altLang="en-US" sz="3600" dirty="0"/>
            </a:br>
            <a:r>
              <a:rPr lang="en-US" altLang="en-US" sz="3600" dirty="0"/>
              <a:t>interest only loans</a:t>
            </a:r>
          </a:p>
        </p:txBody>
      </p:sp>
    </p:spTree>
    <p:extLst>
      <p:ext uri="{BB962C8B-B14F-4D97-AF65-F5344CB8AC3E}">
        <p14:creationId xmlns:p14="http://schemas.microsoft.com/office/powerpoint/2010/main" val="252535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354836" cy="5018935"/>
          </a:xfrm>
        </p:spPr>
        <p:txBody>
          <a:bodyPr/>
          <a:lstStyle/>
          <a:p>
            <a:pPr algn="just">
              <a:lnSpc>
                <a:spcPct val="80000"/>
              </a:lnSpc>
              <a:spcBef>
                <a:spcPts val="600"/>
              </a:spcBef>
            </a:pPr>
            <a:r>
              <a:rPr lang="en-US" altLang="en-US" sz="2200" dirty="0"/>
              <a:t>If the lender requires the borrower to repay parts of the loan over time, it is an </a:t>
            </a:r>
            <a:r>
              <a:rPr lang="en-US" altLang="en-US" sz="2200" i="1" dirty="0"/>
              <a:t>amortized </a:t>
            </a:r>
            <a:r>
              <a:rPr lang="en-US" altLang="en-US" sz="2200" dirty="0"/>
              <a:t>loan; process of providing for a loan to be paid off by making regular principal reductions is called </a:t>
            </a:r>
            <a:r>
              <a:rPr lang="en-US" altLang="en-US" sz="2200" i="1" dirty="0"/>
              <a:t>amortizing</a:t>
            </a:r>
            <a:r>
              <a:rPr lang="en-US" altLang="en-US" sz="2200" dirty="0"/>
              <a:t> the loan</a:t>
            </a:r>
          </a:p>
          <a:p>
            <a:pPr algn="just">
              <a:lnSpc>
                <a:spcPct val="80000"/>
              </a:lnSpc>
              <a:spcBef>
                <a:spcPts val="600"/>
              </a:spcBef>
            </a:pPr>
            <a:r>
              <a:rPr lang="en-US" altLang="en-US" sz="2200" dirty="0"/>
              <a:t>Simple way of amortizing a loan is to have the borrower pay the interest each period plus some fixed amount</a:t>
            </a:r>
          </a:p>
          <a:p>
            <a:pPr lvl="1" algn="just">
              <a:lnSpc>
                <a:spcPct val="80000"/>
              </a:lnSpc>
              <a:spcBef>
                <a:spcPts val="600"/>
              </a:spcBef>
            </a:pPr>
            <a:r>
              <a:rPr lang="en-US" sz="2000" b="0" i="0" u="none" strike="noStrike" baseline="0" dirty="0">
                <a:solidFill>
                  <a:srgbClr val="221E1F"/>
                </a:solidFill>
              </a:rPr>
              <a:t>Suppose a business takes out a $5,000, 5-year loan at 9%. The loan agreement calls for the borrower to pay the interest on the loan balance each year and to reduce the loan balance each year by $1,000. Because the loan amount declines by $1,000 each year, it is fully paid in 5 years. </a:t>
            </a:r>
            <a:endParaRPr lang="en-US" altLang="en-US" sz="20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Loan types and loan amortization:</a:t>
            </a:r>
            <a:br>
              <a:rPr lang="en-US" altLang="en-US" sz="3600" dirty="0"/>
            </a:br>
            <a:r>
              <a:rPr lang="en-US" altLang="en-US" sz="3600" dirty="0"/>
              <a:t>amortized loans</a:t>
            </a:r>
          </a:p>
        </p:txBody>
      </p:sp>
      <p:pic>
        <p:nvPicPr>
          <p:cNvPr id="3" name="Picture 2">
            <a:extLst>
              <a:ext uri="{FF2B5EF4-FFF2-40B4-BE49-F238E27FC236}">
                <a16:creationId xmlns:a16="http://schemas.microsoft.com/office/drawing/2014/main" id="{4B43CA69-4EF2-4B7A-BDF9-E137E5772607}"/>
              </a:ext>
            </a:extLst>
          </p:cNvPr>
          <p:cNvPicPr>
            <a:picLocks noChangeAspect="1"/>
          </p:cNvPicPr>
          <p:nvPr/>
        </p:nvPicPr>
        <p:blipFill>
          <a:blip r:embed="rId3"/>
          <a:stretch>
            <a:fillRect/>
          </a:stretch>
        </p:blipFill>
        <p:spPr>
          <a:xfrm>
            <a:off x="1480608" y="4356531"/>
            <a:ext cx="6667148" cy="2020871"/>
          </a:xfrm>
          <a:prstGeom prst="rect">
            <a:avLst/>
          </a:prstGeom>
        </p:spPr>
      </p:pic>
    </p:spTree>
    <p:extLst>
      <p:ext uri="{BB962C8B-B14F-4D97-AF65-F5344CB8AC3E}">
        <p14:creationId xmlns:p14="http://schemas.microsoft.com/office/powerpoint/2010/main" val="4072503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3"/>
            <a:ext cx="8354836" cy="5018935"/>
          </a:xfrm>
        </p:spPr>
        <p:txBody>
          <a:bodyPr/>
          <a:lstStyle/>
          <a:p>
            <a:pPr algn="just">
              <a:lnSpc>
                <a:spcPct val="85000"/>
              </a:lnSpc>
              <a:spcBef>
                <a:spcPts val="600"/>
              </a:spcBef>
            </a:pPr>
            <a:r>
              <a:rPr lang="en-US" altLang="en-US" sz="2300" dirty="0"/>
              <a:t>Most common way of amortizing a loan is to have the borrower make a single, fixed payment every period</a:t>
            </a:r>
          </a:p>
          <a:p>
            <a:pPr algn="just">
              <a:lnSpc>
                <a:spcPct val="85000"/>
              </a:lnSpc>
              <a:spcBef>
                <a:spcPts val="600"/>
              </a:spcBef>
            </a:pPr>
            <a:r>
              <a:rPr lang="en-US" sz="2300" b="0" i="0" u="none" strike="noStrike" baseline="0" dirty="0">
                <a:solidFill>
                  <a:srgbClr val="221E1F"/>
                </a:solidFill>
              </a:rPr>
              <a:t>Suppose our five-year, 9 percent, $5,000 loan was amortized this way. How would the amortization schedule look? </a:t>
            </a:r>
          </a:p>
          <a:p>
            <a:pPr marL="869334" lvl="1" indent="-457200" algn="just">
              <a:lnSpc>
                <a:spcPct val="85000"/>
              </a:lnSpc>
              <a:spcBef>
                <a:spcPts val="600"/>
              </a:spcBef>
              <a:buFont typeface="+mj-lt"/>
              <a:buAutoNum type="arabicPeriod"/>
            </a:pPr>
            <a:r>
              <a:rPr lang="en-US" sz="2100" dirty="0">
                <a:solidFill>
                  <a:srgbClr val="221E1F"/>
                </a:solidFill>
              </a:rPr>
              <a:t>W</a:t>
            </a:r>
            <a:r>
              <a:rPr lang="en-US" sz="2100" b="0" i="0" u="none" strike="noStrike" baseline="0" dirty="0">
                <a:solidFill>
                  <a:srgbClr val="221E1F"/>
                </a:solidFill>
              </a:rPr>
              <a:t>e can solve for the payment as follows: </a:t>
            </a:r>
          </a:p>
          <a:p>
            <a:pPr marL="1051838" lvl="3" indent="0" algn="just">
              <a:lnSpc>
                <a:spcPct val="85000"/>
              </a:lnSpc>
              <a:spcBef>
                <a:spcPts val="600"/>
              </a:spcBef>
              <a:buNone/>
            </a:pPr>
            <a:r>
              <a:rPr lang="en-US" sz="2000" b="0" i="0" u="none" strike="noStrike" baseline="0" dirty="0">
                <a:solidFill>
                  <a:srgbClr val="221E1F"/>
                </a:solidFill>
              </a:rPr>
              <a:t>$5,000 = </a:t>
            </a:r>
            <a:r>
              <a:rPr lang="en-US" sz="2000" b="0" i="1" u="none" strike="noStrike" baseline="0" dirty="0">
                <a:solidFill>
                  <a:srgbClr val="221E1F"/>
                </a:solidFill>
              </a:rPr>
              <a:t>C </a:t>
            </a:r>
            <a:r>
              <a:rPr lang="en-US" sz="2000" b="0" i="0" u="none" strike="noStrike" baseline="0" dirty="0">
                <a:solidFill>
                  <a:srgbClr val="221E1F"/>
                </a:solidFill>
              </a:rPr>
              <a:t>× {[ 1 − (1 / 1.09</a:t>
            </a:r>
            <a:r>
              <a:rPr lang="en-US" sz="2000" b="0" i="0" u="none" strike="noStrike" baseline="30000" dirty="0">
                <a:solidFill>
                  <a:srgbClr val="221E1F"/>
                </a:solidFill>
              </a:rPr>
              <a:t>5</a:t>
            </a:r>
            <a:r>
              <a:rPr lang="en-US" sz="2000" b="0" i="0" u="none" strike="noStrike" baseline="0" dirty="0">
                <a:solidFill>
                  <a:srgbClr val="221E1F"/>
                </a:solidFill>
              </a:rPr>
              <a:t>)] / .09} </a:t>
            </a:r>
          </a:p>
          <a:p>
            <a:pPr marL="1050925" lvl="3" indent="777875" algn="just">
              <a:lnSpc>
                <a:spcPct val="85000"/>
              </a:lnSpc>
              <a:spcBef>
                <a:spcPts val="600"/>
              </a:spcBef>
              <a:buNone/>
            </a:pPr>
            <a:r>
              <a:rPr lang="en-US" sz="2000" b="0" i="0" u="none" strike="noStrike" baseline="0" dirty="0">
                <a:solidFill>
                  <a:srgbClr val="221E1F"/>
                </a:solidFill>
              </a:rPr>
              <a:t>= </a:t>
            </a:r>
            <a:r>
              <a:rPr lang="en-US" sz="2000" b="0" i="1" u="none" strike="noStrike" baseline="0" dirty="0">
                <a:solidFill>
                  <a:srgbClr val="221E1F"/>
                </a:solidFill>
              </a:rPr>
              <a:t>C </a:t>
            </a:r>
            <a:r>
              <a:rPr lang="en-US" sz="2000" b="0" i="0" u="none" strike="noStrike" baseline="0" dirty="0">
                <a:solidFill>
                  <a:srgbClr val="221E1F"/>
                </a:solidFill>
              </a:rPr>
              <a:t>× [(1 − .6499) / .09] </a:t>
            </a:r>
          </a:p>
          <a:p>
            <a:pPr lvl="1" algn="just">
              <a:lnSpc>
                <a:spcPct val="85000"/>
              </a:lnSpc>
              <a:spcBef>
                <a:spcPts val="600"/>
              </a:spcBef>
            </a:pPr>
            <a:r>
              <a:rPr lang="en-US" sz="2100" b="0" u="none" strike="noStrike" baseline="0" dirty="0">
                <a:solidFill>
                  <a:srgbClr val="221E1F"/>
                </a:solidFill>
              </a:rPr>
              <a:t>This gives us:</a:t>
            </a:r>
          </a:p>
          <a:p>
            <a:pPr marL="1051838" lvl="3" indent="0" algn="just">
              <a:lnSpc>
                <a:spcPct val="85000"/>
              </a:lnSpc>
              <a:spcBef>
                <a:spcPts val="600"/>
              </a:spcBef>
              <a:buNone/>
            </a:pPr>
            <a:r>
              <a:rPr lang="en-US" sz="2000" b="0" i="1" u="none" strike="noStrike" baseline="0" dirty="0">
                <a:solidFill>
                  <a:srgbClr val="221E1F"/>
                </a:solidFill>
              </a:rPr>
              <a:t>C </a:t>
            </a:r>
            <a:r>
              <a:rPr lang="en-US" sz="2000" b="0" i="0" u="none" strike="noStrike" baseline="0" dirty="0">
                <a:solidFill>
                  <a:srgbClr val="221E1F"/>
                </a:solidFill>
              </a:rPr>
              <a:t>= $5,000 / 3.8897 = $1,285.46 </a:t>
            </a:r>
          </a:p>
          <a:p>
            <a:pPr lvl="1" algn="just">
              <a:lnSpc>
                <a:spcPct val="85000"/>
              </a:lnSpc>
              <a:spcBef>
                <a:spcPts val="600"/>
              </a:spcBef>
            </a:pPr>
            <a:r>
              <a:rPr lang="en-US" sz="2100" dirty="0">
                <a:solidFill>
                  <a:srgbClr val="221E1F"/>
                </a:solidFill>
              </a:rPr>
              <a:t>B</a:t>
            </a:r>
            <a:r>
              <a:rPr lang="en-US" sz="2100" b="0" i="0" u="none" strike="noStrike" baseline="0" dirty="0">
                <a:solidFill>
                  <a:srgbClr val="221E1F"/>
                </a:solidFill>
              </a:rPr>
              <a:t>orrower will therefore make five equal payments of $1,285.46</a:t>
            </a:r>
          </a:p>
          <a:p>
            <a:pPr marL="914400" lvl="1" indent="-503238" algn="just">
              <a:lnSpc>
                <a:spcPct val="85000"/>
              </a:lnSpc>
              <a:spcBef>
                <a:spcPts val="600"/>
              </a:spcBef>
              <a:buFont typeface="+mj-lt"/>
              <a:buAutoNum type="arabicPeriod" startAt="2"/>
            </a:pPr>
            <a:r>
              <a:rPr lang="en-US" sz="2100" b="0" i="0" u="none" strike="noStrike" baseline="0" dirty="0">
                <a:solidFill>
                  <a:srgbClr val="221E1F"/>
                </a:solidFill>
              </a:rPr>
              <a:t>We will calculate the interest and then subtract it from the total payment to calculate the principal portion in each payment </a:t>
            </a:r>
          </a:p>
          <a:p>
            <a:pPr marL="625475" lvl="1" indent="-215900" algn="just">
              <a:lnSpc>
                <a:spcPct val="85000"/>
              </a:lnSpc>
              <a:spcBef>
                <a:spcPts val="600"/>
              </a:spcBef>
            </a:pPr>
            <a:r>
              <a:rPr lang="en-US" altLang="en-US" sz="2100" dirty="0"/>
              <a:t>Interest paid in the first year if $5,000 x .09 = $450</a:t>
            </a:r>
          </a:p>
          <a:p>
            <a:pPr marL="625475" lvl="1" indent="-215900" algn="just">
              <a:lnSpc>
                <a:spcPct val="85000"/>
              </a:lnSpc>
              <a:spcBef>
                <a:spcPts val="600"/>
              </a:spcBef>
            </a:pPr>
            <a:r>
              <a:rPr lang="en-US" altLang="en-US" sz="2100" dirty="0"/>
              <a:t>Principal paid in first year = $1,285.46 – 450 = $835.46</a:t>
            </a:r>
          </a:p>
          <a:p>
            <a:pPr marL="625475" lvl="1" indent="-215900" algn="just">
              <a:lnSpc>
                <a:spcPct val="85000"/>
              </a:lnSpc>
              <a:spcBef>
                <a:spcPts val="600"/>
              </a:spcBef>
            </a:pPr>
            <a:r>
              <a:rPr lang="en-US" altLang="en-US" sz="2100" dirty="0"/>
              <a:t>Ending loan balance = $5,000 – 835.46 = $4,164.54</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Loan types and loan amortization:</a:t>
            </a:r>
            <a:br>
              <a:rPr lang="en-US" altLang="en-US" sz="3600" dirty="0"/>
            </a:br>
            <a:r>
              <a:rPr lang="en-US" altLang="en-US" sz="3600" dirty="0"/>
              <a:t>amortized loans (continued)</a:t>
            </a:r>
          </a:p>
        </p:txBody>
      </p:sp>
    </p:spTree>
    <p:extLst>
      <p:ext uri="{BB962C8B-B14F-4D97-AF65-F5344CB8AC3E}">
        <p14:creationId xmlns:p14="http://schemas.microsoft.com/office/powerpoint/2010/main" val="1239085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752600"/>
            <a:ext cx="8354836" cy="4757368"/>
          </a:xfrm>
        </p:spPr>
        <p:txBody>
          <a:bodyPr/>
          <a:lstStyle/>
          <a:p>
            <a:pPr algn="just">
              <a:lnSpc>
                <a:spcPct val="85000"/>
              </a:lnSpc>
              <a:spcBef>
                <a:spcPts val="600"/>
              </a:spcBef>
            </a:pPr>
            <a:r>
              <a:rPr lang="en-US" altLang="en-US" sz="2300" dirty="0"/>
              <a:t>All remaining calculations are summarized in the following schedule:</a:t>
            </a:r>
          </a:p>
          <a:p>
            <a:pPr algn="just">
              <a:lnSpc>
                <a:spcPct val="85000"/>
              </a:lnSpc>
              <a:spcBef>
                <a:spcPts val="600"/>
              </a:spcBef>
            </a:pPr>
            <a:endParaRPr lang="en-US" altLang="en-US" sz="2300" dirty="0"/>
          </a:p>
          <a:p>
            <a:pPr algn="just">
              <a:lnSpc>
                <a:spcPct val="85000"/>
              </a:lnSpc>
              <a:spcBef>
                <a:spcPts val="600"/>
              </a:spcBef>
            </a:pPr>
            <a:endParaRPr lang="en-US" altLang="en-US" sz="2300" dirty="0"/>
          </a:p>
          <a:p>
            <a:pPr algn="just">
              <a:lnSpc>
                <a:spcPct val="85000"/>
              </a:lnSpc>
              <a:spcBef>
                <a:spcPts val="600"/>
              </a:spcBef>
            </a:pPr>
            <a:endParaRPr lang="en-US" altLang="en-US" sz="2300" dirty="0"/>
          </a:p>
          <a:p>
            <a:pPr algn="just">
              <a:lnSpc>
                <a:spcPct val="85000"/>
              </a:lnSpc>
              <a:spcBef>
                <a:spcPts val="600"/>
              </a:spcBef>
            </a:pPr>
            <a:endParaRPr lang="en-US" altLang="en-US" sz="2300" dirty="0"/>
          </a:p>
          <a:p>
            <a:pPr algn="just">
              <a:lnSpc>
                <a:spcPct val="85000"/>
              </a:lnSpc>
              <a:spcBef>
                <a:spcPts val="600"/>
              </a:spcBef>
            </a:pPr>
            <a:endParaRPr lang="en-US" altLang="en-US" sz="2300" dirty="0"/>
          </a:p>
          <a:p>
            <a:pPr algn="just">
              <a:lnSpc>
                <a:spcPct val="85000"/>
              </a:lnSpc>
              <a:spcBef>
                <a:spcPts val="600"/>
              </a:spcBef>
            </a:pPr>
            <a:endParaRPr lang="en-US" altLang="en-US" sz="2300" dirty="0"/>
          </a:p>
          <a:p>
            <a:pPr algn="just">
              <a:lnSpc>
                <a:spcPct val="85000"/>
              </a:lnSpc>
              <a:spcBef>
                <a:spcPts val="600"/>
              </a:spcBef>
            </a:pPr>
            <a:endParaRPr lang="en-US" altLang="en-US" sz="2300" dirty="0"/>
          </a:p>
          <a:p>
            <a:pPr algn="just">
              <a:lnSpc>
                <a:spcPct val="85000"/>
              </a:lnSpc>
              <a:spcBef>
                <a:spcPts val="600"/>
              </a:spcBef>
            </a:pPr>
            <a:endParaRPr lang="en-US" altLang="en-US" sz="2300" dirty="0"/>
          </a:p>
          <a:p>
            <a:pPr algn="just">
              <a:lnSpc>
                <a:spcPct val="85000"/>
              </a:lnSpc>
              <a:spcBef>
                <a:spcPts val="600"/>
              </a:spcBef>
            </a:pPr>
            <a:r>
              <a:rPr lang="en-US" altLang="en-US" sz="2300" dirty="0"/>
              <a:t>Because the loan balance declines to zero, the five equal payments pay off the loan</a:t>
            </a:r>
          </a:p>
          <a:p>
            <a:pPr algn="just">
              <a:lnSpc>
                <a:spcPct val="85000"/>
              </a:lnSpc>
              <a:spcBef>
                <a:spcPts val="600"/>
              </a:spcBef>
            </a:pPr>
            <a:endParaRPr lang="en-US" altLang="en-US" sz="2300" dirty="0"/>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Loan types and loan amortization:</a:t>
            </a:r>
            <a:br>
              <a:rPr lang="en-US" altLang="en-US" sz="3600" dirty="0"/>
            </a:br>
            <a:r>
              <a:rPr lang="en-US" altLang="en-US" sz="3600" dirty="0"/>
              <a:t>amortized loans (concluded)</a:t>
            </a:r>
          </a:p>
        </p:txBody>
      </p:sp>
      <p:pic>
        <p:nvPicPr>
          <p:cNvPr id="3" name="Picture 2">
            <a:extLst>
              <a:ext uri="{FF2B5EF4-FFF2-40B4-BE49-F238E27FC236}">
                <a16:creationId xmlns:a16="http://schemas.microsoft.com/office/drawing/2014/main" id="{7CC44169-4D82-4A76-A13F-5E691F951964}"/>
              </a:ext>
            </a:extLst>
          </p:cNvPr>
          <p:cNvPicPr>
            <a:picLocks noChangeAspect="1"/>
          </p:cNvPicPr>
          <p:nvPr/>
        </p:nvPicPr>
        <p:blipFill>
          <a:blip r:embed="rId3"/>
          <a:stretch>
            <a:fillRect/>
          </a:stretch>
        </p:blipFill>
        <p:spPr>
          <a:xfrm>
            <a:off x="817799" y="2548317"/>
            <a:ext cx="8250001" cy="2536822"/>
          </a:xfrm>
          <a:prstGeom prst="rect">
            <a:avLst/>
          </a:prstGeom>
        </p:spPr>
      </p:pic>
    </p:spTree>
    <p:extLst>
      <p:ext uri="{BB962C8B-B14F-4D97-AF65-F5344CB8AC3E}">
        <p14:creationId xmlns:p14="http://schemas.microsoft.com/office/powerpoint/2010/main" val="1047211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a:xfrm>
            <a:off x="456848" y="6484333"/>
            <a:ext cx="8687152" cy="370577"/>
          </a:xfrm>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a:xfrm>
            <a:off x="636764" y="373677"/>
            <a:ext cx="8117416" cy="1117356"/>
          </a:xfrm>
        </p:spPr>
        <p:txBody>
          <a:bodyPr anchor="ctr">
            <a:normAutofit fontScale="90000"/>
          </a:bodyPr>
          <a:lstStyle/>
          <a:p>
            <a:pPr eaLnBrk="1" hangingPunct="1">
              <a:defRPr/>
            </a:pPr>
            <a:r>
              <a:rPr lang="en-US" altLang="en-US" dirty="0"/>
              <a:t>Partial amortization, or </a:t>
            </a:r>
            <a:br>
              <a:rPr lang="en-US" altLang="en-US" dirty="0"/>
            </a:br>
            <a:r>
              <a:rPr lang="en-US" altLang="en-US" dirty="0"/>
              <a:t>“bite the bullet”</a:t>
            </a:r>
          </a:p>
        </p:txBody>
      </p:sp>
      <p:pic>
        <p:nvPicPr>
          <p:cNvPr id="5" name="Picture 4">
            <a:extLst>
              <a:ext uri="{FF2B5EF4-FFF2-40B4-BE49-F238E27FC236}">
                <a16:creationId xmlns:a16="http://schemas.microsoft.com/office/drawing/2014/main" id="{51169B21-7ED1-4407-8BB8-3E9A8846CDFB}"/>
              </a:ext>
            </a:extLst>
          </p:cNvPr>
          <p:cNvPicPr>
            <a:picLocks noChangeAspect="1"/>
          </p:cNvPicPr>
          <p:nvPr/>
        </p:nvPicPr>
        <p:blipFill>
          <a:blip r:embed="rId3"/>
          <a:stretch>
            <a:fillRect/>
          </a:stretch>
        </p:blipFill>
        <p:spPr>
          <a:xfrm>
            <a:off x="2183385" y="1565400"/>
            <a:ext cx="5234078" cy="4844565"/>
          </a:xfrm>
          <a:prstGeom prst="rect">
            <a:avLst/>
          </a:prstGeom>
        </p:spPr>
      </p:pic>
    </p:spTree>
    <p:extLst>
      <p:ext uri="{BB962C8B-B14F-4D97-AF65-F5344CB8AC3E}">
        <p14:creationId xmlns:p14="http://schemas.microsoft.com/office/powerpoint/2010/main" val="417698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559909"/>
            <a:ext cx="8117416" cy="4993291"/>
          </a:xfrm>
        </p:spPr>
        <p:txBody>
          <a:bodyPr/>
          <a:lstStyle/>
          <a:p>
            <a:pPr algn="just">
              <a:lnSpc>
                <a:spcPct val="85000"/>
              </a:lnSpc>
              <a:spcBef>
                <a:spcPts val="600"/>
              </a:spcBef>
            </a:pPr>
            <a:r>
              <a:rPr lang="en-US" sz="2300" b="0" i="0" u="none" strike="noStrike" baseline="0" dirty="0">
                <a:solidFill>
                  <a:srgbClr val="221E1F"/>
                </a:solidFill>
              </a:rPr>
              <a:t>The first $100 is on deposit for two years at 8 percent, so its future value is: </a:t>
            </a:r>
          </a:p>
          <a:p>
            <a:pPr lvl="1" algn="just">
              <a:lnSpc>
                <a:spcPct val="85000"/>
              </a:lnSpc>
              <a:spcBef>
                <a:spcPts val="600"/>
              </a:spcBef>
            </a:pPr>
            <a:r>
              <a:rPr lang="en-US" sz="2100" b="0" i="0" u="none" strike="noStrike" baseline="0" dirty="0">
                <a:solidFill>
                  <a:srgbClr val="221E1F"/>
                </a:solidFill>
              </a:rPr>
              <a:t>$100 × 1.08</a:t>
            </a:r>
            <a:r>
              <a:rPr lang="en-US" sz="2100" b="0" i="0" u="none" strike="noStrike" baseline="30000" dirty="0">
                <a:solidFill>
                  <a:srgbClr val="221E1F"/>
                </a:solidFill>
              </a:rPr>
              <a:t>2</a:t>
            </a:r>
            <a:r>
              <a:rPr lang="en-US" sz="2100" b="0" i="0" u="none" strike="noStrike" baseline="0" dirty="0">
                <a:solidFill>
                  <a:srgbClr val="221E1F"/>
                </a:solidFill>
              </a:rPr>
              <a:t> = $100 × 1.1664 = $116.64 </a:t>
            </a:r>
          </a:p>
          <a:p>
            <a:pPr algn="just">
              <a:lnSpc>
                <a:spcPct val="85000"/>
              </a:lnSpc>
              <a:spcBef>
                <a:spcPts val="600"/>
              </a:spcBef>
            </a:pPr>
            <a:r>
              <a:rPr lang="en-US" sz="2300" b="0" i="0" u="none" strike="noStrike" baseline="0" dirty="0">
                <a:solidFill>
                  <a:srgbClr val="221E1F"/>
                </a:solidFill>
              </a:rPr>
              <a:t>The second $100 is on deposit for one year at 8 percent, and its future value is thus: </a:t>
            </a:r>
          </a:p>
          <a:p>
            <a:pPr lvl="1" algn="just">
              <a:lnSpc>
                <a:spcPct val="85000"/>
              </a:lnSpc>
              <a:spcBef>
                <a:spcPts val="600"/>
              </a:spcBef>
            </a:pPr>
            <a:r>
              <a:rPr lang="en-US" sz="2100" b="0" i="0" u="none" strike="noStrike" baseline="0" dirty="0">
                <a:solidFill>
                  <a:srgbClr val="221E1F"/>
                </a:solidFill>
              </a:rPr>
              <a:t>$100 × 1.08 = $108 </a:t>
            </a:r>
          </a:p>
          <a:p>
            <a:pPr algn="just">
              <a:lnSpc>
                <a:spcPct val="85000"/>
              </a:lnSpc>
              <a:spcBef>
                <a:spcPts val="600"/>
              </a:spcBef>
            </a:pPr>
            <a:r>
              <a:rPr lang="en-US" sz="2300" b="0" i="0" u="none" strike="noStrike" baseline="0" dirty="0">
                <a:solidFill>
                  <a:srgbClr val="221E1F"/>
                </a:solidFill>
              </a:rPr>
              <a:t>The total future value, as we previously calculated, is equal to the sum of these two future values: </a:t>
            </a:r>
          </a:p>
          <a:p>
            <a:pPr lvl="1" algn="just">
              <a:lnSpc>
                <a:spcPct val="85000"/>
              </a:lnSpc>
              <a:spcBef>
                <a:spcPts val="600"/>
              </a:spcBef>
            </a:pPr>
            <a:r>
              <a:rPr lang="en-US" sz="2100" b="0" i="0" u="none" strike="noStrike" baseline="0" dirty="0">
                <a:solidFill>
                  <a:srgbClr val="221E1F"/>
                </a:solidFill>
              </a:rPr>
              <a:t>$116.64 + 108 = </a:t>
            </a:r>
            <a:r>
              <a:rPr lang="en-US" sz="2100" b="1" i="0" u="none" strike="noStrike" baseline="0" dirty="0">
                <a:solidFill>
                  <a:schemeClr val="accent1">
                    <a:lumMod val="75000"/>
                  </a:schemeClr>
                </a:solidFill>
              </a:rPr>
              <a:t>$224.64 </a:t>
            </a:r>
          </a:p>
          <a:p>
            <a:pPr marL="412134" lvl="1" indent="0" algn="just">
              <a:lnSpc>
                <a:spcPct val="85000"/>
              </a:lnSpc>
              <a:spcBef>
                <a:spcPts val="600"/>
              </a:spcBef>
              <a:buNone/>
            </a:pPr>
            <a:endParaRPr lang="en-US" altLang="en-US" sz="2700" b="1" dirty="0">
              <a:solidFill>
                <a:schemeClr val="accent1">
                  <a:lumMod val="75000"/>
                </a:schemeClr>
              </a:solidFill>
            </a:endParaRPr>
          </a:p>
          <a:p>
            <a:pPr algn="just">
              <a:lnSpc>
                <a:spcPct val="85000"/>
              </a:lnSpc>
              <a:spcBef>
                <a:spcPts val="600"/>
              </a:spcBef>
            </a:pPr>
            <a:r>
              <a:rPr lang="en-US" sz="2300" i="0" u="none" strike="noStrike" baseline="0" dirty="0">
                <a:solidFill>
                  <a:srgbClr val="221E1F"/>
                </a:solidFill>
              </a:rPr>
              <a:t>Based on this example, there are two ways to calculate future values for multiple cash flows, both giving the same answer: </a:t>
            </a:r>
            <a:endParaRPr lang="en-US" sz="2300" i="0" u="none" strike="noStrike" baseline="0" dirty="0">
              <a:solidFill>
                <a:schemeClr val="accent1">
                  <a:lumMod val="75000"/>
                </a:schemeClr>
              </a:solidFill>
            </a:endParaRPr>
          </a:p>
          <a:p>
            <a:pPr marL="869334" lvl="1" indent="-457200" algn="just">
              <a:lnSpc>
                <a:spcPct val="85000"/>
              </a:lnSpc>
              <a:spcBef>
                <a:spcPts val="600"/>
              </a:spcBef>
              <a:buFont typeface="+mj-lt"/>
              <a:buAutoNum type="arabicPeriod"/>
            </a:pPr>
            <a:r>
              <a:rPr lang="en-US" altLang="en-US" sz="2100" dirty="0"/>
              <a:t>Compound the accumulated balance forward one year at a time</a:t>
            </a:r>
          </a:p>
          <a:p>
            <a:pPr marL="869334" lvl="1" indent="-457200" algn="just">
              <a:lnSpc>
                <a:spcPct val="85000"/>
              </a:lnSpc>
              <a:spcBef>
                <a:spcPts val="600"/>
              </a:spcBef>
              <a:buFont typeface="+mj-lt"/>
              <a:buAutoNum type="arabicPeriod"/>
            </a:pPr>
            <a:r>
              <a:rPr lang="en-US" altLang="en-US" sz="2100" dirty="0"/>
              <a:t>Calculate the FV of each cash flow first and then add them up</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dirty="0"/>
              <a:t>Future value with multiple cash flows (ALTERNATE SOLUTION)</a:t>
            </a:r>
          </a:p>
        </p:txBody>
      </p:sp>
    </p:spTree>
    <p:extLst>
      <p:ext uri="{BB962C8B-B14F-4D97-AF65-F5344CB8AC3E}">
        <p14:creationId xmlns:p14="http://schemas.microsoft.com/office/powerpoint/2010/main" val="2952350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676400"/>
            <a:ext cx="8354836" cy="4833568"/>
          </a:xfrm>
        </p:spPr>
        <p:txBody>
          <a:bodyPr/>
          <a:lstStyle/>
          <a:p>
            <a:pPr algn="just">
              <a:lnSpc>
                <a:spcPct val="95000"/>
              </a:lnSpc>
              <a:spcBef>
                <a:spcPts val="600"/>
              </a:spcBef>
              <a:spcAft>
                <a:spcPts val="600"/>
              </a:spcAft>
            </a:pPr>
            <a:r>
              <a:rPr lang="en-US" altLang="en-US" sz="2500" dirty="0"/>
              <a:t>Describe how to calculate the future value of a series of cash flows.</a:t>
            </a:r>
          </a:p>
          <a:p>
            <a:pPr algn="just">
              <a:lnSpc>
                <a:spcPct val="95000"/>
              </a:lnSpc>
              <a:spcBef>
                <a:spcPts val="600"/>
              </a:spcBef>
              <a:spcAft>
                <a:spcPts val="600"/>
              </a:spcAft>
            </a:pPr>
            <a:r>
              <a:rPr lang="en-US" altLang="en-US" sz="2500" dirty="0"/>
              <a:t>Describe how to calculate the present value of a series of cash flows.</a:t>
            </a:r>
          </a:p>
          <a:p>
            <a:pPr algn="just">
              <a:lnSpc>
                <a:spcPct val="95000"/>
              </a:lnSpc>
              <a:spcBef>
                <a:spcPts val="600"/>
              </a:spcBef>
              <a:spcAft>
                <a:spcPts val="600"/>
              </a:spcAft>
            </a:pPr>
            <a:r>
              <a:rPr lang="en-US" altLang="en-US" sz="2500" dirty="0"/>
              <a:t>In general, what is the present value of a perpetuity?</a:t>
            </a:r>
          </a:p>
          <a:p>
            <a:pPr algn="just">
              <a:lnSpc>
                <a:spcPct val="95000"/>
              </a:lnSpc>
              <a:spcBef>
                <a:spcPts val="600"/>
              </a:spcBef>
              <a:spcAft>
                <a:spcPts val="600"/>
              </a:spcAft>
            </a:pPr>
            <a:r>
              <a:rPr lang="en-US" altLang="en-US" sz="2500" dirty="0"/>
              <a:t>If an interest rate is given as 12 percent compounded daily, what do we call this rate?</a:t>
            </a:r>
          </a:p>
          <a:p>
            <a:pPr algn="just">
              <a:lnSpc>
                <a:spcPct val="95000"/>
              </a:lnSpc>
              <a:spcBef>
                <a:spcPts val="600"/>
              </a:spcBef>
              <a:spcAft>
                <a:spcPts val="600"/>
              </a:spcAft>
            </a:pPr>
            <a:r>
              <a:rPr lang="en-US" altLang="en-US" sz="2500" dirty="0"/>
              <a:t>What is an APR? What is an EAR? Are they the same thing?</a:t>
            </a:r>
          </a:p>
          <a:p>
            <a:pPr algn="just">
              <a:lnSpc>
                <a:spcPct val="95000"/>
              </a:lnSpc>
              <a:spcBef>
                <a:spcPts val="600"/>
              </a:spcBef>
              <a:spcAft>
                <a:spcPts val="600"/>
              </a:spcAft>
            </a:pPr>
            <a:r>
              <a:rPr lang="en-US" altLang="en-US" sz="2500" dirty="0"/>
              <a:t>What is a pure discount loan? An interest-only loan?</a:t>
            </a:r>
          </a:p>
          <a:p>
            <a:pPr algn="just">
              <a:lnSpc>
                <a:spcPct val="95000"/>
              </a:lnSpc>
              <a:spcBef>
                <a:spcPts val="600"/>
              </a:spcBef>
              <a:spcAft>
                <a:spcPts val="600"/>
              </a:spcAft>
            </a:pPr>
            <a:r>
              <a:rPr lang="en-US" altLang="en-US" sz="2500" dirty="0"/>
              <a:t>What does it mean to amortize a loan?</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600" dirty="0"/>
              <a:t>Selected concept questions</a:t>
            </a:r>
          </a:p>
        </p:txBody>
      </p:sp>
    </p:spTree>
    <p:extLst>
      <p:ext uri="{BB962C8B-B14F-4D97-AF65-F5344CB8AC3E}">
        <p14:creationId xmlns:p14="http://schemas.microsoft.com/office/powerpoint/2010/main" val="3372769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B922-65E9-40DC-9CF7-03D174896B38}"/>
              </a:ext>
            </a:extLst>
          </p:cNvPr>
          <p:cNvSpPr>
            <a:spLocks noGrp="1"/>
          </p:cNvSpPr>
          <p:nvPr>
            <p:ph type="title"/>
          </p:nvPr>
        </p:nvSpPr>
        <p:spPr/>
        <p:txBody>
          <a:bodyPr/>
          <a:lstStyle/>
          <a:p>
            <a:pPr>
              <a:defRPr/>
            </a:pPr>
            <a:r>
              <a:rPr lang="en-US" altLang="en-US" dirty="0">
                <a:solidFill>
                  <a:schemeClr val="tx2"/>
                </a:solidFill>
              </a:rPr>
              <a:t>End of Chapter</a:t>
            </a:r>
            <a:endParaRPr dirty="0">
              <a:solidFill>
                <a:schemeClr val="tx2"/>
              </a:solidFill>
            </a:endParaRPr>
          </a:p>
        </p:txBody>
      </p:sp>
      <p:sp>
        <p:nvSpPr>
          <p:cNvPr id="120834" name="Rectangle 3">
            <a:extLst>
              <a:ext uri="{FF2B5EF4-FFF2-40B4-BE49-F238E27FC236}">
                <a16:creationId xmlns:a16="http://schemas.microsoft.com/office/drawing/2014/main" id="{36D31A48-D55A-4716-8C8A-847A3214CB47}"/>
              </a:ext>
            </a:extLst>
          </p:cNvPr>
          <p:cNvSpPr>
            <a:spLocks noGrp="1" noChangeArrowheads="1"/>
          </p:cNvSpPr>
          <p:nvPr>
            <p:ph type="body" idx="1"/>
          </p:nvPr>
        </p:nvSpPr>
        <p:spPr/>
        <p:txBody>
          <a:bodyPr/>
          <a:lstStyle/>
          <a:p>
            <a:pPr eaLnBrk="1" hangingPunct="1">
              <a:defRPr/>
            </a:pPr>
            <a:r>
              <a:rPr lang="en-US" dirty="0"/>
              <a:t>Chapter 6</a:t>
            </a:r>
            <a:endParaRPr lang="en-US" altLang="en-US" dirty="0"/>
          </a:p>
        </p:txBody>
      </p:sp>
      <p:sp>
        <p:nvSpPr>
          <p:cNvPr id="3" name="Footer Placeholder 2">
            <a:extLst>
              <a:ext uri="{FF2B5EF4-FFF2-40B4-BE49-F238E27FC236}">
                <a16:creationId xmlns:a16="http://schemas.microsoft.com/office/drawing/2014/main" id="{3D48EAF9-19D2-499F-9DD8-1A49DD40F4B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4"/>
            <a:ext cx="8117416" cy="4993290"/>
          </a:xfrm>
        </p:spPr>
        <p:txBody>
          <a:bodyPr/>
          <a:lstStyle/>
          <a:p>
            <a:pPr eaLnBrk="1" hangingPunct="1">
              <a:lnSpc>
                <a:spcPct val="90000"/>
              </a:lnSpc>
              <a:spcBef>
                <a:spcPts val="600"/>
              </a:spcBef>
            </a:pPr>
            <a:r>
              <a:rPr lang="en-US" sz="2300" b="0" i="0" u="none" strike="noStrike" baseline="0" dirty="0">
                <a:solidFill>
                  <a:srgbClr val="221E1F"/>
                </a:solidFill>
              </a:rPr>
              <a:t>You think you will be able to deposit $4,000 at the end of each of the next three years in a bank account paying 8 percent interest. You currently have $7,000 in the account. How much will you have in </a:t>
            </a:r>
            <a:r>
              <a:rPr lang="en-US" sz="2300" b="1" i="0" u="none" strike="noStrike" baseline="0" dirty="0">
                <a:solidFill>
                  <a:schemeClr val="accent1">
                    <a:lumMod val="75000"/>
                  </a:schemeClr>
                </a:solidFill>
              </a:rPr>
              <a:t>three</a:t>
            </a:r>
            <a:r>
              <a:rPr lang="en-US" sz="2300" b="0" i="0" u="none" strike="noStrike" baseline="0" dirty="0">
                <a:solidFill>
                  <a:srgbClr val="221E1F"/>
                </a:solidFill>
              </a:rPr>
              <a:t> years? In </a:t>
            </a:r>
            <a:r>
              <a:rPr lang="en-US" sz="2300" b="1" i="0" u="none" strike="noStrike" baseline="0" dirty="0">
                <a:solidFill>
                  <a:schemeClr val="accent1">
                    <a:lumMod val="75000"/>
                  </a:schemeClr>
                </a:solidFill>
              </a:rPr>
              <a:t>four</a:t>
            </a:r>
            <a:r>
              <a:rPr lang="en-US" sz="2300" b="0" i="0" u="none" strike="noStrike" baseline="0" dirty="0">
                <a:solidFill>
                  <a:srgbClr val="221E1F"/>
                </a:solidFill>
              </a:rPr>
              <a:t> years? </a:t>
            </a:r>
          </a:p>
          <a:p>
            <a:pPr algn="just">
              <a:lnSpc>
                <a:spcPct val="90000"/>
              </a:lnSpc>
              <a:spcBef>
                <a:spcPts val="600"/>
              </a:spcBef>
            </a:pPr>
            <a:r>
              <a:rPr lang="en-US" sz="2300" b="0" i="0" u="none" strike="noStrike" baseline="0" dirty="0">
                <a:solidFill>
                  <a:srgbClr val="221E1F"/>
                </a:solidFill>
              </a:rPr>
              <a:t>At the end of the first year, you will have: </a:t>
            </a:r>
          </a:p>
          <a:p>
            <a:pPr lvl="1">
              <a:lnSpc>
                <a:spcPct val="90000"/>
              </a:lnSpc>
              <a:spcBef>
                <a:spcPts val="600"/>
              </a:spcBef>
            </a:pPr>
            <a:r>
              <a:rPr lang="en-US" sz="2100" b="0" i="0" u="none" strike="noStrike" baseline="0" dirty="0">
                <a:solidFill>
                  <a:srgbClr val="221E1F"/>
                </a:solidFill>
              </a:rPr>
              <a:t>$7,000 × 1.08 + 4,000 = $11,560 </a:t>
            </a:r>
          </a:p>
          <a:p>
            <a:pPr algn="just">
              <a:lnSpc>
                <a:spcPct val="90000"/>
              </a:lnSpc>
              <a:spcBef>
                <a:spcPts val="600"/>
              </a:spcBef>
            </a:pPr>
            <a:r>
              <a:rPr lang="en-US" sz="2300" b="0" i="0" u="none" strike="noStrike" baseline="0" dirty="0">
                <a:solidFill>
                  <a:srgbClr val="221E1F"/>
                </a:solidFill>
              </a:rPr>
              <a:t>At the end of the second year, you will have: </a:t>
            </a:r>
          </a:p>
          <a:p>
            <a:pPr lvl="1">
              <a:lnSpc>
                <a:spcPct val="90000"/>
              </a:lnSpc>
              <a:spcBef>
                <a:spcPts val="600"/>
              </a:spcBef>
            </a:pPr>
            <a:r>
              <a:rPr lang="en-US" sz="2100" b="0" i="0" u="none" strike="noStrike" baseline="0" dirty="0">
                <a:solidFill>
                  <a:srgbClr val="221E1F"/>
                </a:solidFill>
              </a:rPr>
              <a:t>$11,560 × 1.08 + 4,000 = $16,484.80 </a:t>
            </a:r>
            <a:endParaRPr lang="en-US" sz="2100" dirty="0">
              <a:solidFill>
                <a:srgbClr val="221E1F"/>
              </a:solidFill>
            </a:endParaRPr>
          </a:p>
          <a:p>
            <a:pPr algn="just">
              <a:lnSpc>
                <a:spcPct val="90000"/>
              </a:lnSpc>
              <a:spcBef>
                <a:spcPts val="600"/>
              </a:spcBef>
            </a:pPr>
            <a:r>
              <a:rPr lang="en-US" sz="2300" b="0" i="0" u="none" strike="noStrike" baseline="0" dirty="0">
                <a:solidFill>
                  <a:srgbClr val="221E1F"/>
                </a:solidFill>
              </a:rPr>
              <a:t>Repeating this for the third year gives: </a:t>
            </a:r>
          </a:p>
          <a:p>
            <a:pPr lvl="1">
              <a:lnSpc>
                <a:spcPct val="90000"/>
              </a:lnSpc>
              <a:spcBef>
                <a:spcPts val="600"/>
              </a:spcBef>
            </a:pPr>
            <a:r>
              <a:rPr lang="en-US" sz="2100" b="0" i="0" u="none" strike="noStrike" baseline="0" dirty="0">
                <a:solidFill>
                  <a:srgbClr val="221E1F"/>
                </a:solidFill>
              </a:rPr>
              <a:t>$16,484.80 × 1.08 + 4,000 = </a:t>
            </a:r>
            <a:r>
              <a:rPr lang="en-US" sz="2100" b="1" i="0" u="none" strike="noStrike" baseline="0" dirty="0">
                <a:solidFill>
                  <a:schemeClr val="accent1">
                    <a:lumMod val="75000"/>
                  </a:schemeClr>
                </a:solidFill>
              </a:rPr>
              <a:t>$21,803.58 </a:t>
            </a:r>
          </a:p>
          <a:p>
            <a:pPr algn="just">
              <a:lnSpc>
                <a:spcPct val="90000"/>
              </a:lnSpc>
              <a:spcBef>
                <a:spcPts val="600"/>
              </a:spcBef>
            </a:pPr>
            <a:r>
              <a:rPr lang="en-US" sz="2300" b="0" i="0" u="none" strike="noStrike" baseline="0" dirty="0">
                <a:solidFill>
                  <a:srgbClr val="221E1F"/>
                </a:solidFill>
              </a:rPr>
              <a:t>Therefore, you will have $21,803.58 in three years. If you leave this on deposit for one more year (and don’t add to it), at the end of the fourth year, you’ll have: </a:t>
            </a:r>
          </a:p>
          <a:p>
            <a:pPr lvl="1">
              <a:lnSpc>
                <a:spcPct val="90000"/>
              </a:lnSpc>
              <a:spcBef>
                <a:spcPts val="600"/>
              </a:spcBef>
            </a:pPr>
            <a:r>
              <a:rPr lang="en-US" sz="2100" b="0" i="0" u="none" strike="noStrike" baseline="0" dirty="0">
                <a:solidFill>
                  <a:srgbClr val="221E1F"/>
                </a:solidFill>
              </a:rPr>
              <a:t>$21,803.58 × 1.08 = </a:t>
            </a:r>
            <a:r>
              <a:rPr lang="en-US" sz="2100" b="1" i="0" u="none" strike="noStrike" baseline="0" dirty="0">
                <a:solidFill>
                  <a:schemeClr val="accent1">
                    <a:lumMod val="75000"/>
                  </a:schemeClr>
                </a:solidFill>
              </a:rPr>
              <a:t>$23,547.87 </a:t>
            </a:r>
            <a:endParaRPr lang="en-US" altLang="en-US" sz="21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dirty="0"/>
              <a:t>Saving up revisited</a:t>
            </a:r>
          </a:p>
        </p:txBody>
      </p:sp>
    </p:spTree>
    <p:extLst>
      <p:ext uri="{BB962C8B-B14F-4D97-AF65-F5344CB8AC3E}">
        <p14:creationId xmlns:p14="http://schemas.microsoft.com/office/powerpoint/2010/main" val="6890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559909"/>
            <a:ext cx="8117416" cy="4993291"/>
          </a:xfrm>
        </p:spPr>
        <p:txBody>
          <a:bodyPr/>
          <a:lstStyle/>
          <a:p>
            <a:pPr algn="just">
              <a:lnSpc>
                <a:spcPct val="85000"/>
              </a:lnSpc>
              <a:spcBef>
                <a:spcPts val="600"/>
              </a:spcBef>
            </a:pPr>
            <a:r>
              <a:rPr lang="en-US" sz="2300" dirty="0">
                <a:solidFill>
                  <a:srgbClr val="221E1F"/>
                </a:solidFill>
              </a:rPr>
              <a:t>C</a:t>
            </a:r>
            <a:r>
              <a:rPr lang="en-US" sz="2300" b="0" i="0" u="none" strike="noStrike" baseline="0" dirty="0">
                <a:solidFill>
                  <a:srgbClr val="221E1F"/>
                </a:solidFill>
              </a:rPr>
              <a:t>onsider the future value of $2,000 invested at the end of each of the next five years. The current balance is zero, and the rate is 10 percent. The time line is presented </a:t>
            </a:r>
            <a:r>
              <a:rPr lang="en-US" sz="2300" dirty="0">
                <a:solidFill>
                  <a:srgbClr val="221E1F"/>
                </a:solidFill>
              </a:rPr>
              <a:t>below:</a:t>
            </a:r>
          </a:p>
          <a:p>
            <a:pPr algn="just">
              <a:lnSpc>
                <a:spcPct val="85000"/>
              </a:lnSpc>
              <a:spcBef>
                <a:spcPts val="600"/>
              </a:spcBef>
            </a:pPr>
            <a:endParaRPr lang="en-US" sz="2300" b="0" i="0" u="none" strike="noStrike" baseline="0" dirty="0">
              <a:solidFill>
                <a:srgbClr val="221E1F"/>
              </a:solidFill>
            </a:endParaRPr>
          </a:p>
          <a:p>
            <a:pPr algn="just">
              <a:lnSpc>
                <a:spcPct val="85000"/>
              </a:lnSpc>
              <a:spcBef>
                <a:spcPts val="600"/>
              </a:spcBef>
            </a:pPr>
            <a:endParaRPr lang="en-US" sz="2300" dirty="0">
              <a:solidFill>
                <a:srgbClr val="221E1F"/>
              </a:solidFill>
            </a:endParaRPr>
          </a:p>
          <a:p>
            <a:pPr algn="just">
              <a:lnSpc>
                <a:spcPct val="85000"/>
              </a:lnSpc>
              <a:spcBef>
                <a:spcPts val="600"/>
              </a:spcBef>
            </a:pPr>
            <a:endParaRPr lang="en-US" sz="2300" b="0" i="0" u="none" strike="noStrike" baseline="0" dirty="0">
              <a:solidFill>
                <a:srgbClr val="221E1F"/>
              </a:solidFill>
            </a:endParaRPr>
          </a:p>
          <a:p>
            <a:pPr algn="just">
              <a:lnSpc>
                <a:spcPct val="85000"/>
              </a:lnSpc>
              <a:spcBef>
                <a:spcPts val="600"/>
              </a:spcBef>
            </a:pPr>
            <a:r>
              <a:rPr lang="en-US" sz="2300" b="0" i="0" u="none" strike="noStrike" baseline="0" dirty="0">
                <a:solidFill>
                  <a:srgbClr val="221E1F"/>
                </a:solidFill>
              </a:rPr>
              <a:t>Notice that nothing happens until the end of the first year, when we make the first $2,000 investment</a:t>
            </a:r>
          </a:p>
          <a:p>
            <a:pPr algn="just">
              <a:lnSpc>
                <a:spcPct val="85000"/>
              </a:lnSpc>
              <a:spcBef>
                <a:spcPts val="600"/>
              </a:spcBef>
            </a:pPr>
            <a:r>
              <a:rPr lang="en-US" sz="2300" b="0" i="0" u="none" strike="noStrike" baseline="0" dirty="0">
                <a:solidFill>
                  <a:srgbClr val="221E1F"/>
                </a:solidFill>
              </a:rPr>
              <a:t>If we compound the investment one period at a time, the future value is </a:t>
            </a:r>
            <a:r>
              <a:rPr lang="en-US" sz="2300" b="1" i="0" u="none" strike="noStrike" baseline="0" dirty="0">
                <a:solidFill>
                  <a:schemeClr val="accent1">
                    <a:lumMod val="75000"/>
                  </a:schemeClr>
                </a:solidFill>
              </a:rPr>
              <a:t>$12,210.20</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dirty="0"/>
              <a:t>illustrating two different ways of calculating future values</a:t>
            </a:r>
          </a:p>
        </p:txBody>
      </p:sp>
      <p:pic>
        <p:nvPicPr>
          <p:cNvPr id="3" name="Picture 2">
            <a:extLst>
              <a:ext uri="{FF2B5EF4-FFF2-40B4-BE49-F238E27FC236}">
                <a16:creationId xmlns:a16="http://schemas.microsoft.com/office/drawing/2014/main" id="{91AAEEDD-FE9C-44A1-A3B5-D70DF37737B2}"/>
              </a:ext>
            </a:extLst>
          </p:cNvPr>
          <p:cNvPicPr>
            <a:picLocks noChangeAspect="1"/>
          </p:cNvPicPr>
          <p:nvPr/>
        </p:nvPicPr>
        <p:blipFill>
          <a:blip r:embed="rId3"/>
          <a:stretch>
            <a:fillRect/>
          </a:stretch>
        </p:blipFill>
        <p:spPr>
          <a:xfrm>
            <a:off x="1500080" y="2590800"/>
            <a:ext cx="6143840" cy="965317"/>
          </a:xfrm>
          <a:prstGeom prst="rect">
            <a:avLst/>
          </a:prstGeom>
        </p:spPr>
      </p:pic>
      <p:pic>
        <p:nvPicPr>
          <p:cNvPr id="6" name="Picture 5">
            <a:extLst>
              <a:ext uri="{FF2B5EF4-FFF2-40B4-BE49-F238E27FC236}">
                <a16:creationId xmlns:a16="http://schemas.microsoft.com/office/drawing/2014/main" id="{6E5D0CD2-3648-4EA6-912F-71FDB86E8F9B}"/>
              </a:ext>
            </a:extLst>
          </p:cNvPr>
          <p:cNvPicPr>
            <a:picLocks noChangeAspect="1"/>
          </p:cNvPicPr>
          <p:nvPr/>
        </p:nvPicPr>
        <p:blipFill>
          <a:blip r:embed="rId4"/>
          <a:stretch>
            <a:fillRect/>
          </a:stretch>
        </p:blipFill>
        <p:spPr>
          <a:xfrm>
            <a:off x="663029" y="5046734"/>
            <a:ext cx="8274790" cy="1306021"/>
          </a:xfrm>
          <a:prstGeom prst="rect">
            <a:avLst/>
          </a:prstGeom>
        </p:spPr>
      </p:pic>
    </p:spTree>
    <p:extLst>
      <p:ext uri="{BB962C8B-B14F-4D97-AF65-F5344CB8AC3E}">
        <p14:creationId xmlns:p14="http://schemas.microsoft.com/office/powerpoint/2010/main" val="410116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559909"/>
            <a:ext cx="8117416" cy="4993291"/>
          </a:xfrm>
        </p:spPr>
        <p:txBody>
          <a:bodyPr/>
          <a:lstStyle/>
          <a:p>
            <a:pPr algn="just">
              <a:lnSpc>
                <a:spcPct val="90000"/>
              </a:lnSpc>
              <a:spcBef>
                <a:spcPts val="600"/>
              </a:spcBef>
            </a:pPr>
            <a:r>
              <a:rPr lang="en-US" sz="2300" i="0" u="none" strike="noStrike" baseline="0" dirty="0"/>
              <a:t>We can solve the problem from the previous slide using th</a:t>
            </a:r>
            <a:r>
              <a:rPr lang="en-US" sz="2300" dirty="0"/>
              <a:t>e second technique, where we calculate the future value of each cash flow first and then add them up</a:t>
            </a:r>
          </a:p>
          <a:p>
            <a:pPr algn="just">
              <a:lnSpc>
                <a:spcPct val="90000"/>
              </a:lnSpc>
              <a:spcBef>
                <a:spcPts val="600"/>
              </a:spcBef>
            </a:pPr>
            <a:endParaRPr lang="en-US" sz="2300" dirty="0"/>
          </a:p>
          <a:p>
            <a:pPr algn="just">
              <a:lnSpc>
                <a:spcPct val="90000"/>
              </a:lnSpc>
              <a:spcBef>
                <a:spcPts val="600"/>
              </a:spcBef>
            </a:pPr>
            <a:endParaRPr lang="en-US" sz="2300" i="0" u="none" strike="noStrike" baseline="0" dirty="0"/>
          </a:p>
          <a:p>
            <a:pPr algn="just">
              <a:lnSpc>
                <a:spcPct val="90000"/>
              </a:lnSpc>
              <a:spcBef>
                <a:spcPts val="600"/>
              </a:spcBef>
            </a:pPr>
            <a:endParaRPr lang="en-US" sz="2300" dirty="0"/>
          </a:p>
          <a:p>
            <a:pPr algn="just">
              <a:lnSpc>
                <a:spcPct val="90000"/>
              </a:lnSpc>
              <a:spcBef>
                <a:spcPts val="600"/>
              </a:spcBef>
            </a:pPr>
            <a:endParaRPr lang="en-US" sz="2300" i="0" u="none" strike="noStrike" baseline="0" dirty="0"/>
          </a:p>
          <a:p>
            <a:pPr algn="just">
              <a:lnSpc>
                <a:spcPct val="90000"/>
              </a:lnSpc>
              <a:spcBef>
                <a:spcPts val="600"/>
              </a:spcBef>
            </a:pPr>
            <a:endParaRPr lang="en-US" sz="2300" dirty="0"/>
          </a:p>
          <a:p>
            <a:pPr algn="just">
              <a:lnSpc>
                <a:spcPct val="90000"/>
              </a:lnSpc>
              <a:spcBef>
                <a:spcPts val="600"/>
              </a:spcBef>
            </a:pPr>
            <a:endParaRPr lang="en-US" sz="2300" i="0" u="none" strike="noStrike" baseline="0" dirty="0"/>
          </a:p>
          <a:p>
            <a:pPr algn="just">
              <a:lnSpc>
                <a:spcPct val="90000"/>
              </a:lnSpc>
              <a:spcBef>
                <a:spcPts val="600"/>
              </a:spcBef>
            </a:pPr>
            <a:endParaRPr lang="en-US" sz="2300" dirty="0"/>
          </a:p>
          <a:p>
            <a:pPr marL="114680" indent="0" algn="just">
              <a:lnSpc>
                <a:spcPct val="90000"/>
              </a:lnSpc>
              <a:spcBef>
                <a:spcPts val="600"/>
              </a:spcBef>
              <a:buNone/>
            </a:pPr>
            <a:endParaRPr lang="en-US" sz="2300" dirty="0"/>
          </a:p>
          <a:p>
            <a:pPr algn="just">
              <a:lnSpc>
                <a:spcPct val="90000"/>
              </a:lnSpc>
              <a:spcBef>
                <a:spcPts val="600"/>
              </a:spcBef>
            </a:pPr>
            <a:r>
              <a:rPr lang="en-US" sz="2300" i="0" u="none" strike="noStrike" baseline="0" dirty="0"/>
              <a:t>The answer is the same, regardless of the technique used, with the future value being </a:t>
            </a:r>
            <a:r>
              <a:rPr lang="en-US" sz="2300" b="1" i="0" u="none" strike="noStrike" baseline="0" dirty="0">
                <a:solidFill>
                  <a:schemeClr val="accent1">
                    <a:lumMod val="75000"/>
                  </a:schemeClr>
                </a:solidFill>
              </a:rPr>
              <a:t>$12,210.20</a:t>
            </a: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sz="3400" dirty="0"/>
              <a:t>illustrating two different ways of calculating future values (CONTINUED)</a:t>
            </a:r>
          </a:p>
        </p:txBody>
      </p:sp>
      <p:pic>
        <p:nvPicPr>
          <p:cNvPr id="5" name="Picture 4">
            <a:extLst>
              <a:ext uri="{FF2B5EF4-FFF2-40B4-BE49-F238E27FC236}">
                <a16:creationId xmlns:a16="http://schemas.microsoft.com/office/drawing/2014/main" id="{69CF7F8D-03D8-454D-9F49-65990176F610}"/>
              </a:ext>
            </a:extLst>
          </p:cNvPr>
          <p:cNvPicPr>
            <a:picLocks noChangeAspect="1"/>
          </p:cNvPicPr>
          <p:nvPr/>
        </p:nvPicPr>
        <p:blipFill>
          <a:blip r:embed="rId3"/>
          <a:stretch>
            <a:fillRect/>
          </a:stretch>
        </p:blipFill>
        <p:spPr>
          <a:xfrm>
            <a:off x="712259" y="2590800"/>
            <a:ext cx="8176329" cy="2994478"/>
          </a:xfrm>
          <a:prstGeom prst="rect">
            <a:avLst/>
          </a:prstGeom>
        </p:spPr>
      </p:pic>
    </p:spTree>
    <p:extLst>
      <p:ext uri="{BB962C8B-B14F-4D97-AF65-F5344CB8AC3E}">
        <p14:creationId xmlns:p14="http://schemas.microsoft.com/office/powerpoint/2010/main" val="144297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A10EB98-A059-442A-9E37-560D78282A31}"/>
              </a:ext>
            </a:extLst>
          </p:cNvPr>
          <p:cNvSpPr>
            <a:spLocks noGrp="1"/>
          </p:cNvSpPr>
          <p:nvPr>
            <p:ph idx="1"/>
          </p:nvPr>
        </p:nvSpPr>
        <p:spPr>
          <a:xfrm>
            <a:off x="636764" y="1491034"/>
            <a:ext cx="8117416" cy="4993290"/>
          </a:xfrm>
        </p:spPr>
        <p:txBody>
          <a:bodyPr/>
          <a:lstStyle/>
          <a:p>
            <a:pPr eaLnBrk="1" hangingPunct="1">
              <a:lnSpc>
                <a:spcPct val="90000"/>
              </a:lnSpc>
              <a:spcBef>
                <a:spcPts val="600"/>
              </a:spcBef>
            </a:pPr>
            <a:r>
              <a:rPr lang="en-US" sz="2300" b="0" i="0" u="none" strike="noStrike" baseline="0" dirty="0">
                <a:solidFill>
                  <a:srgbClr val="221E1F"/>
                </a:solidFill>
              </a:rPr>
              <a:t>Suppose you need $1,000 in one year and $2,000 more in two years. If you can earn 9 percent on your money, how much do you have to put up today to exactly cover these amounts in the future? In other words, what is the present value of the two cash flows at 9 percent? </a:t>
            </a:r>
          </a:p>
          <a:p>
            <a:pPr eaLnBrk="1" hangingPunct="1">
              <a:lnSpc>
                <a:spcPct val="90000"/>
              </a:lnSpc>
              <a:spcBef>
                <a:spcPts val="600"/>
              </a:spcBef>
            </a:pPr>
            <a:endParaRPr lang="en-US" sz="2300" dirty="0">
              <a:solidFill>
                <a:srgbClr val="221E1F"/>
              </a:solidFill>
            </a:endParaRPr>
          </a:p>
          <a:p>
            <a:pPr algn="just">
              <a:lnSpc>
                <a:spcPct val="90000"/>
              </a:lnSpc>
              <a:spcBef>
                <a:spcPts val="600"/>
              </a:spcBef>
            </a:pPr>
            <a:r>
              <a:rPr lang="en-US" sz="2300" b="0" i="0" u="none" strike="noStrike" baseline="0" dirty="0">
                <a:solidFill>
                  <a:srgbClr val="221E1F"/>
                </a:solidFill>
              </a:rPr>
              <a:t>The PV of $2,000 in two years at 9 percent is: </a:t>
            </a:r>
          </a:p>
          <a:p>
            <a:pPr lvl="1" algn="just">
              <a:lnSpc>
                <a:spcPct val="90000"/>
              </a:lnSpc>
              <a:spcBef>
                <a:spcPts val="600"/>
              </a:spcBef>
            </a:pPr>
            <a:r>
              <a:rPr lang="en-US" sz="2100" b="0" i="0" u="none" strike="noStrike" baseline="0" dirty="0">
                <a:solidFill>
                  <a:srgbClr val="221E1F"/>
                </a:solidFill>
              </a:rPr>
              <a:t>$2,000/1.09</a:t>
            </a:r>
            <a:r>
              <a:rPr lang="en-US" sz="2100" b="0" i="0" u="none" strike="noStrike" baseline="30000" dirty="0">
                <a:solidFill>
                  <a:srgbClr val="221E1F"/>
                </a:solidFill>
              </a:rPr>
              <a:t>2</a:t>
            </a:r>
            <a:r>
              <a:rPr lang="en-US" sz="2100" b="0" i="0" u="none" strike="noStrike" baseline="0" dirty="0">
                <a:solidFill>
                  <a:srgbClr val="221E1F"/>
                </a:solidFill>
              </a:rPr>
              <a:t> = $1,683.36 </a:t>
            </a:r>
          </a:p>
          <a:p>
            <a:pPr lvl="1" algn="just">
              <a:lnSpc>
                <a:spcPct val="90000"/>
              </a:lnSpc>
              <a:spcBef>
                <a:spcPts val="600"/>
              </a:spcBef>
            </a:pPr>
            <a:endParaRPr lang="en-US" sz="21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The PV of $1,000 in one year at 9 percent is: </a:t>
            </a:r>
          </a:p>
          <a:p>
            <a:pPr lvl="1" algn="just">
              <a:lnSpc>
                <a:spcPct val="90000"/>
              </a:lnSpc>
              <a:spcBef>
                <a:spcPts val="600"/>
              </a:spcBef>
            </a:pPr>
            <a:r>
              <a:rPr lang="en-US" sz="2100" b="0" i="0" u="none" strike="noStrike" baseline="0" dirty="0">
                <a:solidFill>
                  <a:srgbClr val="221E1F"/>
                </a:solidFill>
              </a:rPr>
              <a:t>$1,000/1.09 = $917.43 </a:t>
            </a:r>
          </a:p>
          <a:p>
            <a:pPr lvl="1" algn="just">
              <a:lnSpc>
                <a:spcPct val="90000"/>
              </a:lnSpc>
              <a:spcBef>
                <a:spcPts val="600"/>
              </a:spcBef>
            </a:pPr>
            <a:endParaRPr lang="en-US" sz="2100" b="0" i="0" u="none" strike="noStrike" baseline="0" dirty="0">
              <a:solidFill>
                <a:srgbClr val="221E1F"/>
              </a:solidFill>
            </a:endParaRPr>
          </a:p>
          <a:p>
            <a:pPr algn="just">
              <a:lnSpc>
                <a:spcPct val="90000"/>
              </a:lnSpc>
              <a:spcBef>
                <a:spcPts val="600"/>
              </a:spcBef>
            </a:pPr>
            <a:r>
              <a:rPr lang="en-US" sz="2300" b="0" i="0" u="none" strike="noStrike" baseline="0" dirty="0">
                <a:solidFill>
                  <a:srgbClr val="221E1F"/>
                </a:solidFill>
              </a:rPr>
              <a:t>Therefore, the total PV is: $1,683.36 + 917.43 = </a:t>
            </a:r>
            <a:r>
              <a:rPr lang="en-US" sz="2300" b="1" i="0" u="none" strike="noStrike" baseline="0" dirty="0">
                <a:solidFill>
                  <a:schemeClr val="accent1">
                    <a:lumMod val="75000"/>
                  </a:schemeClr>
                </a:solidFill>
              </a:rPr>
              <a:t>$2,600.79 </a:t>
            </a:r>
            <a:endParaRPr lang="en-US" altLang="en-US" sz="2300" b="1" dirty="0">
              <a:solidFill>
                <a:schemeClr val="accent1">
                  <a:lumMod val="75000"/>
                </a:schemeClr>
              </a:solidFill>
            </a:endParaRPr>
          </a:p>
        </p:txBody>
      </p:sp>
      <p:sp>
        <p:nvSpPr>
          <p:cNvPr id="4" name="Footer Placeholder 3">
            <a:extLst>
              <a:ext uri="{FF2B5EF4-FFF2-40B4-BE49-F238E27FC236}">
                <a16:creationId xmlns:a16="http://schemas.microsoft.com/office/drawing/2014/main" id="{9FF6D34B-9D5D-4F9F-BABD-05E68A3BB9B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Title 1">
            <a:extLst>
              <a:ext uri="{FF2B5EF4-FFF2-40B4-BE49-F238E27FC236}">
                <a16:creationId xmlns:a16="http://schemas.microsoft.com/office/drawing/2014/main" id="{61592C18-7222-4A59-9714-7AD03DEF72ED}"/>
              </a:ext>
            </a:extLst>
          </p:cNvPr>
          <p:cNvSpPr>
            <a:spLocks noGrp="1"/>
          </p:cNvSpPr>
          <p:nvPr>
            <p:ph type="title"/>
          </p:nvPr>
        </p:nvSpPr>
        <p:spPr/>
        <p:txBody>
          <a:bodyPr>
            <a:noAutofit/>
          </a:bodyPr>
          <a:lstStyle/>
          <a:p>
            <a:pPr eaLnBrk="1" hangingPunct="1">
              <a:defRPr/>
            </a:pPr>
            <a:r>
              <a:rPr lang="en-US" altLang="en-US" dirty="0"/>
              <a:t>present value with multiple cash flows</a:t>
            </a:r>
          </a:p>
        </p:txBody>
      </p:sp>
    </p:spTree>
    <p:extLst>
      <p:ext uri="{BB962C8B-B14F-4D97-AF65-F5344CB8AC3E}">
        <p14:creationId xmlns:p14="http://schemas.microsoft.com/office/powerpoint/2010/main" val="2985008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6937</Words>
  <Application>Microsoft Office PowerPoint</Application>
  <PresentationFormat>On-screen Show (4:3)</PresentationFormat>
  <Paragraphs>507</Paragraphs>
  <Slides>51</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Batang</vt:lpstr>
      <vt:lpstr>Arial</vt:lpstr>
      <vt:lpstr>Book Antiqua</vt:lpstr>
      <vt:lpstr>Calibri</vt:lpstr>
      <vt:lpstr>Proxima Nova</vt:lpstr>
      <vt:lpstr>STIX MathJax Main</vt:lpstr>
      <vt:lpstr>Times New Roman</vt:lpstr>
      <vt:lpstr>1_RWJ_FCF11e_PPT_Template</vt:lpstr>
      <vt:lpstr>CHAPTER 6</vt:lpstr>
      <vt:lpstr>Learning objectives</vt:lpstr>
      <vt:lpstr>Chapter Outline</vt:lpstr>
      <vt:lpstr>Future value with multiple cash flows</vt:lpstr>
      <vt:lpstr>Future value with multiple cash flows (ALTERNATE SOLUTION)</vt:lpstr>
      <vt:lpstr>Saving up revisited</vt:lpstr>
      <vt:lpstr>illustrating two different ways of calculating future values</vt:lpstr>
      <vt:lpstr>illustrating two different ways of calculating future values (CONTINUED)</vt:lpstr>
      <vt:lpstr>present value with multiple cash flows</vt:lpstr>
      <vt:lpstr>PV with multiple cash flows (CALCULATE PV INDIVIDUALLY AND ADD THEM UP)</vt:lpstr>
      <vt:lpstr>PRESENT value with multiple cash flows (DISCOUNT BACK ONE PERIOD AT A TIME)</vt:lpstr>
      <vt:lpstr>How Much is it worth?</vt:lpstr>
      <vt:lpstr>CALCULATE PV WITH MULTIPLE FUTURE CASH FLOWS USING A FINANCIAL CALCULATOR</vt:lpstr>
      <vt:lpstr>How Much is it worth? Part 2</vt:lpstr>
      <vt:lpstr>PRESENT VALUE FOR ANNUITY CASH FLOWS</vt:lpstr>
      <vt:lpstr>PRESENT VALUE FOR ANNUITY CASH FLOWS (continued)</vt:lpstr>
      <vt:lpstr>Annuity tables</vt:lpstr>
      <vt:lpstr>Find annuity present values with a financial calculator</vt:lpstr>
      <vt:lpstr>HOW MUCH CAN YOU AFFORD?</vt:lpstr>
      <vt:lpstr>Finding the payment</vt:lpstr>
      <vt:lpstr>Finding the payment  (continued)</vt:lpstr>
      <vt:lpstr>Finding the number of payments</vt:lpstr>
      <vt:lpstr>Finding the number of payments (continued)</vt:lpstr>
      <vt:lpstr>Finding the rate</vt:lpstr>
      <vt:lpstr>Finding the rate (continued)</vt:lpstr>
      <vt:lpstr>Finding the rate (CONCLUDED)</vt:lpstr>
      <vt:lpstr>Future value for annuities</vt:lpstr>
      <vt:lpstr>Future value for annuities (continued)</vt:lpstr>
      <vt:lpstr>Future value for annuities (CONCLUDED)</vt:lpstr>
      <vt:lpstr>A note about annuities due</vt:lpstr>
      <vt:lpstr>Summary of annuity and perpetuity calculations</vt:lpstr>
      <vt:lpstr>perpetuities</vt:lpstr>
      <vt:lpstr>Preferred stock</vt:lpstr>
      <vt:lpstr>Growing annuities and perpetuities</vt:lpstr>
      <vt:lpstr>Growing annuities and perpetuities (continued)</vt:lpstr>
      <vt:lpstr>EFFECTIVE ANNUAL RATES AND COMPOUNDING</vt:lpstr>
      <vt:lpstr>CALCULATING AND COMPARING EFFECTIVE ANNUAL RATES</vt:lpstr>
      <vt:lpstr>CALCULATING AND COMPARING EFFECTIVE ANNUAL RATES (continued)</vt:lpstr>
      <vt:lpstr>What’s the ear?</vt:lpstr>
      <vt:lpstr>Ears and aprs</vt:lpstr>
      <vt:lpstr>A note about continuous compounding</vt:lpstr>
      <vt:lpstr>What’s the law?</vt:lpstr>
      <vt:lpstr>Loan types and loan amortization: pure discount loans</vt:lpstr>
      <vt:lpstr>Treasury bills</vt:lpstr>
      <vt:lpstr>Loan types and loan amortization: interest only loans</vt:lpstr>
      <vt:lpstr>Loan types and loan amortization: amortized loans</vt:lpstr>
      <vt:lpstr>Loan types and loan amortization: amortized loans (continued)</vt:lpstr>
      <vt:lpstr>Loan types and loan amortization: amortized loans (concluded)</vt:lpstr>
      <vt:lpstr>Partial amortization, or  “bite the bullet”</vt:lpstr>
      <vt:lpstr>Selected concept questions</vt:lpstr>
      <vt:lpstr>End of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Courtney Baggett</dc:creator>
  <cp:lastModifiedBy>Mccabe, Allison</cp:lastModifiedBy>
  <cp:revision>28</cp:revision>
  <dcterms:created xsi:type="dcterms:W3CDTF">2020-12-27T22:29:10Z</dcterms:created>
  <dcterms:modified xsi:type="dcterms:W3CDTF">2020-12-28T17:46:30Z</dcterms:modified>
</cp:coreProperties>
</file>