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57"/>
  </p:notesMasterIdLst>
  <p:handoutMasterIdLst>
    <p:handoutMasterId r:id="rId58"/>
  </p:handoutMasterIdLst>
  <p:sldIdLst>
    <p:sldId id="296" r:id="rId2"/>
    <p:sldId id="256" r:id="rId3"/>
    <p:sldId id="258" r:id="rId4"/>
    <p:sldId id="259" r:id="rId5"/>
    <p:sldId id="260" r:id="rId6"/>
    <p:sldId id="307" r:id="rId7"/>
    <p:sldId id="308" r:id="rId8"/>
    <p:sldId id="310" r:id="rId9"/>
    <p:sldId id="311" r:id="rId10"/>
    <p:sldId id="312" r:id="rId11"/>
    <p:sldId id="313" r:id="rId12"/>
    <p:sldId id="266" r:id="rId13"/>
    <p:sldId id="267" r:id="rId14"/>
    <p:sldId id="269" r:id="rId15"/>
    <p:sldId id="314" r:id="rId16"/>
    <p:sldId id="272" r:id="rId17"/>
    <p:sldId id="315" r:id="rId18"/>
    <p:sldId id="316" r:id="rId19"/>
    <p:sldId id="317" r:id="rId20"/>
    <p:sldId id="300"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1" r:id="rId54"/>
    <p:sldId id="350" r:id="rId55"/>
    <p:sldId id="302" r:id="rId56"/>
  </p:sldIdLst>
  <p:sldSz cx="9144000" cy="6858000" type="screen4x3"/>
  <p:notesSz cx="6858000" cy="91440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Wood" initials="A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CC99"/>
    <a:srgbClr val="FFFFCC"/>
    <a:srgbClr val="85FFDF"/>
    <a:srgbClr val="0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5" autoAdjust="0"/>
    <p:restoredTop sz="79419" autoAdjust="0"/>
  </p:normalViewPr>
  <p:slideViewPr>
    <p:cSldViewPr>
      <p:cViewPr varScale="1">
        <p:scale>
          <a:sx n="90" d="100"/>
          <a:sy n="90" d="100"/>
        </p:scale>
        <p:origin x="23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80"/>
    </p:cViewPr>
  </p:sorterViewPr>
  <p:notesViewPr>
    <p:cSldViewPr>
      <p:cViewPr varScale="1">
        <p:scale>
          <a:sx n="80" d="100"/>
          <a:sy n="80" d="100"/>
        </p:scale>
        <p:origin x="39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5426712-CD12-4CF3-ACF2-3560916DF05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09571" name="Rectangle 3">
            <a:extLst>
              <a:ext uri="{FF2B5EF4-FFF2-40B4-BE49-F238E27FC236}">
                <a16:creationId xmlns:a16="http://schemas.microsoft.com/office/drawing/2014/main" id="{4E436B98-B07E-48A9-A5BF-0C0127F07F24}"/>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109572" name="Rectangle 4">
            <a:extLst>
              <a:ext uri="{FF2B5EF4-FFF2-40B4-BE49-F238E27FC236}">
                <a16:creationId xmlns:a16="http://schemas.microsoft.com/office/drawing/2014/main" id="{8C6FAE15-676F-4001-9952-70052AC63B6B}"/>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09573" name="Rectangle 5">
            <a:extLst>
              <a:ext uri="{FF2B5EF4-FFF2-40B4-BE49-F238E27FC236}">
                <a16:creationId xmlns:a16="http://schemas.microsoft.com/office/drawing/2014/main" id="{47998E13-6BE2-4003-B93F-FF4D698C836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3DF3CFDB-4EF9-4E4C-8809-E0D066F07628}" type="slidenum">
              <a:rPr lang="en-US" altLang="en-US"/>
              <a:pPr>
                <a:defRPr/>
              </a:pPr>
              <a:t>‹#›</a:t>
            </a:fld>
            <a:endParaRPr lang="en-US" altLang="en-US" dirty="0"/>
          </a:p>
        </p:txBody>
      </p:sp>
    </p:spTree>
    <p:extLst>
      <p:ext uri="{BB962C8B-B14F-4D97-AF65-F5344CB8AC3E}">
        <p14:creationId xmlns:p14="http://schemas.microsoft.com/office/powerpoint/2010/main" val="3797111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BE304C8-0FAD-413D-BCCE-92895D2948C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6147" name="Rectangle 3">
            <a:extLst>
              <a:ext uri="{FF2B5EF4-FFF2-40B4-BE49-F238E27FC236}">
                <a16:creationId xmlns:a16="http://schemas.microsoft.com/office/drawing/2014/main" id="{3A794D27-B698-47C6-8692-99E657EC8C21}"/>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1268" name="Rectangle 4">
            <a:extLst>
              <a:ext uri="{FF2B5EF4-FFF2-40B4-BE49-F238E27FC236}">
                <a16:creationId xmlns:a16="http://schemas.microsoft.com/office/drawing/2014/main" id="{3C5CE421-3FAA-490C-B84C-C49A94EFFCC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B2B6237B-50DF-4019-A899-6EF09A41B33F}"/>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B137DE60-60C2-4583-856D-8973C0581AD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6151" name="Rectangle 7">
            <a:extLst>
              <a:ext uri="{FF2B5EF4-FFF2-40B4-BE49-F238E27FC236}">
                <a16:creationId xmlns:a16="http://schemas.microsoft.com/office/drawing/2014/main" id="{5738A18E-F0C0-4820-ABA4-998F20C5090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atin typeface="Times New Roman" panose="02020603050405020304" pitchFamily="18" charset="0"/>
              </a:defRPr>
            </a:lvl1pPr>
          </a:lstStyle>
          <a:p>
            <a:pPr>
              <a:defRPr/>
            </a:pPr>
            <a:r>
              <a:rPr lang="en-US" altLang="en-US" dirty="0"/>
              <a:t>6.</a:t>
            </a:r>
            <a:fld id="{77FCDA97-0796-4C1F-AD1B-D6BABF09D230}" type="slidenum">
              <a:rPr lang="en-US" altLang="en-US"/>
              <a:pPr>
                <a:defRPr/>
              </a:pPr>
              <a:t>‹#›</a:t>
            </a:fld>
            <a:endParaRPr lang="en-US" altLang="en-US" dirty="0"/>
          </a:p>
        </p:txBody>
      </p:sp>
    </p:spTree>
    <p:extLst>
      <p:ext uri="{BB962C8B-B14F-4D97-AF65-F5344CB8AC3E}">
        <p14:creationId xmlns:p14="http://schemas.microsoft.com/office/powerpoint/2010/main" val="3436125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altLang="en-US" dirty="0"/>
              <a:t>6.</a:t>
            </a:r>
            <a:fld id="{77FCDA97-0796-4C1F-AD1B-D6BABF09D230}" type="slidenum">
              <a:rPr lang="en-US" altLang="en-US" smtClean="0"/>
              <a:pPr>
                <a:defRPr/>
              </a:pPr>
              <a:t>1</a:t>
            </a:fld>
            <a:endParaRPr lang="en-US" altLang="en-US" dirty="0"/>
          </a:p>
        </p:txBody>
      </p:sp>
    </p:spTree>
    <p:extLst>
      <p:ext uri="{BB962C8B-B14F-4D97-AF65-F5344CB8AC3E}">
        <p14:creationId xmlns:p14="http://schemas.microsoft.com/office/powerpoint/2010/main" val="2301786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54A3277-7F80-471B-8616-01E9C1260C8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EC076C7-3AD1-46A8-9EFD-CC64EF406BF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B4417114-36D3-462F-A879-85650C45B0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299D048D-9FAB-4179-A6A7-2B4E6494081C}"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0561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1D1651E-9C58-492C-9B66-F348AA186E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33798DE-B0CA-4FD6-99C1-6941F6DBE34C}"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
        <p:nvSpPr>
          <p:cNvPr id="36867" name="Rectangle 2">
            <a:extLst>
              <a:ext uri="{FF2B5EF4-FFF2-40B4-BE49-F238E27FC236}">
                <a16:creationId xmlns:a16="http://schemas.microsoft.com/office/drawing/2014/main" id="{33635A4D-4113-4052-8439-E04C79D3DE2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0A43DACE-6337-46DC-A685-EF92FF916B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table provides some basic information about the BellSouth (AT&amp;T) issue, along with its prices on December 31, 1995, March 6, 2009, and November 8, 2019.</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Several things emerge from this table. First, interest rates apparently increased between December 31, 1995, and March 6, 2009 (why?). After that, they fell (why?). The bond’s price first lost 19.66 percent and then gained 53.03 percent. </a:t>
            </a:r>
            <a:endParaRPr lang="en-US" altLang="en-US" dirty="0"/>
          </a:p>
        </p:txBody>
      </p:sp>
    </p:spTree>
    <p:extLst>
      <p:ext uri="{BB962C8B-B14F-4D97-AF65-F5344CB8AC3E}">
        <p14:creationId xmlns:p14="http://schemas.microsoft.com/office/powerpoint/2010/main" val="3161363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231CF72-2872-452A-A43A-1D4EDD709E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99073EA1-AD4F-47B5-818B-2D46F026485A}" type="slidenum">
              <a:rPr lang="en-US" altLang="en-US">
                <a:latin typeface="Times New Roman" panose="02020603050405020304" pitchFamily="18" charset="0"/>
              </a:rPr>
              <a:pPr/>
              <a:t>13</a:t>
            </a:fld>
            <a:endParaRPr lang="en-US" altLang="en-US" dirty="0">
              <a:latin typeface="Times New Roman" panose="02020603050405020304" pitchFamily="18" charset="0"/>
            </a:endParaRPr>
          </a:p>
        </p:txBody>
      </p:sp>
      <p:sp>
        <p:nvSpPr>
          <p:cNvPr id="38915" name="Rectangle 2">
            <a:extLst>
              <a:ext uri="{FF2B5EF4-FFF2-40B4-BE49-F238E27FC236}">
                <a16:creationId xmlns:a16="http://schemas.microsoft.com/office/drawing/2014/main" id="{270DECAB-2EDC-456C-BD00-60E18E4483E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2FB34DA-C414-4EC7-A084-1EEFCDEA73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Figure 7.2 plots prices under different interest rate scenarios for 10% coupon bonds with maturities of 1 year and 30 years. </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As we discussed earlier, the value of a bond depends on the present value of its coupons and the present value of the face amount. If two bonds with different coupon rates have the same maturity, then the value of the one with the lower coupon is proportionately more dependent on the face amount to be received at maturity. As a result, all other things being equal, its value will fluctuate more as interest rates change. </a:t>
            </a:r>
            <a:endParaRPr lang="en-US" altLang="en-US" dirty="0"/>
          </a:p>
        </p:txBody>
      </p:sp>
    </p:spTree>
    <p:extLst>
      <p:ext uri="{BB962C8B-B14F-4D97-AF65-F5344CB8AC3E}">
        <p14:creationId xmlns:p14="http://schemas.microsoft.com/office/powerpoint/2010/main" val="24494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F3C1AA4-D844-41DB-9A91-1456E59EB4A1}"/>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BB609250-E6BA-43E6-8D12-5B17ADC583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This problem is essentially identical to the one we examined in the last chapter when we tried to find the unknown interest rate on an annuity. Finding the rate (or yield) on a bond is even more complicated because of the $1,000 face amount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At 10 percent, the value we calculate is lower than the actual price, so 10 percent is too high. The true yield must be somewhere between 8 and 10 percent. At this point, it’s “plug and chug” to find the answer. You would probably want to try 9 percent next. If you did, you would see that this is in fact the bond’s yield to maturity. </a:t>
            </a:r>
            <a:endParaRPr lang="en-US" altLang="en-US" dirty="0"/>
          </a:p>
        </p:txBody>
      </p:sp>
      <p:sp>
        <p:nvSpPr>
          <p:cNvPr id="40964" name="Slide Number Placeholder 3">
            <a:extLst>
              <a:ext uri="{FF2B5EF4-FFF2-40B4-BE49-F238E27FC236}">
                <a16:creationId xmlns:a16="http://schemas.microsoft.com/office/drawing/2014/main" id="{F84A44B6-E0F1-440A-A651-45B7F6AF088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E3DB6E93-20BC-401D-A5B7-3A45384733CF}"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74662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F3C1AA4-D844-41DB-9A91-1456E59EB4A1}"/>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BB609250-E6BA-43E6-8D12-5B17ADC583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Slide Number Placeholder 3">
            <a:extLst>
              <a:ext uri="{FF2B5EF4-FFF2-40B4-BE49-F238E27FC236}">
                <a16:creationId xmlns:a16="http://schemas.microsoft.com/office/drawing/2014/main" id="{F84A44B6-E0F1-440A-A651-45B7F6AF088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E3DB6E93-20BC-401D-A5B7-3A45384733CF}"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83889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1D13EDC-219A-4573-A2DC-E59E83BFAD6B}"/>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8F24B57A-69DF-4F4A-8DF3-DBF81372E2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a:extLst>
              <a:ext uri="{FF2B5EF4-FFF2-40B4-BE49-F238E27FC236}">
                <a16:creationId xmlns:a16="http://schemas.microsoft.com/office/drawing/2014/main" id="{ECFEBBAA-CCD3-4BBB-9E54-B5E1A8CA016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419D206C-7219-4519-992C-E9D98DBAD480}"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2537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1D13EDC-219A-4573-A2DC-E59E83BFAD6B}"/>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8F24B57A-69DF-4F4A-8DF3-DBF81372E2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a:extLst>
              <a:ext uri="{FF2B5EF4-FFF2-40B4-BE49-F238E27FC236}">
                <a16:creationId xmlns:a16="http://schemas.microsoft.com/office/drawing/2014/main" id="{ECFEBBAA-CCD3-4BBB-9E54-B5E1A8CA016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419D206C-7219-4519-992C-E9D98DBAD480}"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87048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1D13EDC-219A-4573-A2DC-E59E83BFAD6B}"/>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8F24B57A-69DF-4F4A-8DF3-DBF81372E2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a:extLst>
              <a:ext uri="{FF2B5EF4-FFF2-40B4-BE49-F238E27FC236}">
                <a16:creationId xmlns:a16="http://schemas.microsoft.com/office/drawing/2014/main" id="{ECFEBBAA-CCD3-4BBB-9E54-B5E1A8CA016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419D206C-7219-4519-992C-E9D98DBAD480}"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5999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F3C1AA4-D844-41DB-9A91-1456E59EB4A1}"/>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BB609250-E6BA-43E6-8D12-5B17ADC583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the first bond, </a:t>
            </a:r>
            <a:r>
              <a:rPr lang="en-US" altLang="en-US" sz="1800" b="0" i="0" u="none" strike="noStrike" baseline="0" dirty="0">
                <a:solidFill>
                  <a:srgbClr val="221E1F"/>
                </a:solidFill>
                <a:latin typeface="Proxima Nova"/>
              </a:rPr>
              <a:t>n</a:t>
            </a:r>
            <a:r>
              <a:rPr lang="en-US" sz="1800" b="0" i="0" u="none" strike="noStrike" baseline="0" dirty="0">
                <a:solidFill>
                  <a:srgbClr val="221E1F"/>
                </a:solidFill>
                <a:latin typeface="Proxima Nova"/>
              </a:rPr>
              <a:t>otice that here we have entered both a future value of $1,000, representing the bond’s face value, and a payment of 10 percent of $1,000, or $100, per year, representing the bond’s annual coupon. Also, notice that we have a negative sign on the bond’s price, which we have entered as the present value. </a:t>
            </a:r>
          </a:p>
          <a:p>
            <a:endParaRPr lang="en-US" altLang="en-US" sz="1800" b="0" i="0" u="none" strike="noStrike" baseline="0" dirty="0">
              <a:solidFill>
                <a:srgbClr val="221E1F"/>
              </a:solidFill>
              <a:latin typeface="Proxima Nova"/>
            </a:endParaRPr>
          </a:p>
          <a:p>
            <a:r>
              <a:rPr lang="en-US" altLang="en-US" sz="1800" b="0" i="0" u="none" strike="noStrike" baseline="0" dirty="0">
                <a:solidFill>
                  <a:srgbClr val="221E1F"/>
                </a:solidFill>
                <a:latin typeface="Proxima Nova"/>
              </a:rPr>
              <a:t>For the last example, n</a:t>
            </a:r>
            <a:r>
              <a:rPr lang="en-US" sz="1800" b="0" i="0" u="none" strike="noStrike" baseline="0" dirty="0">
                <a:solidFill>
                  <a:srgbClr val="221E1F"/>
                </a:solidFill>
                <a:latin typeface="Proxima Nova"/>
              </a:rPr>
              <a:t>otice that we entered $30 as the payment because the bond actually makes payments of $30 every six months. Similarly, we entered 20 for N because there are actually 20 six-month periods. When we solve for the yield, we get 3.7 percent. The tricky thing to remember is that this is the yield </a:t>
            </a:r>
            <a:r>
              <a:rPr lang="en-US" sz="1800" b="0" i="1" u="none" strike="noStrike" baseline="0" dirty="0">
                <a:solidFill>
                  <a:srgbClr val="221E1F"/>
                </a:solidFill>
                <a:latin typeface="Proxima Nova"/>
              </a:rPr>
              <a:t>per six months, </a:t>
            </a:r>
            <a:r>
              <a:rPr lang="en-US" sz="1800" b="0" i="0" u="none" strike="noStrike" baseline="0" dirty="0">
                <a:solidFill>
                  <a:srgbClr val="221E1F"/>
                </a:solidFill>
                <a:latin typeface="Proxima Nova"/>
              </a:rPr>
              <a:t>so we have to double it to get the right answer: 2 </a:t>
            </a:r>
            <a:r>
              <a:rPr lang="en-US" sz="1800" b="0" i="0" u="none" strike="noStrike" baseline="0" dirty="0">
                <a:solidFill>
                  <a:srgbClr val="221E1F"/>
                </a:solidFill>
                <a:latin typeface="STIX MathJax Main"/>
              </a:rPr>
              <a:t>× </a:t>
            </a:r>
            <a:r>
              <a:rPr lang="en-US" sz="1800" b="0" i="0" u="none" strike="noStrike" baseline="0" dirty="0">
                <a:solidFill>
                  <a:srgbClr val="221E1F"/>
                </a:solidFill>
                <a:latin typeface="Proxima Nova"/>
              </a:rPr>
              <a:t>3.7 </a:t>
            </a:r>
            <a:r>
              <a:rPr lang="en-US" sz="1800" b="0" i="0" u="none" strike="noStrike" baseline="0" dirty="0">
                <a:solidFill>
                  <a:srgbClr val="221E1F"/>
                </a:solidFill>
                <a:latin typeface="STIX MathJax Main"/>
              </a:rPr>
              <a:t>= </a:t>
            </a:r>
            <a:r>
              <a:rPr lang="en-US" sz="1800" b="0" i="0" u="none" strike="noStrike" baseline="0" dirty="0">
                <a:solidFill>
                  <a:srgbClr val="221E1F"/>
                </a:solidFill>
                <a:latin typeface="Proxima Nova"/>
              </a:rPr>
              <a:t>7.4 percent, which would be the bond’s reported yield. </a:t>
            </a:r>
            <a:endParaRPr lang="en-US" altLang="en-US" dirty="0"/>
          </a:p>
          <a:p>
            <a:endParaRPr lang="en-US" altLang="en-US" dirty="0"/>
          </a:p>
        </p:txBody>
      </p:sp>
      <p:sp>
        <p:nvSpPr>
          <p:cNvPr id="40964" name="Slide Number Placeholder 3">
            <a:extLst>
              <a:ext uri="{FF2B5EF4-FFF2-40B4-BE49-F238E27FC236}">
                <a16:creationId xmlns:a16="http://schemas.microsoft.com/office/drawing/2014/main" id="{F84A44B6-E0F1-440A-A651-45B7F6AF088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E3DB6E93-20BC-401D-A5B7-3A45384733CF}"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0836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7.2</a:t>
            </a:r>
          </a:p>
          <a:p>
            <a:pPr eaLnBrk="1" hangingPunct="1"/>
            <a:endParaRPr lang="en-US" altLang="en-US" dirty="0"/>
          </a:p>
          <a:p>
            <a:pPr eaLnBrk="1" hangingPunct="1"/>
            <a:r>
              <a:rPr lang="en-US" sz="1800" b="0" i="0" u="none" strike="noStrike" baseline="0" dirty="0">
                <a:solidFill>
                  <a:srgbClr val="221E1F"/>
                </a:solidFill>
                <a:latin typeface="STIX MathJax Main"/>
              </a:rPr>
              <a:t>At the crudest level, a debt represents something that must be repaid; it is the result of borrowing money. When corporations borrow, they generally promise to make regularly scheduled interest payments and to repay the original amount borrowed (that is, the principal). The person or firm making the loan is called the </a:t>
            </a:r>
            <a:r>
              <a:rPr lang="en-US" sz="1800" b="0" i="1" u="none" strike="noStrike" baseline="0" dirty="0">
                <a:solidFill>
                  <a:srgbClr val="221E1F"/>
                </a:solidFill>
                <a:latin typeface="STIX MathJax Main"/>
              </a:rPr>
              <a:t>creditor </a:t>
            </a:r>
            <a:r>
              <a:rPr lang="en-US" sz="1800" b="0" i="0" u="none" strike="noStrike" baseline="0" dirty="0">
                <a:solidFill>
                  <a:srgbClr val="221E1F"/>
                </a:solidFill>
                <a:latin typeface="STIX MathJax Main"/>
              </a:rPr>
              <a:t>or </a:t>
            </a:r>
            <a:r>
              <a:rPr lang="en-US" sz="1800" b="0" i="1" u="none" strike="noStrike" baseline="0" dirty="0">
                <a:solidFill>
                  <a:srgbClr val="221E1F"/>
                </a:solidFill>
                <a:latin typeface="STIX MathJax Main"/>
              </a:rPr>
              <a:t>lender. </a:t>
            </a:r>
            <a:r>
              <a:rPr lang="en-US" sz="1800" b="0" i="0" u="none" strike="noStrike" baseline="0" dirty="0">
                <a:solidFill>
                  <a:srgbClr val="221E1F"/>
                </a:solidFill>
                <a:latin typeface="STIX MathJax Main"/>
              </a:rPr>
              <a:t>The corporation borrowing the money is called the </a:t>
            </a:r>
            <a:r>
              <a:rPr lang="en-US" sz="1800" b="0" i="1" u="none" strike="noStrike" baseline="0" dirty="0">
                <a:solidFill>
                  <a:srgbClr val="221E1F"/>
                </a:solidFill>
                <a:latin typeface="STIX MathJax Main"/>
              </a:rPr>
              <a:t>debtor </a:t>
            </a:r>
            <a:r>
              <a:rPr lang="en-US" sz="1800" b="0" i="0" u="none" strike="noStrike" baseline="0" dirty="0">
                <a:solidFill>
                  <a:srgbClr val="221E1F"/>
                </a:solidFill>
                <a:latin typeface="STIX MathJax Main"/>
              </a:rPr>
              <a:t>or </a:t>
            </a:r>
            <a:r>
              <a:rPr lang="en-US" sz="1800" b="0" i="1" u="none" strike="noStrike" baseline="0" dirty="0">
                <a:solidFill>
                  <a:srgbClr val="221E1F"/>
                </a:solidFill>
                <a:latin typeface="STIX MathJax Main"/>
              </a:rPr>
              <a:t>borrower. </a:t>
            </a:r>
            <a:endParaRPr lang="en-US" altLang="en-US" dirty="0"/>
          </a:p>
        </p:txBody>
      </p:sp>
    </p:spTree>
    <p:extLst>
      <p:ext uri="{BB962C8B-B14F-4D97-AF65-F5344CB8AC3E}">
        <p14:creationId xmlns:p14="http://schemas.microsoft.com/office/powerpoint/2010/main" val="140206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4E69750-0C28-4559-B2CD-FBE215360B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51390CF6-F721-450C-86FD-0064FC516154}" type="slidenum">
              <a:rPr lang="en-US" altLang="en-US">
                <a:latin typeface="Times New Roman" panose="02020603050405020304" pitchFamily="18" charset="0"/>
              </a:rPr>
              <a:pPr/>
              <a:t>2</a:t>
            </a:fld>
            <a:endParaRPr lang="en-US" altLang="en-US" dirty="0">
              <a:latin typeface="Times New Roman" panose="02020603050405020304" pitchFamily="18" charset="0"/>
            </a:endParaRPr>
          </a:p>
        </p:txBody>
      </p:sp>
      <p:sp>
        <p:nvSpPr>
          <p:cNvPr id="15363" name="Rectangle 2">
            <a:extLst>
              <a:ext uri="{FF2B5EF4-FFF2-40B4-BE49-F238E27FC236}">
                <a16:creationId xmlns:a16="http://schemas.microsoft.com/office/drawing/2014/main" id="{AA6037CC-87B5-4F15-B4F7-5682DF03F0D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022D195-7151-481F-8CA6-08495C8246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89679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Strictly speaking, a bond is a secured debt. However, in common usage, the word </a:t>
            </a:r>
            <a:r>
              <a:rPr lang="en-US" sz="1800" b="0" i="1" u="none" strike="noStrike" baseline="0" dirty="0">
                <a:solidFill>
                  <a:srgbClr val="221E1F"/>
                </a:solidFill>
                <a:latin typeface="STIX MathJax Main"/>
              </a:rPr>
              <a:t>bond </a:t>
            </a:r>
            <a:r>
              <a:rPr lang="en-US" sz="1800" b="0" i="0" u="none" strike="noStrike" baseline="0" dirty="0">
                <a:solidFill>
                  <a:srgbClr val="221E1F"/>
                </a:solidFill>
                <a:latin typeface="STIX MathJax Main"/>
              </a:rPr>
              <a:t>refers to all kinds of secured and unsecured debt. We will continue to use the term generically to refer to long-term debt. </a:t>
            </a:r>
            <a:endParaRPr lang="en-US" altLang="en-US" dirty="0"/>
          </a:p>
        </p:txBody>
      </p:sp>
    </p:spTree>
    <p:extLst>
      <p:ext uri="{BB962C8B-B14F-4D97-AF65-F5344CB8AC3E}">
        <p14:creationId xmlns:p14="http://schemas.microsoft.com/office/powerpoint/2010/main" val="2282381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There are many other dimensions to long-term debt, including such things as security, call features, sinking funds, ratings, and protective covenants. The following table illustrates these features for a bond issued by technology giant Apple. </a:t>
            </a:r>
            <a:endParaRPr lang="en-US" altLang="en-US" dirty="0"/>
          </a:p>
        </p:txBody>
      </p:sp>
    </p:spTree>
    <p:extLst>
      <p:ext uri="{BB962C8B-B14F-4D97-AF65-F5344CB8AC3E}">
        <p14:creationId xmlns:p14="http://schemas.microsoft.com/office/powerpoint/2010/main" val="4069359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Note that sinking funds will be discussed later in this chapter.</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249382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Bearer bonds were once the dominant type, but they are now much less common (in the United States) than registered bonds. </a:t>
            </a:r>
            <a:endParaRPr lang="en-US" altLang="en-US" dirty="0"/>
          </a:p>
          <a:p>
            <a:pPr eaLnBrk="1" hangingPunct="1"/>
            <a:endParaRPr lang="en-US" altLang="en-US" dirty="0"/>
          </a:p>
        </p:txBody>
      </p:sp>
    </p:spTree>
    <p:extLst>
      <p:ext uri="{BB962C8B-B14F-4D97-AF65-F5344CB8AC3E}">
        <p14:creationId xmlns:p14="http://schemas.microsoft.com/office/powerpoint/2010/main" val="3475891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1" u="none" strike="noStrike" baseline="0" dirty="0">
                <a:solidFill>
                  <a:srgbClr val="221E1F"/>
                </a:solidFill>
                <a:latin typeface="STIX MathJax Main"/>
              </a:rPr>
              <a:t>Collateral </a:t>
            </a:r>
            <a:r>
              <a:rPr lang="en-US" sz="1800" b="0" i="0" u="none" strike="noStrike" baseline="0" dirty="0">
                <a:solidFill>
                  <a:srgbClr val="221E1F"/>
                </a:solidFill>
                <a:latin typeface="STIX MathJax Main"/>
              </a:rPr>
              <a:t>is a general term that frequently means securities (for example, bonds and stocks) that are pledged as security for payment of debt. For example, collateral trust bonds often involve a pledge of common stock held by the corporation. However, the term </a:t>
            </a:r>
            <a:r>
              <a:rPr lang="en-US" sz="1800" b="0" i="1" u="none" strike="noStrike" baseline="0" dirty="0">
                <a:solidFill>
                  <a:srgbClr val="221E1F"/>
                </a:solidFill>
                <a:latin typeface="STIX MathJax Main"/>
              </a:rPr>
              <a:t>collateral </a:t>
            </a:r>
            <a:r>
              <a:rPr lang="en-US" sz="1800" b="0" i="0" u="none" strike="noStrike" baseline="0" dirty="0">
                <a:solidFill>
                  <a:srgbClr val="221E1F"/>
                </a:solidFill>
                <a:latin typeface="STIX MathJax Main"/>
              </a:rPr>
              <a:t>is commonly used to refer to any asset pledged on a debt.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The terminology that we use here and elsewhere in this chapter is standard in the United States. Outside the United States, these same terms can have different meanings. For example, bonds issued by the British government (“gilts”) are called treasury “stock.” Also, in the United Kingdom, a debenture is a </a:t>
            </a:r>
            <a:r>
              <a:rPr lang="en-US" sz="1800" b="0" i="1" u="none" strike="noStrike" baseline="0" dirty="0">
                <a:solidFill>
                  <a:srgbClr val="221E1F"/>
                </a:solidFill>
                <a:latin typeface="STIX MathJax Main"/>
              </a:rPr>
              <a:t>secured </a:t>
            </a:r>
            <a:r>
              <a:rPr lang="en-US" sz="1800" b="0" i="0" u="none" strike="noStrike" baseline="0" dirty="0">
                <a:solidFill>
                  <a:srgbClr val="221E1F"/>
                </a:solidFill>
                <a:latin typeface="STIX MathJax Main"/>
              </a:rPr>
              <a:t>obligation. </a:t>
            </a:r>
            <a:endParaRPr lang="en-US" altLang="en-US" dirty="0"/>
          </a:p>
        </p:txBody>
      </p:sp>
    </p:spTree>
    <p:extLst>
      <p:ext uri="{BB962C8B-B14F-4D97-AF65-F5344CB8AC3E}">
        <p14:creationId xmlns:p14="http://schemas.microsoft.com/office/powerpoint/2010/main" val="2910554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company makes annual payments to the trustee, who then uses the funds to retire a portion of the debt. The trustee does this by either buying up some of the bonds in the market or calling in a fraction of the outstanding bonds. </a:t>
            </a:r>
            <a:endParaRPr lang="en-US" altLang="en-US" dirty="0"/>
          </a:p>
        </p:txBody>
      </p:sp>
    </p:spTree>
    <p:extLst>
      <p:ext uri="{BB962C8B-B14F-4D97-AF65-F5344CB8AC3E}">
        <p14:creationId xmlns:p14="http://schemas.microsoft.com/office/powerpoint/2010/main" val="2734618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32711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09883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29</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7.3</a:t>
            </a:r>
          </a:p>
          <a:p>
            <a:pPr eaLnBrk="1" hangingPunct="1"/>
            <a:endParaRPr lang="en-US" altLang="en-US" dirty="0"/>
          </a:p>
          <a:p>
            <a:pPr eaLnBrk="1" hangingPunct="1"/>
            <a:r>
              <a:rPr lang="en-US" sz="1800" b="0" i="0" u="none" strike="noStrike" baseline="0" dirty="0">
                <a:solidFill>
                  <a:srgbClr val="221E1F"/>
                </a:solidFill>
                <a:latin typeface="STIX MathJax Main"/>
              </a:rPr>
              <a:t>It is important to recognize that bond ratings are concerned </a:t>
            </a:r>
            <a:r>
              <a:rPr lang="en-US" sz="1800" b="0" i="1" u="none" strike="noStrike" baseline="0" dirty="0">
                <a:solidFill>
                  <a:srgbClr val="221E1F"/>
                </a:solidFill>
                <a:latin typeface="STIX MathJax Main"/>
              </a:rPr>
              <a:t>only </a:t>
            </a:r>
            <a:r>
              <a:rPr lang="en-US" sz="1800" b="0" i="0" u="none" strike="noStrike" baseline="0" dirty="0">
                <a:solidFill>
                  <a:srgbClr val="221E1F"/>
                </a:solidFill>
                <a:latin typeface="STIX MathJax Main"/>
              </a:rPr>
              <a:t>with the possibility of default. Earlier, we discussed interest rate risk, which we defined as the risk of a change in the value of a bond resulting from a change in interest rates. Bond ratings do not address this issue. As a result, the price of a highly rated bond can still be quite volatile.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As of February 2020, only two nonfinancial U.S. companies, Johnson &amp; Johnson and Microsoft, had AAA ratings. </a:t>
            </a:r>
            <a:endParaRPr lang="en-US" altLang="en-US" dirty="0"/>
          </a:p>
        </p:txBody>
      </p:sp>
    </p:spTree>
    <p:extLst>
      <p:ext uri="{BB962C8B-B14F-4D97-AF65-F5344CB8AC3E}">
        <p14:creationId xmlns:p14="http://schemas.microsoft.com/office/powerpoint/2010/main" val="1090190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30</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Bond ratings are constructed from information supplied by the corporation. The rating classes and some information concerning them are shown in the following table: </a:t>
            </a:r>
            <a:endParaRPr lang="en-US" altLang="en-US" dirty="0"/>
          </a:p>
        </p:txBody>
      </p:sp>
    </p:spTree>
    <p:extLst>
      <p:ext uri="{BB962C8B-B14F-4D97-AF65-F5344CB8AC3E}">
        <p14:creationId xmlns:p14="http://schemas.microsoft.com/office/powerpoint/2010/main" val="96716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638B0D8-5F7E-4936-8027-9A00DE1BD98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5D113B82-DCAE-429D-8B2D-39E771AE8681}" type="slidenum">
              <a:rPr lang="en-US" altLang="en-US">
                <a:latin typeface="Times New Roman" panose="02020603050405020304" pitchFamily="18" charset="0"/>
              </a:rPr>
              <a:pPr/>
              <a:t>4</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5D43ECE0-5997-42A7-99FE-B0391A49879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60BFA8DF-A567-42B6-BA56-E404312EEC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7.1</a:t>
            </a:r>
          </a:p>
          <a:p>
            <a:pPr eaLnBrk="1" hangingPunct="1"/>
            <a:endParaRPr lang="en-US" altLang="en-US" dirty="0"/>
          </a:p>
          <a:p>
            <a:pPr eaLnBrk="1" hangingPunct="1"/>
            <a:r>
              <a:rPr lang="en-US" sz="1800" b="0" i="0" u="none" strike="noStrike" baseline="0" dirty="0">
                <a:solidFill>
                  <a:srgbClr val="221E1F"/>
                </a:solidFill>
                <a:latin typeface="STIX MathJax Main"/>
              </a:rPr>
              <a:t>Because the coupon in the example is constant and paid every year, the type of bond we are describing is sometimes called a </a:t>
            </a:r>
            <a:r>
              <a:rPr lang="en-US" sz="1800" b="0" i="1" u="none" strike="noStrike" baseline="0" dirty="0">
                <a:solidFill>
                  <a:srgbClr val="221E1F"/>
                </a:solidFill>
                <a:latin typeface="STIX MathJax Main"/>
              </a:rPr>
              <a:t>level coupon bond. </a:t>
            </a:r>
          </a:p>
          <a:p>
            <a:pPr eaLnBrk="1" hangingPunct="1"/>
            <a:endParaRPr lang="en-US" altLang="en-US" sz="1800" b="0" i="1"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A bond that sells for its par value is called a </a:t>
            </a:r>
            <a:r>
              <a:rPr lang="en-US" sz="1800" b="0" i="1" u="none" strike="noStrike" baseline="0" dirty="0">
                <a:solidFill>
                  <a:srgbClr val="221E1F"/>
                </a:solidFill>
                <a:latin typeface="STIX MathJax Main"/>
              </a:rPr>
              <a:t>par value bond. </a:t>
            </a:r>
            <a:endParaRPr lang="en-US" altLang="en-US" dirty="0"/>
          </a:p>
        </p:txBody>
      </p:sp>
    </p:spTree>
    <p:extLst>
      <p:ext uri="{BB962C8B-B14F-4D97-AF65-F5344CB8AC3E}">
        <p14:creationId xmlns:p14="http://schemas.microsoft.com/office/powerpoint/2010/main" val="2296752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31</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7.4</a:t>
            </a:r>
          </a:p>
          <a:p>
            <a:pPr eaLnBrk="1" hangingPunct="1"/>
            <a:endParaRPr lang="en-US" altLang="en-US" dirty="0"/>
          </a:p>
          <a:p>
            <a:pPr eaLnBrk="1" hangingPunct="1"/>
            <a:r>
              <a:rPr lang="en-US" sz="1800" b="0" i="0" u="none" strike="noStrike" baseline="0" dirty="0">
                <a:solidFill>
                  <a:srgbClr val="221E1F"/>
                </a:solidFill>
                <a:latin typeface="STIX MathJax Main"/>
              </a:rPr>
              <a:t>Thus far we have considered only “plain vanilla” corporate bonds. In this section, we briefly look at bonds issued by governments and also at bonds with unusual features. </a:t>
            </a:r>
            <a:endParaRPr lang="en-US" altLang="en-US" dirty="0"/>
          </a:p>
        </p:txBody>
      </p:sp>
    </p:spTree>
    <p:extLst>
      <p:ext uri="{BB962C8B-B14F-4D97-AF65-F5344CB8AC3E}">
        <p14:creationId xmlns:p14="http://schemas.microsoft.com/office/powerpoint/2010/main" val="3071010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32</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0930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33</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04003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7348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35</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75695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36</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91147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37</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15156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38</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53597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39</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7.5</a:t>
            </a:r>
          </a:p>
          <a:p>
            <a:pPr eaLnBrk="1" hangingPunct="1"/>
            <a:endParaRPr lang="en-US" altLang="en-US" dirty="0"/>
          </a:p>
          <a:p>
            <a:pPr eaLnBrk="1" hangingPunct="1"/>
            <a:r>
              <a:rPr lang="en-US" sz="1800" b="0" i="0" u="none" strike="noStrike" baseline="0" dirty="0">
                <a:solidFill>
                  <a:srgbClr val="221E1F"/>
                </a:solidFill>
                <a:latin typeface="STIX MathJax Main"/>
              </a:rPr>
              <a:t>Here is a finance trivia question: What is the largest securities market in the world? Most people would guess the New York Stock Exchange. In fact, the largest securities market in the world in terms of trading volume is the U.S. Treasury market. </a:t>
            </a:r>
            <a:endParaRPr lang="en-US" altLang="en-US" dirty="0"/>
          </a:p>
        </p:txBody>
      </p:sp>
    </p:spTree>
    <p:extLst>
      <p:ext uri="{BB962C8B-B14F-4D97-AF65-F5344CB8AC3E}">
        <p14:creationId xmlns:p14="http://schemas.microsoft.com/office/powerpoint/2010/main" val="56067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40</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4474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54A3277-7F80-471B-8616-01E9C1260C8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EC076C7-3AD1-46A8-9EFD-CC64EF406BF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B4417114-36D3-462F-A879-85650C45B0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299D048D-9FAB-4179-A6A7-2B4E6494081C}" type="slidenum">
              <a:rPr lang="en-US" altLang="en-US">
                <a:latin typeface="Times New Roman" panose="02020603050405020304" pitchFamily="18" charset="0"/>
              </a:rPr>
              <a:pPr/>
              <a:t>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70645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41</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20017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42</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59461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43</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7619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44</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Because investors are ultimately concerned with what they can buy with their money, they require compensation for inflation. </a:t>
            </a:r>
          </a:p>
          <a:p>
            <a:pPr eaLnBrk="1" hangingPunct="1"/>
            <a:endParaRPr lang="en-US" altLang="en-US" sz="1800" b="0" i="0" u="none" strike="noStrike" baseline="0" dirty="0">
              <a:solidFill>
                <a:srgbClr val="221E1F"/>
              </a:solidFill>
              <a:latin typeface="STIX MathJax Main"/>
            </a:endParaRPr>
          </a:p>
          <a:p>
            <a:pPr algn="just"/>
            <a:r>
              <a:rPr lang="en-US" sz="1800" b="0" i="0" u="none" strike="noStrike" baseline="0" dirty="0">
                <a:solidFill>
                  <a:srgbClr val="221E1F"/>
                </a:solidFill>
                <a:latin typeface="STIX MathJax Main"/>
              </a:rPr>
              <a:t>The nominal rate has three components. First, there is the real rate on the investment, </a:t>
            </a:r>
            <a:r>
              <a:rPr lang="en-US" sz="1800" b="0" i="1" u="none" strike="noStrike" baseline="0" dirty="0">
                <a:solidFill>
                  <a:srgbClr val="221E1F"/>
                </a:solidFill>
                <a:latin typeface="STIX MathJax Main"/>
              </a:rPr>
              <a:t>r. </a:t>
            </a:r>
            <a:r>
              <a:rPr lang="en-US" sz="1800" b="0" i="0" u="none" strike="noStrike" baseline="0" dirty="0">
                <a:solidFill>
                  <a:srgbClr val="221E1F"/>
                </a:solidFill>
                <a:latin typeface="STIX MathJax Main"/>
              </a:rPr>
              <a:t>Next, there is the compensation for the decrease in the value of the money originally invested because of inflation, </a:t>
            </a:r>
            <a:r>
              <a:rPr lang="en-US" sz="1800" b="0" i="1" u="none" strike="noStrike" baseline="0" dirty="0">
                <a:solidFill>
                  <a:srgbClr val="221E1F"/>
                </a:solidFill>
                <a:latin typeface="STIX MathJax Main"/>
              </a:rPr>
              <a:t>h. </a:t>
            </a:r>
            <a:r>
              <a:rPr lang="en-US" sz="1800" b="0" i="0" u="none" strike="noStrike" baseline="0" dirty="0">
                <a:solidFill>
                  <a:srgbClr val="221E1F"/>
                </a:solidFill>
                <a:latin typeface="STIX MathJax Main"/>
              </a:rPr>
              <a:t>The third component represents compensation for the fact that the dollars earned on the investment are also worth less because of inflation. This third component is usually small, so it is often dropped. </a:t>
            </a:r>
            <a:endParaRPr lang="en-US" altLang="en-US" dirty="0"/>
          </a:p>
        </p:txBody>
      </p:sp>
    </p:spTree>
    <p:extLst>
      <p:ext uri="{BB962C8B-B14F-4D97-AF65-F5344CB8AC3E}">
        <p14:creationId xmlns:p14="http://schemas.microsoft.com/office/powerpoint/2010/main" val="893361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45</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05580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46</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90313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47</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Note that we get exactly the same answer as on the previous slide, when we discounted nominal cash flows.</a:t>
            </a:r>
          </a:p>
        </p:txBody>
      </p:sp>
    </p:spTree>
    <p:extLst>
      <p:ext uri="{BB962C8B-B14F-4D97-AF65-F5344CB8AC3E}">
        <p14:creationId xmlns:p14="http://schemas.microsoft.com/office/powerpoint/2010/main" val="1529580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48</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most common shape of the term structure, particularly in modern times, is upward sloping; but the degree of steepness has varied quite a bit. </a:t>
            </a:r>
            <a:endParaRPr lang="en-US" altLang="en-US" dirty="0"/>
          </a:p>
        </p:txBody>
      </p:sp>
    </p:spTree>
    <p:extLst>
      <p:ext uri="{BB962C8B-B14F-4D97-AF65-F5344CB8AC3E}">
        <p14:creationId xmlns:p14="http://schemas.microsoft.com/office/powerpoint/2010/main" val="3428576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49</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75596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50</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Putting the pieces together, we see that the term structure reflects the combined effect of the real rate of interest, the inflation premium, and the interest rate risk premium. Figure 7.7 shows how these can interact to produce an upward-sloping term structure (in Part A of Figure 7.7) or a downward-sloping term structure (in Part B).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In Part A of Figure 7.7, notice how the rate of inflation is expected to rise gradually. At the same time, the interest rate risk premium increases at a decreasing rate, so the combined effect is to produce a pronounced upward-sloping term structure. In Part B of Figure 7.7, the rate of inflation is expected to fall in the future, and the expected decline is enough to offset the interest rate risk premium and produce a downward-sloping term structure. Notice that if the rate of inflation was expected to decline by only a small amount, we could still get an upward-sloping term structure because of the interest rate risk premium. </a:t>
            </a:r>
            <a:endParaRPr lang="en-US" altLang="en-US" dirty="0"/>
          </a:p>
        </p:txBody>
      </p:sp>
    </p:spTree>
    <p:extLst>
      <p:ext uri="{BB962C8B-B14F-4D97-AF65-F5344CB8AC3E}">
        <p14:creationId xmlns:p14="http://schemas.microsoft.com/office/powerpoint/2010/main" val="60230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54A3277-7F80-471B-8616-01E9C1260C8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EC076C7-3AD1-46A8-9EFD-CC64EF406BF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B4417114-36D3-462F-A879-85650C45B0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299D048D-9FAB-4179-A6A7-2B4E6494081C}"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97965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51</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86854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52</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77276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53</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21025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5662241-0973-4AA4-8F31-14FF094FA0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F7F4F804-BA43-4646-81F8-9D18EEB82EC6}" type="slidenum">
              <a:rPr lang="en-US" altLang="en-US">
                <a:latin typeface="Times New Roman" panose="02020603050405020304" pitchFamily="18" charset="0"/>
              </a:rPr>
              <a:pPr/>
              <a:t>54</a:t>
            </a:fld>
            <a:endParaRPr lang="en-US" altLang="en-US" dirty="0">
              <a:latin typeface="Times New Roman" panose="02020603050405020304" pitchFamily="18" charset="0"/>
            </a:endParaRPr>
          </a:p>
        </p:txBody>
      </p:sp>
      <p:sp>
        <p:nvSpPr>
          <p:cNvPr id="49155" name="Rectangle 2">
            <a:extLst>
              <a:ext uri="{FF2B5EF4-FFF2-40B4-BE49-F238E27FC236}">
                <a16:creationId xmlns:a16="http://schemas.microsoft.com/office/drawing/2014/main" id="{5F8D2ABB-D913-4826-8DD7-84FCCAC1DC1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F3DFD30-D60D-4649-9C11-62F5CBE1F2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937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54A3277-7F80-471B-8616-01E9C1260C8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EC076C7-3AD1-46A8-9EFD-CC64EF406BF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B4417114-36D3-462F-A879-85650C45B0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299D048D-9FAB-4179-A6A7-2B4E6494081C}"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5442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54A3277-7F80-471B-8616-01E9C1260C8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EC076C7-3AD1-46A8-9EFD-CC64EF406BF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To solve, we repeat the present value calculations with 9 years instead of 10, and a 10 percent yield instead of an 8 percent yield.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The </a:t>
            </a:r>
            <a:r>
              <a:rPr lang="en-US" sz="1800" b="0" i="0" u="none" strike="noStrike" baseline="0" dirty="0" err="1">
                <a:solidFill>
                  <a:srgbClr val="221E1F"/>
                </a:solidFill>
                <a:latin typeface="STIX MathJax Main"/>
              </a:rPr>
              <a:t>Xanth</a:t>
            </a:r>
            <a:r>
              <a:rPr lang="en-US" sz="1800" b="0" i="0" u="none" strike="noStrike" baseline="0" dirty="0">
                <a:solidFill>
                  <a:srgbClr val="221E1F"/>
                </a:solidFill>
                <a:latin typeface="STIX MathJax Main"/>
              </a:rPr>
              <a:t> Co. bond now sells for less than its $1,000 face value. Why? The market interest rate is 10 percent. Considered as an interest-only loan of $1,000, this bond pays only 8 percent, its coupon rate. Because this bond pays less than the going rate, investors are willing to lend only something less than the $1,000 promised repayment. Because the bond sells for less than face value, it is said to be a </a:t>
            </a:r>
            <a:r>
              <a:rPr lang="en-US" sz="1800" b="0" i="1" u="none" strike="noStrike" baseline="0" dirty="0">
                <a:solidFill>
                  <a:srgbClr val="221E1F"/>
                </a:solidFill>
                <a:latin typeface="STIX MathJax Main"/>
              </a:rPr>
              <a:t>discount bond. </a:t>
            </a:r>
            <a:endParaRPr lang="en-US" altLang="en-US" dirty="0"/>
          </a:p>
        </p:txBody>
      </p:sp>
      <p:sp>
        <p:nvSpPr>
          <p:cNvPr id="20484" name="Slide Number Placeholder 3">
            <a:extLst>
              <a:ext uri="{FF2B5EF4-FFF2-40B4-BE49-F238E27FC236}">
                <a16:creationId xmlns:a16="http://schemas.microsoft.com/office/drawing/2014/main" id="{B4417114-36D3-462F-A879-85650C45B0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299D048D-9FAB-4179-A6A7-2B4E6494081C}"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5593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54A3277-7F80-471B-8616-01E9C1260C8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EC076C7-3AD1-46A8-9EFD-CC64EF406BF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The </a:t>
            </a:r>
            <a:r>
              <a:rPr lang="en-US" sz="1800" b="0" i="0" u="none" strike="noStrike" baseline="0" dirty="0" err="1">
                <a:solidFill>
                  <a:srgbClr val="221E1F"/>
                </a:solidFill>
                <a:latin typeface="STIX MathJax Main"/>
              </a:rPr>
              <a:t>Xanth</a:t>
            </a:r>
            <a:r>
              <a:rPr lang="en-US" sz="1800" b="0" i="0" u="none" strike="noStrike" baseline="0" dirty="0">
                <a:solidFill>
                  <a:srgbClr val="221E1F"/>
                </a:solidFill>
                <a:latin typeface="STIX MathJax Main"/>
              </a:rPr>
              <a:t> bond has a coupon rate of 8 percent when the market rate is now only 6 percent. Investors are willing to pay a premium to get this extra coupon amount. In this case, the relevant discount rate is 6 percent, and there are nine years remaining. </a:t>
            </a:r>
            <a:endParaRPr lang="en-US" altLang="en-US" dirty="0"/>
          </a:p>
        </p:txBody>
      </p:sp>
      <p:sp>
        <p:nvSpPr>
          <p:cNvPr id="20484" name="Slide Number Placeholder 3">
            <a:extLst>
              <a:ext uri="{FF2B5EF4-FFF2-40B4-BE49-F238E27FC236}">
                <a16:creationId xmlns:a16="http://schemas.microsoft.com/office/drawing/2014/main" id="{B4417114-36D3-462F-A879-85650C45B0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299D048D-9FAB-4179-A6A7-2B4E6494081C}"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5804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54A3277-7F80-471B-8616-01E9C1260C8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EC076C7-3AD1-46A8-9EFD-CC64EF406BF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B4417114-36D3-462F-A879-85650C45B0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6.</a:t>
            </a:r>
            <a:fld id="{299D048D-9FAB-4179-A6A7-2B4E6494081C}"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81785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7"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92" y="3135933"/>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596"/>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6997" indent="0" algn="ctr">
              <a:buNone/>
              <a:defRPr>
                <a:solidFill>
                  <a:schemeClr val="tx1">
                    <a:tint val="75000"/>
                  </a:schemeClr>
                </a:solidFill>
              </a:defRPr>
            </a:lvl2pPr>
            <a:lvl3pPr marL="913991" indent="0" algn="ctr">
              <a:buNone/>
              <a:defRPr>
                <a:solidFill>
                  <a:schemeClr val="tx1">
                    <a:tint val="75000"/>
                  </a:schemeClr>
                </a:solidFill>
              </a:defRPr>
            </a:lvl3pPr>
            <a:lvl4pPr marL="1370990" indent="0" algn="ctr">
              <a:buNone/>
              <a:defRPr>
                <a:solidFill>
                  <a:schemeClr val="tx1">
                    <a:tint val="75000"/>
                  </a:schemeClr>
                </a:solidFill>
              </a:defRPr>
            </a:lvl4pPr>
            <a:lvl5pPr marL="1827984" indent="0" algn="ctr">
              <a:buNone/>
              <a:defRPr>
                <a:solidFill>
                  <a:schemeClr val="tx1">
                    <a:tint val="75000"/>
                  </a:schemeClr>
                </a:solidFill>
              </a:defRPr>
            </a:lvl5pPr>
            <a:lvl6pPr marL="2284979" indent="0" algn="ctr">
              <a:buNone/>
              <a:defRPr>
                <a:solidFill>
                  <a:schemeClr val="tx1">
                    <a:tint val="75000"/>
                  </a:schemeClr>
                </a:solidFill>
              </a:defRPr>
            </a:lvl6pPr>
            <a:lvl7pPr marL="2741973" indent="0" algn="ctr">
              <a:buNone/>
              <a:defRPr>
                <a:solidFill>
                  <a:schemeClr val="tx1">
                    <a:tint val="75000"/>
                  </a:schemeClr>
                </a:solidFill>
              </a:defRPr>
            </a:lvl7pPr>
            <a:lvl8pPr marL="3198970" indent="0" algn="ctr">
              <a:buNone/>
              <a:defRPr>
                <a:solidFill>
                  <a:schemeClr val="tx1">
                    <a:tint val="75000"/>
                  </a:schemeClr>
                </a:solidFill>
              </a:defRPr>
            </a:lvl8pPr>
            <a:lvl9pPr marL="3655965"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44"/>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11" y="6484337"/>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22C206D9-5723-47CF-9109-8B013D59490E}"/>
              </a:ext>
            </a:extLst>
          </p:cNvPr>
          <p:cNvPicPr>
            <a:picLocks noChangeAspect="1"/>
          </p:cNvPicPr>
          <p:nvPr userDrawn="1"/>
        </p:nvPicPr>
        <p:blipFill>
          <a:blip r:embed="rId2"/>
          <a:stretch>
            <a:fillRect/>
          </a:stretch>
        </p:blipFill>
        <p:spPr>
          <a:xfrm>
            <a:off x="1981200" y="137371"/>
            <a:ext cx="4535512" cy="2741120"/>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37" y="228971"/>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defTabSz="913991"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39"/>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11"/>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200" tIns="51600" rIns="103200" bIns="51600"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11" y="6484337"/>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764" y="1752968"/>
            <a:ext cx="8117416" cy="43723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7"/>
            <a:ext cx="8117416" cy="1117356"/>
          </a:xfrm>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5" y="3048005"/>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42"/>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2" name="Title 1"/>
          <p:cNvSpPr>
            <a:spLocks noGrp="1"/>
          </p:cNvSpPr>
          <p:nvPr>
            <p:ph type="title"/>
          </p:nvPr>
        </p:nvSpPr>
        <p:spPr>
          <a:xfrm>
            <a:off x="736456" y="3200411"/>
            <a:ext cx="7696200" cy="1295401"/>
          </a:xfrm>
        </p:spPr>
        <p:txBody>
          <a:bodyPr anchor="b" anchorCtr="0">
            <a:noAutofit/>
          </a:bodyPr>
          <a:lstStyle>
            <a:lvl1pPr algn="ctr" defTabSz="913991"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22"/>
            <a:ext cx="7696200" cy="523783"/>
          </a:xfrm>
        </p:spPr>
        <p:txBody>
          <a:bodyPr anchor="ctr">
            <a:normAutofit/>
          </a:bodyPr>
          <a:lstStyle>
            <a:lvl1pPr marL="0" indent="0" algn="ctr">
              <a:buNone/>
              <a:defRPr sz="2000" cap="all" spc="250" baseline="0">
                <a:solidFill>
                  <a:srgbClr val="FFFFFF"/>
                </a:solidFill>
              </a:defRPr>
            </a:lvl1pPr>
            <a:lvl2pPr marL="456997" indent="0">
              <a:buNone/>
              <a:defRPr sz="1800">
                <a:solidFill>
                  <a:schemeClr val="tx1">
                    <a:tint val="75000"/>
                  </a:schemeClr>
                </a:solidFill>
              </a:defRPr>
            </a:lvl2pPr>
            <a:lvl3pPr marL="913991" indent="0">
              <a:buNone/>
              <a:defRPr sz="1600">
                <a:solidFill>
                  <a:schemeClr val="tx1">
                    <a:tint val="75000"/>
                  </a:schemeClr>
                </a:solidFill>
              </a:defRPr>
            </a:lvl3pPr>
            <a:lvl4pPr marL="1370990" indent="0">
              <a:buNone/>
              <a:defRPr sz="1400">
                <a:solidFill>
                  <a:schemeClr val="tx1">
                    <a:tint val="75000"/>
                  </a:schemeClr>
                </a:solidFill>
              </a:defRPr>
            </a:lvl4pPr>
            <a:lvl5pPr marL="1827984" indent="0">
              <a:buNone/>
              <a:defRPr sz="1400">
                <a:solidFill>
                  <a:schemeClr val="tx1">
                    <a:tint val="75000"/>
                  </a:schemeClr>
                </a:solidFill>
              </a:defRPr>
            </a:lvl5pPr>
            <a:lvl6pPr marL="2284979" indent="0">
              <a:buNone/>
              <a:defRPr sz="1400">
                <a:solidFill>
                  <a:schemeClr val="tx1">
                    <a:tint val="75000"/>
                  </a:schemeClr>
                </a:solidFill>
              </a:defRPr>
            </a:lvl6pPr>
            <a:lvl7pPr marL="2741973" indent="0">
              <a:buNone/>
              <a:defRPr sz="1400">
                <a:solidFill>
                  <a:schemeClr val="tx1">
                    <a:tint val="75000"/>
                  </a:schemeClr>
                </a:solidFill>
              </a:defRPr>
            </a:lvl7pPr>
            <a:lvl8pPr marL="3198970" indent="0">
              <a:buNone/>
              <a:defRPr sz="1400">
                <a:solidFill>
                  <a:schemeClr val="tx1">
                    <a:tint val="75000"/>
                  </a:schemeClr>
                </a:solidFill>
              </a:defRPr>
            </a:lvl8pPr>
            <a:lvl9pPr marL="3655965"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200" tIns="51600" rIns="103200" bIns="51600"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11" y="6484337"/>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7" y="1722438"/>
            <a:ext cx="4040188" cy="639762"/>
          </a:xfrm>
        </p:spPr>
        <p:txBody>
          <a:bodyPr anchor="b">
            <a:noAutofit/>
          </a:bodyPr>
          <a:lstStyle>
            <a:lvl1pPr marL="0" indent="0" algn="ctr">
              <a:buNone/>
              <a:defRPr sz="2100" b="1"/>
            </a:lvl1pPr>
            <a:lvl2pPr marL="456997" indent="0">
              <a:buNone/>
              <a:defRPr sz="2000" b="1"/>
            </a:lvl2pPr>
            <a:lvl3pPr marL="913991" indent="0">
              <a:buNone/>
              <a:defRPr sz="1800" b="1"/>
            </a:lvl3pPr>
            <a:lvl4pPr marL="1370990" indent="0">
              <a:buNone/>
              <a:defRPr sz="1600" b="1"/>
            </a:lvl4pPr>
            <a:lvl5pPr marL="1827984" indent="0">
              <a:buNone/>
              <a:defRPr sz="1600" b="1"/>
            </a:lvl5pPr>
            <a:lvl6pPr marL="2284979" indent="0">
              <a:buNone/>
              <a:defRPr sz="1600" b="1"/>
            </a:lvl6pPr>
            <a:lvl7pPr marL="2741973" indent="0">
              <a:buNone/>
              <a:defRPr sz="1600" b="1"/>
            </a:lvl7pPr>
            <a:lvl8pPr marL="3198970" indent="0">
              <a:buNone/>
              <a:defRPr sz="1600" b="1"/>
            </a:lvl8pPr>
            <a:lvl9pPr marL="365596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7"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6997" indent="0">
              <a:buNone/>
              <a:defRPr sz="2000" b="1"/>
            </a:lvl2pPr>
            <a:lvl3pPr marL="913991" indent="0">
              <a:buNone/>
              <a:defRPr sz="1800" b="1"/>
            </a:lvl3pPr>
            <a:lvl4pPr marL="1370990" indent="0">
              <a:buNone/>
              <a:defRPr sz="1600" b="1"/>
            </a:lvl4pPr>
            <a:lvl5pPr marL="1827984" indent="0">
              <a:buNone/>
              <a:defRPr sz="1600" b="1"/>
            </a:lvl5pPr>
            <a:lvl6pPr marL="2284979" indent="0">
              <a:buNone/>
              <a:defRPr sz="1600" b="1"/>
            </a:lvl6pPr>
            <a:lvl7pPr marL="2741973" indent="0">
              <a:buNone/>
              <a:defRPr sz="1600" b="1"/>
            </a:lvl7pPr>
            <a:lvl8pPr marL="3198970" indent="0">
              <a:buNone/>
              <a:defRPr sz="1600" b="1"/>
            </a:lvl8pPr>
            <a:lvl9pPr marL="365596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200" tIns="51600" rIns="103200" bIns="51600"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11" y="6484337"/>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8"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6"/>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4" y="2971800"/>
            <a:ext cx="2298634" cy="1752600"/>
          </a:xfrm>
        </p:spPr>
        <p:txBody>
          <a:bodyPr/>
          <a:lstStyle>
            <a:lvl1pPr marL="0" indent="0">
              <a:spcBef>
                <a:spcPts val="400"/>
              </a:spcBef>
              <a:buNone/>
              <a:defRPr sz="1400">
                <a:solidFill>
                  <a:schemeClr val="accent1">
                    <a:lumMod val="50000"/>
                  </a:schemeClr>
                </a:solidFill>
              </a:defRPr>
            </a:lvl1pPr>
            <a:lvl2pPr marL="456997" indent="0">
              <a:buNone/>
              <a:defRPr sz="1200"/>
            </a:lvl2pPr>
            <a:lvl3pPr marL="913991" indent="0">
              <a:buNone/>
              <a:defRPr sz="1000"/>
            </a:lvl3pPr>
            <a:lvl4pPr marL="1370990" indent="0">
              <a:buNone/>
              <a:defRPr sz="900"/>
            </a:lvl4pPr>
            <a:lvl5pPr marL="1827984" indent="0">
              <a:buNone/>
              <a:defRPr sz="900"/>
            </a:lvl5pPr>
            <a:lvl6pPr marL="2284979" indent="0">
              <a:buNone/>
              <a:defRPr sz="900"/>
            </a:lvl6pPr>
            <a:lvl7pPr marL="2741973" indent="0">
              <a:buNone/>
              <a:defRPr sz="900"/>
            </a:lvl7pPr>
            <a:lvl8pPr marL="3198970" indent="0">
              <a:buNone/>
              <a:defRPr sz="900"/>
            </a:lvl8pPr>
            <a:lvl9pPr marL="3655965" indent="0">
              <a:buNone/>
              <a:defRPr sz="900"/>
            </a:lvl9pPr>
          </a:lstStyle>
          <a:p>
            <a:pPr lvl="0"/>
            <a:r>
              <a:rPr lang="en-US"/>
              <a:t>Click to edit Master text styles</a:t>
            </a:r>
          </a:p>
        </p:txBody>
      </p:sp>
      <p:sp>
        <p:nvSpPr>
          <p:cNvPr id="2" name="Title 1"/>
          <p:cNvSpPr>
            <a:spLocks noGrp="1"/>
          </p:cNvSpPr>
          <p:nvPr>
            <p:ph type="title"/>
          </p:nvPr>
        </p:nvSpPr>
        <p:spPr>
          <a:xfrm>
            <a:off x="769004" y="1734313"/>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200" tIns="51600" rIns="103200" bIns="51600"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11" y="6484337"/>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700"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20"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6997" indent="0">
              <a:buNone/>
              <a:defRPr sz="2800"/>
            </a:lvl2pPr>
            <a:lvl3pPr marL="913991" indent="0">
              <a:buNone/>
              <a:defRPr sz="2400"/>
            </a:lvl3pPr>
            <a:lvl4pPr marL="1370990" indent="0">
              <a:buNone/>
              <a:defRPr sz="2000"/>
            </a:lvl4pPr>
            <a:lvl5pPr marL="1827984" indent="0">
              <a:buNone/>
              <a:defRPr sz="2000"/>
            </a:lvl5pPr>
            <a:lvl6pPr marL="2284979" indent="0">
              <a:buNone/>
              <a:defRPr sz="2000"/>
            </a:lvl6pPr>
            <a:lvl7pPr marL="2741973" indent="0">
              <a:buNone/>
              <a:defRPr sz="2000"/>
            </a:lvl7pPr>
            <a:lvl8pPr marL="3198970" indent="0">
              <a:buNone/>
              <a:defRPr sz="2000"/>
            </a:lvl8pPr>
            <a:lvl9pPr marL="3655965"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68"/>
            <a:ext cx="7244736" cy="401715"/>
          </a:xfrm>
        </p:spPr>
        <p:txBody>
          <a:bodyPr anchor="ctr">
            <a:normAutofit/>
          </a:bodyPr>
          <a:lstStyle>
            <a:lvl1pPr marL="0" indent="0" algn="ctr">
              <a:buNone/>
              <a:defRPr sz="1500" cap="all" spc="250" baseline="0">
                <a:solidFill>
                  <a:srgbClr val="FFFFFF"/>
                </a:solidFill>
              </a:defRPr>
            </a:lvl1pPr>
            <a:lvl2pPr marL="456997" indent="0">
              <a:buNone/>
              <a:defRPr sz="1200"/>
            </a:lvl2pPr>
            <a:lvl3pPr marL="913991" indent="0">
              <a:buNone/>
              <a:defRPr sz="1000"/>
            </a:lvl3pPr>
            <a:lvl4pPr marL="1370990" indent="0">
              <a:buNone/>
              <a:defRPr sz="900"/>
            </a:lvl4pPr>
            <a:lvl5pPr marL="1827984" indent="0">
              <a:buNone/>
              <a:defRPr sz="900"/>
            </a:lvl5pPr>
            <a:lvl6pPr marL="2284979" indent="0">
              <a:buNone/>
              <a:defRPr sz="900"/>
            </a:lvl6pPr>
            <a:lvl7pPr marL="2741973" indent="0">
              <a:buNone/>
              <a:defRPr sz="900"/>
            </a:lvl7pPr>
            <a:lvl8pPr marL="3198970" indent="0">
              <a:buNone/>
              <a:defRPr sz="900"/>
            </a:lvl8pPr>
            <a:lvl9pPr marL="3655965" indent="0">
              <a:buNone/>
              <a:defRPr sz="900"/>
            </a:lvl9pPr>
          </a:lstStyle>
          <a:p>
            <a:pPr lvl="0"/>
            <a:r>
              <a:rPr lang="en-US"/>
              <a:t>Click to edit Master text styles</a:t>
            </a:r>
          </a:p>
        </p:txBody>
      </p:sp>
      <p:sp>
        <p:nvSpPr>
          <p:cNvPr id="2" name="Title 1"/>
          <p:cNvSpPr>
            <a:spLocks noGrp="1"/>
          </p:cNvSpPr>
          <p:nvPr>
            <p:ph type="title"/>
          </p:nvPr>
        </p:nvSpPr>
        <p:spPr>
          <a:xfrm>
            <a:off x="914404"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200" tIns="51600" rIns="103200" bIns="51600"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11" y="6484337"/>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106" y="120903"/>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8"/>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14"/>
            <a:ext cx="2134306" cy="364515"/>
          </a:xfrm>
          <a:prstGeom prst="rect">
            <a:avLst/>
          </a:prstGeom>
        </p:spPr>
        <p:txBody>
          <a:bodyPr vert="horz" lIns="91404" tIns="45702" rIns="91404" bIns="45702"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36"/>
            <a:ext cx="8687152" cy="370577"/>
          </a:xfrm>
          <a:prstGeom prst="rect">
            <a:avLst/>
          </a:prstGeom>
        </p:spPr>
        <p:txBody>
          <a:bodyPr vert="horz" lIns="91404" tIns="45702" rIns="91404" bIns="45702"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defTabSz="914073"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7"/>
            <a:ext cx="8117416" cy="1117356"/>
          </a:xfrm>
          <a:prstGeom prst="rect">
            <a:avLst/>
          </a:prstGeom>
          <a:noFill/>
        </p:spPr>
        <p:txBody>
          <a:bodyPr vert="horz" lIns="91404" tIns="45702" rIns="91404" bIns="45702"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204" tIns="51602" rIns="103204" bIns="51602"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71" y="373677"/>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dirty="0">
              <a:solidFill>
                <a:prstClr val="white"/>
              </a:solidFill>
            </a:endParaRPr>
          </a:p>
        </p:txBody>
      </p:sp>
      <p:pic>
        <p:nvPicPr>
          <p:cNvPr id="12" name="Picture 11">
            <a:extLst>
              <a:ext uri="{FF2B5EF4-FFF2-40B4-BE49-F238E27FC236}">
                <a16:creationId xmlns:a16="http://schemas.microsoft.com/office/drawing/2014/main" id="{153B3960-BB99-48D4-9A8C-118B56F395A5}"/>
              </a:ext>
            </a:extLst>
          </p:cNvPr>
          <p:cNvPicPr>
            <a:picLocks noChangeAspect="1"/>
          </p:cNvPicPr>
          <p:nvPr userDrawn="1"/>
        </p:nvPicPr>
        <p:blipFill>
          <a:blip r:embed="rId14"/>
          <a:stretch>
            <a:fillRect/>
          </a:stretch>
        </p:blipFill>
        <p:spPr>
          <a:xfrm>
            <a:off x="94356" y="1"/>
            <a:ext cx="345867" cy="6854912"/>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ctr" defTabSz="913781" rtl="0" eaLnBrk="0" fontAlgn="base" hangingPunct="0">
        <a:spcBef>
          <a:spcPct val="0"/>
        </a:spcBef>
        <a:spcAft>
          <a:spcPct val="0"/>
        </a:spcAft>
        <a:defRPr sz="4100" kern="1200" cap="all">
          <a:solidFill>
            <a:srgbClr val="BF2600"/>
          </a:solidFill>
          <a:latin typeface="+mj-lt"/>
          <a:ea typeface="+mj-ea"/>
          <a:cs typeface="+mj-cs"/>
        </a:defRPr>
      </a:lvl1pPr>
      <a:lvl2pPr algn="ctr" defTabSz="913781" rtl="0" eaLnBrk="0" fontAlgn="base" hangingPunct="0">
        <a:spcBef>
          <a:spcPct val="0"/>
        </a:spcBef>
        <a:spcAft>
          <a:spcPct val="0"/>
        </a:spcAft>
        <a:defRPr sz="3500">
          <a:solidFill>
            <a:srgbClr val="BF2600"/>
          </a:solidFill>
          <a:latin typeface="Book Antiqua" panose="02040602050305030304" pitchFamily="18" charset="0"/>
        </a:defRPr>
      </a:lvl2pPr>
      <a:lvl3pPr algn="ctr" defTabSz="913781" rtl="0" eaLnBrk="0" fontAlgn="base" hangingPunct="0">
        <a:spcBef>
          <a:spcPct val="0"/>
        </a:spcBef>
        <a:spcAft>
          <a:spcPct val="0"/>
        </a:spcAft>
        <a:defRPr sz="3500">
          <a:solidFill>
            <a:srgbClr val="BF2600"/>
          </a:solidFill>
          <a:latin typeface="Book Antiqua" panose="02040602050305030304" pitchFamily="18" charset="0"/>
        </a:defRPr>
      </a:lvl3pPr>
      <a:lvl4pPr algn="ctr" defTabSz="913781" rtl="0" eaLnBrk="0" fontAlgn="base" hangingPunct="0">
        <a:spcBef>
          <a:spcPct val="0"/>
        </a:spcBef>
        <a:spcAft>
          <a:spcPct val="0"/>
        </a:spcAft>
        <a:defRPr sz="3500">
          <a:solidFill>
            <a:srgbClr val="BF2600"/>
          </a:solidFill>
          <a:latin typeface="Book Antiqua" panose="02040602050305030304" pitchFamily="18" charset="0"/>
        </a:defRPr>
      </a:lvl4pPr>
      <a:lvl5pPr algn="ctr" defTabSz="913781" rtl="0" eaLnBrk="0" fontAlgn="base" hangingPunct="0">
        <a:spcBef>
          <a:spcPct val="0"/>
        </a:spcBef>
        <a:spcAft>
          <a:spcPct val="0"/>
        </a:spcAft>
        <a:defRPr sz="3500">
          <a:solidFill>
            <a:srgbClr val="BF2600"/>
          </a:solidFill>
          <a:latin typeface="Book Antiqua" panose="02040602050305030304" pitchFamily="18" charset="0"/>
        </a:defRPr>
      </a:lvl5pPr>
      <a:lvl6pPr marL="516018" algn="ctr" defTabSz="913781" rtl="0" fontAlgn="base">
        <a:spcBef>
          <a:spcPct val="0"/>
        </a:spcBef>
        <a:spcAft>
          <a:spcPct val="0"/>
        </a:spcAft>
        <a:defRPr sz="3500">
          <a:solidFill>
            <a:srgbClr val="BF2600"/>
          </a:solidFill>
          <a:latin typeface="Book Antiqua" panose="02040602050305030304" pitchFamily="18" charset="0"/>
        </a:defRPr>
      </a:lvl6pPr>
      <a:lvl7pPr marL="1032034" algn="ctr" defTabSz="913781" rtl="0" fontAlgn="base">
        <a:spcBef>
          <a:spcPct val="0"/>
        </a:spcBef>
        <a:spcAft>
          <a:spcPct val="0"/>
        </a:spcAft>
        <a:defRPr sz="3500">
          <a:solidFill>
            <a:srgbClr val="BF2600"/>
          </a:solidFill>
          <a:latin typeface="Book Antiqua" panose="02040602050305030304" pitchFamily="18" charset="0"/>
        </a:defRPr>
      </a:lvl7pPr>
      <a:lvl8pPr marL="1548046" algn="ctr" defTabSz="913781" rtl="0" fontAlgn="base">
        <a:spcBef>
          <a:spcPct val="0"/>
        </a:spcBef>
        <a:spcAft>
          <a:spcPct val="0"/>
        </a:spcAft>
        <a:defRPr sz="3500">
          <a:solidFill>
            <a:srgbClr val="BF2600"/>
          </a:solidFill>
          <a:latin typeface="Book Antiqua" panose="02040602050305030304" pitchFamily="18" charset="0"/>
        </a:defRPr>
      </a:lvl8pPr>
      <a:lvl9pPr marL="2064071" algn="ctr" defTabSz="913781" rtl="0" fontAlgn="base">
        <a:spcBef>
          <a:spcPct val="0"/>
        </a:spcBef>
        <a:spcAft>
          <a:spcPct val="0"/>
        </a:spcAft>
        <a:defRPr sz="3500">
          <a:solidFill>
            <a:srgbClr val="BF2600"/>
          </a:solidFill>
          <a:latin typeface="Book Antiqua" panose="02040602050305030304" pitchFamily="18" charset="0"/>
        </a:defRPr>
      </a:lvl9pPr>
    </p:titleStyle>
    <p:bodyStyle>
      <a:lvl1pPr marL="342220" indent="-227550" algn="l" defTabSz="913781"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647" indent="-227550" algn="l" defTabSz="913781"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781" indent="-227550" algn="l" defTabSz="913781"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294" indent="-227550" algn="l" defTabSz="913781"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426" indent="-227550" algn="l" defTabSz="913781"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738" indent="-182813" algn="l" defTabSz="914073"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962" indent="-182813" algn="l" defTabSz="914073"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775" indent="-182813" algn="l" defTabSz="914073"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6591" indent="-182813" algn="l" defTabSz="914073"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073" rtl="0" eaLnBrk="1" latinLnBrk="0" hangingPunct="1">
        <a:defRPr sz="1800" kern="1200">
          <a:solidFill>
            <a:schemeClr val="tx1"/>
          </a:solidFill>
          <a:latin typeface="+mn-lt"/>
          <a:ea typeface="+mn-ea"/>
          <a:cs typeface="+mn-cs"/>
        </a:defRPr>
      </a:lvl1pPr>
      <a:lvl2pPr marL="457037" algn="l" defTabSz="914073" rtl="0" eaLnBrk="1" latinLnBrk="0" hangingPunct="1">
        <a:defRPr sz="1800" kern="1200">
          <a:solidFill>
            <a:schemeClr val="tx1"/>
          </a:solidFill>
          <a:latin typeface="+mn-lt"/>
          <a:ea typeface="+mn-ea"/>
          <a:cs typeface="+mn-cs"/>
        </a:defRPr>
      </a:lvl2pPr>
      <a:lvl3pPr marL="914073" algn="l" defTabSz="914073" rtl="0" eaLnBrk="1" latinLnBrk="0" hangingPunct="1">
        <a:defRPr sz="1800" kern="1200">
          <a:solidFill>
            <a:schemeClr val="tx1"/>
          </a:solidFill>
          <a:latin typeface="+mn-lt"/>
          <a:ea typeface="+mn-ea"/>
          <a:cs typeface="+mn-cs"/>
        </a:defRPr>
      </a:lvl3pPr>
      <a:lvl4pPr marL="1371112" algn="l" defTabSz="914073" rtl="0" eaLnBrk="1" latinLnBrk="0" hangingPunct="1">
        <a:defRPr sz="1800" kern="1200">
          <a:solidFill>
            <a:schemeClr val="tx1"/>
          </a:solidFill>
          <a:latin typeface="+mn-lt"/>
          <a:ea typeface="+mn-ea"/>
          <a:cs typeface="+mn-cs"/>
        </a:defRPr>
      </a:lvl4pPr>
      <a:lvl5pPr marL="1828147" algn="l" defTabSz="914073" rtl="0" eaLnBrk="1" latinLnBrk="0" hangingPunct="1">
        <a:defRPr sz="1800" kern="1200">
          <a:solidFill>
            <a:schemeClr val="tx1"/>
          </a:solidFill>
          <a:latin typeface="+mn-lt"/>
          <a:ea typeface="+mn-ea"/>
          <a:cs typeface="+mn-cs"/>
        </a:defRPr>
      </a:lvl5pPr>
      <a:lvl6pPr marL="2285183" algn="l" defTabSz="914073" rtl="0" eaLnBrk="1" latinLnBrk="0" hangingPunct="1">
        <a:defRPr sz="1800" kern="1200">
          <a:solidFill>
            <a:schemeClr val="tx1"/>
          </a:solidFill>
          <a:latin typeface="+mn-lt"/>
          <a:ea typeface="+mn-ea"/>
          <a:cs typeface="+mn-cs"/>
        </a:defRPr>
      </a:lvl6pPr>
      <a:lvl7pPr marL="2742218" algn="l" defTabSz="914073" rtl="0" eaLnBrk="1" latinLnBrk="0" hangingPunct="1">
        <a:defRPr sz="1800" kern="1200">
          <a:solidFill>
            <a:schemeClr val="tx1"/>
          </a:solidFill>
          <a:latin typeface="+mn-lt"/>
          <a:ea typeface="+mn-ea"/>
          <a:cs typeface="+mn-cs"/>
        </a:defRPr>
      </a:lvl7pPr>
      <a:lvl8pPr marL="3199256" algn="l" defTabSz="914073" rtl="0" eaLnBrk="1" latinLnBrk="0" hangingPunct="1">
        <a:defRPr sz="1800" kern="1200">
          <a:solidFill>
            <a:schemeClr val="tx1"/>
          </a:solidFill>
          <a:latin typeface="+mn-lt"/>
          <a:ea typeface="+mn-ea"/>
          <a:cs typeface="+mn-cs"/>
        </a:defRPr>
      </a:lvl8pPr>
      <a:lvl9pPr marL="3656291" algn="l" defTabSz="9140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5C5AACCF-267A-4CFF-A169-30FD09F3649D}"/>
              </a:ext>
            </a:extLst>
          </p:cNvPr>
          <p:cNvSpPr>
            <a:spLocks noGrp="1"/>
          </p:cNvSpPr>
          <p:nvPr>
            <p:ph type="subTitle" idx="1"/>
          </p:nvPr>
        </p:nvSpPr>
        <p:spPr/>
        <p:txBody>
          <a:bodyPr anchor="ctr" anchorCtr="1"/>
          <a:lstStyle/>
          <a:p>
            <a:r>
              <a:rPr lang="en-US" altLang="en-US" dirty="0">
                <a:solidFill>
                  <a:schemeClr val="bg1"/>
                </a:solidFill>
              </a:rPr>
              <a:t>INTEREST RATES AND BOND VALUATION</a:t>
            </a:r>
          </a:p>
        </p:txBody>
      </p:sp>
      <p:sp>
        <p:nvSpPr>
          <p:cNvPr id="5" name="Title 4">
            <a:extLst>
              <a:ext uri="{FF2B5EF4-FFF2-40B4-BE49-F238E27FC236}">
                <a16:creationId xmlns:a16="http://schemas.microsoft.com/office/drawing/2014/main" id="{D0B08B22-AEE0-441D-8D20-36D3B4A89412}"/>
              </a:ext>
            </a:extLst>
          </p:cNvPr>
          <p:cNvSpPr>
            <a:spLocks noGrp="1"/>
          </p:cNvSpPr>
          <p:nvPr>
            <p:ph type="ctrTitle"/>
          </p:nvPr>
        </p:nvSpPr>
        <p:spPr/>
        <p:txBody>
          <a:bodyPr/>
          <a:lstStyle/>
          <a:p>
            <a:r>
              <a:rPr lang="en-US" altLang="en-US" dirty="0">
                <a:solidFill>
                  <a:schemeClr val="tx2"/>
                </a:solidFill>
              </a:rPr>
              <a:t>CHAPTER 7</a:t>
            </a:r>
            <a:endParaRPr lang="en-US" dirty="0">
              <a:solidFill>
                <a:schemeClr val="tx2"/>
              </a:solidFill>
            </a:endParaRPr>
          </a:p>
        </p:txBody>
      </p:sp>
      <p:sp>
        <p:nvSpPr>
          <p:cNvPr id="4" name="Footer Placeholder 3">
            <a:extLst>
              <a:ext uri="{FF2B5EF4-FFF2-40B4-BE49-F238E27FC236}">
                <a16:creationId xmlns:a16="http://schemas.microsoft.com/office/drawing/2014/main" id="{04201B3E-41E3-4F2E-B090-DD261A572CB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441FAF7-6B1B-4876-AB29-A8C801654423}"/>
              </a:ext>
            </a:extLst>
          </p:cNvPr>
          <p:cNvSpPr>
            <a:spLocks noGrp="1" noChangeArrowheads="1"/>
          </p:cNvSpPr>
          <p:nvPr>
            <p:ph idx="1"/>
          </p:nvPr>
        </p:nvSpPr>
        <p:spPr>
          <a:xfrm>
            <a:off x="636764" y="1828800"/>
            <a:ext cx="8117416" cy="4612289"/>
          </a:xfrm>
        </p:spPr>
        <p:txBody>
          <a:bodyPr/>
          <a:lstStyle/>
          <a:p>
            <a:pPr eaLnBrk="1" hangingPunct="1">
              <a:lnSpc>
                <a:spcPct val="95000"/>
              </a:lnSpc>
              <a:spcBef>
                <a:spcPts val="600"/>
              </a:spcBef>
              <a:spcAft>
                <a:spcPts val="0"/>
              </a:spcAft>
              <a:defRPr/>
            </a:pPr>
            <a:r>
              <a:rPr lang="en-US" sz="2300" b="0" i="0" u="none" strike="noStrike" baseline="0" dirty="0">
                <a:solidFill>
                  <a:srgbClr val="221E1F"/>
                </a:solidFill>
              </a:rPr>
              <a:t>If a bond has the following:</a:t>
            </a:r>
          </a:p>
          <a:p>
            <a:pPr lvl="1" eaLnBrk="1" hangingPunct="1">
              <a:lnSpc>
                <a:spcPct val="95000"/>
              </a:lnSpc>
              <a:spcBef>
                <a:spcPts val="600"/>
              </a:spcBef>
              <a:spcAft>
                <a:spcPts val="0"/>
              </a:spcAft>
              <a:defRPr/>
            </a:pPr>
            <a:r>
              <a:rPr lang="en-US" sz="2100" b="0" i="0" u="none" strike="noStrike" baseline="0" dirty="0">
                <a:solidFill>
                  <a:srgbClr val="221E1F"/>
                </a:solidFill>
              </a:rPr>
              <a:t>A face value of </a:t>
            </a:r>
            <a:r>
              <a:rPr lang="en-US" sz="2100" b="0" i="1" u="none" strike="noStrike" baseline="0" dirty="0">
                <a:solidFill>
                  <a:srgbClr val="221E1F"/>
                </a:solidFill>
              </a:rPr>
              <a:t>F </a:t>
            </a:r>
            <a:r>
              <a:rPr lang="en-US" sz="2100" b="0" i="0" u="none" strike="noStrike" baseline="0" dirty="0">
                <a:solidFill>
                  <a:srgbClr val="221E1F"/>
                </a:solidFill>
              </a:rPr>
              <a:t>paid at maturity;</a:t>
            </a:r>
          </a:p>
          <a:p>
            <a:pPr lvl="1" eaLnBrk="1" hangingPunct="1">
              <a:lnSpc>
                <a:spcPct val="95000"/>
              </a:lnSpc>
              <a:spcBef>
                <a:spcPts val="600"/>
              </a:spcBef>
              <a:spcAft>
                <a:spcPts val="0"/>
              </a:spcAft>
              <a:defRPr/>
            </a:pPr>
            <a:r>
              <a:rPr lang="en-US" sz="2100" b="0" i="0" u="none" strike="noStrike" baseline="0" dirty="0">
                <a:solidFill>
                  <a:srgbClr val="221E1F"/>
                </a:solidFill>
              </a:rPr>
              <a:t>A coupon of </a:t>
            </a:r>
            <a:r>
              <a:rPr lang="en-US" sz="2100" b="0" i="1" u="none" strike="noStrike" baseline="0" dirty="0">
                <a:solidFill>
                  <a:srgbClr val="221E1F"/>
                </a:solidFill>
              </a:rPr>
              <a:t>C </a:t>
            </a:r>
            <a:r>
              <a:rPr lang="en-US" sz="2100" b="0" i="0" u="none" strike="noStrike" baseline="0" dirty="0">
                <a:solidFill>
                  <a:srgbClr val="221E1F"/>
                </a:solidFill>
              </a:rPr>
              <a:t>paid per period;</a:t>
            </a:r>
          </a:p>
          <a:p>
            <a:pPr lvl="1" eaLnBrk="1" hangingPunct="1">
              <a:lnSpc>
                <a:spcPct val="95000"/>
              </a:lnSpc>
              <a:spcBef>
                <a:spcPts val="600"/>
              </a:spcBef>
              <a:spcAft>
                <a:spcPts val="0"/>
              </a:spcAft>
              <a:defRPr/>
            </a:pPr>
            <a:r>
              <a:rPr lang="en-US" sz="2100" b="0" i="1" u="none" strike="noStrike" baseline="0" dirty="0">
                <a:solidFill>
                  <a:srgbClr val="221E1F"/>
                </a:solidFill>
              </a:rPr>
              <a:t>t </a:t>
            </a:r>
            <a:r>
              <a:rPr lang="en-US" sz="2100" b="0" i="0" u="none" strike="noStrike" baseline="0" dirty="0">
                <a:solidFill>
                  <a:srgbClr val="221E1F"/>
                </a:solidFill>
              </a:rPr>
              <a:t>periods to maturity</a:t>
            </a:r>
            <a:r>
              <a:rPr lang="en-US" sz="2100" dirty="0">
                <a:solidFill>
                  <a:srgbClr val="221E1F"/>
                </a:solidFill>
              </a:rPr>
              <a:t>;</a:t>
            </a:r>
            <a:r>
              <a:rPr lang="en-US" sz="2100" b="0" i="0" u="none" strike="noStrike" baseline="0" dirty="0">
                <a:solidFill>
                  <a:srgbClr val="221E1F"/>
                </a:solidFill>
              </a:rPr>
              <a:t> and</a:t>
            </a:r>
          </a:p>
          <a:p>
            <a:pPr lvl="1" eaLnBrk="1" hangingPunct="1">
              <a:lnSpc>
                <a:spcPct val="95000"/>
              </a:lnSpc>
              <a:spcBef>
                <a:spcPts val="600"/>
              </a:spcBef>
              <a:spcAft>
                <a:spcPts val="0"/>
              </a:spcAft>
              <a:defRPr/>
            </a:pPr>
            <a:r>
              <a:rPr lang="en-US" sz="2100" b="0" i="0" u="none" strike="noStrike" baseline="0" dirty="0">
                <a:solidFill>
                  <a:srgbClr val="221E1F"/>
                </a:solidFill>
              </a:rPr>
              <a:t>A yield of </a:t>
            </a:r>
            <a:r>
              <a:rPr lang="en-US" sz="2100" b="0" i="1" u="none" strike="noStrike" baseline="0" dirty="0">
                <a:solidFill>
                  <a:srgbClr val="221E1F"/>
                </a:solidFill>
              </a:rPr>
              <a:t>r </a:t>
            </a:r>
            <a:r>
              <a:rPr lang="en-US" sz="2100" b="0" i="0" u="none" strike="noStrike" baseline="0" dirty="0">
                <a:solidFill>
                  <a:srgbClr val="221E1F"/>
                </a:solidFill>
              </a:rPr>
              <a:t>per period</a:t>
            </a:r>
          </a:p>
          <a:p>
            <a:pPr lvl="1" eaLnBrk="1" hangingPunct="1">
              <a:lnSpc>
                <a:spcPct val="95000"/>
              </a:lnSpc>
              <a:spcBef>
                <a:spcPts val="600"/>
              </a:spcBef>
              <a:spcAft>
                <a:spcPts val="0"/>
              </a:spcAft>
              <a:defRPr/>
            </a:pPr>
            <a:endParaRPr lang="en-US" sz="1700" b="0" i="0" u="none" strike="noStrike" baseline="0" dirty="0">
              <a:solidFill>
                <a:srgbClr val="221E1F"/>
              </a:solidFill>
            </a:endParaRPr>
          </a:p>
          <a:p>
            <a:pPr eaLnBrk="1" hangingPunct="1">
              <a:lnSpc>
                <a:spcPct val="95000"/>
              </a:lnSpc>
              <a:spcBef>
                <a:spcPts val="600"/>
              </a:spcBef>
              <a:spcAft>
                <a:spcPts val="0"/>
              </a:spcAft>
              <a:defRPr/>
            </a:pPr>
            <a:r>
              <a:rPr lang="en-US" sz="2300" dirty="0">
                <a:solidFill>
                  <a:srgbClr val="221E1F"/>
                </a:solidFill>
              </a:rPr>
              <a:t>I</a:t>
            </a:r>
            <a:r>
              <a:rPr lang="en-US" sz="2300" b="0" i="0" u="none" strike="noStrike" baseline="0" dirty="0">
                <a:solidFill>
                  <a:srgbClr val="221E1F"/>
                </a:solidFill>
              </a:rPr>
              <a:t>ts value is calculated as follows: </a:t>
            </a:r>
            <a:endParaRPr lang="en-US" altLang="en-US" sz="2300" b="1" dirty="0">
              <a:solidFill>
                <a:schemeClr val="accent1">
                  <a:lumMod val="75000"/>
                </a:schemeClr>
              </a:solidFill>
            </a:endParaRPr>
          </a:p>
        </p:txBody>
      </p:sp>
      <p:sp>
        <p:nvSpPr>
          <p:cNvPr id="2" name="Footer Placeholder 1">
            <a:extLst>
              <a:ext uri="{FF2B5EF4-FFF2-40B4-BE49-F238E27FC236}">
                <a16:creationId xmlns:a16="http://schemas.microsoft.com/office/drawing/2014/main" id="{56ABE3C6-E028-4169-A727-AD16C8CA34A1}"/>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38B54ABB-EF47-44C0-A3D8-3D00C66C1512}"/>
              </a:ext>
            </a:extLst>
          </p:cNvPr>
          <p:cNvSpPr>
            <a:spLocks noGrp="1" noChangeArrowheads="1"/>
          </p:cNvSpPr>
          <p:nvPr>
            <p:ph type="title"/>
          </p:nvPr>
        </p:nvSpPr>
        <p:spPr/>
        <p:txBody>
          <a:bodyPr>
            <a:noAutofit/>
          </a:bodyPr>
          <a:lstStyle/>
          <a:p>
            <a:pPr eaLnBrk="1" hangingPunct="1">
              <a:defRPr/>
            </a:pPr>
            <a:r>
              <a:rPr lang="en-US" altLang="en-US" sz="3600" dirty="0"/>
              <a:t>General expression for value of a bond</a:t>
            </a:r>
          </a:p>
        </p:txBody>
      </p:sp>
      <p:pic>
        <p:nvPicPr>
          <p:cNvPr id="4" name="Picture 3">
            <a:extLst>
              <a:ext uri="{FF2B5EF4-FFF2-40B4-BE49-F238E27FC236}">
                <a16:creationId xmlns:a16="http://schemas.microsoft.com/office/drawing/2014/main" id="{A75F6C99-62BC-424F-9992-CD93E74F27C7}"/>
              </a:ext>
            </a:extLst>
          </p:cNvPr>
          <p:cNvPicPr>
            <a:picLocks noChangeAspect="1"/>
          </p:cNvPicPr>
          <p:nvPr/>
        </p:nvPicPr>
        <p:blipFill>
          <a:blip r:embed="rId3"/>
          <a:stretch>
            <a:fillRect/>
          </a:stretch>
        </p:blipFill>
        <p:spPr>
          <a:xfrm>
            <a:off x="1871486" y="4648200"/>
            <a:ext cx="5857875" cy="1047750"/>
          </a:xfrm>
          <a:prstGeom prst="rect">
            <a:avLst/>
          </a:prstGeom>
        </p:spPr>
      </p:pic>
    </p:spTree>
    <p:extLst>
      <p:ext uri="{BB962C8B-B14F-4D97-AF65-F5344CB8AC3E}">
        <p14:creationId xmlns:p14="http://schemas.microsoft.com/office/powerpoint/2010/main" val="414462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ABE3C6-E028-4169-A727-AD16C8CA34A1}"/>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38B54ABB-EF47-44C0-A3D8-3D00C66C1512}"/>
              </a:ext>
            </a:extLst>
          </p:cNvPr>
          <p:cNvSpPr>
            <a:spLocks noGrp="1" noChangeArrowheads="1"/>
          </p:cNvSpPr>
          <p:nvPr>
            <p:ph type="title" idx="4294967295"/>
          </p:nvPr>
        </p:nvSpPr>
        <p:spPr>
          <a:xfrm>
            <a:off x="6187552" y="349600"/>
            <a:ext cx="2956448" cy="804338"/>
          </a:xfrm>
        </p:spPr>
        <p:txBody>
          <a:bodyPr>
            <a:noAutofit/>
          </a:bodyPr>
          <a:lstStyle/>
          <a:p>
            <a:pPr eaLnBrk="1" hangingPunct="1">
              <a:defRPr/>
            </a:pPr>
            <a:r>
              <a:rPr lang="en-US" altLang="en-US" sz="3600" dirty="0">
                <a:solidFill>
                  <a:schemeClr val="accent1">
                    <a:lumMod val="75000"/>
                  </a:schemeClr>
                </a:solidFill>
              </a:rPr>
              <a:t>Semiannual coupons</a:t>
            </a:r>
          </a:p>
        </p:txBody>
      </p:sp>
      <p:pic>
        <p:nvPicPr>
          <p:cNvPr id="5" name="Picture 4">
            <a:extLst>
              <a:ext uri="{FF2B5EF4-FFF2-40B4-BE49-F238E27FC236}">
                <a16:creationId xmlns:a16="http://schemas.microsoft.com/office/drawing/2014/main" id="{D363CF45-1CAC-4961-849B-EC289CE0FC1C}"/>
              </a:ext>
            </a:extLst>
          </p:cNvPr>
          <p:cNvPicPr>
            <a:picLocks noChangeAspect="1"/>
          </p:cNvPicPr>
          <p:nvPr/>
        </p:nvPicPr>
        <p:blipFill>
          <a:blip r:embed="rId3"/>
          <a:stretch>
            <a:fillRect/>
          </a:stretch>
        </p:blipFill>
        <p:spPr>
          <a:xfrm>
            <a:off x="289448" y="175886"/>
            <a:ext cx="6035152" cy="6364598"/>
          </a:xfrm>
          <a:prstGeom prst="rect">
            <a:avLst/>
          </a:prstGeom>
        </p:spPr>
      </p:pic>
    </p:spTree>
    <p:extLst>
      <p:ext uri="{BB962C8B-B14F-4D97-AF65-F5344CB8AC3E}">
        <p14:creationId xmlns:p14="http://schemas.microsoft.com/office/powerpoint/2010/main" val="18767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2DD51745-E54C-4CD4-9E25-FDE93C0309D4}"/>
              </a:ext>
            </a:extLst>
          </p:cNvPr>
          <p:cNvSpPr>
            <a:spLocks noGrp="1" noChangeArrowheads="1"/>
          </p:cNvSpPr>
          <p:nvPr>
            <p:ph idx="1"/>
          </p:nvPr>
        </p:nvSpPr>
        <p:spPr>
          <a:xfrm>
            <a:off x="636764" y="1491033"/>
            <a:ext cx="8117416" cy="4993289"/>
          </a:xfrm>
        </p:spPr>
        <p:txBody>
          <a:bodyPr/>
          <a:lstStyle/>
          <a:p>
            <a:pPr eaLnBrk="1" hangingPunct="1">
              <a:lnSpc>
                <a:spcPct val="90000"/>
              </a:lnSpc>
              <a:spcBef>
                <a:spcPts val="600"/>
              </a:spcBef>
            </a:pPr>
            <a:r>
              <a:rPr lang="en-US" altLang="en-US" sz="2300" i="1" dirty="0"/>
              <a:t>Interest rate risk </a:t>
            </a:r>
            <a:r>
              <a:rPr lang="en-US" altLang="en-US" sz="2300" dirty="0"/>
              <a:t>arises from fluctuating interest rates, and the degree of interest rate risk a bond has depends on its sensitivity to interest rate changes, which directly depends on two things:</a:t>
            </a:r>
          </a:p>
          <a:p>
            <a:pPr marL="869297" lvl="1" indent="-457200" eaLnBrk="1" hangingPunct="1">
              <a:lnSpc>
                <a:spcPct val="90000"/>
              </a:lnSpc>
              <a:spcBef>
                <a:spcPts val="600"/>
              </a:spcBef>
              <a:buFont typeface="+mj-lt"/>
              <a:buAutoNum type="arabicPeriod"/>
            </a:pPr>
            <a:r>
              <a:rPr lang="en-US" altLang="en-US" sz="2100" dirty="0"/>
              <a:t>Time to maturity</a:t>
            </a:r>
          </a:p>
          <a:p>
            <a:pPr marL="869297" lvl="1" indent="-457200" eaLnBrk="1" hangingPunct="1">
              <a:lnSpc>
                <a:spcPct val="90000"/>
              </a:lnSpc>
              <a:spcBef>
                <a:spcPts val="600"/>
              </a:spcBef>
              <a:buFont typeface="+mj-lt"/>
              <a:buAutoNum type="arabicPeriod"/>
            </a:pPr>
            <a:r>
              <a:rPr lang="en-US" altLang="en-US" sz="2100" dirty="0"/>
              <a:t>Coupon rate</a:t>
            </a:r>
            <a:endParaRPr lang="en-US" altLang="en-US" sz="2300" dirty="0"/>
          </a:p>
          <a:p>
            <a:pPr eaLnBrk="1" hangingPunct="1">
              <a:lnSpc>
                <a:spcPct val="90000"/>
              </a:lnSpc>
              <a:spcBef>
                <a:spcPts val="600"/>
              </a:spcBef>
            </a:pPr>
            <a:r>
              <a:rPr lang="en-US" altLang="en-US" sz="2300" dirty="0"/>
              <a:t>All other things being equal:</a:t>
            </a:r>
          </a:p>
          <a:p>
            <a:pPr marL="869297" lvl="1" indent="-457200">
              <a:lnSpc>
                <a:spcPct val="90000"/>
              </a:lnSpc>
              <a:spcBef>
                <a:spcPts val="600"/>
              </a:spcBef>
              <a:buFont typeface="+mj-lt"/>
              <a:buAutoNum type="arabicPeriod"/>
            </a:pPr>
            <a:r>
              <a:rPr lang="en-US" sz="2100" b="0" i="0" u="none" strike="noStrike" baseline="0" dirty="0">
                <a:solidFill>
                  <a:srgbClr val="000000"/>
                </a:solidFill>
              </a:rPr>
              <a:t>The longer the time to maturity, the greater the interest </a:t>
            </a:r>
            <a:r>
              <a:rPr lang="en-US" sz="2100" b="0" i="0" u="none" strike="noStrike" baseline="0" dirty="0">
                <a:solidFill>
                  <a:srgbClr val="221E1F"/>
                </a:solidFill>
              </a:rPr>
              <a:t>rate risk</a:t>
            </a:r>
          </a:p>
          <a:p>
            <a:pPr marL="869297" lvl="1" indent="-457200">
              <a:lnSpc>
                <a:spcPct val="90000"/>
              </a:lnSpc>
              <a:spcBef>
                <a:spcPts val="600"/>
              </a:spcBef>
              <a:buFont typeface="+mj-lt"/>
              <a:buAutoNum type="arabicPeriod"/>
            </a:pPr>
            <a:r>
              <a:rPr lang="en-US" sz="2100" b="0" i="0" u="none" strike="noStrike" baseline="0" dirty="0">
                <a:solidFill>
                  <a:srgbClr val="221E1F"/>
                </a:solidFill>
              </a:rPr>
              <a:t>The lower the coupon rate, the greater the interest rate risk</a:t>
            </a:r>
            <a:endParaRPr lang="en-US" altLang="en-US" sz="2300" dirty="0">
              <a:solidFill>
                <a:srgbClr val="221E1F"/>
              </a:solidFill>
            </a:endParaRPr>
          </a:p>
          <a:p>
            <a:pPr>
              <a:lnSpc>
                <a:spcPct val="90000"/>
              </a:lnSpc>
              <a:spcBef>
                <a:spcPts val="600"/>
              </a:spcBef>
            </a:pPr>
            <a:r>
              <a:rPr lang="en-US" altLang="en-US" sz="2300" dirty="0">
                <a:solidFill>
                  <a:srgbClr val="221E1F"/>
                </a:solidFill>
              </a:rPr>
              <a:t>Interest rate risk increases at a decreasing rate</a:t>
            </a:r>
          </a:p>
          <a:p>
            <a:pPr>
              <a:lnSpc>
                <a:spcPct val="90000"/>
              </a:lnSpc>
              <a:spcBef>
                <a:spcPts val="600"/>
              </a:spcBef>
            </a:pPr>
            <a:r>
              <a:rPr lang="en-US" sz="2300" b="0" i="0" u="none" strike="noStrike" baseline="0" dirty="0">
                <a:solidFill>
                  <a:srgbClr val="221E1F"/>
                </a:solidFill>
              </a:rPr>
              <a:t>We can illustrate the effect of interest rate risk using the 100-year BellSouth (AT&amp;T) issue:</a:t>
            </a:r>
            <a:endParaRPr lang="en-US" altLang="en-US" sz="2300" dirty="0"/>
          </a:p>
        </p:txBody>
      </p:sp>
      <p:sp>
        <p:nvSpPr>
          <p:cNvPr id="2" name="Footer Placeholder 1">
            <a:extLst>
              <a:ext uri="{FF2B5EF4-FFF2-40B4-BE49-F238E27FC236}">
                <a16:creationId xmlns:a16="http://schemas.microsoft.com/office/drawing/2014/main" id="{73A48CA6-3C3C-4FE1-AD12-86C210CD993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3554" name="Rectangle 2">
            <a:extLst>
              <a:ext uri="{FF2B5EF4-FFF2-40B4-BE49-F238E27FC236}">
                <a16:creationId xmlns:a16="http://schemas.microsoft.com/office/drawing/2014/main" id="{51893732-FB87-4331-AD05-7BDAA1FAE3BC}"/>
              </a:ext>
            </a:extLst>
          </p:cNvPr>
          <p:cNvSpPr>
            <a:spLocks noGrp="1" noChangeArrowheads="1"/>
          </p:cNvSpPr>
          <p:nvPr>
            <p:ph type="title"/>
          </p:nvPr>
        </p:nvSpPr>
        <p:spPr/>
        <p:txBody>
          <a:bodyPr/>
          <a:lstStyle/>
          <a:p>
            <a:pPr eaLnBrk="1" hangingPunct="1">
              <a:defRPr/>
            </a:pPr>
            <a:r>
              <a:rPr lang="en-US" altLang="en-US" sz="3600" dirty="0"/>
              <a:t>Interest Rate Risk</a:t>
            </a:r>
          </a:p>
        </p:txBody>
      </p:sp>
      <p:pic>
        <p:nvPicPr>
          <p:cNvPr id="4" name="Picture 3">
            <a:extLst>
              <a:ext uri="{FF2B5EF4-FFF2-40B4-BE49-F238E27FC236}">
                <a16:creationId xmlns:a16="http://schemas.microsoft.com/office/drawing/2014/main" id="{D694B1CD-7B48-49A3-BD71-05DC65E14263}"/>
              </a:ext>
            </a:extLst>
          </p:cNvPr>
          <p:cNvPicPr>
            <a:picLocks noChangeAspect="1"/>
          </p:cNvPicPr>
          <p:nvPr/>
        </p:nvPicPr>
        <p:blipFill>
          <a:blip r:embed="rId3"/>
          <a:stretch>
            <a:fillRect/>
          </a:stretch>
        </p:blipFill>
        <p:spPr>
          <a:xfrm>
            <a:off x="1167465" y="5486400"/>
            <a:ext cx="7056014" cy="9979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F25AF-5863-433D-98A8-6BCE096CA7FC}"/>
              </a:ext>
            </a:extLst>
          </p:cNvPr>
          <p:cNvSpPr>
            <a:spLocks noGrp="1"/>
          </p:cNvSpPr>
          <p:nvPr>
            <p:ph sz="half" idx="1"/>
          </p:nvPr>
        </p:nvSpPr>
        <p:spPr>
          <a:xfrm>
            <a:off x="636764" y="1491033"/>
            <a:ext cx="4038600" cy="4993290"/>
          </a:xfrm>
        </p:spPr>
        <p:txBody>
          <a:bodyPr/>
          <a:lstStyle/>
          <a:p>
            <a:pPr>
              <a:lnSpc>
                <a:spcPct val="90000"/>
              </a:lnSpc>
            </a:pPr>
            <a:r>
              <a:rPr lang="en-US" sz="2200" dirty="0"/>
              <a:t>Notice the slope of the line connecting prices is much steeper for the 30-year bond than for the 1-year bond</a:t>
            </a:r>
          </a:p>
          <a:p>
            <a:pPr lvl="1">
              <a:lnSpc>
                <a:spcPct val="90000"/>
              </a:lnSpc>
            </a:pPr>
            <a:r>
              <a:rPr lang="en-US" sz="2100" dirty="0"/>
              <a:t>This tells us a relatively small change in interest rates will lead to a substantial change in the bond’s value</a:t>
            </a:r>
          </a:p>
          <a:p>
            <a:pPr>
              <a:lnSpc>
                <a:spcPct val="90000"/>
              </a:lnSpc>
            </a:pPr>
            <a:r>
              <a:rPr lang="en-US" sz="2200" dirty="0"/>
              <a:t>The reason bonds with lower coupons have greatest interest rate risk is essentially the same</a:t>
            </a:r>
          </a:p>
          <a:p>
            <a:pPr lvl="1">
              <a:lnSpc>
                <a:spcPct val="90000"/>
              </a:lnSpc>
            </a:pPr>
            <a:r>
              <a:rPr lang="en-US" sz="2100" b="0" i="0" u="none" strike="noStrike" baseline="0" dirty="0">
                <a:solidFill>
                  <a:srgbClr val="221E1F"/>
                </a:solidFill>
              </a:rPr>
              <a:t>The bond with the higher coupon has a larger cash flow early in its life, so its value is less sensitive to changes in the discount rate</a:t>
            </a:r>
            <a:endParaRPr lang="en-US" sz="2100" dirty="0"/>
          </a:p>
        </p:txBody>
      </p:sp>
      <p:pic>
        <p:nvPicPr>
          <p:cNvPr id="6" name="Content Placeholder 5">
            <a:extLst>
              <a:ext uri="{FF2B5EF4-FFF2-40B4-BE49-F238E27FC236}">
                <a16:creationId xmlns:a16="http://schemas.microsoft.com/office/drawing/2014/main" id="{16C9359F-AEF4-43C9-9777-C6434036FB81}"/>
              </a:ext>
            </a:extLst>
          </p:cNvPr>
          <p:cNvPicPr>
            <a:picLocks noGrp="1" noChangeAspect="1"/>
          </p:cNvPicPr>
          <p:nvPr>
            <p:ph sz="half" idx="2"/>
          </p:nvPr>
        </p:nvPicPr>
        <p:blipFill>
          <a:blip r:embed="rId3"/>
          <a:stretch>
            <a:fillRect/>
          </a:stretch>
        </p:blipFill>
        <p:spPr>
          <a:xfrm>
            <a:off x="4667398" y="1943323"/>
            <a:ext cx="4352925" cy="4088710"/>
          </a:xfrm>
        </p:spPr>
      </p:pic>
      <p:sp>
        <p:nvSpPr>
          <p:cNvPr id="2" name="Footer Placeholder 1">
            <a:extLst>
              <a:ext uri="{FF2B5EF4-FFF2-40B4-BE49-F238E27FC236}">
                <a16:creationId xmlns:a16="http://schemas.microsoft.com/office/drawing/2014/main" id="{332B6096-E52A-4A85-AA30-6DCC76C1EA4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5602" name="Rectangle 2">
            <a:extLst>
              <a:ext uri="{FF2B5EF4-FFF2-40B4-BE49-F238E27FC236}">
                <a16:creationId xmlns:a16="http://schemas.microsoft.com/office/drawing/2014/main" id="{72C2A2D1-48DA-485E-BB2A-0EDC5C2C6608}"/>
              </a:ext>
            </a:extLst>
          </p:cNvPr>
          <p:cNvSpPr>
            <a:spLocks noGrp="1" noChangeArrowheads="1"/>
          </p:cNvSpPr>
          <p:nvPr>
            <p:ph type="title"/>
          </p:nvPr>
        </p:nvSpPr>
        <p:spPr/>
        <p:txBody>
          <a:bodyPr/>
          <a:lstStyle/>
          <a:p>
            <a:pPr eaLnBrk="1" hangingPunct="1">
              <a:defRPr/>
            </a:pPr>
            <a:r>
              <a:rPr lang="en-US" altLang="en-US" sz="3600" dirty="0"/>
              <a:t>Interest rate risk and time to maturity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8EAD563A-AB8F-4470-B47A-27BBCE716640}"/>
              </a:ext>
            </a:extLst>
          </p:cNvPr>
          <p:cNvSpPr>
            <a:spLocks noGrp="1" noChangeArrowheads="1"/>
          </p:cNvSpPr>
          <p:nvPr>
            <p:ph idx="1"/>
          </p:nvPr>
        </p:nvSpPr>
        <p:spPr>
          <a:xfrm>
            <a:off x="636764" y="1447800"/>
            <a:ext cx="8117416" cy="4993291"/>
          </a:xfrm>
        </p:spPr>
        <p:txBody>
          <a:bodyPr/>
          <a:lstStyle/>
          <a:p>
            <a:pPr eaLnBrk="1" hangingPunct="1">
              <a:lnSpc>
                <a:spcPct val="85000"/>
              </a:lnSpc>
              <a:spcBef>
                <a:spcPts val="600"/>
              </a:spcBef>
            </a:pPr>
            <a:r>
              <a:rPr lang="en-US" sz="2200" b="0" i="0" u="none" strike="noStrike" baseline="0" dirty="0">
                <a:solidFill>
                  <a:srgbClr val="221E1F"/>
                </a:solidFill>
              </a:rPr>
              <a:t>Suppose we are interested in a six-year, 8% coupon bond with annual payments. A broker quotes a price of $955.14. What is the yield on this bond?</a:t>
            </a:r>
          </a:p>
          <a:p>
            <a:pPr algn="just">
              <a:lnSpc>
                <a:spcPct val="85000"/>
              </a:lnSpc>
              <a:spcBef>
                <a:spcPts val="600"/>
              </a:spcBef>
            </a:pPr>
            <a:r>
              <a:rPr lang="en-US" sz="2200" b="0" i="0" u="none" strike="noStrike" baseline="0" dirty="0">
                <a:solidFill>
                  <a:srgbClr val="221E1F"/>
                </a:solidFill>
              </a:rPr>
              <a:t>Price of a bond can be written as the sum of its annuity and lump sum components. Knowing there is an $80 coupon for six years and a $1,000 face value, we can say that the price is: </a:t>
            </a:r>
          </a:p>
          <a:p>
            <a:pPr lvl="1" algn="just">
              <a:lnSpc>
                <a:spcPct val="85000"/>
              </a:lnSpc>
              <a:spcBef>
                <a:spcPts val="600"/>
              </a:spcBef>
            </a:pPr>
            <a:r>
              <a:rPr lang="pt-BR" sz="2100" b="0" i="0" u="none" strike="noStrike" baseline="0" dirty="0">
                <a:solidFill>
                  <a:srgbClr val="221E1F"/>
                </a:solidFill>
              </a:rPr>
              <a:t>$955.14 = $80 × [1 − 1/(1 + </a:t>
            </a:r>
            <a:r>
              <a:rPr lang="pt-BR" sz="2100" b="0" i="1" u="none" strike="noStrike" baseline="0" dirty="0">
                <a:solidFill>
                  <a:srgbClr val="221E1F"/>
                </a:solidFill>
              </a:rPr>
              <a:t>r</a:t>
            </a:r>
            <a:r>
              <a:rPr lang="pt-BR" sz="2100" b="0" i="0" u="none" strike="noStrike" baseline="0" dirty="0">
                <a:solidFill>
                  <a:srgbClr val="221E1F"/>
                </a:solidFill>
              </a:rPr>
              <a:t>)</a:t>
            </a:r>
            <a:r>
              <a:rPr lang="pt-BR" sz="2100" b="0" i="0" u="none" strike="noStrike" baseline="30000" dirty="0">
                <a:solidFill>
                  <a:srgbClr val="221E1F"/>
                </a:solidFill>
              </a:rPr>
              <a:t>6</a:t>
            </a:r>
            <a:r>
              <a:rPr lang="pt-BR" sz="2100" b="0" i="0" u="none" strike="noStrike" baseline="0" dirty="0">
                <a:solidFill>
                  <a:srgbClr val="221E1F"/>
                </a:solidFill>
              </a:rPr>
              <a:t>]/</a:t>
            </a:r>
            <a:r>
              <a:rPr lang="pt-BR" sz="2100" b="0" i="1" u="none" strike="noStrike" baseline="0" dirty="0">
                <a:solidFill>
                  <a:srgbClr val="221E1F"/>
                </a:solidFill>
              </a:rPr>
              <a:t>r </a:t>
            </a:r>
            <a:r>
              <a:rPr lang="pt-BR" sz="2100" b="0" i="0" u="none" strike="noStrike" baseline="0" dirty="0">
                <a:solidFill>
                  <a:srgbClr val="221E1F"/>
                </a:solidFill>
              </a:rPr>
              <a:t>+ 1,000/(1 + </a:t>
            </a:r>
            <a:r>
              <a:rPr lang="pt-BR" sz="2100" b="0" i="1" u="none" strike="noStrike" baseline="0" dirty="0">
                <a:solidFill>
                  <a:srgbClr val="221E1F"/>
                </a:solidFill>
              </a:rPr>
              <a:t>r</a:t>
            </a:r>
            <a:r>
              <a:rPr lang="pt-BR" sz="2100" b="0" i="0" u="none" strike="noStrike" baseline="0" dirty="0">
                <a:solidFill>
                  <a:srgbClr val="221E1F"/>
                </a:solidFill>
              </a:rPr>
              <a:t>)</a:t>
            </a:r>
            <a:r>
              <a:rPr lang="pt-BR" sz="2100" b="0" i="0" u="none" strike="noStrike" baseline="30000" dirty="0">
                <a:solidFill>
                  <a:srgbClr val="221E1F"/>
                </a:solidFill>
              </a:rPr>
              <a:t>6</a:t>
            </a:r>
            <a:r>
              <a:rPr lang="pt-BR" sz="2100" b="0" i="0" u="none" strike="noStrike" baseline="0" dirty="0">
                <a:solidFill>
                  <a:srgbClr val="221E1F"/>
                </a:solidFill>
              </a:rPr>
              <a:t> </a:t>
            </a:r>
          </a:p>
          <a:p>
            <a:pPr lvl="1" algn="just">
              <a:lnSpc>
                <a:spcPct val="85000"/>
              </a:lnSpc>
              <a:spcBef>
                <a:spcPts val="600"/>
              </a:spcBef>
            </a:pPr>
            <a:r>
              <a:rPr lang="en-US" sz="2100" b="0" i="0" u="none" strike="noStrike" baseline="0" dirty="0">
                <a:solidFill>
                  <a:srgbClr val="221E1F"/>
                </a:solidFill>
              </a:rPr>
              <a:t>where </a:t>
            </a:r>
            <a:r>
              <a:rPr lang="en-US" sz="2100" b="0" i="1" u="none" strike="noStrike" baseline="0" dirty="0">
                <a:solidFill>
                  <a:srgbClr val="221E1F"/>
                </a:solidFill>
              </a:rPr>
              <a:t>r </a:t>
            </a:r>
            <a:r>
              <a:rPr lang="en-US" sz="2100" b="0" i="0" u="none" strike="noStrike" baseline="0" dirty="0">
                <a:solidFill>
                  <a:srgbClr val="221E1F"/>
                </a:solidFill>
              </a:rPr>
              <a:t>is the unknown discount rate, or yield to maturity; we cannot solve it for </a:t>
            </a:r>
            <a:r>
              <a:rPr lang="en-US" sz="2100" b="0" i="1" u="none" strike="noStrike" baseline="0" dirty="0">
                <a:solidFill>
                  <a:srgbClr val="221E1F"/>
                </a:solidFill>
              </a:rPr>
              <a:t>r </a:t>
            </a:r>
            <a:r>
              <a:rPr lang="en-US" sz="2100" b="0" i="0" u="none" strike="noStrike" baseline="0" dirty="0">
                <a:solidFill>
                  <a:srgbClr val="221E1F"/>
                </a:solidFill>
              </a:rPr>
              <a:t>explicitly so we must use trial and erro</a:t>
            </a:r>
            <a:r>
              <a:rPr lang="en-US" sz="2100" dirty="0">
                <a:solidFill>
                  <a:srgbClr val="221E1F"/>
                </a:solidFill>
              </a:rPr>
              <a:t>r</a:t>
            </a:r>
          </a:p>
          <a:p>
            <a:pPr algn="just">
              <a:lnSpc>
                <a:spcPct val="85000"/>
              </a:lnSpc>
              <a:spcBef>
                <a:spcPts val="600"/>
              </a:spcBef>
            </a:pPr>
            <a:r>
              <a:rPr lang="en-US" sz="2200" dirty="0">
                <a:solidFill>
                  <a:srgbClr val="221E1F"/>
                </a:solidFill>
              </a:rPr>
              <a:t>B</a:t>
            </a:r>
            <a:r>
              <a:rPr lang="en-US" sz="2200" b="0" i="0" u="none" strike="noStrike" baseline="0" dirty="0">
                <a:solidFill>
                  <a:srgbClr val="221E1F"/>
                </a:solidFill>
              </a:rPr>
              <a:t>ond has an $80 coupon and is selling at a discount, so the yield is greater than 8 percent. If we compute the price at 10%, we will see 10% is too high because the value we calculate ($912.89) is lower than the actual price ($955.14): </a:t>
            </a:r>
          </a:p>
          <a:p>
            <a:pPr lvl="1">
              <a:lnSpc>
                <a:spcPct val="85000"/>
              </a:lnSpc>
              <a:spcBef>
                <a:spcPts val="600"/>
              </a:spcBef>
            </a:pPr>
            <a:r>
              <a:rPr lang="en-US" sz="2100" b="0" i="0" u="none" strike="noStrike" baseline="0" dirty="0">
                <a:solidFill>
                  <a:srgbClr val="221E1F"/>
                </a:solidFill>
              </a:rPr>
              <a:t>Bond value = $80 × (1 − 1/1.10</a:t>
            </a:r>
            <a:r>
              <a:rPr lang="en-US" sz="2100" b="0" i="0" u="none" strike="noStrike" baseline="30000" dirty="0">
                <a:solidFill>
                  <a:srgbClr val="221E1F"/>
                </a:solidFill>
              </a:rPr>
              <a:t>6</a:t>
            </a:r>
            <a:r>
              <a:rPr lang="en-US" sz="2100" b="0" i="0" u="none" strike="noStrike" baseline="0" dirty="0">
                <a:solidFill>
                  <a:srgbClr val="221E1F"/>
                </a:solidFill>
              </a:rPr>
              <a:t>) /.10 + $1,000 /1.10</a:t>
            </a:r>
            <a:r>
              <a:rPr lang="en-US" sz="2100" b="0" i="0" u="none" strike="noStrike" baseline="30000" dirty="0">
                <a:solidFill>
                  <a:srgbClr val="221E1F"/>
                </a:solidFill>
              </a:rPr>
              <a:t>6</a:t>
            </a:r>
            <a:r>
              <a:rPr lang="en-US" sz="2100" b="0" i="0" u="none" strike="noStrike" baseline="0" dirty="0">
                <a:solidFill>
                  <a:srgbClr val="221E1F"/>
                </a:solidFill>
              </a:rPr>
              <a:t> </a:t>
            </a:r>
          </a:p>
          <a:p>
            <a:pPr lvl="1">
              <a:lnSpc>
                <a:spcPct val="85000"/>
              </a:lnSpc>
              <a:spcBef>
                <a:spcPts val="600"/>
              </a:spcBef>
            </a:pPr>
            <a:r>
              <a:rPr lang="en-US" sz="2100" b="0" i="0" u="none" strike="noStrike" baseline="0" dirty="0">
                <a:solidFill>
                  <a:srgbClr val="221E1F"/>
                </a:solidFill>
              </a:rPr>
              <a:t>= $80 × 4.3553 + $1,000/1.7716 </a:t>
            </a:r>
          </a:p>
          <a:p>
            <a:pPr lvl="1">
              <a:lnSpc>
                <a:spcPct val="85000"/>
              </a:lnSpc>
              <a:spcBef>
                <a:spcPts val="600"/>
              </a:spcBef>
            </a:pPr>
            <a:r>
              <a:rPr lang="en-US" sz="2100" b="0" i="0" u="none" strike="noStrike" baseline="0" dirty="0">
                <a:solidFill>
                  <a:srgbClr val="221E1F"/>
                </a:solidFill>
              </a:rPr>
              <a:t>= </a:t>
            </a:r>
            <a:r>
              <a:rPr lang="en-US" sz="2100" b="1" i="0" u="none" strike="noStrike" baseline="0" dirty="0">
                <a:solidFill>
                  <a:schemeClr val="accent1">
                    <a:lumMod val="75000"/>
                  </a:schemeClr>
                </a:solidFill>
              </a:rPr>
              <a:t>$912.89 </a:t>
            </a:r>
          </a:p>
          <a:p>
            <a:pPr algn="just">
              <a:lnSpc>
                <a:spcPct val="85000"/>
              </a:lnSpc>
              <a:spcBef>
                <a:spcPts val="600"/>
              </a:spcBef>
            </a:pPr>
            <a:endParaRPr lang="en-US" altLang="en-US" sz="2700" dirty="0"/>
          </a:p>
        </p:txBody>
      </p:sp>
      <p:sp>
        <p:nvSpPr>
          <p:cNvPr id="2" name="Footer Placeholder 1">
            <a:extLst>
              <a:ext uri="{FF2B5EF4-FFF2-40B4-BE49-F238E27FC236}">
                <a16:creationId xmlns:a16="http://schemas.microsoft.com/office/drawing/2014/main" id="{AD77AA83-BD93-4CE3-A345-4AEDF5A1DF3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7650" name="Rectangle 2">
            <a:extLst>
              <a:ext uri="{FF2B5EF4-FFF2-40B4-BE49-F238E27FC236}">
                <a16:creationId xmlns:a16="http://schemas.microsoft.com/office/drawing/2014/main" id="{49898000-4EF3-4A36-AD76-B6AFCFB3215D}"/>
              </a:ext>
            </a:extLst>
          </p:cNvPr>
          <p:cNvSpPr>
            <a:spLocks noGrp="1" noChangeArrowheads="1"/>
          </p:cNvSpPr>
          <p:nvPr>
            <p:ph type="title"/>
          </p:nvPr>
        </p:nvSpPr>
        <p:spPr/>
        <p:txBody>
          <a:bodyPr/>
          <a:lstStyle/>
          <a:p>
            <a:pPr eaLnBrk="1" hangingPunct="1">
              <a:defRPr/>
            </a:pPr>
            <a:r>
              <a:rPr lang="en-US" altLang="en-US" sz="3600" dirty="0"/>
              <a:t>Finding the yield to maturity: </a:t>
            </a:r>
            <a:br>
              <a:rPr lang="en-US" altLang="en-US" sz="3600" dirty="0"/>
            </a:br>
            <a:r>
              <a:rPr lang="en-US" altLang="en-US" sz="3600" dirty="0"/>
              <a:t>more trial and error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8EAD563A-AB8F-4470-B47A-27BBCE716640}"/>
              </a:ext>
            </a:extLst>
          </p:cNvPr>
          <p:cNvSpPr>
            <a:spLocks noGrp="1" noChangeArrowheads="1"/>
          </p:cNvSpPr>
          <p:nvPr>
            <p:ph idx="1"/>
          </p:nvPr>
        </p:nvSpPr>
        <p:spPr>
          <a:xfrm>
            <a:off x="636764" y="1676400"/>
            <a:ext cx="8117416" cy="4764691"/>
          </a:xfrm>
        </p:spPr>
        <p:txBody>
          <a:bodyPr/>
          <a:lstStyle/>
          <a:p>
            <a:pPr eaLnBrk="1" hangingPunct="1">
              <a:spcBef>
                <a:spcPts val="600"/>
              </a:spcBef>
            </a:pPr>
            <a:r>
              <a:rPr lang="en-US" sz="2300" b="0" i="0" u="none" strike="noStrike" baseline="0" dirty="0">
                <a:solidFill>
                  <a:srgbClr val="221E1F"/>
                </a:solidFill>
              </a:rPr>
              <a:t>A bond’s yield to maturity should not be confused with its </a:t>
            </a:r>
            <a:r>
              <a:rPr lang="en-US" sz="2300" b="1" i="0" u="none" strike="noStrike" baseline="0" dirty="0">
                <a:solidFill>
                  <a:srgbClr val="221E1F"/>
                </a:solidFill>
              </a:rPr>
              <a:t>current yield</a:t>
            </a:r>
            <a:r>
              <a:rPr lang="en-US" sz="2300" b="0" i="0" u="none" strike="noStrike" baseline="0" dirty="0">
                <a:solidFill>
                  <a:srgbClr val="221E1F"/>
                </a:solidFill>
              </a:rPr>
              <a:t>, which is the bond’s annual coupon divided by its price</a:t>
            </a:r>
          </a:p>
          <a:p>
            <a:pPr marL="114670" indent="0" eaLnBrk="1" hangingPunct="1">
              <a:spcBef>
                <a:spcPts val="600"/>
              </a:spcBef>
              <a:buNone/>
            </a:pPr>
            <a:endParaRPr lang="en-US" altLang="en-US" sz="2300" dirty="0">
              <a:solidFill>
                <a:srgbClr val="221E1F"/>
              </a:solidFill>
            </a:endParaRPr>
          </a:p>
          <a:p>
            <a:pPr eaLnBrk="1" hangingPunct="1">
              <a:spcBef>
                <a:spcPts val="600"/>
              </a:spcBef>
            </a:pPr>
            <a:r>
              <a:rPr lang="en-US" sz="2300" b="0" i="0" u="none" strike="noStrike" baseline="0" dirty="0">
                <a:solidFill>
                  <a:srgbClr val="221E1F"/>
                </a:solidFill>
              </a:rPr>
              <a:t>In the example we just worked on the previous slide, the bond’s annual coupon was $80, and its price was $955.14</a:t>
            </a:r>
          </a:p>
          <a:p>
            <a:pPr lvl="1" eaLnBrk="1" hangingPunct="1">
              <a:spcBef>
                <a:spcPts val="600"/>
              </a:spcBef>
            </a:pPr>
            <a:r>
              <a:rPr lang="en-US" sz="2100" b="0" i="0" u="none" strike="noStrike" baseline="0" dirty="0">
                <a:solidFill>
                  <a:srgbClr val="221E1F"/>
                </a:solidFill>
                <a:latin typeface="STIX MathJax Main"/>
              </a:rPr>
              <a:t>Current yield was $80/$955.14 = .0838, or 8.38 percent</a:t>
            </a:r>
          </a:p>
          <a:p>
            <a:pPr lvl="1" eaLnBrk="1" hangingPunct="1">
              <a:spcBef>
                <a:spcPts val="600"/>
              </a:spcBef>
            </a:pPr>
            <a:r>
              <a:rPr lang="en-US" sz="2100" dirty="0">
                <a:solidFill>
                  <a:srgbClr val="221E1F"/>
                </a:solidFill>
                <a:latin typeface="STIX MathJax Main"/>
              </a:rPr>
              <a:t>Y</a:t>
            </a:r>
            <a:r>
              <a:rPr lang="en-US" sz="2100" b="0" i="0" u="none" strike="noStrike" baseline="0" dirty="0">
                <a:solidFill>
                  <a:srgbClr val="221E1F"/>
                </a:solidFill>
                <a:latin typeface="STIX MathJax Main"/>
              </a:rPr>
              <a:t>ield to maturity was 9 percent (found by trial and error)</a:t>
            </a:r>
            <a:endParaRPr lang="en-US" altLang="en-US" sz="2100" dirty="0">
              <a:latin typeface="STIX MathJax Main"/>
            </a:endParaRPr>
          </a:p>
        </p:txBody>
      </p:sp>
      <p:sp>
        <p:nvSpPr>
          <p:cNvPr id="2" name="Footer Placeholder 1">
            <a:extLst>
              <a:ext uri="{FF2B5EF4-FFF2-40B4-BE49-F238E27FC236}">
                <a16:creationId xmlns:a16="http://schemas.microsoft.com/office/drawing/2014/main" id="{AD77AA83-BD93-4CE3-A345-4AEDF5A1DF3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7650" name="Rectangle 2">
            <a:extLst>
              <a:ext uri="{FF2B5EF4-FFF2-40B4-BE49-F238E27FC236}">
                <a16:creationId xmlns:a16="http://schemas.microsoft.com/office/drawing/2014/main" id="{49898000-4EF3-4A36-AD76-B6AFCFB3215D}"/>
              </a:ext>
            </a:extLst>
          </p:cNvPr>
          <p:cNvSpPr>
            <a:spLocks noGrp="1" noChangeArrowheads="1"/>
          </p:cNvSpPr>
          <p:nvPr>
            <p:ph type="title"/>
          </p:nvPr>
        </p:nvSpPr>
        <p:spPr/>
        <p:txBody>
          <a:bodyPr/>
          <a:lstStyle/>
          <a:p>
            <a:pPr eaLnBrk="1" hangingPunct="1">
              <a:defRPr/>
            </a:pPr>
            <a:r>
              <a:rPr lang="en-US" altLang="en-US" sz="3600" dirty="0"/>
              <a:t>Finding the yield to maturity: </a:t>
            </a:r>
            <a:br>
              <a:rPr lang="en-US" altLang="en-US" sz="3600" dirty="0"/>
            </a:br>
            <a:r>
              <a:rPr lang="en-US" altLang="en-US" sz="3600" dirty="0"/>
              <a:t>more trial and error (continued)</a:t>
            </a:r>
          </a:p>
        </p:txBody>
      </p:sp>
    </p:spTree>
    <p:extLst>
      <p:ext uri="{BB962C8B-B14F-4D97-AF65-F5344CB8AC3E}">
        <p14:creationId xmlns:p14="http://schemas.microsoft.com/office/powerpoint/2010/main" val="369041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143198-E52C-47A5-996C-8CB2F1C624FE}"/>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DCA89508-80F4-4F14-84AC-76C01923DAC8}"/>
              </a:ext>
            </a:extLst>
          </p:cNvPr>
          <p:cNvSpPr>
            <a:spLocks noGrp="1" noChangeArrowheads="1"/>
          </p:cNvSpPr>
          <p:nvPr>
            <p:ph type="title"/>
          </p:nvPr>
        </p:nvSpPr>
        <p:spPr/>
        <p:txBody>
          <a:bodyPr/>
          <a:lstStyle/>
          <a:p>
            <a:pPr eaLnBrk="1" hangingPunct="1">
              <a:defRPr/>
            </a:pPr>
            <a:r>
              <a:rPr lang="en-US" altLang="en-US" dirty="0"/>
              <a:t>Summary of bond valuation</a:t>
            </a:r>
          </a:p>
        </p:txBody>
      </p:sp>
      <p:pic>
        <p:nvPicPr>
          <p:cNvPr id="4" name="Picture 3">
            <a:extLst>
              <a:ext uri="{FF2B5EF4-FFF2-40B4-BE49-F238E27FC236}">
                <a16:creationId xmlns:a16="http://schemas.microsoft.com/office/drawing/2014/main" id="{924FDB51-B783-4B1E-AAE6-B41D2AA8CC59}"/>
              </a:ext>
            </a:extLst>
          </p:cNvPr>
          <p:cNvPicPr>
            <a:picLocks noChangeAspect="1"/>
          </p:cNvPicPr>
          <p:nvPr/>
        </p:nvPicPr>
        <p:blipFill>
          <a:blip r:embed="rId3"/>
          <a:stretch>
            <a:fillRect/>
          </a:stretch>
        </p:blipFill>
        <p:spPr>
          <a:xfrm>
            <a:off x="814211" y="2209800"/>
            <a:ext cx="7972425" cy="32099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143198-E52C-47A5-996C-8CB2F1C624FE}"/>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DCA89508-80F4-4F14-84AC-76C01923DAC8}"/>
              </a:ext>
            </a:extLst>
          </p:cNvPr>
          <p:cNvSpPr>
            <a:spLocks noGrp="1" noChangeArrowheads="1"/>
          </p:cNvSpPr>
          <p:nvPr>
            <p:ph type="title"/>
          </p:nvPr>
        </p:nvSpPr>
        <p:spPr/>
        <p:txBody>
          <a:bodyPr/>
          <a:lstStyle/>
          <a:p>
            <a:pPr eaLnBrk="1" hangingPunct="1">
              <a:defRPr/>
            </a:pPr>
            <a:r>
              <a:rPr lang="en-US" altLang="en-US" dirty="0"/>
              <a:t>Current events</a:t>
            </a:r>
          </a:p>
        </p:txBody>
      </p:sp>
      <p:pic>
        <p:nvPicPr>
          <p:cNvPr id="5" name="Picture 4">
            <a:extLst>
              <a:ext uri="{FF2B5EF4-FFF2-40B4-BE49-F238E27FC236}">
                <a16:creationId xmlns:a16="http://schemas.microsoft.com/office/drawing/2014/main" id="{7CC46426-6F97-4EFF-8775-4F5556CFE924}"/>
              </a:ext>
            </a:extLst>
          </p:cNvPr>
          <p:cNvPicPr>
            <a:picLocks noChangeAspect="1"/>
          </p:cNvPicPr>
          <p:nvPr/>
        </p:nvPicPr>
        <p:blipFill>
          <a:blip r:embed="rId3"/>
          <a:stretch>
            <a:fillRect/>
          </a:stretch>
        </p:blipFill>
        <p:spPr>
          <a:xfrm>
            <a:off x="709436" y="2035059"/>
            <a:ext cx="8181975" cy="3905250"/>
          </a:xfrm>
          <a:prstGeom prst="rect">
            <a:avLst/>
          </a:prstGeom>
        </p:spPr>
      </p:pic>
    </p:spTree>
    <p:extLst>
      <p:ext uri="{BB962C8B-B14F-4D97-AF65-F5344CB8AC3E}">
        <p14:creationId xmlns:p14="http://schemas.microsoft.com/office/powerpoint/2010/main" val="258712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143198-E52C-47A5-996C-8CB2F1C624FE}"/>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DCA89508-80F4-4F14-84AC-76C01923DAC8}"/>
              </a:ext>
            </a:extLst>
          </p:cNvPr>
          <p:cNvSpPr>
            <a:spLocks noGrp="1" noChangeArrowheads="1"/>
          </p:cNvSpPr>
          <p:nvPr>
            <p:ph type="title"/>
          </p:nvPr>
        </p:nvSpPr>
        <p:spPr/>
        <p:txBody>
          <a:bodyPr/>
          <a:lstStyle/>
          <a:p>
            <a:pPr eaLnBrk="1" hangingPunct="1">
              <a:defRPr/>
            </a:pPr>
            <a:r>
              <a:rPr lang="en-US" altLang="en-US" dirty="0"/>
              <a:t>Bond yields</a:t>
            </a:r>
          </a:p>
        </p:txBody>
      </p:sp>
      <p:pic>
        <p:nvPicPr>
          <p:cNvPr id="4" name="Picture 3">
            <a:extLst>
              <a:ext uri="{FF2B5EF4-FFF2-40B4-BE49-F238E27FC236}">
                <a16:creationId xmlns:a16="http://schemas.microsoft.com/office/drawing/2014/main" id="{4ED45258-5AEC-4FB6-8DED-163E566BD681}"/>
              </a:ext>
            </a:extLst>
          </p:cNvPr>
          <p:cNvPicPr>
            <a:picLocks noChangeAspect="1"/>
          </p:cNvPicPr>
          <p:nvPr/>
        </p:nvPicPr>
        <p:blipFill>
          <a:blip r:embed="rId3"/>
          <a:stretch>
            <a:fillRect/>
          </a:stretch>
        </p:blipFill>
        <p:spPr>
          <a:xfrm>
            <a:off x="1460066" y="1524000"/>
            <a:ext cx="6680716" cy="5084508"/>
          </a:xfrm>
          <a:prstGeom prst="rect">
            <a:avLst/>
          </a:prstGeom>
        </p:spPr>
      </p:pic>
    </p:spTree>
    <p:extLst>
      <p:ext uri="{BB962C8B-B14F-4D97-AF65-F5344CB8AC3E}">
        <p14:creationId xmlns:p14="http://schemas.microsoft.com/office/powerpoint/2010/main" val="224194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8EAD563A-AB8F-4470-B47A-27BBCE716640}"/>
              </a:ext>
            </a:extLst>
          </p:cNvPr>
          <p:cNvSpPr>
            <a:spLocks noGrp="1" noChangeArrowheads="1"/>
          </p:cNvSpPr>
          <p:nvPr>
            <p:ph idx="1"/>
          </p:nvPr>
        </p:nvSpPr>
        <p:spPr>
          <a:xfrm>
            <a:off x="636764" y="1491033"/>
            <a:ext cx="8202436" cy="4993289"/>
          </a:xfrm>
        </p:spPr>
        <p:txBody>
          <a:bodyPr/>
          <a:lstStyle/>
          <a:p>
            <a:pPr eaLnBrk="1" hangingPunct="1">
              <a:lnSpc>
                <a:spcPct val="80000"/>
              </a:lnSpc>
              <a:spcBef>
                <a:spcPts val="600"/>
              </a:spcBef>
            </a:pPr>
            <a:r>
              <a:rPr lang="en-US" altLang="en-US" sz="2200" dirty="0">
                <a:solidFill>
                  <a:srgbClr val="221E1F"/>
                </a:solidFill>
              </a:rPr>
              <a:t>Using Example 7.3 (on the previous slide), the first bond sells for $935.08 and has a 10% annual coupon rate. What’s the yield?</a:t>
            </a:r>
          </a:p>
          <a:p>
            <a:pPr eaLnBrk="1" hangingPunct="1">
              <a:lnSpc>
                <a:spcPct val="80000"/>
              </a:lnSpc>
              <a:spcBef>
                <a:spcPts val="600"/>
              </a:spcBef>
            </a:pPr>
            <a:endParaRPr lang="en-US" altLang="en-US" sz="2200" dirty="0">
              <a:solidFill>
                <a:srgbClr val="221E1F"/>
              </a:solidFill>
            </a:endParaRPr>
          </a:p>
          <a:p>
            <a:pPr eaLnBrk="1" hangingPunct="1">
              <a:lnSpc>
                <a:spcPct val="80000"/>
              </a:lnSpc>
              <a:spcBef>
                <a:spcPts val="600"/>
              </a:spcBef>
            </a:pPr>
            <a:endParaRPr lang="en-US" altLang="en-US" sz="2200" dirty="0">
              <a:solidFill>
                <a:srgbClr val="221E1F"/>
              </a:solidFill>
            </a:endParaRPr>
          </a:p>
          <a:p>
            <a:pPr eaLnBrk="1" hangingPunct="1">
              <a:lnSpc>
                <a:spcPct val="80000"/>
              </a:lnSpc>
              <a:spcBef>
                <a:spcPts val="600"/>
              </a:spcBef>
            </a:pPr>
            <a:endParaRPr lang="en-US" altLang="en-US" sz="2200" dirty="0">
              <a:solidFill>
                <a:srgbClr val="221E1F"/>
              </a:solidFill>
            </a:endParaRPr>
          </a:p>
          <a:p>
            <a:pPr eaLnBrk="1" hangingPunct="1">
              <a:lnSpc>
                <a:spcPct val="80000"/>
              </a:lnSpc>
              <a:spcBef>
                <a:spcPts val="600"/>
              </a:spcBef>
            </a:pPr>
            <a:r>
              <a:rPr lang="en-US" altLang="en-US" sz="2200" dirty="0">
                <a:solidFill>
                  <a:srgbClr val="221E1F"/>
                </a:solidFill>
              </a:rPr>
              <a:t>For the second bond, we now know the relevant yield is 11%. It has a 12% annual coupon and 12 years to maturity, so what’s the price? </a:t>
            </a:r>
          </a:p>
          <a:p>
            <a:pPr eaLnBrk="1" hangingPunct="1">
              <a:lnSpc>
                <a:spcPct val="80000"/>
              </a:lnSpc>
              <a:spcBef>
                <a:spcPts val="600"/>
              </a:spcBef>
            </a:pPr>
            <a:endParaRPr lang="en-US" altLang="en-US" sz="2200" dirty="0">
              <a:solidFill>
                <a:srgbClr val="221E1F"/>
              </a:solidFill>
            </a:endParaRPr>
          </a:p>
          <a:p>
            <a:pPr eaLnBrk="1" hangingPunct="1">
              <a:lnSpc>
                <a:spcPct val="80000"/>
              </a:lnSpc>
              <a:spcBef>
                <a:spcPts val="600"/>
              </a:spcBef>
            </a:pPr>
            <a:endParaRPr lang="en-US" altLang="en-US" sz="2200" dirty="0">
              <a:solidFill>
                <a:srgbClr val="221E1F"/>
              </a:solidFill>
            </a:endParaRPr>
          </a:p>
          <a:p>
            <a:pPr eaLnBrk="1" hangingPunct="1">
              <a:lnSpc>
                <a:spcPct val="80000"/>
              </a:lnSpc>
              <a:spcBef>
                <a:spcPts val="600"/>
              </a:spcBef>
            </a:pPr>
            <a:endParaRPr lang="en-US" altLang="en-US" sz="2200" dirty="0">
              <a:solidFill>
                <a:srgbClr val="221E1F"/>
              </a:solidFill>
            </a:endParaRPr>
          </a:p>
          <a:p>
            <a:pPr eaLnBrk="1" hangingPunct="1">
              <a:lnSpc>
                <a:spcPct val="80000"/>
              </a:lnSpc>
              <a:spcBef>
                <a:spcPts val="600"/>
              </a:spcBef>
            </a:pPr>
            <a:r>
              <a:rPr lang="en-US" altLang="en-US" sz="2200" dirty="0">
                <a:solidFill>
                  <a:srgbClr val="221E1F"/>
                </a:solidFill>
              </a:rPr>
              <a:t>Suppose we have a bond with a price of $902.29, 10 years to maturity, and a coupon rate of 6%. Assuming this bond pays semiannual interest, what’s the bond’s yield?</a:t>
            </a:r>
            <a:endParaRPr lang="en-US" altLang="en-US" sz="2200" dirty="0"/>
          </a:p>
        </p:txBody>
      </p:sp>
      <p:sp>
        <p:nvSpPr>
          <p:cNvPr id="2" name="Footer Placeholder 1">
            <a:extLst>
              <a:ext uri="{FF2B5EF4-FFF2-40B4-BE49-F238E27FC236}">
                <a16:creationId xmlns:a16="http://schemas.microsoft.com/office/drawing/2014/main" id="{AD77AA83-BD93-4CE3-A345-4AEDF5A1DF3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7650" name="Rectangle 2">
            <a:extLst>
              <a:ext uri="{FF2B5EF4-FFF2-40B4-BE49-F238E27FC236}">
                <a16:creationId xmlns:a16="http://schemas.microsoft.com/office/drawing/2014/main" id="{49898000-4EF3-4A36-AD76-B6AFCFB3215D}"/>
              </a:ext>
            </a:extLst>
          </p:cNvPr>
          <p:cNvSpPr>
            <a:spLocks noGrp="1" noChangeArrowheads="1"/>
          </p:cNvSpPr>
          <p:nvPr>
            <p:ph type="title"/>
          </p:nvPr>
        </p:nvSpPr>
        <p:spPr/>
        <p:txBody>
          <a:bodyPr/>
          <a:lstStyle/>
          <a:p>
            <a:pPr eaLnBrk="1" hangingPunct="1">
              <a:defRPr/>
            </a:pPr>
            <a:r>
              <a:rPr lang="en-US" altLang="en-US" sz="3600" dirty="0"/>
              <a:t>How to calculate bond prices and yields using a financial calculator</a:t>
            </a:r>
          </a:p>
        </p:txBody>
      </p:sp>
      <p:pic>
        <p:nvPicPr>
          <p:cNvPr id="4" name="Picture 3">
            <a:extLst>
              <a:ext uri="{FF2B5EF4-FFF2-40B4-BE49-F238E27FC236}">
                <a16:creationId xmlns:a16="http://schemas.microsoft.com/office/drawing/2014/main" id="{B48F2A15-C44D-4C8C-A34F-47FFB52670AC}"/>
              </a:ext>
            </a:extLst>
          </p:cNvPr>
          <p:cNvPicPr>
            <a:picLocks noChangeAspect="1"/>
          </p:cNvPicPr>
          <p:nvPr/>
        </p:nvPicPr>
        <p:blipFill>
          <a:blip r:embed="rId3"/>
          <a:stretch>
            <a:fillRect/>
          </a:stretch>
        </p:blipFill>
        <p:spPr>
          <a:xfrm>
            <a:off x="1795462" y="2133600"/>
            <a:ext cx="5553075" cy="923925"/>
          </a:xfrm>
          <a:prstGeom prst="rect">
            <a:avLst/>
          </a:prstGeom>
        </p:spPr>
      </p:pic>
      <p:pic>
        <p:nvPicPr>
          <p:cNvPr id="6" name="Picture 5">
            <a:extLst>
              <a:ext uri="{FF2B5EF4-FFF2-40B4-BE49-F238E27FC236}">
                <a16:creationId xmlns:a16="http://schemas.microsoft.com/office/drawing/2014/main" id="{E72D985D-663B-43A3-934D-73E3453A7700}"/>
              </a:ext>
            </a:extLst>
          </p:cNvPr>
          <p:cNvPicPr>
            <a:picLocks noChangeAspect="1"/>
          </p:cNvPicPr>
          <p:nvPr/>
        </p:nvPicPr>
        <p:blipFill>
          <a:blip r:embed="rId4"/>
          <a:stretch>
            <a:fillRect/>
          </a:stretch>
        </p:blipFill>
        <p:spPr>
          <a:xfrm>
            <a:off x="1795462" y="3810000"/>
            <a:ext cx="5553075" cy="904875"/>
          </a:xfrm>
          <a:prstGeom prst="rect">
            <a:avLst/>
          </a:prstGeom>
        </p:spPr>
      </p:pic>
      <p:pic>
        <p:nvPicPr>
          <p:cNvPr id="8" name="Picture 7">
            <a:extLst>
              <a:ext uri="{FF2B5EF4-FFF2-40B4-BE49-F238E27FC236}">
                <a16:creationId xmlns:a16="http://schemas.microsoft.com/office/drawing/2014/main" id="{4A479054-0D35-42D7-8D1B-95E518C8E16A}"/>
              </a:ext>
            </a:extLst>
          </p:cNvPr>
          <p:cNvPicPr>
            <a:picLocks noChangeAspect="1"/>
          </p:cNvPicPr>
          <p:nvPr/>
        </p:nvPicPr>
        <p:blipFill>
          <a:blip r:embed="rId5"/>
          <a:stretch>
            <a:fillRect/>
          </a:stretch>
        </p:blipFill>
        <p:spPr>
          <a:xfrm>
            <a:off x="1795462" y="5638800"/>
            <a:ext cx="5514975" cy="876300"/>
          </a:xfrm>
          <a:prstGeom prst="rect">
            <a:avLst/>
          </a:prstGeom>
        </p:spPr>
      </p:pic>
    </p:spTree>
    <p:extLst>
      <p:ext uri="{BB962C8B-B14F-4D97-AF65-F5344CB8AC3E}">
        <p14:creationId xmlns:p14="http://schemas.microsoft.com/office/powerpoint/2010/main" val="136293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525E8EFA-EC16-4BE2-9B1F-E40B61350C32}"/>
              </a:ext>
            </a:extLst>
          </p:cNvPr>
          <p:cNvSpPr>
            <a:spLocks noGrp="1" noChangeArrowheads="1"/>
          </p:cNvSpPr>
          <p:nvPr>
            <p:ph idx="1"/>
          </p:nvPr>
        </p:nvSpPr>
        <p:spPr/>
        <p:txBody>
          <a:bodyPr/>
          <a:lstStyle/>
          <a:p>
            <a:pPr eaLnBrk="1" hangingPunct="1"/>
            <a:r>
              <a:rPr lang="en-US" altLang="en-US" dirty="0"/>
              <a:t>Define important bond features and types of bonds </a:t>
            </a:r>
          </a:p>
          <a:p>
            <a:pPr eaLnBrk="1" hangingPunct="1"/>
            <a:endParaRPr lang="en-US" altLang="en-US" sz="1100" dirty="0"/>
          </a:p>
          <a:p>
            <a:pPr eaLnBrk="1" hangingPunct="1"/>
            <a:r>
              <a:rPr lang="en-US" altLang="en-US" dirty="0"/>
              <a:t>Explain bond values and yields and why they fluctuate</a:t>
            </a:r>
          </a:p>
          <a:p>
            <a:pPr eaLnBrk="1" hangingPunct="1"/>
            <a:endParaRPr lang="en-US" altLang="en-US" sz="1100" dirty="0"/>
          </a:p>
          <a:p>
            <a:pPr eaLnBrk="1" hangingPunct="1"/>
            <a:r>
              <a:rPr lang="en-US" altLang="en-US" dirty="0"/>
              <a:t>Describe bond ratings and what they mean</a:t>
            </a:r>
          </a:p>
          <a:p>
            <a:pPr eaLnBrk="1" hangingPunct="1"/>
            <a:endParaRPr lang="en-US" altLang="en-US" sz="1100" dirty="0"/>
          </a:p>
          <a:p>
            <a:pPr eaLnBrk="1" hangingPunct="1"/>
            <a:r>
              <a:rPr lang="en-US" altLang="en-US" dirty="0"/>
              <a:t>Outline the impact of inflation on interest rates</a:t>
            </a:r>
          </a:p>
          <a:p>
            <a:pPr eaLnBrk="1" hangingPunct="1"/>
            <a:endParaRPr lang="en-US" altLang="en-US" sz="1100" dirty="0"/>
          </a:p>
          <a:p>
            <a:pPr eaLnBrk="1" hangingPunct="1"/>
            <a:r>
              <a:rPr lang="en-US" altLang="en-US" dirty="0"/>
              <a:t>Illustrate the term structure of interest rates and the determinants of bond yields</a:t>
            </a:r>
          </a:p>
        </p:txBody>
      </p:sp>
      <p:sp>
        <p:nvSpPr>
          <p:cNvPr id="2" name="Footer Placeholder 1">
            <a:extLst>
              <a:ext uri="{FF2B5EF4-FFF2-40B4-BE49-F238E27FC236}">
                <a16:creationId xmlns:a16="http://schemas.microsoft.com/office/drawing/2014/main" id="{1701080E-9B1E-4C3B-A0BA-8AF679DC23C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5122" name="Rectangle 2">
            <a:extLst>
              <a:ext uri="{FF2B5EF4-FFF2-40B4-BE49-F238E27FC236}">
                <a16:creationId xmlns:a16="http://schemas.microsoft.com/office/drawing/2014/main" id="{6276A0BE-0AE2-4A71-82DB-F2EAF71DACC2}"/>
              </a:ext>
            </a:extLst>
          </p:cNvPr>
          <p:cNvSpPr>
            <a:spLocks noGrp="1" noChangeArrowheads="1"/>
          </p:cNvSpPr>
          <p:nvPr>
            <p:ph type="title"/>
          </p:nvPr>
        </p:nvSpPr>
        <p:spPr/>
        <p:txBody>
          <a:bodyPr/>
          <a:lstStyle/>
          <a:p>
            <a:pPr eaLnBrk="1" hangingPunct="1">
              <a:defRPr/>
            </a:pPr>
            <a:r>
              <a:rPr lang="en-US" altLang="en-US" sz="3600" dirty="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491034"/>
            <a:ext cx="8117416" cy="4909766"/>
          </a:xfrm>
        </p:spPr>
        <p:txBody>
          <a:bodyPr/>
          <a:lstStyle/>
          <a:p>
            <a:pPr eaLnBrk="1" hangingPunct="1">
              <a:lnSpc>
                <a:spcPct val="85000"/>
              </a:lnSpc>
              <a:spcBef>
                <a:spcPts val="600"/>
              </a:spcBef>
            </a:pPr>
            <a:r>
              <a:rPr lang="en-US" sz="2300" b="0" i="0" u="none" strike="noStrike" baseline="0" dirty="0">
                <a:solidFill>
                  <a:srgbClr val="221E1F"/>
                </a:solidFill>
              </a:rPr>
              <a:t>Securities issued by corporations may be classified roughly as </a:t>
            </a:r>
            <a:r>
              <a:rPr lang="en-US" sz="2300" b="0" i="1" u="none" strike="noStrike" baseline="0" dirty="0">
                <a:solidFill>
                  <a:srgbClr val="221E1F"/>
                </a:solidFill>
              </a:rPr>
              <a:t>equity securities </a:t>
            </a:r>
            <a:r>
              <a:rPr lang="en-US" sz="2300" b="0" i="0" u="none" strike="noStrike" baseline="0" dirty="0">
                <a:solidFill>
                  <a:srgbClr val="221E1F"/>
                </a:solidFill>
              </a:rPr>
              <a:t>and </a:t>
            </a:r>
            <a:r>
              <a:rPr lang="en-US" sz="2300" b="0" i="1" u="none" strike="noStrike" baseline="0" dirty="0">
                <a:solidFill>
                  <a:srgbClr val="221E1F"/>
                </a:solidFill>
              </a:rPr>
              <a:t>debt securities </a:t>
            </a:r>
          </a:p>
          <a:p>
            <a:pPr lvl="1" eaLnBrk="1" hangingPunct="1">
              <a:lnSpc>
                <a:spcPct val="85000"/>
              </a:lnSpc>
              <a:spcBef>
                <a:spcPts val="600"/>
              </a:spcBef>
            </a:pPr>
            <a:r>
              <a:rPr lang="en-US" sz="2100" b="0" i="0" u="none" strike="noStrike" baseline="0" dirty="0">
                <a:solidFill>
                  <a:srgbClr val="221E1F"/>
                </a:solidFill>
              </a:rPr>
              <a:t>Generally, equity represents an ownership interest, and it is a residual claim, meaning equity holders are paid after debt holders </a:t>
            </a:r>
            <a:endParaRPr lang="en-US" sz="2100" b="0" i="1" u="none" strike="noStrike" baseline="0" dirty="0">
              <a:solidFill>
                <a:srgbClr val="221E1F"/>
              </a:solidFill>
            </a:endParaRPr>
          </a:p>
          <a:p>
            <a:pPr eaLnBrk="1" hangingPunct="1">
              <a:lnSpc>
                <a:spcPct val="85000"/>
              </a:lnSpc>
              <a:spcBef>
                <a:spcPts val="600"/>
              </a:spcBef>
            </a:pPr>
            <a:r>
              <a:rPr lang="en-US" sz="2300" dirty="0">
                <a:solidFill>
                  <a:srgbClr val="221E1F"/>
                </a:solidFill>
              </a:rPr>
              <a:t>D</a:t>
            </a:r>
            <a:r>
              <a:rPr lang="en-US" sz="2300" b="0" i="0" u="none" strike="noStrike" baseline="0" dirty="0">
                <a:solidFill>
                  <a:srgbClr val="221E1F"/>
                </a:solidFill>
              </a:rPr>
              <a:t>ifferences between debt and equity are the following: </a:t>
            </a:r>
          </a:p>
          <a:p>
            <a:pPr lvl="1" eaLnBrk="1" hangingPunct="1">
              <a:lnSpc>
                <a:spcPct val="85000"/>
              </a:lnSpc>
              <a:spcBef>
                <a:spcPts val="600"/>
              </a:spcBef>
            </a:pPr>
            <a:r>
              <a:rPr lang="en-US" sz="2100" b="0" i="0" u="none" strike="noStrike" baseline="0" dirty="0">
                <a:solidFill>
                  <a:srgbClr val="000000"/>
                </a:solidFill>
              </a:rPr>
              <a:t>Debt is not an ownership interest in the firm. Creditors generally do not have voting power. </a:t>
            </a:r>
            <a:endParaRPr lang="en-US" sz="2100" dirty="0">
              <a:solidFill>
                <a:srgbClr val="221E1F"/>
              </a:solidFill>
            </a:endParaRPr>
          </a:p>
          <a:p>
            <a:pPr lvl="1" eaLnBrk="1" hangingPunct="1">
              <a:lnSpc>
                <a:spcPct val="85000"/>
              </a:lnSpc>
              <a:spcBef>
                <a:spcPts val="600"/>
              </a:spcBef>
            </a:pPr>
            <a:r>
              <a:rPr lang="en-US" sz="2100" dirty="0">
                <a:solidFill>
                  <a:srgbClr val="000000"/>
                </a:solidFill>
              </a:rPr>
              <a:t>C</a:t>
            </a:r>
            <a:r>
              <a:rPr lang="en-US" sz="2100" b="0" i="0" u="none" strike="noStrike" baseline="0" dirty="0">
                <a:solidFill>
                  <a:srgbClr val="000000"/>
                </a:solidFill>
              </a:rPr>
              <a:t>orporation’s payment of interest on debt is considered a cost of doing business </a:t>
            </a:r>
            <a:r>
              <a:rPr lang="en-US" sz="2100" b="0" i="0" u="none" strike="noStrike" baseline="0" dirty="0">
                <a:solidFill>
                  <a:srgbClr val="221E1F"/>
                </a:solidFill>
              </a:rPr>
              <a:t>and is tax deductible (up to certain limits). Dividends paid to stockholders are </a:t>
            </a:r>
            <a:r>
              <a:rPr lang="en-US" sz="2100" b="0" i="1" u="none" strike="noStrike" baseline="0" dirty="0">
                <a:solidFill>
                  <a:srgbClr val="221E1F"/>
                </a:solidFill>
              </a:rPr>
              <a:t>not </a:t>
            </a:r>
            <a:r>
              <a:rPr lang="en-US" sz="2100" b="0" i="0" u="none" strike="noStrike" baseline="0" dirty="0">
                <a:solidFill>
                  <a:srgbClr val="221E1F"/>
                </a:solidFill>
              </a:rPr>
              <a:t>tax deductible. </a:t>
            </a:r>
          </a:p>
          <a:p>
            <a:pPr lvl="1" eaLnBrk="1" hangingPunct="1">
              <a:lnSpc>
                <a:spcPct val="85000"/>
              </a:lnSpc>
              <a:spcBef>
                <a:spcPts val="600"/>
              </a:spcBef>
            </a:pPr>
            <a:r>
              <a:rPr lang="en-US" sz="2100" b="0" i="0" u="none" strike="noStrike" baseline="0" dirty="0">
                <a:solidFill>
                  <a:srgbClr val="000000"/>
                </a:solidFill>
              </a:rPr>
              <a:t>Unpaid debt is a liability of the firm. If it is not paid, the creditors can legally claim </a:t>
            </a:r>
            <a:r>
              <a:rPr lang="en-US" sz="2100" b="0" i="0" u="none" strike="noStrike" baseline="0" dirty="0">
                <a:solidFill>
                  <a:srgbClr val="221E1F"/>
                </a:solidFill>
              </a:rPr>
              <a:t>the assets of the firm. This action can result in liquidation or reorganization, two of the possible consequences of bankruptcy. Thus, one of the costs of issuing debt is the possibility of financial failure. This possibility does not arise when equity is issued. </a:t>
            </a:r>
            <a:endParaRPr lang="en-US" sz="2100" b="0" i="1" u="none" strike="noStrike" baseline="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More about bond features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447800"/>
            <a:ext cx="8117416" cy="4909766"/>
          </a:xfrm>
        </p:spPr>
        <p:txBody>
          <a:bodyPr/>
          <a:lstStyle/>
          <a:p>
            <a:pPr eaLnBrk="1" hangingPunct="1">
              <a:lnSpc>
                <a:spcPct val="88000"/>
              </a:lnSpc>
              <a:spcBef>
                <a:spcPts val="600"/>
              </a:spcBef>
            </a:pPr>
            <a:r>
              <a:rPr lang="en-US" sz="2300" dirty="0">
                <a:solidFill>
                  <a:srgbClr val="221E1F"/>
                </a:solidFill>
              </a:rPr>
              <a:t>A</a:t>
            </a:r>
            <a:r>
              <a:rPr lang="en-US" sz="2300" b="0" i="0" u="none" strike="noStrike" baseline="0" dirty="0">
                <a:solidFill>
                  <a:srgbClr val="221E1F"/>
                </a:solidFill>
              </a:rPr>
              <a:t>ll long-term debt securities are promises made by the issuing firm to pay principal when due and to make timely interest payments on the unpaid balance </a:t>
            </a:r>
          </a:p>
          <a:p>
            <a:pPr eaLnBrk="1" hangingPunct="1">
              <a:lnSpc>
                <a:spcPct val="88000"/>
              </a:lnSpc>
              <a:spcBef>
                <a:spcPts val="600"/>
              </a:spcBef>
            </a:pPr>
            <a:r>
              <a:rPr lang="en-US" sz="2300" dirty="0">
                <a:solidFill>
                  <a:srgbClr val="221E1F"/>
                </a:solidFill>
              </a:rPr>
              <a:t>M</a:t>
            </a:r>
            <a:r>
              <a:rPr lang="en-US" sz="2300" b="0" i="0" u="none" strike="noStrike" baseline="0" dirty="0">
                <a:solidFill>
                  <a:srgbClr val="221E1F"/>
                </a:solidFill>
              </a:rPr>
              <a:t>aturity of a long-term debt instrument is the length of time the debt remains outstanding with some unpaid balance </a:t>
            </a:r>
          </a:p>
          <a:p>
            <a:pPr lvl="1" eaLnBrk="1" hangingPunct="1">
              <a:lnSpc>
                <a:spcPct val="88000"/>
              </a:lnSpc>
              <a:spcBef>
                <a:spcPts val="600"/>
              </a:spcBef>
            </a:pPr>
            <a:r>
              <a:rPr lang="en-US" sz="2100" i="1" dirty="0">
                <a:solidFill>
                  <a:srgbClr val="221E1F"/>
                </a:solidFill>
              </a:rPr>
              <a:t>Short-term debt securities</a:t>
            </a:r>
            <a:r>
              <a:rPr lang="en-US" sz="2100" dirty="0">
                <a:solidFill>
                  <a:srgbClr val="221E1F"/>
                </a:solidFill>
              </a:rPr>
              <a:t>, or </a:t>
            </a:r>
            <a:r>
              <a:rPr lang="en-US" sz="2100" i="1" dirty="0">
                <a:solidFill>
                  <a:srgbClr val="221E1F"/>
                </a:solidFill>
              </a:rPr>
              <a:t>unfunded debt</a:t>
            </a:r>
            <a:r>
              <a:rPr lang="en-US" sz="2100" dirty="0">
                <a:solidFill>
                  <a:srgbClr val="221E1F"/>
                </a:solidFill>
              </a:rPr>
              <a:t>, have a maturity of one year or less</a:t>
            </a:r>
          </a:p>
          <a:p>
            <a:pPr lvl="1" eaLnBrk="1" hangingPunct="1">
              <a:lnSpc>
                <a:spcPct val="88000"/>
              </a:lnSpc>
              <a:spcBef>
                <a:spcPts val="600"/>
              </a:spcBef>
            </a:pPr>
            <a:r>
              <a:rPr lang="en-US" sz="2100" b="0" i="1" u="none" strike="noStrike" baseline="0" dirty="0">
                <a:solidFill>
                  <a:srgbClr val="221E1F"/>
                </a:solidFill>
              </a:rPr>
              <a:t>Long-term debt securities </a:t>
            </a:r>
            <a:r>
              <a:rPr lang="en-US" sz="2100" b="0" u="none" strike="noStrike" baseline="0" dirty="0">
                <a:solidFill>
                  <a:srgbClr val="221E1F"/>
                </a:solidFill>
              </a:rPr>
              <a:t>have ma</a:t>
            </a:r>
            <a:r>
              <a:rPr lang="en-US" sz="2100" dirty="0">
                <a:solidFill>
                  <a:srgbClr val="221E1F"/>
                </a:solidFill>
              </a:rPr>
              <a:t>turities of more than one year</a:t>
            </a:r>
          </a:p>
          <a:p>
            <a:pPr eaLnBrk="1" hangingPunct="1">
              <a:lnSpc>
                <a:spcPct val="88000"/>
              </a:lnSpc>
              <a:spcBef>
                <a:spcPts val="600"/>
              </a:spcBef>
            </a:pPr>
            <a:r>
              <a:rPr lang="en-US" sz="2300" b="0" u="none" strike="noStrike" baseline="0" dirty="0">
                <a:solidFill>
                  <a:srgbClr val="221E1F"/>
                </a:solidFill>
              </a:rPr>
              <a:t>Debt securities are typically called </a:t>
            </a:r>
            <a:r>
              <a:rPr lang="en-US" sz="2300" b="0" i="1" u="none" strike="noStrike" baseline="0" dirty="0">
                <a:solidFill>
                  <a:srgbClr val="221E1F"/>
                </a:solidFill>
              </a:rPr>
              <a:t>notes</a:t>
            </a:r>
            <a:r>
              <a:rPr lang="en-US" sz="2300" b="0" u="none" strike="noStrike" baseline="0" dirty="0">
                <a:solidFill>
                  <a:srgbClr val="221E1F"/>
                </a:solidFill>
              </a:rPr>
              <a:t>, </a:t>
            </a:r>
            <a:r>
              <a:rPr lang="en-US" sz="2300" b="0" i="1" u="none" strike="noStrike" baseline="0" dirty="0">
                <a:solidFill>
                  <a:srgbClr val="221E1F"/>
                </a:solidFill>
              </a:rPr>
              <a:t>debentures</a:t>
            </a:r>
            <a:r>
              <a:rPr lang="en-US" sz="2300" b="0" u="none" strike="noStrike" baseline="0" dirty="0">
                <a:solidFill>
                  <a:srgbClr val="221E1F"/>
                </a:solidFill>
              </a:rPr>
              <a:t>, or </a:t>
            </a:r>
            <a:r>
              <a:rPr lang="en-US" sz="2300" b="0" i="1" u="none" strike="noStrike" baseline="0" dirty="0">
                <a:solidFill>
                  <a:srgbClr val="221E1F"/>
                </a:solidFill>
              </a:rPr>
              <a:t>bonds</a:t>
            </a:r>
          </a:p>
          <a:p>
            <a:pPr lvl="1" eaLnBrk="1" hangingPunct="1">
              <a:lnSpc>
                <a:spcPct val="88000"/>
              </a:lnSpc>
              <a:spcBef>
                <a:spcPts val="600"/>
              </a:spcBef>
            </a:pPr>
            <a:r>
              <a:rPr lang="en-US" sz="2100" dirty="0">
                <a:solidFill>
                  <a:srgbClr val="221E1F"/>
                </a:solidFill>
              </a:rPr>
              <a:t>Difference between notes and bonds is original maturity, with those of 10 years or less being called notes and longer-term issues being called bonds</a:t>
            </a:r>
          </a:p>
          <a:p>
            <a:pPr eaLnBrk="1" hangingPunct="1">
              <a:lnSpc>
                <a:spcPct val="88000"/>
              </a:lnSpc>
              <a:spcBef>
                <a:spcPts val="600"/>
              </a:spcBef>
            </a:pPr>
            <a:r>
              <a:rPr lang="en-US" sz="2300" dirty="0">
                <a:solidFill>
                  <a:srgbClr val="221E1F"/>
                </a:solidFill>
              </a:rPr>
              <a:t>Major forms of long-term debt are public-issue and privately placed, with the main difference being privately placed debt is directly placed with a lender and not offered to the public</a:t>
            </a:r>
            <a:endParaRPr lang="en-US" sz="2100" b="0" u="none" strike="noStrike" baseline="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Long-term debt: the basics</a:t>
            </a:r>
          </a:p>
        </p:txBody>
      </p:sp>
    </p:spTree>
    <p:extLst>
      <p:ext uri="{BB962C8B-B14F-4D97-AF65-F5344CB8AC3E}">
        <p14:creationId xmlns:p14="http://schemas.microsoft.com/office/powerpoint/2010/main" val="1928443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9B7C2B-D322-4A60-BD1D-5CFF80A29D58}"/>
              </a:ext>
            </a:extLst>
          </p:cNvPr>
          <p:cNvPicPr>
            <a:picLocks noGrp="1" noChangeAspect="1"/>
          </p:cNvPicPr>
          <p:nvPr>
            <p:ph idx="1"/>
          </p:nvPr>
        </p:nvPicPr>
        <p:blipFill>
          <a:blip r:embed="rId3"/>
          <a:stretch>
            <a:fillRect/>
          </a:stretch>
        </p:blipFill>
        <p:spPr>
          <a:xfrm>
            <a:off x="901687" y="1574185"/>
            <a:ext cx="7587569" cy="4910138"/>
          </a:xfrm>
        </p:spPr>
      </p:pic>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Features of an apple bond</a:t>
            </a:r>
          </a:p>
        </p:txBody>
      </p:sp>
    </p:spTree>
    <p:extLst>
      <p:ext uri="{BB962C8B-B14F-4D97-AF65-F5344CB8AC3E}">
        <p14:creationId xmlns:p14="http://schemas.microsoft.com/office/powerpoint/2010/main" val="41375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4000"/>
            <a:ext cx="8117416" cy="4757366"/>
          </a:xfrm>
        </p:spPr>
        <p:txBody>
          <a:bodyPr/>
          <a:lstStyle/>
          <a:p>
            <a:pPr eaLnBrk="1" hangingPunct="1">
              <a:lnSpc>
                <a:spcPct val="80000"/>
              </a:lnSpc>
              <a:spcBef>
                <a:spcPts val="600"/>
              </a:spcBef>
            </a:pPr>
            <a:r>
              <a:rPr lang="en-US" sz="2300" b="0" u="none" strike="noStrike" baseline="0" dirty="0">
                <a:solidFill>
                  <a:srgbClr val="221E1F"/>
                </a:solidFill>
              </a:rPr>
              <a:t>The </a:t>
            </a:r>
            <a:r>
              <a:rPr lang="en-US" sz="2300" b="1" u="none" strike="noStrike" baseline="0" dirty="0">
                <a:solidFill>
                  <a:srgbClr val="221E1F"/>
                </a:solidFill>
              </a:rPr>
              <a:t>indenture</a:t>
            </a:r>
            <a:r>
              <a:rPr lang="en-US" sz="2300" b="0" u="none" strike="noStrike" baseline="0" dirty="0">
                <a:solidFill>
                  <a:srgbClr val="221E1F"/>
                </a:solidFill>
              </a:rPr>
              <a:t> </a:t>
            </a:r>
            <a:r>
              <a:rPr lang="en-US" sz="2300" u="none" strike="noStrike" baseline="0" dirty="0">
                <a:solidFill>
                  <a:srgbClr val="221E1F"/>
                </a:solidFill>
              </a:rPr>
              <a:t>(i.e., </a:t>
            </a:r>
            <a:r>
              <a:rPr lang="en-US" sz="2300" i="1" u="none" strike="noStrike" baseline="0" dirty="0">
                <a:solidFill>
                  <a:srgbClr val="221E1F"/>
                </a:solidFill>
              </a:rPr>
              <a:t>deed of trust</a:t>
            </a:r>
            <a:r>
              <a:rPr lang="en-US" sz="2300" u="none" strike="noStrike" baseline="0" dirty="0">
                <a:solidFill>
                  <a:srgbClr val="221E1F"/>
                </a:solidFill>
              </a:rPr>
              <a:t>) </a:t>
            </a:r>
            <a:r>
              <a:rPr lang="en-US" sz="2300" b="0" u="none" strike="noStrike" baseline="0" dirty="0">
                <a:solidFill>
                  <a:srgbClr val="221E1F"/>
                </a:solidFill>
              </a:rPr>
              <a:t>is the written agreement between the corporation (the borrower) and the lender detailing the terms of the debt issue</a:t>
            </a:r>
          </a:p>
          <a:p>
            <a:pPr eaLnBrk="1" hangingPunct="1">
              <a:lnSpc>
                <a:spcPct val="80000"/>
              </a:lnSpc>
              <a:spcBef>
                <a:spcPts val="600"/>
              </a:spcBef>
            </a:pPr>
            <a:r>
              <a:rPr lang="en-US" sz="2300" dirty="0">
                <a:solidFill>
                  <a:srgbClr val="221E1F"/>
                </a:solidFill>
              </a:rPr>
              <a:t>Indenture generally includes the following provisions:</a:t>
            </a:r>
          </a:p>
          <a:p>
            <a:pPr lvl="1" eaLnBrk="1" hangingPunct="1">
              <a:lnSpc>
                <a:spcPct val="80000"/>
              </a:lnSpc>
              <a:spcBef>
                <a:spcPts val="600"/>
              </a:spcBef>
            </a:pPr>
            <a:r>
              <a:rPr lang="en-US" sz="2100" b="0" u="none" strike="noStrike" baseline="0" dirty="0">
                <a:solidFill>
                  <a:srgbClr val="221E1F"/>
                </a:solidFill>
              </a:rPr>
              <a:t>Basic terms of the bonds</a:t>
            </a:r>
          </a:p>
          <a:p>
            <a:pPr lvl="1" eaLnBrk="1" hangingPunct="1">
              <a:lnSpc>
                <a:spcPct val="80000"/>
              </a:lnSpc>
              <a:spcBef>
                <a:spcPts val="600"/>
              </a:spcBef>
            </a:pPr>
            <a:r>
              <a:rPr lang="en-US" sz="2100" dirty="0">
                <a:solidFill>
                  <a:srgbClr val="221E1F"/>
                </a:solidFill>
              </a:rPr>
              <a:t>Total amount of bonds issued</a:t>
            </a:r>
          </a:p>
          <a:p>
            <a:pPr lvl="1" eaLnBrk="1" hangingPunct="1">
              <a:lnSpc>
                <a:spcPct val="80000"/>
              </a:lnSpc>
              <a:spcBef>
                <a:spcPts val="600"/>
              </a:spcBef>
            </a:pPr>
            <a:r>
              <a:rPr lang="en-US" sz="2100" b="0" u="none" strike="noStrike" baseline="0" dirty="0">
                <a:solidFill>
                  <a:srgbClr val="221E1F"/>
                </a:solidFill>
              </a:rPr>
              <a:t>Description of property used as security</a:t>
            </a:r>
          </a:p>
          <a:p>
            <a:pPr lvl="1" eaLnBrk="1" hangingPunct="1">
              <a:lnSpc>
                <a:spcPct val="80000"/>
              </a:lnSpc>
              <a:spcBef>
                <a:spcPts val="600"/>
              </a:spcBef>
            </a:pPr>
            <a:r>
              <a:rPr lang="en-US" sz="2100" dirty="0">
                <a:solidFill>
                  <a:srgbClr val="221E1F"/>
                </a:solidFill>
              </a:rPr>
              <a:t>Repayment arrangements</a:t>
            </a:r>
          </a:p>
          <a:p>
            <a:pPr lvl="1" eaLnBrk="1" hangingPunct="1">
              <a:lnSpc>
                <a:spcPct val="80000"/>
              </a:lnSpc>
              <a:spcBef>
                <a:spcPts val="600"/>
              </a:spcBef>
            </a:pPr>
            <a:r>
              <a:rPr lang="en-US" sz="2100" b="0" u="none" strike="noStrike" baseline="0" dirty="0">
                <a:solidFill>
                  <a:srgbClr val="221E1F"/>
                </a:solidFill>
              </a:rPr>
              <a:t>Call provisions</a:t>
            </a:r>
          </a:p>
          <a:p>
            <a:pPr lvl="1" eaLnBrk="1" hangingPunct="1">
              <a:lnSpc>
                <a:spcPct val="80000"/>
              </a:lnSpc>
              <a:spcBef>
                <a:spcPts val="600"/>
              </a:spcBef>
            </a:pPr>
            <a:r>
              <a:rPr lang="en-US" sz="2100" dirty="0">
                <a:solidFill>
                  <a:srgbClr val="221E1F"/>
                </a:solidFill>
              </a:rPr>
              <a:t>Details of the protective covenants</a:t>
            </a:r>
            <a:endParaRPr lang="en-US" sz="2100" b="0" u="none" strike="noStrike" baseline="0" dirty="0">
              <a:solidFill>
                <a:srgbClr val="221E1F"/>
              </a:solidFill>
            </a:endParaRPr>
          </a:p>
          <a:p>
            <a:pPr eaLnBrk="1" hangingPunct="1">
              <a:lnSpc>
                <a:spcPct val="80000"/>
              </a:lnSpc>
              <a:spcBef>
                <a:spcPts val="600"/>
              </a:spcBef>
            </a:pPr>
            <a:r>
              <a:rPr lang="en-US" sz="2300" dirty="0">
                <a:solidFill>
                  <a:srgbClr val="221E1F"/>
                </a:solidFill>
              </a:rPr>
              <a:t>Usually, a trustee (e.g., a bank) is appointed by the corporation to represent the bondholders and the trustee must:</a:t>
            </a:r>
          </a:p>
          <a:p>
            <a:pPr lvl="1" eaLnBrk="1" hangingPunct="1">
              <a:lnSpc>
                <a:spcPct val="80000"/>
              </a:lnSpc>
              <a:spcBef>
                <a:spcPts val="600"/>
              </a:spcBef>
            </a:pPr>
            <a:r>
              <a:rPr lang="en-US" sz="2100" b="0" u="none" strike="noStrike" baseline="0" dirty="0">
                <a:solidFill>
                  <a:srgbClr val="221E1F"/>
                </a:solidFill>
              </a:rPr>
              <a:t>Make sure the terms of the indenture </a:t>
            </a:r>
            <a:r>
              <a:rPr lang="en-US" sz="2100" dirty="0">
                <a:solidFill>
                  <a:srgbClr val="221E1F"/>
                </a:solidFill>
              </a:rPr>
              <a:t>are obeyed</a:t>
            </a:r>
          </a:p>
          <a:p>
            <a:pPr lvl="1" eaLnBrk="1" hangingPunct="1">
              <a:lnSpc>
                <a:spcPct val="80000"/>
              </a:lnSpc>
              <a:spcBef>
                <a:spcPts val="600"/>
              </a:spcBef>
            </a:pPr>
            <a:r>
              <a:rPr lang="en-US" sz="2100" b="0" u="none" strike="noStrike" baseline="0" dirty="0">
                <a:solidFill>
                  <a:srgbClr val="221E1F"/>
                </a:solidFill>
              </a:rPr>
              <a:t>Manage the sinking fund</a:t>
            </a:r>
            <a:endParaRPr lang="en-US" sz="2100" dirty="0">
              <a:solidFill>
                <a:srgbClr val="221E1F"/>
              </a:solidFill>
            </a:endParaRPr>
          </a:p>
          <a:p>
            <a:pPr lvl="1" eaLnBrk="1" hangingPunct="1">
              <a:lnSpc>
                <a:spcPct val="80000"/>
              </a:lnSpc>
              <a:spcBef>
                <a:spcPts val="600"/>
              </a:spcBef>
            </a:pPr>
            <a:r>
              <a:rPr lang="en-US" sz="2100" dirty="0">
                <a:solidFill>
                  <a:srgbClr val="221E1F"/>
                </a:solidFill>
              </a:rPr>
              <a:t>Represent the bondholders in default</a:t>
            </a:r>
          </a:p>
          <a:p>
            <a:pPr lvl="1" eaLnBrk="1" hangingPunct="1">
              <a:lnSpc>
                <a:spcPct val="80000"/>
              </a:lnSpc>
              <a:spcBef>
                <a:spcPts val="600"/>
              </a:spcBef>
            </a:pPr>
            <a:endParaRPr lang="en-US" sz="1700" b="0" u="none" strike="noStrike" baseline="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The indenture</a:t>
            </a:r>
          </a:p>
        </p:txBody>
      </p:sp>
    </p:spTree>
    <p:extLst>
      <p:ext uri="{BB962C8B-B14F-4D97-AF65-F5344CB8AC3E}">
        <p14:creationId xmlns:p14="http://schemas.microsoft.com/office/powerpoint/2010/main" val="89533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3999"/>
            <a:ext cx="8202436" cy="4960323"/>
          </a:xfrm>
        </p:spPr>
        <p:txBody>
          <a:bodyPr/>
          <a:lstStyle/>
          <a:p>
            <a:pPr eaLnBrk="1" hangingPunct="1">
              <a:lnSpc>
                <a:spcPct val="85000"/>
              </a:lnSpc>
              <a:spcBef>
                <a:spcPts val="600"/>
              </a:spcBef>
            </a:pPr>
            <a:r>
              <a:rPr lang="en-US" sz="2300" i="1" dirty="0">
                <a:solidFill>
                  <a:srgbClr val="221E1F"/>
                </a:solidFill>
              </a:rPr>
              <a:t>Principal value </a:t>
            </a:r>
            <a:r>
              <a:rPr lang="en-US" sz="2300" dirty="0">
                <a:solidFill>
                  <a:srgbClr val="221E1F"/>
                </a:solidFill>
              </a:rPr>
              <a:t>is stated on bond certificate</a:t>
            </a:r>
          </a:p>
          <a:p>
            <a:pPr eaLnBrk="1" hangingPunct="1">
              <a:lnSpc>
                <a:spcPct val="85000"/>
              </a:lnSpc>
              <a:spcBef>
                <a:spcPts val="600"/>
              </a:spcBef>
            </a:pPr>
            <a:r>
              <a:rPr lang="en-US" sz="2300" dirty="0">
                <a:solidFill>
                  <a:srgbClr val="221E1F"/>
                </a:solidFill>
              </a:rPr>
              <a:t>Par value of a bond is almost always the same as the face value, with the terms used interchangeably in practice</a:t>
            </a:r>
          </a:p>
          <a:p>
            <a:pPr lvl="1" eaLnBrk="1" hangingPunct="1">
              <a:lnSpc>
                <a:spcPct val="85000"/>
              </a:lnSpc>
              <a:spcBef>
                <a:spcPts val="600"/>
              </a:spcBef>
            </a:pPr>
            <a:r>
              <a:rPr lang="en-US" sz="2100" b="0" u="none" strike="noStrike" baseline="0" dirty="0">
                <a:solidFill>
                  <a:srgbClr val="221E1F"/>
                </a:solidFill>
              </a:rPr>
              <a:t>Corporate bonds historically had a face value of $1,000</a:t>
            </a:r>
          </a:p>
          <a:p>
            <a:pPr lvl="1" eaLnBrk="1" hangingPunct="1">
              <a:lnSpc>
                <a:spcPct val="85000"/>
              </a:lnSpc>
              <a:spcBef>
                <a:spcPts val="600"/>
              </a:spcBef>
            </a:pPr>
            <a:r>
              <a:rPr lang="en-US" sz="2100" dirty="0">
                <a:solidFill>
                  <a:srgbClr val="221E1F"/>
                </a:solidFill>
              </a:rPr>
              <a:t>Municipal bonds often have par valued of $5,00</a:t>
            </a:r>
          </a:p>
          <a:p>
            <a:pPr lvl="1" eaLnBrk="1" hangingPunct="1">
              <a:lnSpc>
                <a:spcPct val="85000"/>
              </a:lnSpc>
              <a:spcBef>
                <a:spcPts val="600"/>
              </a:spcBef>
            </a:pPr>
            <a:r>
              <a:rPr lang="en-US" sz="2100" dirty="0">
                <a:solidFill>
                  <a:srgbClr val="221E1F"/>
                </a:solidFill>
              </a:rPr>
              <a:t>Treasury bonds with par values of $10,000 or $100,000 are common</a:t>
            </a:r>
          </a:p>
          <a:p>
            <a:pPr eaLnBrk="1" hangingPunct="1">
              <a:lnSpc>
                <a:spcPct val="85000"/>
              </a:lnSpc>
              <a:spcBef>
                <a:spcPts val="600"/>
              </a:spcBef>
            </a:pPr>
            <a:r>
              <a:rPr lang="en-US" sz="2300" dirty="0">
                <a:solidFill>
                  <a:srgbClr val="221E1F"/>
                </a:solidFill>
              </a:rPr>
              <a:t>Corporate bonds are usually in </a:t>
            </a:r>
            <a:r>
              <a:rPr lang="en-US" sz="2300" b="1" dirty="0">
                <a:solidFill>
                  <a:srgbClr val="221E1F"/>
                </a:solidFill>
              </a:rPr>
              <a:t>registered form</a:t>
            </a:r>
            <a:r>
              <a:rPr lang="en-US" sz="2300" dirty="0">
                <a:solidFill>
                  <a:srgbClr val="221E1F"/>
                </a:solidFill>
              </a:rPr>
              <a:t>, meaning the registrar of the company records ownership of each bond with payment being made directly to the owner of record</a:t>
            </a:r>
          </a:p>
          <a:p>
            <a:pPr eaLnBrk="1" hangingPunct="1">
              <a:lnSpc>
                <a:spcPct val="85000"/>
              </a:lnSpc>
              <a:spcBef>
                <a:spcPts val="600"/>
              </a:spcBef>
            </a:pPr>
            <a:r>
              <a:rPr lang="en-US" sz="2300" dirty="0">
                <a:solidFill>
                  <a:srgbClr val="221E1F"/>
                </a:solidFill>
              </a:rPr>
              <a:t>Bonds can also be in </a:t>
            </a:r>
            <a:r>
              <a:rPr lang="en-US" sz="2300" b="1" dirty="0">
                <a:solidFill>
                  <a:srgbClr val="221E1F"/>
                </a:solidFill>
              </a:rPr>
              <a:t>bearer form</a:t>
            </a:r>
            <a:r>
              <a:rPr lang="en-US" sz="2300" dirty="0">
                <a:solidFill>
                  <a:srgbClr val="221E1F"/>
                </a:solidFill>
              </a:rPr>
              <a:t>, in which case the bond is issued without record of the owner’s name with payment being made to whomever holds the bond</a:t>
            </a:r>
          </a:p>
          <a:p>
            <a:pPr lvl="1" eaLnBrk="1" hangingPunct="1">
              <a:lnSpc>
                <a:spcPct val="85000"/>
              </a:lnSpc>
              <a:spcBef>
                <a:spcPts val="600"/>
              </a:spcBef>
            </a:pPr>
            <a:r>
              <a:rPr lang="en-US" sz="2100" dirty="0">
                <a:solidFill>
                  <a:srgbClr val="221E1F"/>
                </a:solidFill>
              </a:rPr>
              <a:t>Difficult to recover if bonds are lost or stolen</a:t>
            </a:r>
          </a:p>
          <a:p>
            <a:pPr lvl="1" eaLnBrk="1" hangingPunct="1">
              <a:lnSpc>
                <a:spcPct val="85000"/>
              </a:lnSpc>
              <a:spcBef>
                <a:spcPts val="600"/>
              </a:spcBef>
            </a:pPr>
            <a:r>
              <a:rPr lang="en-US" sz="2100" dirty="0">
                <a:solidFill>
                  <a:srgbClr val="221E1F"/>
                </a:solidFill>
              </a:rPr>
              <a:t>Because the company does not know who owns its bonds, it cannot notify bondholders of important events</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Terms of a bond</a:t>
            </a:r>
          </a:p>
        </p:txBody>
      </p:sp>
    </p:spTree>
    <p:extLst>
      <p:ext uri="{BB962C8B-B14F-4D97-AF65-F5344CB8AC3E}">
        <p14:creationId xmlns:p14="http://schemas.microsoft.com/office/powerpoint/2010/main" val="219766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3999"/>
            <a:ext cx="8202436" cy="4960323"/>
          </a:xfrm>
        </p:spPr>
        <p:txBody>
          <a:bodyPr/>
          <a:lstStyle/>
          <a:p>
            <a:pPr eaLnBrk="1" hangingPunct="1">
              <a:lnSpc>
                <a:spcPct val="85000"/>
              </a:lnSpc>
              <a:spcBef>
                <a:spcPts val="600"/>
              </a:spcBef>
            </a:pPr>
            <a:r>
              <a:rPr lang="en-US" sz="2300" b="0" i="0" u="none" strike="noStrike" baseline="0" dirty="0">
                <a:solidFill>
                  <a:srgbClr val="221E1F"/>
                </a:solidFill>
              </a:rPr>
              <a:t>Debt securities are classified according to the collateral and mortgages used to protect the bondholder </a:t>
            </a:r>
          </a:p>
          <a:p>
            <a:pPr eaLnBrk="1" hangingPunct="1">
              <a:lnSpc>
                <a:spcPct val="85000"/>
              </a:lnSpc>
              <a:spcBef>
                <a:spcPts val="600"/>
              </a:spcBef>
            </a:pPr>
            <a:r>
              <a:rPr lang="en-US" sz="2300" b="0" i="1" u="none" strike="noStrike" baseline="0" dirty="0">
                <a:solidFill>
                  <a:srgbClr val="221E1F"/>
                </a:solidFill>
              </a:rPr>
              <a:t>Mortgage securities </a:t>
            </a:r>
            <a:r>
              <a:rPr lang="en-US" sz="2300" b="0" i="0" u="none" strike="noStrike" baseline="0" dirty="0">
                <a:solidFill>
                  <a:srgbClr val="221E1F"/>
                </a:solidFill>
              </a:rPr>
              <a:t>are secured by a mortgage on the real property of the borrower, with the property involved typically being real estate (e.g., land or buildings)</a:t>
            </a:r>
          </a:p>
          <a:p>
            <a:pPr lvl="1" eaLnBrk="1" hangingPunct="1">
              <a:lnSpc>
                <a:spcPct val="85000"/>
              </a:lnSpc>
              <a:spcBef>
                <a:spcPts val="600"/>
              </a:spcBef>
            </a:pPr>
            <a:r>
              <a:rPr lang="en-US" sz="2100" b="0" i="0" u="none" strike="noStrike" baseline="0" dirty="0">
                <a:solidFill>
                  <a:srgbClr val="221E1F"/>
                </a:solidFill>
              </a:rPr>
              <a:t>Legal document that describes the mortgage is called a </a:t>
            </a:r>
            <a:r>
              <a:rPr lang="en-US" sz="2100" b="0" i="1" u="none" strike="noStrike" baseline="0" dirty="0">
                <a:solidFill>
                  <a:srgbClr val="221E1F"/>
                </a:solidFill>
              </a:rPr>
              <a:t>mortgage trust indenture </a:t>
            </a:r>
            <a:r>
              <a:rPr lang="en-US" sz="2100" b="0" i="0" u="none" strike="noStrike" baseline="0" dirty="0">
                <a:solidFill>
                  <a:srgbClr val="221E1F"/>
                </a:solidFill>
              </a:rPr>
              <a:t>or </a:t>
            </a:r>
            <a:r>
              <a:rPr lang="en-US" sz="2100" b="0" i="1" u="none" strike="noStrike" baseline="0" dirty="0">
                <a:solidFill>
                  <a:srgbClr val="221E1F"/>
                </a:solidFill>
              </a:rPr>
              <a:t>trust deed </a:t>
            </a:r>
            <a:endParaRPr lang="en-US" sz="2100" b="0" i="0" u="none" strike="noStrike" baseline="0" dirty="0">
              <a:solidFill>
                <a:srgbClr val="221E1F"/>
              </a:solidFill>
            </a:endParaRPr>
          </a:p>
          <a:p>
            <a:pPr lvl="1" eaLnBrk="1" hangingPunct="1">
              <a:lnSpc>
                <a:spcPct val="85000"/>
              </a:lnSpc>
              <a:spcBef>
                <a:spcPts val="600"/>
              </a:spcBef>
            </a:pPr>
            <a:r>
              <a:rPr lang="en-US" sz="2100" b="0" i="0" u="none" strike="noStrike" baseline="0" dirty="0">
                <a:solidFill>
                  <a:srgbClr val="221E1F"/>
                </a:solidFill>
              </a:rPr>
              <a:t>Sometimes mortgages are on specific property (e.g., railroad car)</a:t>
            </a:r>
          </a:p>
          <a:p>
            <a:pPr lvl="1" eaLnBrk="1" hangingPunct="1">
              <a:lnSpc>
                <a:spcPct val="85000"/>
              </a:lnSpc>
              <a:spcBef>
                <a:spcPts val="600"/>
              </a:spcBef>
            </a:pPr>
            <a:r>
              <a:rPr lang="en-US" sz="2100" b="0" i="1" u="none" strike="noStrike" baseline="0" dirty="0">
                <a:solidFill>
                  <a:srgbClr val="221E1F"/>
                </a:solidFill>
              </a:rPr>
              <a:t>Blanket mortgage </a:t>
            </a:r>
            <a:r>
              <a:rPr lang="en-US" sz="2100" b="0" i="0" u="none" strike="noStrike" baseline="0" dirty="0">
                <a:solidFill>
                  <a:srgbClr val="221E1F"/>
                </a:solidFill>
              </a:rPr>
              <a:t>pledges all real property owned by the company</a:t>
            </a:r>
          </a:p>
          <a:p>
            <a:pPr eaLnBrk="1" hangingPunct="1">
              <a:lnSpc>
                <a:spcPct val="85000"/>
              </a:lnSpc>
              <a:spcBef>
                <a:spcPts val="600"/>
              </a:spcBef>
            </a:pPr>
            <a:r>
              <a:rPr lang="en-US" sz="2300" dirty="0">
                <a:solidFill>
                  <a:srgbClr val="221E1F"/>
                </a:solidFill>
              </a:rPr>
              <a:t>Bonds usually represent unsecured obligations of the company</a:t>
            </a:r>
          </a:p>
          <a:p>
            <a:pPr lvl="1" eaLnBrk="1" hangingPunct="1">
              <a:lnSpc>
                <a:spcPct val="85000"/>
              </a:lnSpc>
              <a:spcBef>
                <a:spcPts val="600"/>
              </a:spcBef>
            </a:pPr>
            <a:r>
              <a:rPr lang="en-US" sz="2100" dirty="0">
                <a:solidFill>
                  <a:srgbClr val="221E1F"/>
                </a:solidFill>
                <a:latin typeface="STIX MathJax Main"/>
              </a:rPr>
              <a:t>A </a:t>
            </a:r>
            <a:r>
              <a:rPr lang="en-US" sz="2100" b="1" dirty="0">
                <a:solidFill>
                  <a:srgbClr val="221E1F"/>
                </a:solidFill>
                <a:latin typeface="STIX MathJax Main"/>
              </a:rPr>
              <a:t>debenture</a:t>
            </a:r>
            <a:r>
              <a:rPr lang="en-US" sz="2100" dirty="0">
                <a:solidFill>
                  <a:srgbClr val="221E1F"/>
                </a:solidFill>
                <a:latin typeface="STIX MathJax Main"/>
              </a:rPr>
              <a:t> is an unsecured debt, usually with a maturity of 10 years or more</a:t>
            </a:r>
          </a:p>
          <a:p>
            <a:pPr lvl="2" eaLnBrk="1" hangingPunct="1">
              <a:lnSpc>
                <a:spcPct val="85000"/>
              </a:lnSpc>
              <a:spcBef>
                <a:spcPts val="600"/>
              </a:spcBef>
            </a:pPr>
            <a:r>
              <a:rPr lang="en-US" sz="2000" dirty="0">
                <a:solidFill>
                  <a:srgbClr val="221E1F"/>
                </a:solidFill>
                <a:latin typeface="STIX MathJax Main"/>
              </a:rPr>
              <a:t>Most public bonds issued in the U.S. by industrial and financial companies are typically debentures</a:t>
            </a:r>
          </a:p>
          <a:p>
            <a:pPr lvl="1" eaLnBrk="1" hangingPunct="1">
              <a:lnSpc>
                <a:spcPct val="85000"/>
              </a:lnSpc>
              <a:spcBef>
                <a:spcPts val="600"/>
              </a:spcBef>
            </a:pPr>
            <a:r>
              <a:rPr lang="en-US" sz="2100" dirty="0">
                <a:solidFill>
                  <a:srgbClr val="221E1F"/>
                </a:solidFill>
                <a:latin typeface="STIX MathJax Main"/>
              </a:rPr>
              <a:t>A </a:t>
            </a:r>
            <a:r>
              <a:rPr lang="en-US" sz="2100" b="1" dirty="0">
                <a:solidFill>
                  <a:srgbClr val="221E1F"/>
                </a:solidFill>
                <a:latin typeface="STIX MathJax Main"/>
              </a:rPr>
              <a:t>note</a:t>
            </a:r>
            <a:r>
              <a:rPr lang="en-US" sz="2100" dirty="0">
                <a:solidFill>
                  <a:srgbClr val="221E1F"/>
                </a:solidFill>
                <a:latin typeface="STIX MathJax Main"/>
              </a:rPr>
              <a:t> is an unsecured debt, usually with a maturity under 10 years</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security</a:t>
            </a:r>
          </a:p>
        </p:txBody>
      </p:sp>
    </p:spTree>
    <p:extLst>
      <p:ext uri="{BB962C8B-B14F-4D97-AF65-F5344CB8AC3E}">
        <p14:creationId xmlns:p14="http://schemas.microsoft.com/office/powerpoint/2010/main" val="207525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546806" y="1524000"/>
            <a:ext cx="8507236" cy="4960323"/>
          </a:xfrm>
        </p:spPr>
        <p:txBody>
          <a:bodyPr/>
          <a:lstStyle/>
          <a:p>
            <a:pPr eaLnBrk="1" hangingPunct="1">
              <a:lnSpc>
                <a:spcPct val="85000"/>
              </a:lnSpc>
              <a:spcBef>
                <a:spcPts val="600"/>
              </a:spcBef>
            </a:pPr>
            <a:r>
              <a:rPr lang="en-US" sz="2300" b="0" i="1" u="none" strike="noStrike" baseline="0" dirty="0">
                <a:solidFill>
                  <a:srgbClr val="221E1F"/>
                </a:solidFill>
              </a:rPr>
              <a:t>Seniority </a:t>
            </a:r>
            <a:r>
              <a:rPr lang="en-US" sz="2300" b="0" i="0" u="none" strike="noStrike" baseline="0" dirty="0">
                <a:solidFill>
                  <a:srgbClr val="221E1F"/>
                </a:solidFill>
              </a:rPr>
              <a:t>indicates preference in position over other lenders, with debts sometimes labeled as </a:t>
            </a:r>
            <a:r>
              <a:rPr lang="en-US" sz="2300" b="0" i="1" u="none" strike="noStrike" baseline="0" dirty="0">
                <a:solidFill>
                  <a:srgbClr val="221E1F"/>
                </a:solidFill>
              </a:rPr>
              <a:t>senior </a:t>
            </a:r>
            <a:r>
              <a:rPr lang="en-US" sz="2300" b="0" i="0" u="none" strike="noStrike" baseline="0" dirty="0">
                <a:solidFill>
                  <a:srgbClr val="221E1F"/>
                </a:solidFill>
              </a:rPr>
              <a:t>or </a:t>
            </a:r>
            <a:r>
              <a:rPr lang="en-US" sz="2300" b="0" i="1" u="none" strike="noStrike" baseline="0" dirty="0">
                <a:solidFill>
                  <a:srgbClr val="221E1F"/>
                </a:solidFill>
              </a:rPr>
              <a:t>junior </a:t>
            </a:r>
            <a:r>
              <a:rPr lang="en-US" sz="2300" b="0" i="0" u="none" strike="noStrike" baseline="0" dirty="0">
                <a:solidFill>
                  <a:srgbClr val="221E1F"/>
                </a:solidFill>
              </a:rPr>
              <a:t>to indicate seniority </a:t>
            </a:r>
          </a:p>
          <a:p>
            <a:pPr lvl="1" eaLnBrk="1" hangingPunct="1">
              <a:lnSpc>
                <a:spcPct val="85000"/>
              </a:lnSpc>
              <a:spcBef>
                <a:spcPts val="600"/>
              </a:spcBef>
            </a:pPr>
            <a:r>
              <a:rPr lang="en-US" sz="2100" b="0" i="0" u="none" strike="noStrike" baseline="0" dirty="0">
                <a:solidFill>
                  <a:srgbClr val="221E1F"/>
                </a:solidFill>
              </a:rPr>
              <a:t>Some debt is </a:t>
            </a:r>
            <a:r>
              <a:rPr lang="en-US" sz="2100" b="0" i="1" u="none" strike="noStrike" baseline="0" dirty="0">
                <a:solidFill>
                  <a:srgbClr val="221E1F"/>
                </a:solidFill>
              </a:rPr>
              <a:t>subordinated </a:t>
            </a:r>
            <a:r>
              <a:rPr lang="en-US" sz="2100" b="0" u="none" strike="noStrike" baseline="0" dirty="0">
                <a:solidFill>
                  <a:srgbClr val="221E1F"/>
                </a:solidFill>
              </a:rPr>
              <a:t>(e.g., </a:t>
            </a:r>
            <a:r>
              <a:rPr lang="en-US" sz="2100" b="0" i="0" u="none" strike="noStrike" baseline="0" dirty="0">
                <a:solidFill>
                  <a:srgbClr val="221E1F"/>
                </a:solidFill>
              </a:rPr>
              <a:t>subordinated debenture), and holders of such debt must give preference to other specified creditors</a:t>
            </a:r>
          </a:p>
          <a:p>
            <a:pPr lvl="1" eaLnBrk="1" hangingPunct="1">
              <a:lnSpc>
                <a:spcPct val="85000"/>
              </a:lnSpc>
              <a:spcBef>
                <a:spcPts val="600"/>
              </a:spcBef>
            </a:pPr>
            <a:r>
              <a:rPr lang="en-US" sz="2100" b="0" i="0" u="none" strike="noStrike" baseline="0" dirty="0">
                <a:solidFill>
                  <a:srgbClr val="221E1F"/>
                </a:solidFill>
              </a:rPr>
              <a:t>Debt cannot be subordinated to equity </a:t>
            </a:r>
          </a:p>
          <a:p>
            <a:pPr eaLnBrk="1" hangingPunct="1">
              <a:lnSpc>
                <a:spcPct val="85000"/>
              </a:lnSpc>
              <a:spcBef>
                <a:spcPts val="600"/>
              </a:spcBef>
            </a:pPr>
            <a:r>
              <a:rPr lang="en-US" sz="2300" b="0" i="0" u="none" strike="noStrike" baseline="0" dirty="0">
                <a:solidFill>
                  <a:srgbClr val="221E1F"/>
                </a:solidFill>
              </a:rPr>
              <a:t>Bonds can be repaid at maturity, at which time the bondholder will receive the stated, or face, value of the bond; or they may be repaid in part or in entirety before maturity </a:t>
            </a:r>
          </a:p>
          <a:p>
            <a:pPr lvl="1" eaLnBrk="1" hangingPunct="1">
              <a:lnSpc>
                <a:spcPct val="85000"/>
              </a:lnSpc>
              <a:spcBef>
                <a:spcPts val="600"/>
              </a:spcBef>
            </a:pPr>
            <a:r>
              <a:rPr lang="en-US" sz="2100" b="0" i="0" u="none" strike="noStrike" baseline="0" dirty="0">
                <a:solidFill>
                  <a:srgbClr val="221E1F"/>
                </a:solidFill>
              </a:rPr>
              <a:t>Early repayment is common and is often handled through a </a:t>
            </a:r>
            <a:r>
              <a:rPr lang="en-US" sz="2100" b="1" i="0" u="none" strike="noStrike" baseline="0" dirty="0">
                <a:solidFill>
                  <a:srgbClr val="221E1F"/>
                </a:solidFill>
              </a:rPr>
              <a:t>sinking fund</a:t>
            </a:r>
            <a:r>
              <a:rPr lang="en-US" sz="2100" b="0" i="0" u="none" strike="noStrike" baseline="0" dirty="0">
                <a:solidFill>
                  <a:srgbClr val="221E1F"/>
                </a:solidFill>
              </a:rPr>
              <a:t>, an account managed by the bond trustee for early redemption</a:t>
            </a:r>
          </a:p>
          <a:p>
            <a:pPr lvl="1" eaLnBrk="1" hangingPunct="1">
              <a:lnSpc>
                <a:spcPct val="85000"/>
              </a:lnSpc>
              <a:spcBef>
                <a:spcPts val="600"/>
              </a:spcBef>
            </a:pPr>
            <a:r>
              <a:rPr lang="en-US" sz="2100" dirty="0">
                <a:solidFill>
                  <a:srgbClr val="221E1F"/>
                </a:solidFill>
              </a:rPr>
              <a:t>There are various types of sinking fund arrangements; for example:</a:t>
            </a:r>
          </a:p>
          <a:p>
            <a:pPr lvl="2" eaLnBrk="1" hangingPunct="1">
              <a:lnSpc>
                <a:spcPct val="85000"/>
              </a:lnSpc>
              <a:spcBef>
                <a:spcPts val="600"/>
              </a:spcBef>
            </a:pPr>
            <a:r>
              <a:rPr lang="en-US" sz="2000" dirty="0">
                <a:solidFill>
                  <a:srgbClr val="221E1F"/>
                </a:solidFill>
              </a:rPr>
              <a:t>Some sinking funds start about 10 years after the initial issuance</a:t>
            </a:r>
          </a:p>
          <a:p>
            <a:pPr lvl="2" eaLnBrk="1" hangingPunct="1">
              <a:lnSpc>
                <a:spcPct val="85000"/>
              </a:lnSpc>
              <a:spcBef>
                <a:spcPts val="600"/>
              </a:spcBef>
            </a:pPr>
            <a:r>
              <a:rPr lang="en-US" sz="2000" dirty="0">
                <a:solidFill>
                  <a:srgbClr val="221E1F"/>
                </a:solidFill>
              </a:rPr>
              <a:t>Some sinking funds establish equal payments over the life of the bond</a:t>
            </a:r>
          </a:p>
          <a:p>
            <a:pPr lvl="2" eaLnBrk="1" hangingPunct="1">
              <a:lnSpc>
                <a:spcPct val="85000"/>
              </a:lnSpc>
              <a:spcBef>
                <a:spcPts val="600"/>
              </a:spcBef>
            </a:pPr>
            <a:r>
              <a:rPr lang="en-US" sz="2000" dirty="0">
                <a:solidFill>
                  <a:srgbClr val="221E1F"/>
                </a:solidFill>
              </a:rPr>
              <a:t>Some high-quality bond issues establish payments to the sinking fund that are not sufficient to redeem the entire issue</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Seniority and repayment</a:t>
            </a:r>
          </a:p>
        </p:txBody>
      </p:sp>
    </p:spTree>
    <p:extLst>
      <p:ext uri="{BB962C8B-B14F-4D97-AF65-F5344CB8AC3E}">
        <p14:creationId xmlns:p14="http://schemas.microsoft.com/office/powerpoint/2010/main" val="915929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4000"/>
            <a:ext cx="8278636" cy="4960323"/>
          </a:xfrm>
        </p:spPr>
        <p:txBody>
          <a:bodyPr/>
          <a:lstStyle/>
          <a:p>
            <a:pPr eaLnBrk="1" hangingPunct="1">
              <a:lnSpc>
                <a:spcPct val="90000"/>
              </a:lnSpc>
              <a:spcBef>
                <a:spcPts val="600"/>
              </a:spcBef>
            </a:pPr>
            <a:r>
              <a:rPr lang="en-US" sz="2300" b="1" dirty="0">
                <a:solidFill>
                  <a:srgbClr val="221E1F"/>
                </a:solidFill>
              </a:rPr>
              <a:t>Call provision </a:t>
            </a:r>
            <a:r>
              <a:rPr lang="en-US" sz="2300" dirty="0">
                <a:solidFill>
                  <a:srgbClr val="221E1F"/>
                </a:solidFill>
              </a:rPr>
              <a:t>is an agreement giving the corporation the option to repurchase a bond at a specified price prior to maturity</a:t>
            </a:r>
          </a:p>
          <a:p>
            <a:pPr lvl="1" eaLnBrk="1" hangingPunct="1">
              <a:lnSpc>
                <a:spcPct val="90000"/>
              </a:lnSpc>
              <a:spcBef>
                <a:spcPts val="600"/>
              </a:spcBef>
            </a:pPr>
            <a:r>
              <a:rPr lang="en-US" sz="2100" dirty="0">
                <a:solidFill>
                  <a:srgbClr val="221E1F"/>
                </a:solidFill>
              </a:rPr>
              <a:t>Corporate bonds are usually callable</a:t>
            </a:r>
          </a:p>
          <a:p>
            <a:pPr eaLnBrk="1" hangingPunct="1">
              <a:lnSpc>
                <a:spcPct val="90000"/>
              </a:lnSpc>
              <a:spcBef>
                <a:spcPts val="600"/>
              </a:spcBef>
            </a:pPr>
            <a:r>
              <a:rPr lang="en-US" sz="2300" dirty="0">
                <a:solidFill>
                  <a:srgbClr val="221E1F"/>
                </a:solidFill>
              </a:rPr>
              <a:t>Call price is usually above the bond’s stated value (i.e., par value), with the difference between the call price and the stated value being the </a:t>
            </a:r>
            <a:r>
              <a:rPr lang="en-US" sz="2300" b="1" dirty="0">
                <a:solidFill>
                  <a:srgbClr val="221E1F"/>
                </a:solidFill>
              </a:rPr>
              <a:t>call premium</a:t>
            </a:r>
          </a:p>
          <a:p>
            <a:pPr eaLnBrk="1" hangingPunct="1">
              <a:lnSpc>
                <a:spcPct val="90000"/>
              </a:lnSpc>
              <a:spcBef>
                <a:spcPts val="600"/>
              </a:spcBef>
            </a:pPr>
            <a:r>
              <a:rPr lang="en-US" sz="2300" b="1" dirty="0">
                <a:solidFill>
                  <a:srgbClr val="221E1F"/>
                </a:solidFill>
              </a:rPr>
              <a:t>Deferred call provisions </a:t>
            </a:r>
            <a:r>
              <a:rPr lang="en-US" sz="2300" dirty="0">
                <a:solidFill>
                  <a:srgbClr val="221E1F"/>
                </a:solidFill>
              </a:rPr>
              <a:t>prohibit the company from redeeming a bond prior toa certain date</a:t>
            </a:r>
          </a:p>
          <a:p>
            <a:pPr lvl="1" eaLnBrk="1" hangingPunct="1">
              <a:lnSpc>
                <a:spcPct val="90000"/>
              </a:lnSpc>
              <a:spcBef>
                <a:spcPts val="600"/>
              </a:spcBef>
            </a:pPr>
            <a:r>
              <a:rPr lang="en-US" sz="2100" dirty="0">
                <a:solidFill>
                  <a:srgbClr val="221E1F"/>
                </a:solidFill>
              </a:rPr>
              <a:t>During period of prohibition, the bond is said to be </a:t>
            </a:r>
            <a:r>
              <a:rPr lang="en-US" sz="2100" b="1" dirty="0">
                <a:solidFill>
                  <a:srgbClr val="221E1F"/>
                </a:solidFill>
              </a:rPr>
              <a:t>call-protected</a:t>
            </a:r>
          </a:p>
          <a:p>
            <a:pPr eaLnBrk="1" hangingPunct="1">
              <a:lnSpc>
                <a:spcPct val="90000"/>
              </a:lnSpc>
              <a:spcBef>
                <a:spcPts val="600"/>
              </a:spcBef>
            </a:pPr>
            <a:r>
              <a:rPr lang="en-US" sz="2300" dirty="0">
                <a:solidFill>
                  <a:srgbClr val="221E1F"/>
                </a:solidFill>
              </a:rPr>
              <a:t>“Make-whole” call is a new type of call provision where bondholders receive approximately what the bonds are worth if they are called</a:t>
            </a:r>
            <a:endParaRPr lang="en-US" sz="1700" dirty="0">
              <a:solidFill>
                <a:srgbClr val="221E1F"/>
              </a:solidFill>
            </a:endParaRPr>
          </a:p>
          <a:p>
            <a:pPr lvl="1" eaLnBrk="1" hangingPunct="1">
              <a:lnSpc>
                <a:spcPct val="90000"/>
              </a:lnSpc>
              <a:spcBef>
                <a:spcPts val="600"/>
              </a:spcBef>
            </a:pPr>
            <a:r>
              <a:rPr lang="en-US" sz="2100" dirty="0">
                <a:solidFill>
                  <a:srgbClr val="221E1F"/>
                </a:solidFill>
              </a:rPr>
              <a:t>To find the make-whole call price, calculate the PV of the remaining interest and principal payments at a rate specified in the indenture</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The call provision</a:t>
            </a:r>
          </a:p>
        </p:txBody>
      </p:sp>
    </p:spTree>
    <p:extLst>
      <p:ext uri="{BB962C8B-B14F-4D97-AF65-F5344CB8AC3E}">
        <p14:creationId xmlns:p14="http://schemas.microsoft.com/office/powerpoint/2010/main" val="2410628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447800"/>
            <a:ext cx="8354836" cy="4960323"/>
          </a:xfrm>
        </p:spPr>
        <p:txBody>
          <a:bodyPr/>
          <a:lstStyle/>
          <a:p>
            <a:pPr eaLnBrk="1" hangingPunct="1">
              <a:lnSpc>
                <a:spcPct val="85000"/>
              </a:lnSpc>
              <a:spcBef>
                <a:spcPts val="600"/>
              </a:spcBef>
            </a:pPr>
            <a:r>
              <a:rPr lang="en-US" sz="2200" dirty="0">
                <a:solidFill>
                  <a:srgbClr val="221E1F"/>
                </a:solidFill>
              </a:rPr>
              <a:t>A </a:t>
            </a:r>
            <a:r>
              <a:rPr lang="en-US" sz="2200" b="1" dirty="0">
                <a:solidFill>
                  <a:srgbClr val="221E1F"/>
                </a:solidFill>
              </a:rPr>
              <a:t>protective covenant </a:t>
            </a:r>
            <a:r>
              <a:rPr lang="en-US" sz="2200" dirty="0">
                <a:solidFill>
                  <a:srgbClr val="221E1F"/>
                </a:solidFill>
              </a:rPr>
              <a:t>limits certain actions that might be taken during the loan’s term, usually to protect the lender’s interest</a:t>
            </a:r>
          </a:p>
          <a:p>
            <a:pPr marL="869297" lvl="1" indent="-457200" eaLnBrk="1" hangingPunct="1">
              <a:lnSpc>
                <a:spcPct val="85000"/>
              </a:lnSpc>
              <a:spcBef>
                <a:spcPts val="600"/>
              </a:spcBef>
              <a:buFont typeface="+mj-lt"/>
              <a:buAutoNum type="arabicPeriod"/>
            </a:pPr>
            <a:r>
              <a:rPr lang="en-US" sz="2100" i="1" dirty="0">
                <a:solidFill>
                  <a:srgbClr val="221E1F"/>
                </a:solidFill>
              </a:rPr>
              <a:t>Negative covenant </a:t>
            </a:r>
            <a:r>
              <a:rPr lang="en-US" sz="2100" dirty="0">
                <a:solidFill>
                  <a:srgbClr val="221E1F"/>
                </a:solidFill>
              </a:rPr>
              <a:t>is a “thou shalt not” type of covenant that limits or prohibits actions the company might take; examples include:</a:t>
            </a:r>
          </a:p>
          <a:p>
            <a:pPr lvl="2" eaLnBrk="1" hangingPunct="1">
              <a:lnSpc>
                <a:spcPct val="85000"/>
              </a:lnSpc>
              <a:spcBef>
                <a:spcPts val="600"/>
              </a:spcBef>
            </a:pPr>
            <a:r>
              <a:rPr lang="en-US" sz="2000" dirty="0">
                <a:solidFill>
                  <a:srgbClr val="221E1F"/>
                </a:solidFill>
              </a:rPr>
              <a:t>Firm must limit amount of dividends paid, according to some formula</a:t>
            </a:r>
          </a:p>
          <a:p>
            <a:pPr lvl="2" eaLnBrk="1" hangingPunct="1">
              <a:lnSpc>
                <a:spcPct val="85000"/>
              </a:lnSpc>
              <a:spcBef>
                <a:spcPts val="600"/>
              </a:spcBef>
            </a:pPr>
            <a:r>
              <a:rPr lang="en-US" sz="2000" dirty="0">
                <a:solidFill>
                  <a:srgbClr val="221E1F"/>
                </a:solidFill>
              </a:rPr>
              <a:t>Firm cannot pledge any assets to other lenders</a:t>
            </a:r>
          </a:p>
          <a:p>
            <a:pPr lvl="2" eaLnBrk="1" hangingPunct="1">
              <a:lnSpc>
                <a:spcPct val="85000"/>
              </a:lnSpc>
              <a:spcBef>
                <a:spcPts val="600"/>
              </a:spcBef>
            </a:pPr>
            <a:r>
              <a:rPr lang="en-US" sz="2000" dirty="0">
                <a:solidFill>
                  <a:srgbClr val="221E1F"/>
                </a:solidFill>
              </a:rPr>
              <a:t>Firm cannot merge with another firm</a:t>
            </a:r>
          </a:p>
          <a:p>
            <a:pPr lvl="2" eaLnBrk="1" hangingPunct="1">
              <a:lnSpc>
                <a:spcPct val="85000"/>
              </a:lnSpc>
              <a:spcBef>
                <a:spcPts val="600"/>
              </a:spcBef>
            </a:pPr>
            <a:r>
              <a:rPr lang="en-US" sz="2000" dirty="0">
                <a:solidFill>
                  <a:srgbClr val="221E1F"/>
                </a:solidFill>
              </a:rPr>
              <a:t>Firm cannot sell or lease any major assets without lender’s approval</a:t>
            </a:r>
          </a:p>
          <a:p>
            <a:pPr lvl="2" eaLnBrk="1" hangingPunct="1">
              <a:lnSpc>
                <a:spcPct val="85000"/>
              </a:lnSpc>
              <a:spcBef>
                <a:spcPts val="600"/>
              </a:spcBef>
            </a:pPr>
            <a:r>
              <a:rPr lang="en-US" sz="2000" dirty="0">
                <a:solidFill>
                  <a:srgbClr val="221E1F"/>
                </a:solidFill>
              </a:rPr>
              <a:t>Firm cannot issue additional long-term debt</a:t>
            </a:r>
          </a:p>
          <a:p>
            <a:pPr marL="869297" lvl="1" indent="-457200" eaLnBrk="1" hangingPunct="1">
              <a:lnSpc>
                <a:spcPct val="85000"/>
              </a:lnSpc>
              <a:spcBef>
                <a:spcPts val="600"/>
              </a:spcBef>
              <a:buFont typeface="+mj-lt"/>
              <a:buAutoNum type="arabicPeriod"/>
            </a:pPr>
            <a:r>
              <a:rPr lang="en-US" sz="2100" i="1" dirty="0">
                <a:solidFill>
                  <a:srgbClr val="221E1F"/>
                </a:solidFill>
              </a:rPr>
              <a:t>Positive covenant </a:t>
            </a:r>
            <a:r>
              <a:rPr lang="en-US" sz="2100" dirty="0">
                <a:solidFill>
                  <a:srgbClr val="221E1F"/>
                </a:solidFill>
              </a:rPr>
              <a:t>is a “thou shalt” type of covenant that specified an action the company agrees to take or a condition the company must abide by; examples include:</a:t>
            </a:r>
          </a:p>
          <a:p>
            <a:pPr lvl="2" eaLnBrk="1" hangingPunct="1">
              <a:lnSpc>
                <a:spcPct val="85000"/>
              </a:lnSpc>
              <a:spcBef>
                <a:spcPts val="600"/>
              </a:spcBef>
            </a:pPr>
            <a:r>
              <a:rPr lang="en-US" sz="2000" dirty="0">
                <a:solidFill>
                  <a:srgbClr val="221E1F"/>
                </a:solidFill>
              </a:rPr>
              <a:t>Company must maintain working capital at or above some specified minimum level</a:t>
            </a:r>
          </a:p>
          <a:p>
            <a:pPr lvl="2" eaLnBrk="1" hangingPunct="1">
              <a:lnSpc>
                <a:spcPct val="85000"/>
              </a:lnSpc>
              <a:spcBef>
                <a:spcPts val="600"/>
              </a:spcBef>
            </a:pPr>
            <a:r>
              <a:rPr lang="en-US" sz="2000" dirty="0">
                <a:solidFill>
                  <a:srgbClr val="221E1F"/>
                </a:solidFill>
              </a:rPr>
              <a:t>Company must periodically furnish audited financials to lender</a:t>
            </a:r>
          </a:p>
          <a:p>
            <a:pPr lvl="2" eaLnBrk="1" hangingPunct="1">
              <a:lnSpc>
                <a:spcPct val="85000"/>
              </a:lnSpc>
              <a:spcBef>
                <a:spcPts val="600"/>
              </a:spcBef>
            </a:pPr>
            <a:r>
              <a:rPr lang="en-US" sz="2000" dirty="0">
                <a:solidFill>
                  <a:srgbClr val="221E1F"/>
                </a:solidFill>
              </a:rPr>
              <a:t>Firm must maintain any collateral or security in good condition</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Protective covenants</a:t>
            </a:r>
          </a:p>
        </p:txBody>
      </p:sp>
    </p:spTree>
    <p:extLst>
      <p:ext uri="{BB962C8B-B14F-4D97-AF65-F5344CB8AC3E}">
        <p14:creationId xmlns:p14="http://schemas.microsoft.com/office/powerpoint/2010/main" val="1793048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447800"/>
            <a:ext cx="8202436" cy="4917090"/>
          </a:xfrm>
        </p:spPr>
        <p:txBody>
          <a:bodyPr/>
          <a:lstStyle/>
          <a:p>
            <a:pPr eaLnBrk="1" hangingPunct="1">
              <a:lnSpc>
                <a:spcPct val="90000"/>
              </a:lnSpc>
              <a:spcBef>
                <a:spcPts val="600"/>
              </a:spcBef>
            </a:pPr>
            <a:r>
              <a:rPr lang="en-US" sz="2300" b="0" i="0" u="none" strike="noStrike" baseline="0" dirty="0">
                <a:solidFill>
                  <a:srgbClr val="221E1F"/>
                </a:solidFill>
              </a:rPr>
              <a:t>Firms often pay to have their debt rated, with ratings serving as an assessment of the creditworthiness of the corporate issuer </a:t>
            </a:r>
          </a:p>
          <a:p>
            <a:pPr lvl="1" eaLnBrk="1" hangingPunct="1">
              <a:lnSpc>
                <a:spcPct val="90000"/>
              </a:lnSpc>
              <a:spcBef>
                <a:spcPts val="600"/>
              </a:spcBef>
            </a:pPr>
            <a:r>
              <a:rPr lang="en-US" sz="2100" b="0" i="0" u="none" strike="noStrike" baseline="0" dirty="0">
                <a:solidFill>
                  <a:srgbClr val="221E1F"/>
                </a:solidFill>
              </a:rPr>
              <a:t>Leading bond-rating firms are Moody’s and Standard &amp; Poor’s (S&amp;P)  </a:t>
            </a:r>
          </a:p>
          <a:p>
            <a:pPr lvl="1" eaLnBrk="1" hangingPunct="1">
              <a:lnSpc>
                <a:spcPct val="90000"/>
              </a:lnSpc>
              <a:spcBef>
                <a:spcPts val="600"/>
              </a:spcBef>
            </a:pPr>
            <a:r>
              <a:rPr lang="en-US" sz="2100" dirty="0">
                <a:solidFill>
                  <a:srgbClr val="221E1F"/>
                </a:solidFill>
              </a:rPr>
              <a:t>D</a:t>
            </a:r>
            <a:r>
              <a:rPr lang="en-US" sz="2100" b="0" i="0" u="none" strike="noStrike" baseline="0" dirty="0">
                <a:solidFill>
                  <a:srgbClr val="221E1F"/>
                </a:solidFill>
              </a:rPr>
              <a:t>efinitions of creditworthiness used by Moody’s and S&amp;P are based on how likely the firm is to default and the protection creditors have in the event of a default </a:t>
            </a:r>
          </a:p>
          <a:p>
            <a:pPr eaLnBrk="1" hangingPunct="1">
              <a:lnSpc>
                <a:spcPct val="90000"/>
              </a:lnSpc>
              <a:spcBef>
                <a:spcPts val="600"/>
              </a:spcBef>
            </a:pPr>
            <a:r>
              <a:rPr lang="en-US" sz="2300" dirty="0">
                <a:solidFill>
                  <a:srgbClr val="221E1F"/>
                </a:solidFill>
              </a:rPr>
              <a:t>Ratings can change as the issuer’s financial strength changes</a:t>
            </a:r>
          </a:p>
          <a:p>
            <a:pPr lvl="1" eaLnBrk="1" hangingPunct="1">
              <a:lnSpc>
                <a:spcPct val="90000"/>
              </a:lnSpc>
              <a:spcBef>
                <a:spcPts val="600"/>
              </a:spcBef>
            </a:pPr>
            <a:r>
              <a:rPr lang="en-US" sz="2100" dirty="0">
                <a:solidFill>
                  <a:srgbClr val="221E1F"/>
                </a:solidFill>
              </a:rPr>
              <a:t>H</a:t>
            </a:r>
            <a:r>
              <a:rPr lang="en-US" sz="2100" b="0" i="0" u="none" strike="noStrike" baseline="0" dirty="0">
                <a:solidFill>
                  <a:srgbClr val="221E1F"/>
                </a:solidFill>
              </a:rPr>
              <a:t>ighest rating a firm’s debt can have is AAA or </a:t>
            </a:r>
            <a:r>
              <a:rPr lang="en-US" sz="2100" b="0" i="0" u="none" strike="noStrike" baseline="0" dirty="0" err="1">
                <a:solidFill>
                  <a:srgbClr val="221E1F"/>
                </a:solidFill>
              </a:rPr>
              <a:t>Aaa</a:t>
            </a:r>
            <a:r>
              <a:rPr lang="en-US" sz="2100" b="0" i="0" u="none" strike="noStrike" baseline="0" dirty="0">
                <a:solidFill>
                  <a:srgbClr val="221E1F"/>
                </a:solidFill>
              </a:rPr>
              <a:t>, and such debt is judged to be the best quality and to have the lowest degree of risk </a:t>
            </a:r>
            <a:endParaRPr lang="en-US" sz="2100" dirty="0">
              <a:solidFill>
                <a:srgbClr val="221E1F"/>
              </a:solidFill>
            </a:endParaRPr>
          </a:p>
          <a:p>
            <a:pPr lvl="1" eaLnBrk="1" hangingPunct="1">
              <a:lnSpc>
                <a:spcPct val="90000"/>
              </a:lnSpc>
              <a:spcBef>
                <a:spcPts val="600"/>
              </a:spcBef>
            </a:pPr>
            <a:r>
              <a:rPr lang="en-US" sz="2100" b="0" i="0" u="none" strike="noStrike" baseline="0" dirty="0">
                <a:solidFill>
                  <a:srgbClr val="221E1F"/>
                </a:solidFill>
              </a:rPr>
              <a:t>AA or Aa ratings indicate very good quality debt and are much more common </a:t>
            </a:r>
            <a:endParaRPr lang="en-US" sz="2100" dirty="0">
              <a:solidFill>
                <a:srgbClr val="221E1F"/>
              </a:solidFill>
            </a:endParaRPr>
          </a:p>
          <a:p>
            <a:pPr lvl="1" eaLnBrk="1" hangingPunct="1">
              <a:lnSpc>
                <a:spcPct val="90000"/>
              </a:lnSpc>
              <a:spcBef>
                <a:spcPts val="600"/>
              </a:spcBef>
            </a:pPr>
            <a:r>
              <a:rPr lang="en-US" sz="2100" dirty="0">
                <a:solidFill>
                  <a:srgbClr val="221E1F"/>
                </a:solidFill>
              </a:rPr>
              <a:t>Investment-grade bonds are rated at least BBB or Baa</a:t>
            </a:r>
          </a:p>
          <a:p>
            <a:pPr lvl="1" eaLnBrk="1" hangingPunct="1">
              <a:lnSpc>
                <a:spcPct val="90000"/>
              </a:lnSpc>
              <a:spcBef>
                <a:spcPts val="600"/>
              </a:spcBef>
            </a:pPr>
            <a:r>
              <a:rPr lang="en-US" sz="2100" b="0" i="0" u="none" strike="noStrike" baseline="0" dirty="0">
                <a:solidFill>
                  <a:srgbClr val="221E1F"/>
                </a:solidFill>
              </a:rPr>
              <a:t>Large part of corporate borrowing takes the form “junk” bonds, which are rated below investment grade if rated at all</a:t>
            </a:r>
          </a:p>
          <a:p>
            <a:pPr eaLnBrk="1" hangingPunct="1">
              <a:lnSpc>
                <a:spcPct val="90000"/>
              </a:lnSpc>
              <a:spcBef>
                <a:spcPts val="600"/>
              </a:spcBef>
            </a:pPr>
            <a:r>
              <a:rPr lang="en-US" sz="2300" b="0" i="0" u="none" strike="noStrike" baseline="0" dirty="0">
                <a:solidFill>
                  <a:srgbClr val="221E1F"/>
                </a:solidFill>
              </a:rPr>
              <a:t>Rating agencies don’t always agree </a:t>
            </a:r>
            <a:r>
              <a:rPr lang="en-US" sz="2300" dirty="0">
                <a:solidFill>
                  <a:srgbClr val="221E1F"/>
                </a:solidFill>
              </a:rPr>
              <a:t>(e.g., “crossover” bonds)</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Bond ratings</a:t>
            </a:r>
          </a:p>
        </p:txBody>
      </p:sp>
    </p:spTree>
    <p:extLst>
      <p:ext uri="{BB962C8B-B14F-4D97-AF65-F5344CB8AC3E}">
        <p14:creationId xmlns:p14="http://schemas.microsoft.com/office/powerpoint/2010/main" val="49038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5269E0DC-1A44-43EF-981C-FF0F95A4AD2D}"/>
              </a:ext>
            </a:extLst>
          </p:cNvPr>
          <p:cNvSpPr>
            <a:spLocks noGrp="1" noChangeArrowheads="1"/>
          </p:cNvSpPr>
          <p:nvPr>
            <p:ph idx="1"/>
          </p:nvPr>
        </p:nvSpPr>
        <p:spPr/>
        <p:txBody>
          <a:bodyPr/>
          <a:lstStyle/>
          <a:p>
            <a:pPr eaLnBrk="1" hangingPunct="1"/>
            <a:r>
              <a:rPr lang="en-US" altLang="en-US" dirty="0"/>
              <a:t>Bonds and Bond Valuation</a:t>
            </a:r>
          </a:p>
          <a:p>
            <a:pPr eaLnBrk="1" hangingPunct="1"/>
            <a:endParaRPr lang="en-US" altLang="en-US" sz="800" dirty="0"/>
          </a:p>
          <a:p>
            <a:pPr eaLnBrk="1" hangingPunct="1"/>
            <a:r>
              <a:rPr lang="en-US" altLang="en-US" dirty="0"/>
              <a:t>More about Bond Features</a:t>
            </a:r>
          </a:p>
          <a:p>
            <a:pPr eaLnBrk="1" hangingPunct="1"/>
            <a:endParaRPr lang="en-US" altLang="en-US" sz="800" dirty="0"/>
          </a:p>
          <a:p>
            <a:pPr eaLnBrk="1" hangingPunct="1"/>
            <a:r>
              <a:rPr lang="en-US" altLang="en-US" dirty="0"/>
              <a:t>Bond Ratings</a:t>
            </a:r>
          </a:p>
          <a:p>
            <a:pPr eaLnBrk="1" hangingPunct="1"/>
            <a:endParaRPr lang="en-US" altLang="en-US" sz="800" dirty="0"/>
          </a:p>
          <a:p>
            <a:pPr eaLnBrk="1" hangingPunct="1"/>
            <a:r>
              <a:rPr lang="en-US" altLang="en-US" dirty="0"/>
              <a:t>Some Different Types of Bonds</a:t>
            </a:r>
          </a:p>
          <a:p>
            <a:pPr eaLnBrk="1" hangingPunct="1"/>
            <a:endParaRPr lang="en-US" altLang="en-US" sz="800" dirty="0"/>
          </a:p>
          <a:p>
            <a:pPr eaLnBrk="1" hangingPunct="1"/>
            <a:r>
              <a:rPr lang="en-US" altLang="en-US" dirty="0"/>
              <a:t>Bond Markets</a:t>
            </a:r>
          </a:p>
          <a:p>
            <a:pPr eaLnBrk="1" hangingPunct="1"/>
            <a:endParaRPr lang="en-US" altLang="en-US" sz="800" dirty="0"/>
          </a:p>
          <a:p>
            <a:pPr eaLnBrk="1" hangingPunct="1"/>
            <a:r>
              <a:rPr lang="en-US" altLang="en-US" dirty="0"/>
              <a:t>Inflation and Interest Rates</a:t>
            </a:r>
          </a:p>
          <a:p>
            <a:pPr eaLnBrk="1" hangingPunct="1"/>
            <a:endParaRPr lang="en-US" altLang="en-US" sz="800" dirty="0"/>
          </a:p>
          <a:p>
            <a:pPr eaLnBrk="1" hangingPunct="1"/>
            <a:r>
              <a:rPr lang="en-US" altLang="en-US" dirty="0"/>
              <a:t>Determinants of Bond Yields</a:t>
            </a:r>
          </a:p>
        </p:txBody>
      </p:sp>
      <p:sp>
        <p:nvSpPr>
          <p:cNvPr id="2" name="Footer Placeholder 1">
            <a:extLst>
              <a:ext uri="{FF2B5EF4-FFF2-40B4-BE49-F238E27FC236}">
                <a16:creationId xmlns:a16="http://schemas.microsoft.com/office/drawing/2014/main" id="{6E43C421-EAB4-44E6-8277-EE3DC68DDFA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CBF6170E-A62C-4D4D-A32B-27AA5B4E1ACD}"/>
              </a:ext>
            </a:extLst>
          </p:cNvPr>
          <p:cNvSpPr>
            <a:spLocks noGrp="1" noChangeArrowheads="1"/>
          </p:cNvSpPr>
          <p:nvPr>
            <p:ph type="title"/>
          </p:nvPr>
        </p:nvSpPr>
        <p:spPr/>
        <p:txBody>
          <a:bodyPr/>
          <a:lstStyle/>
          <a:p>
            <a:pPr eaLnBrk="1" hangingPunct="1">
              <a:defRPr/>
            </a:pPr>
            <a:r>
              <a:rPr lang="en-US" altLang="en-US" sz="3600" dirty="0"/>
              <a:t>Chapter Outline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1191CB-B8E6-4741-B9AE-9F537008C418}"/>
              </a:ext>
            </a:extLst>
          </p:cNvPr>
          <p:cNvPicPr>
            <a:picLocks noGrp="1" noChangeAspect="1"/>
          </p:cNvPicPr>
          <p:nvPr>
            <p:ph idx="1"/>
          </p:nvPr>
        </p:nvPicPr>
        <p:blipFill>
          <a:blip r:embed="rId3"/>
          <a:stretch>
            <a:fillRect/>
          </a:stretch>
        </p:blipFill>
        <p:spPr>
          <a:xfrm>
            <a:off x="699118" y="1687092"/>
            <a:ext cx="8202612" cy="4585142"/>
          </a:xfrm>
        </p:spPr>
      </p:pic>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Bond ratings (continued)</a:t>
            </a:r>
          </a:p>
        </p:txBody>
      </p:sp>
    </p:spTree>
    <p:extLst>
      <p:ext uri="{BB962C8B-B14F-4D97-AF65-F5344CB8AC3E}">
        <p14:creationId xmlns:p14="http://schemas.microsoft.com/office/powerpoint/2010/main" val="3057594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447800"/>
            <a:ext cx="8117416" cy="4917090"/>
          </a:xfrm>
        </p:spPr>
        <p:txBody>
          <a:bodyPr/>
          <a:lstStyle/>
          <a:p>
            <a:pPr eaLnBrk="1" hangingPunct="1">
              <a:lnSpc>
                <a:spcPct val="90000"/>
              </a:lnSpc>
              <a:spcBef>
                <a:spcPts val="600"/>
              </a:spcBef>
            </a:pPr>
            <a:r>
              <a:rPr lang="en-US" sz="2300" dirty="0">
                <a:solidFill>
                  <a:srgbClr val="221E1F"/>
                </a:solidFill>
              </a:rPr>
              <a:t>B</a:t>
            </a:r>
            <a:r>
              <a:rPr lang="en-US" sz="2300" b="0" i="0" u="none" strike="noStrike" baseline="0" dirty="0">
                <a:solidFill>
                  <a:srgbClr val="221E1F"/>
                </a:solidFill>
              </a:rPr>
              <a:t>iggest borrower in the world—by a wide margin—is everybody’s favorite family member, Uncle Sam </a:t>
            </a:r>
          </a:p>
          <a:p>
            <a:pPr eaLnBrk="1" hangingPunct="1">
              <a:lnSpc>
                <a:spcPct val="90000"/>
              </a:lnSpc>
              <a:spcBef>
                <a:spcPts val="600"/>
              </a:spcBef>
            </a:pPr>
            <a:r>
              <a:rPr lang="en-US" sz="2300" b="0" i="0" u="none" strike="noStrike" baseline="0" dirty="0">
                <a:solidFill>
                  <a:srgbClr val="221E1F"/>
                </a:solidFill>
              </a:rPr>
              <a:t>When the government wishes to borrow money for more than one year, it sells Treasury notes and bonds to the public </a:t>
            </a:r>
          </a:p>
          <a:p>
            <a:pPr lvl="1" eaLnBrk="1" hangingPunct="1">
              <a:lnSpc>
                <a:spcPct val="90000"/>
              </a:lnSpc>
              <a:spcBef>
                <a:spcPts val="600"/>
              </a:spcBef>
            </a:pPr>
            <a:r>
              <a:rPr lang="en-US" sz="2100" b="0" i="0" u="none" strike="noStrike" baseline="0" dirty="0">
                <a:solidFill>
                  <a:srgbClr val="221E1F"/>
                </a:solidFill>
              </a:rPr>
              <a:t>U.S. Treasury issues, unlike essentially all other bonds, have no default risk </a:t>
            </a:r>
          </a:p>
          <a:p>
            <a:pPr lvl="1" eaLnBrk="1" hangingPunct="1">
              <a:lnSpc>
                <a:spcPct val="90000"/>
              </a:lnSpc>
              <a:spcBef>
                <a:spcPts val="600"/>
              </a:spcBef>
            </a:pPr>
            <a:r>
              <a:rPr lang="en-US" sz="2100" b="0" i="0" u="none" strike="noStrike" baseline="0" dirty="0">
                <a:solidFill>
                  <a:srgbClr val="221E1F"/>
                </a:solidFill>
              </a:rPr>
              <a:t>Treasury issues are exempt from state income taxes </a:t>
            </a:r>
            <a:endParaRPr lang="en-US" sz="2100" dirty="0">
              <a:solidFill>
                <a:srgbClr val="221E1F"/>
              </a:solidFill>
            </a:endParaRPr>
          </a:p>
          <a:p>
            <a:pPr eaLnBrk="1" hangingPunct="1">
              <a:lnSpc>
                <a:spcPct val="90000"/>
              </a:lnSpc>
              <a:spcBef>
                <a:spcPts val="600"/>
              </a:spcBef>
            </a:pPr>
            <a:r>
              <a:rPr lang="en-US" sz="2300" b="0" i="0" u="none" strike="noStrike" baseline="0" dirty="0">
                <a:solidFill>
                  <a:srgbClr val="221E1F"/>
                </a:solidFill>
              </a:rPr>
              <a:t>State and local governments also borrow money by selling notes and bonds (i.e., </a:t>
            </a:r>
            <a:r>
              <a:rPr lang="en-US" sz="2300" b="0" i="1" u="none" strike="noStrike" baseline="0" dirty="0">
                <a:solidFill>
                  <a:srgbClr val="221E1F"/>
                </a:solidFill>
              </a:rPr>
              <a:t>municipal </a:t>
            </a:r>
            <a:r>
              <a:rPr lang="en-US" sz="2300" b="0" i="0" u="none" strike="noStrike" baseline="0" dirty="0">
                <a:solidFill>
                  <a:srgbClr val="221E1F"/>
                </a:solidFill>
              </a:rPr>
              <a:t>notes and bonds, or “</a:t>
            </a:r>
            <a:r>
              <a:rPr lang="en-US" sz="2300" b="0" i="0" u="none" strike="noStrike" baseline="0" dirty="0" err="1">
                <a:solidFill>
                  <a:srgbClr val="221E1F"/>
                </a:solidFill>
              </a:rPr>
              <a:t>munis</a:t>
            </a:r>
            <a:r>
              <a:rPr lang="en-US" sz="2300" b="0" i="0" u="none" strike="noStrike" baseline="0" dirty="0">
                <a:solidFill>
                  <a:srgbClr val="221E1F"/>
                </a:solidFill>
              </a:rPr>
              <a:t>”) </a:t>
            </a:r>
          </a:p>
          <a:p>
            <a:pPr lvl="1" eaLnBrk="1" hangingPunct="1">
              <a:lnSpc>
                <a:spcPct val="90000"/>
              </a:lnSpc>
              <a:spcBef>
                <a:spcPts val="600"/>
              </a:spcBef>
            </a:pPr>
            <a:r>
              <a:rPr lang="en-US" sz="2100" b="0" i="0" u="none" strike="noStrike" baseline="0" dirty="0">
                <a:solidFill>
                  <a:srgbClr val="221E1F"/>
                </a:solidFill>
              </a:rPr>
              <a:t>Have varying degrees of default risk and are rated much like corporate issues </a:t>
            </a:r>
            <a:endParaRPr lang="en-US" sz="2100" dirty="0">
              <a:solidFill>
                <a:srgbClr val="221E1F"/>
              </a:solidFill>
            </a:endParaRPr>
          </a:p>
          <a:p>
            <a:pPr lvl="1" eaLnBrk="1" hangingPunct="1">
              <a:lnSpc>
                <a:spcPct val="90000"/>
              </a:lnSpc>
              <a:spcBef>
                <a:spcPts val="600"/>
              </a:spcBef>
            </a:pPr>
            <a:r>
              <a:rPr lang="en-US" sz="2100" dirty="0">
                <a:solidFill>
                  <a:srgbClr val="221E1F"/>
                </a:solidFill>
              </a:rPr>
              <a:t>Almost always callable</a:t>
            </a:r>
          </a:p>
          <a:p>
            <a:pPr lvl="1" eaLnBrk="1" hangingPunct="1">
              <a:lnSpc>
                <a:spcPct val="90000"/>
              </a:lnSpc>
              <a:spcBef>
                <a:spcPts val="600"/>
              </a:spcBef>
            </a:pPr>
            <a:r>
              <a:rPr lang="en-US" sz="2100" dirty="0">
                <a:solidFill>
                  <a:srgbClr val="221E1F"/>
                </a:solidFill>
              </a:rPr>
              <a:t>C</a:t>
            </a:r>
            <a:r>
              <a:rPr lang="en-US" sz="2100" b="0" i="0" u="none" strike="noStrike" baseline="0" dirty="0">
                <a:solidFill>
                  <a:srgbClr val="221E1F"/>
                </a:solidFill>
              </a:rPr>
              <a:t>oupons are exempt from federal income taxes; because of the tax break they receive, yields on </a:t>
            </a:r>
            <a:r>
              <a:rPr lang="en-US" sz="2100" b="0" i="0" u="none" strike="noStrike" baseline="0" dirty="0" err="1">
                <a:solidFill>
                  <a:srgbClr val="221E1F"/>
                </a:solidFill>
              </a:rPr>
              <a:t>munis</a:t>
            </a:r>
            <a:r>
              <a:rPr lang="en-US" sz="2100" b="0" i="0" u="none" strike="noStrike" baseline="0" dirty="0">
                <a:solidFill>
                  <a:srgbClr val="221E1F"/>
                </a:solidFill>
              </a:rPr>
              <a:t> are much lower than yields on taxable bonds </a:t>
            </a:r>
            <a:endParaRPr lang="en-US" sz="21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Government bonds</a:t>
            </a:r>
          </a:p>
        </p:txBody>
      </p:sp>
    </p:spTree>
    <p:extLst>
      <p:ext uri="{BB962C8B-B14F-4D97-AF65-F5344CB8AC3E}">
        <p14:creationId xmlns:p14="http://schemas.microsoft.com/office/powerpoint/2010/main" val="524659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Taxable versus municipal bonds</a:t>
            </a:r>
          </a:p>
        </p:txBody>
      </p:sp>
      <p:pic>
        <p:nvPicPr>
          <p:cNvPr id="6" name="Content Placeholder 5">
            <a:extLst>
              <a:ext uri="{FF2B5EF4-FFF2-40B4-BE49-F238E27FC236}">
                <a16:creationId xmlns:a16="http://schemas.microsoft.com/office/drawing/2014/main" id="{434AB332-1D9D-4B9C-9472-879DC9709FDD}"/>
              </a:ext>
            </a:extLst>
          </p:cNvPr>
          <p:cNvPicPr>
            <a:picLocks noGrp="1" noChangeAspect="1"/>
          </p:cNvPicPr>
          <p:nvPr>
            <p:ph idx="1"/>
          </p:nvPr>
        </p:nvPicPr>
        <p:blipFill>
          <a:blip r:embed="rId3"/>
          <a:stretch>
            <a:fillRect/>
          </a:stretch>
        </p:blipFill>
        <p:spPr>
          <a:xfrm>
            <a:off x="741980" y="2177647"/>
            <a:ext cx="8116887" cy="3620075"/>
          </a:xfrm>
        </p:spPr>
      </p:pic>
    </p:spTree>
    <p:extLst>
      <p:ext uri="{BB962C8B-B14F-4D97-AF65-F5344CB8AC3E}">
        <p14:creationId xmlns:p14="http://schemas.microsoft.com/office/powerpoint/2010/main" val="409612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828800"/>
            <a:ext cx="8117416" cy="4536090"/>
          </a:xfrm>
        </p:spPr>
        <p:txBody>
          <a:bodyPr/>
          <a:lstStyle/>
          <a:p>
            <a:pPr eaLnBrk="1" hangingPunct="1">
              <a:lnSpc>
                <a:spcPct val="90000"/>
              </a:lnSpc>
              <a:spcBef>
                <a:spcPts val="600"/>
              </a:spcBef>
            </a:pPr>
            <a:r>
              <a:rPr lang="en-US" sz="2300" b="1" dirty="0">
                <a:solidFill>
                  <a:srgbClr val="221E1F"/>
                </a:solidFill>
              </a:rPr>
              <a:t>Zero coupon bonds</a:t>
            </a:r>
            <a:r>
              <a:rPr lang="en-US" sz="2300" dirty="0">
                <a:solidFill>
                  <a:srgbClr val="221E1F"/>
                </a:solidFill>
              </a:rPr>
              <a:t>, or </a:t>
            </a:r>
            <a:r>
              <a:rPr lang="en-US" sz="2300" i="1" dirty="0">
                <a:solidFill>
                  <a:srgbClr val="221E1F"/>
                </a:solidFill>
              </a:rPr>
              <a:t>zeroes</a:t>
            </a:r>
            <a:r>
              <a:rPr lang="en-US" sz="2300" dirty="0">
                <a:solidFill>
                  <a:srgbClr val="221E1F"/>
                </a:solidFill>
              </a:rPr>
              <a:t>, are bonds that make no coupon payments and are thus initially priced at a deep discount</a:t>
            </a:r>
          </a:p>
          <a:p>
            <a:pPr lvl="1" eaLnBrk="1" hangingPunct="1">
              <a:lnSpc>
                <a:spcPct val="90000"/>
              </a:lnSpc>
              <a:spcBef>
                <a:spcPts val="600"/>
              </a:spcBef>
            </a:pPr>
            <a:r>
              <a:rPr lang="en-US" sz="2100" b="0" i="0" u="none" strike="noStrike" baseline="0" dirty="0">
                <a:solidFill>
                  <a:srgbClr val="221E1F"/>
                </a:solidFill>
              </a:rPr>
              <a:t>For tax purposes, the issuer of a zero coupon bond deducts interest every year even though no interest is actually paid</a:t>
            </a:r>
          </a:p>
          <a:p>
            <a:pPr lvl="1" eaLnBrk="1" hangingPunct="1">
              <a:lnSpc>
                <a:spcPct val="90000"/>
              </a:lnSpc>
              <a:spcBef>
                <a:spcPts val="600"/>
              </a:spcBef>
            </a:pPr>
            <a:r>
              <a:rPr lang="en-US" sz="2100" b="0" i="0" u="none" strike="noStrike" baseline="0" dirty="0">
                <a:solidFill>
                  <a:srgbClr val="221E1F"/>
                </a:solidFill>
              </a:rPr>
              <a:t>Similarly, the owner must pay taxes on interest accrued every year, even though no interest is actually received </a:t>
            </a:r>
          </a:p>
          <a:p>
            <a:pPr eaLnBrk="1" hangingPunct="1">
              <a:lnSpc>
                <a:spcPct val="90000"/>
              </a:lnSpc>
              <a:spcBef>
                <a:spcPts val="600"/>
              </a:spcBef>
            </a:pPr>
            <a:endParaRPr lang="en-US" sz="2300" dirty="0">
              <a:solidFill>
                <a:srgbClr val="221E1F"/>
              </a:solidFill>
            </a:endParaRPr>
          </a:p>
          <a:p>
            <a:pPr eaLnBrk="1" hangingPunct="1">
              <a:lnSpc>
                <a:spcPct val="90000"/>
              </a:lnSpc>
              <a:spcBef>
                <a:spcPts val="600"/>
              </a:spcBef>
            </a:pPr>
            <a:r>
              <a:rPr lang="en-US" sz="2300" dirty="0">
                <a:solidFill>
                  <a:srgbClr val="221E1F"/>
                </a:solidFill>
              </a:rPr>
              <a:t>A</a:t>
            </a:r>
            <a:r>
              <a:rPr lang="en-US" sz="2300" b="0" i="0" u="none" strike="noStrike" baseline="0" dirty="0">
                <a:solidFill>
                  <a:srgbClr val="221E1F"/>
                </a:solidFill>
              </a:rPr>
              <a:t>ttractive investment for tax-exempt investors with long-term dollar-denominated liabilities (e.g., pension funds) because the future dollar value is known with relative certainty </a:t>
            </a:r>
            <a:endParaRPr lang="en-US" sz="23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Zero coupon bonds</a:t>
            </a:r>
          </a:p>
        </p:txBody>
      </p:sp>
    </p:spTree>
    <p:extLst>
      <p:ext uri="{BB962C8B-B14F-4D97-AF65-F5344CB8AC3E}">
        <p14:creationId xmlns:p14="http://schemas.microsoft.com/office/powerpoint/2010/main" val="4161320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447800"/>
            <a:ext cx="8117416" cy="4917090"/>
          </a:xfrm>
        </p:spPr>
        <p:txBody>
          <a:bodyPr/>
          <a:lstStyle/>
          <a:p>
            <a:pPr algn="just">
              <a:lnSpc>
                <a:spcPct val="88000"/>
              </a:lnSpc>
              <a:spcBef>
                <a:spcPts val="600"/>
              </a:spcBef>
            </a:pPr>
            <a:r>
              <a:rPr lang="en-US" sz="2300" b="0" i="0" u="none" strike="noStrike" baseline="0" dirty="0">
                <a:solidFill>
                  <a:srgbClr val="221E1F"/>
                </a:solidFill>
              </a:rPr>
              <a:t>Suppose the Eight-Inch Nails (EIN) Company issues a $1,000 face value, five-year zero coupon bond. The initial price is set at $508.35</a:t>
            </a:r>
          </a:p>
          <a:p>
            <a:pPr algn="just">
              <a:lnSpc>
                <a:spcPct val="88000"/>
              </a:lnSpc>
              <a:spcBef>
                <a:spcPts val="600"/>
              </a:spcBef>
            </a:pPr>
            <a:r>
              <a:rPr lang="en-US" sz="2300" b="0" i="0" u="none" strike="noStrike" baseline="0" dirty="0">
                <a:solidFill>
                  <a:srgbClr val="221E1F"/>
                </a:solidFill>
              </a:rPr>
              <a:t>Even though no interest payments are made on the bond, zero coupon bond calculations use semiannual periods to be consistent with coupon bond calculations</a:t>
            </a:r>
          </a:p>
          <a:p>
            <a:pPr algn="just">
              <a:lnSpc>
                <a:spcPct val="88000"/>
              </a:lnSpc>
              <a:spcBef>
                <a:spcPts val="600"/>
              </a:spcBef>
            </a:pPr>
            <a:r>
              <a:rPr lang="en-US" sz="2300" b="0" i="0" u="none" strike="noStrike" baseline="0" dirty="0">
                <a:solidFill>
                  <a:srgbClr val="221E1F"/>
                </a:solidFill>
              </a:rPr>
              <a:t>Using semiannual periods, it is straightforward to verify that, at this price, the bond yields about 14% to maturity</a:t>
            </a:r>
          </a:p>
          <a:p>
            <a:pPr algn="just">
              <a:lnSpc>
                <a:spcPct val="88000"/>
              </a:lnSpc>
              <a:spcBef>
                <a:spcPts val="600"/>
              </a:spcBef>
            </a:pPr>
            <a:r>
              <a:rPr lang="en-US" sz="2300" b="0" i="0" u="none" strike="noStrike" baseline="0" dirty="0">
                <a:solidFill>
                  <a:srgbClr val="221E1F"/>
                </a:solidFill>
              </a:rPr>
              <a:t>The total interest paid over the life of the bond is $1,000 − 508.35 = </a:t>
            </a:r>
            <a:r>
              <a:rPr lang="en-US" sz="2300" b="0" i="0" u="none" strike="noStrike" baseline="0" dirty="0">
                <a:solidFill>
                  <a:srgbClr val="005E9E"/>
                </a:solidFill>
              </a:rPr>
              <a:t>$491.65</a:t>
            </a:r>
            <a:r>
              <a:rPr lang="en-US" sz="2300" b="0" i="0" u="none" strike="noStrike" baseline="0" dirty="0">
                <a:solidFill>
                  <a:srgbClr val="221E1F"/>
                </a:solidFill>
              </a:rPr>
              <a:t>. </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Interest expense for </a:t>
            </a:r>
            <a:r>
              <a:rPr lang="en-US" altLang="en-US" sz="4000" dirty="0" err="1"/>
              <a:t>ein’s</a:t>
            </a:r>
            <a:r>
              <a:rPr lang="en-US" altLang="en-US" sz="4000" dirty="0"/>
              <a:t> zeroes</a:t>
            </a:r>
          </a:p>
        </p:txBody>
      </p:sp>
      <p:pic>
        <p:nvPicPr>
          <p:cNvPr id="4" name="Picture 3">
            <a:extLst>
              <a:ext uri="{FF2B5EF4-FFF2-40B4-BE49-F238E27FC236}">
                <a16:creationId xmlns:a16="http://schemas.microsoft.com/office/drawing/2014/main" id="{8F4877F3-DEFE-41C8-A7D0-B09D095E9141}"/>
              </a:ext>
            </a:extLst>
          </p:cNvPr>
          <p:cNvPicPr>
            <a:picLocks noChangeAspect="1"/>
          </p:cNvPicPr>
          <p:nvPr/>
        </p:nvPicPr>
        <p:blipFill>
          <a:blip r:embed="rId3"/>
          <a:stretch>
            <a:fillRect/>
          </a:stretch>
        </p:blipFill>
        <p:spPr>
          <a:xfrm>
            <a:off x="838024" y="4114800"/>
            <a:ext cx="7924800" cy="2266950"/>
          </a:xfrm>
          <a:prstGeom prst="rect">
            <a:avLst/>
          </a:prstGeom>
        </p:spPr>
      </p:pic>
    </p:spTree>
    <p:extLst>
      <p:ext uri="{BB962C8B-B14F-4D97-AF65-F5344CB8AC3E}">
        <p14:creationId xmlns:p14="http://schemas.microsoft.com/office/powerpoint/2010/main" val="138726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600200"/>
            <a:ext cx="8278636" cy="4764690"/>
          </a:xfrm>
        </p:spPr>
        <p:txBody>
          <a:bodyPr/>
          <a:lstStyle/>
          <a:p>
            <a:pPr eaLnBrk="1" hangingPunct="1">
              <a:lnSpc>
                <a:spcPct val="90000"/>
              </a:lnSpc>
              <a:spcBef>
                <a:spcPts val="600"/>
              </a:spcBef>
            </a:pPr>
            <a:r>
              <a:rPr lang="en-US" sz="2300" b="0" i="0" u="none" strike="noStrike" baseline="0" dirty="0">
                <a:solidFill>
                  <a:srgbClr val="221E1F"/>
                </a:solidFill>
              </a:rPr>
              <a:t>With </a:t>
            </a:r>
            <a:r>
              <a:rPr lang="en-US" sz="2300" b="0" i="1" u="none" strike="noStrike" baseline="0" dirty="0">
                <a:solidFill>
                  <a:srgbClr val="221E1F"/>
                </a:solidFill>
              </a:rPr>
              <a:t>floating-rate bonds (floaters), </a:t>
            </a:r>
            <a:r>
              <a:rPr lang="en-US" sz="2300" b="0" i="0" u="none" strike="noStrike" baseline="0" dirty="0">
                <a:solidFill>
                  <a:srgbClr val="221E1F"/>
                </a:solidFill>
              </a:rPr>
              <a:t>coupon payments are adjustable, with adjustments tied to an interest rate index (e.g., Treasury bill interest rate or 30-year Treasury bond rate)</a:t>
            </a:r>
            <a:endParaRPr lang="en-US" sz="2300" dirty="0">
              <a:solidFill>
                <a:srgbClr val="221E1F"/>
              </a:solidFill>
            </a:endParaRPr>
          </a:p>
          <a:p>
            <a:pPr eaLnBrk="1" hangingPunct="1">
              <a:lnSpc>
                <a:spcPct val="90000"/>
              </a:lnSpc>
              <a:spcBef>
                <a:spcPts val="600"/>
              </a:spcBef>
            </a:pPr>
            <a:r>
              <a:rPr lang="en-US" sz="2300" dirty="0">
                <a:solidFill>
                  <a:srgbClr val="221E1F"/>
                </a:solidFill>
              </a:rPr>
              <a:t>V</a:t>
            </a:r>
            <a:r>
              <a:rPr lang="en-US" sz="2300" b="0" i="0" u="none" strike="noStrike" baseline="0" dirty="0">
                <a:solidFill>
                  <a:srgbClr val="221E1F"/>
                </a:solidFill>
              </a:rPr>
              <a:t>alue depends on how coupon payment adjustments are defined</a:t>
            </a:r>
          </a:p>
          <a:p>
            <a:pPr lvl="1" eaLnBrk="1" hangingPunct="1">
              <a:lnSpc>
                <a:spcPct val="90000"/>
              </a:lnSpc>
              <a:spcBef>
                <a:spcPts val="600"/>
              </a:spcBef>
            </a:pPr>
            <a:r>
              <a:rPr lang="en-US" sz="2100" b="0" i="0" u="none" strike="noStrike" baseline="0" dirty="0">
                <a:solidFill>
                  <a:srgbClr val="221E1F"/>
                </a:solidFill>
              </a:rPr>
              <a:t>In most cases, the coupon adjusts with a lag to some base rate </a:t>
            </a:r>
            <a:endParaRPr lang="en-US" sz="2300" dirty="0">
              <a:solidFill>
                <a:srgbClr val="221E1F"/>
              </a:solidFill>
            </a:endParaRPr>
          </a:p>
          <a:p>
            <a:pPr eaLnBrk="1" hangingPunct="1">
              <a:lnSpc>
                <a:spcPct val="90000"/>
              </a:lnSpc>
              <a:spcBef>
                <a:spcPts val="600"/>
              </a:spcBef>
            </a:pPr>
            <a:r>
              <a:rPr lang="en-US" sz="2300" dirty="0">
                <a:solidFill>
                  <a:srgbClr val="221E1F"/>
                </a:solidFill>
              </a:rPr>
              <a:t>Most floaters have the following features:</a:t>
            </a:r>
          </a:p>
          <a:p>
            <a:pPr lvl="1" eaLnBrk="1" hangingPunct="1">
              <a:lnSpc>
                <a:spcPct val="90000"/>
              </a:lnSpc>
              <a:spcBef>
                <a:spcPts val="600"/>
              </a:spcBef>
            </a:pPr>
            <a:r>
              <a:rPr lang="en-US" sz="2100" dirty="0">
                <a:solidFill>
                  <a:srgbClr val="000000"/>
                </a:solidFill>
              </a:rPr>
              <a:t>H</a:t>
            </a:r>
            <a:r>
              <a:rPr lang="en-US" sz="2100" b="0" i="0" u="none" strike="noStrike" baseline="0" dirty="0">
                <a:solidFill>
                  <a:srgbClr val="000000"/>
                </a:solidFill>
              </a:rPr>
              <a:t>older has right to redeem note at par on the coupon payment date after </a:t>
            </a:r>
            <a:r>
              <a:rPr lang="en-US" sz="2100" b="0" i="0" u="none" strike="noStrike" baseline="0" dirty="0">
                <a:solidFill>
                  <a:srgbClr val="221E1F"/>
                </a:solidFill>
              </a:rPr>
              <a:t>some specified amount of time (i.e., </a:t>
            </a:r>
            <a:r>
              <a:rPr lang="en-US" sz="2100" b="0" i="1" u="none" strike="noStrike" baseline="0" dirty="0">
                <a:solidFill>
                  <a:srgbClr val="221E1F"/>
                </a:solidFill>
              </a:rPr>
              <a:t>put</a:t>
            </a:r>
            <a:r>
              <a:rPr lang="en-US" sz="2100" b="0" i="0" u="none" strike="noStrike" baseline="0" dirty="0">
                <a:solidFill>
                  <a:srgbClr val="221E1F"/>
                </a:solidFill>
              </a:rPr>
              <a:t> provision)</a:t>
            </a:r>
          </a:p>
          <a:p>
            <a:pPr lvl="1" eaLnBrk="1" hangingPunct="1">
              <a:lnSpc>
                <a:spcPct val="90000"/>
              </a:lnSpc>
              <a:spcBef>
                <a:spcPts val="600"/>
              </a:spcBef>
            </a:pPr>
            <a:r>
              <a:rPr lang="en-US" sz="2100" b="0" i="0" u="none" strike="noStrike" baseline="0" dirty="0">
                <a:solidFill>
                  <a:srgbClr val="000000"/>
                </a:solidFill>
              </a:rPr>
              <a:t>Coupon rate has floor and ceiling, meaning the coupon is subject to a </a:t>
            </a:r>
            <a:r>
              <a:rPr lang="en-US" sz="2100" b="0" i="0" u="none" strike="noStrike" baseline="0" dirty="0">
                <a:solidFill>
                  <a:srgbClr val="221E1F"/>
                </a:solidFill>
              </a:rPr>
              <a:t>minimum and a maximum. In this case, the coupon rate is said to be “capped,” and the upper and lower rates may be called the </a:t>
            </a:r>
            <a:r>
              <a:rPr lang="en-US" sz="2100" b="0" i="1" u="none" strike="noStrike" baseline="0" dirty="0">
                <a:solidFill>
                  <a:srgbClr val="221E1F"/>
                </a:solidFill>
              </a:rPr>
              <a:t>collar </a:t>
            </a:r>
          </a:p>
          <a:p>
            <a:pPr eaLnBrk="1" hangingPunct="1">
              <a:lnSpc>
                <a:spcPct val="90000"/>
              </a:lnSpc>
              <a:spcBef>
                <a:spcPts val="600"/>
              </a:spcBef>
            </a:pPr>
            <a:r>
              <a:rPr lang="en-US" sz="2300" b="0" i="1" u="none" strike="noStrike" baseline="0" dirty="0">
                <a:solidFill>
                  <a:srgbClr val="221E1F"/>
                </a:solidFill>
              </a:rPr>
              <a:t>Inflation-linked </a:t>
            </a:r>
            <a:r>
              <a:rPr lang="en-US" sz="2300" b="0" i="0" u="none" strike="noStrike" baseline="0" dirty="0">
                <a:solidFill>
                  <a:srgbClr val="221E1F"/>
                </a:solidFill>
              </a:rPr>
              <a:t>bonds have coupons that are adjusted according to the inflation rate (principal amount may be adjusted as well) </a:t>
            </a:r>
          </a:p>
          <a:p>
            <a:pPr lvl="1" eaLnBrk="1" hangingPunct="1">
              <a:lnSpc>
                <a:spcPct val="90000"/>
              </a:lnSpc>
              <a:spcBef>
                <a:spcPts val="600"/>
              </a:spcBef>
            </a:pPr>
            <a:r>
              <a:rPr lang="en-US" sz="2100" b="0" i="0" u="none" strike="noStrike" baseline="0" dirty="0">
                <a:solidFill>
                  <a:srgbClr val="221E1F"/>
                </a:solidFill>
              </a:rPr>
              <a:t>May be called “TIPS,” or Treasury Inflation-Protected Securities </a:t>
            </a:r>
            <a:endParaRPr lang="en-US" sz="21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Floating-rate bonds</a:t>
            </a:r>
          </a:p>
        </p:txBody>
      </p:sp>
    </p:spTree>
    <p:extLst>
      <p:ext uri="{BB962C8B-B14F-4D97-AF65-F5344CB8AC3E}">
        <p14:creationId xmlns:p14="http://schemas.microsoft.com/office/powerpoint/2010/main" val="406054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600200"/>
            <a:ext cx="8278636" cy="4764690"/>
          </a:xfrm>
        </p:spPr>
        <p:txBody>
          <a:bodyPr/>
          <a:lstStyle/>
          <a:p>
            <a:pPr eaLnBrk="1" hangingPunct="1">
              <a:lnSpc>
                <a:spcPct val="90000"/>
              </a:lnSpc>
              <a:spcBef>
                <a:spcPts val="600"/>
              </a:spcBef>
            </a:pPr>
            <a:r>
              <a:rPr lang="en-US" sz="2100" i="1" dirty="0">
                <a:solidFill>
                  <a:srgbClr val="221E1F"/>
                </a:solidFill>
              </a:rPr>
              <a:t>Catastrophe</a:t>
            </a:r>
            <a:r>
              <a:rPr lang="en-US" sz="2100" dirty="0">
                <a:solidFill>
                  <a:srgbClr val="221E1F"/>
                </a:solidFill>
              </a:rPr>
              <a:t>, or </a:t>
            </a:r>
            <a:r>
              <a:rPr lang="en-US" sz="2100" i="1" dirty="0">
                <a:solidFill>
                  <a:srgbClr val="221E1F"/>
                </a:solidFill>
              </a:rPr>
              <a:t>cat</a:t>
            </a:r>
            <a:r>
              <a:rPr lang="en-US" sz="2100" dirty="0">
                <a:solidFill>
                  <a:srgbClr val="221E1F"/>
                </a:solidFill>
              </a:rPr>
              <a:t>, </a:t>
            </a:r>
            <a:r>
              <a:rPr lang="en-US" sz="2100" i="1" dirty="0">
                <a:solidFill>
                  <a:srgbClr val="221E1F"/>
                </a:solidFill>
              </a:rPr>
              <a:t>bonds</a:t>
            </a:r>
            <a:r>
              <a:rPr lang="en-US" sz="2100" dirty="0">
                <a:solidFill>
                  <a:srgbClr val="221E1F"/>
                </a:solidFill>
              </a:rPr>
              <a:t> cover U.S.-named storms and earthquakes, with investors losing some or all of their money if one of these triggering events occurs</a:t>
            </a:r>
          </a:p>
          <a:p>
            <a:pPr eaLnBrk="1" hangingPunct="1">
              <a:lnSpc>
                <a:spcPct val="90000"/>
              </a:lnSpc>
              <a:spcBef>
                <a:spcPts val="600"/>
              </a:spcBef>
            </a:pPr>
            <a:r>
              <a:rPr lang="en-US" sz="2100" dirty="0">
                <a:solidFill>
                  <a:srgbClr val="221E1F"/>
                </a:solidFill>
              </a:rPr>
              <a:t>In 2019, Conservation Capital issued </a:t>
            </a:r>
            <a:r>
              <a:rPr lang="en-US" sz="2100" i="1" dirty="0">
                <a:solidFill>
                  <a:srgbClr val="221E1F"/>
                </a:solidFill>
              </a:rPr>
              <a:t>Rhino impact bonds (RIB) </a:t>
            </a:r>
            <a:r>
              <a:rPr lang="en-US" sz="2100" dirty="0">
                <a:solidFill>
                  <a:srgbClr val="221E1F"/>
                </a:solidFill>
              </a:rPr>
              <a:t>designed to increase the population of black rhinos in Kenya and South Africa</a:t>
            </a:r>
          </a:p>
          <a:p>
            <a:pPr lvl="1" eaLnBrk="1" hangingPunct="1">
              <a:lnSpc>
                <a:spcPct val="90000"/>
              </a:lnSpc>
              <a:spcBef>
                <a:spcPts val="600"/>
              </a:spcBef>
            </a:pPr>
            <a:r>
              <a:rPr lang="en-US" sz="2100" dirty="0">
                <a:solidFill>
                  <a:srgbClr val="221E1F"/>
                </a:solidFill>
              </a:rPr>
              <a:t>Bondholders receive payments based on the “outcome payments” model; in this case, payments will be based on the population of black rhinos in five years</a:t>
            </a:r>
          </a:p>
          <a:p>
            <a:pPr eaLnBrk="1" hangingPunct="1">
              <a:lnSpc>
                <a:spcPct val="90000"/>
              </a:lnSpc>
              <a:spcBef>
                <a:spcPts val="600"/>
              </a:spcBef>
            </a:pPr>
            <a:r>
              <a:rPr lang="en-US" sz="2300" i="1" dirty="0">
                <a:solidFill>
                  <a:srgbClr val="221E1F"/>
                </a:solidFill>
              </a:rPr>
              <a:t>Coronavirus bonds </a:t>
            </a:r>
            <a:r>
              <a:rPr lang="en-US" sz="2300" dirty="0">
                <a:solidFill>
                  <a:srgbClr val="221E1F"/>
                </a:solidFill>
              </a:rPr>
              <a:t>came to market during the COVID-19 pandemic; proceeds were to go toward pandemic-related work</a:t>
            </a:r>
          </a:p>
          <a:p>
            <a:pPr eaLnBrk="1" hangingPunct="1">
              <a:lnSpc>
                <a:spcPct val="90000"/>
              </a:lnSpc>
              <a:spcBef>
                <a:spcPts val="600"/>
              </a:spcBef>
            </a:pPr>
            <a:r>
              <a:rPr lang="en-US" sz="2300" dirty="0">
                <a:solidFill>
                  <a:srgbClr val="221E1F"/>
                </a:solidFill>
              </a:rPr>
              <a:t>A </a:t>
            </a:r>
            <a:r>
              <a:rPr lang="en-US" sz="2300" i="1" dirty="0">
                <a:solidFill>
                  <a:srgbClr val="221E1F"/>
                </a:solidFill>
              </a:rPr>
              <a:t>warrant</a:t>
            </a:r>
            <a:r>
              <a:rPr lang="en-US" sz="2300" dirty="0">
                <a:solidFill>
                  <a:srgbClr val="221E1F"/>
                </a:solidFill>
              </a:rPr>
              <a:t> is a bond feature that gives the buyer of the bond the right to purchase shares of stock in the company at a fixed price</a:t>
            </a:r>
          </a:p>
          <a:p>
            <a:pPr lvl="1" eaLnBrk="1" hangingPunct="1">
              <a:lnSpc>
                <a:spcPct val="90000"/>
              </a:lnSpc>
              <a:spcBef>
                <a:spcPts val="600"/>
              </a:spcBef>
            </a:pPr>
            <a:r>
              <a:rPr lang="en-US" sz="2100" dirty="0">
                <a:solidFill>
                  <a:srgbClr val="221E1F"/>
                </a:solidFill>
              </a:rPr>
              <a:t>Very valuable feature is the stock price climbs substantially</a:t>
            </a:r>
          </a:p>
          <a:p>
            <a:pPr lvl="1" eaLnBrk="1" hangingPunct="1">
              <a:lnSpc>
                <a:spcPct val="90000"/>
              </a:lnSpc>
              <a:spcBef>
                <a:spcPts val="600"/>
              </a:spcBef>
            </a:pPr>
            <a:r>
              <a:rPr lang="en-US" sz="2100" dirty="0">
                <a:solidFill>
                  <a:srgbClr val="221E1F"/>
                </a:solidFill>
              </a:rPr>
              <a:t>Bonds with warrants are often issued at a very low coupon rate</a:t>
            </a:r>
          </a:p>
          <a:p>
            <a:pPr eaLnBrk="1" hangingPunct="1">
              <a:lnSpc>
                <a:spcPct val="90000"/>
              </a:lnSpc>
              <a:spcBef>
                <a:spcPts val="600"/>
              </a:spcBef>
            </a:pPr>
            <a:endParaRPr lang="en-US" sz="2700" dirty="0">
              <a:solidFill>
                <a:srgbClr val="221E1F"/>
              </a:solidFill>
            </a:endParaRPr>
          </a:p>
          <a:p>
            <a:pPr eaLnBrk="1" hangingPunct="1">
              <a:lnSpc>
                <a:spcPct val="90000"/>
              </a:lnSpc>
              <a:spcBef>
                <a:spcPts val="600"/>
              </a:spcBef>
            </a:pPr>
            <a:endParaRPr lang="en-US" sz="21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Other types of bonds</a:t>
            </a:r>
          </a:p>
        </p:txBody>
      </p:sp>
    </p:spTree>
    <p:extLst>
      <p:ext uri="{BB962C8B-B14F-4D97-AF65-F5344CB8AC3E}">
        <p14:creationId xmlns:p14="http://schemas.microsoft.com/office/powerpoint/2010/main" val="1941463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491033"/>
            <a:ext cx="8278636" cy="4873857"/>
          </a:xfrm>
        </p:spPr>
        <p:txBody>
          <a:bodyPr/>
          <a:lstStyle/>
          <a:p>
            <a:pPr eaLnBrk="1" hangingPunct="1">
              <a:lnSpc>
                <a:spcPct val="83000"/>
              </a:lnSpc>
              <a:spcBef>
                <a:spcPts val="600"/>
              </a:spcBef>
            </a:pPr>
            <a:r>
              <a:rPr lang="en-US" sz="2200" i="1" dirty="0">
                <a:solidFill>
                  <a:srgbClr val="221E1F"/>
                </a:solidFill>
              </a:rPr>
              <a:t>Income bonds </a:t>
            </a:r>
            <a:r>
              <a:rPr lang="en-US" sz="2200" dirty="0">
                <a:solidFill>
                  <a:srgbClr val="221E1F"/>
                </a:solidFill>
              </a:rPr>
              <a:t>are similar to conventional bonds, except that coupon payments depend on company income</a:t>
            </a:r>
          </a:p>
          <a:p>
            <a:pPr lvl="1" eaLnBrk="1" hangingPunct="1">
              <a:lnSpc>
                <a:spcPct val="83000"/>
              </a:lnSpc>
              <a:spcBef>
                <a:spcPts val="600"/>
              </a:spcBef>
            </a:pPr>
            <a:r>
              <a:rPr lang="en-US" sz="2100" dirty="0">
                <a:solidFill>
                  <a:srgbClr val="221E1F"/>
                </a:solidFill>
              </a:rPr>
              <a:t>Coupons are paid to bondholders only if firm’s income is sufficient</a:t>
            </a:r>
          </a:p>
          <a:p>
            <a:pPr eaLnBrk="1" hangingPunct="1">
              <a:lnSpc>
                <a:spcPct val="83000"/>
              </a:lnSpc>
              <a:spcBef>
                <a:spcPts val="600"/>
              </a:spcBef>
            </a:pPr>
            <a:r>
              <a:rPr lang="en-US" sz="2200" b="0" i="0" u="none" strike="noStrike" baseline="0" dirty="0">
                <a:solidFill>
                  <a:srgbClr val="221E1F"/>
                </a:solidFill>
              </a:rPr>
              <a:t>A </a:t>
            </a:r>
            <a:r>
              <a:rPr lang="en-US" sz="2200" b="0" i="1" u="none" strike="noStrike" baseline="0" dirty="0">
                <a:solidFill>
                  <a:srgbClr val="221E1F"/>
                </a:solidFill>
              </a:rPr>
              <a:t>convertible bond </a:t>
            </a:r>
            <a:r>
              <a:rPr lang="en-US" sz="2200" b="0" i="0" u="none" strike="noStrike" baseline="0" dirty="0">
                <a:solidFill>
                  <a:srgbClr val="221E1F"/>
                </a:solidFill>
              </a:rPr>
              <a:t>can be swapped for a fixed number of shares of stock anytime before maturity at the holder’s option </a:t>
            </a:r>
          </a:p>
          <a:p>
            <a:pPr eaLnBrk="1" hangingPunct="1">
              <a:lnSpc>
                <a:spcPct val="83000"/>
              </a:lnSpc>
              <a:spcBef>
                <a:spcPts val="600"/>
              </a:spcBef>
            </a:pPr>
            <a:r>
              <a:rPr lang="en-US" sz="2200" b="0" i="1" u="none" strike="noStrike" baseline="0" dirty="0">
                <a:solidFill>
                  <a:srgbClr val="221E1F"/>
                </a:solidFill>
              </a:rPr>
              <a:t>A put bond </a:t>
            </a:r>
            <a:r>
              <a:rPr lang="en-US" sz="2200" b="0" i="0" u="none" strike="noStrike" baseline="0" dirty="0">
                <a:solidFill>
                  <a:srgbClr val="221E1F"/>
                </a:solidFill>
              </a:rPr>
              <a:t>allows the </a:t>
            </a:r>
            <a:r>
              <a:rPr lang="en-US" sz="2200" b="0" i="1" u="none" strike="noStrike" baseline="0" dirty="0">
                <a:solidFill>
                  <a:srgbClr val="221E1F"/>
                </a:solidFill>
              </a:rPr>
              <a:t>holder </a:t>
            </a:r>
            <a:r>
              <a:rPr lang="en-US" sz="2200" b="0" i="0" u="none" strike="noStrike" baseline="0" dirty="0">
                <a:solidFill>
                  <a:srgbClr val="221E1F"/>
                </a:solidFill>
              </a:rPr>
              <a:t>to force the issuer to buy back the bond at a stated price; this is the reverse of the call provision </a:t>
            </a:r>
          </a:p>
          <a:p>
            <a:pPr eaLnBrk="1" hangingPunct="1">
              <a:lnSpc>
                <a:spcPct val="83000"/>
              </a:lnSpc>
              <a:spcBef>
                <a:spcPts val="600"/>
              </a:spcBef>
            </a:pPr>
            <a:r>
              <a:rPr lang="en-US" sz="2200" i="1" dirty="0">
                <a:solidFill>
                  <a:srgbClr val="221E1F"/>
                </a:solidFill>
              </a:rPr>
              <a:t>R</a:t>
            </a:r>
            <a:r>
              <a:rPr lang="en-US" sz="2200" b="0" i="1" u="none" strike="noStrike" baseline="0" dirty="0">
                <a:solidFill>
                  <a:srgbClr val="221E1F"/>
                </a:solidFill>
              </a:rPr>
              <a:t>everse convertible </a:t>
            </a:r>
            <a:r>
              <a:rPr lang="en-US" sz="2200" b="0" i="0" u="none" strike="noStrike" baseline="0" dirty="0">
                <a:solidFill>
                  <a:srgbClr val="221E1F"/>
                </a:solidFill>
              </a:rPr>
              <a:t>is a relatively new item </a:t>
            </a:r>
            <a:endParaRPr lang="en-US" sz="2200" dirty="0">
              <a:solidFill>
                <a:srgbClr val="221E1F"/>
              </a:solidFill>
            </a:endParaRPr>
          </a:p>
          <a:p>
            <a:pPr lvl="1" eaLnBrk="1" hangingPunct="1">
              <a:lnSpc>
                <a:spcPct val="83000"/>
              </a:lnSpc>
              <a:spcBef>
                <a:spcPts val="600"/>
              </a:spcBef>
            </a:pPr>
            <a:r>
              <a:rPr lang="en-US" sz="2100" b="0" i="0" u="none" strike="noStrike" baseline="0" dirty="0">
                <a:solidFill>
                  <a:srgbClr val="221E1F"/>
                </a:solidFill>
              </a:rPr>
              <a:t>One type generally offers a high coupon rate, but the redemption at maturity can be paid in cash at par value or paid in shares of stock </a:t>
            </a:r>
          </a:p>
          <a:p>
            <a:pPr eaLnBrk="1" hangingPunct="1">
              <a:lnSpc>
                <a:spcPct val="83000"/>
              </a:lnSpc>
              <a:spcBef>
                <a:spcPts val="600"/>
              </a:spcBef>
            </a:pPr>
            <a:r>
              <a:rPr lang="en-US" sz="2200" b="0" i="1" u="none" strike="noStrike" baseline="0" dirty="0">
                <a:solidFill>
                  <a:srgbClr val="221E1F"/>
                </a:solidFill>
              </a:rPr>
              <a:t>Death bonds </a:t>
            </a:r>
            <a:r>
              <a:rPr lang="en-US" sz="2200" b="0" u="none" strike="noStrike" baseline="0" dirty="0">
                <a:solidFill>
                  <a:srgbClr val="221E1F"/>
                </a:solidFill>
              </a:rPr>
              <a:t>involve companies purchasing life insurance policies from individuals who are expected to die within the next 10 years and then selling bonds that are paid off from the life insurance proceeds when the policyholders pass away</a:t>
            </a:r>
            <a:endParaRPr lang="en-US" sz="2200" b="0" i="1" u="none" strike="noStrike" baseline="0" dirty="0">
              <a:solidFill>
                <a:srgbClr val="221E1F"/>
              </a:solidFill>
            </a:endParaRPr>
          </a:p>
          <a:p>
            <a:pPr eaLnBrk="1" hangingPunct="1">
              <a:lnSpc>
                <a:spcPct val="83000"/>
              </a:lnSpc>
              <a:spcBef>
                <a:spcPts val="600"/>
              </a:spcBef>
            </a:pPr>
            <a:r>
              <a:rPr lang="en-US" sz="2200" b="0" i="1" u="none" strike="noStrike" baseline="0" dirty="0">
                <a:solidFill>
                  <a:srgbClr val="221E1F"/>
                </a:solidFill>
              </a:rPr>
              <a:t>Structured notes </a:t>
            </a:r>
            <a:r>
              <a:rPr lang="en-US" sz="2200" b="0" i="0" u="none" strike="noStrike" baseline="0" dirty="0">
                <a:solidFill>
                  <a:srgbClr val="221E1F"/>
                </a:solidFill>
              </a:rPr>
              <a:t>are bonds that are based on stocks, bonds, commodities, or currencies </a:t>
            </a:r>
          </a:p>
          <a:p>
            <a:pPr eaLnBrk="1" hangingPunct="1">
              <a:lnSpc>
                <a:spcPct val="83000"/>
              </a:lnSpc>
              <a:spcBef>
                <a:spcPts val="600"/>
              </a:spcBef>
            </a:pPr>
            <a:endParaRPr lang="en-US" sz="22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fontScale="90000"/>
          </a:bodyPr>
          <a:lstStyle/>
          <a:p>
            <a:pPr eaLnBrk="1" hangingPunct="1">
              <a:defRPr/>
            </a:pPr>
            <a:r>
              <a:rPr lang="en-US" altLang="en-US" sz="4000" dirty="0"/>
              <a:t>Other types of bonds </a:t>
            </a:r>
            <a:br>
              <a:rPr lang="en-US" altLang="en-US" sz="4000" dirty="0"/>
            </a:br>
            <a:r>
              <a:rPr lang="en-US" altLang="en-US" sz="4000" dirty="0"/>
              <a:t>(continued)</a:t>
            </a:r>
          </a:p>
        </p:txBody>
      </p:sp>
    </p:spTree>
    <p:extLst>
      <p:ext uri="{BB962C8B-B14F-4D97-AF65-F5344CB8AC3E}">
        <p14:creationId xmlns:p14="http://schemas.microsoft.com/office/powerpoint/2010/main" val="1324547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491033"/>
            <a:ext cx="8278636" cy="4873857"/>
          </a:xfrm>
        </p:spPr>
        <p:txBody>
          <a:bodyPr/>
          <a:lstStyle/>
          <a:p>
            <a:pPr eaLnBrk="1" hangingPunct="1">
              <a:lnSpc>
                <a:spcPct val="90000"/>
              </a:lnSpc>
              <a:spcBef>
                <a:spcPts val="600"/>
              </a:spcBef>
            </a:pPr>
            <a:r>
              <a:rPr lang="en-US" sz="2300" b="0" i="0" u="none" strike="noStrike" baseline="0" dirty="0">
                <a:solidFill>
                  <a:srgbClr val="221E1F"/>
                </a:solidFill>
              </a:rPr>
              <a:t>Worldwide demand for assets that comply with sharia, or Islamic law and cultural tradition, has grown dramatically </a:t>
            </a:r>
          </a:p>
          <a:p>
            <a:pPr lvl="1" eaLnBrk="1" hangingPunct="1">
              <a:lnSpc>
                <a:spcPct val="90000"/>
              </a:lnSpc>
              <a:spcBef>
                <a:spcPts val="600"/>
              </a:spcBef>
            </a:pPr>
            <a:r>
              <a:rPr lang="en-US" sz="2100" b="0" i="0" u="none" strike="noStrike" baseline="0" dirty="0">
                <a:solidFill>
                  <a:srgbClr val="221E1F"/>
                </a:solidFill>
              </a:rPr>
              <a:t>One of the major differences between Western financial practices and sharia is that Islamic law does not permit charging or paying </a:t>
            </a:r>
            <a:r>
              <a:rPr lang="en-US" sz="2100" b="0" i="1" u="none" strike="noStrike" baseline="0" dirty="0" err="1">
                <a:solidFill>
                  <a:srgbClr val="221E1F"/>
                </a:solidFill>
              </a:rPr>
              <a:t>riba</a:t>
            </a:r>
            <a:r>
              <a:rPr lang="en-US" sz="2100" b="0" i="1" u="none" strike="noStrike" baseline="0" dirty="0">
                <a:solidFill>
                  <a:srgbClr val="221E1F"/>
                </a:solidFill>
              </a:rPr>
              <a:t>, </a:t>
            </a:r>
            <a:r>
              <a:rPr lang="en-US" sz="2100" b="0" i="0" u="none" strike="noStrike" baseline="0" dirty="0">
                <a:solidFill>
                  <a:srgbClr val="221E1F"/>
                </a:solidFill>
              </a:rPr>
              <a:t>or interest </a:t>
            </a:r>
            <a:endParaRPr lang="en-US" sz="2100" b="0" i="1" u="none" strike="noStrike" baseline="0" dirty="0">
              <a:solidFill>
                <a:srgbClr val="221E1F"/>
              </a:solidFill>
            </a:endParaRPr>
          </a:p>
          <a:p>
            <a:pPr eaLnBrk="1" hangingPunct="1">
              <a:lnSpc>
                <a:spcPct val="90000"/>
              </a:lnSpc>
              <a:spcBef>
                <a:spcPts val="600"/>
              </a:spcBef>
            </a:pPr>
            <a:r>
              <a:rPr lang="en-US" sz="2300" b="0" i="0" u="none" strike="noStrike" baseline="0" dirty="0">
                <a:solidFill>
                  <a:srgbClr val="221E1F"/>
                </a:solidFill>
              </a:rPr>
              <a:t>To accommodate the restriction on interest payments, Islamic bonds, or </a:t>
            </a:r>
            <a:r>
              <a:rPr lang="en-US" sz="2300" b="0" i="1" u="none" strike="noStrike" baseline="0" dirty="0">
                <a:solidFill>
                  <a:srgbClr val="221E1F"/>
                </a:solidFill>
              </a:rPr>
              <a:t>sukuk, </a:t>
            </a:r>
            <a:r>
              <a:rPr lang="en-US" sz="2300" b="0" i="0" u="none" strike="noStrike" baseline="0" dirty="0">
                <a:solidFill>
                  <a:srgbClr val="221E1F"/>
                </a:solidFill>
              </a:rPr>
              <a:t>have been created </a:t>
            </a:r>
          </a:p>
          <a:p>
            <a:pPr lvl="1" eaLnBrk="1" hangingPunct="1">
              <a:lnSpc>
                <a:spcPct val="90000"/>
              </a:lnSpc>
              <a:spcBef>
                <a:spcPts val="600"/>
              </a:spcBef>
            </a:pPr>
            <a:r>
              <a:rPr lang="en-US" sz="2100" b="0" i="0" u="none" strike="noStrike" baseline="0" dirty="0">
                <a:solidFill>
                  <a:srgbClr val="221E1F"/>
                </a:solidFill>
              </a:rPr>
              <a:t>There are many possible structures to sukuk, such as partial ownership in a debt (sukuk al-</a:t>
            </a:r>
            <a:r>
              <a:rPr lang="en-US" sz="2100" b="0" i="0" u="none" strike="noStrike" baseline="0" dirty="0" err="1">
                <a:solidFill>
                  <a:srgbClr val="221E1F"/>
                </a:solidFill>
              </a:rPr>
              <a:t>murabaha</a:t>
            </a:r>
            <a:r>
              <a:rPr lang="en-US" sz="2100" b="0" i="0" u="none" strike="noStrike" baseline="0" dirty="0">
                <a:solidFill>
                  <a:srgbClr val="221E1F"/>
                </a:solidFill>
              </a:rPr>
              <a:t>) or an asset (sukuk al-</a:t>
            </a:r>
            <a:r>
              <a:rPr lang="en-US" sz="2100" b="0" i="0" u="none" strike="noStrike" baseline="0" dirty="0" err="1">
                <a:solidFill>
                  <a:srgbClr val="221E1F"/>
                </a:solidFill>
              </a:rPr>
              <a:t>ijara</a:t>
            </a:r>
            <a:r>
              <a:rPr lang="en-US" sz="2100" b="0" i="0" u="none" strike="noStrike" baseline="0" dirty="0">
                <a:solidFill>
                  <a:srgbClr val="221E1F"/>
                </a:solidFill>
              </a:rPr>
              <a:t>) </a:t>
            </a:r>
          </a:p>
          <a:p>
            <a:pPr lvl="1" eaLnBrk="1" hangingPunct="1">
              <a:lnSpc>
                <a:spcPct val="90000"/>
              </a:lnSpc>
              <a:spcBef>
                <a:spcPts val="600"/>
              </a:spcBef>
            </a:pPr>
            <a:r>
              <a:rPr lang="en-US" sz="2100" b="0" i="0" u="none" strike="noStrike" baseline="0" dirty="0">
                <a:solidFill>
                  <a:srgbClr val="221E1F"/>
                </a:solidFill>
              </a:rPr>
              <a:t>In the case of a sukuk al-</a:t>
            </a:r>
            <a:r>
              <a:rPr lang="en-US" sz="2100" b="0" i="0" u="none" strike="noStrike" baseline="0" dirty="0" err="1">
                <a:solidFill>
                  <a:srgbClr val="221E1F"/>
                </a:solidFill>
              </a:rPr>
              <a:t>ijara</a:t>
            </a:r>
            <a:r>
              <a:rPr lang="en-US" sz="2100" b="0" i="0" u="none" strike="noStrike" baseline="0" dirty="0">
                <a:solidFill>
                  <a:srgbClr val="221E1F"/>
                </a:solidFill>
              </a:rPr>
              <a:t>, there is a binding promise to repurchase a certain asset by the issuer at maturity </a:t>
            </a:r>
            <a:endParaRPr lang="en-US" sz="2100" dirty="0">
              <a:solidFill>
                <a:srgbClr val="221E1F"/>
              </a:solidFill>
            </a:endParaRPr>
          </a:p>
          <a:p>
            <a:pPr eaLnBrk="1" hangingPunct="1">
              <a:lnSpc>
                <a:spcPct val="90000"/>
              </a:lnSpc>
              <a:spcBef>
                <a:spcPts val="600"/>
              </a:spcBef>
            </a:pPr>
            <a:r>
              <a:rPr lang="en-US" sz="2300" b="0" i="0" u="none" strike="noStrike" baseline="0" dirty="0">
                <a:solidFill>
                  <a:srgbClr val="221E1F"/>
                </a:solidFill>
              </a:rPr>
              <a:t>Before the sukuk matures, rent is paid on the asset </a:t>
            </a:r>
          </a:p>
          <a:p>
            <a:pPr eaLnBrk="1" hangingPunct="1">
              <a:lnSpc>
                <a:spcPct val="90000"/>
              </a:lnSpc>
              <a:spcBef>
                <a:spcPts val="600"/>
              </a:spcBef>
            </a:pPr>
            <a:r>
              <a:rPr lang="en-US" sz="2300" dirty="0">
                <a:solidFill>
                  <a:srgbClr val="221E1F"/>
                </a:solidFill>
              </a:rPr>
              <a:t>M</a:t>
            </a:r>
            <a:r>
              <a:rPr lang="en-US" sz="2300" b="0" i="0" u="none" strike="noStrike" baseline="0" dirty="0">
                <a:solidFill>
                  <a:srgbClr val="221E1F"/>
                </a:solidFill>
              </a:rPr>
              <a:t>ost sukuk are bought and held to maturity; therefore, secondary markets in sukuk are extremely illiquid </a:t>
            </a:r>
            <a:endParaRPr lang="en-US" sz="23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sukuk</a:t>
            </a:r>
          </a:p>
        </p:txBody>
      </p:sp>
    </p:spTree>
    <p:extLst>
      <p:ext uri="{BB962C8B-B14F-4D97-AF65-F5344CB8AC3E}">
        <p14:creationId xmlns:p14="http://schemas.microsoft.com/office/powerpoint/2010/main" val="3030123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278636" cy="4873857"/>
          </a:xfrm>
        </p:spPr>
        <p:txBody>
          <a:bodyPr/>
          <a:lstStyle/>
          <a:p>
            <a:pPr eaLnBrk="1" hangingPunct="1">
              <a:lnSpc>
                <a:spcPct val="88000"/>
              </a:lnSpc>
              <a:spcBef>
                <a:spcPts val="600"/>
              </a:spcBef>
            </a:pPr>
            <a:r>
              <a:rPr lang="en-US" sz="2300" b="0" i="0" u="none" strike="noStrike" baseline="0" dirty="0">
                <a:solidFill>
                  <a:srgbClr val="221E1F"/>
                </a:solidFill>
              </a:rPr>
              <a:t>Total volume of trading in bonds far exceeds that in stocks </a:t>
            </a:r>
            <a:endParaRPr lang="en-US" sz="2300" dirty="0">
              <a:solidFill>
                <a:srgbClr val="221E1F"/>
              </a:solidFill>
            </a:endParaRPr>
          </a:p>
          <a:p>
            <a:pPr eaLnBrk="1" hangingPunct="1">
              <a:lnSpc>
                <a:spcPct val="88000"/>
              </a:lnSpc>
              <a:spcBef>
                <a:spcPts val="600"/>
              </a:spcBef>
            </a:pPr>
            <a:r>
              <a:rPr lang="en-US" sz="2300" dirty="0">
                <a:solidFill>
                  <a:srgbClr val="221E1F"/>
                </a:solidFill>
              </a:rPr>
              <a:t>M</a:t>
            </a:r>
            <a:r>
              <a:rPr lang="en-US" sz="2300" b="0" i="0" u="none" strike="noStrike" baseline="0" dirty="0">
                <a:solidFill>
                  <a:srgbClr val="221E1F"/>
                </a:solidFill>
              </a:rPr>
              <a:t>ost trading in bonds takes place over the counter, or OTC </a:t>
            </a:r>
          </a:p>
          <a:p>
            <a:pPr eaLnBrk="1" hangingPunct="1">
              <a:lnSpc>
                <a:spcPct val="88000"/>
              </a:lnSpc>
              <a:spcBef>
                <a:spcPts val="600"/>
              </a:spcBef>
            </a:pPr>
            <a:r>
              <a:rPr lang="en-US" sz="2300" b="0" i="0" u="none" strike="noStrike" baseline="0" dirty="0">
                <a:solidFill>
                  <a:srgbClr val="221E1F"/>
                </a:solidFill>
              </a:rPr>
              <a:t>One reason the bond markets are so big is that the number of bond issues far exceeds the number of stock issues, and there are two reasons for this:</a:t>
            </a:r>
          </a:p>
          <a:p>
            <a:pPr marL="869297" lvl="1" indent="-457200" eaLnBrk="1" hangingPunct="1">
              <a:lnSpc>
                <a:spcPct val="88000"/>
              </a:lnSpc>
              <a:spcBef>
                <a:spcPts val="600"/>
              </a:spcBef>
              <a:buFont typeface="+mj-lt"/>
              <a:buAutoNum type="arabicPeriod"/>
            </a:pPr>
            <a:r>
              <a:rPr lang="en-US" sz="2100" b="0" i="0" u="none" strike="noStrike" baseline="0" dirty="0">
                <a:solidFill>
                  <a:srgbClr val="221E1F"/>
                </a:solidFill>
              </a:rPr>
              <a:t>A corporation would typically have only one common stock issue outstanding, whereas a large corporation could easily have a dozen or more note and bond issues outstanding </a:t>
            </a:r>
          </a:p>
          <a:p>
            <a:pPr marL="869297" lvl="1" indent="-457200" eaLnBrk="1" hangingPunct="1">
              <a:lnSpc>
                <a:spcPct val="88000"/>
              </a:lnSpc>
              <a:spcBef>
                <a:spcPts val="600"/>
              </a:spcBef>
              <a:buFont typeface="+mj-lt"/>
              <a:buAutoNum type="arabicPeriod"/>
            </a:pPr>
            <a:r>
              <a:rPr lang="en-US" sz="2100" dirty="0">
                <a:solidFill>
                  <a:srgbClr val="221E1F"/>
                </a:solidFill>
              </a:rPr>
              <a:t>F</a:t>
            </a:r>
            <a:r>
              <a:rPr lang="en-US" sz="2100" b="0" i="0" u="none" strike="noStrike" baseline="0" dirty="0">
                <a:solidFill>
                  <a:srgbClr val="221E1F"/>
                </a:solidFill>
              </a:rPr>
              <a:t>ederal, state, and local borrowing is enormous </a:t>
            </a:r>
            <a:endParaRPr lang="en-US" sz="2100" dirty="0">
              <a:solidFill>
                <a:srgbClr val="221E1F"/>
              </a:solidFill>
            </a:endParaRPr>
          </a:p>
          <a:p>
            <a:pPr eaLnBrk="1" hangingPunct="1">
              <a:lnSpc>
                <a:spcPct val="88000"/>
              </a:lnSpc>
              <a:spcBef>
                <a:spcPts val="600"/>
              </a:spcBef>
            </a:pPr>
            <a:r>
              <a:rPr lang="en-US" sz="2300" b="0" i="0" u="none" strike="noStrike" baseline="0" dirty="0">
                <a:solidFill>
                  <a:srgbClr val="221E1F"/>
                </a:solidFill>
              </a:rPr>
              <a:t>A financial market is </a:t>
            </a:r>
            <a:r>
              <a:rPr lang="en-US" sz="2300" b="0" i="1" u="none" strike="noStrike" baseline="0" dirty="0">
                <a:solidFill>
                  <a:srgbClr val="221E1F"/>
                </a:solidFill>
              </a:rPr>
              <a:t>transparent </a:t>
            </a:r>
            <a:r>
              <a:rPr lang="en-US" sz="2300" b="0" i="0" u="none" strike="noStrike" baseline="0" dirty="0">
                <a:solidFill>
                  <a:srgbClr val="221E1F"/>
                </a:solidFill>
              </a:rPr>
              <a:t>if it is possible to easily observe its prices and trading volume </a:t>
            </a:r>
          </a:p>
          <a:p>
            <a:pPr lvl="1" eaLnBrk="1" hangingPunct="1">
              <a:lnSpc>
                <a:spcPct val="88000"/>
              </a:lnSpc>
              <a:spcBef>
                <a:spcPts val="600"/>
              </a:spcBef>
            </a:pPr>
            <a:r>
              <a:rPr lang="en-US" sz="2100" b="0" i="0" u="none" strike="noStrike" baseline="0" dirty="0">
                <a:solidFill>
                  <a:srgbClr val="221E1F"/>
                </a:solidFill>
              </a:rPr>
              <a:t>On the New York Stock Exchange, for example, it is possible to see the price and quantity for every single transaction</a:t>
            </a:r>
          </a:p>
          <a:p>
            <a:pPr lvl="1" eaLnBrk="1" hangingPunct="1">
              <a:lnSpc>
                <a:spcPct val="88000"/>
              </a:lnSpc>
              <a:spcBef>
                <a:spcPts val="600"/>
              </a:spcBef>
            </a:pPr>
            <a:r>
              <a:rPr lang="en-US" sz="2100" dirty="0">
                <a:solidFill>
                  <a:srgbClr val="221E1F"/>
                </a:solidFill>
              </a:rPr>
              <a:t>I</a:t>
            </a:r>
            <a:r>
              <a:rPr lang="en-US" sz="2100" b="0" i="0" u="none" strike="noStrike" baseline="0" dirty="0">
                <a:solidFill>
                  <a:srgbClr val="221E1F"/>
                </a:solidFill>
              </a:rPr>
              <a:t>n the bond market, it is often not possible to observe either, resulting in a lack of transparency </a:t>
            </a:r>
          </a:p>
          <a:p>
            <a:pPr lvl="1" eaLnBrk="1" hangingPunct="1">
              <a:lnSpc>
                <a:spcPct val="88000"/>
              </a:lnSpc>
              <a:spcBef>
                <a:spcPts val="600"/>
              </a:spcBef>
            </a:pPr>
            <a:endParaRPr lang="en-US" sz="17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How bonds are bought and sold</a:t>
            </a:r>
          </a:p>
        </p:txBody>
      </p:sp>
    </p:spTree>
    <p:extLst>
      <p:ext uri="{BB962C8B-B14F-4D97-AF65-F5344CB8AC3E}">
        <p14:creationId xmlns:p14="http://schemas.microsoft.com/office/powerpoint/2010/main" val="124336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8DE356B-781C-480E-A078-A0AA4DB5CA8C}"/>
              </a:ext>
            </a:extLst>
          </p:cNvPr>
          <p:cNvSpPr>
            <a:spLocks noGrp="1" noChangeArrowheads="1"/>
          </p:cNvSpPr>
          <p:nvPr>
            <p:ph idx="1"/>
          </p:nvPr>
        </p:nvSpPr>
        <p:spPr>
          <a:xfrm>
            <a:off x="636764" y="1491034"/>
            <a:ext cx="8278636" cy="4993290"/>
          </a:xfrm>
        </p:spPr>
        <p:txBody>
          <a:bodyPr/>
          <a:lstStyle/>
          <a:p>
            <a:pPr eaLnBrk="1" hangingPunct="1">
              <a:lnSpc>
                <a:spcPct val="90000"/>
              </a:lnSpc>
              <a:spcBef>
                <a:spcPts val="600"/>
              </a:spcBef>
            </a:pPr>
            <a:r>
              <a:rPr lang="en-US" altLang="en-US" sz="2200" dirty="0"/>
              <a:t>When a corporation or government wishes to borrow money from the public on a long-term basis, it usually does so by issuing or selling debt securities that are generically called </a:t>
            </a:r>
            <a:r>
              <a:rPr lang="en-US" altLang="en-US" sz="2200" i="1" dirty="0"/>
              <a:t>bonds</a:t>
            </a:r>
          </a:p>
          <a:p>
            <a:pPr lvl="1" eaLnBrk="1" hangingPunct="1">
              <a:lnSpc>
                <a:spcPct val="90000"/>
              </a:lnSpc>
              <a:spcBef>
                <a:spcPts val="600"/>
              </a:spcBef>
            </a:pPr>
            <a:r>
              <a:rPr lang="en-US" altLang="en-US" sz="2100" dirty="0"/>
              <a:t>Normally interest-only loans</a:t>
            </a:r>
          </a:p>
          <a:p>
            <a:pPr eaLnBrk="1" hangingPunct="1">
              <a:lnSpc>
                <a:spcPct val="90000"/>
              </a:lnSpc>
              <a:spcBef>
                <a:spcPts val="600"/>
              </a:spcBef>
            </a:pPr>
            <a:r>
              <a:rPr lang="en-US" altLang="en-US" sz="2200" dirty="0"/>
              <a:t>Suppose t</a:t>
            </a:r>
            <a:r>
              <a:rPr lang="en-US" sz="2200" b="0" i="0" u="none" strike="noStrike" baseline="0" dirty="0">
                <a:solidFill>
                  <a:srgbClr val="221E1F"/>
                </a:solidFill>
              </a:rPr>
              <a:t>he Beck Corporation wants to borrow $1,000 for 30 years. The interest rate on similar debt issued by similar corporations is 12%. Beck will thus pay .12 × $1,000 = $120 in interest every year for 30 years. At the end of 30 years, Beck will repay the $1,000. </a:t>
            </a:r>
          </a:p>
          <a:p>
            <a:pPr lvl="1" eaLnBrk="1" hangingPunct="1">
              <a:lnSpc>
                <a:spcPct val="90000"/>
              </a:lnSpc>
              <a:spcBef>
                <a:spcPts val="600"/>
              </a:spcBef>
            </a:pPr>
            <a:r>
              <a:rPr lang="en-US" altLang="en-US" sz="2100" b="1" dirty="0">
                <a:solidFill>
                  <a:srgbClr val="221E1F"/>
                </a:solidFill>
              </a:rPr>
              <a:t>Coupon</a:t>
            </a:r>
            <a:r>
              <a:rPr lang="en-US" altLang="en-US" sz="2100" dirty="0">
                <a:solidFill>
                  <a:srgbClr val="221E1F"/>
                </a:solidFill>
              </a:rPr>
              <a:t> is the stated interest payment made on a bond (i.e., $120)</a:t>
            </a:r>
          </a:p>
          <a:p>
            <a:pPr lvl="1" eaLnBrk="1" hangingPunct="1">
              <a:lnSpc>
                <a:spcPct val="90000"/>
              </a:lnSpc>
              <a:spcBef>
                <a:spcPts val="600"/>
              </a:spcBef>
            </a:pPr>
            <a:r>
              <a:rPr lang="en-US" altLang="en-US" sz="2100" b="1" dirty="0">
                <a:solidFill>
                  <a:srgbClr val="221E1F"/>
                </a:solidFill>
              </a:rPr>
              <a:t>Face value</a:t>
            </a:r>
            <a:r>
              <a:rPr lang="en-US" altLang="en-US" sz="2100" dirty="0">
                <a:solidFill>
                  <a:srgbClr val="221E1F"/>
                </a:solidFill>
              </a:rPr>
              <a:t>, or par value, is the principal amount of a bond that is repair at the end of the term (i.e., $1,000)</a:t>
            </a:r>
          </a:p>
          <a:p>
            <a:pPr lvl="1" eaLnBrk="1" hangingPunct="1">
              <a:lnSpc>
                <a:spcPct val="90000"/>
              </a:lnSpc>
              <a:spcBef>
                <a:spcPts val="600"/>
              </a:spcBef>
            </a:pPr>
            <a:r>
              <a:rPr lang="en-US" altLang="en-US" sz="2100" b="1" dirty="0">
                <a:solidFill>
                  <a:srgbClr val="221E1F"/>
                </a:solidFill>
              </a:rPr>
              <a:t>Coupon rate </a:t>
            </a:r>
            <a:r>
              <a:rPr lang="en-US" altLang="en-US" sz="2100" dirty="0">
                <a:solidFill>
                  <a:srgbClr val="221E1F"/>
                </a:solidFill>
              </a:rPr>
              <a:t>is the annual coupon divided by the face value of the bond (i.e., $120/$1,000 = .12, or 12%)</a:t>
            </a:r>
          </a:p>
          <a:p>
            <a:pPr lvl="1" eaLnBrk="1" hangingPunct="1">
              <a:lnSpc>
                <a:spcPct val="90000"/>
              </a:lnSpc>
              <a:spcBef>
                <a:spcPts val="600"/>
              </a:spcBef>
            </a:pPr>
            <a:r>
              <a:rPr lang="en-US" altLang="en-US" sz="2100" b="1" dirty="0">
                <a:solidFill>
                  <a:srgbClr val="221E1F"/>
                </a:solidFill>
              </a:rPr>
              <a:t>Maturity</a:t>
            </a:r>
            <a:r>
              <a:rPr lang="en-US" altLang="en-US" sz="2100" dirty="0">
                <a:solidFill>
                  <a:srgbClr val="221E1F"/>
                </a:solidFill>
              </a:rPr>
              <a:t> is the specified date on which the principal amount of a bond is paid (i.e., 30 years)</a:t>
            </a:r>
          </a:p>
          <a:p>
            <a:pPr lvl="1" eaLnBrk="1" hangingPunct="1">
              <a:lnSpc>
                <a:spcPct val="90000"/>
              </a:lnSpc>
              <a:spcBef>
                <a:spcPts val="600"/>
              </a:spcBef>
            </a:pPr>
            <a:endParaRPr lang="en-US" altLang="en-US" sz="2100" dirty="0">
              <a:solidFill>
                <a:srgbClr val="221E1F"/>
              </a:solidFill>
            </a:endParaRPr>
          </a:p>
          <a:p>
            <a:pPr lvl="1" eaLnBrk="1" hangingPunct="1">
              <a:lnSpc>
                <a:spcPct val="90000"/>
              </a:lnSpc>
              <a:spcBef>
                <a:spcPts val="600"/>
              </a:spcBef>
            </a:pPr>
            <a:endParaRPr lang="en-US" altLang="en-US" sz="2100" dirty="0">
              <a:solidFill>
                <a:srgbClr val="221E1F"/>
              </a:solidFill>
            </a:endParaRPr>
          </a:p>
          <a:p>
            <a:pPr lvl="1" eaLnBrk="1" hangingPunct="1">
              <a:lnSpc>
                <a:spcPct val="90000"/>
              </a:lnSpc>
              <a:spcBef>
                <a:spcPts val="600"/>
              </a:spcBef>
            </a:pPr>
            <a:endParaRPr lang="en-US" altLang="en-US" sz="2100" dirty="0"/>
          </a:p>
        </p:txBody>
      </p:sp>
      <p:sp>
        <p:nvSpPr>
          <p:cNvPr id="2" name="Footer Placeholder 1">
            <a:extLst>
              <a:ext uri="{FF2B5EF4-FFF2-40B4-BE49-F238E27FC236}">
                <a16:creationId xmlns:a16="http://schemas.microsoft.com/office/drawing/2014/main" id="{991E300F-2D7A-4A60-8D6C-6A77FE301D3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B08686F9-7CFD-4082-8ACB-477521DF8974}"/>
              </a:ext>
            </a:extLst>
          </p:cNvPr>
          <p:cNvSpPr>
            <a:spLocks noGrp="1" noChangeArrowheads="1"/>
          </p:cNvSpPr>
          <p:nvPr>
            <p:ph type="title"/>
          </p:nvPr>
        </p:nvSpPr>
        <p:spPr/>
        <p:txBody>
          <a:bodyPr/>
          <a:lstStyle/>
          <a:p>
            <a:pPr eaLnBrk="1" hangingPunct="1">
              <a:defRPr/>
            </a:pPr>
            <a:r>
              <a:rPr lang="en-US" altLang="en-US" sz="3600" dirty="0"/>
              <a:t>Bond features and prices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278636" cy="4873857"/>
          </a:xfrm>
        </p:spPr>
        <p:txBody>
          <a:bodyPr/>
          <a:lstStyle/>
          <a:p>
            <a:pPr eaLnBrk="1" hangingPunct="1">
              <a:lnSpc>
                <a:spcPct val="87000"/>
              </a:lnSpc>
              <a:spcBef>
                <a:spcPts val="600"/>
              </a:spcBef>
            </a:pPr>
            <a:r>
              <a:rPr lang="en-US" sz="2300" b="0" i="0" u="none" strike="noStrike" baseline="0" dirty="0">
                <a:solidFill>
                  <a:srgbClr val="221E1F"/>
                </a:solidFill>
              </a:rPr>
              <a:t>In 2002, transparency in the corporate bond market began to improve, as new regulations required dealers to report trade information through the Trade Reporting and Compliance Engine (TRACE) </a:t>
            </a:r>
          </a:p>
          <a:p>
            <a:pPr lvl="1" eaLnBrk="1" hangingPunct="1">
              <a:lnSpc>
                <a:spcPct val="87000"/>
              </a:lnSpc>
              <a:spcBef>
                <a:spcPts val="600"/>
              </a:spcBef>
            </a:pPr>
            <a:r>
              <a:rPr lang="en-US" sz="2100" b="0" i="0" u="none" strike="noStrike" baseline="0" dirty="0">
                <a:solidFill>
                  <a:srgbClr val="221E1F"/>
                </a:solidFill>
              </a:rPr>
              <a:t>TRACE bond quotes are available </a:t>
            </a:r>
            <a:r>
              <a:rPr lang="en-US" sz="2100" dirty="0">
                <a:solidFill>
                  <a:srgbClr val="221E1F"/>
                </a:solidFill>
              </a:rPr>
              <a:t>online</a:t>
            </a:r>
          </a:p>
          <a:p>
            <a:pPr eaLnBrk="1" hangingPunct="1">
              <a:lnSpc>
                <a:spcPct val="87000"/>
              </a:lnSpc>
              <a:spcBef>
                <a:spcPts val="600"/>
              </a:spcBef>
            </a:pPr>
            <a:r>
              <a:rPr lang="en-US" sz="2300" dirty="0">
                <a:solidFill>
                  <a:srgbClr val="221E1F"/>
                </a:solidFill>
              </a:rPr>
              <a:t>Each day, representative prices for outstanding Treasury issues are reported</a:t>
            </a:r>
          </a:p>
          <a:p>
            <a:pPr lvl="1" eaLnBrk="1" hangingPunct="1">
              <a:lnSpc>
                <a:spcPct val="87000"/>
              </a:lnSpc>
              <a:spcBef>
                <a:spcPts val="600"/>
              </a:spcBef>
            </a:pPr>
            <a:r>
              <a:rPr lang="en-US" sz="2100" b="1" dirty="0">
                <a:solidFill>
                  <a:srgbClr val="221E1F"/>
                </a:solidFill>
              </a:rPr>
              <a:t>Bid price </a:t>
            </a:r>
            <a:r>
              <a:rPr lang="en-US" sz="2100" dirty="0">
                <a:solidFill>
                  <a:srgbClr val="221E1F"/>
                </a:solidFill>
              </a:rPr>
              <a:t>is the price a dealer is willing to pay for a security</a:t>
            </a:r>
          </a:p>
          <a:p>
            <a:pPr lvl="1" eaLnBrk="1" hangingPunct="1">
              <a:lnSpc>
                <a:spcPct val="87000"/>
              </a:lnSpc>
              <a:spcBef>
                <a:spcPts val="600"/>
              </a:spcBef>
            </a:pPr>
            <a:r>
              <a:rPr lang="en-US" sz="2100" b="1" dirty="0">
                <a:solidFill>
                  <a:srgbClr val="221E1F"/>
                </a:solidFill>
              </a:rPr>
              <a:t>Asked price </a:t>
            </a:r>
            <a:r>
              <a:rPr lang="en-US" sz="2100" dirty="0">
                <a:solidFill>
                  <a:srgbClr val="221E1F"/>
                </a:solidFill>
              </a:rPr>
              <a:t>is the price a dealer is willing to take for a security</a:t>
            </a:r>
          </a:p>
          <a:p>
            <a:pPr lvl="1" eaLnBrk="1" hangingPunct="1">
              <a:lnSpc>
                <a:spcPct val="87000"/>
              </a:lnSpc>
              <a:spcBef>
                <a:spcPts val="600"/>
              </a:spcBef>
            </a:pPr>
            <a:r>
              <a:rPr lang="en-US" sz="2100" b="1" dirty="0">
                <a:solidFill>
                  <a:srgbClr val="221E1F"/>
                </a:solidFill>
              </a:rPr>
              <a:t>Bid-ask spread </a:t>
            </a:r>
            <a:r>
              <a:rPr lang="en-US" sz="2100" dirty="0">
                <a:solidFill>
                  <a:srgbClr val="221E1F"/>
                </a:solidFill>
              </a:rPr>
              <a:t>is difference between the bid price and asked price</a:t>
            </a:r>
          </a:p>
          <a:p>
            <a:pPr lvl="1" eaLnBrk="1" hangingPunct="1">
              <a:lnSpc>
                <a:spcPct val="87000"/>
              </a:lnSpc>
              <a:spcBef>
                <a:spcPts val="600"/>
              </a:spcBef>
            </a:pPr>
            <a:r>
              <a:rPr lang="en-US" sz="2100" dirty="0">
                <a:solidFill>
                  <a:srgbClr val="221E1F"/>
                </a:solidFill>
              </a:rPr>
              <a:t>Treasury prices are quoted as a percentage of face value</a:t>
            </a:r>
          </a:p>
          <a:p>
            <a:pPr lvl="2" eaLnBrk="1" hangingPunct="1">
              <a:lnSpc>
                <a:spcPct val="87000"/>
              </a:lnSpc>
              <a:spcBef>
                <a:spcPts val="600"/>
              </a:spcBef>
            </a:pPr>
            <a:r>
              <a:rPr lang="en-US" sz="2000" dirty="0">
                <a:solidFill>
                  <a:srgbClr val="221E1F"/>
                </a:solidFill>
              </a:rPr>
              <a:t>If the bid price is 132.23 and the face value is $1,000, the quote represents $1,322.30</a:t>
            </a:r>
          </a:p>
          <a:p>
            <a:pPr lvl="1" eaLnBrk="1" hangingPunct="1">
              <a:lnSpc>
                <a:spcPct val="87000"/>
              </a:lnSpc>
              <a:spcBef>
                <a:spcPts val="600"/>
              </a:spcBef>
            </a:pPr>
            <a:r>
              <a:rPr lang="en-US" sz="2100" dirty="0">
                <a:solidFill>
                  <a:srgbClr val="221E1F"/>
                </a:solidFill>
              </a:rPr>
              <a:t>Change in the asked price from the previous day, measured as a percentage of face value, is also quoted</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Bond price reporting</a:t>
            </a:r>
          </a:p>
        </p:txBody>
      </p:sp>
    </p:spTree>
    <p:extLst>
      <p:ext uri="{BB962C8B-B14F-4D97-AF65-F5344CB8AC3E}">
        <p14:creationId xmlns:p14="http://schemas.microsoft.com/office/powerpoint/2010/main" val="3954382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idx="4294967295"/>
          </p:nvPr>
        </p:nvSpPr>
        <p:spPr>
          <a:xfrm>
            <a:off x="5285874" y="914400"/>
            <a:ext cx="3886200" cy="1117600"/>
          </a:xfrm>
        </p:spPr>
        <p:txBody>
          <a:bodyPr>
            <a:normAutofit fontScale="90000"/>
          </a:bodyPr>
          <a:lstStyle/>
          <a:p>
            <a:pPr eaLnBrk="1" hangingPunct="1">
              <a:defRPr/>
            </a:pPr>
            <a:r>
              <a:rPr lang="en-US" altLang="en-US" sz="4000" dirty="0">
                <a:solidFill>
                  <a:schemeClr val="accent1">
                    <a:lumMod val="75000"/>
                  </a:schemeClr>
                </a:solidFill>
              </a:rPr>
              <a:t>Sample wall street journal </a:t>
            </a:r>
            <a:r>
              <a:rPr lang="en-US" altLang="en-US" sz="4000" dirty="0" err="1">
                <a:solidFill>
                  <a:schemeClr val="accent1">
                    <a:lumMod val="75000"/>
                  </a:schemeClr>
                </a:solidFill>
              </a:rPr>
              <a:t>u.s.</a:t>
            </a:r>
            <a:r>
              <a:rPr lang="en-US" altLang="en-US" sz="4000" dirty="0">
                <a:solidFill>
                  <a:schemeClr val="accent1">
                    <a:lumMod val="75000"/>
                  </a:schemeClr>
                </a:solidFill>
              </a:rPr>
              <a:t> treasury note and bond prices</a:t>
            </a:r>
          </a:p>
        </p:txBody>
      </p:sp>
      <p:pic>
        <p:nvPicPr>
          <p:cNvPr id="4" name="Content Placeholder 3">
            <a:extLst>
              <a:ext uri="{FF2B5EF4-FFF2-40B4-BE49-F238E27FC236}">
                <a16:creationId xmlns:a16="http://schemas.microsoft.com/office/drawing/2014/main" id="{D963DBF4-CB5F-4049-9146-C3BD1A220D9C}"/>
              </a:ext>
            </a:extLst>
          </p:cNvPr>
          <p:cNvPicPr>
            <a:picLocks noGrp="1" noChangeAspect="1"/>
          </p:cNvPicPr>
          <p:nvPr>
            <p:ph idx="4294967295"/>
          </p:nvPr>
        </p:nvPicPr>
        <p:blipFill>
          <a:blip r:embed="rId3"/>
          <a:stretch>
            <a:fillRect/>
          </a:stretch>
        </p:blipFill>
        <p:spPr>
          <a:xfrm>
            <a:off x="152400" y="228599"/>
            <a:ext cx="5401940" cy="6255737"/>
          </a:xfrm>
        </p:spPr>
      </p:pic>
    </p:spTree>
    <p:extLst>
      <p:ext uri="{BB962C8B-B14F-4D97-AF65-F5344CB8AC3E}">
        <p14:creationId xmlns:p14="http://schemas.microsoft.com/office/powerpoint/2010/main" val="2436339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eaLnBrk="1" hangingPunct="1">
              <a:lnSpc>
                <a:spcPct val="87000"/>
              </a:lnSpc>
              <a:spcBef>
                <a:spcPts val="600"/>
              </a:spcBef>
            </a:pPr>
            <a:r>
              <a:rPr lang="en-US" sz="2300" b="1" dirty="0">
                <a:solidFill>
                  <a:srgbClr val="221E1F"/>
                </a:solidFill>
              </a:rPr>
              <a:t>Clean price </a:t>
            </a:r>
            <a:r>
              <a:rPr lang="en-US" sz="2300" dirty="0">
                <a:solidFill>
                  <a:srgbClr val="221E1F"/>
                </a:solidFill>
              </a:rPr>
              <a:t>is the price of a bond net of accrued interest</a:t>
            </a:r>
          </a:p>
          <a:p>
            <a:pPr lvl="1" eaLnBrk="1" hangingPunct="1">
              <a:lnSpc>
                <a:spcPct val="87000"/>
              </a:lnSpc>
              <a:spcBef>
                <a:spcPts val="600"/>
              </a:spcBef>
            </a:pPr>
            <a:r>
              <a:rPr lang="en-US" sz="2100" dirty="0">
                <a:solidFill>
                  <a:srgbClr val="221E1F"/>
                </a:solidFill>
              </a:rPr>
              <a:t>This is the price that is typically quoted</a:t>
            </a:r>
          </a:p>
          <a:p>
            <a:pPr eaLnBrk="1" hangingPunct="1">
              <a:lnSpc>
                <a:spcPct val="87000"/>
              </a:lnSpc>
              <a:spcBef>
                <a:spcPts val="600"/>
              </a:spcBef>
            </a:pPr>
            <a:r>
              <a:rPr lang="en-US" sz="2300" b="1" dirty="0">
                <a:solidFill>
                  <a:srgbClr val="221E1F"/>
                </a:solidFill>
              </a:rPr>
              <a:t>Dirty price </a:t>
            </a:r>
            <a:r>
              <a:rPr lang="en-US" sz="2300" dirty="0">
                <a:solidFill>
                  <a:srgbClr val="221E1F"/>
                </a:solidFill>
              </a:rPr>
              <a:t>is the price of a bond including accrued interest, also known as the full or invoice price</a:t>
            </a:r>
          </a:p>
          <a:p>
            <a:pPr lvl="1" eaLnBrk="1" hangingPunct="1">
              <a:lnSpc>
                <a:spcPct val="87000"/>
              </a:lnSpc>
              <a:spcBef>
                <a:spcPts val="600"/>
              </a:spcBef>
            </a:pPr>
            <a:r>
              <a:rPr lang="en-US" sz="2100" dirty="0">
                <a:solidFill>
                  <a:srgbClr val="221E1F"/>
                </a:solidFill>
              </a:rPr>
              <a:t>This is the price the buyer actually pays</a:t>
            </a:r>
            <a:endParaRPr lang="en-US" sz="2700" dirty="0">
              <a:solidFill>
                <a:srgbClr val="221E1F"/>
              </a:solidFill>
            </a:endParaRPr>
          </a:p>
          <a:p>
            <a:pPr eaLnBrk="1" hangingPunct="1">
              <a:lnSpc>
                <a:spcPct val="87000"/>
              </a:lnSpc>
              <a:spcBef>
                <a:spcPts val="600"/>
              </a:spcBef>
            </a:pPr>
            <a:r>
              <a:rPr lang="en-US" sz="2300" b="0" i="0" u="none" strike="noStrike" baseline="0" dirty="0">
                <a:solidFill>
                  <a:srgbClr val="221E1F"/>
                </a:solidFill>
              </a:rPr>
              <a:t>Suppose you buy a bond with a 12% annual coupon, payable semiannually. You actually pay $1,080 for this bond, so $1,080 is the dirty, or invoice, price. Further, on the day you buy it, the next coupon is due in four months, so you are between coupon dates. Notice that the next coupon will be $60.</a:t>
            </a:r>
          </a:p>
          <a:p>
            <a:pPr lvl="1" eaLnBrk="1" hangingPunct="1">
              <a:lnSpc>
                <a:spcPct val="87000"/>
              </a:lnSpc>
              <a:spcBef>
                <a:spcPts val="600"/>
              </a:spcBef>
            </a:pPr>
            <a:r>
              <a:rPr lang="en-US" sz="2100" dirty="0">
                <a:solidFill>
                  <a:srgbClr val="221E1F"/>
                </a:solidFill>
              </a:rPr>
              <a:t>A</a:t>
            </a:r>
            <a:r>
              <a:rPr lang="en-US" sz="2100" b="0" i="0" u="none" strike="noStrike" baseline="0" dirty="0">
                <a:solidFill>
                  <a:srgbClr val="221E1F"/>
                </a:solidFill>
              </a:rPr>
              <a:t>ccrued interest on a bond is calculated by taking the fraction of the coupon period that has passed, in this case two months out of six, and multiplying this fraction by the next coupon, $60</a:t>
            </a:r>
          </a:p>
          <a:p>
            <a:pPr lvl="1" eaLnBrk="1" hangingPunct="1">
              <a:lnSpc>
                <a:spcPct val="87000"/>
              </a:lnSpc>
              <a:spcBef>
                <a:spcPts val="600"/>
              </a:spcBef>
            </a:pPr>
            <a:r>
              <a:rPr lang="en-US" sz="2100" dirty="0">
                <a:solidFill>
                  <a:srgbClr val="221E1F"/>
                </a:solidFill>
              </a:rPr>
              <a:t>A</a:t>
            </a:r>
            <a:r>
              <a:rPr lang="en-US" sz="2100" b="0" i="0" u="none" strike="noStrike" baseline="0" dirty="0">
                <a:solidFill>
                  <a:srgbClr val="221E1F"/>
                </a:solidFill>
              </a:rPr>
              <a:t>ccrued interest in this example is 2/6 × $60 = $20. The bond’s quoted price (i.e., clean price) would be $1,080 − 20 = $1,060 </a:t>
            </a:r>
            <a:endParaRPr lang="en-US" sz="21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A note about bond price quotes</a:t>
            </a:r>
          </a:p>
        </p:txBody>
      </p:sp>
    </p:spTree>
    <p:extLst>
      <p:ext uri="{BB962C8B-B14F-4D97-AF65-F5344CB8AC3E}">
        <p14:creationId xmlns:p14="http://schemas.microsoft.com/office/powerpoint/2010/main" val="1153599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eaLnBrk="1" hangingPunct="1">
              <a:lnSpc>
                <a:spcPct val="87000"/>
              </a:lnSpc>
              <a:spcBef>
                <a:spcPts val="600"/>
              </a:spcBef>
            </a:pPr>
            <a:r>
              <a:rPr lang="en-US" sz="2300" b="1" dirty="0">
                <a:solidFill>
                  <a:srgbClr val="221E1F"/>
                </a:solidFill>
              </a:rPr>
              <a:t>Real rates </a:t>
            </a:r>
            <a:r>
              <a:rPr lang="en-US" sz="2300" dirty="0">
                <a:solidFill>
                  <a:srgbClr val="221E1F"/>
                </a:solidFill>
              </a:rPr>
              <a:t>are interest rates or rates of return that have been adjusted for inflation</a:t>
            </a:r>
          </a:p>
          <a:p>
            <a:pPr eaLnBrk="1" hangingPunct="1">
              <a:lnSpc>
                <a:spcPct val="87000"/>
              </a:lnSpc>
              <a:spcBef>
                <a:spcPts val="600"/>
              </a:spcBef>
            </a:pPr>
            <a:r>
              <a:rPr lang="en-US" sz="2300" b="1" dirty="0">
                <a:solidFill>
                  <a:srgbClr val="221E1F"/>
                </a:solidFill>
              </a:rPr>
              <a:t>Nominal rates </a:t>
            </a:r>
            <a:r>
              <a:rPr lang="en-US" sz="2300" dirty="0">
                <a:solidFill>
                  <a:srgbClr val="221E1F"/>
                </a:solidFill>
              </a:rPr>
              <a:t>are interest rates or rates of return that have not been adjusted for inflation</a:t>
            </a:r>
          </a:p>
          <a:p>
            <a:pPr eaLnBrk="1" hangingPunct="1">
              <a:lnSpc>
                <a:spcPct val="87000"/>
              </a:lnSpc>
              <a:spcBef>
                <a:spcPts val="600"/>
              </a:spcBef>
            </a:pPr>
            <a:r>
              <a:rPr lang="en-US" sz="2300" dirty="0">
                <a:solidFill>
                  <a:srgbClr val="221E1F"/>
                </a:solidFill>
              </a:rPr>
              <a:t>S</a:t>
            </a:r>
            <a:r>
              <a:rPr lang="en-US" sz="2300" b="0" i="0" u="none" strike="noStrike" baseline="0" dirty="0">
                <a:solidFill>
                  <a:srgbClr val="221E1F"/>
                </a:solidFill>
              </a:rPr>
              <a:t>uppose prices are currently rising by 5% per year. In other words, the rate of inflation is 5%. An investment is available that will be worth $115.50 in one year. It costs $100 today. </a:t>
            </a:r>
          </a:p>
          <a:p>
            <a:pPr lvl="1" eaLnBrk="1" hangingPunct="1">
              <a:lnSpc>
                <a:spcPct val="87000"/>
              </a:lnSpc>
              <a:spcBef>
                <a:spcPts val="600"/>
              </a:spcBef>
            </a:pPr>
            <a:r>
              <a:rPr lang="en-US" sz="2100" b="0" i="0" u="none" strike="noStrike" baseline="0" dirty="0">
                <a:solidFill>
                  <a:srgbClr val="221E1F"/>
                </a:solidFill>
              </a:rPr>
              <a:t>Notice that with a present value of $100 and a future value in one year of $115.50, this investment has a 15.5 percent rate of return</a:t>
            </a:r>
          </a:p>
          <a:p>
            <a:pPr lvl="1" eaLnBrk="1" hangingPunct="1">
              <a:lnSpc>
                <a:spcPct val="87000"/>
              </a:lnSpc>
              <a:spcBef>
                <a:spcPts val="600"/>
              </a:spcBef>
            </a:pPr>
            <a:r>
              <a:rPr lang="en-US" sz="2100" b="0" i="0" u="none" strike="noStrike" baseline="0" dirty="0">
                <a:solidFill>
                  <a:srgbClr val="221E1F"/>
                </a:solidFill>
              </a:rPr>
              <a:t>In calculating this 15.5 percent return, we did not consider the effect of inflation, so this is the nominal return </a:t>
            </a:r>
          </a:p>
          <a:p>
            <a:pPr eaLnBrk="1" hangingPunct="1">
              <a:lnSpc>
                <a:spcPct val="87000"/>
              </a:lnSpc>
              <a:spcBef>
                <a:spcPts val="600"/>
              </a:spcBef>
            </a:pPr>
            <a:r>
              <a:rPr lang="en-US" sz="2300" b="0" i="0" u="none" strike="noStrike" baseline="0" dirty="0">
                <a:solidFill>
                  <a:srgbClr val="221E1F"/>
                </a:solidFill>
              </a:rPr>
              <a:t>What is the impact of inflation here? </a:t>
            </a:r>
          </a:p>
          <a:p>
            <a:pPr lvl="1" eaLnBrk="1" hangingPunct="1">
              <a:lnSpc>
                <a:spcPct val="87000"/>
              </a:lnSpc>
              <a:spcBef>
                <a:spcPts val="600"/>
              </a:spcBef>
            </a:pPr>
            <a:r>
              <a:rPr lang="en-US" sz="2100" dirty="0">
                <a:solidFill>
                  <a:srgbClr val="221E1F"/>
                </a:solidFill>
              </a:rPr>
              <a:t>S</a:t>
            </a:r>
            <a:r>
              <a:rPr lang="en-US" sz="2100" b="0" i="0" u="none" strike="noStrike" baseline="0" dirty="0">
                <a:solidFill>
                  <a:srgbClr val="221E1F"/>
                </a:solidFill>
              </a:rPr>
              <a:t>uppose pizzas cost $10 each at the beginning of the year. With $100, we can buy 10 pizzas. Because the inflation rate is 5%, pizzas will cost 5% more, or $10.50, at the end of the year. </a:t>
            </a:r>
            <a:endParaRPr lang="en-US" sz="2100" dirty="0">
              <a:solidFill>
                <a:srgbClr val="221E1F"/>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Real versus nominal rates</a:t>
            </a:r>
          </a:p>
        </p:txBody>
      </p:sp>
    </p:spTree>
    <p:extLst>
      <p:ext uri="{BB962C8B-B14F-4D97-AF65-F5344CB8AC3E}">
        <p14:creationId xmlns:p14="http://schemas.microsoft.com/office/powerpoint/2010/main" val="3683338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eaLnBrk="1" hangingPunct="1">
              <a:lnSpc>
                <a:spcPct val="80000"/>
              </a:lnSpc>
              <a:spcBef>
                <a:spcPts val="600"/>
              </a:spcBef>
            </a:pPr>
            <a:r>
              <a:rPr lang="en-US" sz="2200" b="1" dirty="0">
                <a:solidFill>
                  <a:srgbClr val="221E1F"/>
                </a:solidFill>
              </a:rPr>
              <a:t>Fisher effect </a:t>
            </a:r>
            <a:r>
              <a:rPr lang="en-US" sz="2200" dirty="0">
                <a:solidFill>
                  <a:srgbClr val="221E1F"/>
                </a:solidFill>
              </a:rPr>
              <a:t>describes the relationship between nominal returns, real returns, and inflation</a:t>
            </a:r>
          </a:p>
          <a:p>
            <a:pPr eaLnBrk="1" hangingPunct="1">
              <a:lnSpc>
                <a:spcPct val="80000"/>
              </a:lnSpc>
              <a:spcBef>
                <a:spcPts val="600"/>
              </a:spcBef>
            </a:pPr>
            <a:r>
              <a:rPr lang="en-US" sz="2200" b="0" i="0" u="none" strike="noStrike" baseline="0" dirty="0">
                <a:solidFill>
                  <a:srgbClr val="221E1F"/>
                </a:solidFill>
              </a:rPr>
              <a:t>Let </a:t>
            </a:r>
            <a:r>
              <a:rPr lang="en-US" sz="2200" b="0" i="1" u="none" strike="noStrike" baseline="0" dirty="0">
                <a:solidFill>
                  <a:srgbClr val="221E1F"/>
                </a:solidFill>
              </a:rPr>
              <a:t>R </a:t>
            </a:r>
            <a:r>
              <a:rPr lang="en-US" sz="2200" b="0" i="0" u="none" strike="noStrike" baseline="0" dirty="0">
                <a:solidFill>
                  <a:srgbClr val="221E1F"/>
                </a:solidFill>
              </a:rPr>
              <a:t>stand for the nominal rate, </a:t>
            </a:r>
            <a:r>
              <a:rPr lang="en-US" sz="2200" b="0" i="1" u="none" strike="noStrike" baseline="0" dirty="0">
                <a:solidFill>
                  <a:srgbClr val="221E1F"/>
                </a:solidFill>
              </a:rPr>
              <a:t>r </a:t>
            </a:r>
            <a:r>
              <a:rPr lang="en-US" sz="2200" b="0" i="0" u="none" strike="noStrike" baseline="0" dirty="0">
                <a:solidFill>
                  <a:srgbClr val="221E1F"/>
                </a:solidFill>
              </a:rPr>
              <a:t>stand for the real rate, and </a:t>
            </a:r>
            <a:r>
              <a:rPr lang="en-US" sz="2200" b="0" i="1" u="none" strike="noStrike" baseline="0" dirty="0">
                <a:solidFill>
                  <a:srgbClr val="221E1F"/>
                </a:solidFill>
              </a:rPr>
              <a:t>h</a:t>
            </a:r>
            <a:r>
              <a:rPr lang="en-US" sz="2200" b="0" i="0" u="none" strike="noStrike" baseline="0" dirty="0">
                <a:solidFill>
                  <a:srgbClr val="221E1F"/>
                </a:solidFill>
              </a:rPr>
              <a:t> stand for the inflation rate; Fisher effect can be written as: </a:t>
            </a:r>
          </a:p>
          <a:p>
            <a:pPr marL="114670" indent="0" eaLnBrk="1" hangingPunct="1">
              <a:lnSpc>
                <a:spcPct val="80000"/>
              </a:lnSpc>
              <a:spcBef>
                <a:spcPts val="600"/>
              </a:spcBef>
              <a:buNone/>
            </a:pPr>
            <a:endParaRPr lang="en-US" sz="2200" dirty="0">
              <a:solidFill>
                <a:srgbClr val="221E1F"/>
              </a:solidFill>
            </a:endParaRPr>
          </a:p>
          <a:p>
            <a:pPr algn="just">
              <a:lnSpc>
                <a:spcPct val="80000"/>
              </a:lnSpc>
              <a:spcBef>
                <a:spcPts val="600"/>
              </a:spcBef>
            </a:pPr>
            <a:r>
              <a:rPr lang="en-US" sz="2200" b="0" i="0" u="none" strike="noStrike" baseline="0" dirty="0">
                <a:solidFill>
                  <a:srgbClr val="221E1F"/>
                </a:solidFill>
              </a:rPr>
              <a:t>In the example on the previous slide, the nominal rate was 15.50% and the inflation rate was 5%. What was the real rate? </a:t>
            </a:r>
          </a:p>
          <a:p>
            <a:pPr marL="686231" lvl="2" indent="0" algn="just">
              <a:lnSpc>
                <a:spcPct val="80000"/>
              </a:lnSpc>
              <a:spcBef>
                <a:spcPts val="600"/>
              </a:spcBef>
              <a:buNone/>
            </a:pPr>
            <a:r>
              <a:rPr lang="pt-BR" sz="2100" b="0" i="0" u="none" strike="noStrike" baseline="0" dirty="0">
                <a:solidFill>
                  <a:srgbClr val="221E1F"/>
                </a:solidFill>
              </a:rPr>
              <a:t>1 + .1550 = (1 + </a:t>
            </a:r>
            <a:r>
              <a:rPr lang="pt-BR" sz="2100" b="0" i="1" u="none" strike="noStrike" baseline="0" dirty="0">
                <a:solidFill>
                  <a:srgbClr val="221E1F"/>
                </a:solidFill>
              </a:rPr>
              <a:t>r</a:t>
            </a:r>
            <a:r>
              <a:rPr lang="pt-BR" sz="2100" b="0" i="0" u="none" strike="noStrike" baseline="0" dirty="0">
                <a:solidFill>
                  <a:srgbClr val="221E1F"/>
                </a:solidFill>
              </a:rPr>
              <a:t>) × (1 + .05) </a:t>
            </a:r>
          </a:p>
          <a:p>
            <a:pPr marL="685800" lvl="2" indent="517525">
              <a:lnSpc>
                <a:spcPct val="80000"/>
              </a:lnSpc>
              <a:spcBef>
                <a:spcPts val="600"/>
              </a:spcBef>
              <a:buNone/>
            </a:pPr>
            <a:r>
              <a:rPr lang="en-US" sz="2100" b="0" i="0" u="none" strike="noStrike" baseline="0" dirty="0">
                <a:solidFill>
                  <a:srgbClr val="221E1F"/>
                </a:solidFill>
              </a:rPr>
              <a:t>1 + </a:t>
            </a:r>
            <a:r>
              <a:rPr lang="en-US" sz="2100" b="0" i="1" u="none" strike="noStrike" baseline="0" dirty="0">
                <a:solidFill>
                  <a:srgbClr val="221E1F"/>
                </a:solidFill>
              </a:rPr>
              <a:t>r </a:t>
            </a:r>
            <a:r>
              <a:rPr lang="en-US" sz="2100" b="0" i="0" u="none" strike="noStrike" baseline="0" dirty="0">
                <a:solidFill>
                  <a:srgbClr val="221E1F"/>
                </a:solidFill>
              </a:rPr>
              <a:t>= 1.1550/1.05 = 1.10 </a:t>
            </a:r>
          </a:p>
          <a:p>
            <a:pPr marL="685800" lvl="2" indent="914400">
              <a:lnSpc>
                <a:spcPct val="80000"/>
              </a:lnSpc>
              <a:spcBef>
                <a:spcPts val="600"/>
              </a:spcBef>
              <a:buNone/>
            </a:pPr>
            <a:r>
              <a:rPr lang="en-US" sz="2100" b="0" i="1" u="none" strike="noStrike" baseline="0" dirty="0">
                <a:solidFill>
                  <a:srgbClr val="221E1F"/>
                </a:solidFill>
              </a:rPr>
              <a:t>r </a:t>
            </a:r>
            <a:r>
              <a:rPr lang="en-US" sz="2100" b="0" i="0" u="none" strike="noStrike" baseline="0" dirty="0">
                <a:solidFill>
                  <a:srgbClr val="221E1F"/>
                </a:solidFill>
              </a:rPr>
              <a:t>= .10, or </a:t>
            </a:r>
            <a:r>
              <a:rPr lang="en-US" sz="2100" b="1" i="0" u="none" strike="noStrike" baseline="0" dirty="0">
                <a:solidFill>
                  <a:schemeClr val="accent1">
                    <a:lumMod val="75000"/>
                  </a:schemeClr>
                </a:solidFill>
              </a:rPr>
              <a:t>10% </a:t>
            </a:r>
          </a:p>
          <a:p>
            <a:pPr>
              <a:lnSpc>
                <a:spcPct val="80000"/>
              </a:lnSpc>
              <a:spcBef>
                <a:spcPts val="600"/>
              </a:spcBef>
            </a:pPr>
            <a:r>
              <a:rPr lang="en-US" sz="2200" dirty="0">
                <a:solidFill>
                  <a:srgbClr val="221E1F"/>
                </a:solidFill>
              </a:rPr>
              <a:t>We can rearrange the Fisher effect as follows:</a:t>
            </a:r>
          </a:p>
          <a:p>
            <a:pPr marL="114670" indent="0">
              <a:lnSpc>
                <a:spcPct val="80000"/>
              </a:lnSpc>
              <a:spcBef>
                <a:spcPts val="600"/>
              </a:spcBef>
              <a:buNone/>
            </a:pPr>
            <a:endParaRPr lang="en-US" sz="2300" dirty="0">
              <a:solidFill>
                <a:srgbClr val="221E1F"/>
              </a:solidFill>
            </a:endParaRPr>
          </a:p>
          <a:p>
            <a:pPr marL="114670" indent="0">
              <a:lnSpc>
                <a:spcPct val="80000"/>
              </a:lnSpc>
              <a:spcBef>
                <a:spcPts val="600"/>
              </a:spcBef>
              <a:buNone/>
            </a:pPr>
            <a:endParaRPr lang="en-US" sz="2300" dirty="0">
              <a:solidFill>
                <a:srgbClr val="221E1F"/>
              </a:solidFill>
            </a:endParaRPr>
          </a:p>
          <a:p>
            <a:pPr>
              <a:lnSpc>
                <a:spcPct val="80000"/>
              </a:lnSpc>
              <a:spcBef>
                <a:spcPts val="600"/>
              </a:spcBef>
            </a:pPr>
            <a:r>
              <a:rPr lang="en-US" sz="2200" dirty="0">
                <a:solidFill>
                  <a:srgbClr val="221E1F"/>
                </a:solidFill>
              </a:rPr>
              <a:t>Nominal rate is approximately equal to real rate plus inflation rate:</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The fisher effect</a:t>
            </a:r>
          </a:p>
        </p:txBody>
      </p:sp>
      <p:pic>
        <p:nvPicPr>
          <p:cNvPr id="4" name="Picture 3">
            <a:extLst>
              <a:ext uri="{FF2B5EF4-FFF2-40B4-BE49-F238E27FC236}">
                <a16:creationId xmlns:a16="http://schemas.microsoft.com/office/drawing/2014/main" id="{139FD661-DACB-4340-BB1C-317CF9891B97}"/>
              </a:ext>
            </a:extLst>
          </p:cNvPr>
          <p:cNvPicPr>
            <a:picLocks noChangeAspect="1"/>
          </p:cNvPicPr>
          <p:nvPr/>
        </p:nvPicPr>
        <p:blipFill>
          <a:blip r:embed="rId3"/>
          <a:stretch>
            <a:fillRect/>
          </a:stretch>
        </p:blipFill>
        <p:spPr>
          <a:xfrm>
            <a:off x="3284435" y="2743200"/>
            <a:ext cx="2575129" cy="474632"/>
          </a:xfrm>
          <a:prstGeom prst="rect">
            <a:avLst/>
          </a:prstGeom>
        </p:spPr>
      </p:pic>
      <p:pic>
        <p:nvPicPr>
          <p:cNvPr id="6" name="Picture 5">
            <a:extLst>
              <a:ext uri="{FF2B5EF4-FFF2-40B4-BE49-F238E27FC236}">
                <a16:creationId xmlns:a16="http://schemas.microsoft.com/office/drawing/2014/main" id="{44F0A1A3-C028-4077-A16C-F7E3B459B811}"/>
              </a:ext>
            </a:extLst>
          </p:cNvPr>
          <p:cNvPicPr>
            <a:picLocks noChangeAspect="1"/>
          </p:cNvPicPr>
          <p:nvPr/>
        </p:nvPicPr>
        <p:blipFill>
          <a:blip r:embed="rId4"/>
          <a:stretch>
            <a:fillRect/>
          </a:stretch>
        </p:blipFill>
        <p:spPr>
          <a:xfrm>
            <a:off x="3154309" y="5008057"/>
            <a:ext cx="2835380" cy="830179"/>
          </a:xfrm>
          <a:prstGeom prst="rect">
            <a:avLst/>
          </a:prstGeom>
        </p:spPr>
      </p:pic>
      <p:pic>
        <p:nvPicPr>
          <p:cNvPr id="8" name="Picture 7">
            <a:extLst>
              <a:ext uri="{FF2B5EF4-FFF2-40B4-BE49-F238E27FC236}">
                <a16:creationId xmlns:a16="http://schemas.microsoft.com/office/drawing/2014/main" id="{005DB2E7-44ED-4E3C-97E7-DFAE6A7708F1}"/>
              </a:ext>
            </a:extLst>
          </p:cNvPr>
          <p:cNvPicPr>
            <a:picLocks noChangeAspect="1"/>
          </p:cNvPicPr>
          <p:nvPr/>
        </p:nvPicPr>
        <p:blipFill>
          <a:blip r:embed="rId5"/>
          <a:stretch>
            <a:fillRect/>
          </a:stretch>
        </p:blipFill>
        <p:spPr>
          <a:xfrm>
            <a:off x="3895724" y="6063526"/>
            <a:ext cx="1352550" cy="563563"/>
          </a:xfrm>
          <a:prstGeom prst="rect">
            <a:avLst/>
          </a:prstGeom>
        </p:spPr>
      </p:pic>
    </p:spTree>
    <p:extLst>
      <p:ext uri="{BB962C8B-B14F-4D97-AF65-F5344CB8AC3E}">
        <p14:creationId xmlns:p14="http://schemas.microsoft.com/office/powerpoint/2010/main" val="2296931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220013-B83C-4569-A484-8634F69D176B}"/>
              </a:ext>
            </a:extLst>
          </p:cNvPr>
          <p:cNvPicPr>
            <a:picLocks noGrp="1" noChangeAspect="1"/>
          </p:cNvPicPr>
          <p:nvPr>
            <p:ph idx="1"/>
          </p:nvPr>
        </p:nvPicPr>
        <p:blipFill>
          <a:blip r:embed="rId3"/>
          <a:stretch>
            <a:fillRect/>
          </a:stretch>
        </p:blipFill>
        <p:spPr>
          <a:xfrm>
            <a:off x="741980" y="2474814"/>
            <a:ext cx="8116887" cy="2969592"/>
          </a:xfrm>
        </p:spPr>
      </p:pic>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fontScale="90000"/>
          </a:bodyPr>
          <a:lstStyle/>
          <a:p>
            <a:pPr eaLnBrk="1" hangingPunct="1">
              <a:defRPr/>
            </a:pPr>
            <a:r>
              <a:rPr lang="en-US" altLang="en-US" sz="4000" dirty="0"/>
              <a:t>The fisher effect:</a:t>
            </a:r>
            <a:br>
              <a:rPr lang="en-US" altLang="en-US" sz="4000" dirty="0"/>
            </a:br>
            <a:r>
              <a:rPr lang="en-US" altLang="en-US" sz="4000" dirty="0"/>
              <a:t>an example</a:t>
            </a:r>
          </a:p>
        </p:txBody>
      </p:sp>
    </p:spTree>
    <p:extLst>
      <p:ext uri="{BB962C8B-B14F-4D97-AF65-F5344CB8AC3E}">
        <p14:creationId xmlns:p14="http://schemas.microsoft.com/office/powerpoint/2010/main" val="909841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278636" cy="4873857"/>
          </a:xfrm>
        </p:spPr>
        <p:txBody>
          <a:bodyPr/>
          <a:lstStyle/>
          <a:p>
            <a:pPr eaLnBrk="1" hangingPunct="1">
              <a:lnSpc>
                <a:spcPct val="90000"/>
              </a:lnSpc>
              <a:spcBef>
                <a:spcPts val="600"/>
              </a:spcBef>
            </a:pPr>
            <a:r>
              <a:rPr lang="en-US" sz="2200" dirty="0">
                <a:solidFill>
                  <a:srgbClr val="221E1F"/>
                </a:solidFill>
              </a:rPr>
              <a:t>What is the effect of inflation on PV calculations? You can either:</a:t>
            </a:r>
          </a:p>
          <a:p>
            <a:pPr lvl="1" eaLnBrk="1" hangingPunct="1">
              <a:lnSpc>
                <a:spcPct val="90000"/>
              </a:lnSpc>
              <a:spcBef>
                <a:spcPts val="600"/>
              </a:spcBef>
            </a:pPr>
            <a:r>
              <a:rPr lang="en-US" sz="2100" b="0" i="0" u="none" strike="noStrike" baseline="0" dirty="0">
                <a:solidFill>
                  <a:srgbClr val="221E1F"/>
                </a:solidFill>
              </a:rPr>
              <a:t>Discount nominal cash flows at a nominal rate; or </a:t>
            </a:r>
          </a:p>
          <a:p>
            <a:pPr lvl="1" eaLnBrk="1" hangingPunct="1">
              <a:lnSpc>
                <a:spcPct val="90000"/>
              </a:lnSpc>
              <a:spcBef>
                <a:spcPts val="600"/>
              </a:spcBef>
            </a:pPr>
            <a:r>
              <a:rPr lang="en-US" sz="2100" b="0" i="0" u="none" strike="noStrike" baseline="0" dirty="0">
                <a:solidFill>
                  <a:srgbClr val="221E1F"/>
                </a:solidFill>
              </a:rPr>
              <a:t>Discount real cash flows at a real rate</a:t>
            </a:r>
          </a:p>
          <a:p>
            <a:pPr eaLnBrk="1" hangingPunct="1">
              <a:lnSpc>
                <a:spcPct val="90000"/>
              </a:lnSpc>
              <a:spcBef>
                <a:spcPts val="600"/>
              </a:spcBef>
            </a:pPr>
            <a:r>
              <a:rPr lang="en-US" sz="2200" dirty="0">
                <a:solidFill>
                  <a:srgbClr val="221E1F"/>
                </a:solidFill>
              </a:rPr>
              <a:t>S</a:t>
            </a:r>
            <a:r>
              <a:rPr lang="en-US" sz="2200" b="0" i="0" u="none" strike="noStrike" baseline="0" dirty="0">
                <a:solidFill>
                  <a:srgbClr val="221E1F"/>
                </a:solidFill>
              </a:rPr>
              <a:t>uppose you want to withdraw money each year for the next three years, and you want each withdrawal to have $25,000 worth of purchasing power as measured in current dollars. If the inflation rate is 4% per year, then the withdrawals will have to increase by 4% each year to compensate. The withdrawals each year will be: </a:t>
            </a:r>
          </a:p>
          <a:p>
            <a:pPr marL="686231" lvl="2" indent="0">
              <a:lnSpc>
                <a:spcPct val="90000"/>
              </a:lnSpc>
              <a:spcBef>
                <a:spcPts val="600"/>
              </a:spcBef>
              <a:buNone/>
            </a:pPr>
            <a:r>
              <a:rPr lang="en-US" sz="2100" b="0" i="1" u="none" strike="noStrike" baseline="0" dirty="0">
                <a:solidFill>
                  <a:srgbClr val="221E1F"/>
                </a:solidFill>
              </a:rPr>
              <a:t>C</a:t>
            </a:r>
            <a:r>
              <a:rPr lang="en-US" sz="2100" b="0" i="0" u="none" strike="noStrike" baseline="0" dirty="0">
                <a:solidFill>
                  <a:srgbClr val="221E1F"/>
                </a:solidFill>
              </a:rPr>
              <a:t>1 = $25,000(1.04) = $26,000 </a:t>
            </a:r>
          </a:p>
          <a:p>
            <a:pPr marL="686231" lvl="2" indent="0">
              <a:lnSpc>
                <a:spcPct val="90000"/>
              </a:lnSpc>
              <a:spcBef>
                <a:spcPts val="600"/>
              </a:spcBef>
              <a:buNone/>
            </a:pPr>
            <a:r>
              <a:rPr lang="en-US" sz="2100" b="0" i="1" u="none" strike="noStrike" baseline="0" dirty="0">
                <a:solidFill>
                  <a:srgbClr val="221E1F"/>
                </a:solidFill>
              </a:rPr>
              <a:t>C</a:t>
            </a:r>
            <a:r>
              <a:rPr lang="en-US" sz="2100" b="0" i="0" u="none" strike="noStrike" baseline="0" dirty="0">
                <a:solidFill>
                  <a:srgbClr val="221E1F"/>
                </a:solidFill>
              </a:rPr>
              <a:t>2 = $25,000(1.04)</a:t>
            </a:r>
            <a:r>
              <a:rPr lang="en-US" sz="2100" b="0" i="0" u="none" strike="noStrike" baseline="30000" dirty="0">
                <a:solidFill>
                  <a:srgbClr val="221E1F"/>
                </a:solidFill>
              </a:rPr>
              <a:t>2</a:t>
            </a:r>
            <a:r>
              <a:rPr lang="en-US" sz="2100" b="0" i="0" u="none" strike="noStrike" baseline="0" dirty="0">
                <a:solidFill>
                  <a:srgbClr val="221E1F"/>
                </a:solidFill>
              </a:rPr>
              <a:t> = $27,040 </a:t>
            </a:r>
          </a:p>
          <a:p>
            <a:pPr marL="686231" lvl="2" indent="0">
              <a:lnSpc>
                <a:spcPct val="90000"/>
              </a:lnSpc>
              <a:spcBef>
                <a:spcPts val="600"/>
              </a:spcBef>
              <a:buNone/>
            </a:pPr>
            <a:r>
              <a:rPr lang="en-US" sz="2100" b="0" i="1" u="none" strike="noStrike" baseline="0" dirty="0">
                <a:solidFill>
                  <a:srgbClr val="221E1F"/>
                </a:solidFill>
              </a:rPr>
              <a:t>C</a:t>
            </a:r>
            <a:r>
              <a:rPr lang="en-US" sz="2100" b="0" i="0" u="none" strike="noStrike" baseline="0" dirty="0">
                <a:solidFill>
                  <a:srgbClr val="221E1F"/>
                </a:solidFill>
              </a:rPr>
              <a:t>3 = $25,000(1.04)</a:t>
            </a:r>
            <a:r>
              <a:rPr lang="en-US" sz="2100" b="0" i="0" u="none" strike="noStrike" baseline="30000" dirty="0">
                <a:solidFill>
                  <a:srgbClr val="221E1F"/>
                </a:solidFill>
              </a:rPr>
              <a:t>3</a:t>
            </a:r>
            <a:r>
              <a:rPr lang="en-US" sz="2100" b="0" i="0" u="none" strike="noStrike" baseline="0" dirty="0">
                <a:solidFill>
                  <a:srgbClr val="221E1F"/>
                </a:solidFill>
              </a:rPr>
              <a:t> = $28,121.60 </a:t>
            </a:r>
          </a:p>
          <a:p>
            <a:pPr algn="just">
              <a:lnSpc>
                <a:spcPct val="90000"/>
              </a:lnSpc>
              <a:spcBef>
                <a:spcPts val="600"/>
              </a:spcBef>
            </a:pPr>
            <a:r>
              <a:rPr lang="en-US" sz="2200" b="0" i="0" u="none" strike="noStrike" baseline="0" dirty="0">
                <a:solidFill>
                  <a:srgbClr val="221E1F"/>
                </a:solidFill>
              </a:rPr>
              <a:t>What is the PV of these cash flows if the appropriate nominal discount rate is 10%? </a:t>
            </a:r>
          </a:p>
          <a:p>
            <a:pPr marL="686231" lvl="2" indent="0" algn="just">
              <a:lnSpc>
                <a:spcPct val="90000"/>
              </a:lnSpc>
              <a:spcBef>
                <a:spcPts val="600"/>
              </a:spcBef>
              <a:buNone/>
            </a:pPr>
            <a:r>
              <a:rPr lang="en-US" sz="2100" b="0" i="0" u="none" strike="noStrike" baseline="0" dirty="0">
                <a:solidFill>
                  <a:srgbClr val="221E1F"/>
                </a:solidFill>
              </a:rPr>
              <a:t>PV = $26,000/1.10 + $27,040/1.10</a:t>
            </a:r>
            <a:r>
              <a:rPr lang="en-US" sz="2100" b="0" i="0" u="none" strike="noStrike" baseline="30000" dirty="0">
                <a:solidFill>
                  <a:srgbClr val="221E1F"/>
                </a:solidFill>
              </a:rPr>
              <a:t>2</a:t>
            </a:r>
            <a:r>
              <a:rPr lang="en-US" sz="2100" b="0" i="0" u="none" strike="noStrike" baseline="0" dirty="0">
                <a:solidFill>
                  <a:srgbClr val="221E1F"/>
                </a:solidFill>
              </a:rPr>
              <a:t> + $28,121.60/1.10</a:t>
            </a:r>
            <a:r>
              <a:rPr lang="en-US" sz="2100" b="0" i="0" u="none" strike="noStrike" baseline="30000" dirty="0">
                <a:solidFill>
                  <a:srgbClr val="221E1F"/>
                </a:solidFill>
              </a:rPr>
              <a:t>3</a:t>
            </a:r>
            <a:r>
              <a:rPr lang="en-US" sz="2100" b="0" i="0" u="none" strike="noStrike" baseline="0" dirty="0">
                <a:solidFill>
                  <a:srgbClr val="221E1F"/>
                </a:solidFill>
              </a:rPr>
              <a:t> = </a:t>
            </a:r>
            <a:r>
              <a:rPr lang="en-US" sz="2100" b="1" i="0" u="none" strike="noStrike" baseline="0" dirty="0">
                <a:solidFill>
                  <a:schemeClr val="accent1">
                    <a:lumMod val="75000"/>
                  </a:schemeClr>
                </a:solidFill>
              </a:rPr>
              <a:t>$67,111.65 </a:t>
            </a:r>
            <a:endParaRPr 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fontScale="90000"/>
          </a:bodyPr>
          <a:lstStyle/>
          <a:p>
            <a:pPr eaLnBrk="1" hangingPunct="1">
              <a:defRPr/>
            </a:pPr>
            <a:r>
              <a:rPr lang="en-US" altLang="en-US" sz="4000" dirty="0"/>
              <a:t>Inflation and present values:</a:t>
            </a:r>
            <a:br>
              <a:rPr lang="en-US" altLang="en-US" sz="4000" dirty="0"/>
            </a:br>
            <a:r>
              <a:rPr lang="en-US" altLang="en-US" sz="4000" dirty="0"/>
              <a:t>discounting nominal cash flows</a:t>
            </a:r>
          </a:p>
        </p:txBody>
      </p:sp>
    </p:spTree>
    <p:extLst>
      <p:ext uri="{BB962C8B-B14F-4D97-AF65-F5344CB8AC3E}">
        <p14:creationId xmlns:p14="http://schemas.microsoft.com/office/powerpoint/2010/main" val="689038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algn="just"/>
            <a:r>
              <a:rPr lang="en-US" sz="2200" b="0" i="0" u="none" strike="noStrike" baseline="0" dirty="0">
                <a:solidFill>
                  <a:srgbClr val="221E1F"/>
                </a:solidFill>
              </a:rPr>
              <a:t>To calculate the PV using real cash flows, we need the real discount rate. Using the Fisher equation, the real discount rate is: </a:t>
            </a:r>
          </a:p>
          <a:p>
            <a:pPr marL="686231" lvl="2" indent="0">
              <a:buNone/>
            </a:pPr>
            <a:r>
              <a:rPr lang="pt-BR" sz="2100" b="0" i="0" u="none" strike="noStrike" baseline="0" dirty="0">
                <a:solidFill>
                  <a:srgbClr val="221E1F"/>
                </a:solidFill>
              </a:rPr>
              <a:t>1 + </a:t>
            </a:r>
            <a:r>
              <a:rPr lang="pt-BR" sz="2100" b="0" i="1" u="none" strike="noStrike" baseline="0" dirty="0">
                <a:solidFill>
                  <a:srgbClr val="221E1F"/>
                </a:solidFill>
              </a:rPr>
              <a:t>R </a:t>
            </a:r>
            <a:r>
              <a:rPr lang="pt-BR" sz="2100" b="0" i="0" u="none" strike="noStrike" baseline="0" dirty="0">
                <a:solidFill>
                  <a:srgbClr val="221E1F"/>
                </a:solidFill>
              </a:rPr>
              <a:t>= (1 + </a:t>
            </a:r>
            <a:r>
              <a:rPr lang="pt-BR" sz="2100" b="0" i="1" u="none" strike="noStrike" baseline="0" dirty="0">
                <a:solidFill>
                  <a:srgbClr val="221E1F"/>
                </a:solidFill>
              </a:rPr>
              <a:t>r</a:t>
            </a:r>
            <a:r>
              <a:rPr lang="pt-BR" sz="2100" b="0" i="0" u="none" strike="noStrike" baseline="0" dirty="0">
                <a:solidFill>
                  <a:srgbClr val="221E1F"/>
                </a:solidFill>
              </a:rPr>
              <a:t>)(1 + </a:t>
            </a:r>
            <a:r>
              <a:rPr lang="pt-BR" sz="2100" b="0" i="1" u="none" strike="noStrike" baseline="0" dirty="0">
                <a:solidFill>
                  <a:srgbClr val="221E1F"/>
                </a:solidFill>
              </a:rPr>
              <a:t>h</a:t>
            </a:r>
            <a:r>
              <a:rPr lang="pt-BR" sz="2100" b="0" i="0" u="none" strike="noStrike" baseline="0" dirty="0">
                <a:solidFill>
                  <a:srgbClr val="221E1F"/>
                </a:solidFill>
              </a:rPr>
              <a:t>) </a:t>
            </a:r>
          </a:p>
          <a:p>
            <a:pPr marL="685800" lvl="2" indent="-168275">
              <a:buNone/>
            </a:pPr>
            <a:r>
              <a:rPr lang="pt-BR" sz="2100" b="0" i="0" u="none" strike="noStrike" baseline="0" dirty="0">
                <a:solidFill>
                  <a:srgbClr val="221E1F"/>
                </a:solidFill>
              </a:rPr>
              <a:t>1 + .10 = (1 + </a:t>
            </a:r>
            <a:r>
              <a:rPr lang="pt-BR" sz="2100" b="0" i="1" u="none" strike="noStrike" baseline="0" dirty="0">
                <a:solidFill>
                  <a:srgbClr val="221E1F"/>
                </a:solidFill>
              </a:rPr>
              <a:t>r</a:t>
            </a:r>
            <a:r>
              <a:rPr lang="pt-BR" sz="2100" b="0" i="0" u="none" strike="noStrike" baseline="0" dirty="0">
                <a:solidFill>
                  <a:srgbClr val="221E1F"/>
                </a:solidFill>
              </a:rPr>
              <a:t>)(1 + .04) </a:t>
            </a:r>
          </a:p>
          <a:p>
            <a:pPr marL="685800" lvl="2" indent="457200">
              <a:buNone/>
            </a:pPr>
            <a:r>
              <a:rPr lang="en-US" sz="2100" b="0" i="1" u="none" strike="noStrike" baseline="0" dirty="0">
                <a:solidFill>
                  <a:srgbClr val="221E1F"/>
                </a:solidFill>
              </a:rPr>
              <a:t>r </a:t>
            </a:r>
            <a:r>
              <a:rPr lang="en-US" sz="2100" b="0" i="0" u="none" strike="noStrike" baseline="0" dirty="0">
                <a:solidFill>
                  <a:srgbClr val="221E1F"/>
                </a:solidFill>
              </a:rPr>
              <a:t>= .0577, or 5.77% </a:t>
            </a:r>
          </a:p>
          <a:p>
            <a:pPr algn="just"/>
            <a:r>
              <a:rPr lang="en-US" sz="2200" b="0" i="0" u="none" strike="noStrike" baseline="0" dirty="0">
                <a:solidFill>
                  <a:srgbClr val="221E1F"/>
                </a:solidFill>
              </a:rPr>
              <a:t>By design, the real cash flows are an annuity of $25,000 per year. So, the present value in real terms is: </a:t>
            </a:r>
          </a:p>
          <a:p>
            <a:pPr marL="686231" lvl="2" indent="0" algn="just">
              <a:buNone/>
            </a:pPr>
            <a:r>
              <a:rPr lang="en-US" sz="2100" b="0" i="0" u="none" strike="noStrike" baseline="0" dirty="0">
                <a:solidFill>
                  <a:srgbClr val="221E1F"/>
                </a:solidFill>
              </a:rPr>
              <a:t>PV = $25,000[1 − (1/1.0577</a:t>
            </a:r>
            <a:r>
              <a:rPr lang="en-US" sz="2100" b="0" i="0" u="none" strike="noStrike" baseline="30000" dirty="0">
                <a:solidFill>
                  <a:srgbClr val="221E1F"/>
                </a:solidFill>
              </a:rPr>
              <a:t>3</a:t>
            </a:r>
            <a:r>
              <a:rPr lang="en-US" sz="2100" b="0" i="0" u="none" strike="noStrike" baseline="0" dirty="0">
                <a:solidFill>
                  <a:srgbClr val="221E1F"/>
                </a:solidFill>
              </a:rPr>
              <a:t>)]/.0577 = </a:t>
            </a:r>
            <a:r>
              <a:rPr lang="en-US" sz="2100" b="1" i="0" u="none" strike="noStrike" baseline="0" dirty="0">
                <a:solidFill>
                  <a:schemeClr val="accent1">
                    <a:lumMod val="75000"/>
                  </a:schemeClr>
                </a:solidFill>
              </a:rPr>
              <a:t>$67,111.65 </a:t>
            </a:r>
          </a:p>
          <a:p>
            <a:pPr algn="just"/>
            <a:r>
              <a:rPr lang="en-US" sz="2200" dirty="0">
                <a:solidFill>
                  <a:srgbClr val="221E1F"/>
                </a:solidFill>
              </a:rPr>
              <a:t>Y</a:t>
            </a:r>
            <a:r>
              <a:rPr lang="en-US" sz="2200" b="0" i="0" u="none" strike="noStrike" baseline="0" dirty="0">
                <a:solidFill>
                  <a:srgbClr val="221E1F"/>
                </a:solidFill>
              </a:rPr>
              <a:t>ou could also use the growing annuity equation; withdrawals are increasing at 4% per year, so the present value is: </a:t>
            </a:r>
            <a:endParaRPr lang="en-US" sz="2200" b="1" dirty="0">
              <a:solidFill>
                <a:schemeClr val="accent1">
                  <a:lumMod val="75000"/>
                </a:schemeClr>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fontScale="90000"/>
          </a:bodyPr>
          <a:lstStyle/>
          <a:p>
            <a:pPr eaLnBrk="1" hangingPunct="1">
              <a:defRPr/>
            </a:pPr>
            <a:r>
              <a:rPr lang="en-US" altLang="en-US" sz="4000" dirty="0"/>
              <a:t>Inflation and present values:</a:t>
            </a:r>
            <a:br>
              <a:rPr lang="en-US" altLang="en-US" sz="4000" dirty="0"/>
            </a:br>
            <a:r>
              <a:rPr lang="en-US" altLang="en-US" sz="4000" dirty="0"/>
              <a:t>discounting real cash flows</a:t>
            </a:r>
          </a:p>
        </p:txBody>
      </p:sp>
      <p:pic>
        <p:nvPicPr>
          <p:cNvPr id="4" name="Picture 3">
            <a:extLst>
              <a:ext uri="{FF2B5EF4-FFF2-40B4-BE49-F238E27FC236}">
                <a16:creationId xmlns:a16="http://schemas.microsoft.com/office/drawing/2014/main" id="{DF672FBB-92ED-41CF-A1D3-332F0EEEBCD7}"/>
              </a:ext>
            </a:extLst>
          </p:cNvPr>
          <p:cNvPicPr>
            <a:picLocks noChangeAspect="1"/>
          </p:cNvPicPr>
          <p:nvPr/>
        </p:nvPicPr>
        <p:blipFill>
          <a:blip r:embed="rId3"/>
          <a:stretch>
            <a:fillRect/>
          </a:stretch>
        </p:blipFill>
        <p:spPr>
          <a:xfrm>
            <a:off x="1699859" y="5331057"/>
            <a:ext cx="5991225" cy="942975"/>
          </a:xfrm>
          <a:prstGeom prst="rect">
            <a:avLst/>
          </a:prstGeom>
        </p:spPr>
      </p:pic>
    </p:spTree>
    <p:extLst>
      <p:ext uri="{BB962C8B-B14F-4D97-AF65-F5344CB8AC3E}">
        <p14:creationId xmlns:p14="http://schemas.microsoft.com/office/powerpoint/2010/main" val="3687648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algn="just">
              <a:lnSpc>
                <a:spcPct val="90000"/>
              </a:lnSpc>
              <a:spcBef>
                <a:spcPts val="600"/>
              </a:spcBef>
            </a:pPr>
            <a:r>
              <a:rPr lang="en-US" sz="2300" b="0" i="0" u="none" strike="noStrike" baseline="0" dirty="0">
                <a:solidFill>
                  <a:srgbClr val="221E1F"/>
                </a:solidFill>
              </a:rPr>
              <a:t>At any point in time, short-term and long-term interest rates will generally be different </a:t>
            </a:r>
          </a:p>
          <a:p>
            <a:pPr algn="just">
              <a:lnSpc>
                <a:spcPct val="90000"/>
              </a:lnSpc>
              <a:spcBef>
                <a:spcPts val="600"/>
              </a:spcBef>
            </a:pPr>
            <a:endParaRPr lang="en-US" sz="2300" b="0" i="0" u="none" strike="noStrike" baseline="0" dirty="0">
              <a:solidFill>
                <a:srgbClr val="221E1F"/>
              </a:solidFill>
            </a:endParaRPr>
          </a:p>
          <a:p>
            <a:pPr algn="just">
              <a:lnSpc>
                <a:spcPct val="90000"/>
              </a:lnSpc>
              <a:spcBef>
                <a:spcPts val="600"/>
              </a:spcBef>
            </a:pPr>
            <a:r>
              <a:rPr lang="en-US" sz="2300" dirty="0">
                <a:solidFill>
                  <a:srgbClr val="221E1F"/>
                </a:solidFill>
              </a:rPr>
              <a:t>The </a:t>
            </a:r>
            <a:r>
              <a:rPr lang="en-US" sz="2300" b="1" dirty="0">
                <a:solidFill>
                  <a:srgbClr val="221E1F"/>
                </a:solidFill>
              </a:rPr>
              <a:t>term structure of interest rates </a:t>
            </a:r>
            <a:r>
              <a:rPr lang="en-US" sz="2300" dirty="0">
                <a:solidFill>
                  <a:srgbClr val="221E1F"/>
                </a:solidFill>
              </a:rPr>
              <a:t>is the relationship between nominal interest rates on default-free, pure discount securities and time to maturity; that is, the pure time value of money</a:t>
            </a:r>
          </a:p>
          <a:p>
            <a:pPr lvl="1" algn="just">
              <a:lnSpc>
                <a:spcPct val="90000"/>
              </a:lnSpc>
              <a:spcBef>
                <a:spcPts val="600"/>
              </a:spcBef>
            </a:pPr>
            <a:r>
              <a:rPr lang="en-US" sz="2100" b="0" i="0" u="none" strike="noStrike" baseline="0" dirty="0">
                <a:solidFill>
                  <a:srgbClr val="221E1F"/>
                </a:solidFill>
              </a:rPr>
              <a:t>When long-term rates are higher than short-term rates, we say that the term structure is </a:t>
            </a:r>
            <a:r>
              <a:rPr lang="en-US" sz="2100" b="0" i="1" u="none" strike="noStrike" baseline="0" dirty="0">
                <a:solidFill>
                  <a:srgbClr val="221E1F"/>
                </a:solidFill>
              </a:rPr>
              <a:t>upward sloping</a:t>
            </a:r>
          </a:p>
          <a:p>
            <a:pPr lvl="1" algn="just">
              <a:lnSpc>
                <a:spcPct val="90000"/>
              </a:lnSpc>
              <a:spcBef>
                <a:spcPts val="600"/>
              </a:spcBef>
            </a:pPr>
            <a:r>
              <a:rPr lang="en-US" sz="2100" dirty="0">
                <a:solidFill>
                  <a:srgbClr val="221E1F"/>
                </a:solidFill>
              </a:rPr>
              <a:t>W</a:t>
            </a:r>
            <a:r>
              <a:rPr lang="en-US" sz="2100" b="0" i="0" u="none" strike="noStrike" baseline="0" dirty="0">
                <a:solidFill>
                  <a:srgbClr val="221E1F"/>
                </a:solidFill>
              </a:rPr>
              <a:t>hen short-term rates are higher than long-term rates, we say </a:t>
            </a:r>
            <a:r>
              <a:rPr lang="en-US" sz="2100" dirty="0">
                <a:solidFill>
                  <a:srgbClr val="221E1F"/>
                </a:solidFill>
              </a:rPr>
              <a:t>the term structure </a:t>
            </a:r>
            <a:r>
              <a:rPr lang="en-US" sz="2100" b="0" i="0" u="none" strike="noStrike" baseline="0" dirty="0">
                <a:solidFill>
                  <a:srgbClr val="221E1F"/>
                </a:solidFill>
              </a:rPr>
              <a:t>is </a:t>
            </a:r>
            <a:r>
              <a:rPr lang="en-US" sz="2100" b="0" i="1" u="none" strike="noStrike" baseline="0" dirty="0">
                <a:solidFill>
                  <a:srgbClr val="221E1F"/>
                </a:solidFill>
              </a:rPr>
              <a:t>downward sloping </a:t>
            </a:r>
          </a:p>
          <a:p>
            <a:pPr lvl="1" algn="just">
              <a:lnSpc>
                <a:spcPct val="90000"/>
              </a:lnSpc>
              <a:spcBef>
                <a:spcPts val="600"/>
              </a:spcBef>
            </a:pPr>
            <a:r>
              <a:rPr lang="en-US" sz="2100" dirty="0">
                <a:solidFill>
                  <a:srgbClr val="221E1F"/>
                </a:solidFill>
              </a:rPr>
              <a:t>Term structure can also be “humped”, which </a:t>
            </a:r>
            <a:r>
              <a:rPr lang="en-US" sz="2100" b="0" i="0" u="none" strike="noStrike" baseline="0" dirty="0">
                <a:solidFill>
                  <a:srgbClr val="221E1F"/>
                </a:solidFill>
              </a:rPr>
              <a:t>is usually because rates increase at first, but then begin to decline as we look at longer- and longer-term rates </a:t>
            </a:r>
            <a:endParaRPr 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Term structure of interest rates</a:t>
            </a:r>
          </a:p>
        </p:txBody>
      </p:sp>
    </p:spTree>
    <p:extLst>
      <p:ext uri="{BB962C8B-B14F-4D97-AF65-F5344CB8AC3E}">
        <p14:creationId xmlns:p14="http://schemas.microsoft.com/office/powerpoint/2010/main" val="506817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algn="just">
              <a:lnSpc>
                <a:spcPct val="90000"/>
              </a:lnSpc>
              <a:spcBef>
                <a:spcPts val="600"/>
              </a:spcBef>
            </a:pPr>
            <a:r>
              <a:rPr lang="en-US" sz="2300" dirty="0"/>
              <a:t>What determines the shape of the term structure?</a:t>
            </a:r>
          </a:p>
          <a:p>
            <a:pPr marL="754997" lvl="1" indent="-342900" algn="just">
              <a:lnSpc>
                <a:spcPct val="90000"/>
              </a:lnSpc>
              <a:spcBef>
                <a:spcPts val="600"/>
              </a:spcBef>
              <a:buFont typeface="+mj-lt"/>
              <a:buAutoNum type="arabicPeriod"/>
            </a:pPr>
            <a:r>
              <a:rPr lang="en-US" sz="2100" dirty="0"/>
              <a:t>Real rate of interest</a:t>
            </a:r>
          </a:p>
          <a:p>
            <a:pPr marL="754997" lvl="1" indent="-342900" algn="just">
              <a:lnSpc>
                <a:spcPct val="90000"/>
              </a:lnSpc>
              <a:spcBef>
                <a:spcPts val="600"/>
              </a:spcBef>
              <a:buFont typeface="+mj-lt"/>
              <a:buAutoNum type="arabicPeriod"/>
            </a:pPr>
            <a:r>
              <a:rPr lang="en-US" sz="2100" dirty="0"/>
              <a:t>Expected future inflation</a:t>
            </a:r>
          </a:p>
          <a:p>
            <a:pPr marL="754997" lvl="1" indent="-342900" algn="just">
              <a:lnSpc>
                <a:spcPct val="90000"/>
              </a:lnSpc>
              <a:spcBef>
                <a:spcPts val="600"/>
              </a:spcBef>
              <a:buFont typeface="+mj-lt"/>
              <a:buAutoNum type="arabicPeriod"/>
            </a:pPr>
            <a:r>
              <a:rPr lang="en-US" sz="2100" dirty="0"/>
              <a:t>Interest rate risk premium</a:t>
            </a:r>
          </a:p>
          <a:p>
            <a:pPr marL="457570" indent="-342900" algn="just">
              <a:lnSpc>
                <a:spcPct val="90000"/>
              </a:lnSpc>
              <a:spcBef>
                <a:spcPts val="600"/>
              </a:spcBef>
              <a:buFont typeface="+mj-lt"/>
              <a:buAutoNum type="arabicPeriod"/>
            </a:pPr>
            <a:endParaRPr lang="en-US" sz="2300" dirty="0"/>
          </a:p>
          <a:p>
            <a:pPr algn="just">
              <a:lnSpc>
                <a:spcPct val="90000"/>
              </a:lnSpc>
              <a:spcBef>
                <a:spcPts val="600"/>
              </a:spcBef>
            </a:pPr>
            <a:r>
              <a:rPr lang="en-US" sz="2300" b="1" dirty="0"/>
              <a:t>Inflation premium </a:t>
            </a:r>
            <a:r>
              <a:rPr lang="en-US" sz="2300" dirty="0"/>
              <a:t>is the portion of a nominal interest rate that represents compensation for expected future inflation</a:t>
            </a:r>
          </a:p>
          <a:p>
            <a:pPr lvl="1" algn="just">
              <a:lnSpc>
                <a:spcPct val="90000"/>
              </a:lnSpc>
              <a:spcBef>
                <a:spcPts val="600"/>
              </a:spcBef>
            </a:pPr>
            <a:r>
              <a:rPr lang="en-US" sz="2100" dirty="0"/>
              <a:t>Upward-sloping term structure may reflect anticipated increases in inflation, while a downward-sloping term structure probably reflects the belief that inflation will be falling in the future</a:t>
            </a:r>
          </a:p>
          <a:p>
            <a:pPr algn="just">
              <a:lnSpc>
                <a:spcPct val="90000"/>
              </a:lnSpc>
              <a:spcBef>
                <a:spcPts val="600"/>
              </a:spcBef>
            </a:pPr>
            <a:r>
              <a:rPr lang="en-US" sz="2300" b="1" dirty="0"/>
              <a:t>Interest rate risk </a:t>
            </a:r>
            <a:r>
              <a:rPr lang="en-US" sz="2300" dirty="0"/>
              <a:t>premium is the compensation investors demand for bearing interest rate risk</a:t>
            </a:r>
          </a:p>
          <a:p>
            <a:pPr lvl="1" algn="just">
              <a:lnSpc>
                <a:spcPct val="90000"/>
              </a:lnSpc>
              <a:spcBef>
                <a:spcPts val="600"/>
              </a:spcBef>
            </a:pPr>
            <a:r>
              <a:rPr lang="en-US" sz="2100" dirty="0"/>
              <a:t>Interest rate risk premium increases with maturity, but it increases at a decreasing rate</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fontScale="90000"/>
          </a:bodyPr>
          <a:lstStyle/>
          <a:p>
            <a:pPr eaLnBrk="1" hangingPunct="1">
              <a:defRPr/>
            </a:pPr>
            <a:r>
              <a:rPr lang="en-US" altLang="en-US" sz="4000" dirty="0"/>
              <a:t>Term structure of interest rates (continued)</a:t>
            </a:r>
          </a:p>
        </p:txBody>
      </p:sp>
    </p:spTree>
    <p:extLst>
      <p:ext uri="{BB962C8B-B14F-4D97-AF65-F5344CB8AC3E}">
        <p14:creationId xmlns:p14="http://schemas.microsoft.com/office/powerpoint/2010/main" val="38400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441FAF7-6B1B-4876-AB29-A8C801654423}"/>
              </a:ext>
            </a:extLst>
          </p:cNvPr>
          <p:cNvSpPr>
            <a:spLocks noGrp="1" noChangeArrowheads="1"/>
          </p:cNvSpPr>
          <p:nvPr>
            <p:ph idx="1"/>
          </p:nvPr>
        </p:nvSpPr>
        <p:spPr>
          <a:xfrm>
            <a:off x="636764" y="1491033"/>
            <a:ext cx="8117416" cy="4993289"/>
          </a:xfrm>
        </p:spPr>
        <p:txBody>
          <a:bodyPr/>
          <a:lstStyle/>
          <a:p>
            <a:pPr eaLnBrk="1" hangingPunct="1">
              <a:lnSpc>
                <a:spcPct val="90000"/>
              </a:lnSpc>
              <a:spcBef>
                <a:spcPts val="600"/>
              </a:spcBef>
              <a:defRPr/>
            </a:pPr>
            <a:r>
              <a:rPr lang="en-US" altLang="en-US" sz="2300" dirty="0"/>
              <a:t>Over time, interest rates change in the marketplace, but the cash flows from a bond remain the same; as a result, the </a:t>
            </a:r>
            <a:r>
              <a:rPr lang="en-US" altLang="en-US" sz="2300" i="1" dirty="0"/>
              <a:t>value</a:t>
            </a:r>
            <a:r>
              <a:rPr lang="en-US" altLang="en-US" sz="2300" dirty="0"/>
              <a:t> of the bond will fluctuate</a:t>
            </a:r>
          </a:p>
          <a:p>
            <a:pPr lvl="1" eaLnBrk="1" hangingPunct="1">
              <a:lnSpc>
                <a:spcPct val="90000"/>
              </a:lnSpc>
              <a:spcBef>
                <a:spcPts val="600"/>
              </a:spcBef>
              <a:defRPr/>
            </a:pPr>
            <a:r>
              <a:rPr lang="en-US" altLang="en-US" sz="2100" dirty="0"/>
              <a:t>When interest rates rise, the present value of the bond’s remaining cash flows declines, and the bond is worth less</a:t>
            </a:r>
          </a:p>
          <a:p>
            <a:pPr lvl="1" eaLnBrk="1" hangingPunct="1">
              <a:lnSpc>
                <a:spcPct val="90000"/>
              </a:lnSpc>
              <a:spcBef>
                <a:spcPts val="600"/>
              </a:spcBef>
              <a:defRPr/>
            </a:pPr>
            <a:r>
              <a:rPr lang="en-US" altLang="en-US" sz="2100" dirty="0"/>
              <a:t>When interest rates fall, the bond is worth more</a:t>
            </a:r>
          </a:p>
          <a:p>
            <a:pPr lvl="1" eaLnBrk="1" hangingPunct="1">
              <a:lnSpc>
                <a:spcPct val="90000"/>
              </a:lnSpc>
              <a:spcBef>
                <a:spcPts val="600"/>
              </a:spcBef>
              <a:defRPr/>
            </a:pPr>
            <a:endParaRPr lang="en-US" altLang="en-US" sz="2100" dirty="0"/>
          </a:p>
          <a:p>
            <a:pPr eaLnBrk="1" hangingPunct="1">
              <a:lnSpc>
                <a:spcPct val="90000"/>
              </a:lnSpc>
              <a:spcBef>
                <a:spcPts val="600"/>
              </a:spcBef>
              <a:defRPr/>
            </a:pPr>
            <a:r>
              <a:rPr lang="en-US" altLang="en-US" sz="2300" dirty="0"/>
              <a:t>To find the value of a bond at a particular point in time, we need the following pieces of information:</a:t>
            </a:r>
          </a:p>
          <a:p>
            <a:pPr lvl="1" eaLnBrk="1" hangingPunct="1">
              <a:lnSpc>
                <a:spcPct val="90000"/>
              </a:lnSpc>
              <a:spcBef>
                <a:spcPts val="600"/>
              </a:spcBef>
              <a:defRPr/>
            </a:pPr>
            <a:r>
              <a:rPr lang="en-US" altLang="en-US" sz="2100" dirty="0"/>
              <a:t>Number of periods remaining until maturity</a:t>
            </a:r>
          </a:p>
          <a:p>
            <a:pPr lvl="1" eaLnBrk="1" hangingPunct="1">
              <a:lnSpc>
                <a:spcPct val="90000"/>
              </a:lnSpc>
              <a:spcBef>
                <a:spcPts val="600"/>
              </a:spcBef>
              <a:defRPr/>
            </a:pPr>
            <a:r>
              <a:rPr lang="en-US" altLang="en-US" sz="2100" dirty="0"/>
              <a:t>Face value</a:t>
            </a:r>
          </a:p>
          <a:p>
            <a:pPr lvl="1" eaLnBrk="1" hangingPunct="1">
              <a:lnSpc>
                <a:spcPct val="90000"/>
              </a:lnSpc>
              <a:spcBef>
                <a:spcPts val="600"/>
              </a:spcBef>
              <a:defRPr/>
            </a:pPr>
            <a:r>
              <a:rPr lang="en-US" altLang="en-US" sz="2100" dirty="0"/>
              <a:t>Coupon</a:t>
            </a:r>
          </a:p>
          <a:p>
            <a:pPr lvl="1" eaLnBrk="1" hangingPunct="1">
              <a:lnSpc>
                <a:spcPct val="90000"/>
              </a:lnSpc>
              <a:spcBef>
                <a:spcPts val="600"/>
              </a:spcBef>
              <a:defRPr/>
            </a:pPr>
            <a:r>
              <a:rPr lang="en-US" altLang="en-US" sz="2100" b="1" dirty="0"/>
              <a:t>Yield to maturity (YTM)</a:t>
            </a:r>
            <a:r>
              <a:rPr lang="en-US" altLang="en-US" sz="2100" dirty="0"/>
              <a:t>, or </a:t>
            </a:r>
            <a:r>
              <a:rPr lang="en-US" altLang="en-US" sz="2100" i="1" dirty="0"/>
              <a:t>yield</a:t>
            </a:r>
            <a:r>
              <a:rPr lang="en-US" altLang="en-US" sz="2100" dirty="0"/>
              <a:t>, which is the rate required in the market on a bond</a:t>
            </a:r>
          </a:p>
          <a:p>
            <a:pPr eaLnBrk="1" hangingPunct="1">
              <a:lnSpc>
                <a:spcPct val="90000"/>
              </a:lnSpc>
              <a:spcBef>
                <a:spcPts val="600"/>
              </a:spcBef>
              <a:defRPr/>
            </a:pPr>
            <a:endParaRPr lang="en-US" altLang="en-US" sz="2700" dirty="0"/>
          </a:p>
        </p:txBody>
      </p:sp>
      <p:sp>
        <p:nvSpPr>
          <p:cNvPr id="2" name="Footer Placeholder 1">
            <a:extLst>
              <a:ext uri="{FF2B5EF4-FFF2-40B4-BE49-F238E27FC236}">
                <a16:creationId xmlns:a16="http://schemas.microsoft.com/office/drawing/2014/main" id="{56ABE3C6-E028-4169-A727-AD16C8CA34A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38B54ABB-EF47-44C0-A3D8-3D00C66C1512}"/>
              </a:ext>
            </a:extLst>
          </p:cNvPr>
          <p:cNvSpPr>
            <a:spLocks noGrp="1" noChangeArrowheads="1"/>
          </p:cNvSpPr>
          <p:nvPr>
            <p:ph type="title"/>
          </p:nvPr>
        </p:nvSpPr>
        <p:spPr/>
        <p:txBody>
          <a:bodyPr>
            <a:noAutofit/>
          </a:bodyPr>
          <a:lstStyle/>
          <a:p>
            <a:pPr eaLnBrk="1" hangingPunct="1">
              <a:defRPr/>
            </a:pPr>
            <a:r>
              <a:rPr lang="en-US" altLang="en-US" sz="3600" dirty="0"/>
              <a:t>Bond values and yields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038E19-24FA-48BC-A4FD-AB5BD68A1BC7}"/>
              </a:ext>
            </a:extLst>
          </p:cNvPr>
          <p:cNvPicPr>
            <a:picLocks noGrp="1" noChangeAspect="1"/>
          </p:cNvPicPr>
          <p:nvPr>
            <p:ph idx="1"/>
          </p:nvPr>
        </p:nvPicPr>
        <p:blipFill>
          <a:blip r:embed="rId3"/>
          <a:stretch>
            <a:fillRect/>
          </a:stretch>
        </p:blipFill>
        <p:spPr>
          <a:xfrm>
            <a:off x="632753" y="2362200"/>
            <a:ext cx="4167559" cy="2676526"/>
          </a:xfrm>
        </p:spPr>
      </p:pic>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fontScale="90000"/>
          </a:bodyPr>
          <a:lstStyle/>
          <a:p>
            <a:pPr eaLnBrk="1" hangingPunct="1">
              <a:defRPr/>
            </a:pPr>
            <a:r>
              <a:rPr lang="en-US" altLang="en-US" sz="4000" dirty="0"/>
              <a:t>Term structure of interest rates (concluded)</a:t>
            </a:r>
          </a:p>
        </p:txBody>
      </p:sp>
      <p:pic>
        <p:nvPicPr>
          <p:cNvPr id="6" name="Picture 5">
            <a:extLst>
              <a:ext uri="{FF2B5EF4-FFF2-40B4-BE49-F238E27FC236}">
                <a16:creationId xmlns:a16="http://schemas.microsoft.com/office/drawing/2014/main" id="{F0C8975A-30E7-446E-9936-7E5B5575C2B0}"/>
              </a:ext>
            </a:extLst>
          </p:cNvPr>
          <p:cNvPicPr>
            <a:picLocks noChangeAspect="1"/>
          </p:cNvPicPr>
          <p:nvPr/>
        </p:nvPicPr>
        <p:blipFill>
          <a:blip r:embed="rId4"/>
          <a:stretch>
            <a:fillRect/>
          </a:stretch>
        </p:blipFill>
        <p:spPr>
          <a:xfrm>
            <a:off x="4800312" y="2362201"/>
            <a:ext cx="4276142" cy="2739188"/>
          </a:xfrm>
          <a:prstGeom prst="rect">
            <a:avLst/>
          </a:prstGeom>
        </p:spPr>
      </p:pic>
    </p:spTree>
    <p:extLst>
      <p:ext uri="{BB962C8B-B14F-4D97-AF65-F5344CB8AC3E}">
        <p14:creationId xmlns:p14="http://schemas.microsoft.com/office/powerpoint/2010/main" val="3225991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algn="just">
              <a:lnSpc>
                <a:spcPct val="90000"/>
              </a:lnSpc>
              <a:spcBef>
                <a:spcPts val="600"/>
              </a:spcBef>
            </a:pPr>
            <a:r>
              <a:rPr lang="en-US" sz="2300" dirty="0"/>
              <a:t>Treasury yield curve is a plot of the yields on Treasury notes and bonds relative to maturity</a:t>
            </a:r>
          </a:p>
          <a:p>
            <a:pPr lvl="1" algn="just">
              <a:lnSpc>
                <a:spcPct val="90000"/>
              </a:lnSpc>
              <a:spcBef>
                <a:spcPts val="600"/>
              </a:spcBef>
            </a:pPr>
            <a:r>
              <a:rPr lang="en-US" sz="2100" dirty="0"/>
              <a:t>Shape of yield curve reflects the term structure of interest rates</a:t>
            </a:r>
          </a:p>
          <a:p>
            <a:pPr lvl="1" algn="just">
              <a:lnSpc>
                <a:spcPct val="90000"/>
              </a:lnSpc>
              <a:spcBef>
                <a:spcPts val="600"/>
              </a:spcBef>
            </a:pPr>
            <a:r>
              <a:rPr lang="en-US" sz="2100" dirty="0"/>
              <a:t>Term structure is based on pure discount bonds, whereas the yield curve is based on coupon bond yields</a:t>
            </a:r>
          </a:p>
          <a:p>
            <a:pPr lvl="1" algn="just">
              <a:lnSpc>
                <a:spcPct val="90000"/>
              </a:lnSpc>
              <a:spcBef>
                <a:spcPts val="600"/>
              </a:spcBef>
            </a:pPr>
            <a:endParaRPr lang="en-US" sz="2100" dirty="0"/>
          </a:p>
          <a:p>
            <a:pPr algn="just">
              <a:lnSpc>
                <a:spcPct val="90000"/>
              </a:lnSpc>
              <a:spcBef>
                <a:spcPts val="600"/>
              </a:spcBef>
            </a:pPr>
            <a:r>
              <a:rPr lang="en-US" sz="2100" dirty="0"/>
              <a:t>Treasuries depend on the three components that underlie the term </a:t>
            </a:r>
            <a:r>
              <a:rPr lang="en-US" sz="2300" dirty="0"/>
              <a:t>structure:</a:t>
            </a:r>
          </a:p>
          <a:p>
            <a:pPr lvl="1" algn="just">
              <a:lnSpc>
                <a:spcPct val="90000"/>
              </a:lnSpc>
              <a:spcBef>
                <a:spcPts val="600"/>
              </a:spcBef>
            </a:pPr>
            <a:r>
              <a:rPr lang="en-US" sz="2100" dirty="0"/>
              <a:t>Real rate</a:t>
            </a:r>
          </a:p>
          <a:p>
            <a:pPr lvl="1" algn="just">
              <a:lnSpc>
                <a:spcPct val="90000"/>
              </a:lnSpc>
              <a:spcBef>
                <a:spcPts val="600"/>
              </a:spcBef>
            </a:pPr>
            <a:r>
              <a:rPr lang="en-US" sz="2100" dirty="0"/>
              <a:t>Expected future inflation</a:t>
            </a:r>
          </a:p>
          <a:p>
            <a:pPr lvl="1" algn="just">
              <a:lnSpc>
                <a:spcPct val="90000"/>
              </a:lnSpc>
              <a:spcBef>
                <a:spcPts val="600"/>
              </a:spcBef>
            </a:pPr>
            <a:r>
              <a:rPr lang="en-US" sz="2100" dirty="0"/>
              <a:t>Interest rate risk premium</a:t>
            </a:r>
          </a:p>
          <a:p>
            <a:pPr lvl="1" algn="just">
              <a:lnSpc>
                <a:spcPct val="90000"/>
              </a:lnSpc>
              <a:spcBef>
                <a:spcPts val="600"/>
              </a:spcBef>
            </a:pPr>
            <a:endParaRPr lang="en-US" sz="2100" dirty="0"/>
          </a:p>
          <a:p>
            <a:pPr algn="just">
              <a:lnSpc>
                <a:spcPct val="90000"/>
              </a:lnSpc>
              <a:spcBef>
                <a:spcPts val="600"/>
              </a:spcBef>
            </a:pPr>
            <a:r>
              <a:rPr lang="en-US" sz="2300" dirty="0"/>
              <a:t>Recall Treasury notes and bonds are default-free, they are taxable, and they are highly liquid</a:t>
            </a:r>
          </a:p>
          <a:p>
            <a:pPr algn="just">
              <a:lnSpc>
                <a:spcPct val="90000"/>
              </a:lnSpc>
              <a:spcBef>
                <a:spcPts val="600"/>
              </a:spcBef>
            </a:pPr>
            <a:endParaRPr lang="en-US" sz="2100" dirty="0"/>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fontScale="90000"/>
          </a:bodyPr>
          <a:lstStyle/>
          <a:p>
            <a:pPr eaLnBrk="1" hangingPunct="1">
              <a:defRPr/>
            </a:pPr>
            <a:r>
              <a:rPr lang="en-US" altLang="en-US" sz="4000" dirty="0"/>
              <a:t>Bond yields and the yield curve:</a:t>
            </a:r>
            <a:br>
              <a:rPr lang="en-US" altLang="en-US" sz="4000" dirty="0"/>
            </a:br>
            <a:r>
              <a:rPr lang="en-US" altLang="en-US" sz="4000" dirty="0"/>
              <a:t>putting it all together</a:t>
            </a:r>
          </a:p>
        </p:txBody>
      </p:sp>
    </p:spTree>
    <p:extLst>
      <p:ext uri="{BB962C8B-B14F-4D97-AF65-F5344CB8AC3E}">
        <p14:creationId xmlns:p14="http://schemas.microsoft.com/office/powerpoint/2010/main" val="3544912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algn="just">
              <a:lnSpc>
                <a:spcPct val="90000"/>
              </a:lnSpc>
              <a:spcBef>
                <a:spcPts val="600"/>
              </a:spcBef>
            </a:pPr>
            <a:r>
              <a:rPr lang="en-US" sz="2300" dirty="0"/>
              <a:t>A bond’s yield is calculated assuming all promised payments will be made</a:t>
            </a:r>
          </a:p>
          <a:p>
            <a:pPr lvl="1" algn="just">
              <a:lnSpc>
                <a:spcPct val="90000"/>
              </a:lnSpc>
              <a:spcBef>
                <a:spcPts val="600"/>
              </a:spcBef>
            </a:pPr>
            <a:r>
              <a:rPr lang="en-US" sz="2100" dirty="0"/>
              <a:t>If the issuer defaults, your actual yield will be lower</a:t>
            </a:r>
          </a:p>
          <a:p>
            <a:pPr algn="just">
              <a:lnSpc>
                <a:spcPct val="90000"/>
              </a:lnSpc>
              <a:spcBef>
                <a:spcPts val="600"/>
              </a:spcBef>
            </a:pPr>
            <a:r>
              <a:rPr lang="en-US" sz="2300" b="1" dirty="0"/>
              <a:t>Default risk premium </a:t>
            </a:r>
            <a:r>
              <a:rPr lang="en-US" sz="2300" dirty="0"/>
              <a:t>is the portion of a nominal interest rate or bond yield that represents compensation for the possibility of default</a:t>
            </a:r>
          </a:p>
          <a:p>
            <a:pPr lvl="1" algn="just">
              <a:lnSpc>
                <a:spcPct val="90000"/>
              </a:lnSpc>
              <a:spcBef>
                <a:spcPts val="600"/>
              </a:spcBef>
            </a:pPr>
            <a:r>
              <a:rPr lang="en-US" sz="2100" dirty="0"/>
              <a:t>Lower-rated bonds have higher yields</a:t>
            </a:r>
          </a:p>
          <a:p>
            <a:pPr algn="just">
              <a:lnSpc>
                <a:spcPct val="90000"/>
              </a:lnSpc>
              <a:spcBef>
                <a:spcPts val="600"/>
              </a:spcBef>
            </a:pPr>
            <a:r>
              <a:rPr lang="en-US" sz="2300" b="1" dirty="0"/>
              <a:t>Taxability premium </a:t>
            </a:r>
            <a:r>
              <a:rPr lang="en-US" sz="2300" dirty="0"/>
              <a:t>is the portion of a nominal interest rate or bond yield that represents compensation for unfavorable tax status</a:t>
            </a:r>
          </a:p>
          <a:p>
            <a:pPr lvl="1" algn="just">
              <a:lnSpc>
                <a:spcPct val="90000"/>
              </a:lnSpc>
              <a:spcBef>
                <a:spcPts val="600"/>
              </a:spcBef>
            </a:pPr>
            <a:r>
              <a:rPr lang="en-US" sz="2100" dirty="0"/>
              <a:t>Recall, municipal bonds are free from most taxes</a:t>
            </a:r>
          </a:p>
          <a:p>
            <a:pPr algn="just">
              <a:lnSpc>
                <a:spcPct val="90000"/>
              </a:lnSpc>
              <a:spcBef>
                <a:spcPts val="600"/>
              </a:spcBef>
            </a:pPr>
            <a:r>
              <a:rPr lang="en-US" sz="2300" b="1" dirty="0"/>
              <a:t>Liquidity premium </a:t>
            </a:r>
            <a:r>
              <a:rPr lang="en-US" sz="2300" dirty="0"/>
              <a:t>is the portion of a nominal interest rate or bond yield that represents compensation for lack of liquidity</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fontScale="90000"/>
          </a:bodyPr>
          <a:lstStyle/>
          <a:p>
            <a:pPr eaLnBrk="1" hangingPunct="1">
              <a:defRPr/>
            </a:pPr>
            <a:r>
              <a:rPr lang="en-US" altLang="en-US" sz="4000" dirty="0"/>
              <a:t>Bond yields and the yield curve:</a:t>
            </a:r>
            <a:br>
              <a:rPr lang="en-US" altLang="en-US" sz="4000" dirty="0"/>
            </a:br>
            <a:r>
              <a:rPr lang="en-US" altLang="en-US" sz="4000" dirty="0"/>
              <a:t>putting it all together (continued)</a:t>
            </a:r>
          </a:p>
        </p:txBody>
      </p:sp>
    </p:spTree>
    <p:extLst>
      <p:ext uri="{BB962C8B-B14F-4D97-AF65-F5344CB8AC3E}">
        <p14:creationId xmlns:p14="http://schemas.microsoft.com/office/powerpoint/2010/main" val="458225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676400"/>
            <a:ext cx="8117416" cy="4724400"/>
          </a:xfrm>
        </p:spPr>
        <p:txBody>
          <a:bodyPr/>
          <a:lstStyle/>
          <a:p>
            <a:pPr algn="just">
              <a:lnSpc>
                <a:spcPct val="90000"/>
              </a:lnSpc>
              <a:spcBef>
                <a:spcPts val="600"/>
              </a:spcBef>
            </a:pPr>
            <a:r>
              <a:rPr lang="en-US" dirty="0"/>
              <a:t>Bond yields represent the combined effect of no fewer than six things:</a:t>
            </a:r>
          </a:p>
          <a:p>
            <a:pPr lvl="1" algn="just">
              <a:lnSpc>
                <a:spcPct val="90000"/>
              </a:lnSpc>
              <a:spcBef>
                <a:spcPts val="600"/>
              </a:spcBef>
            </a:pPr>
            <a:r>
              <a:rPr lang="en-US" sz="2200" dirty="0"/>
              <a:t>Real rate of interest</a:t>
            </a:r>
          </a:p>
          <a:p>
            <a:pPr lvl="1" algn="just">
              <a:lnSpc>
                <a:spcPct val="90000"/>
              </a:lnSpc>
              <a:spcBef>
                <a:spcPts val="600"/>
              </a:spcBef>
            </a:pPr>
            <a:r>
              <a:rPr lang="en-US" sz="2200" dirty="0"/>
              <a:t>Premiums representing compensation for the following:</a:t>
            </a:r>
          </a:p>
          <a:p>
            <a:pPr marL="1143431" lvl="2" indent="-457200" algn="just">
              <a:lnSpc>
                <a:spcPct val="90000"/>
              </a:lnSpc>
              <a:spcBef>
                <a:spcPts val="600"/>
              </a:spcBef>
              <a:buFont typeface="+mj-lt"/>
              <a:buAutoNum type="arabicPeriod"/>
            </a:pPr>
            <a:r>
              <a:rPr lang="en-US" sz="2100" dirty="0"/>
              <a:t>Expected future inflation</a:t>
            </a:r>
          </a:p>
          <a:p>
            <a:pPr marL="1143431" lvl="2" indent="-457200" algn="just">
              <a:lnSpc>
                <a:spcPct val="90000"/>
              </a:lnSpc>
              <a:spcBef>
                <a:spcPts val="600"/>
              </a:spcBef>
              <a:buFont typeface="+mj-lt"/>
              <a:buAutoNum type="arabicPeriod"/>
            </a:pPr>
            <a:r>
              <a:rPr lang="en-US" sz="2100" dirty="0"/>
              <a:t>Interest rate risk</a:t>
            </a:r>
          </a:p>
          <a:p>
            <a:pPr marL="1143431" lvl="2" indent="-457200" algn="just">
              <a:lnSpc>
                <a:spcPct val="90000"/>
              </a:lnSpc>
              <a:spcBef>
                <a:spcPts val="600"/>
              </a:spcBef>
              <a:buFont typeface="+mj-lt"/>
              <a:buAutoNum type="arabicPeriod"/>
            </a:pPr>
            <a:r>
              <a:rPr lang="en-US" sz="2100" dirty="0"/>
              <a:t>Default risk</a:t>
            </a:r>
          </a:p>
          <a:p>
            <a:pPr marL="1143431" lvl="2" indent="-457200" algn="just">
              <a:lnSpc>
                <a:spcPct val="90000"/>
              </a:lnSpc>
              <a:spcBef>
                <a:spcPts val="600"/>
              </a:spcBef>
              <a:buFont typeface="+mj-lt"/>
              <a:buAutoNum type="arabicPeriod"/>
            </a:pPr>
            <a:r>
              <a:rPr lang="en-US" sz="2100" dirty="0"/>
              <a:t>Taxability</a:t>
            </a:r>
          </a:p>
          <a:p>
            <a:pPr marL="1143431" lvl="2" indent="-457200" algn="just">
              <a:lnSpc>
                <a:spcPct val="90000"/>
              </a:lnSpc>
              <a:spcBef>
                <a:spcPts val="600"/>
              </a:spcBef>
              <a:buFont typeface="+mj-lt"/>
              <a:buAutoNum type="arabicPeriod"/>
            </a:pPr>
            <a:r>
              <a:rPr lang="en-US" sz="2100" dirty="0"/>
              <a:t>Lack of liquidity</a:t>
            </a:r>
          </a:p>
          <a:p>
            <a:pPr marL="1143431" lvl="2" indent="-457200" algn="just">
              <a:lnSpc>
                <a:spcPct val="90000"/>
              </a:lnSpc>
              <a:spcBef>
                <a:spcPts val="600"/>
              </a:spcBef>
              <a:buFont typeface="+mj-lt"/>
              <a:buAutoNum type="arabicPeriod"/>
            </a:pPr>
            <a:endParaRPr lang="en-US" sz="2100" dirty="0"/>
          </a:p>
          <a:p>
            <a:pPr algn="just">
              <a:lnSpc>
                <a:spcPct val="90000"/>
              </a:lnSpc>
              <a:spcBef>
                <a:spcPts val="600"/>
              </a:spcBef>
            </a:pPr>
            <a:r>
              <a:rPr lang="en-US" sz="2300" dirty="0">
                <a:solidFill>
                  <a:srgbClr val="221E1F"/>
                </a:solidFill>
              </a:rPr>
              <a:t>D</a:t>
            </a:r>
            <a:r>
              <a:rPr lang="en-US" sz="2300" b="0" i="0" u="none" strike="noStrike" baseline="0" dirty="0">
                <a:solidFill>
                  <a:srgbClr val="221E1F"/>
                </a:solidFill>
              </a:rPr>
              <a:t>etermining the appropriate yield on a bond requires careful analysis of each of these effects </a:t>
            </a:r>
            <a:endParaRPr lang="en-US" sz="2300" dirty="0"/>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conclusion</a:t>
            </a:r>
          </a:p>
        </p:txBody>
      </p:sp>
    </p:spTree>
    <p:extLst>
      <p:ext uri="{BB962C8B-B14F-4D97-AF65-F5344CB8AC3E}">
        <p14:creationId xmlns:p14="http://schemas.microsoft.com/office/powerpoint/2010/main" val="3517852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E6BB807-3D89-48EE-9288-21CF6F6F9DB0}"/>
              </a:ext>
            </a:extLst>
          </p:cNvPr>
          <p:cNvSpPr>
            <a:spLocks noGrp="1" noChangeArrowheads="1"/>
          </p:cNvSpPr>
          <p:nvPr>
            <p:ph idx="1"/>
          </p:nvPr>
        </p:nvSpPr>
        <p:spPr>
          <a:xfrm>
            <a:off x="636764" y="1526943"/>
            <a:ext cx="8117416" cy="4873857"/>
          </a:xfrm>
        </p:spPr>
        <p:txBody>
          <a:bodyPr/>
          <a:lstStyle/>
          <a:p>
            <a:pPr algn="just">
              <a:lnSpc>
                <a:spcPct val="90000"/>
              </a:lnSpc>
              <a:spcBef>
                <a:spcPts val="600"/>
              </a:spcBef>
            </a:pPr>
            <a:r>
              <a:rPr lang="en-US" sz="2300" dirty="0"/>
              <a:t>What are the cash flows associated with a bond?</a:t>
            </a:r>
          </a:p>
          <a:p>
            <a:pPr algn="just">
              <a:lnSpc>
                <a:spcPct val="90000"/>
              </a:lnSpc>
              <a:spcBef>
                <a:spcPts val="600"/>
              </a:spcBef>
            </a:pPr>
            <a:r>
              <a:rPr lang="en-US" sz="2300" dirty="0"/>
              <a:t>What is the indenture? What are protective covenants? Give some examples.</a:t>
            </a:r>
          </a:p>
          <a:p>
            <a:pPr algn="just">
              <a:lnSpc>
                <a:spcPct val="90000"/>
              </a:lnSpc>
              <a:spcBef>
                <a:spcPts val="600"/>
              </a:spcBef>
            </a:pPr>
            <a:r>
              <a:rPr lang="en-US" sz="2300" dirty="0"/>
              <a:t>What is a junk bond?</a:t>
            </a:r>
          </a:p>
          <a:p>
            <a:pPr algn="just">
              <a:lnSpc>
                <a:spcPct val="90000"/>
              </a:lnSpc>
              <a:spcBef>
                <a:spcPts val="600"/>
              </a:spcBef>
            </a:pPr>
            <a:r>
              <a:rPr lang="en-US" sz="2300" dirty="0"/>
              <a:t>Why might an income bond be attractive to a corporation with volatile cash flows? Can you think of a reason why income bonds are not more popular?</a:t>
            </a:r>
          </a:p>
          <a:p>
            <a:pPr algn="just">
              <a:lnSpc>
                <a:spcPct val="90000"/>
              </a:lnSpc>
              <a:spcBef>
                <a:spcPts val="600"/>
              </a:spcBef>
            </a:pPr>
            <a:r>
              <a:rPr lang="en-US" sz="2300" dirty="0"/>
              <a:t>In general, what are bid and ask prices?</a:t>
            </a:r>
          </a:p>
          <a:p>
            <a:pPr algn="just">
              <a:lnSpc>
                <a:spcPct val="90000"/>
              </a:lnSpc>
              <a:spcBef>
                <a:spcPts val="600"/>
              </a:spcBef>
            </a:pPr>
            <a:r>
              <a:rPr lang="en-US" sz="2300" dirty="0"/>
              <a:t>What is the difference between a nominal and a real return? Which is more important to a typical investor?</a:t>
            </a:r>
          </a:p>
          <a:p>
            <a:pPr algn="just">
              <a:lnSpc>
                <a:spcPct val="90000"/>
              </a:lnSpc>
              <a:spcBef>
                <a:spcPts val="600"/>
              </a:spcBef>
            </a:pPr>
            <a:r>
              <a:rPr lang="en-US" sz="2300" dirty="0"/>
              <a:t>What is the term structure of interest rates? What determines its shape?</a:t>
            </a:r>
          </a:p>
          <a:p>
            <a:pPr algn="just">
              <a:lnSpc>
                <a:spcPct val="90000"/>
              </a:lnSpc>
              <a:spcBef>
                <a:spcPts val="600"/>
              </a:spcBef>
            </a:pPr>
            <a:r>
              <a:rPr lang="en-US" sz="2300" dirty="0"/>
              <a:t>What is the Treasury yield curve?</a:t>
            </a:r>
          </a:p>
        </p:txBody>
      </p:sp>
      <p:sp>
        <p:nvSpPr>
          <p:cNvPr id="2" name="Footer Placeholder 1">
            <a:extLst>
              <a:ext uri="{FF2B5EF4-FFF2-40B4-BE49-F238E27FC236}">
                <a16:creationId xmlns:a16="http://schemas.microsoft.com/office/drawing/2014/main" id="{3519007F-862D-4B67-A06C-6582969A3526}"/>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3794" name="Rectangle 2">
            <a:extLst>
              <a:ext uri="{FF2B5EF4-FFF2-40B4-BE49-F238E27FC236}">
                <a16:creationId xmlns:a16="http://schemas.microsoft.com/office/drawing/2014/main" id="{9B49C957-35F7-4642-8DD7-DB59A231B85E}"/>
              </a:ext>
            </a:extLst>
          </p:cNvPr>
          <p:cNvSpPr>
            <a:spLocks noGrp="1" noChangeArrowheads="1"/>
          </p:cNvSpPr>
          <p:nvPr>
            <p:ph type="title"/>
          </p:nvPr>
        </p:nvSpPr>
        <p:spPr/>
        <p:txBody>
          <a:bodyPr>
            <a:normAutofit/>
          </a:bodyPr>
          <a:lstStyle/>
          <a:p>
            <a:pPr eaLnBrk="1" hangingPunct="1">
              <a:defRPr/>
            </a:pPr>
            <a:r>
              <a:rPr lang="en-US" altLang="en-US" sz="4000" dirty="0"/>
              <a:t>Selected concept questions</a:t>
            </a:r>
          </a:p>
        </p:txBody>
      </p:sp>
    </p:spTree>
    <p:extLst>
      <p:ext uri="{BB962C8B-B14F-4D97-AF65-F5344CB8AC3E}">
        <p14:creationId xmlns:p14="http://schemas.microsoft.com/office/powerpoint/2010/main" val="1012380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2A38-2D75-4406-9932-7188A707FE1C}"/>
              </a:ext>
            </a:extLst>
          </p:cNvPr>
          <p:cNvSpPr>
            <a:spLocks noGrp="1"/>
          </p:cNvSpPr>
          <p:nvPr>
            <p:ph type="title"/>
          </p:nvPr>
        </p:nvSpPr>
        <p:spPr/>
        <p:txBody>
          <a:bodyPr/>
          <a:lstStyle/>
          <a:p>
            <a:r>
              <a:rPr lang="en-US" altLang="en-US" dirty="0">
                <a:solidFill>
                  <a:schemeClr val="tx2"/>
                </a:solidFill>
              </a:rPr>
              <a:t>End of Chapter</a:t>
            </a:r>
            <a:endParaRPr lang="en-US" dirty="0">
              <a:solidFill>
                <a:schemeClr val="tx2"/>
              </a:solidFill>
            </a:endParaRPr>
          </a:p>
        </p:txBody>
      </p:sp>
      <p:sp>
        <p:nvSpPr>
          <p:cNvPr id="84994" name="Rectangle 3">
            <a:extLst>
              <a:ext uri="{FF2B5EF4-FFF2-40B4-BE49-F238E27FC236}">
                <a16:creationId xmlns:a16="http://schemas.microsoft.com/office/drawing/2014/main" id="{219D5DA9-DD15-49EF-A754-0318AAA43F63}"/>
              </a:ext>
            </a:extLst>
          </p:cNvPr>
          <p:cNvSpPr>
            <a:spLocks noGrp="1" noChangeArrowheads="1"/>
          </p:cNvSpPr>
          <p:nvPr>
            <p:ph type="body" idx="1"/>
          </p:nvPr>
        </p:nvSpPr>
        <p:spPr/>
        <p:txBody>
          <a:bodyPr/>
          <a:lstStyle/>
          <a:p>
            <a:r>
              <a:rPr lang="en-US" dirty="0"/>
              <a:t>Chapter 7</a:t>
            </a:r>
            <a:endParaRPr lang="en-US" altLang="en-US" dirty="0"/>
          </a:p>
        </p:txBody>
      </p:sp>
      <p:sp>
        <p:nvSpPr>
          <p:cNvPr id="5" name="Footer Placeholder 4">
            <a:extLst>
              <a:ext uri="{FF2B5EF4-FFF2-40B4-BE49-F238E27FC236}">
                <a16:creationId xmlns:a16="http://schemas.microsoft.com/office/drawing/2014/main" id="{40AF6637-F037-4E58-B4A9-3276F49023F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441FAF7-6B1B-4876-AB29-A8C801654423}"/>
              </a:ext>
            </a:extLst>
          </p:cNvPr>
          <p:cNvSpPr>
            <a:spLocks noGrp="1" noChangeArrowheads="1"/>
          </p:cNvSpPr>
          <p:nvPr>
            <p:ph idx="1"/>
          </p:nvPr>
        </p:nvSpPr>
        <p:spPr>
          <a:xfrm>
            <a:off x="584906" y="1447800"/>
            <a:ext cx="8431036" cy="4993289"/>
          </a:xfrm>
        </p:spPr>
        <p:txBody>
          <a:bodyPr/>
          <a:lstStyle/>
          <a:p>
            <a:pPr eaLnBrk="1" hangingPunct="1">
              <a:lnSpc>
                <a:spcPct val="85000"/>
              </a:lnSpc>
              <a:spcBef>
                <a:spcPts val="600"/>
              </a:spcBef>
              <a:defRPr/>
            </a:pPr>
            <a:r>
              <a:rPr lang="en-US" sz="2300" b="0" i="0" u="none" strike="noStrike" baseline="0" dirty="0">
                <a:solidFill>
                  <a:srgbClr val="221E1F"/>
                </a:solidFill>
              </a:rPr>
              <a:t>Suppose </a:t>
            </a:r>
            <a:r>
              <a:rPr lang="en-US" sz="2300" b="0" i="0" u="none" strike="noStrike" baseline="0" dirty="0" err="1">
                <a:solidFill>
                  <a:srgbClr val="221E1F"/>
                </a:solidFill>
              </a:rPr>
              <a:t>Xanth</a:t>
            </a:r>
            <a:r>
              <a:rPr lang="en-US" sz="2300" b="0" i="0" u="none" strike="noStrike" baseline="0" dirty="0">
                <a:solidFill>
                  <a:srgbClr val="221E1F"/>
                </a:solidFill>
              </a:rPr>
              <a:t> Co. were to issue a bond with 10 years to maturity. The </a:t>
            </a:r>
            <a:r>
              <a:rPr lang="en-US" sz="2300" b="0" i="0" u="none" strike="noStrike" baseline="0" dirty="0" err="1">
                <a:solidFill>
                  <a:srgbClr val="221E1F"/>
                </a:solidFill>
              </a:rPr>
              <a:t>Xanth</a:t>
            </a:r>
            <a:r>
              <a:rPr lang="en-US" sz="2300" b="0" i="0" u="none" strike="noStrike" baseline="0" dirty="0">
                <a:solidFill>
                  <a:srgbClr val="221E1F"/>
                </a:solidFill>
              </a:rPr>
              <a:t> bond has an annual coupon of $80. Similar bonds have a yield to maturity of 8 percent. </a:t>
            </a:r>
            <a:r>
              <a:rPr lang="en-US" sz="2300" dirty="0">
                <a:solidFill>
                  <a:srgbClr val="221E1F"/>
                </a:solidFill>
              </a:rPr>
              <a:t>What would this bond sell for? </a:t>
            </a:r>
            <a:endParaRPr lang="en-US" sz="2300" b="0" i="0" u="none" strike="noStrike" baseline="0" dirty="0">
              <a:solidFill>
                <a:srgbClr val="221E1F"/>
              </a:solidFill>
            </a:endParaRPr>
          </a:p>
          <a:p>
            <a:pPr lvl="1" eaLnBrk="1" hangingPunct="1">
              <a:lnSpc>
                <a:spcPct val="85000"/>
              </a:lnSpc>
              <a:spcBef>
                <a:spcPts val="600"/>
              </a:spcBef>
              <a:defRPr/>
            </a:pPr>
            <a:r>
              <a:rPr lang="en-US" sz="2100" b="0" i="0" u="none" strike="noStrike" baseline="0" dirty="0">
                <a:solidFill>
                  <a:srgbClr val="221E1F"/>
                </a:solidFill>
              </a:rPr>
              <a:t>Bond will pay $80 per year for the next 10 years in coupon interest. In 10 years, </a:t>
            </a:r>
            <a:r>
              <a:rPr lang="en-US" sz="2100" b="0" i="0" u="none" strike="noStrike" baseline="0" dirty="0" err="1">
                <a:solidFill>
                  <a:srgbClr val="221E1F"/>
                </a:solidFill>
              </a:rPr>
              <a:t>Xanth</a:t>
            </a:r>
            <a:r>
              <a:rPr lang="en-US" sz="2100" b="0" i="0" u="none" strike="noStrike" baseline="0" dirty="0">
                <a:solidFill>
                  <a:srgbClr val="221E1F"/>
                </a:solidFill>
              </a:rPr>
              <a:t> will pay $1,000 to the bond owner.</a:t>
            </a:r>
          </a:p>
          <a:p>
            <a:pPr algn="just">
              <a:lnSpc>
                <a:spcPct val="85000"/>
              </a:lnSpc>
              <a:spcBef>
                <a:spcPts val="600"/>
              </a:spcBef>
            </a:pPr>
            <a:r>
              <a:rPr lang="en-US" sz="2300" b="0" i="0" u="none" strike="noStrike" baseline="0" dirty="0">
                <a:solidFill>
                  <a:srgbClr val="221E1F"/>
                </a:solidFill>
              </a:rPr>
              <a:t>At the going rate of 8%, the PV of the $1,000 paid in 10 years is: </a:t>
            </a:r>
          </a:p>
          <a:p>
            <a:pPr lvl="1" algn="just">
              <a:lnSpc>
                <a:spcPct val="85000"/>
              </a:lnSpc>
              <a:spcBef>
                <a:spcPts val="600"/>
              </a:spcBef>
            </a:pPr>
            <a:r>
              <a:rPr lang="en-US" sz="2100" b="0" i="1" u="none" strike="noStrike" baseline="0" dirty="0">
                <a:solidFill>
                  <a:srgbClr val="221E1F"/>
                </a:solidFill>
              </a:rPr>
              <a:t>Present value </a:t>
            </a:r>
            <a:r>
              <a:rPr lang="en-US" sz="2100" b="0" i="0" u="none" strike="noStrike" baseline="0" dirty="0">
                <a:solidFill>
                  <a:srgbClr val="221E1F"/>
                </a:solidFill>
              </a:rPr>
              <a:t>= $1,000/1.08</a:t>
            </a:r>
            <a:r>
              <a:rPr lang="en-US" sz="2100" b="0" i="0" u="none" strike="noStrike" baseline="30000" dirty="0">
                <a:solidFill>
                  <a:srgbClr val="221E1F"/>
                </a:solidFill>
              </a:rPr>
              <a:t>10</a:t>
            </a:r>
            <a:r>
              <a:rPr lang="en-US" sz="2100" b="0" i="0" u="none" strike="noStrike" baseline="0" dirty="0">
                <a:solidFill>
                  <a:srgbClr val="221E1F"/>
                </a:solidFill>
              </a:rPr>
              <a:t> = $1,000/2.1589 </a:t>
            </a:r>
            <a:r>
              <a:rPr lang="en-US" sz="2100" b="0" i="0" u="none" strike="noStrike" baseline="0" dirty="0"/>
              <a:t>= </a:t>
            </a:r>
            <a:r>
              <a:rPr lang="en-US" sz="2100" b="1" i="0" u="none" strike="noStrike" baseline="0" dirty="0">
                <a:solidFill>
                  <a:schemeClr val="accent1">
                    <a:lumMod val="75000"/>
                  </a:schemeClr>
                </a:solidFill>
              </a:rPr>
              <a:t>$463.19 </a:t>
            </a:r>
          </a:p>
          <a:p>
            <a:pPr algn="just">
              <a:lnSpc>
                <a:spcPct val="85000"/>
              </a:lnSpc>
              <a:spcBef>
                <a:spcPts val="600"/>
              </a:spcBef>
            </a:pPr>
            <a:r>
              <a:rPr lang="en-US" sz="2300" dirty="0">
                <a:solidFill>
                  <a:srgbClr val="221E1F"/>
                </a:solidFill>
              </a:rPr>
              <a:t>B</a:t>
            </a:r>
            <a:r>
              <a:rPr lang="en-US" sz="2300" b="0" i="0" u="none" strike="noStrike" baseline="0" dirty="0">
                <a:solidFill>
                  <a:srgbClr val="221E1F"/>
                </a:solidFill>
              </a:rPr>
              <a:t>ond offers $80 per year for 10 years; PV of this annuity stream is: </a:t>
            </a:r>
          </a:p>
          <a:p>
            <a:pPr marL="686231" lvl="2" indent="0">
              <a:lnSpc>
                <a:spcPct val="85000"/>
              </a:lnSpc>
              <a:spcBef>
                <a:spcPts val="600"/>
              </a:spcBef>
              <a:buNone/>
            </a:pPr>
            <a:r>
              <a:rPr lang="en-US" sz="2100" b="0" i="1" u="none" strike="noStrike" baseline="0" dirty="0">
                <a:solidFill>
                  <a:srgbClr val="221E1F"/>
                </a:solidFill>
              </a:rPr>
              <a:t>Annuity present value </a:t>
            </a:r>
            <a:r>
              <a:rPr lang="en-US" sz="2100" b="0" i="0" u="none" strike="noStrike" baseline="0" dirty="0">
                <a:solidFill>
                  <a:srgbClr val="221E1F"/>
                </a:solidFill>
              </a:rPr>
              <a:t>= $80 × (1 − 1/1.08</a:t>
            </a:r>
            <a:r>
              <a:rPr lang="en-US" sz="2100" b="0" i="0" u="none" strike="noStrike" baseline="30000" dirty="0">
                <a:solidFill>
                  <a:srgbClr val="221E1F"/>
                </a:solidFill>
              </a:rPr>
              <a:t>10</a:t>
            </a:r>
            <a:r>
              <a:rPr lang="en-US" sz="2100" b="0" i="0" u="none" strike="noStrike" baseline="0" dirty="0">
                <a:solidFill>
                  <a:srgbClr val="221E1F"/>
                </a:solidFill>
              </a:rPr>
              <a:t>) /.08 </a:t>
            </a:r>
          </a:p>
          <a:p>
            <a:pPr marL="685800" lvl="2" indent="2406650">
              <a:lnSpc>
                <a:spcPct val="85000"/>
              </a:lnSpc>
              <a:spcBef>
                <a:spcPts val="600"/>
              </a:spcBef>
              <a:buNone/>
            </a:pPr>
            <a:r>
              <a:rPr lang="en-US" sz="2100" b="0" i="0" u="none" strike="noStrike" baseline="0" dirty="0">
                <a:solidFill>
                  <a:srgbClr val="221E1F"/>
                </a:solidFill>
              </a:rPr>
              <a:t>= $80 × (1 − 1/2.1589) /.08 </a:t>
            </a:r>
          </a:p>
          <a:p>
            <a:pPr marL="685800" lvl="2" indent="2406650">
              <a:lnSpc>
                <a:spcPct val="85000"/>
              </a:lnSpc>
              <a:spcBef>
                <a:spcPts val="600"/>
              </a:spcBef>
              <a:buNone/>
            </a:pPr>
            <a:r>
              <a:rPr lang="en-US" sz="2100" b="0" i="0" u="none" strike="noStrike" baseline="0" dirty="0">
                <a:solidFill>
                  <a:srgbClr val="221E1F"/>
                </a:solidFill>
              </a:rPr>
              <a:t>= $80 × 6.7101 </a:t>
            </a:r>
          </a:p>
          <a:p>
            <a:pPr marL="685800" lvl="2" indent="2406650">
              <a:lnSpc>
                <a:spcPct val="85000"/>
              </a:lnSpc>
              <a:spcBef>
                <a:spcPts val="600"/>
              </a:spcBef>
              <a:buNone/>
            </a:pPr>
            <a:r>
              <a:rPr lang="en-US" sz="2100" b="0" i="0" u="none" strike="noStrike" baseline="0" dirty="0"/>
              <a:t>= </a:t>
            </a:r>
            <a:r>
              <a:rPr lang="en-US" sz="2100" b="1" i="0" u="none" strike="noStrike" baseline="0" dirty="0">
                <a:solidFill>
                  <a:schemeClr val="accent1">
                    <a:lumMod val="75000"/>
                  </a:schemeClr>
                </a:solidFill>
              </a:rPr>
              <a:t>$536.81 </a:t>
            </a:r>
          </a:p>
          <a:p>
            <a:pPr algn="just">
              <a:lnSpc>
                <a:spcPct val="85000"/>
              </a:lnSpc>
              <a:spcBef>
                <a:spcPts val="600"/>
              </a:spcBef>
            </a:pPr>
            <a:r>
              <a:rPr lang="en-US" sz="2300" b="0" i="0" u="none" strike="noStrike" baseline="0" dirty="0">
                <a:solidFill>
                  <a:srgbClr val="221E1F"/>
                </a:solidFill>
              </a:rPr>
              <a:t>Add the values for the two parts together to get the bond’s value: </a:t>
            </a:r>
            <a:endParaRPr lang="en-US" sz="2100" b="0" i="0" u="none" strike="noStrike" baseline="0" dirty="0">
              <a:solidFill>
                <a:srgbClr val="221E1F"/>
              </a:solidFill>
            </a:endParaRPr>
          </a:p>
          <a:p>
            <a:pPr lvl="1" algn="just">
              <a:lnSpc>
                <a:spcPct val="85000"/>
              </a:lnSpc>
              <a:spcBef>
                <a:spcPts val="600"/>
              </a:spcBef>
            </a:pPr>
            <a:r>
              <a:rPr lang="en-US" sz="2100" b="0" i="1" u="none" strike="noStrike" baseline="0" dirty="0">
                <a:solidFill>
                  <a:srgbClr val="221E1F"/>
                </a:solidFill>
              </a:rPr>
              <a:t>Total bond value </a:t>
            </a:r>
            <a:r>
              <a:rPr lang="en-US" sz="2100" b="0" i="0" u="none" strike="noStrike" baseline="0" dirty="0">
                <a:solidFill>
                  <a:srgbClr val="221E1F"/>
                </a:solidFill>
              </a:rPr>
              <a:t>= </a:t>
            </a:r>
            <a:r>
              <a:rPr lang="en-US" sz="2100" b="0" i="0" u="none" strike="noStrike" baseline="0" dirty="0"/>
              <a:t>$463.19 + 536.81 </a:t>
            </a:r>
            <a:r>
              <a:rPr lang="en-US" sz="2100" b="0" i="0" u="none" strike="noStrike" baseline="0" dirty="0">
                <a:solidFill>
                  <a:srgbClr val="221E1F"/>
                </a:solidFill>
              </a:rPr>
              <a:t>= </a:t>
            </a:r>
            <a:r>
              <a:rPr lang="en-US" sz="2100" b="1" i="0" u="none" strike="noStrike" baseline="0" dirty="0">
                <a:solidFill>
                  <a:schemeClr val="accent1">
                    <a:lumMod val="75000"/>
                  </a:schemeClr>
                </a:solidFill>
              </a:rPr>
              <a:t>$1,000 </a:t>
            </a:r>
          </a:p>
          <a:p>
            <a:pPr algn="just">
              <a:lnSpc>
                <a:spcPct val="90000"/>
              </a:lnSpc>
              <a:spcBef>
                <a:spcPts val="600"/>
              </a:spcBef>
              <a:spcAft>
                <a:spcPts val="0"/>
              </a:spcAft>
            </a:pPr>
            <a:r>
              <a:rPr lang="en-US" sz="2300" dirty="0">
                <a:solidFill>
                  <a:srgbClr val="221E1F"/>
                </a:solidFill>
              </a:rPr>
              <a:t>This b</a:t>
            </a:r>
            <a:r>
              <a:rPr lang="en-US" sz="2300" b="0" i="0" u="none" strike="noStrike" baseline="0" dirty="0">
                <a:solidFill>
                  <a:srgbClr val="221E1F"/>
                </a:solidFill>
              </a:rPr>
              <a:t>ond sells for </a:t>
            </a:r>
            <a:r>
              <a:rPr lang="en-US" sz="2300" b="0" i="1" u="none" strike="noStrike" baseline="0" dirty="0">
                <a:solidFill>
                  <a:srgbClr val="221E1F"/>
                </a:solidFill>
              </a:rPr>
              <a:t>exactly</a:t>
            </a:r>
            <a:r>
              <a:rPr lang="en-US" sz="2300" b="0" i="0" u="none" strike="noStrike" baseline="0" dirty="0">
                <a:solidFill>
                  <a:srgbClr val="221E1F"/>
                </a:solidFill>
              </a:rPr>
              <a:t> the face value, so it is a </a:t>
            </a:r>
            <a:r>
              <a:rPr lang="en-US" sz="2300" b="1" i="1" u="none" strike="noStrike" baseline="0" dirty="0">
                <a:solidFill>
                  <a:srgbClr val="221E1F"/>
                </a:solidFill>
              </a:rPr>
              <a:t>par value bond</a:t>
            </a:r>
            <a:endParaRPr lang="en-US" altLang="en-US" sz="2300" b="1" dirty="0">
              <a:solidFill>
                <a:schemeClr val="accent1">
                  <a:lumMod val="75000"/>
                </a:schemeClr>
              </a:solidFill>
            </a:endParaRPr>
          </a:p>
          <a:p>
            <a:pPr lvl="1" eaLnBrk="1" hangingPunct="1">
              <a:lnSpc>
                <a:spcPct val="85000"/>
              </a:lnSpc>
              <a:spcBef>
                <a:spcPts val="600"/>
              </a:spcBef>
              <a:defRPr/>
            </a:pPr>
            <a:endParaRPr lang="en-US" sz="2300" b="0" i="0" u="none" strike="noStrike" baseline="0" dirty="0">
              <a:solidFill>
                <a:srgbClr val="221E1F"/>
              </a:solidFill>
            </a:endParaRPr>
          </a:p>
          <a:p>
            <a:pPr eaLnBrk="1" hangingPunct="1">
              <a:lnSpc>
                <a:spcPct val="85000"/>
              </a:lnSpc>
              <a:spcBef>
                <a:spcPts val="600"/>
              </a:spcBef>
              <a:defRPr/>
            </a:pPr>
            <a:endParaRPr lang="en-US" altLang="en-US" sz="2300" dirty="0"/>
          </a:p>
        </p:txBody>
      </p:sp>
      <p:sp>
        <p:nvSpPr>
          <p:cNvPr id="2" name="Footer Placeholder 1">
            <a:extLst>
              <a:ext uri="{FF2B5EF4-FFF2-40B4-BE49-F238E27FC236}">
                <a16:creationId xmlns:a16="http://schemas.microsoft.com/office/drawing/2014/main" id="{56ABE3C6-E028-4169-A727-AD16C8CA34A1}"/>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38B54ABB-EF47-44C0-A3D8-3D00C66C1512}"/>
              </a:ext>
            </a:extLst>
          </p:cNvPr>
          <p:cNvSpPr>
            <a:spLocks noGrp="1" noChangeArrowheads="1"/>
          </p:cNvSpPr>
          <p:nvPr>
            <p:ph type="title"/>
          </p:nvPr>
        </p:nvSpPr>
        <p:spPr/>
        <p:txBody>
          <a:bodyPr>
            <a:noAutofit/>
          </a:bodyPr>
          <a:lstStyle/>
          <a:p>
            <a:pPr eaLnBrk="1" hangingPunct="1">
              <a:defRPr/>
            </a:pPr>
            <a:r>
              <a:rPr lang="en-US" altLang="en-US" sz="3600" dirty="0"/>
              <a:t>Bond values and yields:</a:t>
            </a:r>
            <a:br>
              <a:rPr lang="en-US" altLang="en-US" sz="3600" dirty="0"/>
            </a:br>
            <a:r>
              <a:rPr lang="en-US" altLang="en-US" sz="3600" dirty="0"/>
              <a:t>an example (par value bond)</a:t>
            </a:r>
          </a:p>
        </p:txBody>
      </p:sp>
    </p:spTree>
    <p:extLst>
      <p:ext uri="{BB962C8B-B14F-4D97-AF65-F5344CB8AC3E}">
        <p14:creationId xmlns:p14="http://schemas.microsoft.com/office/powerpoint/2010/main" val="290182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80378E8-C5DC-45EB-8B8F-E6C1E8F3CFD1}"/>
              </a:ext>
            </a:extLst>
          </p:cNvPr>
          <p:cNvSpPr txBox="1">
            <a:spLocks noChangeArrowheads="1"/>
          </p:cNvSpPr>
          <p:nvPr/>
        </p:nvSpPr>
        <p:spPr bwMode="auto">
          <a:xfrm>
            <a:off x="584906" y="1600200"/>
            <a:ext cx="8431036" cy="484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lvl1pPr marL="342220" indent="-227550" algn="l" defTabSz="913781"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647" indent="-227550" algn="l" defTabSz="913781"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781" indent="-227550" algn="l" defTabSz="913781"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294" indent="-227550" algn="l" defTabSz="913781"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426" indent="-227550" algn="l" defTabSz="913781"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738" indent="-182813" algn="l" defTabSz="914073"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962" indent="-182813" algn="l" defTabSz="914073"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775" indent="-182813" algn="l" defTabSz="914073"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6591" indent="-182813" algn="l" defTabSz="914073"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eaLnBrk="1" hangingPunct="1">
              <a:lnSpc>
                <a:spcPct val="90000"/>
              </a:lnSpc>
              <a:spcBef>
                <a:spcPts val="600"/>
              </a:spcBef>
              <a:defRPr/>
            </a:pPr>
            <a:r>
              <a:rPr lang="en-US" altLang="en-US" sz="2300" dirty="0"/>
              <a:t>Cash flows for the bond have an annuity component (the coupons) and a lump sum (the face value paid at maturity)</a:t>
            </a:r>
          </a:p>
          <a:p>
            <a:pPr eaLnBrk="1" hangingPunct="1">
              <a:lnSpc>
                <a:spcPct val="90000"/>
              </a:lnSpc>
              <a:spcBef>
                <a:spcPts val="600"/>
              </a:spcBef>
              <a:defRPr/>
            </a:pPr>
            <a:endParaRPr lang="en-US" altLang="en-US" sz="2300" dirty="0"/>
          </a:p>
          <a:p>
            <a:pPr eaLnBrk="1" hangingPunct="1">
              <a:lnSpc>
                <a:spcPct val="90000"/>
              </a:lnSpc>
              <a:spcBef>
                <a:spcPts val="600"/>
              </a:spcBef>
              <a:defRPr/>
            </a:pPr>
            <a:r>
              <a:rPr lang="en-US" altLang="en-US" sz="2300" dirty="0"/>
              <a:t>Cash flows for the bond are shown below:</a:t>
            </a:r>
          </a:p>
        </p:txBody>
      </p:sp>
      <p:pic>
        <p:nvPicPr>
          <p:cNvPr id="4" name="Content Placeholder 3">
            <a:extLst>
              <a:ext uri="{FF2B5EF4-FFF2-40B4-BE49-F238E27FC236}">
                <a16:creationId xmlns:a16="http://schemas.microsoft.com/office/drawing/2014/main" id="{F0F98F54-1013-46CE-A0C5-0522B00734A7}"/>
              </a:ext>
            </a:extLst>
          </p:cNvPr>
          <p:cNvPicPr>
            <a:picLocks noGrp="1" noChangeAspect="1"/>
          </p:cNvPicPr>
          <p:nvPr>
            <p:ph idx="1"/>
          </p:nvPr>
        </p:nvPicPr>
        <p:blipFill>
          <a:blip r:embed="rId3"/>
          <a:stretch>
            <a:fillRect/>
          </a:stretch>
        </p:blipFill>
        <p:spPr>
          <a:xfrm>
            <a:off x="636764" y="3276600"/>
            <a:ext cx="8431213" cy="2246054"/>
          </a:xfrm>
        </p:spPr>
      </p:pic>
      <p:sp>
        <p:nvSpPr>
          <p:cNvPr id="2" name="Footer Placeholder 1">
            <a:extLst>
              <a:ext uri="{FF2B5EF4-FFF2-40B4-BE49-F238E27FC236}">
                <a16:creationId xmlns:a16="http://schemas.microsoft.com/office/drawing/2014/main" id="{56ABE3C6-E028-4169-A727-AD16C8CA34A1}"/>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38B54ABB-EF47-44C0-A3D8-3D00C66C1512}"/>
              </a:ext>
            </a:extLst>
          </p:cNvPr>
          <p:cNvSpPr>
            <a:spLocks noGrp="1" noChangeArrowheads="1"/>
          </p:cNvSpPr>
          <p:nvPr>
            <p:ph type="title"/>
          </p:nvPr>
        </p:nvSpPr>
        <p:spPr/>
        <p:txBody>
          <a:bodyPr>
            <a:noAutofit/>
          </a:bodyPr>
          <a:lstStyle/>
          <a:p>
            <a:pPr eaLnBrk="1" hangingPunct="1">
              <a:defRPr/>
            </a:pPr>
            <a:r>
              <a:rPr lang="en-US" altLang="en-US" sz="3600" dirty="0"/>
              <a:t>Cash flows for </a:t>
            </a:r>
            <a:r>
              <a:rPr lang="en-US" altLang="en-US" sz="3600" dirty="0" err="1"/>
              <a:t>xanth</a:t>
            </a:r>
            <a:r>
              <a:rPr lang="en-US" altLang="en-US" sz="3600" dirty="0"/>
              <a:t> co. bond</a:t>
            </a:r>
          </a:p>
        </p:txBody>
      </p:sp>
    </p:spTree>
    <p:extLst>
      <p:ext uri="{BB962C8B-B14F-4D97-AF65-F5344CB8AC3E}">
        <p14:creationId xmlns:p14="http://schemas.microsoft.com/office/powerpoint/2010/main" val="218139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441FAF7-6B1B-4876-AB29-A8C801654423}"/>
              </a:ext>
            </a:extLst>
          </p:cNvPr>
          <p:cNvSpPr>
            <a:spLocks noGrp="1" noChangeArrowheads="1"/>
          </p:cNvSpPr>
          <p:nvPr>
            <p:ph idx="1"/>
          </p:nvPr>
        </p:nvSpPr>
        <p:spPr>
          <a:xfrm>
            <a:off x="584906" y="1447800"/>
            <a:ext cx="8431036" cy="4993289"/>
          </a:xfrm>
        </p:spPr>
        <p:txBody>
          <a:bodyPr/>
          <a:lstStyle/>
          <a:p>
            <a:pPr eaLnBrk="1" hangingPunct="1">
              <a:lnSpc>
                <a:spcPct val="90000"/>
              </a:lnSpc>
              <a:spcBef>
                <a:spcPts val="600"/>
              </a:spcBef>
              <a:spcAft>
                <a:spcPts val="0"/>
              </a:spcAft>
              <a:defRPr/>
            </a:pPr>
            <a:r>
              <a:rPr lang="en-US" sz="2300" dirty="0">
                <a:solidFill>
                  <a:srgbClr val="221E1F"/>
                </a:solidFill>
              </a:rPr>
              <a:t>S</a:t>
            </a:r>
            <a:r>
              <a:rPr lang="en-US" sz="2300" b="0" i="0" u="none" strike="noStrike" baseline="0" dirty="0">
                <a:solidFill>
                  <a:srgbClr val="221E1F"/>
                </a:solidFill>
              </a:rPr>
              <a:t>uppose a year has gone by. The </a:t>
            </a:r>
            <a:r>
              <a:rPr lang="en-US" sz="2300" b="0" i="0" u="none" strike="noStrike" baseline="0" dirty="0" err="1">
                <a:solidFill>
                  <a:srgbClr val="221E1F"/>
                </a:solidFill>
              </a:rPr>
              <a:t>Xanth</a:t>
            </a:r>
            <a:r>
              <a:rPr lang="en-US" sz="2300" b="0" i="0" u="none" strike="noStrike" baseline="0" dirty="0">
                <a:solidFill>
                  <a:srgbClr val="221E1F"/>
                </a:solidFill>
              </a:rPr>
              <a:t> bond now has nine years to maturity. If the interest rate in the market has risen to 10%, what will the bond be worth? </a:t>
            </a:r>
          </a:p>
          <a:p>
            <a:pPr algn="just">
              <a:lnSpc>
                <a:spcPct val="90000"/>
              </a:lnSpc>
              <a:spcBef>
                <a:spcPts val="600"/>
              </a:spcBef>
              <a:spcAft>
                <a:spcPts val="0"/>
              </a:spcAft>
            </a:pPr>
            <a:r>
              <a:rPr lang="en-US" sz="2300" dirty="0">
                <a:solidFill>
                  <a:srgbClr val="221E1F"/>
                </a:solidFill>
              </a:rPr>
              <a:t>P</a:t>
            </a:r>
            <a:r>
              <a:rPr lang="en-US" sz="2300" b="0" i="0" u="none" strike="noStrike" baseline="0" dirty="0">
                <a:solidFill>
                  <a:srgbClr val="221E1F"/>
                </a:solidFill>
              </a:rPr>
              <a:t>resent value of the $1,000 paid in nine years at 10 percent is: </a:t>
            </a:r>
          </a:p>
          <a:p>
            <a:pPr lvl="1" algn="just">
              <a:lnSpc>
                <a:spcPct val="90000"/>
              </a:lnSpc>
              <a:spcBef>
                <a:spcPts val="600"/>
              </a:spcBef>
              <a:spcAft>
                <a:spcPts val="0"/>
              </a:spcAft>
            </a:pPr>
            <a:r>
              <a:rPr lang="en-US" sz="2100" b="0" i="1" u="none" strike="noStrike" baseline="0" dirty="0"/>
              <a:t>Present value </a:t>
            </a:r>
            <a:r>
              <a:rPr lang="en-US" sz="2100" b="0" i="0" u="none" strike="noStrike" baseline="0" dirty="0"/>
              <a:t>= $1,000/1.10</a:t>
            </a:r>
            <a:r>
              <a:rPr lang="en-US" sz="2100" b="0" i="0" u="none" strike="noStrike" baseline="30000" dirty="0"/>
              <a:t>9</a:t>
            </a:r>
            <a:r>
              <a:rPr lang="en-US" sz="2100" b="0" i="0" u="none" strike="noStrike" baseline="0" dirty="0"/>
              <a:t> = $1,000/2.3579 = </a:t>
            </a:r>
            <a:r>
              <a:rPr lang="en-US" sz="2100" b="1" i="0" u="none" strike="noStrike" baseline="0" dirty="0">
                <a:solidFill>
                  <a:schemeClr val="accent1">
                    <a:lumMod val="75000"/>
                  </a:schemeClr>
                </a:solidFill>
              </a:rPr>
              <a:t>$424.10 </a:t>
            </a:r>
          </a:p>
          <a:p>
            <a:pPr algn="just">
              <a:lnSpc>
                <a:spcPct val="90000"/>
              </a:lnSpc>
              <a:spcBef>
                <a:spcPts val="600"/>
              </a:spcBef>
              <a:spcAft>
                <a:spcPts val="0"/>
              </a:spcAft>
            </a:pPr>
            <a:r>
              <a:rPr lang="en-US" sz="2300" b="0" i="0" u="none" strike="noStrike" baseline="0" dirty="0">
                <a:solidFill>
                  <a:srgbClr val="221E1F"/>
                </a:solidFill>
              </a:rPr>
              <a:t>Bond now offers $80 per year for nine years; the present value of this annuity stream at 10% is: </a:t>
            </a:r>
          </a:p>
          <a:p>
            <a:pPr marL="686231" lvl="2" indent="0">
              <a:lnSpc>
                <a:spcPct val="90000"/>
              </a:lnSpc>
              <a:spcBef>
                <a:spcPts val="600"/>
              </a:spcBef>
              <a:spcAft>
                <a:spcPts val="0"/>
              </a:spcAft>
              <a:buNone/>
            </a:pPr>
            <a:r>
              <a:rPr lang="en-US" sz="2100" b="0" i="1" u="none" strike="noStrike" baseline="0" dirty="0"/>
              <a:t>Annuity present value </a:t>
            </a:r>
            <a:r>
              <a:rPr lang="en-US" sz="2100" b="0" i="0" u="none" strike="noStrike" baseline="0" dirty="0"/>
              <a:t>= $80 × (1 − 1/1.10</a:t>
            </a:r>
            <a:r>
              <a:rPr lang="en-US" sz="2100" b="0" i="0" u="none" strike="noStrike" baseline="30000" dirty="0"/>
              <a:t>9</a:t>
            </a:r>
            <a:r>
              <a:rPr lang="en-US" sz="2100" b="0" i="0" u="none" strike="noStrike" baseline="0" dirty="0"/>
              <a:t>) /.10 </a:t>
            </a:r>
          </a:p>
          <a:p>
            <a:pPr marL="685800" lvl="2" indent="2406650">
              <a:lnSpc>
                <a:spcPct val="90000"/>
              </a:lnSpc>
              <a:spcBef>
                <a:spcPts val="600"/>
              </a:spcBef>
              <a:spcAft>
                <a:spcPts val="0"/>
              </a:spcAft>
              <a:buNone/>
            </a:pPr>
            <a:r>
              <a:rPr lang="en-US" sz="2100" b="0" i="0" u="none" strike="noStrike" baseline="0" dirty="0"/>
              <a:t>= $80 × (1 − 1/2.3579) /.10 </a:t>
            </a:r>
          </a:p>
          <a:p>
            <a:pPr marL="685800" lvl="2" indent="2406650">
              <a:lnSpc>
                <a:spcPct val="90000"/>
              </a:lnSpc>
              <a:spcBef>
                <a:spcPts val="600"/>
              </a:spcBef>
              <a:spcAft>
                <a:spcPts val="0"/>
              </a:spcAft>
              <a:buNone/>
            </a:pPr>
            <a:r>
              <a:rPr lang="en-US" sz="2100" b="0" i="0" u="none" strike="noStrike" baseline="0" dirty="0"/>
              <a:t>= $80 × 5.7590 </a:t>
            </a:r>
          </a:p>
          <a:p>
            <a:pPr marL="685800" lvl="2" indent="2406650">
              <a:lnSpc>
                <a:spcPct val="90000"/>
              </a:lnSpc>
              <a:spcBef>
                <a:spcPts val="600"/>
              </a:spcBef>
              <a:spcAft>
                <a:spcPts val="0"/>
              </a:spcAft>
              <a:buNone/>
            </a:pPr>
            <a:r>
              <a:rPr lang="en-US" sz="2100" b="0" i="0" u="none" strike="noStrike" baseline="0" dirty="0"/>
              <a:t>= </a:t>
            </a:r>
            <a:r>
              <a:rPr lang="en-US" sz="2100" b="1" i="0" u="none" strike="noStrike" baseline="0" dirty="0">
                <a:solidFill>
                  <a:schemeClr val="accent1">
                    <a:lumMod val="75000"/>
                  </a:schemeClr>
                </a:solidFill>
              </a:rPr>
              <a:t>$460.72 </a:t>
            </a:r>
          </a:p>
          <a:p>
            <a:pPr algn="just">
              <a:lnSpc>
                <a:spcPct val="90000"/>
              </a:lnSpc>
              <a:spcBef>
                <a:spcPts val="600"/>
              </a:spcBef>
              <a:spcAft>
                <a:spcPts val="0"/>
              </a:spcAft>
            </a:pPr>
            <a:r>
              <a:rPr lang="en-US" sz="2300" b="0" i="0" u="none" strike="noStrike" baseline="0" dirty="0">
                <a:solidFill>
                  <a:srgbClr val="221E1F"/>
                </a:solidFill>
              </a:rPr>
              <a:t>Add the values for the two parts together to get the bond’s value: </a:t>
            </a:r>
          </a:p>
          <a:p>
            <a:pPr lvl="1" algn="just">
              <a:lnSpc>
                <a:spcPct val="90000"/>
              </a:lnSpc>
              <a:spcBef>
                <a:spcPts val="600"/>
              </a:spcBef>
              <a:spcAft>
                <a:spcPts val="0"/>
              </a:spcAft>
            </a:pPr>
            <a:r>
              <a:rPr lang="en-US" sz="2100" b="0" i="1" u="none" strike="noStrike" baseline="0" dirty="0"/>
              <a:t>Total bond value </a:t>
            </a:r>
            <a:r>
              <a:rPr lang="en-US" sz="2100" b="0" i="0" u="none" strike="noStrike" baseline="0" dirty="0"/>
              <a:t>= $424.10 + 460.72 = </a:t>
            </a:r>
            <a:r>
              <a:rPr lang="en-US" sz="2100" b="1" i="0" u="none" strike="noStrike" baseline="0" dirty="0">
                <a:solidFill>
                  <a:schemeClr val="accent1">
                    <a:lumMod val="75000"/>
                  </a:schemeClr>
                </a:solidFill>
              </a:rPr>
              <a:t>$884.82 </a:t>
            </a:r>
          </a:p>
          <a:p>
            <a:pPr algn="just">
              <a:lnSpc>
                <a:spcPct val="90000"/>
              </a:lnSpc>
              <a:spcBef>
                <a:spcPts val="600"/>
              </a:spcBef>
              <a:spcAft>
                <a:spcPts val="0"/>
              </a:spcAft>
            </a:pPr>
            <a:r>
              <a:rPr lang="en-US" sz="2300" dirty="0">
                <a:solidFill>
                  <a:srgbClr val="221E1F"/>
                </a:solidFill>
              </a:rPr>
              <a:t>This b</a:t>
            </a:r>
            <a:r>
              <a:rPr lang="en-US" sz="2300" b="0" i="0" u="none" strike="noStrike" baseline="0" dirty="0">
                <a:solidFill>
                  <a:srgbClr val="221E1F"/>
                </a:solidFill>
              </a:rPr>
              <a:t>ond sells for </a:t>
            </a:r>
            <a:r>
              <a:rPr lang="en-US" sz="2300" b="0" i="1" u="none" strike="noStrike" baseline="0" dirty="0">
                <a:solidFill>
                  <a:srgbClr val="221E1F"/>
                </a:solidFill>
              </a:rPr>
              <a:t>less</a:t>
            </a:r>
            <a:r>
              <a:rPr lang="en-US" sz="2300" b="0" i="0" u="none" strike="noStrike" baseline="0" dirty="0">
                <a:solidFill>
                  <a:srgbClr val="221E1F"/>
                </a:solidFill>
              </a:rPr>
              <a:t> than face value, so it is a </a:t>
            </a:r>
            <a:r>
              <a:rPr lang="en-US" sz="2300" b="1" i="1" u="none" strike="noStrike" baseline="0" dirty="0">
                <a:solidFill>
                  <a:srgbClr val="221E1F"/>
                </a:solidFill>
              </a:rPr>
              <a:t>discount bond</a:t>
            </a:r>
            <a:endParaRPr lang="en-US" altLang="en-US" sz="2300" b="1" dirty="0">
              <a:solidFill>
                <a:schemeClr val="accent1">
                  <a:lumMod val="75000"/>
                </a:schemeClr>
              </a:solidFill>
            </a:endParaRPr>
          </a:p>
        </p:txBody>
      </p:sp>
      <p:sp>
        <p:nvSpPr>
          <p:cNvPr id="2" name="Footer Placeholder 1">
            <a:extLst>
              <a:ext uri="{FF2B5EF4-FFF2-40B4-BE49-F238E27FC236}">
                <a16:creationId xmlns:a16="http://schemas.microsoft.com/office/drawing/2014/main" id="{56ABE3C6-E028-4169-A727-AD16C8CA34A1}"/>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38B54ABB-EF47-44C0-A3D8-3D00C66C1512}"/>
              </a:ext>
            </a:extLst>
          </p:cNvPr>
          <p:cNvSpPr>
            <a:spLocks noGrp="1" noChangeArrowheads="1"/>
          </p:cNvSpPr>
          <p:nvPr>
            <p:ph type="title"/>
          </p:nvPr>
        </p:nvSpPr>
        <p:spPr/>
        <p:txBody>
          <a:bodyPr>
            <a:noAutofit/>
          </a:bodyPr>
          <a:lstStyle/>
          <a:p>
            <a:pPr eaLnBrk="1" hangingPunct="1">
              <a:defRPr/>
            </a:pPr>
            <a:r>
              <a:rPr lang="en-US" altLang="en-US" sz="3600" dirty="0"/>
              <a:t>Bond values and yields:</a:t>
            </a:r>
            <a:br>
              <a:rPr lang="en-US" altLang="en-US" sz="3600" dirty="0"/>
            </a:br>
            <a:r>
              <a:rPr lang="en-US" altLang="en-US" sz="3600" dirty="0"/>
              <a:t>an example (discount bond)</a:t>
            </a:r>
          </a:p>
        </p:txBody>
      </p:sp>
    </p:spTree>
    <p:extLst>
      <p:ext uri="{BB962C8B-B14F-4D97-AF65-F5344CB8AC3E}">
        <p14:creationId xmlns:p14="http://schemas.microsoft.com/office/powerpoint/2010/main" val="389314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441FAF7-6B1B-4876-AB29-A8C801654423}"/>
              </a:ext>
            </a:extLst>
          </p:cNvPr>
          <p:cNvSpPr>
            <a:spLocks noGrp="1" noChangeArrowheads="1"/>
          </p:cNvSpPr>
          <p:nvPr>
            <p:ph idx="1"/>
          </p:nvPr>
        </p:nvSpPr>
        <p:spPr>
          <a:xfrm>
            <a:off x="584906" y="1447800"/>
            <a:ext cx="8431036" cy="4993289"/>
          </a:xfrm>
        </p:spPr>
        <p:txBody>
          <a:bodyPr/>
          <a:lstStyle/>
          <a:p>
            <a:pPr eaLnBrk="1" hangingPunct="1">
              <a:lnSpc>
                <a:spcPct val="95000"/>
              </a:lnSpc>
              <a:spcBef>
                <a:spcPts val="600"/>
              </a:spcBef>
              <a:spcAft>
                <a:spcPts val="0"/>
              </a:spcAft>
              <a:defRPr/>
            </a:pPr>
            <a:r>
              <a:rPr lang="en-US" sz="2300" b="0" i="0" u="none" strike="noStrike" baseline="0" dirty="0">
                <a:solidFill>
                  <a:srgbClr val="221E1F"/>
                </a:solidFill>
              </a:rPr>
              <a:t>What would the </a:t>
            </a:r>
            <a:r>
              <a:rPr lang="en-US" sz="2300" b="0" i="0" u="none" strike="noStrike" baseline="0" dirty="0" err="1">
                <a:solidFill>
                  <a:srgbClr val="221E1F"/>
                </a:solidFill>
              </a:rPr>
              <a:t>Xanth</a:t>
            </a:r>
            <a:r>
              <a:rPr lang="en-US" sz="2300" b="0" i="0" u="none" strike="noStrike" baseline="0" dirty="0">
                <a:solidFill>
                  <a:srgbClr val="221E1F"/>
                </a:solidFill>
              </a:rPr>
              <a:t> bond sell for if interest rates had dropped by 2% instead of rising by 2%? In other words, assume the bond has a coupon rate of 8% when the market rate is now only 6%.</a:t>
            </a:r>
          </a:p>
          <a:p>
            <a:pPr algn="just">
              <a:lnSpc>
                <a:spcPct val="95000"/>
              </a:lnSpc>
              <a:spcBef>
                <a:spcPts val="600"/>
              </a:spcBef>
            </a:pPr>
            <a:r>
              <a:rPr lang="en-US" sz="2300" b="0" i="0" u="none" strike="noStrike" baseline="0" dirty="0"/>
              <a:t>The present value of the $1,000 face amount is: </a:t>
            </a:r>
          </a:p>
          <a:p>
            <a:pPr marL="686231" lvl="2" indent="0" algn="just">
              <a:lnSpc>
                <a:spcPct val="95000"/>
              </a:lnSpc>
              <a:spcBef>
                <a:spcPts val="600"/>
              </a:spcBef>
              <a:buNone/>
            </a:pPr>
            <a:r>
              <a:rPr lang="en-US" sz="2100" b="0" i="1" u="none" strike="noStrike" baseline="0" dirty="0"/>
              <a:t>Present value </a:t>
            </a:r>
            <a:r>
              <a:rPr lang="en-US" sz="2100" b="0" i="0" u="none" strike="noStrike" baseline="0" dirty="0"/>
              <a:t>= $1,000/1.06</a:t>
            </a:r>
            <a:r>
              <a:rPr lang="en-US" sz="2100" b="0" i="0" u="none" strike="noStrike" baseline="30000" dirty="0"/>
              <a:t>9</a:t>
            </a:r>
            <a:r>
              <a:rPr lang="en-US" sz="2100" b="0" i="0" u="none" strike="noStrike" baseline="0" dirty="0"/>
              <a:t> = $1,000/1.6895 = </a:t>
            </a:r>
            <a:r>
              <a:rPr lang="en-US" sz="2100" b="1" i="0" u="none" strike="noStrike" baseline="0" dirty="0">
                <a:solidFill>
                  <a:schemeClr val="accent1">
                    <a:lumMod val="75000"/>
                  </a:schemeClr>
                </a:solidFill>
              </a:rPr>
              <a:t>$591.90 </a:t>
            </a:r>
          </a:p>
          <a:p>
            <a:pPr algn="just">
              <a:lnSpc>
                <a:spcPct val="95000"/>
              </a:lnSpc>
              <a:spcBef>
                <a:spcPts val="600"/>
              </a:spcBef>
            </a:pPr>
            <a:r>
              <a:rPr lang="en-US" sz="2300" b="0" i="0" u="none" strike="noStrike" baseline="0" dirty="0"/>
              <a:t>The present value of the coupon stream is: </a:t>
            </a:r>
          </a:p>
          <a:p>
            <a:pPr marL="686231" lvl="2" indent="0">
              <a:lnSpc>
                <a:spcPct val="95000"/>
              </a:lnSpc>
              <a:spcBef>
                <a:spcPts val="600"/>
              </a:spcBef>
              <a:buNone/>
            </a:pPr>
            <a:r>
              <a:rPr lang="en-US" sz="2100" b="0" i="1" u="none" strike="noStrike" baseline="0" dirty="0"/>
              <a:t>Annuity present value </a:t>
            </a:r>
            <a:r>
              <a:rPr lang="en-US" sz="2100" b="0" i="0" u="none" strike="noStrike" baseline="0" dirty="0"/>
              <a:t>= $80 × (1 − 1/1.06</a:t>
            </a:r>
            <a:r>
              <a:rPr lang="en-US" sz="2100" b="0" i="0" u="none" strike="noStrike" baseline="30000" dirty="0"/>
              <a:t>9</a:t>
            </a:r>
            <a:r>
              <a:rPr lang="en-US" sz="2100" b="0" i="0" u="none" strike="noStrike" baseline="0" dirty="0"/>
              <a:t>) /.06 </a:t>
            </a:r>
          </a:p>
          <a:p>
            <a:pPr marL="685800" lvl="2" indent="2406650">
              <a:lnSpc>
                <a:spcPct val="95000"/>
              </a:lnSpc>
              <a:spcBef>
                <a:spcPts val="600"/>
              </a:spcBef>
              <a:buNone/>
            </a:pPr>
            <a:r>
              <a:rPr lang="en-US" sz="2100" b="0" i="0" u="none" strike="noStrike" baseline="0" dirty="0"/>
              <a:t>= $80 × (1 − 1/1.6895) /.06 </a:t>
            </a:r>
          </a:p>
          <a:p>
            <a:pPr marL="685800" lvl="2" indent="2406650">
              <a:lnSpc>
                <a:spcPct val="95000"/>
              </a:lnSpc>
              <a:spcBef>
                <a:spcPts val="600"/>
              </a:spcBef>
              <a:buNone/>
            </a:pPr>
            <a:r>
              <a:rPr lang="en-US" sz="2100" b="0" i="0" u="none" strike="noStrike" baseline="0" dirty="0"/>
              <a:t>= $80 × 6.8017 </a:t>
            </a:r>
          </a:p>
          <a:p>
            <a:pPr marL="685800" lvl="2" indent="2406650">
              <a:lnSpc>
                <a:spcPct val="95000"/>
              </a:lnSpc>
              <a:spcBef>
                <a:spcPts val="600"/>
              </a:spcBef>
              <a:buNone/>
            </a:pPr>
            <a:r>
              <a:rPr lang="en-US" sz="2100" b="0" i="0" u="none" strike="noStrike" baseline="0" dirty="0"/>
              <a:t>= </a:t>
            </a:r>
            <a:r>
              <a:rPr lang="en-US" sz="2100" b="1" i="0" u="none" strike="noStrike" baseline="0" dirty="0">
                <a:solidFill>
                  <a:schemeClr val="accent1">
                    <a:lumMod val="75000"/>
                  </a:schemeClr>
                </a:solidFill>
              </a:rPr>
              <a:t>$544.14 </a:t>
            </a:r>
          </a:p>
          <a:p>
            <a:pPr algn="just">
              <a:lnSpc>
                <a:spcPct val="95000"/>
              </a:lnSpc>
              <a:spcBef>
                <a:spcPts val="600"/>
              </a:spcBef>
            </a:pPr>
            <a:r>
              <a:rPr lang="en-US" sz="2300" b="0" i="0" u="none" strike="noStrike" baseline="0" dirty="0"/>
              <a:t>Add the values for the two parts together to get the bond’s value: </a:t>
            </a:r>
          </a:p>
          <a:p>
            <a:pPr lvl="1" algn="just">
              <a:lnSpc>
                <a:spcPct val="95000"/>
              </a:lnSpc>
              <a:spcBef>
                <a:spcPts val="600"/>
              </a:spcBef>
            </a:pPr>
            <a:r>
              <a:rPr lang="en-US" sz="2100" b="0" i="0" u="none" strike="noStrike" baseline="0" dirty="0"/>
              <a:t>Total bond value = $591.90 + 544.14 = </a:t>
            </a:r>
            <a:r>
              <a:rPr lang="en-US" sz="2100" b="1" i="0" u="none" strike="noStrike" baseline="0" dirty="0">
                <a:solidFill>
                  <a:schemeClr val="accent1">
                    <a:lumMod val="75000"/>
                  </a:schemeClr>
                </a:solidFill>
              </a:rPr>
              <a:t>$1,136.03 </a:t>
            </a:r>
          </a:p>
          <a:p>
            <a:pPr algn="just">
              <a:lnSpc>
                <a:spcPct val="95000"/>
              </a:lnSpc>
              <a:spcBef>
                <a:spcPts val="600"/>
              </a:spcBef>
            </a:pPr>
            <a:r>
              <a:rPr lang="en-US" sz="2300" dirty="0">
                <a:solidFill>
                  <a:srgbClr val="221E1F"/>
                </a:solidFill>
              </a:rPr>
              <a:t>This b</a:t>
            </a:r>
            <a:r>
              <a:rPr lang="en-US" sz="2300" b="0" i="0" u="none" strike="noStrike" baseline="0" dirty="0">
                <a:solidFill>
                  <a:srgbClr val="221E1F"/>
                </a:solidFill>
              </a:rPr>
              <a:t>ond sells for </a:t>
            </a:r>
            <a:r>
              <a:rPr lang="en-US" sz="2300" b="0" i="1" u="none" strike="noStrike" baseline="0" dirty="0">
                <a:solidFill>
                  <a:srgbClr val="221E1F"/>
                </a:solidFill>
              </a:rPr>
              <a:t>more</a:t>
            </a:r>
            <a:r>
              <a:rPr lang="en-US" sz="2300" b="0" i="0" u="none" strike="noStrike" baseline="0" dirty="0">
                <a:solidFill>
                  <a:srgbClr val="221E1F"/>
                </a:solidFill>
              </a:rPr>
              <a:t> than face value, so it is a </a:t>
            </a:r>
            <a:r>
              <a:rPr lang="en-US" sz="2300" b="1" i="1" u="none" strike="noStrike" baseline="0" dirty="0">
                <a:solidFill>
                  <a:srgbClr val="221E1F"/>
                </a:solidFill>
              </a:rPr>
              <a:t>premium bond</a:t>
            </a:r>
            <a:endParaRPr lang="en-US" altLang="en-US" sz="2300" b="1" dirty="0">
              <a:solidFill>
                <a:schemeClr val="accent1">
                  <a:lumMod val="75000"/>
                </a:schemeClr>
              </a:solidFill>
            </a:endParaRPr>
          </a:p>
          <a:p>
            <a:pPr algn="just">
              <a:lnSpc>
                <a:spcPct val="95000"/>
              </a:lnSpc>
              <a:spcBef>
                <a:spcPts val="600"/>
              </a:spcBef>
            </a:pPr>
            <a:endParaRPr lang="en-US" altLang="en-US" sz="2700" b="1" dirty="0">
              <a:solidFill>
                <a:schemeClr val="accent1">
                  <a:lumMod val="75000"/>
                </a:schemeClr>
              </a:solidFill>
            </a:endParaRPr>
          </a:p>
        </p:txBody>
      </p:sp>
      <p:sp>
        <p:nvSpPr>
          <p:cNvPr id="2" name="Footer Placeholder 1">
            <a:extLst>
              <a:ext uri="{FF2B5EF4-FFF2-40B4-BE49-F238E27FC236}">
                <a16:creationId xmlns:a16="http://schemas.microsoft.com/office/drawing/2014/main" id="{56ABE3C6-E028-4169-A727-AD16C8CA34A1}"/>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38B54ABB-EF47-44C0-A3D8-3D00C66C1512}"/>
              </a:ext>
            </a:extLst>
          </p:cNvPr>
          <p:cNvSpPr>
            <a:spLocks noGrp="1" noChangeArrowheads="1"/>
          </p:cNvSpPr>
          <p:nvPr>
            <p:ph type="title"/>
          </p:nvPr>
        </p:nvSpPr>
        <p:spPr/>
        <p:txBody>
          <a:bodyPr>
            <a:noAutofit/>
          </a:bodyPr>
          <a:lstStyle/>
          <a:p>
            <a:pPr eaLnBrk="1" hangingPunct="1">
              <a:defRPr/>
            </a:pPr>
            <a:r>
              <a:rPr lang="en-US" altLang="en-US" sz="3600" dirty="0"/>
              <a:t>Bond values and yields:</a:t>
            </a:r>
            <a:br>
              <a:rPr lang="en-US" altLang="en-US" sz="3600" dirty="0"/>
            </a:br>
            <a:r>
              <a:rPr lang="en-US" altLang="en-US" sz="3600" dirty="0"/>
              <a:t>an example (premium bond)</a:t>
            </a:r>
          </a:p>
        </p:txBody>
      </p:sp>
    </p:spTree>
    <p:extLst>
      <p:ext uri="{BB962C8B-B14F-4D97-AF65-F5344CB8AC3E}">
        <p14:creationId xmlns:p14="http://schemas.microsoft.com/office/powerpoint/2010/main" val="614616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2121</TotalTime>
  <Words>8642</Words>
  <Application>Microsoft Office PowerPoint</Application>
  <PresentationFormat>On-screen Show (4:3)</PresentationFormat>
  <Paragraphs>568</Paragraphs>
  <Slides>55</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Book Antiqua</vt:lpstr>
      <vt:lpstr>Calibri</vt:lpstr>
      <vt:lpstr>Proxima Nova</vt:lpstr>
      <vt:lpstr>STIX MathJax Main</vt:lpstr>
      <vt:lpstr>Times New Roman</vt:lpstr>
      <vt:lpstr>1_RWJ_FCF11e_PPT_Template</vt:lpstr>
      <vt:lpstr>CHAPTER 7</vt:lpstr>
      <vt:lpstr>Learning objectives</vt:lpstr>
      <vt:lpstr>Chapter Outline</vt:lpstr>
      <vt:lpstr>Bond features and prices</vt:lpstr>
      <vt:lpstr>Bond values and yields</vt:lpstr>
      <vt:lpstr>Bond values and yields: an example (par value bond)</vt:lpstr>
      <vt:lpstr>Cash flows for xanth co. bond</vt:lpstr>
      <vt:lpstr>Bond values and yields: an example (discount bond)</vt:lpstr>
      <vt:lpstr>Bond values and yields: an example (premium bond)</vt:lpstr>
      <vt:lpstr>General expression for value of a bond</vt:lpstr>
      <vt:lpstr>Semiannual coupons</vt:lpstr>
      <vt:lpstr>Interest Rate Risk</vt:lpstr>
      <vt:lpstr>Interest rate risk and time to maturity</vt:lpstr>
      <vt:lpstr>Finding the yield to maturity:  more trial and error</vt:lpstr>
      <vt:lpstr>Finding the yield to maturity:  more trial and error (continued)</vt:lpstr>
      <vt:lpstr>Summary of bond valuation</vt:lpstr>
      <vt:lpstr>Current events</vt:lpstr>
      <vt:lpstr>Bond yields</vt:lpstr>
      <vt:lpstr>How to calculate bond prices and yields using a financial calculator</vt:lpstr>
      <vt:lpstr>More about bond features</vt:lpstr>
      <vt:lpstr>Long-term debt: the basics</vt:lpstr>
      <vt:lpstr>Features of an apple bond</vt:lpstr>
      <vt:lpstr>The indenture</vt:lpstr>
      <vt:lpstr>Terms of a bond</vt:lpstr>
      <vt:lpstr>security</vt:lpstr>
      <vt:lpstr>Seniority and repayment</vt:lpstr>
      <vt:lpstr>The call provision</vt:lpstr>
      <vt:lpstr>Protective covenants</vt:lpstr>
      <vt:lpstr>Bond ratings</vt:lpstr>
      <vt:lpstr>Bond ratings (continued)</vt:lpstr>
      <vt:lpstr>Government bonds</vt:lpstr>
      <vt:lpstr>Taxable versus municipal bonds</vt:lpstr>
      <vt:lpstr>Zero coupon bonds</vt:lpstr>
      <vt:lpstr>Interest expense for ein’s zeroes</vt:lpstr>
      <vt:lpstr>Floating-rate bonds</vt:lpstr>
      <vt:lpstr>Other types of bonds</vt:lpstr>
      <vt:lpstr>Other types of bonds  (continued)</vt:lpstr>
      <vt:lpstr>sukuk</vt:lpstr>
      <vt:lpstr>How bonds are bought and sold</vt:lpstr>
      <vt:lpstr>Bond price reporting</vt:lpstr>
      <vt:lpstr>Sample wall street journal u.s. treasury note and bond prices</vt:lpstr>
      <vt:lpstr>A note about bond price quotes</vt:lpstr>
      <vt:lpstr>Real versus nominal rates</vt:lpstr>
      <vt:lpstr>The fisher effect</vt:lpstr>
      <vt:lpstr>The fisher effect: an example</vt:lpstr>
      <vt:lpstr>Inflation and present values: discounting nominal cash flows</vt:lpstr>
      <vt:lpstr>Inflation and present values: discounting real cash flows</vt:lpstr>
      <vt:lpstr>Term structure of interest rates</vt:lpstr>
      <vt:lpstr>Term structure of interest rates (continued)</vt:lpstr>
      <vt:lpstr>Term structure of interest rates (concluded)</vt:lpstr>
      <vt:lpstr>Bond yields and the yield curve: putting it all together</vt:lpstr>
      <vt:lpstr>Bond yields and the yield curve: putting it all together (continued)</vt:lpstr>
      <vt:lpstr>conclusion</vt:lpstr>
      <vt:lpstr>Selected concept questions</vt:lpstr>
      <vt:lpstr>End of Chapter</vt:lpstr>
    </vt:vector>
  </TitlesOfParts>
  <Company>University of Tampa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 Rates and Bond Valuation</dc:title>
  <dc:creator>Kent P. Ragan</dc:creator>
  <cp:lastModifiedBy>Mccabe, Allison</cp:lastModifiedBy>
  <cp:revision>280</cp:revision>
  <dcterms:created xsi:type="dcterms:W3CDTF">2000-09-04T00:15:41Z</dcterms:created>
  <dcterms:modified xsi:type="dcterms:W3CDTF">2021-01-07T16:16:06Z</dcterms:modified>
</cp:coreProperties>
</file>