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8"/>
  </p:notesMasterIdLst>
  <p:handoutMasterIdLst>
    <p:handoutMasterId r:id="rId39"/>
  </p:handoutMasterIdLst>
  <p:sldIdLst>
    <p:sldId id="285" r:id="rId2"/>
    <p:sldId id="257" r:id="rId3"/>
    <p:sldId id="258" r:id="rId4"/>
    <p:sldId id="259" r:id="rId5"/>
    <p:sldId id="294" r:id="rId6"/>
    <p:sldId id="295" r:id="rId7"/>
    <p:sldId id="260" r:id="rId8"/>
    <p:sldId id="296" r:id="rId9"/>
    <p:sldId id="297" r:id="rId10"/>
    <p:sldId id="299" r:id="rId11"/>
    <p:sldId id="300" r:id="rId12"/>
    <p:sldId id="301" r:id="rId13"/>
    <p:sldId id="302" r:id="rId14"/>
    <p:sldId id="303" r:id="rId15"/>
    <p:sldId id="304" r:id="rId16"/>
    <p:sldId id="261" r:id="rId17"/>
    <p:sldId id="305" r:id="rId18"/>
    <p:sldId id="306" r:id="rId19"/>
    <p:sldId id="307" r:id="rId20"/>
    <p:sldId id="308" r:id="rId21"/>
    <p:sldId id="262"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288" r:id="rId37"/>
  </p:sldIdLst>
  <p:sldSz cx="9144000" cy="6858000" type="screen4x3"/>
  <p:notesSz cx="6858000" cy="9144000"/>
  <p:custDataLst>
    <p:tags r:id="rId4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Wood" initials="A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85" autoAdjust="0"/>
    <p:restoredTop sz="82082" autoAdjust="0"/>
  </p:normalViewPr>
  <p:slideViewPr>
    <p:cSldViewPr>
      <p:cViewPr varScale="1">
        <p:scale>
          <a:sx n="93" d="100"/>
          <a:sy n="93" d="100"/>
        </p:scale>
        <p:origin x="23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906"/>
    </p:cViewPr>
  </p:sorterViewPr>
  <p:notesViewPr>
    <p:cSldViewPr>
      <p:cViewPr varScale="1">
        <p:scale>
          <a:sx n="86" d="100"/>
          <a:sy n="86" d="100"/>
        </p:scale>
        <p:origin x="9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A745D989-338F-4E38-A4E6-EC37FCDE518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93187" name="Rectangle 3">
            <a:extLst>
              <a:ext uri="{FF2B5EF4-FFF2-40B4-BE49-F238E27FC236}">
                <a16:creationId xmlns:a16="http://schemas.microsoft.com/office/drawing/2014/main" id="{BE8E2D9C-5772-47AF-967D-9573D0815AB1}"/>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93188" name="Rectangle 4">
            <a:extLst>
              <a:ext uri="{FF2B5EF4-FFF2-40B4-BE49-F238E27FC236}">
                <a16:creationId xmlns:a16="http://schemas.microsoft.com/office/drawing/2014/main" id="{E2831E2A-B3E7-4C68-8978-46DB748F0773}"/>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93189" name="Rectangle 5">
            <a:extLst>
              <a:ext uri="{FF2B5EF4-FFF2-40B4-BE49-F238E27FC236}">
                <a16:creationId xmlns:a16="http://schemas.microsoft.com/office/drawing/2014/main" id="{37A8FDC2-E467-4B03-ABF8-8A22B6754986}"/>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D0E94942-0B3F-4861-84E1-90A6C069FB3B}" type="slidenum">
              <a:rPr lang="en-US" altLang="en-US"/>
              <a:pPr>
                <a:defRPr/>
              </a:pPr>
              <a:t>‹#›</a:t>
            </a:fld>
            <a:endParaRPr lang="en-US" altLang="en-US" dirty="0"/>
          </a:p>
        </p:txBody>
      </p:sp>
    </p:spTree>
    <p:extLst>
      <p:ext uri="{BB962C8B-B14F-4D97-AF65-F5344CB8AC3E}">
        <p14:creationId xmlns:p14="http://schemas.microsoft.com/office/powerpoint/2010/main" val="3981752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0B407C1-EF77-4F94-8CCD-EC06D71B6B8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8195" name="Rectangle 3">
            <a:extLst>
              <a:ext uri="{FF2B5EF4-FFF2-40B4-BE49-F238E27FC236}">
                <a16:creationId xmlns:a16="http://schemas.microsoft.com/office/drawing/2014/main" id="{A4AA0C18-D192-49D0-BDAA-F21C71B63338}"/>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1268" name="Rectangle 4">
            <a:extLst>
              <a:ext uri="{FF2B5EF4-FFF2-40B4-BE49-F238E27FC236}">
                <a16:creationId xmlns:a16="http://schemas.microsoft.com/office/drawing/2014/main" id="{160B9D05-AE93-4F6D-8563-6E9C2E0D1A3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CF3BE891-7A6C-41CA-A519-8C8319E2628E}"/>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A18796D0-2A57-4391-9A7D-35E6AD9253C1}"/>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8199" name="Rectangle 7">
            <a:extLst>
              <a:ext uri="{FF2B5EF4-FFF2-40B4-BE49-F238E27FC236}">
                <a16:creationId xmlns:a16="http://schemas.microsoft.com/office/drawing/2014/main" id="{FE7473BA-4090-4E5D-919B-B73BA52BD3AE}"/>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atin typeface="Times New Roman" panose="02020603050405020304" pitchFamily="18" charset="0"/>
              </a:defRPr>
            </a:lvl1pPr>
          </a:lstStyle>
          <a:p>
            <a:pPr>
              <a:defRPr/>
            </a:pPr>
            <a:r>
              <a:rPr lang="en-US" altLang="en-US" dirty="0"/>
              <a:t>7.</a:t>
            </a:r>
            <a:fld id="{EE1F83F1-F671-441A-8563-491E00886808}" type="slidenum">
              <a:rPr lang="en-US" altLang="en-US"/>
              <a:pPr>
                <a:defRPr/>
              </a:pPr>
              <a:t>‹#›</a:t>
            </a:fld>
            <a:endParaRPr lang="en-US" altLang="en-US" dirty="0"/>
          </a:p>
        </p:txBody>
      </p:sp>
    </p:spTree>
    <p:extLst>
      <p:ext uri="{BB962C8B-B14F-4D97-AF65-F5344CB8AC3E}">
        <p14:creationId xmlns:p14="http://schemas.microsoft.com/office/powerpoint/2010/main" val="368718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254634E-0018-4182-982C-AEAA507C5660}"/>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4672C5BE-D7DA-4A52-9205-71215BAA905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0" name="Slide Number Placeholder 3">
            <a:extLst>
              <a:ext uri="{FF2B5EF4-FFF2-40B4-BE49-F238E27FC236}">
                <a16:creationId xmlns:a16="http://schemas.microsoft.com/office/drawing/2014/main" id="{1A5F6B05-E535-4E77-BC43-C320D7F5907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4F314D25-A942-4DEE-BEFF-815E601D1E0C}" type="slidenum">
              <a:rPr lang="en-US" altLang="en-US">
                <a:latin typeface="Times New Roman" panose="02020603050405020304" pitchFamily="18" charset="0"/>
              </a:rPr>
              <a:pPr/>
              <a:t>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1162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12</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The stock is worth $2.41 today. </a:t>
            </a:r>
            <a:endParaRPr lang="en-US" altLang="en-US" dirty="0"/>
          </a:p>
        </p:txBody>
      </p:sp>
    </p:spTree>
    <p:extLst>
      <p:ext uri="{BB962C8B-B14F-4D97-AF65-F5344CB8AC3E}">
        <p14:creationId xmlns:p14="http://schemas.microsoft.com/office/powerpoint/2010/main" val="1291535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13</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The problem of nonconstant growth is only slightly more complicated if the dividends are not zero for the first several years.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The important thing to notice is when constant growth starts. As we’ve shown, for this problem, constant growth starts at Time 3. By far the most common mistake in this situation is to incorrectly identify the start of the constant growth phase and, as a result, calculate the future stock price at the wrong time. </a:t>
            </a:r>
            <a:endParaRPr lang="en-US" altLang="en-US" dirty="0"/>
          </a:p>
        </p:txBody>
      </p:sp>
    </p:spTree>
    <p:extLst>
      <p:ext uri="{BB962C8B-B14F-4D97-AF65-F5344CB8AC3E}">
        <p14:creationId xmlns:p14="http://schemas.microsoft.com/office/powerpoint/2010/main" val="578639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14</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The value of the stock today is thus $43.88. </a:t>
            </a:r>
            <a:endParaRPr lang="en-US" altLang="en-US" dirty="0"/>
          </a:p>
        </p:txBody>
      </p:sp>
    </p:spTree>
    <p:extLst>
      <p:ext uri="{BB962C8B-B14F-4D97-AF65-F5344CB8AC3E}">
        <p14:creationId xmlns:p14="http://schemas.microsoft.com/office/powerpoint/2010/main" val="495564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15</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45132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36C315F-5872-4473-AA76-3DAD4E7A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FD94C778-3DDE-4B25-9EC3-26FFB5EBE376}" type="slidenum">
              <a:rPr lang="en-US" altLang="en-US">
                <a:latin typeface="Times New Roman" panose="02020603050405020304" pitchFamily="18" charset="0"/>
              </a:rPr>
              <a:pPr/>
              <a:t>16</a:t>
            </a:fld>
            <a:endParaRPr lang="en-US" altLang="en-US" dirty="0">
              <a:latin typeface="Times New Roman" panose="02020603050405020304" pitchFamily="18" charset="0"/>
            </a:endParaRPr>
          </a:p>
        </p:txBody>
      </p:sp>
      <p:sp>
        <p:nvSpPr>
          <p:cNvPr id="22531" name="Rectangle 2">
            <a:extLst>
              <a:ext uri="{FF2B5EF4-FFF2-40B4-BE49-F238E27FC236}">
                <a16:creationId xmlns:a16="http://schemas.microsoft.com/office/drawing/2014/main" id="{77246917-0017-4127-AF63-510AA09411B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5CF92BC-E091-4B7A-96BB-68B28437FF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12614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17</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46358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18</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As with any ratio, all three valuation ratios vary based on company age and industry. </a:t>
            </a:r>
            <a:endParaRPr lang="en-US" altLang="en-US" dirty="0"/>
          </a:p>
        </p:txBody>
      </p:sp>
    </p:spTree>
    <p:extLst>
      <p:ext uri="{BB962C8B-B14F-4D97-AF65-F5344CB8AC3E}">
        <p14:creationId xmlns:p14="http://schemas.microsoft.com/office/powerpoint/2010/main" val="3198118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19</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Table 8.1 shows the average ratios in different industries. As you can see, significant variation exists between industries, but the difference is not always consistent For example, the PE ratio for the soft drink and cable TV industries are similar, but the price-sales and EV/EBITDA ratios for the soft drink industry are about twice what we see in the cable TV industry. </a:t>
            </a:r>
            <a:endParaRPr lang="en-US" altLang="en-US" dirty="0"/>
          </a:p>
        </p:txBody>
      </p:sp>
    </p:spTree>
    <p:extLst>
      <p:ext uri="{BB962C8B-B14F-4D97-AF65-F5344CB8AC3E}">
        <p14:creationId xmlns:p14="http://schemas.microsoft.com/office/powerpoint/2010/main" val="3386679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20</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For future reference, our discussion of stock valuation techniques is summarized in Table 8.2. </a:t>
            </a:r>
            <a:endParaRPr lang="en-US" altLang="en-US" dirty="0"/>
          </a:p>
        </p:txBody>
      </p:sp>
    </p:spTree>
    <p:extLst>
      <p:ext uri="{BB962C8B-B14F-4D97-AF65-F5344CB8AC3E}">
        <p14:creationId xmlns:p14="http://schemas.microsoft.com/office/powerpoint/2010/main" val="3580142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21</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300" dirty="0"/>
          </a:p>
        </p:txBody>
      </p:sp>
    </p:spTree>
    <p:extLst>
      <p:ext uri="{BB962C8B-B14F-4D97-AF65-F5344CB8AC3E}">
        <p14:creationId xmlns:p14="http://schemas.microsoft.com/office/powerpoint/2010/main" val="2257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4</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8.1</a:t>
            </a:r>
          </a:p>
        </p:txBody>
      </p:sp>
    </p:spTree>
    <p:extLst>
      <p:ext uri="{BB962C8B-B14F-4D97-AF65-F5344CB8AC3E}">
        <p14:creationId xmlns:p14="http://schemas.microsoft.com/office/powerpoint/2010/main" val="132809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22</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300" dirty="0"/>
          </a:p>
        </p:txBody>
      </p:sp>
    </p:spTree>
    <p:extLst>
      <p:ext uri="{BB962C8B-B14F-4D97-AF65-F5344CB8AC3E}">
        <p14:creationId xmlns:p14="http://schemas.microsoft.com/office/powerpoint/2010/main" val="3599557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23</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300" dirty="0"/>
          </a:p>
        </p:txBody>
      </p:sp>
    </p:spTree>
    <p:extLst>
      <p:ext uri="{BB962C8B-B14F-4D97-AF65-F5344CB8AC3E}">
        <p14:creationId xmlns:p14="http://schemas.microsoft.com/office/powerpoint/2010/main" val="1600881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24</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dirty="0"/>
              <a:t>Regarding the last characteristic of dividends, note that </a:t>
            </a:r>
            <a:r>
              <a:rPr lang="en-US" sz="1800" b="0" i="0" u="none" strike="noStrike" baseline="0" dirty="0">
                <a:solidFill>
                  <a:srgbClr val="221E1F"/>
                </a:solidFill>
                <a:latin typeface="STIX MathJax Main"/>
              </a:rPr>
              <a:t>corporations that own stock in other corporations are permitted to exclude 50 percent of the dividend amounts they receive and are taxed on only the remaining 50 percent (the 50 percent exclusion was reduced from 70 percent by the Tax Cuts and Jobs Act of 2017).</a:t>
            </a:r>
            <a:endParaRPr lang="en-US" altLang="en-US" sz="1300" dirty="0"/>
          </a:p>
        </p:txBody>
      </p:sp>
    </p:spTree>
    <p:extLst>
      <p:ext uri="{BB962C8B-B14F-4D97-AF65-F5344CB8AC3E}">
        <p14:creationId xmlns:p14="http://schemas.microsoft.com/office/powerpoint/2010/main" val="3492048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25</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If preferred dividends are cumulative and are not paid in a particular year, they will be carried forward as an </a:t>
            </a:r>
            <a:r>
              <a:rPr lang="en-US" sz="1800" b="0" i="1" u="none" strike="noStrike" baseline="0" dirty="0">
                <a:solidFill>
                  <a:srgbClr val="221E1F"/>
                </a:solidFill>
                <a:latin typeface="STIX MathJax Main"/>
              </a:rPr>
              <a:t>arrearage. </a:t>
            </a:r>
            <a:r>
              <a:rPr lang="en-US" sz="1800" b="0" i="0" u="none" strike="noStrike" baseline="0" dirty="0">
                <a:solidFill>
                  <a:srgbClr val="221E1F"/>
                </a:solidFill>
                <a:latin typeface="STIX MathJax Main"/>
              </a:rPr>
              <a:t>Usually, both the accumulated (past) preferred dividends and the current preferred dividends must be paid before the common shareholders can receive anything. </a:t>
            </a:r>
            <a:endParaRPr lang="en-US" altLang="en-US" sz="1300" dirty="0"/>
          </a:p>
        </p:txBody>
      </p:sp>
    </p:spTree>
    <p:extLst>
      <p:ext uri="{BB962C8B-B14F-4D97-AF65-F5344CB8AC3E}">
        <p14:creationId xmlns:p14="http://schemas.microsoft.com/office/powerpoint/2010/main" val="3644104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26</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300" dirty="0"/>
          </a:p>
        </p:txBody>
      </p:sp>
    </p:spTree>
    <p:extLst>
      <p:ext uri="{BB962C8B-B14F-4D97-AF65-F5344CB8AC3E}">
        <p14:creationId xmlns:p14="http://schemas.microsoft.com/office/powerpoint/2010/main" val="1880618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27</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In the primary, or new issue, market, shares of stock are first brought to the market and sold to investors. In the secondary market, existing shares are traded among investors. In the primary market, companies sell securities to raise money.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When we speak of used car dealers and real estate brokers, we recognize that the used car dealer maintains an inventory, whereas the real estate broker does not. </a:t>
            </a:r>
            <a:endParaRPr lang="en-US" altLang="en-US" sz="1300" dirty="0"/>
          </a:p>
        </p:txBody>
      </p:sp>
    </p:spTree>
    <p:extLst>
      <p:ext uri="{BB962C8B-B14F-4D97-AF65-F5344CB8AC3E}">
        <p14:creationId xmlns:p14="http://schemas.microsoft.com/office/powerpoint/2010/main" val="85949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28</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The New York Stock Exchange, or NYSE, popularly known as the Big Board, celebrated its bicentennial a few years ago. It has occupied its current location on Wall Street since the turn of the twentieth century. Measured in terms of the total value of shares listed, it is the largest stock market in the world. </a:t>
            </a:r>
            <a:endParaRPr lang="en-US" altLang="en-US" sz="1300" dirty="0"/>
          </a:p>
        </p:txBody>
      </p:sp>
    </p:spTree>
    <p:extLst>
      <p:ext uri="{BB962C8B-B14F-4D97-AF65-F5344CB8AC3E}">
        <p14:creationId xmlns:p14="http://schemas.microsoft.com/office/powerpoint/2010/main" val="2057430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29</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In recent years, floor brokers have become less important on the exchange floor because of the efficient Pillar system, which allows orders to be transmitted electronically directly to the DMM. Additionally, the NYSE has an electronic platform called Arca, which accounts for a substantial percentage of all trading on the NYSE, particularly for smaller orders.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Note that a small number of NYSE members are floor traders who independently trade for their own accounts. </a:t>
            </a:r>
            <a:endParaRPr lang="en-US" altLang="en-US" sz="1300" dirty="0"/>
          </a:p>
        </p:txBody>
      </p:sp>
    </p:spTree>
    <p:extLst>
      <p:ext uri="{BB962C8B-B14F-4D97-AF65-F5344CB8AC3E}">
        <p14:creationId xmlns:p14="http://schemas.microsoft.com/office/powerpoint/2010/main" val="3345408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30</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Note that colored coats are worn by many of the people on the floor of the exchange. The color of the coat indicates the person’s job or position. Clerks, runners, visitors, exchange officials, and so on wear particular colors to identify themselves. </a:t>
            </a:r>
            <a:endParaRPr lang="en-US" altLang="en-US" sz="1300" dirty="0"/>
          </a:p>
        </p:txBody>
      </p:sp>
    </p:spTree>
    <p:extLst>
      <p:ext uri="{BB962C8B-B14F-4D97-AF65-F5344CB8AC3E}">
        <p14:creationId xmlns:p14="http://schemas.microsoft.com/office/powerpoint/2010/main" val="2907797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31</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300" dirty="0"/>
          </a:p>
        </p:txBody>
      </p:sp>
    </p:spTree>
    <p:extLst>
      <p:ext uri="{BB962C8B-B14F-4D97-AF65-F5344CB8AC3E}">
        <p14:creationId xmlns:p14="http://schemas.microsoft.com/office/powerpoint/2010/main" val="353540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5</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8.1</a:t>
            </a:r>
          </a:p>
          <a:p>
            <a:pPr eaLnBrk="1" hangingPunct="1"/>
            <a:endParaRPr lang="en-US" altLang="en-US" dirty="0"/>
          </a:p>
          <a:p>
            <a:pPr eaLnBrk="1" hangingPunct="1"/>
            <a:r>
              <a:rPr lang="en-US" sz="1800" b="0" i="0" u="none" strike="noStrike" baseline="0" dirty="0">
                <a:solidFill>
                  <a:srgbClr val="221E1F"/>
                </a:solidFill>
                <a:latin typeface="STIX MathJax Main"/>
              </a:rPr>
              <a:t>$64 is the value you would assign to the stock today. </a:t>
            </a:r>
            <a:endParaRPr lang="en-US" altLang="en-US" dirty="0"/>
          </a:p>
        </p:txBody>
      </p:sp>
    </p:spTree>
    <p:extLst>
      <p:ext uri="{BB962C8B-B14F-4D97-AF65-F5344CB8AC3E}">
        <p14:creationId xmlns:p14="http://schemas.microsoft.com/office/powerpoint/2010/main" val="3108463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32</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300" dirty="0"/>
          </a:p>
        </p:txBody>
      </p:sp>
    </p:spTree>
    <p:extLst>
      <p:ext uri="{BB962C8B-B14F-4D97-AF65-F5344CB8AC3E}">
        <p14:creationId xmlns:p14="http://schemas.microsoft.com/office/powerpoint/2010/main" val="1388949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33</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300" dirty="0"/>
          </a:p>
        </p:txBody>
      </p:sp>
    </p:spTree>
    <p:extLst>
      <p:ext uri="{BB962C8B-B14F-4D97-AF65-F5344CB8AC3E}">
        <p14:creationId xmlns:p14="http://schemas.microsoft.com/office/powerpoint/2010/main" val="756369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34</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In recent years, the reporting of stock prices and related information has increasingly moved from traditional print media, such as </a:t>
            </a:r>
            <a:r>
              <a:rPr lang="en-US" sz="1800" b="0" i="1" u="none" strike="noStrike" baseline="0" dirty="0">
                <a:solidFill>
                  <a:srgbClr val="221E1F"/>
                </a:solidFill>
                <a:latin typeface="STIX MathJax Main"/>
              </a:rPr>
              <a:t>The Wall Street Journal, </a:t>
            </a:r>
            <a:r>
              <a:rPr lang="en-US" sz="1800" b="0" i="0" u="none" strike="noStrike" baseline="0" dirty="0">
                <a:solidFill>
                  <a:srgbClr val="221E1F"/>
                </a:solidFill>
                <a:latin typeface="STIX MathJax Main"/>
              </a:rPr>
              <a:t>to various websites.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Note the availability of real-time prices for free is a relatively new development. </a:t>
            </a:r>
            <a:endParaRPr lang="en-US" altLang="en-US" sz="1300" dirty="0"/>
          </a:p>
        </p:txBody>
      </p:sp>
    </p:spTree>
    <p:extLst>
      <p:ext uri="{BB962C8B-B14F-4D97-AF65-F5344CB8AC3E}">
        <p14:creationId xmlns:p14="http://schemas.microsoft.com/office/powerpoint/2010/main" val="4216215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E0634EE-439C-48F4-8C5B-8BDF091A7D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6DACAD92-2374-4F32-81FA-B5997DD53BC7}" type="slidenum">
              <a:rPr lang="en-US" altLang="en-US">
                <a:latin typeface="Times New Roman" panose="02020603050405020304" pitchFamily="18" charset="0"/>
              </a:rPr>
              <a:pPr/>
              <a:t>35</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89207B18-21DA-4046-AF06-268090F24AF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BB10BB-0B5E-4AE3-86D4-596D05433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300" dirty="0"/>
          </a:p>
        </p:txBody>
      </p:sp>
    </p:spTree>
    <p:extLst>
      <p:ext uri="{BB962C8B-B14F-4D97-AF65-F5344CB8AC3E}">
        <p14:creationId xmlns:p14="http://schemas.microsoft.com/office/powerpoint/2010/main" val="388349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6</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We can push the problem of coming up with the stock price off into the future forever. Note that no matter what the stock price is, the present value is essentially zero if we push the sale of the stock far enough away. What we are eventually left with is the result that the current price of the stock can be written as the present value of the dividends beginning in one period and extending out forever.</a:t>
            </a:r>
            <a:endParaRPr lang="en-US" altLang="en-US" dirty="0"/>
          </a:p>
        </p:txBody>
      </p:sp>
    </p:spTree>
    <p:extLst>
      <p:ext uri="{BB962C8B-B14F-4D97-AF65-F5344CB8AC3E}">
        <p14:creationId xmlns:p14="http://schemas.microsoft.com/office/powerpoint/2010/main" val="267858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EB77383-63F4-4D30-84EA-27715D8041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3153F002-2A5A-49B5-9DD5-2336B8BC7474}" type="slidenum">
              <a:rPr lang="en-US" altLang="en-US">
                <a:latin typeface="Times New Roman" panose="02020603050405020304" pitchFamily="18" charset="0"/>
              </a:rPr>
              <a:pPr/>
              <a:t>7</a:t>
            </a:fld>
            <a:endParaRPr lang="en-US" altLang="en-US" dirty="0">
              <a:latin typeface="Times New Roman" panose="02020603050405020304" pitchFamily="18" charset="0"/>
            </a:endParaRPr>
          </a:p>
        </p:txBody>
      </p:sp>
      <p:sp>
        <p:nvSpPr>
          <p:cNvPr id="20483" name="Rectangle 2">
            <a:extLst>
              <a:ext uri="{FF2B5EF4-FFF2-40B4-BE49-F238E27FC236}">
                <a16:creationId xmlns:a16="http://schemas.microsoft.com/office/drawing/2014/main" id="{2138C4EA-426F-4FE2-88D3-7AF2D585DD6B}"/>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C87DC7DE-FE38-41DA-800A-D5DB623F0C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0474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8</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99094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9</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The assumption of steady dividend growth might strike you as peculiar. Why would the dividend grow at a constant rate? The reason is that, for many companies, steady growth in dividends is an explicit goal. </a:t>
            </a:r>
            <a:endParaRPr lang="en-US" altLang="en-US" dirty="0"/>
          </a:p>
        </p:txBody>
      </p:sp>
    </p:spTree>
    <p:extLst>
      <p:ext uri="{BB962C8B-B14F-4D97-AF65-F5344CB8AC3E}">
        <p14:creationId xmlns:p14="http://schemas.microsoft.com/office/powerpoint/2010/main" val="110367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10</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82551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0162623-E72D-40B6-9749-4D35CCC12B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7.</a:t>
            </a:r>
            <a:fld id="{D54215CB-7709-4A62-8AFA-7043C663E5FC}" type="slidenum">
              <a:rPr lang="en-US" altLang="en-US">
                <a:latin typeface="Times New Roman" panose="02020603050405020304" pitchFamily="18" charset="0"/>
              </a:rPr>
              <a:pPr/>
              <a:t>11</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8CF3ABA7-F84B-4288-881B-38A01F85AB2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1568D68-5784-4E3E-9826-BC32A191D0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77465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E78727-0837-473C-8F7E-816A416C214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6154150-F62B-498C-A089-9C49F5A9EEF0}"/>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B51F14B6-8F17-4883-A72D-ADB64A197F91}"/>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AB50229B-3E69-4058-A406-02302E8059D4}"/>
              </a:ext>
            </a:extLst>
          </p:cNvPr>
          <p:cNvSpPr/>
          <p:nvPr/>
        </p:nvSpPr>
        <p:spPr>
          <a:xfrm>
            <a:off x="7572657"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AF1378B-7EE5-4A4F-8D0B-D8565A9F87F2}"/>
              </a:ext>
            </a:extLst>
          </p:cNvPr>
          <p:cNvSpPr/>
          <p:nvPr/>
        </p:nvSpPr>
        <p:spPr>
          <a:xfrm>
            <a:off x="446265" y="3055327"/>
            <a:ext cx="6946194"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2411C9D2-3C3D-4FC9-A45B-F714A752EFD0}"/>
              </a:ext>
            </a:extLst>
          </p:cNvPr>
          <p:cNvSpPr/>
          <p:nvPr/>
        </p:nvSpPr>
        <p:spPr>
          <a:xfrm>
            <a:off x="541515" y="4559178"/>
            <a:ext cx="6755694"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A626F7EE-16BC-4BA6-9A4B-2FF517D60F2A}"/>
              </a:ext>
            </a:extLst>
          </p:cNvPr>
          <p:cNvSpPr/>
          <p:nvPr/>
        </p:nvSpPr>
        <p:spPr>
          <a:xfrm>
            <a:off x="7713492" y="3135934"/>
            <a:ext cx="910167" cy="207718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11" name="Rectangle 10">
            <a:extLst>
              <a:ext uri="{FF2B5EF4-FFF2-40B4-BE49-F238E27FC236}">
                <a16:creationId xmlns:a16="http://schemas.microsoft.com/office/drawing/2014/main" id="{9573BCEF-DE89-4071-8B7C-294D9102111C}"/>
              </a:ext>
            </a:extLst>
          </p:cNvPr>
          <p:cNvSpPr/>
          <p:nvPr/>
        </p:nvSpPr>
        <p:spPr>
          <a:xfrm>
            <a:off x="539750" y="3139597"/>
            <a:ext cx="6759222"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3" name="Subtitle 2"/>
          <p:cNvSpPr>
            <a:spLocks noGrp="1"/>
          </p:cNvSpPr>
          <p:nvPr>
            <p:ph type="subTitle" idx="1"/>
          </p:nvPr>
        </p:nvSpPr>
        <p:spPr>
          <a:xfrm>
            <a:off x="642806" y="4648200"/>
            <a:ext cx="6553200" cy="457200"/>
          </a:xfrm>
        </p:spPr>
        <p:txBody>
          <a:bodyPr>
            <a:normAutofit/>
          </a:bodyPr>
          <a:lstStyle>
            <a:lvl1pPr marL="0" indent="0" algn="ctr">
              <a:buNone/>
              <a:defRPr sz="1800" cap="all" spc="300" baseline="0">
                <a:solidFill>
                  <a:srgbClr val="FFFFFF"/>
                </a:solidFill>
              </a:defRPr>
            </a:lvl1pPr>
            <a:lvl2pPr marL="456976" indent="0" algn="ctr">
              <a:buNone/>
              <a:defRPr>
                <a:solidFill>
                  <a:schemeClr val="tx1">
                    <a:tint val="75000"/>
                  </a:schemeClr>
                </a:solidFill>
              </a:defRPr>
            </a:lvl2pPr>
            <a:lvl3pPr marL="913950" indent="0" algn="ctr">
              <a:buNone/>
              <a:defRPr>
                <a:solidFill>
                  <a:schemeClr val="tx1">
                    <a:tint val="75000"/>
                  </a:schemeClr>
                </a:solidFill>
              </a:defRPr>
            </a:lvl3pPr>
            <a:lvl4pPr marL="1370929" indent="0" algn="ctr">
              <a:buNone/>
              <a:defRPr>
                <a:solidFill>
                  <a:schemeClr val="tx1">
                    <a:tint val="75000"/>
                  </a:schemeClr>
                </a:solidFill>
              </a:defRPr>
            </a:lvl4pPr>
            <a:lvl5pPr marL="1827902" indent="0" algn="ctr">
              <a:buNone/>
              <a:defRPr>
                <a:solidFill>
                  <a:schemeClr val="tx1">
                    <a:tint val="75000"/>
                  </a:schemeClr>
                </a:solidFill>
              </a:defRPr>
            </a:lvl5pPr>
            <a:lvl6pPr marL="2284877" indent="0" algn="ctr">
              <a:buNone/>
              <a:defRPr>
                <a:solidFill>
                  <a:schemeClr val="tx1">
                    <a:tint val="75000"/>
                  </a:schemeClr>
                </a:solidFill>
              </a:defRPr>
            </a:lvl6pPr>
            <a:lvl7pPr marL="2741850" indent="0" algn="ctr">
              <a:buNone/>
              <a:defRPr>
                <a:solidFill>
                  <a:schemeClr val="tx1">
                    <a:tint val="75000"/>
                  </a:schemeClr>
                </a:solidFill>
              </a:defRPr>
            </a:lvl7pPr>
            <a:lvl8pPr marL="3198827" indent="0" algn="ctr">
              <a:buNone/>
              <a:defRPr>
                <a:solidFill>
                  <a:schemeClr val="tx1">
                    <a:tint val="75000"/>
                  </a:schemeClr>
                </a:solidFill>
              </a:defRPr>
            </a:lvl8pPr>
            <a:lvl9pPr marL="365580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6" y="3227045"/>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8" name="Date Placeholder 17">
            <a:extLst>
              <a:ext uri="{FF2B5EF4-FFF2-40B4-BE49-F238E27FC236}">
                <a16:creationId xmlns:a16="http://schemas.microsoft.com/office/drawing/2014/main" id="{301DC120-C112-471F-8F2A-ADB1E7F9AAE4}"/>
              </a:ext>
            </a:extLst>
          </p:cNvPr>
          <p:cNvSpPr>
            <a:spLocks noGrp="1"/>
          </p:cNvSpPr>
          <p:nvPr>
            <p:ph type="dt" sz="half" idx="10"/>
          </p:nvPr>
        </p:nvSpPr>
        <p:spPr/>
        <p:txBody>
          <a:bodyPr/>
          <a:lstStyle/>
          <a:p>
            <a:pPr>
              <a:defRPr/>
            </a:pPr>
            <a:endParaRPr lang="en-US" dirty="0">
              <a:solidFill>
                <a:srgbClr val="303030"/>
              </a:solidFill>
            </a:endParaRPr>
          </a:p>
        </p:txBody>
      </p:sp>
      <p:sp>
        <p:nvSpPr>
          <p:cNvPr id="16" name="Footer Placeholder 15">
            <a:extLst>
              <a:ext uri="{FF2B5EF4-FFF2-40B4-BE49-F238E27FC236}">
                <a16:creationId xmlns:a16="http://schemas.microsoft.com/office/drawing/2014/main" id="{1BF17057-E2DA-4944-BFFA-F1EF82B8719A}"/>
              </a:ext>
            </a:extLst>
          </p:cNvPr>
          <p:cNvSpPr>
            <a:spLocks noGrp="1"/>
          </p:cNvSpPr>
          <p:nvPr>
            <p:ph type="ftr" sz="quarter" idx="11"/>
          </p:nvPr>
        </p:nvSpPr>
        <p:spPr>
          <a:xfrm>
            <a:off x="12" y="6484338"/>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pic>
        <p:nvPicPr>
          <p:cNvPr id="15" name="Picture 14">
            <a:extLst>
              <a:ext uri="{FF2B5EF4-FFF2-40B4-BE49-F238E27FC236}">
                <a16:creationId xmlns:a16="http://schemas.microsoft.com/office/drawing/2014/main" id="{02477769-5B4F-4B89-9AFD-0D197650D358}"/>
              </a:ext>
            </a:extLst>
          </p:cNvPr>
          <p:cNvPicPr>
            <a:picLocks noChangeAspect="1"/>
          </p:cNvPicPr>
          <p:nvPr userDrawn="1"/>
        </p:nvPicPr>
        <p:blipFill>
          <a:blip r:embed="rId2"/>
          <a:stretch>
            <a:fillRect/>
          </a:stretch>
        </p:blipFill>
        <p:spPr>
          <a:xfrm>
            <a:off x="1981200" y="137370"/>
            <a:ext cx="4517553" cy="2738564"/>
          </a:xfrm>
          <a:prstGeom prst="rect">
            <a:avLst/>
          </a:prstGeom>
        </p:spPr>
      </p:pic>
    </p:spTree>
    <p:extLst>
      <p:ext uri="{BB962C8B-B14F-4D97-AF65-F5344CB8AC3E}">
        <p14:creationId xmlns:p14="http://schemas.microsoft.com/office/powerpoint/2010/main" val="228090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BA7D6C8-9EA9-42D1-9F97-DE9A128FB5FB}"/>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6180B480-A529-405D-B546-249EFAEA6E0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3A53E416-B97C-4CEC-892D-01344015A3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518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862681-A1FC-4F84-8096-59F944E702BB}"/>
              </a:ext>
            </a:extLst>
          </p:cNvPr>
          <p:cNvSpPr/>
          <p:nvPr/>
        </p:nvSpPr>
        <p:spPr>
          <a:xfrm>
            <a:off x="6861538" y="228971"/>
            <a:ext cx="1859139" cy="612164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defTabSz="913950" eaLnBrk="1" hangingPunct="1">
              <a:defRPr/>
            </a:pPr>
            <a:endParaRPr lang="en-US" sz="1800" dirty="0">
              <a:solidFill>
                <a:prstClr val="white"/>
              </a:solidFill>
            </a:endParaRPr>
          </a:p>
        </p:txBody>
      </p:sp>
      <p:sp>
        <p:nvSpPr>
          <p:cNvPr id="5" name="Rectangle 4">
            <a:extLst>
              <a:ext uri="{FF2B5EF4-FFF2-40B4-BE49-F238E27FC236}">
                <a16:creationId xmlns:a16="http://schemas.microsoft.com/office/drawing/2014/main" id="{E6EBEECC-F7DB-49F1-B216-C32E10067E14}"/>
              </a:ext>
            </a:extLst>
          </p:cNvPr>
          <p:cNvSpPr/>
          <p:nvPr/>
        </p:nvSpPr>
        <p:spPr>
          <a:xfrm>
            <a:off x="6955014" y="351692"/>
            <a:ext cx="1672167" cy="587619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7048580" y="395440"/>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1012"/>
            <a:ext cx="6172200" cy="5791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AA1DC672-7E4C-4E9F-812A-3A0CF5EC9011}"/>
              </a:ext>
            </a:extLst>
          </p:cNvPr>
          <p:cNvSpPr>
            <a:spLocks noGrp="1"/>
          </p:cNvSpPr>
          <p:nvPr>
            <p:ph type="dt" sz="half" idx="10"/>
          </p:nvPr>
        </p:nvSpPr>
        <p:spPr/>
        <p:txBody>
          <a:bodyPr/>
          <a:lstStyle/>
          <a:p>
            <a:pPr>
              <a:defRPr/>
            </a:pPr>
            <a:endParaRPr lang="en-US" dirty="0">
              <a:solidFill>
                <a:srgbClr val="303030"/>
              </a:solidFill>
            </a:endParaRPr>
          </a:p>
        </p:txBody>
      </p:sp>
      <p:sp>
        <p:nvSpPr>
          <p:cNvPr id="13" name="TextBox 12">
            <a:extLst>
              <a:ext uri="{FF2B5EF4-FFF2-40B4-BE49-F238E27FC236}">
                <a16:creationId xmlns:a16="http://schemas.microsoft.com/office/drawing/2014/main" id="{B62CB140-107E-42C6-8743-1CBC23C2C565}"/>
              </a:ext>
            </a:extLst>
          </p:cNvPr>
          <p:cNvSpPr txBox="1"/>
          <p:nvPr userDrawn="1"/>
        </p:nvSpPr>
        <p:spPr>
          <a:xfrm>
            <a:off x="8037688" y="6299470"/>
            <a:ext cx="1106312" cy="275070"/>
          </a:xfrm>
          <a:prstGeom prst="rect">
            <a:avLst/>
          </a:prstGeom>
          <a:noFill/>
        </p:spPr>
        <p:txBody>
          <a:bodyPr wrap="square" lIns="103195" tIns="51598" rIns="103195" bIns="51598"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8" name="Footer Placeholder 7">
            <a:extLst>
              <a:ext uri="{FF2B5EF4-FFF2-40B4-BE49-F238E27FC236}">
                <a16:creationId xmlns:a16="http://schemas.microsoft.com/office/drawing/2014/main" id="{2138B0B6-A50E-4DE8-8E7B-C44C28D049CB}"/>
              </a:ext>
            </a:extLst>
          </p:cNvPr>
          <p:cNvSpPr>
            <a:spLocks noGrp="1"/>
          </p:cNvSpPr>
          <p:nvPr>
            <p:ph type="ftr" sz="quarter" idx="11"/>
          </p:nvPr>
        </p:nvSpPr>
        <p:spPr>
          <a:xfrm>
            <a:off x="12" y="6484338"/>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72427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764" y="1752968"/>
            <a:ext cx="8117416" cy="43723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2E59401-9FA2-4530-8E01-FFA70837DC4E}"/>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28F40CA6-9738-4C2D-8079-027F4768CD3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2" name="Title 11">
            <a:extLst>
              <a:ext uri="{FF2B5EF4-FFF2-40B4-BE49-F238E27FC236}">
                <a16:creationId xmlns:a16="http://schemas.microsoft.com/office/drawing/2014/main" id="{B42AF359-D28D-48A3-BBF6-A58F7E8D7D00}"/>
              </a:ext>
            </a:extLst>
          </p:cNvPr>
          <p:cNvSpPr>
            <a:spLocks noGrp="1"/>
          </p:cNvSpPr>
          <p:nvPr>
            <p:ph type="title"/>
          </p:nvPr>
        </p:nvSpPr>
        <p:spPr>
          <a:xfrm>
            <a:off x="636764" y="373677"/>
            <a:ext cx="8117416" cy="1117356"/>
          </a:xfrm>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6266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2DD62-64A5-45EC-9F46-07BDD47F82D6}"/>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0D61F11-BFF8-4D6E-9F06-0028DE6D8E32}"/>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5E9632C5-2D55-4C6D-BD1E-DD0DF8CB514E}"/>
              </a:ext>
            </a:extLst>
          </p:cNvPr>
          <p:cNvSpPr/>
          <p:nvPr/>
        </p:nvSpPr>
        <p:spPr>
          <a:xfrm>
            <a:off x="451976" y="2946403"/>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DF967D9B-02AA-48BE-8FD8-AE6DF962D2F1}"/>
              </a:ext>
            </a:extLst>
          </p:cNvPr>
          <p:cNvSpPr/>
          <p:nvPr/>
        </p:nvSpPr>
        <p:spPr>
          <a:xfrm>
            <a:off x="567975" y="3048005"/>
            <a:ext cx="8032750"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0853756E-8497-4539-9F20-BCFDFD1BA110}"/>
              </a:ext>
            </a:extLst>
          </p:cNvPr>
          <p:cNvSpPr/>
          <p:nvPr/>
        </p:nvSpPr>
        <p:spPr>
          <a:xfrm>
            <a:off x="675570" y="4540861"/>
            <a:ext cx="7817556"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4ACFB5E8-E82F-4AD9-A6F0-0C728827BCF9}"/>
              </a:ext>
            </a:extLst>
          </p:cNvPr>
          <p:cNvSpPr/>
          <p:nvPr/>
        </p:nvSpPr>
        <p:spPr>
          <a:xfrm>
            <a:off x="675570" y="3124944"/>
            <a:ext cx="7817556"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2" name="Title 1"/>
          <p:cNvSpPr>
            <a:spLocks noGrp="1"/>
          </p:cNvSpPr>
          <p:nvPr>
            <p:ph type="title"/>
          </p:nvPr>
        </p:nvSpPr>
        <p:spPr>
          <a:xfrm>
            <a:off x="736456" y="3200412"/>
            <a:ext cx="7696200" cy="1295401"/>
          </a:xfrm>
        </p:spPr>
        <p:txBody>
          <a:bodyPr anchor="b" anchorCtr="0">
            <a:noAutofit/>
          </a:bodyPr>
          <a:lstStyle>
            <a:lvl1pPr algn="ctr" defTabSz="91395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23"/>
            <a:ext cx="7696200" cy="523783"/>
          </a:xfrm>
        </p:spPr>
        <p:txBody>
          <a:bodyPr anchor="ctr">
            <a:normAutofit/>
          </a:bodyPr>
          <a:lstStyle>
            <a:lvl1pPr marL="0" indent="0" algn="ctr">
              <a:buNone/>
              <a:defRPr sz="2000" cap="all" spc="250" baseline="0">
                <a:solidFill>
                  <a:srgbClr val="FFFFFF"/>
                </a:solidFill>
              </a:defRPr>
            </a:lvl1pPr>
            <a:lvl2pPr marL="456976" indent="0">
              <a:buNone/>
              <a:defRPr sz="1800">
                <a:solidFill>
                  <a:schemeClr val="tx1">
                    <a:tint val="75000"/>
                  </a:schemeClr>
                </a:solidFill>
              </a:defRPr>
            </a:lvl2pPr>
            <a:lvl3pPr marL="913950" indent="0">
              <a:buNone/>
              <a:defRPr sz="1600">
                <a:solidFill>
                  <a:schemeClr val="tx1">
                    <a:tint val="75000"/>
                  </a:schemeClr>
                </a:solidFill>
              </a:defRPr>
            </a:lvl3pPr>
            <a:lvl4pPr marL="1370929" indent="0">
              <a:buNone/>
              <a:defRPr sz="1400">
                <a:solidFill>
                  <a:schemeClr val="tx1">
                    <a:tint val="75000"/>
                  </a:schemeClr>
                </a:solidFill>
              </a:defRPr>
            </a:lvl4pPr>
            <a:lvl5pPr marL="1827902" indent="0">
              <a:buNone/>
              <a:defRPr sz="1400">
                <a:solidFill>
                  <a:schemeClr val="tx1">
                    <a:tint val="75000"/>
                  </a:schemeClr>
                </a:solidFill>
              </a:defRPr>
            </a:lvl5pPr>
            <a:lvl6pPr marL="2284877" indent="0">
              <a:buNone/>
              <a:defRPr sz="1400">
                <a:solidFill>
                  <a:schemeClr val="tx1">
                    <a:tint val="75000"/>
                  </a:schemeClr>
                </a:solidFill>
              </a:defRPr>
            </a:lvl6pPr>
            <a:lvl7pPr marL="2741850" indent="0">
              <a:buNone/>
              <a:defRPr sz="1400">
                <a:solidFill>
                  <a:schemeClr val="tx1">
                    <a:tint val="75000"/>
                  </a:schemeClr>
                </a:solidFill>
              </a:defRPr>
            </a:lvl7pPr>
            <a:lvl8pPr marL="3198827" indent="0">
              <a:buNone/>
              <a:defRPr sz="1400">
                <a:solidFill>
                  <a:schemeClr val="tx1">
                    <a:tint val="75000"/>
                  </a:schemeClr>
                </a:solidFill>
              </a:defRPr>
            </a:lvl8pPr>
            <a:lvl9pPr marL="3655801" indent="0">
              <a:buNone/>
              <a:defRPr sz="1400">
                <a:solidFill>
                  <a:schemeClr val="tx1">
                    <a:tint val="75000"/>
                  </a:schemeClr>
                </a:solidFill>
              </a:defRPr>
            </a:lvl9pPr>
          </a:lstStyle>
          <a:p>
            <a:pPr lvl="0"/>
            <a:r>
              <a:rPr lang="en-US"/>
              <a:t>Click to edit Master text styles</a:t>
            </a:r>
          </a:p>
        </p:txBody>
      </p:sp>
      <p:sp>
        <p:nvSpPr>
          <p:cNvPr id="13" name="Date Placeholder 12">
            <a:extLst>
              <a:ext uri="{FF2B5EF4-FFF2-40B4-BE49-F238E27FC236}">
                <a16:creationId xmlns:a16="http://schemas.microsoft.com/office/drawing/2014/main" id="{BB5EA549-D950-4D49-AB9C-67E9A3E52C9A}"/>
              </a:ext>
            </a:extLst>
          </p:cNvPr>
          <p:cNvSpPr>
            <a:spLocks noGrp="1"/>
          </p:cNvSpPr>
          <p:nvPr>
            <p:ph type="dt" sz="half" idx="10"/>
          </p:nvPr>
        </p:nvSpPr>
        <p:spPr/>
        <p:txBody>
          <a:bodyPr/>
          <a:lstStyle/>
          <a:p>
            <a:pPr>
              <a:defRPr/>
            </a:pPr>
            <a:endParaRPr lang="en-US" dirty="0">
              <a:solidFill>
                <a:srgbClr val="303030"/>
              </a:solidFill>
            </a:endParaRPr>
          </a:p>
        </p:txBody>
      </p:sp>
      <p:sp>
        <p:nvSpPr>
          <p:cNvPr id="16" name="TextBox 15">
            <a:extLst>
              <a:ext uri="{FF2B5EF4-FFF2-40B4-BE49-F238E27FC236}">
                <a16:creationId xmlns:a16="http://schemas.microsoft.com/office/drawing/2014/main" id="{BF3E73D0-27AB-4A90-926E-42AC5F3187A7}"/>
              </a:ext>
            </a:extLst>
          </p:cNvPr>
          <p:cNvSpPr txBox="1"/>
          <p:nvPr userDrawn="1"/>
        </p:nvSpPr>
        <p:spPr>
          <a:xfrm>
            <a:off x="8037688" y="6299470"/>
            <a:ext cx="1106312" cy="275070"/>
          </a:xfrm>
          <a:prstGeom prst="rect">
            <a:avLst/>
          </a:prstGeom>
          <a:noFill/>
        </p:spPr>
        <p:txBody>
          <a:bodyPr wrap="square" lIns="103195" tIns="51598" rIns="103195" bIns="51598"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8A55DBF0-5E61-4347-9AD3-D3A247F4EE07}"/>
              </a:ext>
            </a:extLst>
          </p:cNvPr>
          <p:cNvSpPr>
            <a:spLocks noGrp="1"/>
          </p:cNvSpPr>
          <p:nvPr>
            <p:ph type="ftr" sz="quarter" idx="11"/>
          </p:nvPr>
        </p:nvSpPr>
        <p:spPr>
          <a:xfrm>
            <a:off x="12" y="6484338"/>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86491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6764"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558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070A003B-2936-46C0-90AE-A8F5256D45C7}"/>
              </a:ext>
            </a:extLst>
          </p:cNvPr>
          <p:cNvSpPr>
            <a:spLocks noGrp="1"/>
          </p:cNvSpPr>
          <p:nvPr>
            <p:ph type="dt" sz="half" idx="10"/>
          </p:nvPr>
        </p:nvSpPr>
        <p:spPr/>
        <p:txBody>
          <a:bodyPr/>
          <a:lstStyle/>
          <a:p>
            <a:pPr>
              <a:defRPr/>
            </a:pPr>
            <a:endParaRPr lang="en-US" dirty="0">
              <a:solidFill>
                <a:srgbClr val="303030"/>
              </a:solidFill>
            </a:endParaRPr>
          </a:p>
        </p:txBody>
      </p:sp>
      <p:sp>
        <p:nvSpPr>
          <p:cNvPr id="7" name="Footer Placeholder 6">
            <a:extLst>
              <a:ext uri="{FF2B5EF4-FFF2-40B4-BE49-F238E27FC236}">
                <a16:creationId xmlns:a16="http://schemas.microsoft.com/office/drawing/2014/main" id="{C3D8383E-06AC-4AD8-A4B4-0F9195C16C5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3" name="Title 12">
            <a:extLst>
              <a:ext uri="{FF2B5EF4-FFF2-40B4-BE49-F238E27FC236}">
                <a16:creationId xmlns:a16="http://schemas.microsoft.com/office/drawing/2014/main" id="{B1CE2583-D1EB-4C2A-9459-6CCA9F412948}"/>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84926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6767" y="1722438"/>
            <a:ext cx="4040188" cy="639762"/>
          </a:xfrm>
        </p:spPr>
        <p:txBody>
          <a:bodyPr anchor="b">
            <a:noAutofit/>
          </a:bodyPr>
          <a:lstStyle>
            <a:lvl1pPr marL="0" indent="0" algn="ctr">
              <a:buNone/>
              <a:defRPr sz="2100" b="1"/>
            </a:lvl1pPr>
            <a:lvl2pPr marL="456976" indent="0">
              <a:buNone/>
              <a:defRPr sz="2000" b="1"/>
            </a:lvl2pPr>
            <a:lvl3pPr marL="913950" indent="0">
              <a:buNone/>
              <a:defRPr sz="1800" b="1"/>
            </a:lvl3pPr>
            <a:lvl4pPr marL="1370929" indent="0">
              <a:buNone/>
              <a:defRPr sz="1600" b="1"/>
            </a:lvl4pPr>
            <a:lvl5pPr marL="1827902" indent="0">
              <a:buNone/>
              <a:defRPr sz="1600" b="1"/>
            </a:lvl5pPr>
            <a:lvl6pPr marL="2284877" indent="0">
              <a:buNone/>
              <a:defRPr sz="1600" b="1"/>
            </a:lvl6pPr>
            <a:lvl7pPr marL="2741850" indent="0">
              <a:buNone/>
              <a:defRPr sz="1600" b="1"/>
            </a:lvl7pPr>
            <a:lvl8pPr marL="3198827" indent="0">
              <a:buNone/>
              <a:defRPr sz="1600" b="1"/>
            </a:lvl8pPr>
            <a:lvl9pPr marL="3655801"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6767"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2404" y="1722438"/>
            <a:ext cx="4041776" cy="639762"/>
          </a:xfrm>
        </p:spPr>
        <p:txBody>
          <a:bodyPr anchor="b">
            <a:noAutofit/>
          </a:bodyPr>
          <a:lstStyle>
            <a:lvl1pPr marL="0" indent="0" algn="ctr">
              <a:buNone/>
              <a:defRPr sz="2100" b="1"/>
            </a:lvl1pPr>
            <a:lvl2pPr marL="456976" indent="0">
              <a:buNone/>
              <a:defRPr sz="2000" b="1"/>
            </a:lvl2pPr>
            <a:lvl3pPr marL="913950" indent="0">
              <a:buNone/>
              <a:defRPr sz="1800" b="1"/>
            </a:lvl3pPr>
            <a:lvl4pPr marL="1370929" indent="0">
              <a:buNone/>
              <a:defRPr sz="1600" b="1"/>
            </a:lvl4pPr>
            <a:lvl5pPr marL="1827902" indent="0">
              <a:buNone/>
              <a:defRPr sz="1600" b="1"/>
            </a:lvl5pPr>
            <a:lvl6pPr marL="2284877" indent="0">
              <a:buNone/>
              <a:defRPr sz="1600" b="1"/>
            </a:lvl6pPr>
            <a:lvl7pPr marL="2741850" indent="0">
              <a:buNone/>
              <a:defRPr sz="1600" b="1"/>
            </a:lvl7pPr>
            <a:lvl8pPr marL="3198827" indent="0">
              <a:buNone/>
              <a:defRPr sz="1600" b="1"/>
            </a:lvl8pPr>
            <a:lvl9pPr marL="3655801"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12404" y="2438400"/>
            <a:ext cx="4041776"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CA94CF5-6974-4EC0-9BA7-C62A3C1DBFC4}"/>
              </a:ext>
            </a:extLst>
          </p:cNvPr>
          <p:cNvSpPr>
            <a:spLocks noGrp="1"/>
          </p:cNvSpPr>
          <p:nvPr>
            <p:ph type="dt" sz="half" idx="10"/>
          </p:nvPr>
        </p:nvSpPr>
        <p:spPr/>
        <p:txBody>
          <a:bodyPr/>
          <a:lstStyle/>
          <a:p>
            <a:pPr>
              <a:defRPr/>
            </a:pPr>
            <a:endParaRPr lang="en-US" dirty="0">
              <a:solidFill>
                <a:srgbClr val="303030"/>
              </a:solidFill>
            </a:endParaRPr>
          </a:p>
        </p:txBody>
      </p:sp>
      <p:sp>
        <p:nvSpPr>
          <p:cNvPr id="9" name="Footer Placeholder 8">
            <a:extLst>
              <a:ext uri="{FF2B5EF4-FFF2-40B4-BE49-F238E27FC236}">
                <a16:creationId xmlns:a16="http://schemas.microsoft.com/office/drawing/2014/main" id="{38F3D3E0-7137-419E-9FE4-3020A1D2CE9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5" name="Title 14">
            <a:extLst>
              <a:ext uri="{FF2B5EF4-FFF2-40B4-BE49-F238E27FC236}">
                <a16:creationId xmlns:a16="http://schemas.microsoft.com/office/drawing/2014/main" id="{ECAE2EE5-3CE8-475B-847A-91B0C8514DF2}"/>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898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424522D3-D5E6-4519-AA3E-CFFD62EBB279}"/>
              </a:ext>
            </a:extLst>
          </p:cNvPr>
          <p:cNvSpPr>
            <a:spLocks noGrp="1"/>
          </p:cNvSpPr>
          <p:nvPr>
            <p:ph type="dt" sz="half" idx="10"/>
          </p:nvPr>
        </p:nvSpPr>
        <p:spPr/>
        <p:txBody>
          <a:body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A7F24B7-6998-4E89-9458-36E1BDBE953C}"/>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5E22BF98-0A11-4AB5-9F7A-23BF5C3751CC}"/>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8889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6976FD-FEE7-4997-900A-BADCA6CC0CC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useBgFill="1">
        <p:nvSpPr>
          <p:cNvPr id="3" name="Rounded Rectangle 12">
            <a:extLst>
              <a:ext uri="{FF2B5EF4-FFF2-40B4-BE49-F238E27FC236}">
                <a16:creationId xmlns:a16="http://schemas.microsoft.com/office/drawing/2014/main" id="{3C8740B7-ECA8-47EE-9DAF-CC06B04E3AD7}"/>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7" name="Date Placeholder 6">
            <a:extLst>
              <a:ext uri="{FF2B5EF4-FFF2-40B4-BE49-F238E27FC236}">
                <a16:creationId xmlns:a16="http://schemas.microsoft.com/office/drawing/2014/main" id="{469DD2BB-6D0D-4794-9AF4-F9226F5C19FA}"/>
              </a:ext>
            </a:extLst>
          </p:cNvPr>
          <p:cNvSpPr>
            <a:spLocks noGrp="1"/>
          </p:cNvSpPr>
          <p:nvPr>
            <p:ph type="dt" sz="half" idx="10"/>
          </p:nvPr>
        </p:nvSpPr>
        <p:spPr/>
        <p:txBody>
          <a:bodyPr/>
          <a:lstStyle/>
          <a:p>
            <a:pPr>
              <a:defRPr/>
            </a:pPr>
            <a:endParaRPr lang="en-US" dirty="0">
              <a:solidFill>
                <a:srgbClr val="303030"/>
              </a:solidFill>
            </a:endParaRPr>
          </a:p>
        </p:txBody>
      </p:sp>
      <p:sp>
        <p:nvSpPr>
          <p:cNvPr id="10" name="TextBox 9">
            <a:extLst>
              <a:ext uri="{FF2B5EF4-FFF2-40B4-BE49-F238E27FC236}">
                <a16:creationId xmlns:a16="http://schemas.microsoft.com/office/drawing/2014/main" id="{A4283EFF-ED56-4278-9342-919A8F516FB0}"/>
              </a:ext>
            </a:extLst>
          </p:cNvPr>
          <p:cNvSpPr txBox="1"/>
          <p:nvPr userDrawn="1"/>
        </p:nvSpPr>
        <p:spPr>
          <a:xfrm>
            <a:off x="8037688" y="6299470"/>
            <a:ext cx="1106312" cy="275070"/>
          </a:xfrm>
          <a:prstGeom prst="rect">
            <a:avLst/>
          </a:prstGeom>
          <a:noFill/>
        </p:spPr>
        <p:txBody>
          <a:bodyPr wrap="square" lIns="103195" tIns="51598" rIns="103195" bIns="51598"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9" name="Footer Placeholder 8">
            <a:extLst>
              <a:ext uri="{FF2B5EF4-FFF2-40B4-BE49-F238E27FC236}">
                <a16:creationId xmlns:a16="http://schemas.microsoft.com/office/drawing/2014/main" id="{89DE2AFC-B59C-4725-9709-5370F5E1AFEF}"/>
              </a:ext>
            </a:extLst>
          </p:cNvPr>
          <p:cNvSpPr>
            <a:spLocks noGrp="1"/>
          </p:cNvSpPr>
          <p:nvPr>
            <p:ph type="ftr" sz="quarter" idx="11"/>
          </p:nvPr>
        </p:nvSpPr>
        <p:spPr>
          <a:xfrm>
            <a:off x="12" y="6484338"/>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122828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522B2-59CE-4E72-85FA-82F1404BB1F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1223C0F7-0733-4951-8A73-F92558B4259D}"/>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E624F21C-4172-4ACA-85C7-08885E055AE1}"/>
              </a:ext>
            </a:extLst>
          </p:cNvPr>
          <p:cNvSpPr/>
          <p:nvPr/>
        </p:nvSpPr>
        <p:spPr>
          <a:xfrm>
            <a:off x="560038"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DDD0846B-2518-4472-BCC0-67B935740DAA}"/>
              </a:ext>
            </a:extLst>
          </p:cNvPr>
          <p:cNvSpPr/>
          <p:nvPr/>
        </p:nvSpPr>
        <p:spPr>
          <a:xfrm>
            <a:off x="677334" y="1643066"/>
            <a:ext cx="2481792" cy="3233004"/>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9004" y="2971800"/>
            <a:ext cx="2298634" cy="1752600"/>
          </a:xfrm>
        </p:spPr>
        <p:txBody>
          <a:bodyPr/>
          <a:lstStyle>
            <a:lvl1pPr marL="0" indent="0">
              <a:spcBef>
                <a:spcPts val="400"/>
              </a:spcBef>
              <a:buNone/>
              <a:defRPr sz="1400">
                <a:solidFill>
                  <a:schemeClr val="accent1">
                    <a:lumMod val="50000"/>
                  </a:schemeClr>
                </a:solidFill>
              </a:defRPr>
            </a:lvl1pPr>
            <a:lvl2pPr marL="456976" indent="0">
              <a:buNone/>
              <a:defRPr sz="1200"/>
            </a:lvl2pPr>
            <a:lvl3pPr marL="913950" indent="0">
              <a:buNone/>
              <a:defRPr sz="1000"/>
            </a:lvl3pPr>
            <a:lvl4pPr marL="1370929" indent="0">
              <a:buNone/>
              <a:defRPr sz="900"/>
            </a:lvl4pPr>
            <a:lvl5pPr marL="1827902" indent="0">
              <a:buNone/>
              <a:defRPr sz="900"/>
            </a:lvl5pPr>
            <a:lvl6pPr marL="2284877" indent="0">
              <a:buNone/>
              <a:defRPr sz="900"/>
            </a:lvl6pPr>
            <a:lvl7pPr marL="2741850" indent="0">
              <a:buNone/>
              <a:defRPr sz="900"/>
            </a:lvl7pPr>
            <a:lvl8pPr marL="3198827" indent="0">
              <a:buNone/>
              <a:defRPr sz="900"/>
            </a:lvl8pPr>
            <a:lvl9pPr marL="3655801" indent="0">
              <a:buNone/>
              <a:defRPr sz="900"/>
            </a:lvl9pPr>
          </a:lstStyle>
          <a:p>
            <a:pPr lvl="0"/>
            <a:r>
              <a:rPr lang="en-US"/>
              <a:t>Click to edit Master text styles</a:t>
            </a:r>
          </a:p>
        </p:txBody>
      </p:sp>
      <p:sp>
        <p:nvSpPr>
          <p:cNvPr id="2" name="Title 1"/>
          <p:cNvSpPr>
            <a:spLocks noGrp="1"/>
          </p:cNvSpPr>
          <p:nvPr>
            <p:ph type="title"/>
          </p:nvPr>
        </p:nvSpPr>
        <p:spPr>
          <a:xfrm>
            <a:off x="769004" y="1734313"/>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58354456-5329-4B1F-BA18-3808927753B1}"/>
              </a:ext>
            </a:extLst>
          </p:cNvPr>
          <p:cNvSpPr>
            <a:spLocks noGrp="1"/>
          </p:cNvSpPr>
          <p:nvPr>
            <p:ph type="dt" sz="half" idx="10"/>
          </p:nvPr>
        </p:nvSpPr>
        <p:spPr/>
        <p:txBody>
          <a:bodyPr/>
          <a:lstStyle/>
          <a:p>
            <a:pPr>
              <a:defRPr/>
            </a:pPr>
            <a:endParaRPr lang="en-US" dirty="0">
              <a:solidFill>
                <a:srgbClr val="303030"/>
              </a:solidFill>
            </a:endParaRPr>
          </a:p>
        </p:txBody>
      </p:sp>
      <p:sp>
        <p:nvSpPr>
          <p:cNvPr id="15" name="TextBox 14">
            <a:extLst>
              <a:ext uri="{FF2B5EF4-FFF2-40B4-BE49-F238E27FC236}">
                <a16:creationId xmlns:a16="http://schemas.microsoft.com/office/drawing/2014/main" id="{D29E12EB-85E8-4897-BE1D-4C747990CA5A}"/>
              </a:ext>
            </a:extLst>
          </p:cNvPr>
          <p:cNvSpPr txBox="1"/>
          <p:nvPr userDrawn="1"/>
        </p:nvSpPr>
        <p:spPr>
          <a:xfrm>
            <a:off x="8037688" y="6299470"/>
            <a:ext cx="1106312" cy="275070"/>
          </a:xfrm>
          <a:prstGeom prst="rect">
            <a:avLst/>
          </a:prstGeom>
          <a:noFill/>
        </p:spPr>
        <p:txBody>
          <a:bodyPr wrap="square" lIns="103195" tIns="51598" rIns="103195" bIns="51598"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D60C5DC0-406F-43E6-8790-D193ABD8F8BD}"/>
              </a:ext>
            </a:extLst>
          </p:cNvPr>
          <p:cNvSpPr>
            <a:spLocks noGrp="1"/>
          </p:cNvSpPr>
          <p:nvPr>
            <p:ph type="ftr" sz="quarter" idx="11"/>
          </p:nvPr>
        </p:nvSpPr>
        <p:spPr>
          <a:xfrm>
            <a:off x="12" y="6484338"/>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615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7577E-B423-4F62-A3FC-4657A91487D7}"/>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7BCBF829-3263-404C-95B3-82E51463B0D6}"/>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BE2F9A80-02BD-4687-9D19-9D6364EAAD61}"/>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49B06ED-8DEE-4BC2-85C2-9E1470C46105}"/>
              </a:ext>
            </a:extLst>
          </p:cNvPr>
          <p:cNvSpPr/>
          <p:nvPr/>
        </p:nvSpPr>
        <p:spPr>
          <a:xfrm>
            <a:off x="762000" y="5029934"/>
            <a:ext cx="7600598" cy="120161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93607757-2C17-4F20-BBC5-E1A86AB78378}"/>
              </a:ext>
            </a:extLst>
          </p:cNvPr>
          <p:cNvSpPr/>
          <p:nvPr/>
        </p:nvSpPr>
        <p:spPr>
          <a:xfrm>
            <a:off x="913700" y="5638069"/>
            <a:ext cx="7328959"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48F65D59-5E5E-4723-A943-DB26C20680A7}"/>
              </a:ext>
            </a:extLst>
          </p:cNvPr>
          <p:cNvSpPr/>
          <p:nvPr/>
        </p:nvSpPr>
        <p:spPr>
          <a:xfrm>
            <a:off x="605020" y="5075727"/>
            <a:ext cx="7946319" cy="109720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anchor="ctr"/>
          <a:lstStyle/>
          <a:p>
            <a:pPr algn="ctr">
              <a:defRPr/>
            </a:pPr>
            <a:endParaRPr lang="en-US" dirty="0">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6976" indent="0">
              <a:buNone/>
              <a:defRPr sz="2800"/>
            </a:lvl2pPr>
            <a:lvl3pPr marL="913950" indent="0">
              <a:buNone/>
              <a:defRPr sz="2400"/>
            </a:lvl3pPr>
            <a:lvl4pPr marL="1370929" indent="0">
              <a:buNone/>
              <a:defRPr sz="2000"/>
            </a:lvl4pPr>
            <a:lvl5pPr marL="1827902" indent="0">
              <a:buNone/>
              <a:defRPr sz="2000"/>
            </a:lvl5pPr>
            <a:lvl6pPr marL="2284877" indent="0">
              <a:buNone/>
              <a:defRPr sz="2000"/>
            </a:lvl6pPr>
            <a:lvl7pPr marL="2741850" indent="0">
              <a:buNone/>
              <a:defRPr sz="2000"/>
            </a:lvl7pPr>
            <a:lvl8pPr marL="3198827" indent="0">
              <a:buNone/>
              <a:defRPr sz="2000"/>
            </a:lvl8pPr>
            <a:lvl9pPr marL="365580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56289" y="5656569"/>
            <a:ext cx="7244736" cy="401715"/>
          </a:xfrm>
        </p:spPr>
        <p:txBody>
          <a:bodyPr anchor="ctr">
            <a:normAutofit/>
          </a:bodyPr>
          <a:lstStyle>
            <a:lvl1pPr marL="0" indent="0" algn="ctr">
              <a:buNone/>
              <a:defRPr sz="1500" cap="all" spc="250" baseline="0">
                <a:solidFill>
                  <a:srgbClr val="FFFFFF"/>
                </a:solidFill>
              </a:defRPr>
            </a:lvl1pPr>
            <a:lvl2pPr marL="456976" indent="0">
              <a:buNone/>
              <a:defRPr sz="1200"/>
            </a:lvl2pPr>
            <a:lvl3pPr marL="913950" indent="0">
              <a:buNone/>
              <a:defRPr sz="1000"/>
            </a:lvl3pPr>
            <a:lvl4pPr marL="1370929" indent="0">
              <a:buNone/>
              <a:defRPr sz="900"/>
            </a:lvl4pPr>
            <a:lvl5pPr marL="1827902" indent="0">
              <a:buNone/>
              <a:defRPr sz="900"/>
            </a:lvl5pPr>
            <a:lvl6pPr marL="2284877" indent="0">
              <a:buNone/>
              <a:defRPr sz="900"/>
            </a:lvl6pPr>
            <a:lvl7pPr marL="2741850" indent="0">
              <a:buNone/>
              <a:defRPr sz="900"/>
            </a:lvl7pPr>
            <a:lvl8pPr marL="3198827" indent="0">
              <a:buNone/>
              <a:defRPr sz="900"/>
            </a:lvl8pPr>
            <a:lvl9pPr marL="3655801" indent="0">
              <a:buNone/>
              <a:defRPr sz="900"/>
            </a:lvl9pPr>
          </a:lstStyle>
          <a:p>
            <a:pPr lvl="0"/>
            <a:r>
              <a:rPr lang="en-US"/>
              <a:t>Click to edit Master text styles</a:t>
            </a:r>
          </a:p>
        </p:txBody>
      </p:sp>
      <p:sp>
        <p:nvSpPr>
          <p:cNvPr id="2" name="Title 1"/>
          <p:cNvSpPr>
            <a:spLocks noGrp="1"/>
          </p:cNvSpPr>
          <p:nvPr>
            <p:ph type="title"/>
          </p:nvPr>
        </p:nvSpPr>
        <p:spPr>
          <a:xfrm>
            <a:off x="914404"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2BBFF0C4-0E6C-4774-B5E2-C164261F805A}"/>
              </a:ext>
            </a:extLst>
          </p:cNvPr>
          <p:cNvSpPr>
            <a:spLocks noGrp="1"/>
          </p:cNvSpPr>
          <p:nvPr>
            <p:ph type="dt" sz="half" idx="10"/>
          </p:nvPr>
        </p:nvSpPr>
        <p:spPr/>
        <p:txBody>
          <a:bodyPr/>
          <a:lstStyle/>
          <a:p>
            <a:pPr>
              <a:defRPr/>
            </a:pPr>
            <a:endParaRPr lang="en-US" dirty="0">
              <a:solidFill>
                <a:srgbClr val="303030"/>
              </a:solidFill>
            </a:endParaRPr>
          </a:p>
        </p:txBody>
      </p:sp>
      <p:sp>
        <p:nvSpPr>
          <p:cNvPr id="17" name="TextBox 16">
            <a:extLst>
              <a:ext uri="{FF2B5EF4-FFF2-40B4-BE49-F238E27FC236}">
                <a16:creationId xmlns:a16="http://schemas.microsoft.com/office/drawing/2014/main" id="{627A2AC7-05CE-432E-81CA-42A8CB27E791}"/>
              </a:ext>
            </a:extLst>
          </p:cNvPr>
          <p:cNvSpPr txBox="1"/>
          <p:nvPr userDrawn="1"/>
        </p:nvSpPr>
        <p:spPr>
          <a:xfrm>
            <a:off x="8037688" y="6299470"/>
            <a:ext cx="1106312" cy="275070"/>
          </a:xfrm>
          <a:prstGeom prst="rect">
            <a:avLst/>
          </a:prstGeom>
          <a:noFill/>
        </p:spPr>
        <p:txBody>
          <a:bodyPr wrap="square" lIns="103195" tIns="51598" rIns="103195" bIns="51598"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6" name="Footer Placeholder 15">
            <a:extLst>
              <a:ext uri="{FF2B5EF4-FFF2-40B4-BE49-F238E27FC236}">
                <a16:creationId xmlns:a16="http://schemas.microsoft.com/office/drawing/2014/main" id="{38116A08-A521-4E36-B22F-753626FBF287}"/>
              </a:ext>
            </a:extLst>
          </p:cNvPr>
          <p:cNvSpPr>
            <a:spLocks noGrp="1"/>
          </p:cNvSpPr>
          <p:nvPr>
            <p:ph type="ftr" sz="quarter" idx="11"/>
          </p:nvPr>
        </p:nvSpPr>
        <p:spPr>
          <a:xfrm>
            <a:off x="12" y="6484338"/>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409664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B48DDB-BBEB-41A8-9137-274ABDA4301D}"/>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en-US" dirty="0">
              <a:solidFill>
                <a:prstClr val="white"/>
              </a:solidFill>
            </a:endParaRPr>
          </a:p>
        </p:txBody>
      </p:sp>
      <p:sp>
        <p:nvSpPr>
          <p:cNvPr id="7" name="Rounded Rectangle 6">
            <a:extLst>
              <a:ext uri="{FF2B5EF4-FFF2-40B4-BE49-F238E27FC236}">
                <a16:creationId xmlns:a16="http://schemas.microsoft.com/office/drawing/2014/main" id="{6814E75C-B153-41AB-BD37-47EC57E1A410}"/>
              </a:ext>
            </a:extLst>
          </p:cNvPr>
          <p:cNvSpPr/>
          <p:nvPr/>
        </p:nvSpPr>
        <p:spPr>
          <a:xfrm>
            <a:off x="1568107" y="120904"/>
            <a:ext cx="7494763" cy="6663837"/>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en-US" dirty="0">
              <a:solidFill>
                <a:prstClr val="white"/>
              </a:solidFill>
            </a:endParaRPr>
          </a:p>
        </p:txBody>
      </p:sp>
      <p:sp>
        <p:nvSpPr>
          <p:cNvPr id="1028" name="Text Placeholder 2">
            <a:extLst>
              <a:ext uri="{FF2B5EF4-FFF2-40B4-BE49-F238E27FC236}">
                <a16:creationId xmlns:a16="http://schemas.microsoft.com/office/drawing/2014/main" id="{2ADCB421-ED7D-4ACB-8CF3-8FBDB016E78A}"/>
              </a:ext>
            </a:extLst>
          </p:cNvPr>
          <p:cNvSpPr>
            <a:spLocks noGrp="1"/>
          </p:cNvSpPr>
          <p:nvPr>
            <p:ph type="body" idx="1"/>
          </p:nvPr>
        </p:nvSpPr>
        <p:spPr bwMode="auto">
          <a:xfrm>
            <a:off x="636764" y="1752968"/>
            <a:ext cx="8117416" cy="43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0" rIns="91400" bIns="4570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143D126E-6195-436B-A8D0-20E41CE061E5}"/>
              </a:ext>
            </a:extLst>
          </p:cNvPr>
          <p:cNvSpPr>
            <a:spLocks noGrp="1"/>
          </p:cNvSpPr>
          <p:nvPr>
            <p:ph type="dt" sz="half" idx="2"/>
          </p:nvPr>
        </p:nvSpPr>
        <p:spPr>
          <a:xfrm>
            <a:off x="456848" y="6356116"/>
            <a:ext cx="2134306" cy="364515"/>
          </a:xfrm>
          <a:prstGeom prst="rect">
            <a:avLst/>
          </a:prstGeom>
        </p:spPr>
        <p:txBody>
          <a:bodyPr vert="horz" lIns="91400" tIns="45700" rIns="91400" bIns="45700" rtlCol="0" anchor="ctr"/>
          <a:lstStyle>
            <a:lvl1pPr algn="l">
              <a:defRPr sz="1200">
                <a:solidFill>
                  <a:schemeClr val="tx2"/>
                </a:solidFill>
                <a:latin typeface="Arial" charset="0"/>
              </a:defRPr>
            </a:lvl1p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1172387-F0D8-4AC7-B5B5-B46F5E459F8F}"/>
              </a:ext>
            </a:extLst>
          </p:cNvPr>
          <p:cNvSpPr>
            <a:spLocks noGrp="1"/>
          </p:cNvSpPr>
          <p:nvPr>
            <p:ph type="ftr" sz="quarter" idx="3"/>
          </p:nvPr>
        </p:nvSpPr>
        <p:spPr>
          <a:xfrm>
            <a:off x="456848" y="6484337"/>
            <a:ext cx="8687152" cy="370577"/>
          </a:xfrm>
          <a:prstGeom prst="rect">
            <a:avLst/>
          </a:prstGeom>
        </p:spPr>
        <p:txBody>
          <a:bodyPr vert="horz" lIns="91400" tIns="45700" rIns="91400" bIns="45700" rtlCol="0" anchor="ctr"/>
          <a:lstStyle>
            <a:lvl1pPr algn="ctr">
              <a:defRPr sz="900" b="1" i="1" baseline="0">
                <a:solidFill>
                  <a:srgbClr val="000000"/>
                </a:solidFill>
                <a:latin typeface="Arial" panose="020B0604020202020204" pitchFamily="34" charset="0"/>
                <a:cs typeface="Arial" panose="020B0604020202020204" pitchFamily="34" charset="0"/>
              </a:defRPr>
            </a:lvl1pPr>
          </a:lstStyle>
          <a:p>
            <a:pPr>
              <a:defRPr/>
            </a:pPr>
            <a:r>
              <a:rPr lang="en-US"/>
              <a:t>Copyright © 2023 McGraw-Hill Education. All rights reserved. No reproduction or distribution without the prior written consent of McGraw-Hill Education.</a:t>
            </a:r>
            <a:endParaRPr lang="en-US" dirty="0"/>
          </a:p>
        </p:txBody>
      </p:sp>
      <p:sp>
        <p:nvSpPr>
          <p:cNvPr id="9" name="Rectangle 8">
            <a:extLst>
              <a:ext uri="{FF2B5EF4-FFF2-40B4-BE49-F238E27FC236}">
                <a16:creationId xmlns:a16="http://schemas.microsoft.com/office/drawing/2014/main" id="{D5E553C3-61E4-4E9B-8D06-790DD1A2A293}"/>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defTabSz="914032" eaLnBrk="1" hangingPunct="1">
              <a:defRPr/>
            </a:pPr>
            <a:endParaRPr lang="en-US" dirty="0">
              <a:solidFill>
                <a:prstClr val="white"/>
              </a:solidFill>
            </a:endParaRPr>
          </a:p>
        </p:txBody>
      </p:sp>
      <p:sp>
        <p:nvSpPr>
          <p:cNvPr id="2" name="Title Placeholder 1">
            <a:extLst>
              <a:ext uri="{FF2B5EF4-FFF2-40B4-BE49-F238E27FC236}">
                <a16:creationId xmlns:a16="http://schemas.microsoft.com/office/drawing/2014/main" id="{3B2430BC-BD61-42F9-AD93-6A6DBA9C643B}"/>
              </a:ext>
            </a:extLst>
          </p:cNvPr>
          <p:cNvSpPr>
            <a:spLocks noGrp="1"/>
          </p:cNvSpPr>
          <p:nvPr>
            <p:ph type="title"/>
          </p:nvPr>
        </p:nvSpPr>
        <p:spPr>
          <a:xfrm>
            <a:off x="636764" y="373677"/>
            <a:ext cx="8117416" cy="1117356"/>
          </a:xfrm>
          <a:prstGeom prst="rect">
            <a:avLst/>
          </a:prstGeom>
          <a:noFill/>
        </p:spPr>
        <p:txBody>
          <a:bodyPr vert="horz" lIns="91400" tIns="45700" rIns="91400" bIns="45700" rtlCol="0" anchor="ctr" anchorCtr="1">
            <a:noAutofit/>
          </a:bodyPr>
          <a:lstStyle/>
          <a:p>
            <a:r>
              <a:rPr lang="en-US" dirty="0"/>
              <a:t>Click to edit Master title style</a:t>
            </a:r>
          </a:p>
        </p:txBody>
      </p:sp>
      <p:sp>
        <p:nvSpPr>
          <p:cNvPr id="3" name="TextBox 2">
            <a:extLst>
              <a:ext uri="{FF2B5EF4-FFF2-40B4-BE49-F238E27FC236}">
                <a16:creationId xmlns:a16="http://schemas.microsoft.com/office/drawing/2014/main" id="{1D513279-647F-4E89-8523-4E5DBDD14C94}"/>
              </a:ext>
            </a:extLst>
          </p:cNvPr>
          <p:cNvSpPr txBox="1"/>
          <p:nvPr userDrawn="1"/>
        </p:nvSpPr>
        <p:spPr>
          <a:xfrm>
            <a:off x="8037688" y="6299470"/>
            <a:ext cx="1106312" cy="275070"/>
          </a:xfrm>
          <a:prstGeom prst="rect">
            <a:avLst/>
          </a:prstGeom>
          <a:noFill/>
        </p:spPr>
        <p:txBody>
          <a:bodyPr wrap="square" lIns="103200" tIns="51600" rIns="103200" bIns="51600"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1" name="Rectangle 10">
            <a:extLst>
              <a:ext uri="{FF2B5EF4-FFF2-40B4-BE49-F238E27FC236}">
                <a16:creationId xmlns:a16="http://schemas.microsoft.com/office/drawing/2014/main" id="{0B887861-95E1-4288-A9B0-13309EE8B21C}"/>
              </a:ext>
            </a:extLst>
          </p:cNvPr>
          <p:cNvSpPr/>
          <p:nvPr userDrawn="1"/>
        </p:nvSpPr>
        <p:spPr>
          <a:xfrm>
            <a:off x="636771" y="373677"/>
            <a:ext cx="8117417" cy="1117356"/>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en-US" dirty="0">
              <a:solidFill>
                <a:prstClr val="white"/>
              </a:solidFill>
            </a:endParaRPr>
          </a:p>
        </p:txBody>
      </p:sp>
      <p:pic>
        <p:nvPicPr>
          <p:cNvPr id="12" name="Picture 11">
            <a:extLst>
              <a:ext uri="{FF2B5EF4-FFF2-40B4-BE49-F238E27FC236}">
                <a16:creationId xmlns:a16="http://schemas.microsoft.com/office/drawing/2014/main" id="{68DB97BF-8AF8-40E1-8EBD-08DE823AACCF}"/>
              </a:ext>
            </a:extLst>
          </p:cNvPr>
          <p:cNvPicPr>
            <a:picLocks noChangeAspect="1"/>
          </p:cNvPicPr>
          <p:nvPr userDrawn="1"/>
        </p:nvPicPr>
        <p:blipFill>
          <a:blip r:embed="rId14"/>
          <a:stretch>
            <a:fillRect/>
          </a:stretch>
        </p:blipFill>
        <p:spPr>
          <a:xfrm>
            <a:off x="43945" y="0"/>
            <a:ext cx="345867" cy="6784741"/>
          </a:xfrm>
          <a:prstGeom prst="rect">
            <a:avLst/>
          </a:prstGeom>
        </p:spPr>
      </p:pic>
    </p:spTree>
    <p:extLst>
      <p:ext uri="{BB962C8B-B14F-4D97-AF65-F5344CB8AC3E}">
        <p14:creationId xmlns:p14="http://schemas.microsoft.com/office/powerpoint/2010/main" val="33117136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dt="0"/>
  <p:txStyles>
    <p:titleStyle>
      <a:lvl1pPr algn="ctr" defTabSz="913740" rtl="0" eaLnBrk="0" fontAlgn="base" hangingPunct="0">
        <a:spcBef>
          <a:spcPct val="0"/>
        </a:spcBef>
        <a:spcAft>
          <a:spcPct val="0"/>
        </a:spcAft>
        <a:defRPr sz="4100" kern="1200" cap="all">
          <a:solidFill>
            <a:srgbClr val="BF2600"/>
          </a:solidFill>
          <a:latin typeface="+mj-lt"/>
          <a:ea typeface="+mj-ea"/>
          <a:cs typeface="+mj-cs"/>
        </a:defRPr>
      </a:lvl1pPr>
      <a:lvl2pPr algn="ctr" defTabSz="913740" rtl="0" eaLnBrk="0" fontAlgn="base" hangingPunct="0">
        <a:spcBef>
          <a:spcPct val="0"/>
        </a:spcBef>
        <a:spcAft>
          <a:spcPct val="0"/>
        </a:spcAft>
        <a:defRPr sz="3500">
          <a:solidFill>
            <a:srgbClr val="BF2600"/>
          </a:solidFill>
          <a:latin typeface="Book Antiqua" panose="02040602050305030304" pitchFamily="18" charset="0"/>
        </a:defRPr>
      </a:lvl2pPr>
      <a:lvl3pPr algn="ctr" defTabSz="913740" rtl="0" eaLnBrk="0" fontAlgn="base" hangingPunct="0">
        <a:spcBef>
          <a:spcPct val="0"/>
        </a:spcBef>
        <a:spcAft>
          <a:spcPct val="0"/>
        </a:spcAft>
        <a:defRPr sz="3500">
          <a:solidFill>
            <a:srgbClr val="BF2600"/>
          </a:solidFill>
          <a:latin typeface="Book Antiqua" panose="02040602050305030304" pitchFamily="18" charset="0"/>
        </a:defRPr>
      </a:lvl3pPr>
      <a:lvl4pPr algn="ctr" defTabSz="913740" rtl="0" eaLnBrk="0" fontAlgn="base" hangingPunct="0">
        <a:spcBef>
          <a:spcPct val="0"/>
        </a:spcBef>
        <a:spcAft>
          <a:spcPct val="0"/>
        </a:spcAft>
        <a:defRPr sz="3500">
          <a:solidFill>
            <a:srgbClr val="BF2600"/>
          </a:solidFill>
          <a:latin typeface="Book Antiqua" panose="02040602050305030304" pitchFamily="18" charset="0"/>
        </a:defRPr>
      </a:lvl4pPr>
      <a:lvl5pPr algn="ctr" defTabSz="913740" rtl="0" eaLnBrk="0" fontAlgn="base" hangingPunct="0">
        <a:spcBef>
          <a:spcPct val="0"/>
        </a:spcBef>
        <a:spcAft>
          <a:spcPct val="0"/>
        </a:spcAft>
        <a:defRPr sz="3500">
          <a:solidFill>
            <a:srgbClr val="BF2600"/>
          </a:solidFill>
          <a:latin typeface="Book Antiqua" panose="02040602050305030304" pitchFamily="18" charset="0"/>
        </a:defRPr>
      </a:lvl5pPr>
      <a:lvl6pPr marL="515995" algn="ctr" defTabSz="913740" rtl="0" fontAlgn="base">
        <a:spcBef>
          <a:spcPct val="0"/>
        </a:spcBef>
        <a:spcAft>
          <a:spcPct val="0"/>
        </a:spcAft>
        <a:defRPr sz="3500">
          <a:solidFill>
            <a:srgbClr val="BF2600"/>
          </a:solidFill>
          <a:latin typeface="Book Antiqua" panose="02040602050305030304" pitchFamily="18" charset="0"/>
        </a:defRPr>
      </a:lvl6pPr>
      <a:lvl7pPr marL="1031988" algn="ctr" defTabSz="913740" rtl="0" fontAlgn="base">
        <a:spcBef>
          <a:spcPct val="0"/>
        </a:spcBef>
        <a:spcAft>
          <a:spcPct val="0"/>
        </a:spcAft>
        <a:defRPr sz="3500">
          <a:solidFill>
            <a:srgbClr val="BF2600"/>
          </a:solidFill>
          <a:latin typeface="Book Antiqua" panose="02040602050305030304" pitchFamily="18" charset="0"/>
        </a:defRPr>
      </a:lvl7pPr>
      <a:lvl8pPr marL="1547976" algn="ctr" defTabSz="913740" rtl="0" fontAlgn="base">
        <a:spcBef>
          <a:spcPct val="0"/>
        </a:spcBef>
        <a:spcAft>
          <a:spcPct val="0"/>
        </a:spcAft>
        <a:defRPr sz="3500">
          <a:solidFill>
            <a:srgbClr val="BF2600"/>
          </a:solidFill>
          <a:latin typeface="Book Antiqua" panose="02040602050305030304" pitchFamily="18" charset="0"/>
        </a:defRPr>
      </a:lvl8pPr>
      <a:lvl9pPr marL="2063979" algn="ctr" defTabSz="913740" rtl="0" fontAlgn="base">
        <a:spcBef>
          <a:spcPct val="0"/>
        </a:spcBef>
        <a:spcAft>
          <a:spcPct val="0"/>
        </a:spcAft>
        <a:defRPr sz="3500">
          <a:solidFill>
            <a:srgbClr val="BF2600"/>
          </a:solidFill>
          <a:latin typeface="Book Antiqua" panose="02040602050305030304" pitchFamily="18" charset="0"/>
        </a:defRPr>
      </a:lvl9pPr>
    </p:titleStyle>
    <p:bodyStyle>
      <a:lvl1pPr marL="342204" indent="-227540" algn="l" defTabSz="913740"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618" indent="-227540" algn="l" defTabSz="913740"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3740" indent="-227540" algn="l" defTabSz="913740"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9237" indent="-227540" algn="l" defTabSz="913740"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3356" indent="-227540" algn="l" defTabSz="913740"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6661" indent="-182804" algn="l" defTabSz="914032"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0872" indent="-182804" algn="l" defTabSz="914032"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3677" indent="-182804" algn="l" defTabSz="914032"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6485" indent="-182804" algn="l" defTabSz="914032"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032" rtl="0" eaLnBrk="1" latinLnBrk="0" hangingPunct="1">
        <a:defRPr sz="1800" kern="1200">
          <a:solidFill>
            <a:schemeClr val="tx1"/>
          </a:solidFill>
          <a:latin typeface="+mn-lt"/>
          <a:ea typeface="+mn-ea"/>
          <a:cs typeface="+mn-cs"/>
        </a:defRPr>
      </a:lvl1pPr>
      <a:lvl2pPr marL="457017" algn="l" defTabSz="914032" rtl="0" eaLnBrk="1" latinLnBrk="0" hangingPunct="1">
        <a:defRPr sz="1800" kern="1200">
          <a:solidFill>
            <a:schemeClr val="tx1"/>
          </a:solidFill>
          <a:latin typeface="+mn-lt"/>
          <a:ea typeface="+mn-ea"/>
          <a:cs typeface="+mn-cs"/>
        </a:defRPr>
      </a:lvl2pPr>
      <a:lvl3pPr marL="914032" algn="l" defTabSz="914032" rtl="0" eaLnBrk="1" latinLnBrk="0" hangingPunct="1">
        <a:defRPr sz="1800" kern="1200">
          <a:solidFill>
            <a:schemeClr val="tx1"/>
          </a:solidFill>
          <a:latin typeface="+mn-lt"/>
          <a:ea typeface="+mn-ea"/>
          <a:cs typeface="+mn-cs"/>
        </a:defRPr>
      </a:lvl3pPr>
      <a:lvl4pPr marL="1371051" algn="l" defTabSz="914032" rtl="0" eaLnBrk="1" latinLnBrk="0" hangingPunct="1">
        <a:defRPr sz="1800" kern="1200">
          <a:solidFill>
            <a:schemeClr val="tx1"/>
          </a:solidFill>
          <a:latin typeface="+mn-lt"/>
          <a:ea typeface="+mn-ea"/>
          <a:cs typeface="+mn-cs"/>
        </a:defRPr>
      </a:lvl4pPr>
      <a:lvl5pPr marL="1828066" algn="l" defTabSz="914032" rtl="0" eaLnBrk="1" latinLnBrk="0" hangingPunct="1">
        <a:defRPr sz="1800" kern="1200">
          <a:solidFill>
            <a:schemeClr val="tx1"/>
          </a:solidFill>
          <a:latin typeface="+mn-lt"/>
          <a:ea typeface="+mn-ea"/>
          <a:cs typeface="+mn-cs"/>
        </a:defRPr>
      </a:lvl5pPr>
      <a:lvl6pPr marL="2285081" algn="l" defTabSz="914032" rtl="0" eaLnBrk="1" latinLnBrk="0" hangingPunct="1">
        <a:defRPr sz="1800" kern="1200">
          <a:solidFill>
            <a:schemeClr val="tx1"/>
          </a:solidFill>
          <a:latin typeface="+mn-lt"/>
          <a:ea typeface="+mn-ea"/>
          <a:cs typeface="+mn-cs"/>
        </a:defRPr>
      </a:lvl6pPr>
      <a:lvl7pPr marL="2742095" algn="l" defTabSz="914032" rtl="0" eaLnBrk="1" latinLnBrk="0" hangingPunct="1">
        <a:defRPr sz="1800" kern="1200">
          <a:solidFill>
            <a:schemeClr val="tx1"/>
          </a:solidFill>
          <a:latin typeface="+mn-lt"/>
          <a:ea typeface="+mn-ea"/>
          <a:cs typeface="+mn-cs"/>
        </a:defRPr>
      </a:lvl7pPr>
      <a:lvl8pPr marL="3199113" algn="l" defTabSz="914032" rtl="0" eaLnBrk="1" latinLnBrk="0" hangingPunct="1">
        <a:defRPr sz="1800" kern="1200">
          <a:solidFill>
            <a:schemeClr val="tx1"/>
          </a:solidFill>
          <a:latin typeface="+mn-lt"/>
          <a:ea typeface="+mn-ea"/>
          <a:cs typeface="+mn-cs"/>
        </a:defRPr>
      </a:lvl8pPr>
      <a:lvl9pPr marL="3656128" algn="l" defTabSz="9140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DBCE7D2-C3C3-4389-BEB4-1BED242A6C84}"/>
              </a:ext>
            </a:extLst>
          </p:cNvPr>
          <p:cNvSpPr>
            <a:spLocks noGrp="1"/>
          </p:cNvSpPr>
          <p:nvPr>
            <p:ph type="subTitle" idx="1"/>
          </p:nvPr>
        </p:nvSpPr>
        <p:spPr/>
        <p:txBody>
          <a:bodyPr anchor="ctr" anchorCtr="1"/>
          <a:lstStyle/>
          <a:p>
            <a:r>
              <a:rPr lang="en-US" altLang="en-US" dirty="0"/>
              <a:t>STOCK VALUATION</a:t>
            </a:r>
          </a:p>
        </p:txBody>
      </p:sp>
      <p:sp>
        <p:nvSpPr>
          <p:cNvPr id="3" name="Title 2">
            <a:extLst>
              <a:ext uri="{FF2B5EF4-FFF2-40B4-BE49-F238E27FC236}">
                <a16:creationId xmlns:a16="http://schemas.microsoft.com/office/drawing/2014/main" id="{5840380E-A5C5-4175-ABB5-9CA8FE2B6325}"/>
              </a:ext>
            </a:extLst>
          </p:cNvPr>
          <p:cNvSpPr>
            <a:spLocks noGrp="1"/>
          </p:cNvSpPr>
          <p:nvPr>
            <p:ph type="ctrTitle"/>
          </p:nvPr>
        </p:nvSpPr>
        <p:spPr/>
        <p:txBody>
          <a:bodyPr/>
          <a:lstStyle/>
          <a:p>
            <a:r>
              <a:rPr lang="en-US" altLang="en-US" dirty="0">
                <a:solidFill>
                  <a:schemeClr val="tx2"/>
                </a:solidFill>
              </a:rPr>
              <a:t>CHAPTER 8</a:t>
            </a:r>
            <a:endParaRPr lang="en-US" dirty="0">
              <a:solidFill>
                <a:schemeClr val="tx2"/>
              </a:solidFill>
            </a:endParaRPr>
          </a:p>
        </p:txBody>
      </p:sp>
      <p:sp>
        <p:nvSpPr>
          <p:cNvPr id="7" name="Footer Placeholder 6">
            <a:extLst>
              <a:ext uri="{FF2B5EF4-FFF2-40B4-BE49-F238E27FC236}">
                <a16:creationId xmlns:a16="http://schemas.microsoft.com/office/drawing/2014/main" id="{4DB50120-CF5F-4DB2-81BA-9308286DE9A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7859E5E7-3530-42FB-A49C-AFFBB5834908}"/>
              </a:ext>
            </a:extLst>
          </p:cNvPr>
          <p:cNvSpPr>
            <a:spLocks noGrp="1" noChangeArrowheads="1"/>
          </p:cNvSpPr>
          <p:nvPr>
            <p:ph idx="1"/>
          </p:nvPr>
        </p:nvSpPr>
        <p:spPr>
          <a:xfrm>
            <a:off x="584906" y="1491033"/>
            <a:ext cx="8431036" cy="4993290"/>
          </a:xfrm>
        </p:spPr>
        <p:txBody>
          <a:bodyPr/>
          <a:lstStyle/>
          <a:p>
            <a:pPr eaLnBrk="1" hangingPunct="1">
              <a:lnSpc>
                <a:spcPct val="90000"/>
              </a:lnSpc>
              <a:spcBef>
                <a:spcPts val="600"/>
              </a:spcBef>
            </a:pPr>
            <a:r>
              <a:rPr lang="en-US" altLang="en-US" sz="2300" dirty="0"/>
              <a:t>The </a:t>
            </a:r>
            <a:r>
              <a:rPr lang="en-US" altLang="en-US" sz="2300" b="1" dirty="0"/>
              <a:t>dividend growth model </a:t>
            </a:r>
            <a:r>
              <a:rPr lang="en-US" altLang="en-US" sz="2300" dirty="0"/>
              <a:t>determines the current price of a stock as its dividend next period divided by the discount rate less the dividend growth rate, and can be written as follows, so long as the growth rate, </a:t>
            </a:r>
            <a:r>
              <a:rPr lang="en-US" altLang="en-US" sz="2300" i="1" dirty="0"/>
              <a:t>g</a:t>
            </a:r>
            <a:r>
              <a:rPr lang="en-US" altLang="en-US" sz="2300" dirty="0"/>
              <a:t>, is less than the discount rate, </a:t>
            </a:r>
            <a:r>
              <a:rPr lang="en-US" altLang="en-US" sz="2300" i="1" dirty="0"/>
              <a:t>r</a:t>
            </a:r>
            <a:r>
              <a:rPr lang="en-US" altLang="en-US" sz="2300" dirty="0"/>
              <a:t>:</a:t>
            </a:r>
          </a:p>
          <a:p>
            <a:pPr eaLnBrk="1" hangingPunct="1">
              <a:lnSpc>
                <a:spcPct val="90000"/>
              </a:lnSpc>
              <a:spcBef>
                <a:spcPts val="600"/>
              </a:spcBef>
            </a:pPr>
            <a:endParaRPr lang="en-US" altLang="en-US" sz="2300" dirty="0"/>
          </a:p>
          <a:p>
            <a:pPr eaLnBrk="1" hangingPunct="1">
              <a:lnSpc>
                <a:spcPct val="90000"/>
              </a:lnSpc>
              <a:spcBef>
                <a:spcPts val="600"/>
              </a:spcBef>
            </a:pPr>
            <a:endParaRPr lang="en-US" altLang="en-US" sz="2300" dirty="0"/>
          </a:p>
          <a:p>
            <a:pPr eaLnBrk="1" hangingPunct="1">
              <a:lnSpc>
                <a:spcPct val="90000"/>
              </a:lnSpc>
              <a:spcBef>
                <a:spcPts val="600"/>
              </a:spcBef>
            </a:pPr>
            <a:endParaRPr lang="en-US" altLang="en-US" sz="2300" dirty="0"/>
          </a:p>
          <a:p>
            <a:pPr eaLnBrk="1" hangingPunct="1">
              <a:lnSpc>
                <a:spcPct val="90000"/>
              </a:lnSpc>
              <a:spcBef>
                <a:spcPts val="600"/>
              </a:spcBef>
            </a:pPr>
            <a:r>
              <a:rPr lang="en-US" sz="2300" b="0" i="0" u="none" strike="noStrike" baseline="0" dirty="0">
                <a:solidFill>
                  <a:srgbClr val="221E1F"/>
                </a:solidFill>
              </a:rPr>
              <a:t>We can use the dividend growth model to get the stock price at any point in time; </a:t>
            </a:r>
            <a:r>
              <a:rPr lang="en-US" sz="2300" dirty="0">
                <a:solidFill>
                  <a:srgbClr val="221E1F"/>
                </a:solidFill>
              </a:rPr>
              <a:t>i</a:t>
            </a:r>
            <a:r>
              <a:rPr lang="en-US" sz="2300" b="0" i="0" u="none" strike="noStrike" baseline="0" dirty="0">
                <a:solidFill>
                  <a:srgbClr val="221E1F"/>
                </a:solidFill>
              </a:rPr>
              <a:t>n general, the price of the stock as of Time </a:t>
            </a:r>
            <a:r>
              <a:rPr lang="en-US" sz="2300" b="0" i="1" u="none" strike="noStrike" baseline="0" dirty="0">
                <a:solidFill>
                  <a:srgbClr val="221E1F"/>
                </a:solidFill>
              </a:rPr>
              <a:t>t </a:t>
            </a:r>
            <a:r>
              <a:rPr lang="en-US" sz="2300" b="0" i="0" u="none" strike="noStrike" baseline="0" dirty="0">
                <a:solidFill>
                  <a:srgbClr val="221E1F"/>
                </a:solidFill>
              </a:rPr>
              <a:t>is: </a:t>
            </a:r>
            <a:endParaRPr lang="en-US" altLang="en-US" sz="2300" dirty="0"/>
          </a:p>
        </p:txBody>
      </p:sp>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Constant growth </a:t>
            </a:r>
            <a:br>
              <a:rPr lang="en-US" altLang="en-US" sz="3600" dirty="0"/>
            </a:br>
            <a:r>
              <a:rPr lang="en-US" altLang="en-US" sz="3600" dirty="0"/>
              <a:t>(continued)</a:t>
            </a:r>
          </a:p>
        </p:txBody>
      </p:sp>
      <p:pic>
        <p:nvPicPr>
          <p:cNvPr id="5" name="Picture 4">
            <a:extLst>
              <a:ext uri="{FF2B5EF4-FFF2-40B4-BE49-F238E27FC236}">
                <a16:creationId xmlns:a16="http://schemas.microsoft.com/office/drawing/2014/main" id="{5C4D2176-0814-4C25-98F3-F9928D1C2B38}"/>
              </a:ext>
            </a:extLst>
          </p:cNvPr>
          <p:cNvPicPr>
            <a:picLocks noChangeAspect="1"/>
          </p:cNvPicPr>
          <p:nvPr/>
        </p:nvPicPr>
        <p:blipFill>
          <a:blip r:embed="rId3"/>
          <a:stretch>
            <a:fillRect/>
          </a:stretch>
        </p:blipFill>
        <p:spPr>
          <a:xfrm>
            <a:off x="2396243" y="2945606"/>
            <a:ext cx="4249618" cy="966788"/>
          </a:xfrm>
          <a:prstGeom prst="rect">
            <a:avLst/>
          </a:prstGeom>
        </p:spPr>
      </p:pic>
      <p:pic>
        <p:nvPicPr>
          <p:cNvPr id="7" name="Picture 6">
            <a:extLst>
              <a:ext uri="{FF2B5EF4-FFF2-40B4-BE49-F238E27FC236}">
                <a16:creationId xmlns:a16="http://schemas.microsoft.com/office/drawing/2014/main" id="{13FF577B-8C48-48E7-A4FD-F30C2043C65F}"/>
              </a:ext>
            </a:extLst>
          </p:cNvPr>
          <p:cNvPicPr>
            <a:picLocks noChangeAspect="1"/>
          </p:cNvPicPr>
          <p:nvPr/>
        </p:nvPicPr>
        <p:blipFill>
          <a:blip r:embed="rId4"/>
          <a:stretch>
            <a:fillRect/>
          </a:stretch>
        </p:blipFill>
        <p:spPr>
          <a:xfrm>
            <a:off x="2498139" y="4876800"/>
            <a:ext cx="4147722" cy="1045182"/>
          </a:xfrm>
          <a:prstGeom prst="rect">
            <a:avLst/>
          </a:prstGeom>
        </p:spPr>
      </p:pic>
    </p:spTree>
    <p:extLst>
      <p:ext uri="{BB962C8B-B14F-4D97-AF65-F5344CB8AC3E}">
        <p14:creationId xmlns:p14="http://schemas.microsoft.com/office/powerpoint/2010/main" val="134378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7859E5E7-3530-42FB-A49C-AFFBB5834908}"/>
              </a:ext>
            </a:extLst>
          </p:cNvPr>
          <p:cNvSpPr>
            <a:spLocks noGrp="1" noChangeArrowheads="1"/>
          </p:cNvSpPr>
          <p:nvPr>
            <p:ph idx="1"/>
          </p:nvPr>
        </p:nvSpPr>
        <p:spPr>
          <a:xfrm>
            <a:off x="584906" y="1491033"/>
            <a:ext cx="8431036" cy="4993290"/>
          </a:xfrm>
        </p:spPr>
        <p:txBody>
          <a:bodyPr/>
          <a:lstStyle/>
          <a:p>
            <a:pPr algn="just">
              <a:lnSpc>
                <a:spcPct val="90000"/>
              </a:lnSpc>
              <a:spcBef>
                <a:spcPts val="600"/>
              </a:spcBef>
            </a:pPr>
            <a:r>
              <a:rPr lang="en-US" sz="2300" dirty="0">
                <a:solidFill>
                  <a:srgbClr val="221E1F"/>
                </a:solidFill>
              </a:rPr>
              <a:t>S</a:t>
            </a:r>
            <a:r>
              <a:rPr lang="en-US" sz="2300" b="0" i="0" u="none" strike="noStrike" baseline="0" dirty="0">
                <a:solidFill>
                  <a:srgbClr val="221E1F"/>
                </a:solidFill>
              </a:rPr>
              <a:t>uppose </a:t>
            </a:r>
            <a:r>
              <a:rPr lang="en-US" sz="2300" b="0" i="1" u="none" strike="noStrike" baseline="0" dirty="0">
                <a:solidFill>
                  <a:srgbClr val="221E1F"/>
                </a:solidFill>
              </a:rPr>
              <a:t>D</a:t>
            </a:r>
            <a:r>
              <a:rPr lang="en-US" sz="2300" b="0" i="0" u="none" strike="noStrike" baseline="-25000" dirty="0">
                <a:solidFill>
                  <a:srgbClr val="221E1F"/>
                </a:solidFill>
              </a:rPr>
              <a:t>0</a:t>
            </a:r>
            <a:r>
              <a:rPr lang="en-US" sz="2300" b="0" i="0" u="none" strike="noStrike" baseline="0" dirty="0">
                <a:solidFill>
                  <a:srgbClr val="221E1F"/>
                </a:solidFill>
              </a:rPr>
              <a:t> is $2.30, </a:t>
            </a:r>
            <a:r>
              <a:rPr lang="en-US" sz="2300" b="0" i="1" u="none" strike="noStrike" baseline="0" dirty="0">
                <a:solidFill>
                  <a:srgbClr val="221E1F"/>
                </a:solidFill>
              </a:rPr>
              <a:t>R </a:t>
            </a:r>
            <a:r>
              <a:rPr lang="en-US" sz="2300" b="0" i="0" u="none" strike="noStrike" baseline="0" dirty="0">
                <a:solidFill>
                  <a:srgbClr val="221E1F"/>
                </a:solidFill>
              </a:rPr>
              <a:t>is 13%, and </a:t>
            </a:r>
            <a:r>
              <a:rPr lang="en-US" sz="2300" b="0" i="1" u="none" strike="noStrike" baseline="0" dirty="0">
                <a:solidFill>
                  <a:srgbClr val="221E1F"/>
                </a:solidFill>
              </a:rPr>
              <a:t>g </a:t>
            </a:r>
            <a:r>
              <a:rPr lang="en-US" sz="2300" b="0" i="0" u="none" strike="noStrike" baseline="0" dirty="0">
                <a:solidFill>
                  <a:srgbClr val="221E1F"/>
                </a:solidFill>
              </a:rPr>
              <a:t>is 5%. The price per share in this case is: </a:t>
            </a:r>
          </a:p>
          <a:p>
            <a:pPr marL="686200" lvl="2" indent="0" algn="just">
              <a:lnSpc>
                <a:spcPct val="90000"/>
              </a:lnSpc>
              <a:spcBef>
                <a:spcPts val="600"/>
              </a:spcBef>
              <a:buNone/>
            </a:pPr>
            <a:r>
              <a:rPr lang="pt-BR" sz="2200" b="0" i="1" u="none" strike="noStrike" baseline="0" dirty="0">
                <a:solidFill>
                  <a:srgbClr val="221E1F"/>
                </a:solidFill>
              </a:rPr>
              <a:t>P</a:t>
            </a:r>
            <a:r>
              <a:rPr lang="pt-BR" sz="2200" b="0" i="0" u="none" strike="noStrike" baseline="-25000" dirty="0">
                <a:solidFill>
                  <a:srgbClr val="221E1F"/>
                </a:solidFill>
              </a:rPr>
              <a:t>0</a:t>
            </a:r>
            <a:r>
              <a:rPr lang="pt-BR" sz="2200" b="0" i="0" u="none" strike="noStrike" baseline="0" dirty="0">
                <a:solidFill>
                  <a:srgbClr val="221E1F"/>
                </a:solidFill>
              </a:rPr>
              <a:t> = </a:t>
            </a:r>
            <a:r>
              <a:rPr lang="pt-BR" sz="2200" b="0" i="1" u="none" strike="noStrike" baseline="0" dirty="0">
                <a:solidFill>
                  <a:srgbClr val="221E1F"/>
                </a:solidFill>
              </a:rPr>
              <a:t>D</a:t>
            </a:r>
            <a:r>
              <a:rPr lang="pt-BR" sz="2200" b="0" i="0" u="none" strike="noStrike" baseline="-25000" dirty="0">
                <a:solidFill>
                  <a:srgbClr val="221E1F"/>
                </a:solidFill>
              </a:rPr>
              <a:t>0</a:t>
            </a:r>
            <a:r>
              <a:rPr lang="pt-BR" sz="2200" b="0" i="0" u="none" strike="noStrike" baseline="0" dirty="0">
                <a:solidFill>
                  <a:srgbClr val="221E1F"/>
                </a:solidFill>
              </a:rPr>
              <a:t> × (1 + </a:t>
            </a:r>
            <a:r>
              <a:rPr lang="pt-BR" sz="2200" b="0" i="1" u="none" strike="noStrike" baseline="0" dirty="0">
                <a:solidFill>
                  <a:srgbClr val="221E1F"/>
                </a:solidFill>
              </a:rPr>
              <a:t>g</a:t>
            </a:r>
            <a:r>
              <a:rPr lang="pt-BR" sz="2200" b="0" i="0" u="none" strike="noStrike" baseline="0" dirty="0">
                <a:solidFill>
                  <a:srgbClr val="221E1F"/>
                </a:solidFill>
              </a:rPr>
              <a:t>)/(</a:t>
            </a:r>
            <a:r>
              <a:rPr lang="pt-BR" sz="2200" b="0" i="1" u="none" strike="noStrike" baseline="0" dirty="0">
                <a:solidFill>
                  <a:srgbClr val="221E1F"/>
                </a:solidFill>
              </a:rPr>
              <a:t>R </a:t>
            </a:r>
            <a:r>
              <a:rPr lang="pt-BR" sz="2200" b="0" i="0" u="none" strike="noStrike" baseline="0" dirty="0">
                <a:solidFill>
                  <a:srgbClr val="221E1F"/>
                </a:solidFill>
              </a:rPr>
              <a:t>− </a:t>
            </a:r>
            <a:r>
              <a:rPr lang="pt-BR" sz="2200" b="0" i="1" u="none" strike="noStrike" baseline="0" dirty="0">
                <a:solidFill>
                  <a:srgbClr val="221E1F"/>
                </a:solidFill>
              </a:rPr>
              <a:t>g</a:t>
            </a:r>
            <a:r>
              <a:rPr lang="pt-BR" sz="2200" b="0" i="0" u="none" strike="noStrike" baseline="0" dirty="0">
                <a:solidFill>
                  <a:srgbClr val="221E1F"/>
                </a:solidFill>
              </a:rPr>
              <a:t>) </a:t>
            </a:r>
          </a:p>
          <a:p>
            <a:pPr marL="685285" lvl="2" indent="277813" algn="just">
              <a:lnSpc>
                <a:spcPct val="90000"/>
              </a:lnSpc>
              <a:spcBef>
                <a:spcPts val="600"/>
              </a:spcBef>
              <a:buNone/>
            </a:pPr>
            <a:r>
              <a:rPr lang="pt-BR" sz="2200" b="0" i="0" u="none" strike="noStrike" baseline="0" dirty="0">
                <a:solidFill>
                  <a:srgbClr val="221E1F"/>
                </a:solidFill>
              </a:rPr>
              <a:t>= $2.30 × 1.05/(. 13 − . 05 ) </a:t>
            </a:r>
          </a:p>
          <a:p>
            <a:pPr marL="685285" lvl="2" indent="277813" algn="just">
              <a:lnSpc>
                <a:spcPct val="90000"/>
              </a:lnSpc>
              <a:spcBef>
                <a:spcPts val="600"/>
              </a:spcBef>
              <a:buNone/>
            </a:pPr>
            <a:r>
              <a:rPr lang="pt-BR" sz="2200" b="0" i="0" u="none" strike="noStrike" baseline="0" dirty="0">
                <a:solidFill>
                  <a:srgbClr val="221E1F"/>
                </a:solidFill>
              </a:rPr>
              <a:t>= $2.415 / .08</a:t>
            </a:r>
          </a:p>
          <a:p>
            <a:pPr marL="685285" lvl="2" indent="217488" algn="just">
              <a:lnSpc>
                <a:spcPct val="90000"/>
              </a:lnSpc>
              <a:spcBef>
                <a:spcPts val="600"/>
              </a:spcBef>
              <a:buNone/>
            </a:pPr>
            <a:r>
              <a:rPr lang="pt-BR" sz="2200" b="0" i="0" u="none" strike="noStrike" baseline="0" dirty="0">
                <a:solidFill>
                  <a:srgbClr val="221E1F"/>
                </a:solidFill>
              </a:rPr>
              <a:t> = </a:t>
            </a:r>
            <a:r>
              <a:rPr lang="pt-BR" sz="2200" b="1" i="0" u="none" strike="noStrike" baseline="0" dirty="0">
                <a:solidFill>
                  <a:schemeClr val="accent1">
                    <a:lumMod val="75000"/>
                  </a:schemeClr>
                </a:solidFill>
              </a:rPr>
              <a:t>$30.19 </a:t>
            </a:r>
          </a:p>
          <a:p>
            <a:pPr algn="just">
              <a:lnSpc>
                <a:spcPct val="90000"/>
              </a:lnSpc>
              <a:spcBef>
                <a:spcPts val="600"/>
              </a:spcBef>
            </a:pPr>
            <a:r>
              <a:rPr lang="en-US" sz="2300" b="0" i="0" u="none" strike="noStrike" baseline="0" dirty="0">
                <a:solidFill>
                  <a:srgbClr val="221E1F"/>
                </a:solidFill>
              </a:rPr>
              <a:t>Suppose we are interested in the price of the stock in five years, </a:t>
            </a:r>
            <a:r>
              <a:rPr lang="en-US" sz="2300" b="0" i="1" u="none" strike="noStrike" baseline="0" dirty="0">
                <a:solidFill>
                  <a:srgbClr val="221E1F"/>
                </a:solidFill>
              </a:rPr>
              <a:t>P</a:t>
            </a:r>
            <a:r>
              <a:rPr lang="en-US" sz="2300" b="0" i="0" u="none" strike="noStrike" baseline="-25000" dirty="0">
                <a:solidFill>
                  <a:srgbClr val="221E1F"/>
                </a:solidFill>
              </a:rPr>
              <a:t>5</a:t>
            </a:r>
            <a:r>
              <a:rPr lang="en-US" sz="2300" b="0" i="0" u="none" strike="noStrike" baseline="0" dirty="0">
                <a:solidFill>
                  <a:srgbClr val="221E1F"/>
                </a:solidFill>
              </a:rPr>
              <a:t>. We first need the dividend at Time 5, </a:t>
            </a:r>
            <a:r>
              <a:rPr lang="en-US" sz="2300" b="0" i="1" u="none" strike="noStrike" baseline="0" dirty="0">
                <a:solidFill>
                  <a:srgbClr val="221E1F"/>
                </a:solidFill>
              </a:rPr>
              <a:t>D</a:t>
            </a:r>
            <a:r>
              <a:rPr lang="en-US" sz="2300" b="0" i="0" u="none" strike="noStrike" baseline="-25000" dirty="0">
                <a:solidFill>
                  <a:srgbClr val="221E1F"/>
                </a:solidFill>
              </a:rPr>
              <a:t>5</a:t>
            </a:r>
            <a:r>
              <a:rPr lang="en-US" sz="2300" b="0" i="0" u="none" strike="noStrike" baseline="0" dirty="0">
                <a:solidFill>
                  <a:srgbClr val="221E1F"/>
                </a:solidFill>
              </a:rPr>
              <a:t>. Because the dividend just paid is $2.30 and the growth rate is 5% per year, </a:t>
            </a:r>
            <a:r>
              <a:rPr lang="en-US" sz="2300" b="0" i="1" u="none" strike="noStrike" baseline="0" dirty="0">
                <a:solidFill>
                  <a:srgbClr val="221E1F"/>
                </a:solidFill>
              </a:rPr>
              <a:t>D</a:t>
            </a:r>
            <a:r>
              <a:rPr lang="en-US" sz="2300" b="0" i="0" u="none" strike="noStrike" baseline="-25000" dirty="0">
                <a:solidFill>
                  <a:srgbClr val="221E1F"/>
                </a:solidFill>
              </a:rPr>
              <a:t>5</a:t>
            </a:r>
            <a:r>
              <a:rPr lang="en-US" sz="2300" b="0" i="0" u="none" strike="noStrike" baseline="0" dirty="0">
                <a:solidFill>
                  <a:srgbClr val="221E1F"/>
                </a:solidFill>
              </a:rPr>
              <a:t> is: </a:t>
            </a:r>
          </a:p>
          <a:p>
            <a:pPr marL="686200" lvl="2" indent="0" algn="just">
              <a:lnSpc>
                <a:spcPct val="90000"/>
              </a:lnSpc>
              <a:spcBef>
                <a:spcPts val="600"/>
              </a:spcBef>
              <a:buNone/>
            </a:pPr>
            <a:r>
              <a:rPr lang="en-US" sz="2200" b="0" u="none" strike="noStrike" baseline="0" dirty="0">
                <a:solidFill>
                  <a:srgbClr val="221E1F"/>
                </a:solidFill>
              </a:rPr>
              <a:t>D</a:t>
            </a:r>
            <a:r>
              <a:rPr lang="en-US" sz="2200" b="0" u="none" strike="noStrike" baseline="-25000" dirty="0">
                <a:solidFill>
                  <a:srgbClr val="221E1F"/>
                </a:solidFill>
              </a:rPr>
              <a:t>5</a:t>
            </a:r>
            <a:r>
              <a:rPr lang="en-US" sz="2200" b="0" u="none" strike="noStrike" baseline="0" dirty="0">
                <a:solidFill>
                  <a:srgbClr val="221E1F"/>
                </a:solidFill>
              </a:rPr>
              <a:t> = $2.30 × 1.05</a:t>
            </a:r>
            <a:r>
              <a:rPr lang="en-US" sz="2200" b="0" u="none" strike="noStrike" baseline="30000" dirty="0">
                <a:solidFill>
                  <a:srgbClr val="221E1F"/>
                </a:solidFill>
              </a:rPr>
              <a:t>5</a:t>
            </a:r>
            <a:r>
              <a:rPr lang="en-US" sz="2200" b="0" u="none" strike="noStrike" baseline="0" dirty="0">
                <a:solidFill>
                  <a:srgbClr val="221E1F"/>
                </a:solidFill>
              </a:rPr>
              <a:t> = $2.30 × 1.2763 = </a:t>
            </a:r>
            <a:r>
              <a:rPr lang="en-US" sz="2200" b="1" u="none" strike="noStrike" baseline="0" dirty="0">
                <a:solidFill>
                  <a:schemeClr val="accent1">
                    <a:lumMod val="75000"/>
                  </a:schemeClr>
                </a:solidFill>
              </a:rPr>
              <a:t>$2.935 </a:t>
            </a:r>
          </a:p>
          <a:p>
            <a:pPr algn="just">
              <a:lnSpc>
                <a:spcPct val="90000"/>
              </a:lnSpc>
              <a:spcBef>
                <a:spcPts val="600"/>
              </a:spcBef>
            </a:pPr>
            <a:r>
              <a:rPr lang="en-US" sz="2300" b="0" i="0" u="none" strike="noStrike" baseline="0" dirty="0">
                <a:solidFill>
                  <a:srgbClr val="221E1F"/>
                </a:solidFill>
              </a:rPr>
              <a:t>The price of the stock in five years is: </a:t>
            </a:r>
            <a:endParaRPr lang="en-US" altLang="en-US" sz="2300" dirty="0"/>
          </a:p>
        </p:txBody>
      </p:sp>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Constant growth </a:t>
            </a:r>
            <a:br>
              <a:rPr lang="en-US" altLang="en-US" sz="3600" dirty="0"/>
            </a:br>
            <a:r>
              <a:rPr lang="en-US" altLang="en-US" sz="3600" dirty="0"/>
              <a:t>(concluded)</a:t>
            </a:r>
          </a:p>
        </p:txBody>
      </p:sp>
      <p:pic>
        <p:nvPicPr>
          <p:cNvPr id="4" name="Picture 3">
            <a:extLst>
              <a:ext uri="{FF2B5EF4-FFF2-40B4-BE49-F238E27FC236}">
                <a16:creationId xmlns:a16="http://schemas.microsoft.com/office/drawing/2014/main" id="{A158B75A-8731-405E-8C55-44D6FA5CAE96}"/>
              </a:ext>
            </a:extLst>
          </p:cNvPr>
          <p:cNvPicPr>
            <a:picLocks noChangeAspect="1"/>
          </p:cNvPicPr>
          <p:nvPr/>
        </p:nvPicPr>
        <p:blipFill>
          <a:blip r:embed="rId3"/>
          <a:stretch>
            <a:fillRect/>
          </a:stretch>
        </p:blipFill>
        <p:spPr>
          <a:xfrm>
            <a:off x="1413469" y="5638800"/>
            <a:ext cx="6564005" cy="795277"/>
          </a:xfrm>
          <a:prstGeom prst="rect">
            <a:avLst/>
          </a:prstGeom>
          <a:ln>
            <a:solidFill>
              <a:schemeClr val="accent1"/>
            </a:solidFill>
          </a:ln>
        </p:spPr>
      </p:pic>
    </p:spTree>
    <p:extLst>
      <p:ext uri="{BB962C8B-B14F-4D97-AF65-F5344CB8AC3E}">
        <p14:creationId xmlns:p14="http://schemas.microsoft.com/office/powerpoint/2010/main" val="3028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7859E5E7-3530-42FB-A49C-AFFBB5834908}"/>
              </a:ext>
            </a:extLst>
          </p:cNvPr>
          <p:cNvSpPr>
            <a:spLocks noGrp="1" noChangeArrowheads="1"/>
          </p:cNvSpPr>
          <p:nvPr>
            <p:ph idx="1"/>
          </p:nvPr>
        </p:nvSpPr>
        <p:spPr>
          <a:xfrm>
            <a:off x="584906" y="1491033"/>
            <a:ext cx="8431036" cy="4993290"/>
          </a:xfrm>
        </p:spPr>
        <p:txBody>
          <a:bodyPr/>
          <a:lstStyle/>
          <a:p>
            <a:pPr algn="just">
              <a:lnSpc>
                <a:spcPct val="90000"/>
              </a:lnSpc>
              <a:spcBef>
                <a:spcPts val="600"/>
              </a:spcBef>
            </a:pPr>
            <a:r>
              <a:rPr lang="en-US" sz="2300" b="0" i="0" u="none" strike="noStrike" baseline="0" dirty="0">
                <a:solidFill>
                  <a:srgbClr val="221E1F"/>
                </a:solidFill>
              </a:rPr>
              <a:t>Main reason to consider this case is to allow for “supernormal” growth rates over some finite length of time </a:t>
            </a:r>
          </a:p>
          <a:p>
            <a:pPr lvl="1" algn="just">
              <a:lnSpc>
                <a:spcPct val="90000"/>
              </a:lnSpc>
              <a:spcBef>
                <a:spcPts val="600"/>
              </a:spcBef>
            </a:pPr>
            <a:r>
              <a:rPr lang="en-US" sz="2100" dirty="0">
                <a:solidFill>
                  <a:srgbClr val="221E1F"/>
                </a:solidFill>
              </a:rPr>
              <a:t>R</a:t>
            </a:r>
            <a:r>
              <a:rPr lang="en-US" sz="2100" b="0" i="0" u="none" strike="noStrike" baseline="0" dirty="0">
                <a:solidFill>
                  <a:srgbClr val="221E1F"/>
                </a:solidFill>
              </a:rPr>
              <a:t>equire dividends start growing at a constant rate sometime in future </a:t>
            </a:r>
            <a:endParaRPr lang="en-US" sz="2100" dirty="0">
              <a:solidFill>
                <a:srgbClr val="221E1F"/>
              </a:solidFill>
            </a:endParaRPr>
          </a:p>
          <a:p>
            <a:pPr algn="just">
              <a:lnSpc>
                <a:spcPct val="90000"/>
              </a:lnSpc>
              <a:spcBef>
                <a:spcPts val="600"/>
              </a:spcBef>
            </a:pPr>
            <a:r>
              <a:rPr lang="en-US" sz="2300" dirty="0">
                <a:solidFill>
                  <a:srgbClr val="221E1F"/>
                </a:solidFill>
              </a:rPr>
              <a:t>C</a:t>
            </a:r>
            <a:r>
              <a:rPr lang="en-US" sz="2300" b="0" i="0" u="none" strike="noStrike" baseline="0" dirty="0">
                <a:solidFill>
                  <a:srgbClr val="221E1F"/>
                </a:solidFill>
              </a:rPr>
              <a:t>onsider the case of a company that is currently not paying dividends. You predict that, in five years, the company will pay a dividend for the first time. The dividend will be $.50 per share. You expect that this dividend will then grow at a rate of 10% per year indefinitely. The required return on companies such as this one is 20%. What is the price of the stock today? </a:t>
            </a:r>
          </a:p>
          <a:p>
            <a:pPr marL="869278" lvl="1" indent="-457200" algn="just">
              <a:lnSpc>
                <a:spcPct val="90000"/>
              </a:lnSpc>
              <a:spcBef>
                <a:spcPts val="600"/>
              </a:spcBef>
              <a:buFont typeface="+mj-lt"/>
              <a:buAutoNum type="arabicPeriod"/>
            </a:pPr>
            <a:r>
              <a:rPr lang="en-US" sz="2100" dirty="0">
                <a:solidFill>
                  <a:srgbClr val="221E1F"/>
                </a:solidFill>
              </a:rPr>
              <a:t>Find out what it will be worth once dividends are paid; p</a:t>
            </a:r>
            <a:r>
              <a:rPr lang="en-US" sz="2100" b="0" i="0" u="none" strike="noStrike" baseline="0" dirty="0">
                <a:solidFill>
                  <a:srgbClr val="221E1F"/>
                </a:solidFill>
              </a:rPr>
              <a:t>rice in four years will be: </a:t>
            </a:r>
          </a:p>
          <a:p>
            <a:pPr lvl="2" algn="just">
              <a:lnSpc>
                <a:spcPct val="90000"/>
              </a:lnSpc>
              <a:spcBef>
                <a:spcPts val="600"/>
              </a:spcBef>
            </a:pPr>
            <a:r>
              <a:rPr lang="pt-BR" sz="2100" b="0" i="1" u="none" strike="noStrike" baseline="0" dirty="0">
                <a:solidFill>
                  <a:srgbClr val="221E1F"/>
                </a:solidFill>
              </a:rPr>
              <a:t>P</a:t>
            </a:r>
            <a:r>
              <a:rPr lang="pt-BR" sz="2100" b="0" i="0" u="none" strike="noStrike" baseline="-25000" dirty="0">
                <a:solidFill>
                  <a:srgbClr val="221E1F"/>
                </a:solidFill>
              </a:rPr>
              <a:t>4</a:t>
            </a:r>
            <a:r>
              <a:rPr lang="pt-BR" sz="2100" b="0" i="0" u="none" strike="noStrike" baseline="0" dirty="0">
                <a:solidFill>
                  <a:srgbClr val="221E1F"/>
                </a:solidFill>
              </a:rPr>
              <a:t> = </a:t>
            </a:r>
            <a:r>
              <a:rPr lang="pt-BR" sz="2100" b="0" i="1" u="none" strike="noStrike" baseline="0" dirty="0">
                <a:solidFill>
                  <a:srgbClr val="221E1F"/>
                </a:solidFill>
              </a:rPr>
              <a:t>D</a:t>
            </a:r>
            <a:r>
              <a:rPr lang="pt-BR" sz="2100" b="0" i="0" u="none" strike="noStrike" baseline="-25000" dirty="0">
                <a:solidFill>
                  <a:srgbClr val="221E1F"/>
                </a:solidFill>
              </a:rPr>
              <a:t>4 </a:t>
            </a:r>
            <a:r>
              <a:rPr lang="pt-BR" sz="2100" b="0" i="0" u="none" strike="noStrike" baseline="0" dirty="0">
                <a:solidFill>
                  <a:srgbClr val="221E1F"/>
                </a:solidFill>
              </a:rPr>
              <a:t>× (1 + </a:t>
            </a:r>
            <a:r>
              <a:rPr lang="pt-BR" sz="2100" b="0" i="1" u="none" strike="noStrike" baseline="0" dirty="0">
                <a:solidFill>
                  <a:srgbClr val="221E1F"/>
                </a:solidFill>
              </a:rPr>
              <a:t>g</a:t>
            </a:r>
            <a:r>
              <a:rPr lang="pt-BR" sz="2100" b="0" i="0" u="none" strike="noStrike" baseline="0" dirty="0">
                <a:solidFill>
                  <a:srgbClr val="221E1F"/>
                </a:solidFill>
              </a:rPr>
              <a:t>)/(</a:t>
            </a:r>
            <a:r>
              <a:rPr lang="pt-BR" sz="2100" b="0" i="1" u="none" strike="noStrike" baseline="0" dirty="0">
                <a:solidFill>
                  <a:srgbClr val="221E1F"/>
                </a:solidFill>
              </a:rPr>
              <a:t>R </a:t>
            </a:r>
            <a:r>
              <a:rPr lang="pt-BR" sz="2100" b="0" i="0" u="none" strike="noStrike" baseline="0" dirty="0">
                <a:solidFill>
                  <a:srgbClr val="221E1F"/>
                </a:solidFill>
              </a:rPr>
              <a:t>− </a:t>
            </a:r>
            <a:r>
              <a:rPr lang="pt-BR" sz="2100" b="0" i="1" u="none" strike="noStrike" baseline="0" dirty="0">
                <a:solidFill>
                  <a:srgbClr val="221E1F"/>
                </a:solidFill>
              </a:rPr>
              <a:t>g</a:t>
            </a:r>
            <a:r>
              <a:rPr lang="pt-BR" sz="2100" b="0" i="0" u="none" strike="noStrike" baseline="0" dirty="0">
                <a:solidFill>
                  <a:srgbClr val="221E1F"/>
                </a:solidFill>
              </a:rPr>
              <a:t>) = </a:t>
            </a:r>
            <a:r>
              <a:rPr lang="pt-BR" sz="2100" b="0" i="1" u="none" strike="noStrike" baseline="0" dirty="0">
                <a:solidFill>
                  <a:srgbClr val="221E1F"/>
                </a:solidFill>
              </a:rPr>
              <a:t>D</a:t>
            </a:r>
            <a:r>
              <a:rPr lang="pt-BR" sz="2100" b="0" i="0" u="none" strike="noStrike" baseline="-25000" dirty="0">
                <a:solidFill>
                  <a:srgbClr val="221E1F"/>
                </a:solidFill>
              </a:rPr>
              <a:t>5</a:t>
            </a:r>
            <a:r>
              <a:rPr lang="pt-BR" sz="2100" b="0" i="0" u="none" strike="noStrike" baseline="0" dirty="0">
                <a:solidFill>
                  <a:srgbClr val="221E1F"/>
                </a:solidFill>
              </a:rPr>
              <a:t>/(</a:t>
            </a:r>
            <a:r>
              <a:rPr lang="pt-BR" sz="2100" b="0" i="1" u="none" strike="noStrike" baseline="0" dirty="0">
                <a:solidFill>
                  <a:srgbClr val="221E1F"/>
                </a:solidFill>
              </a:rPr>
              <a:t>R </a:t>
            </a:r>
            <a:r>
              <a:rPr lang="pt-BR" sz="2100" b="0" i="0" u="none" strike="noStrike" baseline="0" dirty="0">
                <a:solidFill>
                  <a:srgbClr val="221E1F"/>
                </a:solidFill>
              </a:rPr>
              <a:t>− </a:t>
            </a:r>
            <a:r>
              <a:rPr lang="pt-BR" sz="2100" b="0" i="1" u="none" strike="noStrike" baseline="0" dirty="0">
                <a:solidFill>
                  <a:srgbClr val="221E1F"/>
                </a:solidFill>
              </a:rPr>
              <a:t>g</a:t>
            </a:r>
            <a:r>
              <a:rPr lang="pt-BR" sz="2100" b="0" i="0" u="none" strike="noStrike" baseline="0" dirty="0">
                <a:solidFill>
                  <a:srgbClr val="221E1F"/>
                </a:solidFill>
              </a:rPr>
              <a:t>) = $.50 /( .20 − .10) = </a:t>
            </a:r>
            <a:r>
              <a:rPr lang="pt-BR" sz="2100" b="1" i="0" u="none" strike="noStrike" baseline="0" dirty="0">
                <a:solidFill>
                  <a:schemeClr val="accent1">
                    <a:lumMod val="75000"/>
                  </a:schemeClr>
                </a:solidFill>
              </a:rPr>
              <a:t>$5 </a:t>
            </a:r>
          </a:p>
          <a:p>
            <a:pPr marL="869278" lvl="1" indent="-457200" algn="just">
              <a:lnSpc>
                <a:spcPct val="90000"/>
              </a:lnSpc>
              <a:spcBef>
                <a:spcPts val="600"/>
              </a:spcBef>
              <a:buFont typeface="+mj-lt"/>
              <a:buAutoNum type="arabicPeriod"/>
            </a:pPr>
            <a:r>
              <a:rPr lang="en-US" sz="2100" b="0" i="0" u="none" strike="noStrike" baseline="0" dirty="0">
                <a:solidFill>
                  <a:srgbClr val="221E1F"/>
                </a:solidFill>
              </a:rPr>
              <a:t>If the stock will be worth $5 in four years, then we can get the current value by discounting this price back four years at 20%: </a:t>
            </a:r>
          </a:p>
          <a:p>
            <a:pPr lvl="2" algn="just">
              <a:lnSpc>
                <a:spcPct val="90000"/>
              </a:lnSpc>
              <a:spcBef>
                <a:spcPts val="600"/>
              </a:spcBef>
            </a:pPr>
            <a:r>
              <a:rPr lang="en-US" sz="2100" b="0" i="1" u="none" strike="noStrike" baseline="0" dirty="0">
                <a:solidFill>
                  <a:srgbClr val="221E1F"/>
                </a:solidFill>
              </a:rPr>
              <a:t>P</a:t>
            </a:r>
            <a:r>
              <a:rPr lang="en-US" sz="2100" b="0" i="0" u="none" strike="noStrike" baseline="-25000" dirty="0">
                <a:solidFill>
                  <a:srgbClr val="221E1F"/>
                </a:solidFill>
              </a:rPr>
              <a:t>0</a:t>
            </a:r>
            <a:r>
              <a:rPr lang="en-US" sz="2100" b="0" i="0" u="none" strike="noStrike" baseline="0" dirty="0">
                <a:solidFill>
                  <a:srgbClr val="221E1F"/>
                </a:solidFill>
              </a:rPr>
              <a:t> = $5/1.20</a:t>
            </a:r>
            <a:r>
              <a:rPr lang="en-US" sz="2100" b="0" i="0" u="none" strike="noStrike" baseline="30000" dirty="0">
                <a:solidFill>
                  <a:srgbClr val="221E1F"/>
                </a:solidFill>
              </a:rPr>
              <a:t>4</a:t>
            </a:r>
            <a:r>
              <a:rPr lang="en-US" sz="2100" b="0" i="0" u="none" strike="noStrike" baseline="0" dirty="0">
                <a:solidFill>
                  <a:srgbClr val="221E1F"/>
                </a:solidFill>
              </a:rPr>
              <a:t> = $5/2.0736 = </a:t>
            </a:r>
            <a:r>
              <a:rPr lang="en-US" sz="2100" b="1" i="0" u="none" strike="noStrike" baseline="0" dirty="0">
                <a:solidFill>
                  <a:schemeClr val="accent1">
                    <a:lumMod val="75000"/>
                  </a:schemeClr>
                </a:solidFill>
              </a:rPr>
              <a:t>$2.41 </a:t>
            </a:r>
            <a:endParaRPr lang="en-US" alt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Nonconstant GROWTH</a:t>
            </a:r>
          </a:p>
        </p:txBody>
      </p:sp>
    </p:spTree>
    <p:extLst>
      <p:ext uri="{BB962C8B-B14F-4D97-AF65-F5344CB8AC3E}">
        <p14:creationId xmlns:p14="http://schemas.microsoft.com/office/powerpoint/2010/main" val="410887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7859E5E7-3530-42FB-A49C-AFFBB5834908}"/>
              </a:ext>
            </a:extLst>
          </p:cNvPr>
          <p:cNvSpPr>
            <a:spLocks noGrp="1" noChangeArrowheads="1"/>
          </p:cNvSpPr>
          <p:nvPr>
            <p:ph idx="1"/>
          </p:nvPr>
        </p:nvSpPr>
        <p:spPr>
          <a:xfrm>
            <a:off x="584906" y="1491033"/>
            <a:ext cx="8431036" cy="4993290"/>
          </a:xfrm>
        </p:spPr>
        <p:txBody>
          <a:bodyPr/>
          <a:lstStyle/>
          <a:p>
            <a:pPr algn="just">
              <a:lnSpc>
                <a:spcPct val="90000"/>
              </a:lnSpc>
              <a:spcBef>
                <a:spcPts val="600"/>
              </a:spcBef>
            </a:pPr>
            <a:r>
              <a:rPr lang="en-US" sz="2200" b="0" i="0" u="none" strike="noStrike" baseline="0" dirty="0">
                <a:solidFill>
                  <a:srgbClr val="221E1F"/>
                </a:solidFill>
              </a:rPr>
              <a:t>Suppose you have come up with the following dividend forecasts for the next three years. After the third year, the dividend will grow at a constant rate of 5% per year. The required return is 10%. What is the value of the stock today?</a:t>
            </a:r>
          </a:p>
          <a:p>
            <a:pPr algn="just">
              <a:lnSpc>
                <a:spcPct val="90000"/>
              </a:lnSpc>
              <a:spcBef>
                <a:spcPts val="600"/>
              </a:spcBef>
            </a:pPr>
            <a:endParaRPr lang="en-US" sz="2200" dirty="0">
              <a:solidFill>
                <a:srgbClr val="221E1F"/>
              </a:solidFill>
            </a:endParaRPr>
          </a:p>
          <a:p>
            <a:pPr algn="just">
              <a:lnSpc>
                <a:spcPct val="90000"/>
              </a:lnSpc>
              <a:spcBef>
                <a:spcPts val="600"/>
              </a:spcBef>
            </a:pPr>
            <a:endParaRPr lang="en-US" sz="2200" b="0" i="0" u="none" strike="noStrike" baseline="0" dirty="0">
              <a:solidFill>
                <a:srgbClr val="221E1F"/>
              </a:solidFill>
            </a:endParaRPr>
          </a:p>
          <a:p>
            <a:pPr algn="just">
              <a:lnSpc>
                <a:spcPct val="90000"/>
              </a:lnSpc>
              <a:spcBef>
                <a:spcPts val="600"/>
              </a:spcBef>
            </a:pPr>
            <a:endParaRPr lang="en-US" sz="2200" dirty="0">
              <a:solidFill>
                <a:srgbClr val="221E1F"/>
              </a:solidFill>
            </a:endParaRPr>
          </a:p>
          <a:p>
            <a:pPr marL="114664" indent="0" algn="just">
              <a:lnSpc>
                <a:spcPct val="90000"/>
              </a:lnSpc>
              <a:spcBef>
                <a:spcPts val="600"/>
              </a:spcBef>
              <a:buNone/>
            </a:pPr>
            <a:endParaRPr lang="en-US" sz="2200" dirty="0">
              <a:solidFill>
                <a:srgbClr val="221E1F"/>
              </a:solidFill>
            </a:endParaRPr>
          </a:p>
          <a:p>
            <a:pPr algn="just">
              <a:lnSpc>
                <a:spcPct val="90000"/>
              </a:lnSpc>
              <a:spcBef>
                <a:spcPts val="600"/>
              </a:spcBef>
            </a:pPr>
            <a:r>
              <a:rPr lang="en-US" sz="2200" b="0" i="0" u="none" strike="noStrike" baseline="0" dirty="0">
                <a:solidFill>
                  <a:srgbClr val="221E1F"/>
                </a:solidFill>
              </a:rPr>
              <a:t>In dealing with nonconstant growth, a time line can be helpful  </a:t>
            </a:r>
            <a:endParaRPr lang="en-US" altLang="en-US" sz="2200" b="1" dirty="0">
              <a:solidFill>
                <a:schemeClr val="accent1">
                  <a:lumMod val="75000"/>
                </a:schemeClr>
              </a:solidFill>
            </a:endParaRPr>
          </a:p>
        </p:txBody>
      </p:sp>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Nonconstant GROWTH </a:t>
            </a:r>
            <a:br>
              <a:rPr lang="en-US" altLang="en-US" sz="3600" dirty="0"/>
            </a:br>
            <a:r>
              <a:rPr lang="en-US" altLang="en-US" sz="3600" dirty="0"/>
              <a:t>(continued)</a:t>
            </a:r>
          </a:p>
        </p:txBody>
      </p:sp>
      <p:pic>
        <p:nvPicPr>
          <p:cNvPr id="4" name="Picture 3">
            <a:extLst>
              <a:ext uri="{FF2B5EF4-FFF2-40B4-BE49-F238E27FC236}">
                <a16:creationId xmlns:a16="http://schemas.microsoft.com/office/drawing/2014/main" id="{46C6F903-4FA9-4423-9613-AEBFE6E4740C}"/>
              </a:ext>
            </a:extLst>
          </p:cNvPr>
          <p:cNvPicPr>
            <a:picLocks noChangeAspect="1"/>
          </p:cNvPicPr>
          <p:nvPr/>
        </p:nvPicPr>
        <p:blipFill>
          <a:blip r:embed="rId3"/>
          <a:stretch>
            <a:fillRect/>
          </a:stretch>
        </p:blipFill>
        <p:spPr>
          <a:xfrm>
            <a:off x="2514512" y="2819400"/>
            <a:ext cx="4114976" cy="1418197"/>
          </a:xfrm>
          <a:prstGeom prst="rect">
            <a:avLst/>
          </a:prstGeom>
        </p:spPr>
      </p:pic>
      <p:pic>
        <p:nvPicPr>
          <p:cNvPr id="6" name="Picture 5">
            <a:extLst>
              <a:ext uri="{FF2B5EF4-FFF2-40B4-BE49-F238E27FC236}">
                <a16:creationId xmlns:a16="http://schemas.microsoft.com/office/drawing/2014/main" id="{BBC7DCC1-7F66-4310-8A15-F7E8A715B039}"/>
              </a:ext>
            </a:extLst>
          </p:cNvPr>
          <p:cNvPicPr>
            <a:picLocks noChangeAspect="1"/>
          </p:cNvPicPr>
          <p:nvPr/>
        </p:nvPicPr>
        <p:blipFill>
          <a:blip r:embed="rId4"/>
          <a:stretch>
            <a:fillRect/>
          </a:stretch>
        </p:blipFill>
        <p:spPr>
          <a:xfrm>
            <a:off x="1723849" y="4780151"/>
            <a:ext cx="6153150" cy="1571625"/>
          </a:xfrm>
          <a:prstGeom prst="rect">
            <a:avLst/>
          </a:prstGeom>
        </p:spPr>
      </p:pic>
    </p:spTree>
    <p:extLst>
      <p:ext uri="{BB962C8B-B14F-4D97-AF65-F5344CB8AC3E}">
        <p14:creationId xmlns:p14="http://schemas.microsoft.com/office/powerpoint/2010/main" val="7795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7859E5E7-3530-42FB-A49C-AFFBB5834908}"/>
              </a:ext>
            </a:extLst>
          </p:cNvPr>
          <p:cNvSpPr>
            <a:spLocks noGrp="1" noChangeArrowheads="1"/>
          </p:cNvSpPr>
          <p:nvPr>
            <p:ph idx="1"/>
          </p:nvPr>
        </p:nvSpPr>
        <p:spPr>
          <a:xfrm>
            <a:off x="584906" y="1491033"/>
            <a:ext cx="8431036" cy="4993290"/>
          </a:xfrm>
        </p:spPr>
        <p:txBody>
          <a:bodyPr/>
          <a:lstStyle/>
          <a:p>
            <a:pPr algn="just">
              <a:lnSpc>
                <a:spcPct val="90000"/>
              </a:lnSpc>
              <a:spcBef>
                <a:spcPts val="600"/>
              </a:spcBef>
            </a:pPr>
            <a:r>
              <a:rPr lang="en-US" sz="2300" b="0" i="0" u="none" strike="noStrike" baseline="0" dirty="0">
                <a:solidFill>
                  <a:srgbClr val="221E1F"/>
                </a:solidFill>
              </a:rPr>
              <a:t>Value of the stock is the present value of all the future dividends: </a:t>
            </a:r>
            <a:endParaRPr lang="en-US" sz="2300" dirty="0">
              <a:solidFill>
                <a:srgbClr val="221E1F"/>
              </a:solidFill>
            </a:endParaRPr>
          </a:p>
          <a:p>
            <a:pPr marL="869278" lvl="1" indent="-457200" algn="just">
              <a:lnSpc>
                <a:spcPct val="90000"/>
              </a:lnSpc>
              <a:spcBef>
                <a:spcPts val="600"/>
              </a:spcBef>
              <a:buFont typeface="+mj-lt"/>
              <a:buAutoNum type="arabicPeriod"/>
            </a:pPr>
            <a:r>
              <a:rPr lang="en-US" sz="2100" b="0" i="0" u="none" strike="noStrike" baseline="0" dirty="0">
                <a:solidFill>
                  <a:srgbClr val="221E1F"/>
                </a:solidFill>
              </a:rPr>
              <a:t>Compute the PV of the stock price three years down the road </a:t>
            </a:r>
          </a:p>
          <a:p>
            <a:pPr marL="869278" lvl="1" indent="-457200" algn="just">
              <a:lnSpc>
                <a:spcPct val="90000"/>
              </a:lnSpc>
              <a:spcBef>
                <a:spcPts val="600"/>
              </a:spcBef>
              <a:buFont typeface="+mj-lt"/>
              <a:buAutoNum type="arabicPeriod"/>
            </a:pPr>
            <a:endParaRPr lang="en-US" sz="2100" dirty="0">
              <a:solidFill>
                <a:srgbClr val="221E1F"/>
              </a:solidFill>
            </a:endParaRPr>
          </a:p>
          <a:p>
            <a:pPr marL="869278" lvl="1" indent="-457200" algn="just">
              <a:lnSpc>
                <a:spcPct val="90000"/>
              </a:lnSpc>
              <a:spcBef>
                <a:spcPts val="600"/>
              </a:spcBef>
              <a:buFont typeface="+mj-lt"/>
              <a:buAutoNum type="arabicPeriod"/>
            </a:pPr>
            <a:endParaRPr lang="en-US" sz="2100" b="0" i="0" u="none" strike="noStrike" baseline="0" dirty="0">
              <a:solidFill>
                <a:srgbClr val="221E1F"/>
              </a:solidFill>
            </a:endParaRPr>
          </a:p>
          <a:p>
            <a:pPr marL="869278" lvl="1" indent="-457200" algn="just">
              <a:lnSpc>
                <a:spcPct val="90000"/>
              </a:lnSpc>
              <a:spcBef>
                <a:spcPts val="600"/>
              </a:spcBef>
              <a:buFont typeface="+mj-lt"/>
              <a:buAutoNum type="arabicPeriod"/>
            </a:pPr>
            <a:endParaRPr lang="en-US" sz="2100" dirty="0">
              <a:solidFill>
                <a:srgbClr val="221E1F"/>
              </a:solidFill>
            </a:endParaRPr>
          </a:p>
          <a:p>
            <a:pPr marL="869278" lvl="1" indent="-457200" algn="just">
              <a:lnSpc>
                <a:spcPct val="90000"/>
              </a:lnSpc>
              <a:spcBef>
                <a:spcPts val="600"/>
              </a:spcBef>
              <a:buFont typeface="+mj-lt"/>
              <a:buAutoNum type="arabicPeriod"/>
            </a:pPr>
            <a:endParaRPr lang="en-US" sz="2100" b="0" i="0" u="none" strike="noStrike" baseline="0" dirty="0">
              <a:solidFill>
                <a:srgbClr val="221E1F"/>
              </a:solidFill>
            </a:endParaRPr>
          </a:p>
          <a:p>
            <a:pPr marL="869278" lvl="1" indent="-457200" algn="just">
              <a:lnSpc>
                <a:spcPct val="90000"/>
              </a:lnSpc>
              <a:spcBef>
                <a:spcPts val="600"/>
              </a:spcBef>
              <a:buFont typeface="+mj-lt"/>
              <a:buAutoNum type="arabicPeriod"/>
            </a:pPr>
            <a:r>
              <a:rPr lang="en-US" sz="2100" dirty="0">
                <a:solidFill>
                  <a:srgbClr val="221E1F"/>
                </a:solidFill>
              </a:rPr>
              <a:t>A</a:t>
            </a:r>
            <a:r>
              <a:rPr lang="en-US" sz="2100" b="0" i="0" u="none" strike="noStrike" baseline="0" dirty="0">
                <a:solidFill>
                  <a:srgbClr val="221E1F"/>
                </a:solidFill>
              </a:rPr>
              <a:t>dd in the PV of dividends that will be paid between now and then</a:t>
            </a:r>
            <a:endParaRPr lang="en-US" sz="2700" dirty="0">
              <a:solidFill>
                <a:srgbClr val="221E1F"/>
              </a:solidFill>
            </a:endParaRPr>
          </a:p>
        </p:txBody>
      </p:sp>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Nonconstant GROWTH </a:t>
            </a:r>
            <a:br>
              <a:rPr lang="en-US" altLang="en-US" sz="3600" dirty="0"/>
            </a:br>
            <a:r>
              <a:rPr lang="en-US" altLang="en-US" sz="3600" dirty="0"/>
              <a:t>(Concluded)</a:t>
            </a:r>
          </a:p>
        </p:txBody>
      </p:sp>
      <p:pic>
        <p:nvPicPr>
          <p:cNvPr id="5" name="Picture 4">
            <a:extLst>
              <a:ext uri="{FF2B5EF4-FFF2-40B4-BE49-F238E27FC236}">
                <a16:creationId xmlns:a16="http://schemas.microsoft.com/office/drawing/2014/main" id="{C5461EE9-7564-4029-AB5A-53A204EA6509}"/>
              </a:ext>
            </a:extLst>
          </p:cNvPr>
          <p:cNvPicPr>
            <a:picLocks noChangeAspect="1"/>
          </p:cNvPicPr>
          <p:nvPr/>
        </p:nvPicPr>
        <p:blipFill>
          <a:blip r:embed="rId3"/>
          <a:stretch>
            <a:fillRect/>
          </a:stretch>
        </p:blipFill>
        <p:spPr>
          <a:xfrm>
            <a:off x="2945262" y="2320439"/>
            <a:ext cx="3253475" cy="1117355"/>
          </a:xfrm>
          <a:prstGeom prst="rect">
            <a:avLst/>
          </a:prstGeom>
          <a:ln>
            <a:solidFill>
              <a:schemeClr val="accent1"/>
            </a:solidFill>
          </a:ln>
        </p:spPr>
      </p:pic>
      <p:pic>
        <p:nvPicPr>
          <p:cNvPr id="8" name="Picture 7">
            <a:extLst>
              <a:ext uri="{FF2B5EF4-FFF2-40B4-BE49-F238E27FC236}">
                <a16:creationId xmlns:a16="http://schemas.microsoft.com/office/drawing/2014/main" id="{E54698C4-08B4-4E80-9063-15EBADB3955F}"/>
              </a:ext>
            </a:extLst>
          </p:cNvPr>
          <p:cNvPicPr>
            <a:picLocks noChangeAspect="1"/>
          </p:cNvPicPr>
          <p:nvPr/>
        </p:nvPicPr>
        <p:blipFill>
          <a:blip r:embed="rId4"/>
          <a:stretch>
            <a:fillRect/>
          </a:stretch>
        </p:blipFill>
        <p:spPr>
          <a:xfrm>
            <a:off x="2552524" y="4267200"/>
            <a:ext cx="4495800" cy="1885950"/>
          </a:xfrm>
          <a:prstGeom prst="rect">
            <a:avLst/>
          </a:prstGeom>
          <a:ln>
            <a:solidFill>
              <a:schemeClr val="accent1"/>
            </a:solidFill>
          </a:ln>
        </p:spPr>
      </p:pic>
    </p:spTree>
    <p:extLst>
      <p:ext uri="{BB962C8B-B14F-4D97-AF65-F5344CB8AC3E}">
        <p14:creationId xmlns:p14="http://schemas.microsoft.com/office/powerpoint/2010/main" val="248047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7859E5E7-3530-42FB-A49C-AFFBB5834908}"/>
              </a:ext>
            </a:extLst>
          </p:cNvPr>
          <p:cNvSpPr>
            <a:spLocks noGrp="1" noChangeArrowheads="1"/>
          </p:cNvSpPr>
          <p:nvPr>
            <p:ph idx="1"/>
          </p:nvPr>
        </p:nvSpPr>
        <p:spPr>
          <a:xfrm>
            <a:off x="584906" y="1491033"/>
            <a:ext cx="8431036" cy="4993290"/>
          </a:xfrm>
        </p:spPr>
        <p:txBody>
          <a:bodyPr/>
          <a:lstStyle/>
          <a:p>
            <a:pPr algn="just">
              <a:lnSpc>
                <a:spcPct val="90000"/>
              </a:lnSpc>
              <a:spcBef>
                <a:spcPts val="600"/>
              </a:spcBef>
            </a:pPr>
            <a:r>
              <a:rPr lang="en-US" sz="2300" b="0" i="0" u="none" strike="noStrike" baseline="0" dirty="0">
                <a:solidFill>
                  <a:srgbClr val="221E1F"/>
                </a:solidFill>
              </a:rPr>
              <a:t>In this case, the dividend will grow at a rate of </a:t>
            </a:r>
            <a:r>
              <a:rPr lang="en-US" sz="2300" b="0" i="1" u="none" strike="noStrike" baseline="0" dirty="0">
                <a:solidFill>
                  <a:srgbClr val="221E1F"/>
                </a:solidFill>
              </a:rPr>
              <a:t>g</a:t>
            </a:r>
            <a:r>
              <a:rPr lang="en-US" sz="2300" b="0" i="0" u="none" strike="noStrike" baseline="-25000" dirty="0">
                <a:solidFill>
                  <a:srgbClr val="221E1F"/>
                </a:solidFill>
              </a:rPr>
              <a:t>1</a:t>
            </a:r>
            <a:r>
              <a:rPr lang="en-US" sz="2300" b="0" i="0" u="none" strike="noStrike" baseline="0" dirty="0">
                <a:solidFill>
                  <a:srgbClr val="221E1F"/>
                </a:solidFill>
              </a:rPr>
              <a:t> for </a:t>
            </a:r>
            <a:r>
              <a:rPr lang="en-US" sz="2300" b="0" i="1" u="none" strike="noStrike" baseline="0" dirty="0">
                <a:solidFill>
                  <a:srgbClr val="221E1F"/>
                </a:solidFill>
              </a:rPr>
              <a:t>t </a:t>
            </a:r>
            <a:r>
              <a:rPr lang="en-US" sz="2300" b="0" i="0" u="none" strike="noStrike" baseline="0" dirty="0">
                <a:solidFill>
                  <a:srgbClr val="221E1F"/>
                </a:solidFill>
              </a:rPr>
              <a:t>years and then grow at a rate of </a:t>
            </a:r>
            <a:r>
              <a:rPr lang="en-US" sz="2300" b="0" i="1" u="none" strike="noStrike" baseline="0" dirty="0">
                <a:solidFill>
                  <a:srgbClr val="221E1F"/>
                </a:solidFill>
              </a:rPr>
              <a:t>g</a:t>
            </a:r>
            <a:r>
              <a:rPr lang="en-US" sz="2300" b="0" i="0" u="none" strike="noStrike" baseline="-25000" dirty="0">
                <a:solidFill>
                  <a:srgbClr val="221E1F"/>
                </a:solidFill>
              </a:rPr>
              <a:t>2</a:t>
            </a:r>
            <a:r>
              <a:rPr lang="en-US" sz="2300" b="0" i="0" u="none" strike="noStrike" baseline="0" dirty="0">
                <a:solidFill>
                  <a:srgbClr val="221E1F"/>
                </a:solidFill>
              </a:rPr>
              <a:t> thereafter, forever</a:t>
            </a:r>
          </a:p>
          <a:p>
            <a:pPr algn="just">
              <a:lnSpc>
                <a:spcPct val="90000"/>
              </a:lnSpc>
              <a:spcBef>
                <a:spcPts val="600"/>
              </a:spcBef>
            </a:pPr>
            <a:r>
              <a:rPr lang="en-US" sz="2300" b="0" i="0" u="none" strike="noStrike" baseline="0" dirty="0">
                <a:solidFill>
                  <a:srgbClr val="221E1F"/>
                </a:solidFill>
              </a:rPr>
              <a:t>The value of the stock can be written as: </a:t>
            </a:r>
          </a:p>
          <a:p>
            <a:pPr algn="just">
              <a:lnSpc>
                <a:spcPct val="90000"/>
              </a:lnSpc>
              <a:spcBef>
                <a:spcPts val="600"/>
              </a:spcBef>
            </a:pPr>
            <a:endParaRPr lang="en-US" sz="2300" dirty="0">
              <a:solidFill>
                <a:srgbClr val="221E1F"/>
              </a:solidFill>
            </a:endParaRPr>
          </a:p>
          <a:p>
            <a:pPr algn="just">
              <a:lnSpc>
                <a:spcPct val="90000"/>
              </a:lnSpc>
              <a:spcBef>
                <a:spcPts val="600"/>
              </a:spcBef>
            </a:pPr>
            <a:endParaRPr lang="en-US" sz="2300" b="0" i="0" u="none" strike="noStrike" baseline="0" dirty="0">
              <a:solidFill>
                <a:srgbClr val="221E1F"/>
              </a:solidFill>
            </a:endParaRPr>
          </a:p>
          <a:p>
            <a:pPr lvl="1" algn="just">
              <a:lnSpc>
                <a:spcPct val="90000"/>
              </a:lnSpc>
              <a:spcBef>
                <a:spcPts val="600"/>
              </a:spcBef>
            </a:pPr>
            <a:r>
              <a:rPr lang="en-US" sz="2100" dirty="0">
                <a:solidFill>
                  <a:srgbClr val="221E1F"/>
                </a:solidFill>
              </a:rPr>
              <a:t>F</a:t>
            </a:r>
            <a:r>
              <a:rPr lang="en-US" sz="2100" b="0" i="0" u="none" strike="noStrike" baseline="0" dirty="0">
                <a:solidFill>
                  <a:srgbClr val="221E1F"/>
                </a:solidFill>
              </a:rPr>
              <a:t>irst term in expression is the PV of a growing annuity</a:t>
            </a:r>
          </a:p>
          <a:p>
            <a:pPr lvl="1" algn="just">
              <a:lnSpc>
                <a:spcPct val="90000"/>
              </a:lnSpc>
              <a:spcBef>
                <a:spcPts val="600"/>
              </a:spcBef>
            </a:pPr>
            <a:r>
              <a:rPr lang="en-US" sz="2100" dirty="0">
                <a:solidFill>
                  <a:srgbClr val="221E1F"/>
                </a:solidFill>
              </a:rPr>
              <a:t>I</a:t>
            </a:r>
            <a:r>
              <a:rPr lang="en-US" sz="2100" b="0" i="0" u="none" strike="noStrike" baseline="0" dirty="0">
                <a:solidFill>
                  <a:srgbClr val="221E1F"/>
                </a:solidFill>
              </a:rPr>
              <a:t>n first stage, </a:t>
            </a:r>
            <a:r>
              <a:rPr lang="en-US" sz="2100" b="0" i="1" u="none" strike="noStrike" baseline="0" dirty="0">
                <a:solidFill>
                  <a:srgbClr val="221E1F"/>
                </a:solidFill>
              </a:rPr>
              <a:t>g</a:t>
            </a:r>
            <a:r>
              <a:rPr lang="en-US" sz="2100" b="0" i="0" u="none" strike="noStrike" baseline="-25000" dirty="0">
                <a:solidFill>
                  <a:srgbClr val="221E1F"/>
                </a:solidFill>
              </a:rPr>
              <a:t>1</a:t>
            </a:r>
            <a:r>
              <a:rPr lang="en-US" sz="2100" b="0" i="0" u="none" strike="noStrike" baseline="0" dirty="0">
                <a:solidFill>
                  <a:srgbClr val="221E1F"/>
                </a:solidFill>
              </a:rPr>
              <a:t> can be greater than </a:t>
            </a:r>
            <a:r>
              <a:rPr lang="en-US" sz="2100" b="0" i="1" u="none" strike="noStrike" baseline="0" dirty="0">
                <a:solidFill>
                  <a:srgbClr val="221E1F"/>
                </a:solidFill>
              </a:rPr>
              <a:t>R </a:t>
            </a:r>
          </a:p>
          <a:p>
            <a:pPr lvl="1" algn="just">
              <a:lnSpc>
                <a:spcPct val="90000"/>
              </a:lnSpc>
              <a:spcBef>
                <a:spcPts val="600"/>
              </a:spcBef>
            </a:pPr>
            <a:r>
              <a:rPr lang="en-US" sz="2100" dirty="0">
                <a:solidFill>
                  <a:srgbClr val="221E1F"/>
                </a:solidFill>
              </a:rPr>
              <a:t>S</a:t>
            </a:r>
            <a:r>
              <a:rPr lang="en-US" sz="2100" b="0" i="0" u="none" strike="noStrike" baseline="0" dirty="0">
                <a:solidFill>
                  <a:srgbClr val="221E1F"/>
                </a:solidFill>
              </a:rPr>
              <a:t>econd part is PV of stock price once second stage begins at Time </a:t>
            </a:r>
            <a:r>
              <a:rPr lang="en-US" sz="2100" b="0" i="1" u="none" strike="noStrike" baseline="0" dirty="0">
                <a:solidFill>
                  <a:srgbClr val="221E1F"/>
                </a:solidFill>
              </a:rPr>
              <a:t>t </a:t>
            </a:r>
            <a:endParaRPr lang="en-US" sz="2300" dirty="0">
              <a:solidFill>
                <a:srgbClr val="221E1F"/>
              </a:solidFill>
            </a:endParaRPr>
          </a:p>
          <a:p>
            <a:pPr algn="just">
              <a:lnSpc>
                <a:spcPct val="90000"/>
              </a:lnSpc>
              <a:spcBef>
                <a:spcPts val="600"/>
              </a:spcBef>
            </a:pPr>
            <a:r>
              <a:rPr lang="en-US" sz="2300" b="0" i="0" u="none" strike="noStrike" baseline="0" dirty="0">
                <a:solidFill>
                  <a:srgbClr val="221E1F"/>
                </a:solidFill>
              </a:rPr>
              <a:t>We can calculate </a:t>
            </a:r>
            <a:r>
              <a:rPr lang="en-US" sz="2300" b="0" i="1" u="none" strike="noStrike" baseline="0" dirty="0">
                <a:solidFill>
                  <a:srgbClr val="221E1F"/>
                </a:solidFill>
              </a:rPr>
              <a:t>P</a:t>
            </a:r>
            <a:r>
              <a:rPr lang="en-US" sz="2300" b="0" i="1" u="none" strike="noStrike" baseline="-25000" dirty="0">
                <a:solidFill>
                  <a:srgbClr val="221E1F"/>
                </a:solidFill>
              </a:rPr>
              <a:t>t</a:t>
            </a:r>
            <a:r>
              <a:rPr lang="en-US" sz="2300" b="0" i="1" u="none" strike="noStrike" baseline="0" dirty="0">
                <a:solidFill>
                  <a:srgbClr val="221E1F"/>
                </a:solidFill>
              </a:rPr>
              <a:t> </a:t>
            </a:r>
            <a:r>
              <a:rPr lang="en-US" sz="2300" b="0" i="0" u="none" strike="noStrike" baseline="0" dirty="0">
                <a:solidFill>
                  <a:srgbClr val="221E1F"/>
                </a:solidFill>
              </a:rPr>
              <a:t>as follows: </a:t>
            </a:r>
          </a:p>
          <a:p>
            <a:pPr algn="just">
              <a:lnSpc>
                <a:spcPct val="90000"/>
              </a:lnSpc>
              <a:spcBef>
                <a:spcPts val="600"/>
              </a:spcBef>
            </a:pPr>
            <a:endParaRPr lang="en-US" sz="2300" dirty="0">
              <a:solidFill>
                <a:srgbClr val="221E1F"/>
              </a:solidFill>
            </a:endParaRPr>
          </a:p>
          <a:p>
            <a:pPr algn="just">
              <a:lnSpc>
                <a:spcPct val="90000"/>
              </a:lnSpc>
              <a:spcBef>
                <a:spcPts val="600"/>
              </a:spcBef>
            </a:pPr>
            <a:endParaRPr lang="en-US" sz="2300" dirty="0">
              <a:solidFill>
                <a:srgbClr val="221E1F"/>
              </a:solidFill>
            </a:endParaRPr>
          </a:p>
          <a:p>
            <a:pPr algn="just">
              <a:lnSpc>
                <a:spcPct val="90000"/>
              </a:lnSpc>
              <a:spcBef>
                <a:spcPts val="600"/>
              </a:spcBef>
            </a:pPr>
            <a:endParaRPr lang="en-US" sz="2300" dirty="0">
              <a:solidFill>
                <a:srgbClr val="221E1F"/>
              </a:solidFill>
            </a:endParaRPr>
          </a:p>
          <a:p>
            <a:pPr lvl="1" algn="just">
              <a:lnSpc>
                <a:spcPct val="90000"/>
              </a:lnSpc>
              <a:spcBef>
                <a:spcPts val="600"/>
              </a:spcBef>
            </a:pPr>
            <a:r>
              <a:rPr lang="en-US" sz="2100" dirty="0">
                <a:solidFill>
                  <a:srgbClr val="221E1F"/>
                </a:solidFill>
              </a:rPr>
              <a:t>I</a:t>
            </a:r>
            <a:r>
              <a:rPr lang="en-US" sz="2100" b="0" i="0" u="none" strike="noStrike" baseline="0" dirty="0">
                <a:solidFill>
                  <a:srgbClr val="221E1F"/>
                </a:solidFill>
              </a:rPr>
              <a:t>n this second stage, </a:t>
            </a:r>
            <a:r>
              <a:rPr lang="en-US" sz="2100" b="0" i="1" u="none" strike="noStrike" baseline="0" dirty="0">
                <a:solidFill>
                  <a:srgbClr val="221E1F"/>
                </a:solidFill>
              </a:rPr>
              <a:t>g</a:t>
            </a:r>
            <a:r>
              <a:rPr lang="en-US" sz="2100" b="0" i="0" u="none" strike="noStrike" baseline="-25000" dirty="0">
                <a:solidFill>
                  <a:srgbClr val="221E1F"/>
                </a:solidFill>
              </a:rPr>
              <a:t>2</a:t>
            </a:r>
            <a:r>
              <a:rPr lang="en-US" sz="2100" b="0" i="0" u="none" strike="noStrike" baseline="0" dirty="0">
                <a:solidFill>
                  <a:srgbClr val="221E1F"/>
                </a:solidFill>
              </a:rPr>
              <a:t> must be less than </a:t>
            </a:r>
            <a:r>
              <a:rPr lang="en-US" sz="2100" b="0" i="1" u="none" strike="noStrike" baseline="0" dirty="0">
                <a:solidFill>
                  <a:srgbClr val="221E1F"/>
                </a:solidFill>
              </a:rPr>
              <a:t>R </a:t>
            </a:r>
            <a:endParaRPr lang="en-US" sz="2100" dirty="0">
              <a:solidFill>
                <a:srgbClr val="221E1F"/>
              </a:solidFill>
            </a:endParaRPr>
          </a:p>
        </p:txBody>
      </p:sp>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Two-stage growth</a:t>
            </a:r>
          </a:p>
        </p:txBody>
      </p:sp>
      <p:pic>
        <p:nvPicPr>
          <p:cNvPr id="4" name="Picture 3">
            <a:extLst>
              <a:ext uri="{FF2B5EF4-FFF2-40B4-BE49-F238E27FC236}">
                <a16:creationId xmlns:a16="http://schemas.microsoft.com/office/drawing/2014/main" id="{50AFDE7C-A883-4DEA-9C5E-2B124FB923F5}"/>
              </a:ext>
            </a:extLst>
          </p:cNvPr>
          <p:cNvPicPr>
            <a:picLocks noChangeAspect="1"/>
          </p:cNvPicPr>
          <p:nvPr/>
        </p:nvPicPr>
        <p:blipFill>
          <a:blip r:embed="rId3"/>
          <a:stretch>
            <a:fillRect/>
          </a:stretch>
        </p:blipFill>
        <p:spPr>
          <a:xfrm>
            <a:off x="2395537" y="2608389"/>
            <a:ext cx="4352925" cy="781050"/>
          </a:xfrm>
          <a:prstGeom prst="rect">
            <a:avLst/>
          </a:prstGeom>
        </p:spPr>
      </p:pic>
      <p:pic>
        <p:nvPicPr>
          <p:cNvPr id="7" name="Picture 6">
            <a:extLst>
              <a:ext uri="{FF2B5EF4-FFF2-40B4-BE49-F238E27FC236}">
                <a16:creationId xmlns:a16="http://schemas.microsoft.com/office/drawing/2014/main" id="{BE9BB473-492F-41F3-B2B6-565902A5074A}"/>
              </a:ext>
            </a:extLst>
          </p:cNvPr>
          <p:cNvPicPr>
            <a:picLocks noChangeAspect="1"/>
          </p:cNvPicPr>
          <p:nvPr/>
        </p:nvPicPr>
        <p:blipFill>
          <a:blip r:embed="rId4"/>
          <a:stretch>
            <a:fillRect/>
          </a:stretch>
        </p:blipFill>
        <p:spPr>
          <a:xfrm>
            <a:off x="1864328" y="5004597"/>
            <a:ext cx="5415343" cy="939003"/>
          </a:xfrm>
          <a:prstGeom prst="rect">
            <a:avLst/>
          </a:prstGeom>
        </p:spPr>
      </p:pic>
    </p:spTree>
    <p:extLst>
      <p:ext uri="{BB962C8B-B14F-4D97-AF65-F5344CB8AC3E}">
        <p14:creationId xmlns:p14="http://schemas.microsoft.com/office/powerpoint/2010/main" val="52431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DA221-9858-4F10-BC5F-5FE4193248C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2290" name="Rectangle 2">
            <a:extLst>
              <a:ext uri="{FF2B5EF4-FFF2-40B4-BE49-F238E27FC236}">
                <a16:creationId xmlns:a16="http://schemas.microsoft.com/office/drawing/2014/main" id="{734E9EC1-E09B-41F2-AD01-25BF3CFB2A06}"/>
              </a:ext>
            </a:extLst>
          </p:cNvPr>
          <p:cNvSpPr>
            <a:spLocks noGrp="1" noChangeArrowheads="1"/>
          </p:cNvSpPr>
          <p:nvPr>
            <p:ph type="title"/>
          </p:nvPr>
        </p:nvSpPr>
        <p:spPr/>
        <p:txBody>
          <a:bodyPr/>
          <a:lstStyle/>
          <a:p>
            <a:pPr eaLnBrk="1" hangingPunct="1">
              <a:defRPr/>
            </a:pPr>
            <a:r>
              <a:rPr lang="en-US" altLang="en-US" sz="3600" dirty="0"/>
              <a:t>Two-stage growth: an example</a:t>
            </a:r>
          </a:p>
        </p:txBody>
      </p:sp>
      <p:pic>
        <p:nvPicPr>
          <p:cNvPr id="5" name="Content Placeholder 4">
            <a:extLst>
              <a:ext uri="{FF2B5EF4-FFF2-40B4-BE49-F238E27FC236}">
                <a16:creationId xmlns:a16="http://schemas.microsoft.com/office/drawing/2014/main" id="{31A26D25-84BD-4A17-AB1B-3019594DAF8B}"/>
              </a:ext>
            </a:extLst>
          </p:cNvPr>
          <p:cNvPicPr>
            <a:picLocks noGrp="1" noChangeAspect="1"/>
          </p:cNvPicPr>
          <p:nvPr>
            <p:ph idx="1"/>
          </p:nvPr>
        </p:nvPicPr>
        <p:blipFill>
          <a:blip r:embed="rId3"/>
          <a:stretch>
            <a:fillRect/>
          </a:stretch>
        </p:blipFill>
        <p:spPr>
          <a:xfrm>
            <a:off x="1447800" y="1524000"/>
            <a:ext cx="6695657" cy="4206246"/>
          </a:xfrm>
        </p:spPr>
      </p:pic>
      <p:pic>
        <p:nvPicPr>
          <p:cNvPr id="7" name="Picture 6">
            <a:extLst>
              <a:ext uri="{FF2B5EF4-FFF2-40B4-BE49-F238E27FC236}">
                <a16:creationId xmlns:a16="http://schemas.microsoft.com/office/drawing/2014/main" id="{5EA89EA6-4603-475E-BE21-6FF6685D6A3D}"/>
              </a:ext>
            </a:extLst>
          </p:cNvPr>
          <p:cNvPicPr>
            <a:picLocks noChangeAspect="1"/>
          </p:cNvPicPr>
          <p:nvPr/>
        </p:nvPicPr>
        <p:blipFill>
          <a:blip r:embed="rId4"/>
          <a:stretch>
            <a:fillRect/>
          </a:stretch>
        </p:blipFill>
        <p:spPr>
          <a:xfrm>
            <a:off x="1441862" y="5828917"/>
            <a:ext cx="6695657" cy="7629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7859E5E7-3530-42FB-A49C-AFFBB5834908}"/>
              </a:ext>
            </a:extLst>
          </p:cNvPr>
          <p:cNvSpPr>
            <a:spLocks noGrp="1" noChangeArrowheads="1"/>
          </p:cNvSpPr>
          <p:nvPr>
            <p:ph idx="1"/>
          </p:nvPr>
        </p:nvSpPr>
        <p:spPr>
          <a:xfrm>
            <a:off x="584906" y="1447800"/>
            <a:ext cx="8431036" cy="4993290"/>
          </a:xfrm>
        </p:spPr>
        <p:txBody>
          <a:bodyPr/>
          <a:lstStyle/>
          <a:p>
            <a:pPr algn="just">
              <a:lnSpc>
                <a:spcPct val="90000"/>
              </a:lnSpc>
              <a:spcBef>
                <a:spcPts val="550"/>
              </a:spcBef>
            </a:pPr>
            <a:r>
              <a:rPr lang="en-US" sz="2200" b="0" i="0" u="none" strike="noStrike" baseline="0" dirty="0">
                <a:solidFill>
                  <a:srgbClr val="221E1F"/>
                </a:solidFill>
              </a:rPr>
              <a:t>Earlier, we calculated </a:t>
            </a:r>
            <a:r>
              <a:rPr lang="en-US" sz="2200" b="0" i="1" u="none" strike="noStrike" baseline="0" dirty="0">
                <a:solidFill>
                  <a:srgbClr val="221E1F"/>
                </a:solidFill>
              </a:rPr>
              <a:t>P</a:t>
            </a:r>
            <a:r>
              <a:rPr lang="en-US" sz="2200" b="0" i="0" u="none" strike="noStrike" baseline="-25000" dirty="0">
                <a:solidFill>
                  <a:srgbClr val="221E1F"/>
                </a:solidFill>
              </a:rPr>
              <a:t>0</a:t>
            </a:r>
            <a:r>
              <a:rPr lang="en-US" sz="2200" b="0" i="0" u="none" strike="noStrike" baseline="0" dirty="0">
                <a:solidFill>
                  <a:srgbClr val="221E1F"/>
                </a:solidFill>
              </a:rPr>
              <a:t> as: </a:t>
            </a:r>
            <a:r>
              <a:rPr lang="en-US" sz="2200" b="0" i="1" u="none" strike="noStrike" baseline="0" dirty="0">
                <a:solidFill>
                  <a:srgbClr val="221E1F"/>
                </a:solidFill>
              </a:rPr>
              <a:t>P</a:t>
            </a:r>
            <a:r>
              <a:rPr lang="en-US" sz="2200" b="0" i="0" u="none" strike="noStrike" baseline="-25000" dirty="0">
                <a:solidFill>
                  <a:srgbClr val="221E1F"/>
                </a:solidFill>
              </a:rPr>
              <a:t>0</a:t>
            </a:r>
            <a:r>
              <a:rPr lang="en-US" sz="2200" b="0" i="0" u="none" strike="noStrike" baseline="0" dirty="0">
                <a:solidFill>
                  <a:srgbClr val="221E1F"/>
                </a:solidFill>
              </a:rPr>
              <a:t> = </a:t>
            </a:r>
            <a:r>
              <a:rPr lang="en-US" sz="2200" b="0" i="1" u="none" strike="noStrike" baseline="0" dirty="0">
                <a:solidFill>
                  <a:srgbClr val="221E1F"/>
                </a:solidFill>
              </a:rPr>
              <a:t>D</a:t>
            </a:r>
            <a:r>
              <a:rPr lang="en-US" sz="2200" b="0" i="0" u="none" strike="noStrike" baseline="-25000" dirty="0">
                <a:solidFill>
                  <a:srgbClr val="221E1F"/>
                </a:solidFill>
              </a:rPr>
              <a:t>1</a:t>
            </a:r>
            <a:r>
              <a:rPr lang="en-US" sz="2200" b="0" i="0" u="none" strike="noStrike" baseline="0" dirty="0">
                <a:solidFill>
                  <a:srgbClr val="221E1F"/>
                </a:solidFill>
              </a:rPr>
              <a:t>/(</a:t>
            </a:r>
            <a:r>
              <a:rPr lang="en-US" sz="2200" b="0" i="1" u="none" strike="noStrike" baseline="0" dirty="0">
                <a:solidFill>
                  <a:srgbClr val="221E1F"/>
                </a:solidFill>
              </a:rPr>
              <a:t>R </a:t>
            </a:r>
            <a:r>
              <a:rPr lang="en-US" sz="2200" b="0" i="0" u="none" strike="noStrike" baseline="0" dirty="0">
                <a:solidFill>
                  <a:srgbClr val="221E1F"/>
                </a:solidFill>
              </a:rPr>
              <a:t>− </a:t>
            </a:r>
            <a:r>
              <a:rPr lang="en-US" sz="2200" b="0" i="1" u="none" strike="noStrike" baseline="0" dirty="0">
                <a:solidFill>
                  <a:srgbClr val="221E1F"/>
                </a:solidFill>
              </a:rPr>
              <a:t>g</a:t>
            </a:r>
            <a:r>
              <a:rPr lang="en-US" sz="2200" b="0" i="0" u="none" strike="noStrike" baseline="0" dirty="0">
                <a:solidFill>
                  <a:srgbClr val="221E1F"/>
                </a:solidFill>
              </a:rPr>
              <a:t>). If we rearrange this to solve for </a:t>
            </a:r>
            <a:r>
              <a:rPr lang="en-US" sz="2200" b="0" i="1" u="none" strike="noStrike" baseline="0" dirty="0">
                <a:solidFill>
                  <a:srgbClr val="221E1F"/>
                </a:solidFill>
              </a:rPr>
              <a:t>R, </a:t>
            </a:r>
            <a:r>
              <a:rPr lang="en-US" sz="2200" b="0" i="0" u="none" strike="noStrike" baseline="0" dirty="0">
                <a:solidFill>
                  <a:srgbClr val="221E1F"/>
                </a:solidFill>
              </a:rPr>
              <a:t>we get:</a:t>
            </a:r>
          </a:p>
          <a:p>
            <a:pPr marL="114664" indent="0" algn="just">
              <a:lnSpc>
                <a:spcPct val="90000"/>
              </a:lnSpc>
              <a:spcBef>
                <a:spcPts val="550"/>
              </a:spcBef>
              <a:buNone/>
            </a:pPr>
            <a:endParaRPr lang="en-US" sz="2300" dirty="0">
              <a:solidFill>
                <a:srgbClr val="221E1F"/>
              </a:solidFill>
            </a:endParaRPr>
          </a:p>
          <a:p>
            <a:pPr marL="114664" indent="0" algn="just">
              <a:lnSpc>
                <a:spcPct val="90000"/>
              </a:lnSpc>
              <a:spcBef>
                <a:spcPts val="550"/>
              </a:spcBef>
              <a:buNone/>
            </a:pPr>
            <a:endParaRPr lang="en-US" sz="2300" dirty="0">
              <a:solidFill>
                <a:srgbClr val="221E1F"/>
              </a:solidFill>
            </a:endParaRPr>
          </a:p>
          <a:p>
            <a:pPr algn="just">
              <a:lnSpc>
                <a:spcPct val="90000"/>
              </a:lnSpc>
              <a:spcBef>
                <a:spcPts val="550"/>
              </a:spcBef>
            </a:pPr>
            <a:r>
              <a:rPr lang="en-US" sz="2200" b="0" i="0" u="none" strike="noStrike" baseline="0" dirty="0">
                <a:solidFill>
                  <a:srgbClr val="221E1F"/>
                </a:solidFill>
              </a:rPr>
              <a:t>Total return, </a:t>
            </a:r>
            <a:r>
              <a:rPr lang="en-US" sz="2200" b="0" i="1" u="none" strike="noStrike" baseline="0" dirty="0">
                <a:solidFill>
                  <a:srgbClr val="221E1F"/>
                </a:solidFill>
              </a:rPr>
              <a:t>R, </a:t>
            </a:r>
            <a:r>
              <a:rPr lang="en-US" sz="2200" b="0" i="0" u="none" strike="noStrike" baseline="0" dirty="0">
                <a:solidFill>
                  <a:srgbClr val="221E1F"/>
                </a:solidFill>
              </a:rPr>
              <a:t>has two components:</a:t>
            </a:r>
          </a:p>
          <a:p>
            <a:pPr marL="869278" lvl="1" indent="-457200" algn="just">
              <a:lnSpc>
                <a:spcPct val="90000"/>
              </a:lnSpc>
              <a:spcBef>
                <a:spcPts val="550"/>
              </a:spcBef>
              <a:buFont typeface="+mj-lt"/>
              <a:buAutoNum type="arabicPeriod"/>
            </a:pPr>
            <a:r>
              <a:rPr lang="en-US" sz="2100" b="1" dirty="0">
                <a:solidFill>
                  <a:srgbClr val="221E1F"/>
                </a:solidFill>
              </a:rPr>
              <a:t>Dividend yield </a:t>
            </a:r>
            <a:r>
              <a:rPr lang="en-US" sz="2100" dirty="0">
                <a:solidFill>
                  <a:srgbClr val="221E1F"/>
                </a:solidFill>
              </a:rPr>
              <a:t>is a stock’s expected cash dividend divided by its current price</a:t>
            </a:r>
            <a:r>
              <a:rPr lang="en-US" sz="2100" b="0" i="0" u="none" strike="noStrike" baseline="0" dirty="0">
                <a:solidFill>
                  <a:srgbClr val="221E1F"/>
                </a:solidFill>
              </a:rPr>
              <a:t>  (i.e., </a:t>
            </a:r>
            <a:r>
              <a:rPr lang="en-US" sz="2100" b="0" i="1" u="none" strike="noStrike" baseline="0" dirty="0">
                <a:solidFill>
                  <a:srgbClr val="221E1F"/>
                </a:solidFill>
              </a:rPr>
              <a:t>D</a:t>
            </a:r>
            <a:r>
              <a:rPr lang="en-US" sz="2100" b="0" i="0" u="none" strike="noStrike" baseline="-25000" dirty="0">
                <a:solidFill>
                  <a:srgbClr val="221E1F"/>
                </a:solidFill>
              </a:rPr>
              <a:t>1</a:t>
            </a:r>
            <a:r>
              <a:rPr lang="en-US" sz="2100" b="0" i="0" u="none" strike="noStrike" baseline="0" dirty="0">
                <a:solidFill>
                  <a:srgbClr val="221E1F"/>
                </a:solidFill>
              </a:rPr>
              <a:t>/</a:t>
            </a:r>
            <a:r>
              <a:rPr lang="en-US" sz="2100" b="0" i="1" u="none" strike="noStrike" baseline="0" dirty="0">
                <a:solidFill>
                  <a:srgbClr val="221E1F"/>
                </a:solidFill>
              </a:rPr>
              <a:t>P</a:t>
            </a:r>
            <a:r>
              <a:rPr lang="en-US" sz="2100" b="0" i="0" u="none" strike="noStrike" baseline="-25000" dirty="0">
                <a:solidFill>
                  <a:srgbClr val="221E1F"/>
                </a:solidFill>
              </a:rPr>
              <a:t>0</a:t>
            </a:r>
            <a:r>
              <a:rPr lang="en-US" sz="2100" b="0" i="0" u="none" strike="noStrike" baseline="0" dirty="0">
                <a:solidFill>
                  <a:srgbClr val="221E1F"/>
                </a:solidFill>
              </a:rPr>
              <a:t>)</a:t>
            </a:r>
          </a:p>
          <a:p>
            <a:pPr marL="869278" lvl="1" indent="-457200" algn="just">
              <a:lnSpc>
                <a:spcPct val="90000"/>
              </a:lnSpc>
              <a:spcBef>
                <a:spcPts val="550"/>
              </a:spcBef>
              <a:buFont typeface="+mj-lt"/>
              <a:buAutoNum type="arabicPeriod"/>
            </a:pPr>
            <a:r>
              <a:rPr lang="en-US" sz="2100" dirty="0">
                <a:solidFill>
                  <a:srgbClr val="221E1F"/>
                </a:solidFill>
              </a:rPr>
              <a:t>Dividend growth rate, </a:t>
            </a:r>
            <a:r>
              <a:rPr lang="en-US" sz="2100" i="1" dirty="0">
                <a:solidFill>
                  <a:srgbClr val="221E1F"/>
                </a:solidFill>
              </a:rPr>
              <a:t>g</a:t>
            </a:r>
            <a:r>
              <a:rPr lang="en-US" sz="2100" dirty="0">
                <a:solidFill>
                  <a:srgbClr val="221E1F"/>
                </a:solidFill>
              </a:rPr>
              <a:t>, can be interpreted as the </a:t>
            </a:r>
            <a:r>
              <a:rPr lang="en-US" sz="2100" b="1" dirty="0">
                <a:solidFill>
                  <a:srgbClr val="221E1F"/>
                </a:solidFill>
              </a:rPr>
              <a:t>capital gains yield</a:t>
            </a:r>
            <a:r>
              <a:rPr lang="en-US" sz="2100" dirty="0">
                <a:solidFill>
                  <a:srgbClr val="221E1F"/>
                </a:solidFill>
              </a:rPr>
              <a:t>, the rate at which the value of an investment grows</a:t>
            </a:r>
          </a:p>
          <a:p>
            <a:pPr algn="just">
              <a:lnSpc>
                <a:spcPct val="90000"/>
              </a:lnSpc>
              <a:spcBef>
                <a:spcPts val="550"/>
              </a:spcBef>
            </a:pPr>
            <a:r>
              <a:rPr lang="en-US" sz="2200" dirty="0">
                <a:solidFill>
                  <a:srgbClr val="221E1F"/>
                </a:solidFill>
              </a:rPr>
              <a:t>S</a:t>
            </a:r>
            <a:r>
              <a:rPr lang="en-US" sz="2200" b="0" i="0" u="none" strike="noStrike" baseline="0" dirty="0">
                <a:solidFill>
                  <a:srgbClr val="221E1F"/>
                </a:solidFill>
              </a:rPr>
              <a:t>uppose we observe a stock selling for $20 per share. The next dividend will be $1 per share. You think that the dividend will grow by 10% per year more or less indefinitely. What return does this stock offer if this is correct?</a:t>
            </a:r>
          </a:p>
          <a:p>
            <a:pPr lvl="1" algn="just">
              <a:lnSpc>
                <a:spcPct val="90000"/>
              </a:lnSpc>
              <a:spcBef>
                <a:spcPts val="550"/>
              </a:spcBef>
            </a:pPr>
            <a:r>
              <a:rPr lang="en-US" sz="2100" b="0" i="1" u="none" strike="noStrike" baseline="0" dirty="0">
                <a:solidFill>
                  <a:srgbClr val="221E1F"/>
                </a:solidFill>
              </a:rPr>
              <a:t>R </a:t>
            </a:r>
            <a:r>
              <a:rPr lang="en-US" sz="2100" b="0" u="none" strike="noStrike" baseline="0" dirty="0">
                <a:solidFill>
                  <a:srgbClr val="221E1F"/>
                </a:solidFill>
              </a:rPr>
              <a:t>= Dividend yield + Capital gains yield</a:t>
            </a:r>
          </a:p>
          <a:p>
            <a:pPr lvl="1" algn="just">
              <a:lnSpc>
                <a:spcPct val="90000"/>
              </a:lnSpc>
              <a:spcBef>
                <a:spcPts val="550"/>
              </a:spcBef>
            </a:pPr>
            <a:r>
              <a:rPr lang="en-US" sz="2100" b="0" i="1" u="none" strike="noStrike" baseline="0" dirty="0">
                <a:solidFill>
                  <a:srgbClr val="221E1F"/>
                </a:solidFill>
              </a:rPr>
              <a:t>R </a:t>
            </a:r>
            <a:r>
              <a:rPr lang="en-US" sz="2100" b="0" i="0" u="none" strike="noStrike" baseline="0" dirty="0">
                <a:solidFill>
                  <a:srgbClr val="221E1F"/>
                </a:solidFill>
              </a:rPr>
              <a:t>= $1/$20 + .10 = .05 + .10 = .15, or </a:t>
            </a:r>
            <a:r>
              <a:rPr lang="en-US" sz="2100" b="1" i="0" u="none" strike="noStrike" baseline="0" dirty="0">
                <a:solidFill>
                  <a:schemeClr val="accent1">
                    <a:lumMod val="75000"/>
                  </a:schemeClr>
                </a:solidFill>
              </a:rPr>
              <a:t>15%</a:t>
            </a:r>
            <a:endParaRPr 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Components of the required return</a:t>
            </a:r>
          </a:p>
        </p:txBody>
      </p:sp>
      <p:pic>
        <p:nvPicPr>
          <p:cNvPr id="5" name="Picture 4">
            <a:extLst>
              <a:ext uri="{FF2B5EF4-FFF2-40B4-BE49-F238E27FC236}">
                <a16:creationId xmlns:a16="http://schemas.microsoft.com/office/drawing/2014/main" id="{E508A5F7-9E74-428D-B1EB-DE74430E7C0F}"/>
              </a:ext>
            </a:extLst>
          </p:cNvPr>
          <p:cNvPicPr>
            <a:picLocks noChangeAspect="1"/>
          </p:cNvPicPr>
          <p:nvPr/>
        </p:nvPicPr>
        <p:blipFill>
          <a:blip r:embed="rId3"/>
          <a:stretch>
            <a:fillRect/>
          </a:stretch>
        </p:blipFill>
        <p:spPr>
          <a:xfrm>
            <a:off x="3541240" y="1981200"/>
            <a:ext cx="2061519" cy="838200"/>
          </a:xfrm>
          <a:prstGeom prst="rect">
            <a:avLst/>
          </a:prstGeom>
        </p:spPr>
      </p:pic>
    </p:spTree>
    <p:extLst>
      <p:ext uri="{BB962C8B-B14F-4D97-AF65-F5344CB8AC3E}">
        <p14:creationId xmlns:p14="http://schemas.microsoft.com/office/powerpoint/2010/main" val="263785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7859E5E7-3530-42FB-A49C-AFFBB5834908}"/>
              </a:ext>
            </a:extLst>
          </p:cNvPr>
          <p:cNvSpPr>
            <a:spLocks noGrp="1" noChangeArrowheads="1"/>
          </p:cNvSpPr>
          <p:nvPr>
            <p:ph idx="1"/>
          </p:nvPr>
        </p:nvSpPr>
        <p:spPr>
          <a:xfrm>
            <a:off x="584906" y="1447800"/>
            <a:ext cx="8431036" cy="4993290"/>
          </a:xfrm>
        </p:spPr>
        <p:txBody>
          <a:bodyPr/>
          <a:lstStyle/>
          <a:p>
            <a:pPr algn="just">
              <a:lnSpc>
                <a:spcPct val="90000"/>
              </a:lnSpc>
              <a:spcBef>
                <a:spcPts val="550"/>
              </a:spcBef>
            </a:pPr>
            <a:r>
              <a:rPr lang="en-US" sz="2200" dirty="0"/>
              <a:t>O</a:t>
            </a:r>
            <a:r>
              <a:rPr lang="en-US" sz="2200" i="0" u="none" strike="noStrike" baseline="0" dirty="0"/>
              <a:t>bvious problem with dividend-based approach to stock valuation is that many companies don’t pay dividends</a:t>
            </a:r>
          </a:p>
          <a:p>
            <a:pPr algn="just">
              <a:lnSpc>
                <a:spcPct val="90000"/>
              </a:lnSpc>
              <a:spcBef>
                <a:spcPts val="550"/>
              </a:spcBef>
            </a:pPr>
            <a:r>
              <a:rPr lang="en-US" sz="2200" dirty="0"/>
              <a:t>If the company is profitable (i.e., has positive earnings), use the PE ratio, calculated as the ratio of a stock’s price per share to its earnings per share (EPS) over the previous year </a:t>
            </a:r>
          </a:p>
          <a:p>
            <a:pPr lvl="1" algn="just">
              <a:lnSpc>
                <a:spcPct val="90000"/>
              </a:lnSpc>
              <a:spcBef>
                <a:spcPts val="550"/>
              </a:spcBef>
            </a:pPr>
            <a:r>
              <a:rPr lang="en-US" sz="2100" i="0" u="none" strike="noStrike" baseline="0" dirty="0"/>
              <a:t>Idea is to have some sort of benchmark PE ratio, which we then multiply by earnings to come up with a price:</a:t>
            </a:r>
          </a:p>
          <a:p>
            <a:pPr lvl="1" algn="just">
              <a:lnSpc>
                <a:spcPct val="90000"/>
              </a:lnSpc>
              <a:spcBef>
                <a:spcPts val="550"/>
              </a:spcBef>
            </a:pPr>
            <a:endParaRPr lang="en-US" sz="2100" dirty="0"/>
          </a:p>
          <a:p>
            <a:pPr lvl="1" algn="just">
              <a:lnSpc>
                <a:spcPct val="90000"/>
              </a:lnSpc>
              <a:spcBef>
                <a:spcPts val="550"/>
              </a:spcBef>
            </a:pPr>
            <a:endParaRPr lang="en-US" sz="2100" i="0" u="none" strike="noStrike" baseline="0" dirty="0"/>
          </a:p>
          <a:p>
            <a:pPr lvl="1" algn="just">
              <a:lnSpc>
                <a:spcPct val="90000"/>
              </a:lnSpc>
              <a:spcBef>
                <a:spcPts val="550"/>
              </a:spcBef>
            </a:pPr>
            <a:r>
              <a:rPr lang="en-US" sz="2100" dirty="0"/>
              <a:t>Benchmark PE ratio could come from a variety of sources (e.g., based on similar companies, based on a company’s own historical values)</a:t>
            </a:r>
          </a:p>
          <a:p>
            <a:pPr lvl="1" algn="just">
              <a:lnSpc>
                <a:spcPct val="90000"/>
              </a:lnSpc>
              <a:spcBef>
                <a:spcPts val="550"/>
              </a:spcBef>
            </a:pPr>
            <a:r>
              <a:rPr lang="en-US" sz="2100" b="0" i="0" u="none" strike="noStrike" baseline="0" dirty="0">
                <a:solidFill>
                  <a:srgbClr val="221E1F"/>
                </a:solidFill>
              </a:rPr>
              <a:t>PE ratio based on estimated future earnings is a </a:t>
            </a:r>
            <a:r>
              <a:rPr lang="en-US" sz="2100" b="0" i="1" u="none" strike="noStrike" baseline="0" dirty="0">
                <a:solidFill>
                  <a:srgbClr val="221E1F"/>
                </a:solidFill>
              </a:rPr>
              <a:t>forward </a:t>
            </a:r>
            <a:r>
              <a:rPr lang="en-US" sz="2100" b="0" i="0" u="none" strike="noStrike" baseline="0" dirty="0">
                <a:solidFill>
                  <a:srgbClr val="221E1F"/>
                </a:solidFill>
              </a:rPr>
              <a:t>PE ratio</a:t>
            </a:r>
          </a:p>
          <a:p>
            <a:pPr algn="just">
              <a:lnSpc>
                <a:spcPct val="90000"/>
              </a:lnSpc>
              <a:spcBef>
                <a:spcPts val="550"/>
              </a:spcBef>
            </a:pPr>
            <a:r>
              <a:rPr lang="en-US" sz="2200" dirty="0">
                <a:solidFill>
                  <a:srgbClr val="221E1F"/>
                </a:solidFill>
              </a:rPr>
              <a:t>Some companies do not pay dividends </a:t>
            </a:r>
            <a:r>
              <a:rPr lang="en-US" sz="2200" i="1" dirty="0">
                <a:solidFill>
                  <a:srgbClr val="221E1F"/>
                </a:solidFill>
              </a:rPr>
              <a:t>nor</a:t>
            </a:r>
            <a:r>
              <a:rPr lang="en-US" sz="2200" dirty="0">
                <a:solidFill>
                  <a:srgbClr val="221E1F"/>
                </a:solidFill>
              </a:rPr>
              <a:t> are they profitable</a:t>
            </a:r>
          </a:p>
          <a:p>
            <a:pPr lvl="1" algn="just">
              <a:lnSpc>
                <a:spcPct val="90000"/>
              </a:lnSpc>
              <a:spcBef>
                <a:spcPts val="550"/>
              </a:spcBef>
            </a:pPr>
            <a:r>
              <a:rPr lang="en-US" sz="2100" dirty="0">
                <a:solidFill>
                  <a:srgbClr val="221E1F"/>
                </a:solidFill>
              </a:rPr>
              <a:t>In this case, use the price-sales ratio, calculated as the price per share on the stock divided by sales per share, or the EV/EBITDA ratio</a:t>
            </a:r>
          </a:p>
        </p:txBody>
      </p:sp>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Stock valuation using multiples</a:t>
            </a:r>
          </a:p>
        </p:txBody>
      </p:sp>
      <p:pic>
        <p:nvPicPr>
          <p:cNvPr id="4" name="Picture 3">
            <a:extLst>
              <a:ext uri="{FF2B5EF4-FFF2-40B4-BE49-F238E27FC236}">
                <a16:creationId xmlns:a16="http://schemas.microsoft.com/office/drawing/2014/main" id="{974DD70A-AD79-4E99-BFDF-2A6AE1E1D974}"/>
              </a:ext>
            </a:extLst>
          </p:cNvPr>
          <p:cNvPicPr>
            <a:picLocks noChangeAspect="1"/>
          </p:cNvPicPr>
          <p:nvPr/>
        </p:nvPicPr>
        <p:blipFill>
          <a:blip r:embed="rId3"/>
          <a:stretch>
            <a:fillRect/>
          </a:stretch>
        </p:blipFill>
        <p:spPr>
          <a:xfrm>
            <a:off x="1902784" y="3938532"/>
            <a:ext cx="5795279" cy="473084"/>
          </a:xfrm>
          <a:prstGeom prst="rect">
            <a:avLst/>
          </a:prstGeom>
        </p:spPr>
      </p:pic>
    </p:spTree>
    <p:extLst>
      <p:ext uri="{BB962C8B-B14F-4D97-AF65-F5344CB8AC3E}">
        <p14:creationId xmlns:p14="http://schemas.microsoft.com/office/powerpoint/2010/main" val="83305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D7AAF2-6E01-404F-9EAA-B911480D6259}"/>
              </a:ext>
            </a:extLst>
          </p:cNvPr>
          <p:cNvPicPr>
            <a:picLocks noGrp="1" noChangeAspect="1"/>
          </p:cNvPicPr>
          <p:nvPr>
            <p:ph idx="1"/>
          </p:nvPr>
        </p:nvPicPr>
        <p:blipFill>
          <a:blip r:embed="rId3"/>
          <a:stretch>
            <a:fillRect/>
          </a:stretch>
        </p:blipFill>
        <p:spPr>
          <a:xfrm>
            <a:off x="584817" y="2085335"/>
            <a:ext cx="8431213" cy="3804699"/>
          </a:xfrm>
        </p:spPr>
      </p:pic>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PE, PS, AND EV/EBITDA RATIOS FOR VARIOUS INDUSTRIES</a:t>
            </a:r>
          </a:p>
        </p:txBody>
      </p:sp>
    </p:spTree>
    <p:extLst>
      <p:ext uri="{BB962C8B-B14F-4D97-AF65-F5344CB8AC3E}">
        <p14:creationId xmlns:p14="http://schemas.microsoft.com/office/powerpoint/2010/main" val="377748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23E0BF29-EE2B-4AED-A2A7-386D4DACBB06}"/>
              </a:ext>
            </a:extLst>
          </p:cNvPr>
          <p:cNvSpPr>
            <a:spLocks noGrp="1" noChangeArrowheads="1"/>
          </p:cNvSpPr>
          <p:nvPr>
            <p:ph idx="1"/>
          </p:nvPr>
        </p:nvSpPr>
        <p:spPr/>
        <p:txBody>
          <a:bodyPr/>
          <a:lstStyle/>
          <a:p>
            <a:pPr eaLnBrk="1" hangingPunct="1"/>
            <a:r>
              <a:rPr lang="en-US" altLang="en-US" sz="2800" dirty="0"/>
              <a:t>Explain how stock prices depend on future dividends and dividend growth</a:t>
            </a:r>
          </a:p>
          <a:p>
            <a:pPr eaLnBrk="1" hangingPunct="1"/>
            <a:endParaRPr lang="en-US" altLang="en-US" sz="1200" dirty="0"/>
          </a:p>
          <a:p>
            <a:pPr eaLnBrk="1" hangingPunct="1"/>
            <a:r>
              <a:rPr lang="en-US" altLang="en-US" sz="2800" dirty="0"/>
              <a:t>Show how to value stocks using multiples</a:t>
            </a:r>
          </a:p>
          <a:p>
            <a:pPr eaLnBrk="1" hangingPunct="1"/>
            <a:endParaRPr lang="en-US" altLang="en-US" sz="1200" dirty="0"/>
          </a:p>
          <a:p>
            <a:pPr eaLnBrk="1" hangingPunct="1"/>
            <a:r>
              <a:rPr lang="en-US" altLang="en-US" sz="2800" dirty="0"/>
              <a:t>Lay out the different ways corporate directors are elected to office</a:t>
            </a:r>
          </a:p>
          <a:p>
            <a:pPr eaLnBrk="1" hangingPunct="1"/>
            <a:endParaRPr lang="en-US" altLang="en-US" sz="1200" dirty="0"/>
          </a:p>
          <a:p>
            <a:pPr eaLnBrk="1" hangingPunct="1"/>
            <a:r>
              <a:rPr lang="en-US" altLang="en-US" sz="2800" dirty="0"/>
              <a:t>Define how the stock markets work</a:t>
            </a:r>
          </a:p>
        </p:txBody>
      </p:sp>
      <p:sp>
        <p:nvSpPr>
          <p:cNvPr id="2" name="Footer Placeholder 1">
            <a:extLst>
              <a:ext uri="{FF2B5EF4-FFF2-40B4-BE49-F238E27FC236}">
                <a16:creationId xmlns:a16="http://schemas.microsoft.com/office/drawing/2014/main" id="{9E8C2D53-633B-461E-92C9-8E02CF96E19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6146" name="Rectangle 2">
            <a:extLst>
              <a:ext uri="{FF2B5EF4-FFF2-40B4-BE49-F238E27FC236}">
                <a16:creationId xmlns:a16="http://schemas.microsoft.com/office/drawing/2014/main" id="{91821CC7-E8ED-4D88-8A50-E2047A3D8F0C}"/>
              </a:ext>
            </a:extLst>
          </p:cNvPr>
          <p:cNvSpPr>
            <a:spLocks noGrp="1" noChangeArrowheads="1"/>
          </p:cNvSpPr>
          <p:nvPr>
            <p:ph type="title"/>
          </p:nvPr>
        </p:nvSpPr>
        <p:spPr/>
        <p:txBody>
          <a:bodyPr/>
          <a:lstStyle/>
          <a:p>
            <a:pPr eaLnBrk="1" hangingPunct="1">
              <a:defRPr/>
            </a:pPr>
            <a:r>
              <a:rPr lang="en-US" altLang="en-US" sz="3600" dirty="0"/>
              <a:t>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idx="4294967295"/>
          </p:nvPr>
        </p:nvSpPr>
        <p:spPr>
          <a:xfrm>
            <a:off x="5463142" y="373063"/>
            <a:ext cx="3680858" cy="1117600"/>
          </a:xfrm>
        </p:spPr>
        <p:txBody>
          <a:bodyPr/>
          <a:lstStyle/>
          <a:p>
            <a:pPr eaLnBrk="1" hangingPunct="1">
              <a:defRPr/>
            </a:pPr>
            <a:r>
              <a:rPr lang="en-US" altLang="en-US" sz="3600" dirty="0">
                <a:solidFill>
                  <a:schemeClr val="accent1">
                    <a:lumMod val="75000"/>
                  </a:schemeClr>
                </a:solidFill>
              </a:rPr>
              <a:t>SUMMARY OF STOCK VALUATION</a:t>
            </a:r>
          </a:p>
        </p:txBody>
      </p:sp>
      <p:pic>
        <p:nvPicPr>
          <p:cNvPr id="6" name="Picture 5">
            <a:extLst>
              <a:ext uri="{FF2B5EF4-FFF2-40B4-BE49-F238E27FC236}">
                <a16:creationId xmlns:a16="http://schemas.microsoft.com/office/drawing/2014/main" id="{C8B665B4-CECB-4F16-A9CA-77C8D6DB3242}"/>
              </a:ext>
            </a:extLst>
          </p:cNvPr>
          <p:cNvPicPr>
            <a:picLocks noChangeAspect="1"/>
          </p:cNvPicPr>
          <p:nvPr/>
        </p:nvPicPr>
        <p:blipFill>
          <a:blip r:embed="rId3"/>
          <a:stretch>
            <a:fillRect/>
          </a:stretch>
        </p:blipFill>
        <p:spPr>
          <a:xfrm>
            <a:off x="152400" y="152400"/>
            <a:ext cx="5310742" cy="6400800"/>
          </a:xfrm>
          <a:prstGeom prst="rect">
            <a:avLst/>
          </a:prstGeom>
        </p:spPr>
      </p:pic>
    </p:spTree>
    <p:extLst>
      <p:ext uri="{BB962C8B-B14F-4D97-AF65-F5344CB8AC3E}">
        <p14:creationId xmlns:p14="http://schemas.microsoft.com/office/powerpoint/2010/main" val="1075367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83711"/>
            <a:ext cx="8354836" cy="4993289"/>
          </a:xfrm>
        </p:spPr>
        <p:txBody>
          <a:bodyPr/>
          <a:lstStyle/>
          <a:p>
            <a:pPr eaLnBrk="1" hangingPunct="1">
              <a:lnSpc>
                <a:spcPct val="90000"/>
              </a:lnSpc>
              <a:spcBef>
                <a:spcPts val="600"/>
              </a:spcBef>
            </a:pPr>
            <a:r>
              <a:rPr lang="en-US" altLang="en-US" sz="2200" b="1" dirty="0"/>
              <a:t>Common stock </a:t>
            </a:r>
            <a:r>
              <a:rPr lang="en-US" altLang="en-US" sz="2200" dirty="0"/>
              <a:t>is equity without priority for dividends or in bankruptcy</a:t>
            </a:r>
          </a:p>
          <a:p>
            <a:pPr eaLnBrk="1" hangingPunct="1">
              <a:lnSpc>
                <a:spcPct val="90000"/>
              </a:lnSpc>
              <a:spcBef>
                <a:spcPts val="600"/>
              </a:spcBef>
            </a:pPr>
            <a:r>
              <a:rPr lang="en-US" sz="2200" b="0" i="0" u="none" strike="noStrike" baseline="0" dirty="0">
                <a:solidFill>
                  <a:srgbClr val="221E1F"/>
                </a:solidFill>
              </a:rPr>
              <a:t>Shareholders elect directors who, in turn, hire managers to carry out their directives </a:t>
            </a:r>
          </a:p>
          <a:p>
            <a:pPr eaLnBrk="1" hangingPunct="1">
              <a:lnSpc>
                <a:spcPct val="90000"/>
              </a:lnSpc>
              <a:spcBef>
                <a:spcPts val="600"/>
              </a:spcBef>
            </a:pPr>
            <a:r>
              <a:rPr lang="en-US" sz="2200" b="0" i="0" u="none" strike="noStrike" baseline="0" dirty="0">
                <a:solidFill>
                  <a:srgbClr val="221E1F"/>
                </a:solidFill>
              </a:rPr>
              <a:t>Directors are elected each year at an annual meeting by a vote of the holders of a majority of shares who are present and entitled to vote </a:t>
            </a:r>
            <a:endParaRPr lang="en-US" sz="2200" dirty="0">
              <a:solidFill>
                <a:srgbClr val="221E1F"/>
              </a:solidFill>
            </a:endParaRPr>
          </a:p>
          <a:p>
            <a:pPr lvl="1" eaLnBrk="1" hangingPunct="1">
              <a:lnSpc>
                <a:spcPct val="90000"/>
              </a:lnSpc>
              <a:spcBef>
                <a:spcPts val="600"/>
              </a:spcBef>
            </a:pPr>
            <a:r>
              <a:rPr lang="en-US" altLang="en-US" sz="2100" dirty="0">
                <a:solidFill>
                  <a:srgbClr val="221E1F"/>
                </a:solidFill>
              </a:rPr>
              <a:t>In</a:t>
            </a:r>
            <a:r>
              <a:rPr lang="en-US" altLang="en-US" sz="2100" b="1" dirty="0">
                <a:solidFill>
                  <a:srgbClr val="221E1F"/>
                </a:solidFill>
              </a:rPr>
              <a:t> cumulative voting</a:t>
            </a:r>
            <a:r>
              <a:rPr lang="en-US" altLang="en-US" sz="2100" dirty="0">
                <a:solidFill>
                  <a:srgbClr val="221E1F"/>
                </a:solidFill>
              </a:rPr>
              <a:t>,</a:t>
            </a:r>
            <a:r>
              <a:rPr lang="en-US" altLang="en-US" sz="2100" b="1" dirty="0">
                <a:solidFill>
                  <a:srgbClr val="221E1F"/>
                </a:solidFill>
              </a:rPr>
              <a:t> </a:t>
            </a:r>
            <a:r>
              <a:rPr lang="en-US" altLang="en-US" sz="2100" dirty="0">
                <a:solidFill>
                  <a:srgbClr val="221E1F"/>
                </a:solidFill>
              </a:rPr>
              <a:t>a shareholder may cast all votes for one member of the board of directors; all directors are elected at once</a:t>
            </a:r>
          </a:p>
          <a:p>
            <a:pPr lvl="1" eaLnBrk="1" hangingPunct="1">
              <a:lnSpc>
                <a:spcPct val="90000"/>
              </a:lnSpc>
              <a:spcBef>
                <a:spcPts val="600"/>
              </a:spcBef>
            </a:pPr>
            <a:r>
              <a:rPr lang="en-US" altLang="en-US" sz="2100" dirty="0">
                <a:solidFill>
                  <a:srgbClr val="221E1F"/>
                </a:solidFill>
              </a:rPr>
              <a:t>In</a:t>
            </a:r>
            <a:r>
              <a:rPr lang="en-US" altLang="en-US" sz="2100" b="1" dirty="0">
                <a:solidFill>
                  <a:srgbClr val="221E1F"/>
                </a:solidFill>
              </a:rPr>
              <a:t> straight voting</a:t>
            </a:r>
            <a:r>
              <a:rPr lang="en-US" altLang="en-US" sz="2100" dirty="0">
                <a:solidFill>
                  <a:srgbClr val="221E1F"/>
                </a:solidFill>
              </a:rPr>
              <a:t>,</a:t>
            </a:r>
            <a:r>
              <a:rPr lang="en-US" altLang="en-US" sz="2100" b="1" dirty="0">
                <a:solidFill>
                  <a:srgbClr val="221E1F"/>
                </a:solidFill>
              </a:rPr>
              <a:t> </a:t>
            </a:r>
            <a:r>
              <a:rPr lang="en-US" altLang="en-US" sz="2100" dirty="0">
                <a:solidFill>
                  <a:srgbClr val="221E1F"/>
                </a:solidFill>
              </a:rPr>
              <a:t>a shareholder may cast all votes for each member of the board of directors; directors are elected one at a time</a:t>
            </a:r>
          </a:p>
          <a:p>
            <a:pPr eaLnBrk="1" hangingPunct="1">
              <a:lnSpc>
                <a:spcPct val="90000"/>
              </a:lnSpc>
              <a:spcBef>
                <a:spcPts val="600"/>
              </a:spcBef>
            </a:pPr>
            <a:r>
              <a:rPr lang="en-US" sz="2200" b="0" i="0" u="none" strike="noStrike" baseline="0" dirty="0">
                <a:solidFill>
                  <a:srgbClr val="221E1F"/>
                </a:solidFill>
              </a:rPr>
              <a:t>Many companies have staggered elections for directors (i.e., </a:t>
            </a:r>
            <a:r>
              <a:rPr lang="en-US" sz="2200" b="0" i="1" u="none" strike="noStrike" baseline="0" dirty="0">
                <a:solidFill>
                  <a:srgbClr val="221E1F"/>
                </a:solidFill>
              </a:rPr>
              <a:t>classified boards</a:t>
            </a:r>
            <a:r>
              <a:rPr lang="en-US" sz="2200" b="0" i="0" u="none" strike="noStrike" baseline="0" dirty="0">
                <a:solidFill>
                  <a:srgbClr val="221E1F"/>
                </a:solidFill>
              </a:rPr>
              <a:t>), but several have been pressured to declassify</a:t>
            </a:r>
          </a:p>
          <a:p>
            <a:pPr eaLnBrk="1" hangingPunct="1">
              <a:lnSpc>
                <a:spcPct val="90000"/>
              </a:lnSpc>
              <a:spcBef>
                <a:spcPts val="600"/>
              </a:spcBef>
            </a:pPr>
            <a:r>
              <a:rPr lang="en-US" altLang="en-US" sz="2200" dirty="0">
                <a:solidFill>
                  <a:srgbClr val="221E1F"/>
                </a:solidFill>
              </a:rPr>
              <a:t>Staggering has two basic effects:</a:t>
            </a:r>
          </a:p>
          <a:p>
            <a:pPr marL="869278" lvl="1" indent="-457200" eaLnBrk="1" hangingPunct="1">
              <a:lnSpc>
                <a:spcPct val="90000"/>
              </a:lnSpc>
              <a:spcBef>
                <a:spcPts val="600"/>
              </a:spcBef>
              <a:buFont typeface="+mj-lt"/>
              <a:buAutoNum type="arabicPeriod"/>
            </a:pPr>
            <a:r>
              <a:rPr lang="en-US" altLang="en-US" sz="2100" dirty="0">
                <a:solidFill>
                  <a:srgbClr val="221E1F"/>
                </a:solidFill>
              </a:rPr>
              <a:t>Makes it more difficult for a minority to elect a director </a:t>
            </a:r>
          </a:p>
          <a:p>
            <a:pPr marL="869278" lvl="1" indent="-457200" eaLnBrk="1" hangingPunct="1">
              <a:lnSpc>
                <a:spcPct val="90000"/>
              </a:lnSpc>
              <a:spcBef>
                <a:spcPts val="600"/>
              </a:spcBef>
              <a:buFont typeface="+mj-lt"/>
              <a:buAutoNum type="arabicPeriod"/>
            </a:pPr>
            <a:r>
              <a:rPr lang="en-US" altLang="en-US" sz="2100" dirty="0">
                <a:solidFill>
                  <a:srgbClr val="221E1F"/>
                </a:solidFill>
              </a:rPr>
              <a:t>Makes takeover attempts less likely to be successful</a:t>
            </a:r>
            <a:endParaRPr lang="en-US" altLang="en-US" sz="2100" dirty="0"/>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Common stock features:</a:t>
            </a:r>
            <a:br>
              <a:rPr lang="en-US" altLang="en-US" sz="3600" dirty="0"/>
            </a:br>
            <a:r>
              <a:rPr lang="en-US" altLang="en-US" sz="3600" dirty="0"/>
              <a:t>shareholder rights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83711"/>
            <a:ext cx="8354836" cy="4993289"/>
          </a:xfrm>
        </p:spPr>
        <p:txBody>
          <a:bodyPr/>
          <a:lstStyle/>
          <a:p>
            <a:pPr eaLnBrk="1" hangingPunct="1">
              <a:lnSpc>
                <a:spcPct val="90000"/>
              </a:lnSpc>
              <a:spcBef>
                <a:spcPts val="600"/>
              </a:spcBef>
            </a:pPr>
            <a:r>
              <a:rPr lang="en-US" altLang="en-US" sz="2200" dirty="0"/>
              <a:t>A </a:t>
            </a:r>
            <a:r>
              <a:rPr lang="en-US" altLang="en-US" sz="2200" b="1" dirty="0"/>
              <a:t>proxy</a:t>
            </a:r>
            <a:r>
              <a:rPr lang="en-US" altLang="en-US" sz="2200" dirty="0"/>
              <a:t> is a grant of authority by a shareholder allowing another individual to vote his or her shares</a:t>
            </a:r>
          </a:p>
          <a:p>
            <a:pPr eaLnBrk="1" hangingPunct="1">
              <a:lnSpc>
                <a:spcPct val="90000"/>
              </a:lnSpc>
              <a:spcBef>
                <a:spcPts val="600"/>
              </a:spcBef>
            </a:pPr>
            <a:r>
              <a:rPr lang="en-US" sz="2200" b="0" i="0" u="none" strike="noStrike" baseline="0" dirty="0">
                <a:solidFill>
                  <a:srgbClr val="221E1F"/>
                </a:solidFill>
              </a:rPr>
              <a:t>Shareholders can come to the annual meeting and vote in person, or they can transfer their right to vote to another party </a:t>
            </a:r>
            <a:endParaRPr lang="en-US" altLang="en-US" sz="2200" dirty="0"/>
          </a:p>
          <a:p>
            <a:pPr lvl="1" eaLnBrk="1" hangingPunct="1">
              <a:lnSpc>
                <a:spcPct val="90000"/>
              </a:lnSpc>
              <a:spcBef>
                <a:spcPts val="600"/>
              </a:spcBef>
            </a:pPr>
            <a:r>
              <a:rPr lang="en-US" altLang="en-US" sz="2100" dirty="0"/>
              <a:t>Most voting in large public corporations is done by proxy</a:t>
            </a:r>
          </a:p>
          <a:p>
            <a:pPr lvl="1" eaLnBrk="1" hangingPunct="1">
              <a:lnSpc>
                <a:spcPct val="90000"/>
              </a:lnSpc>
              <a:spcBef>
                <a:spcPts val="600"/>
              </a:spcBef>
            </a:pPr>
            <a:r>
              <a:rPr lang="en-US" sz="2100" b="0" i="0" u="none" strike="noStrike" baseline="0" dirty="0">
                <a:solidFill>
                  <a:srgbClr val="221E1F"/>
                </a:solidFill>
              </a:rPr>
              <a:t>If shareholders are not satisfied with management, an “outside” group of shareholders can try to obtain votes via proxy, with the resulting battle called a </a:t>
            </a:r>
            <a:r>
              <a:rPr lang="en-US" sz="2100" b="0" i="1" u="none" strike="noStrike" baseline="0" dirty="0">
                <a:solidFill>
                  <a:srgbClr val="221E1F"/>
                </a:solidFill>
              </a:rPr>
              <a:t>proxy fight </a:t>
            </a:r>
          </a:p>
          <a:p>
            <a:pPr eaLnBrk="1" hangingPunct="1">
              <a:lnSpc>
                <a:spcPct val="90000"/>
              </a:lnSpc>
              <a:spcBef>
                <a:spcPts val="600"/>
              </a:spcBef>
            </a:pPr>
            <a:r>
              <a:rPr lang="en-US" sz="2200" dirty="0">
                <a:solidFill>
                  <a:srgbClr val="221E1F"/>
                </a:solidFill>
              </a:rPr>
              <a:t>Some firms have more than one class of common stock </a:t>
            </a:r>
          </a:p>
          <a:p>
            <a:pPr lvl="1" eaLnBrk="1" hangingPunct="1">
              <a:lnSpc>
                <a:spcPct val="90000"/>
              </a:lnSpc>
              <a:spcBef>
                <a:spcPts val="600"/>
              </a:spcBef>
            </a:pPr>
            <a:r>
              <a:rPr lang="en-US" sz="2100" dirty="0">
                <a:solidFill>
                  <a:srgbClr val="221E1F"/>
                </a:solidFill>
              </a:rPr>
              <a:t>E.g., Ford Motor Company has Class B common stock, which is not publicly traded</a:t>
            </a:r>
            <a:endParaRPr lang="en-US" sz="2100" b="0" u="none" strike="noStrike" baseline="0" dirty="0">
              <a:solidFill>
                <a:srgbClr val="221E1F"/>
              </a:solidFill>
            </a:endParaRPr>
          </a:p>
          <a:p>
            <a:pPr lvl="1" eaLnBrk="1" hangingPunct="1">
              <a:lnSpc>
                <a:spcPct val="90000"/>
              </a:lnSpc>
              <a:spcBef>
                <a:spcPts val="600"/>
              </a:spcBef>
            </a:pPr>
            <a:r>
              <a:rPr lang="en-US" sz="2100" dirty="0">
                <a:solidFill>
                  <a:srgbClr val="221E1F"/>
                </a:solidFill>
              </a:rPr>
              <a:t>P</a:t>
            </a:r>
            <a:r>
              <a:rPr lang="en-US" sz="2100" b="0" i="0" u="none" strike="noStrike" baseline="0" dirty="0">
                <a:solidFill>
                  <a:srgbClr val="221E1F"/>
                </a:solidFill>
              </a:rPr>
              <a:t>rimary reason for creating dual or multiple classes of stock has to do with control of the firm </a:t>
            </a:r>
          </a:p>
          <a:p>
            <a:pPr lvl="1" eaLnBrk="1" hangingPunct="1">
              <a:lnSpc>
                <a:spcPct val="90000"/>
              </a:lnSpc>
              <a:spcBef>
                <a:spcPts val="600"/>
              </a:spcBef>
            </a:pPr>
            <a:r>
              <a:rPr lang="en-US" sz="2100" b="0" i="0" u="none" strike="noStrike" baseline="0" dirty="0">
                <a:solidFill>
                  <a:srgbClr val="221E1F"/>
                </a:solidFill>
              </a:rPr>
              <a:t>If multiple classes exist, management can raise equity capital by issuing nonvoting or limited-voting stock while maintaining control </a:t>
            </a:r>
            <a:endParaRPr lang="en-US" altLang="en-US" sz="2100" dirty="0"/>
          </a:p>
          <a:p>
            <a:pPr eaLnBrk="1" hangingPunct="1">
              <a:lnSpc>
                <a:spcPct val="90000"/>
              </a:lnSpc>
              <a:spcBef>
                <a:spcPts val="600"/>
              </a:spcBef>
            </a:pPr>
            <a:endParaRPr lang="en-US" altLang="en-US" sz="2200" dirty="0"/>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Common stock features:</a:t>
            </a:r>
            <a:br>
              <a:rPr lang="en-US" altLang="en-US" sz="3600" dirty="0"/>
            </a:br>
            <a:r>
              <a:rPr lang="en-US" altLang="en-US" sz="3600" dirty="0"/>
              <a:t>proxy voting and stock classes</a:t>
            </a:r>
          </a:p>
        </p:txBody>
      </p:sp>
    </p:spTree>
    <p:extLst>
      <p:ext uri="{BB962C8B-B14F-4D97-AF65-F5344CB8AC3E}">
        <p14:creationId xmlns:p14="http://schemas.microsoft.com/office/powerpoint/2010/main" val="421334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47800"/>
            <a:ext cx="8354836" cy="4993289"/>
          </a:xfrm>
        </p:spPr>
        <p:txBody>
          <a:bodyPr/>
          <a:lstStyle/>
          <a:p>
            <a:pPr eaLnBrk="1" hangingPunct="1">
              <a:lnSpc>
                <a:spcPct val="90000"/>
              </a:lnSpc>
              <a:spcBef>
                <a:spcPts val="600"/>
              </a:spcBef>
            </a:pPr>
            <a:r>
              <a:rPr lang="en-US" sz="2300" b="0" i="0" u="none" strike="noStrike" baseline="0" dirty="0">
                <a:solidFill>
                  <a:srgbClr val="221E1F"/>
                </a:solidFill>
              </a:rPr>
              <a:t>In addition to the right to vote for directors, shareholders usually have the following rights: </a:t>
            </a:r>
          </a:p>
          <a:p>
            <a:pPr lvl="1">
              <a:lnSpc>
                <a:spcPct val="90000"/>
              </a:lnSpc>
              <a:spcBef>
                <a:spcPts val="600"/>
              </a:spcBef>
            </a:pPr>
            <a:r>
              <a:rPr lang="en-US" sz="2100" b="0" i="0" u="none" strike="noStrike" baseline="0" dirty="0">
                <a:solidFill>
                  <a:srgbClr val="221E1F"/>
                </a:solidFill>
              </a:rPr>
              <a:t>Right to share proportionally in dividends paid</a:t>
            </a:r>
          </a:p>
          <a:p>
            <a:pPr lvl="1">
              <a:lnSpc>
                <a:spcPct val="90000"/>
              </a:lnSpc>
              <a:spcBef>
                <a:spcPts val="600"/>
              </a:spcBef>
            </a:pPr>
            <a:r>
              <a:rPr lang="en-US" sz="2100" b="0" i="0" u="none" strike="noStrike" baseline="0" dirty="0">
                <a:solidFill>
                  <a:srgbClr val="221E1F"/>
                </a:solidFill>
              </a:rPr>
              <a:t>Right to share proportionally in assets remaining after liabilities have been paid in a liquidation</a:t>
            </a:r>
          </a:p>
          <a:p>
            <a:pPr lvl="1">
              <a:lnSpc>
                <a:spcPct val="90000"/>
              </a:lnSpc>
              <a:spcBef>
                <a:spcPts val="600"/>
              </a:spcBef>
            </a:pPr>
            <a:r>
              <a:rPr lang="en-US" sz="2100" b="0" i="0" u="none" strike="noStrike" baseline="0" dirty="0">
                <a:solidFill>
                  <a:srgbClr val="221E1F"/>
                </a:solidFill>
              </a:rPr>
              <a:t>Right to vote on stockholder matters of great importance (e.g., a merger), with voting usually done at the  annual meeting or a special meeting</a:t>
            </a:r>
          </a:p>
          <a:p>
            <a:pPr lvl="1">
              <a:lnSpc>
                <a:spcPct val="90000"/>
              </a:lnSpc>
              <a:spcBef>
                <a:spcPts val="600"/>
              </a:spcBef>
            </a:pPr>
            <a:endParaRPr lang="en-US" sz="2100" b="0" i="0" u="none" strike="noStrike" baseline="0" dirty="0">
              <a:solidFill>
                <a:srgbClr val="221E1F"/>
              </a:solidFill>
            </a:endParaRPr>
          </a:p>
          <a:p>
            <a:pPr>
              <a:lnSpc>
                <a:spcPct val="90000"/>
              </a:lnSpc>
              <a:spcBef>
                <a:spcPts val="600"/>
              </a:spcBef>
            </a:pPr>
            <a:r>
              <a:rPr lang="en-US" sz="2300" dirty="0">
                <a:solidFill>
                  <a:srgbClr val="221E1F"/>
                </a:solidFill>
              </a:rPr>
              <a:t>S</a:t>
            </a:r>
            <a:r>
              <a:rPr lang="en-US" sz="2300" b="0" i="0" u="none" strike="noStrike" baseline="0" dirty="0">
                <a:solidFill>
                  <a:srgbClr val="221E1F"/>
                </a:solidFill>
              </a:rPr>
              <a:t>tockholders sometimes have a </a:t>
            </a:r>
            <a:r>
              <a:rPr lang="en-US" sz="2300" b="0" i="1" u="none" strike="noStrike" baseline="0" dirty="0">
                <a:solidFill>
                  <a:srgbClr val="221E1F"/>
                </a:solidFill>
              </a:rPr>
              <a:t>preemptive right</a:t>
            </a:r>
            <a:r>
              <a:rPr lang="en-US" sz="2300" b="0" i="0" u="none" strike="noStrike" baseline="0" dirty="0">
                <a:solidFill>
                  <a:srgbClr val="221E1F"/>
                </a:solidFill>
              </a:rPr>
              <a:t>, the right to share proportionally in any new stock sold </a:t>
            </a:r>
          </a:p>
          <a:p>
            <a:pPr lvl="1">
              <a:lnSpc>
                <a:spcPct val="90000"/>
              </a:lnSpc>
              <a:spcBef>
                <a:spcPts val="600"/>
              </a:spcBef>
            </a:pPr>
            <a:r>
              <a:rPr lang="en-US" sz="2100" dirty="0">
                <a:solidFill>
                  <a:srgbClr val="221E1F"/>
                </a:solidFill>
              </a:rPr>
              <a:t>Purpose is to give stockholders the opportunity to protect their proportionate ownership in the corporation </a:t>
            </a:r>
            <a:endParaRPr lang="en-US" altLang="en-US" sz="2100" dirty="0"/>
          </a:p>
          <a:p>
            <a:pPr lvl="1">
              <a:lnSpc>
                <a:spcPct val="90000"/>
              </a:lnSpc>
              <a:spcBef>
                <a:spcPts val="600"/>
              </a:spcBef>
            </a:pPr>
            <a:r>
              <a:rPr lang="en-US" sz="2100" dirty="0">
                <a:solidFill>
                  <a:srgbClr val="221E1F"/>
                </a:solidFill>
              </a:rPr>
              <a:t>C</a:t>
            </a:r>
            <a:r>
              <a:rPr lang="en-US" sz="2100" b="0" i="0" u="none" strike="noStrike" baseline="0" dirty="0">
                <a:solidFill>
                  <a:srgbClr val="221E1F"/>
                </a:solidFill>
              </a:rPr>
              <a:t>ompany that wishes to sell stock must first offer it to the existing stockholders before offering it to the general public </a:t>
            </a:r>
            <a:endParaRPr lang="en-US" sz="2100" dirty="0">
              <a:solidFill>
                <a:srgbClr val="221E1F"/>
              </a:solidFill>
            </a:endParaRPr>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Common stock features:</a:t>
            </a:r>
            <a:br>
              <a:rPr lang="en-US" altLang="en-US" sz="3600" dirty="0"/>
            </a:br>
            <a:r>
              <a:rPr lang="en-US" altLang="en-US" sz="3600" dirty="0"/>
              <a:t>other rights</a:t>
            </a:r>
          </a:p>
        </p:txBody>
      </p:sp>
    </p:spTree>
    <p:extLst>
      <p:ext uri="{BB962C8B-B14F-4D97-AF65-F5344CB8AC3E}">
        <p14:creationId xmlns:p14="http://schemas.microsoft.com/office/powerpoint/2010/main" val="356912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47800"/>
            <a:ext cx="8354836" cy="4993289"/>
          </a:xfrm>
        </p:spPr>
        <p:txBody>
          <a:bodyPr/>
          <a:lstStyle/>
          <a:p>
            <a:pPr eaLnBrk="1" hangingPunct="1">
              <a:lnSpc>
                <a:spcPct val="90000"/>
              </a:lnSpc>
              <a:spcBef>
                <a:spcPts val="600"/>
              </a:spcBef>
            </a:pPr>
            <a:r>
              <a:rPr lang="en-US" sz="2300" dirty="0">
                <a:solidFill>
                  <a:srgbClr val="221E1F"/>
                </a:solidFill>
              </a:rPr>
              <a:t>D</a:t>
            </a:r>
            <a:r>
              <a:rPr lang="en-US" sz="2300" b="0" i="0" u="none" strike="noStrike" baseline="0" dirty="0">
                <a:solidFill>
                  <a:srgbClr val="221E1F"/>
                </a:solidFill>
              </a:rPr>
              <a:t>istinctive feature of corporations is that they have shares of stock on which they are authorized by law to pay dividends to their shareholders </a:t>
            </a:r>
            <a:endParaRPr lang="en-US" sz="2300" dirty="0">
              <a:solidFill>
                <a:srgbClr val="221E1F"/>
              </a:solidFill>
            </a:endParaRPr>
          </a:p>
          <a:p>
            <a:pPr eaLnBrk="1" hangingPunct="1">
              <a:lnSpc>
                <a:spcPct val="90000"/>
              </a:lnSpc>
              <a:spcBef>
                <a:spcPts val="600"/>
              </a:spcBef>
            </a:pPr>
            <a:r>
              <a:rPr lang="en-US" sz="2300" b="1" dirty="0">
                <a:solidFill>
                  <a:srgbClr val="221E1F"/>
                </a:solidFill>
              </a:rPr>
              <a:t>Dividends</a:t>
            </a:r>
            <a:r>
              <a:rPr lang="en-US" sz="2300" dirty="0">
                <a:solidFill>
                  <a:srgbClr val="221E1F"/>
                </a:solidFill>
              </a:rPr>
              <a:t> are payments by a corporation to shareholders, made in either cash or stock</a:t>
            </a:r>
          </a:p>
          <a:p>
            <a:pPr eaLnBrk="1" hangingPunct="1">
              <a:lnSpc>
                <a:spcPct val="90000"/>
              </a:lnSpc>
              <a:spcBef>
                <a:spcPts val="600"/>
              </a:spcBef>
            </a:pPr>
            <a:r>
              <a:rPr lang="en-US" sz="2300" dirty="0">
                <a:solidFill>
                  <a:srgbClr val="221E1F"/>
                </a:solidFill>
              </a:rPr>
              <a:t>Payment of dividends is at discretion of the board of directors</a:t>
            </a:r>
          </a:p>
          <a:p>
            <a:pPr eaLnBrk="1" hangingPunct="1">
              <a:lnSpc>
                <a:spcPct val="90000"/>
              </a:lnSpc>
              <a:spcBef>
                <a:spcPts val="600"/>
              </a:spcBef>
            </a:pPr>
            <a:r>
              <a:rPr lang="en-US" sz="2300" dirty="0">
                <a:solidFill>
                  <a:srgbClr val="221E1F"/>
                </a:solidFill>
              </a:rPr>
              <a:t>Important characteristics of dividends include the following:</a:t>
            </a:r>
          </a:p>
          <a:p>
            <a:pPr lvl="1" eaLnBrk="1" hangingPunct="1">
              <a:lnSpc>
                <a:spcPct val="90000"/>
              </a:lnSpc>
              <a:spcBef>
                <a:spcPts val="600"/>
              </a:spcBef>
            </a:pPr>
            <a:r>
              <a:rPr lang="en-US" sz="2100" b="0" i="0" u="none" strike="noStrike" baseline="0" dirty="0">
                <a:solidFill>
                  <a:srgbClr val="000000"/>
                </a:solidFill>
              </a:rPr>
              <a:t>Unless a dividend is declared by the board of directors of a corporation, it is not a lia</a:t>
            </a:r>
            <a:r>
              <a:rPr lang="en-US" sz="2100" b="0" i="0" u="none" strike="noStrike" baseline="0" dirty="0">
                <a:solidFill>
                  <a:srgbClr val="221E1F"/>
                </a:solidFill>
              </a:rPr>
              <a:t>bility of the corporation. A corporation cannot default on an undeclared dividend. Therefore, corporations cannot become bankrupt because of nonpayment of dividends. </a:t>
            </a:r>
          </a:p>
          <a:p>
            <a:pPr lvl="1" eaLnBrk="1" hangingPunct="1">
              <a:lnSpc>
                <a:spcPct val="90000"/>
              </a:lnSpc>
              <a:spcBef>
                <a:spcPts val="600"/>
              </a:spcBef>
            </a:pPr>
            <a:r>
              <a:rPr lang="en-US" sz="2100" dirty="0">
                <a:solidFill>
                  <a:srgbClr val="000000"/>
                </a:solidFill>
              </a:rPr>
              <a:t>P</a:t>
            </a:r>
            <a:r>
              <a:rPr lang="en-US" sz="2100" b="0" i="0" u="none" strike="noStrike" baseline="0" dirty="0">
                <a:solidFill>
                  <a:srgbClr val="000000"/>
                </a:solidFill>
              </a:rPr>
              <a:t>ayment of dividends by the corporation is not a business expense. Dividends are </a:t>
            </a:r>
            <a:r>
              <a:rPr lang="en-US" sz="2100" b="0" i="0" u="none" strike="noStrike" baseline="0" dirty="0">
                <a:solidFill>
                  <a:srgbClr val="221E1F"/>
                </a:solidFill>
              </a:rPr>
              <a:t>not deductible for corporate tax purposes. </a:t>
            </a:r>
            <a:r>
              <a:rPr lang="en-US" sz="2100" b="0" i="0" u="none" strike="noStrike" baseline="0" dirty="0">
                <a:solidFill>
                  <a:srgbClr val="000000"/>
                </a:solidFill>
              </a:rPr>
              <a:t> </a:t>
            </a:r>
            <a:endParaRPr lang="en-US" sz="2100" dirty="0">
              <a:solidFill>
                <a:srgbClr val="221E1F"/>
              </a:solidFill>
            </a:endParaRPr>
          </a:p>
          <a:p>
            <a:pPr lvl="1" eaLnBrk="1" hangingPunct="1">
              <a:lnSpc>
                <a:spcPct val="90000"/>
              </a:lnSpc>
              <a:spcBef>
                <a:spcPts val="600"/>
              </a:spcBef>
            </a:pPr>
            <a:r>
              <a:rPr lang="en-US" sz="2100" b="0" i="0" u="none" strike="noStrike" baseline="0" dirty="0">
                <a:solidFill>
                  <a:srgbClr val="000000"/>
                </a:solidFill>
              </a:rPr>
              <a:t>Dividends received by individual shareholders are taxable. In 2020, the tax rate was 15 </a:t>
            </a:r>
            <a:r>
              <a:rPr lang="en-US" sz="2100" b="0" i="0" u="none" strike="noStrike" baseline="0" dirty="0">
                <a:solidFill>
                  <a:srgbClr val="221E1F"/>
                </a:solidFill>
              </a:rPr>
              <a:t>to 20 percent. </a:t>
            </a:r>
            <a:endParaRPr lang="en-US" sz="2100" dirty="0">
              <a:solidFill>
                <a:srgbClr val="221E1F"/>
              </a:solidFill>
            </a:endParaRPr>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Common stock features:</a:t>
            </a:r>
            <a:br>
              <a:rPr lang="en-US" altLang="en-US" sz="3600" dirty="0"/>
            </a:br>
            <a:r>
              <a:rPr lang="en-US" altLang="en-US" sz="3600" dirty="0"/>
              <a:t>dividends</a:t>
            </a:r>
          </a:p>
        </p:txBody>
      </p:sp>
    </p:spTree>
    <p:extLst>
      <p:ext uri="{BB962C8B-B14F-4D97-AF65-F5344CB8AC3E}">
        <p14:creationId xmlns:p14="http://schemas.microsoft.com/office/powerpoint/2010/main" val="2668372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47800"/>
            <a:ext cx="8354836" cy="4993289"/>
          </a:xfrm>
        </p:spPr>
        <p:txBody>
          <a:bodyPr/>
          <a:lstStyle/>
          <a:p>
            <a:pPr eaLnBrk="1" hangingPunct="1">
              <a:lnSpc>
                <a:spcPct val="90000"/>
              </a:lnSpc>
              <a:spcBef>
                <a:spcPts val="600"/>
              </a:spcBef>
            </a:pPr>
            <a:r>
              <a:rPr lang="en-US" sz="2200" b="1" dirty="0">
                <a:solidFill>
                  <a:srgbClr val="221E1F"/>
                </a:solidFill>
              </a:rPr>
              <a:t>Preferred stock </a:t>
            </a:r>
            <a:r>
              <a:rPr lang="en-US" sz="2200" dirty="0">
                <a:solidFill>
                  <a:srgbClr val="221E1F"/>
                </a:solidFill>
              </a:rPr>
              <a:t>has dividend priority over common stock, normally with a fixed dividend rate, sometimes without voting rights</a:t>
            </a:r>
          </a:p>
          <a:p>
            <a:pPr eaLnBrk="1" hangingPunct="1">
              <a:lnSpc>
                <a:spcPct val="90000"/>
              </a:lnSpc>
              <a:spcBef>
                <a:spcPts val="600"/>
              </a:spcBef>
            </a:pPr>
            <a:r>
              <a:rPr lang="en-US" sz="2200" b="0" i="0" u="none" strike="noStrike" baseline="0" dirty="0">
                <a:solidFill>
                  <a:srgbClr val="221E1F"/>
                </a:solidFill>
              </a:rPr>
              <a:t>Preferred shares have a stated liquidating value, usually $100 per share, with the cash dividend described in terms of dollars per share </a:t>
            </a:r>
          </a:p>
          <a:p>
            <a:pPr lvl="1" eaLnBrk="1" hangingPunct="1">
              <a:lnSpc>
                <a:spcPct val="90000"/>
              </a:lnSpc>
              <a:spcBef>
                <a:spcPts val="600"/>
              </a:spcBef>
            </a:pPr>
            <a:r>
              <a:rPr lang="en-US" sz="2100" b="0" i="0" u="none" strike="noStrike" baseline="0" dirty="0">
                <a:solidFill>
                  <a:srgbClr val="221E1F"/>
                </a:solidFill>
              </a:rPr>
              <a:t>“$5 preferred” translates into a dividend yield of 5% of stated value </a:t>
            </a:r>
          </a:p>
          <a:p>
            <a:pPr eaLnBrk="1" hangingPunct="1">
              <a:lnSpc>
                <a:spcPct val="90000"/>
              </a:lnSpc>
              <a:spcBef>
                <a:spcPts val="600"/>
              </a:spcBef>
            </a:pPr>
            <a:r>
              <a:rPr lang="en-US" sz="2200" dirty="0">
                <a:solidFill>
                  <a:srgbClr val="221E1F"/>
                </a:solidFill>
              </a:rPr>
              <a:t>P</a:t>
            </a:r>
            <a:r>
              <a:rPr lang="en-US" sz="2200" b="0" i="0" u="none" strike="noStrike" baseline="0" dirty="0">
                <a:solidFill>
                  <a:srgbClr val="221E1F"/>
                </a:solidFill>
              </a:rPr>
              <a:t>referred dividend is </a:t>
            </a:r>
            <a:r>
              <a:rPr lang="en-US" sz="2200" b="0" i="1" u="none" strike="noStrike" baseline="0" dirty="0">
                <a:solidFill>
                  <a:srgbClr val="221E1F"/>
                </a:solidFill>
              </a:rPr>
              <a:t>not </a:t>
            </a:r>
            <a:r>
              <a:rPr lang="en-US" sz="2200" b="0" i="0" u="none" strike="noStrike" baseline="0" dirty="0">
                <a:solidFill>
                  <a:srgbClr val="221E1F"/>
                </a:solidFill>
              </a:rPr>
              <a:t>like interest on a bond</a:t>
            </a:r>
          </a:p>
          <a:p>
            <a:pPr lvl="1" eaLnBrk="1" hangingPunct="1">
              <a:lnSpc>
                <a:spcPct val="90000"/>
              </a:lnSpc>
              <a:spcBef>
                <a:spcPts val="600"/>
              </a:spcBef>
            </a:pPr>
            <a:r>
              <a:rPr lang="en-US" sz="2100" dirty="0">
                <a:solidFill>
                  <a:srgbClr val="221E1F"/>
                </a:solidFill>
              </a:rPr>
              <a:t>B</a:t>
            </a:r>
            <a:r>
              <a:rPr lang="en-US" sz="2100" b="0" i="0" u="none" strike="noStrike" baseline="0" dirty="0">
                <a:solidFill>
                  <a:srgbClr val="221E1F"/>
                </a:solidFill>
              </a:rPr>
              <a:t>oard of directors may decide not to pay dividends on preferred share, (</a:t>
            </a:r>
            <a:r>
              <a:rPr lang="en-US" sz="2100" dirty="0">
                <a:solidFill>
                  <a:srgbClr val="221E1F"/>
                </a:solidFill>
              </a:rPr>
              <a:t>which </a:t>
            </a:r>
            <a:r>
              <a:rPr lang="en-US" sz="2100" b="0" i="0" u="none" strike="noStrike" baseline="0" dirty="0">
                <a:solidFill>
                  <a:srgbClr val="221E1F"/>
                </a:solidFill>
              </a:rPr>
              <a:t>may have nothing to do with the current net income of the corporation), in which case: </a:t>
            </a:r>
          </a:p>
          <a:p>
            <a:pPr lvl="2" eaLnBrk="1" hangingPunct="1">
              <a:lnSpc>
                <a:spcPct val="90000"/>
              </a:lnSpc>
              <a:spcBef>
                <a:spcPts val="600"/>
              </a:spcBef>
            </a:pPr>
            <a:r>
              <a:rPr lang="en-US" sz="2000" b="0" i="0" u="none" strike="noStrike" baseline="0" dirty="0">
                <a:solidFill>
                  <a:srgbClr val="221E1F"/>
                </a:solidFill>
              </a:rPr>
              <a:t>Common shareholders must also forgo dividends</a:t>
            </a:r>
          </a:p>
          <a:p>
            <a:pPr lvl="2" eaLnBrk="1" hangingPunct="1">
              <a:lnSpc>
                <a:spcPct val="90000"/>
              </a:lnSpc>
              <a:spcBef>
                <a:spcPts val="600"/>
              </a:spcBef>
            </a:pPr>
            <a:r>
              <a:rPr lang="en-US" sz="2000" dirty="0">
                <a:solidFill>
                  <a:srgbClr val="221E1F"/>
                </a:solidFill>
              </a:rPr>
              <a:t>H</a:t>
            </a:r>
            <a:r>
              <a:rPr lang="en-US" sz="2000" b="0" i="0" u="none" strike="noStrike" baseline="0" dirty="0">
                <a:solidFill>
                  <a:srgbClr val="221E1F"/>
                </a:solidFill>
              </a:rPr>
              <a:t>olders of preferred shares are often granted voting and other rights if preferred dividends have not been paid for some time </a:t>
            </a:r>
          </a:p>
          <a:p>
            <a:pPr eaLnBrk="1" hangingPunct="1">
              <a:lnSpc>
                <a:spcPct val="90000"/>
              </a:lnSpc>
              <a:spcBef>
                <a:spcPts val="600"/>
              </a:spcBef>
            </a:pPr>
            <a:r>
              <a:rPr lang="en-US" sz="2200" b="0" i="0" u="none" strike="noStrike" baseline="0" dirty="0">
                <a:solidFill>
                  <a:srgbClr val="221E1F"/>
                </a:solidFill>
              </a:rPr>
              <a:t>Dividends payable on preferred stock are either </a:t>
            </a:r>
            <a:r>
              <a:rPr lang="en-US" sz="2200" b="0" i="1" u="none" strike="noStrike" baseline="0" dirty="0">
                <a:solidFill>
                  <a:srgbClr val="221E1F"/>
                </a:solidFill>
              </a:rPr>
              <a:t>cumulative </a:t>
            </a:r>
            <a:r>
              <a:rPr lang="en-US" sz="2200" b="0" i="0" u="none" strike="noStrike" baseline="0" dirty="0">
                <a:solidFill>
                  <a:srgbClr val="221E1F"/>
                </a:solidFill>
              </a:rPr>
              <a:t>or </a:t>
            </a:r>
            <a:r>
              <a:rPr lang="en-US" sz="2200" b="0" i="1" u="none" strike="noStrike" baseline="0" dirty="0">
                <a:solidFill>
                  <a:srgbClr val="221E1F"/>
                </a:solidFill>
              </a:rPr>
              <a:t>noncumulative</a:t>
            </a:r>
            <a:r>
              <a:rPr lang="en-US" sz="2200" b="0" u="none" strike="noStrike" baseline="0" dirty="0">
                <a:solidFill>
                  <a:srgbClr val="221E1F"/>
                </a:solidFill>
              </a:rPr>
              <a:t>, though </a:t>
            </a:r>
            <a:r>
              <a:rPr lang="en-US" sz="2200" b="0" i="0" u="none" strike="noStrike" baseline="0" dirty="0">
                <a:solidFill>
                  <a:srgbClr val="221E1F"/>
                </a:solidFill>
              </a:rPr>
              <a:t>most are cumulative </a:t>
            </a:r>
          </a:p>
          <a:p>
            <a:pPr eaLnBrk="1" hangingPunct="1">
              <a:lnSpc>
                <a:spcPct val="90000"/>
              </a:lnSpc>
              <a:spcBef>
                <a:spcPts val="600"/>
              </a:spcBef>
            </a:pPr>
            <a:r>
              <a:rPr lang="en-US" sz="2200" b="0" i="0" u="none" strike="noStrike" baseline="0" dirty="0">
                <a:solidFill>
                  <a:srgbClr val="221E1F"/>
                </a:solidFill>
              </a:rPr>
              <a:t>Unpaid preferred dividends are </a:t>
            </a:r>
            <a:r>
              <a:rPr lang="en-US" sz="2200" b="0" i="1" u="none" strike="noStrike" baseline="0" dirty="0">
                <a:solidFill>
                  <a:srgbClr val="221E1F"/>
                </a:solidFill>
              </a:rPr>
              <a:t>not </a:t>
            </a:r>
            <a:r>
              <a:rPr lang="en-US" sz="2200" b="0" i="0" u="none" strike="noStrike" baseline="0" dirty="0">
                <a:solidFill>
                  <a:srgbClr val="221E1F"/>
                </a:solidFill>
              </a:rPr>
              <a:t>debts of the firm </a:t>
            </a:r>
            <a:endParaRPr lang="en-US" sz="2200" dirty="0">
              <a:solidFill>
                <a:srgbClr val="221E1F"/>
              </a:solidFill>
            </a:endParaRPr>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preferred stock features:</a:t>
            </a:r>
            <a:br>
              <a:rPr lang="en-US" altLang="en-US" sz="3600" dirty="0"/>
            </a:br>
            <a:r>
              <a:rPr lang="en-US" altLang="en-US" sz="3600" dirty="0"/>
              <a:t>stated value and dividends</a:t>
            </a:r>
          </a:p>
        </p:txBody>
      </p:sp>
    </p:spTree>
    <p:extLst>
      <p:ext uri="{BB962C8B-B14F-4D97-AF65-F5344CB8AC3E}">
        <p14:creationId xmlns:p14="http://schemas.microsoft.com/office/powerpoint/2010/main" val="1865509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47800"/>
            <a:ext cx="8354836" cy="4993289"/>
          </a:xfrm>
        </p:spPr>
        <p:txBody>
          <a:bodyPr/>
          <a:lstStyle/>
          <a:p>
            <a:pPr eaLnBrk="1" hangingPunct="1">
              <a:lnSpc>
                <a:spcPct val="90000"/>
              </a:lnSpc>
              <a:spcBef>
                <a:spcPts val="600"/>
              </a:spcBef>
            </a:pPr>
            <a:r>
              <a:rPr lang="en-US" sz="2200" b="0" i="0" u="none" strike="noStrike" baseline="0" dirty="0">
                <a:solidFill>
                  <a:srgbClr val="221E1F"/>
                </a:solidFill>
              </a:rPr>
              <a:t>Good case can be made that preferred stock is really debt in disguise, a kind of equity bond, for the following reasons:</a:t>
            </a:r>
          </a:p>
          <a:p>
            <a:pPr lvl="1" eaLnBrk="1" hangingPunct="1">
              <a:lnSpc>
                <a:spcPct val="90000"/>
              </a:lnSpc>
              <a:spcBef>
                <a:spcPts val="600"/>
              </a:spcBef>
            </a:pPr>
            <a:r>
              <a:rPr lang="en-US" sz="2100" b="0" i="0" u="none" strike="noStrike" baseline="0" dirty="0">
                <a:solidFill>
                  <a:srgbClr val="221E1F"/>
                </a:solidFill>
              </a:rPr>
              <a:t>Preferred shareholders receive a stated dividend only</a:t>
            </a:r>
          </a:p>
          <a:p>
            <a:pPr lvl="1" eaLnBrk="1" hangingPunct="1">
              <a:lnSpc>
                <a:spcPct val="90000"/>
              </a:lnSpc>
              <a:spcBef>
                <a:spcPts val="600"/>
              </a:spcBef>
            </a:pPr>
            <a:r>
              <a:rPr lang="en-US" sz="2100" dirty="0">
                <a:solidFill>
                  <a:srgbClr val="221E1F"/>
                </a:solidFill>
              </a:rPr>
              <a:t>I</a:t>
            </a:r>
            <a:r>
              <a:rPr lang="en-US" sz="2100" b="0" i="0" u="none" strike="noStrike" baseline="0" dirty="0">
                <a:solidFill>
                  <a:srgbClr val="221E1F"/>
                </a:solidFill>
              </a:rPr>
              <a:t>f corporation is liquidated, preferred shareholders get a stated value </a:t>
            </a:r>
          </a:p>
          <a:p>
            <a:pPr lvl="1" eaLnBrk="1" hangingPunct="1">
              <a:lnSpc>
                <a:spcPct val="90000"/>
              </a:lnSpc>
              <a:spcBef>
                <a:spcPts val="600"/>
              </a:spcBef>
            </a:pPr>
            <a:r>
              <a:rPr lang="en-US" sz="2100" dirty="0">
                <a:solidFill>
                  <a:srgbClr val="221E1F"/>
                </a:solidFill>
              </a:rPr>
              <a:t>P</a:t>
            </a:r>
            <a:r>
              <a:rPr lang="en-US" sz="2100" b="0" i="0" u="none" strike="noStrike" baseline="0" dirty="0">
                <a:solidFill>
                  <a:srgbClr val="221E1F"/>
                </a:solidFill>
              </a:rPr>
              <a:t>referred stocks often carry credit ratings much like those of bonds</a:t>
            </a:r>
          </a:p>
          <a:p>
            <a:pPr lvl="1" eaLnBrk="1" hangingPunct="1">
              <a:lnSpc>
                <a:spcPct val="90000"/>
              </a:lnSpc>
              <a:spcBef>
                <a:spcPts val="600"/>
              </a:spcBef>
            </a:pPr>
            <a:r>
              <a:rPr lang="en-US" sz="2100" b="0" i="0" u="none" strike="noStrike" baseline="0" dirty="0">
                <a:solidFill>
                  <a:srgbClr val="221E1F"/>
                </a:solidFill>
              </a:rPr>
              <a:t>Preferred stock is sometimes convertible into common stock</a:t>
            </a:r>
          </a:p>
          <a:p>
            <a:pPr lvl="1" eaLnBrk="1" hangingPunct="1">
              <a:lnSpc>
                <a:spcPct val="90000"/>
              </a:lnSpc>
              <a:spcBef>
                <a:spcPts val="600"/>
              </a:spcBef>
            </a:pPr>
            <a:r>
              <a:rPr lang="en-US" sz="2100" dirty="0">
                <a:solidFill>
                  <a:srgbClr val="221E1F"/>
                </a:solidFill>
              </a:rPr>
              <a:t>P</a:t>
            </a:r>
            <a:r>
              <a:rPr lang="en-US" sz="2100" b="0" i="0" u="none" strike="noStrike" baseline="0" dirty="0">
                <a:solidFill>
                  <a:srgbClr val="221E1F"/>
                </a:solidFill>
              </a:rPr>
              <a:t>referred stocks are often callable </a:t>
            </a:r>
          </a:p>
          <a:p>
            <a:pPr lvl="1" eaLnBrk="1" hangingPunct="1">
              <a:lnSpc>
                <a:spcPct val="90000"/>
              </a:lnSpc>
              <a:spcBef>
                <a:spcPts val="600"/>
              </a:spcBef>
            </a:pPr>
            <a:r>
              <a:rPr lang="en-US" sz="2100" dirty="0">
                <a:solidFill>
                  <a:srgbClr val="221E1F"/>
                </a:solidFill>
              </a:rPr>
              <a:t>M</a:t>
            </a:r>
            <a:r>
              <a:rPr lang="en-US" sz="2100" b="0" i="0" u="none" strike="noStrike" baseline="0" dirty="0">
                <a:solidFill>
                  <a:srgbClr val="221E1F"/>
                </a:solidFill>
              </a:rPr>
              <a:t>any issues of preferred stock have obligatory sinking funds, effectively creating a final maturity</a:t>
            </a:r>
          </a:p>
          <a:p>
            <a:pPr eaLnBrk="1" hangingPunct="1">
              <a:lnSpc>
                <a:spcPct val="90000"/>
              </a:lnSpc>
              <a:spcBef>
                <a:spcPts val="600"/>
              </a:spcBef>
            </a:pPr>
            <a:r>
              <a:rPr lang="en-US" sz="2200" b="0" i="0" u="none" strike="noStrike" baseline="0" dirty="0">
                <a:solidFill>
                  <a:srgbClr val="221E1F"/>
                </a:solidFill>
              </a:rPr>
              <a:t>In the 1990s, firms began to sell securities that looked a lot like preferred stocks but were treated as debt for tax purposes, making the interest payments tax deductible </a:t>
            </a:r>
          </a:p>
          <a:p>
            <a:pPr lvl="1" eaLnBrk="1" hangingPunct="1">
              <a:lnSpc>
                <a:spcPct val="90000"/>
              </a:lnSpc>
              <a:spcBef>
                <a:spcPts val="600"/>
              </a:spcBef>
            </a:pPr>
            <a:r>
              <a:rPr lang="en-US" sz="2100" b="0" i="0" u="none" strike="noStrike" baseline="0" dirty="0">
                <a:solidFill>
                  <a:srgbClr val="221E1F"/>
                </a:solidFill>
              </a:rPr>
              <a:t>Until 2003, interest payments and dividends were taxed at the same marginal tax rate; when the tax rate on dividend payments was reduced, these instruments were not included </a:t>
            </a:r>
            <a:endParaRPr lang="en-US" sz="2100" dirty="0">
              <a:solidFill>
                <a:srgbClr val="221E1F"/>
              </a:solidFill>
            </a:endParaRPr>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preferred stock features:</a:t>
            </a:r>
            <a:br>
              <a:rPr lang="en-US" altLang="en-US" sz="3600" dirty="0"/>
            </a:br>
            <a:r>
              <a:rPr lang="en-US" altLang="en-US" sz="3600" dirty="0"/>
              <a:t>is preferred stock really debt?</a:t>
            </a:r>
          </a:p>
        </p:txBody>
      </p:sp>
    </p:spTree>
    <p:extLst>
      <p:ext uri="{BB962C8B-B14F-4D97-AF65-F5344CB8AC3E}">
        <p14:creationId xmlns:p14="http://schemas.microsoft.com/office/powerpoint/2010/main" val="376766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47800"/>
            <a:ext cx="8354836" cy="4993289"/>
          </a:xfrm>
        </p:spPr>
        <p:txBody>
          <a:bodyPr/>
          <a:lstStyle/>
          <a:p>
            <a:pPr eaLnBrk="1" hangingPunct="1">
              <a:lnSpc>
                <a:spcPct val="90000"/>
              </a:lnSpc>
              <a:spcBef>
                <a:spcPts val="600"/>
              </a:spcBef>
            </a:pPr>
            <a:r>
              <a:rPr lang="en-US" sz="2300" dirty="0">
                <a:solidFill>
                  <a:srgbClr val="221E1F"/>
                </a:solidFill>
              </a:rPr>
              <a:t>Recall the stock market consists of a </a:t>
            </a:r>
            <a:r>
              <a:rPr lang="en-US" sz="2300" b="1" dirty="0">
                <a:solidFill>
                  <a:srgbClr val="221E1F"/>
                </a:solidFill>
              </a:rPr>
              <a:t>primary</a:t>
            </a:r>
            <a:r>
              <a:rPr lang="en-US" sz="2300" dirty="0">
                <a:solidFill>
                  <a:srgbClr val="221E1F"/>
                </a:solidFill>
              </a:rPr>
              <a:t> and </a:t>
            </a:r>
            <a:r>
              <a:rPr lang="en-US" sz="2300" b="1" dirty="0">
                <a:solidFill>
                  <a:srgbClr val="221E1F"/>
                </a:solidFill>
              </a:rPr>
              <a:t>secondary market</a:t>
            </a:r>
          </a:p>
          <a:p>
            <a:pPr eaLnBrk="1" hangingPunct="1">
              <a:lnSpc>
                <a:spcPct val="90000"/>
              </a:lnSpc>
              <a:spcBef>
                <a:spcPts val="600"/>
              </a:spcBef>
            </a:pPr>
            <a:r>
              <a:rPr lang="en-US" sz="2300" dirty="0">
                <a:solidFill>
                  <a:srgbClr val="221E1F"/>
                </a:solidFill>
              </a:rPr>
              <a:t>Most securities transactions involve dealers and brokers</a:t>
            </a:r>
          </a:p>
          <a:p>
            <a:pPr lvl="1" eaLnBrk="1" hangingPunct="1">
              <a:lnSpc>
                <a:spcPct val="90000"/>
              </a:lnSpc>
              <a:spcBef>
                <a:spcPts val="600"/>
              </a:spcBef>
            </a:pPr>
            <a:r>
              <a:rPr lang="en-US" sz="2200" b="1" dirty="0">
                <a:solidFill>
                  <a:srgbClr val="221E1F"/>
                </a:solidFill>
                <a:latin typeface="STIX MathJax Main"/>
              </a:rPr>
              <a:t>Dealer</a:t>
            </a:r>
            <a:r>
              <a:rPr lang="en-US" sz="2200" dirty="0">
                <a:solidFill>
                  <a:srgbClr val="221E1F"/>
                </a:solidFill>
                <a:latin typeface="STIX MathJax Main"/>
              </a:rPr>
              <a:t> is an agent who buys and sells securities from inventory</a:t>
            </a:r>
          </a:p>
          <a:p>
            <a:pPr lvl="2" eaLnBrk="1" hangingPunct="1">
              <a:lnSpc>
                <a:spcPct val="90000"/>
              </a:lnSpc>
              <a:spcBef>
                <a:spcPts val="600"/>
              </a:spcBef>
            </a:pPr>
            <a:r>
              <a:rPr lang="en-US" sz="2100" dirty="0">
                <a:solidFill>
                  <a:srgbClr val="221E1F"/>
                </a:solidFill>
                <a:latin typeface="STIX MathJax Main"/>
              </a:rPr>
              <a:t>Stands ready to buy securities from investors wishing to sell them and sell securities to investors wishing to buy them</a:t>
            </a:r>
          </a:p>
          <a:p>
            <a:pPr lvl="2" eaLnBrk="1" hangingPunct="1">
              <a:lnSpc>
                <a:spcPct val="90000"/>
              </a:lnSpc>
              <a:spcBef>
                <a:spcPts val="600"/>
              </a:spcBef>
            </a:pPr>
            <a:r>
              <a:rPr lang="en-US" sz="2100" dirty="0">
                <a:solidFill>
                  <a:srgbClr val="221E1F"/>
                </a:solidFill>
                <a:latin typeface="STIX MathJax Main"/>
              </a:rPr>
              <a:t>The price the dealer is willing to pay is called the </a:t>
            </a:r>
            <a:r>
              <a:rPr lang="en-US" sz="2100" i="1" dirty="0">
                <a:solidFill>
                  <a:srgbClr val="221E1F"/>
                </a:solidFill>
                <a:latin typeface="STIX MathJax Main"/>
              </a:rPr>
              <a:t>bid price</a:t>
            </a:r>
          </a:p>
          <a:p>
            <a:pPr lvl="2" eaLnBrk="1" hangingPunct="1">
              <a:lnSpc>
                <a:spcPct val="90000"/>
              </a:lnSpc>
              <a:spcBef>
                <a:spcPts val="600"/>
              </a:spcBef>
            </a:pPr>
            <a:r>
              <a:rPr lang="en-US" sz="2100" dirty="0">
                <a:solidFill>
                  <a:srgbClr val="221E1F"/>
                </a:solidFill>
                <a:latin typeface="STIX MathJax Main"/>
              </a:rPr>
              <a:t>The price at which the dealer will sell is called the </a:t>
            </a:r>
            <a:r>
              <a:rPr lang="en-US" sz="2100" i="1" dirty="0">
                <a:solidFill>
                  <a:srgbClr val="221E1F"/>
                </a:solidFill>
                <a:latin typeface="STIX MathJax Main"/>
              </a:rPr>
              <a:t>ask price </a:t>
            </a:r>
            <a:r>
              <a:rPr lang="en-US" sz="2100" dirty="0">
                <a:solidFill>
                  <a:srgbClr val="221E1F"/>
                </a:solidFill>
                <a:latin typeface="STIX MathJax Main"/>
              </a:rPr>
              <a:t>(i.e., asked, offered, or offering price)</a:t>
            </a:r>
          </a:p>
          <a:p>
            <a:pPr lvl="2" eaLnBrk="1" hangingPunct="1">
              <a:lnSpc>
                <a:spcPct val="90000"/>
              </a:lnSpc>
              <a:spcBef>
                <a:spcPts val="600"/>
              </a:spcBef>
            </a:pPr>
            <a:r>
              <a:rPr lang="en-US" sz="2100" dirty="0">
                <a:solidFill>
                  <a:srgbClr val="221E1F"/>
                </a:solidFill>
                <a:latin typeface="STIX MathJax Main"/>
              </a:rPr>
              <a:t>Difference between the bid and ask prices is the </a:t>
            </a:r>
            <a:r>
              <a:rPr lang="en-US" sz="2100" i="1" dirty="0">
                <a:solidFill>
                  <a:srgbClr val="221E1F"/>
                </a:solidFill>
                <a:latin typeface="STIX MathJax Main"/>
              </a:rPr>
              <a:t>spread</a:t>
            </a:r>
            <a:r>
              <a:rPr lang="en-US" sz="2100" dirty="0">
                <a:solidFill>
                  <a:srgbClr val="221E1F"/>
                </a:solidFill>
                <a:latin typeface="STIX MathJax Main"/>
              </a:rPr>
              <a:t>, the basic source of dealer profits</a:t>
            </a:r>
          </a:p>
          <a:p>
            <a:pPr lvl="1" eaLnBrk="1" hangingPunct="1">
              <a:lnSpc>
                <a:spcPct val="90000"/>
              </a:lnSpc>
              <a:spcBef>
                <a:spcPts val="600"/>
              </a:spcBef>
            </a:pPr>
            <a:r>
              <a:rPr lang="en-US" sz="2200" b="1" dirty="0">
                <a:solidFill>
                  <a:srgbClr val="221E1F"/>
                </a:solidFill>
                <a:latin typeface="STIX MathJax Main"/>
              </a:rPr>
              <a:t>Broker</a:t>
            </a:r>
            <a:r>
              <a:rPr lang="en-US" sz="2200" dirty="0">
                <a:solidFill>
                  <a:srgbClr val="221E1F"/>
                </a:solidFill>
                <a:latin typeface="STIX MathJax Main"/>
              </a:rPr>
              <a:t> is an agent who arranges security transactions among investors</a:t>
            </a:r>
          </a:p>
          <a:p>
            <a:pPr lvl="2" eaLnBrk="1" hangingPunct="1">
              <a:lnSpc>
                <a:spcPct val="90000"/>
              </a:lnSpc>
              <a:spcBef>
                <a:spcPts val="600"/>
              </a:spcBef>
            </a:pPr>
            <a:r>
              <a:rPr lang="en-US" sz="2100" dirty="0">
                <a:solidFill>
                  <a:srgbClr val="221E1F"/>
                </a:solidFill>
                <a:latin typeface="STIX MathJax Main"/>
              </a:rPr>
              <a:t>Does not buy or sell securities for their own accounts, but rather facilitates trades by others</a:t>
            </a:r>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The stock markets:</a:t>
            </a:r>
            <a:br>
              <a:rPr lang="en-US" altLang="en-US" sz="3600" dirty="0"/>
            </a:br>
            <a:r>
              <a:rPr lang="en-US" altLang="en-US" sz="3600" dirty="0"/>
              <a:t>dealers and brokers</a:t>
            </a:r>
          </a:p>
        </p:txBody>
      </p:sp>
    </p:spTree>
    <p:extLst>
      <p:ext uri="{BB962C8B-B14F-4D97-AF65-F5344CB8AC3E}">
        <p14:creationId xmlns:p14="http://schemas.microsoft.com/office/powerpoint/2010/main" val="1112329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47800"/>
            <a:ext cx="8354836" cy="4993289"/>
          </a:xfrm>
        </p:spPr>
        <p:txBody>
          <a:bodyPr/>
          <a:lstStyle/>
          <a:p>
            <a:pPr eaLnBrk="1" hangingPunct="1">
              <a:lnSpc>
                <a:spcPct val="87000"/>
              </a:lnSpc>
              <a:spcBef>
                <a:spcPts val="600"/>
              </a:spcBef>
            </a:pPr>
            <a:r>
              <a:rPr lang="en-US" sz="2200" dirty="0">
                <a:solidFill>
                  <a:srgbClr val="221E1F"/>
                </a:solidFill>
              </a:rPr>
              <a:t>As of 2006, a </a:t>
            </a:r>
            <a:r>
              <a:rPr lang="en-US" sz="2200" b="1" dirty="0">
                <a:solidFill>
                  <a:srgbClr val="221E1F"/>
                </a:solidFill>
              </a:rPr>
              <a:t>member</a:t>
            </a:r>
            <a:r>
              <a:rPr lang="en-US" sz="2200" dirty="0">
                <a:solidFill>
                  <a:srgbClr val="221E1F"/>
                </a:solidFill>
              </a:rPr>
              <a:t> is the owner of a trading license on the NYSE</a:t>
            </a:r>
          </a:p>
          <a:p>
            <a:pPr lvl="1" eaLnBrk="1" hangingPunct="1">
              <a:lnSpc>
                <a:spcPct val="87000"/>
              </a:lnSpc>
              <a:spcBef>
                <a:spcPts val="600"/>
              </a:spcBef>
            </a:pPr>
            <a:r>
              <a:rPr lang="en-US" sz="2100" dirty="0">
                <a:solidFill>
                  <a:srgbClr val="221E1F"/>
                </a:solidFill>
                <a:latin typeface="STIX MathJax Main"/>
              </a:rPr>
              <a:t>NYSE has 1,366 exchange members</a:t>
            </a:r>
          </a:p>
          <a:p>
            <a:pPr lvl="1" eaLnBrk="1" hangingPunct="1">
              <a:lnSpc>
                <a:spcPct val="87000"/>
              </a:lnSpc>
              <a:spcBef>
                <a:spcPts val="600"/>
              </a:spcBef>
            </a:pPr>
            <a:r>
              <a:rPr lang="en-US" sz="2100" dirty="0">
                <a:solidFill>
                  <a:srgbClr val="221E1F"/>
                </a:solidFill>
                <a:latin typeface="STIX MathJax Main"/>
              </a:rPr>
              <a:t>Prior to 2006, exchange members owned “seats” on the exchange, and collectively the members were also the owners</a:t>
            </a:r>
          </a:p>
          <a:p>
            <a:pPr lvl="2" eaLnBrk="1" hangingPunct="1">
              <a:lnSpc>
                <a:spcPct val="87000"/>
              </a:lnSpc>
              <a:spcBef>
                <a:spcPts val="600"/>
              </a:spcBef>
            </a:pPr>
            <a:r>
              <a:rPr lang="en-US" sz="2000" dirty="0">
                <a:solidFill>
                  <a:srgbClr val="221E1F"/>
                </a:solidFill>
                <a:latin typeface="STIX MathJax Main"/>
              </a:rPr>
              <a:t>Seat prices reached a record $4 million in 2005</a:t>
            </a:r>
          </a:p>
          <a:p>
            <a:pPr eaLnBrk="1" hangingPunct="1">
              <a:lnSpc>
                <a:spcPct val="87000"/>
              </a:lnSpc>
              <a:spcBef>
                <a:spcPts val="600"/>
              </a:spcBef>
            </a:pPr>
            <a:r>
              <a:rPr lang="en-US" sz="2200" dirty="0">
                <a:solidFill>
                  <a:srgbClr val="221E1F"/>
                </a:solidFill>
              </a:rPr>
              <a:t>NYSE became a publicly owned corporation in 2006</a:t>
            </a:r>
          </a:p>
          <a:p>
            <a:pPr lvl="1" eaLnBrk="1" hangingPunct="1">
              <a:lnSpc>
                <a:spcPct val="87000"/>
              </a:lnSpc>
              <a:spcBef>
                <a:spcPts val="600"/>
              </a:spcBef>
            </a:pPr>
            <a:r>
              <a:rPr lang="en-US" sz="2100" dirty="0">
                <a:solidFill>
                  <a:srgbClr val="221E1F"/>
                </a:solidFill>
                <a:latin typeface="STIX MathJax Main"/>
              </a:rPr>
              <a:t>Instead of purchasing seats, exchange members were required to purchase trading licenses, which entitle you to buy and sell securities on the floor of the exchange</a:t>
            </a:r>
          </a:p>
          <a:p>
            <a:pPr eaLnBrk="1" hangingPunct="1">
              <a:lnSpc>
                <a:spcPct val="87000"/>
              </a:lnSpc>
              <a:spcBef>
                <a:spcPts val="600"/>
              </a:spcBef>
            </a:pPr>
            <a:r>
              <a:rPr lang="en-US" sz="2200" dirty="0">
                <a:solidFill>
                  <a:srgbClr val="221E1F"/>
                </a:solidFill>
              </a:rPr>
              <a:t>In 2007, NYSE merged with Euronext to form NYSE Euronext, becoming the world’s “first global exchange”</a:t>
            </a:r>
          </a:p>
          <a:p>
            <a:pPr eaLnBrk="1" hangingPunct="1">
              <a:lnSpc>
                <a:spcPct val="87000"/>
              </a:lnSpc>
              <a:spcBef>
                <a:spcPts val="600"/>
              </a:spcBef>
            </a:pPr>
            <a:r>
              <a:rPr lang="en-US" sz="2200" dirty="0">
                <a:solidFill>
                  <a:srgbClr val="221E1F"/>
                </a:solidFill>
              </a:rPr>
              <a:t>In 2008, NYSE Euronext merged with the American Stock Exchange</a:t>
            </a:r>
          </a:p>
          <a:p>
            <a:pPr eaLnBrk="1" hangingPunct="1">
              <a:lnSpc>
                <a:spcPct val="87000"/>
              </a:lnSpc>
              <a:spcBef>
                <a:spcPts val="600"/>
              </a:spcBef>
            </a:pPr>
            <a:r>
              <a:rPr lang="en-US" sz="2200" dirty="0">
                <a:solidFill>
                  <a:srgbClr val="221E1F"/>
                </a:solidFill>
              </a:rPr>
              <a:t>In 2013, Intercontinental Exchange (ICE) acquired the NYSE</a:t>
            </a:r>
          </a:p>
          <a:p>
            <a:pPr eaLnBrk="1" hangingPunct="1">
              <a:lnSpc>
                <a:spcPct val="87000"/>
              </a:lnSpc>
              <a:spcBef>
                <a:spcPts val="600"/>
              </a:spcBef>
            </a:pPr>
            <a:r>
              <a:rPr lang="en-US" sz="2200" dirty="0">
                <a:solidFill>
                  <a:srgbClr val="221E1F"/>
                </a:solidFill>
              </a:rPr>
              <a:t>NYSE is a </a:t>
            </a:r>
            <a:r>
              <a:rPr lang="en-US" sz="2200" i="1" dirty="0">
                <a:solidFill>
                  <a:srgbClr val="221E1F"/>
                </a:solidFill>
              </a:rPr>
              <a:t>hybrid market</a:t>
            </a:r>
            <a:r>
              <a:rPr lang="en-US" sz="2200" dirty="0">
                <a:solidFill>
                  <a:srgbClr val="221E1F"/>
                </a:solidFill>
              </a:rPr>
              <a:t>, with trading taking place both electronically and face-to-face</a:t>
            </a:r>
          </a:p>
          <a:p>
            <a:pPr lvl="1" eaLnBrk="1" hangingPunct="1">
              <a:lnSpc>
                <a:spcPct val="87000"/>
              </a:lnSpc>
              <a:spcBef>
                <a:spcPts val="600"/>
              </a:spcBef>
            </a:pPr>
            <a:endParaRPr lang="en-US" sz="2100" dirty="0">
              <a:solidFill>
                <a:srgbClr val="221E1F"/>
              </a:solidFill>
              <a:latin typeface="STIX MathJax Main"/>
            </a:endParaRPr>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Organization of the </a:t>
            </a:r>
            <a:r>
              <a:rPr lang="en-US" altLang="en-US" sz="3600" dirty="0" err="1"/>
              <a:t>nyse</a:t>
            </a:r>
            <a:r>
              <a:rPr lang="en-US" altLang="en-US" sz="3600" dirty="0"/>
              <a:t>:</a:t>
            </a:r>
            <a:br>
              <a:rPr lang="en-US" altLang="en-US" sz="3600" dirty="0"/>
            </a:br>
            <a:r>
              <a:rPr lang="en-US" altLang="en-US" sz="3600" dirty="0"/>
              <a:t>members</a:t>
            </a:r>
          </a:p>
        </p:txBody>
      </p:sp>
    </p:spTree>
    <p:extLst>
      <p:ext uri="{BB962C8B-B14F-4D97-AF65-F5344CB8AC3E}">
        <p14:creationId xmlns:p14="http://schemas.microsoft.com/office/powerpoint/2010/main" val="469601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91033"/>
            <a:ext cx="8354836" cy="4950056"/>
          </a:xfrm>
        </p:spPr>
        <p:txBody>
          <a:bodyPr/>
          <a:lstStyle/>
          <a:p>
            <a:pPr eaLnBrk="1" hangingPunct="1">
              <a:lnSpc>
                <a:spcPct val="90000"/>
              </a:lnSpc>
              <a:spcBef>
                <a:spcPts val="600"/>
              </a:spcBef>
            </a:pPr>
            <a:r>
              <a:rPr lang="en-US" sz="2200" b="0" i="0" u="none" strike="noStrike" baseline="0" dirty="0">
                <a:solidFill>
                  <a:srgbClr val="221E1F"/>
                </a:solidFill>
              </a:rPr>
              <a:t>With electronic trading, orders to buy and orders to sell are submitted to the exchange</a:t>
            </a:r>
          </a:p>
          <a:p>
            <a:pPr lvl="1" eaLnBrk="1" hangingPunct="1">
              <a:lnSpc>
                <a:spcPct val="90000"/>
              </a:lnSpc>
              <a:spcBef>
                <a:spcPts val="600"/>
              </a:spcBef>
            </a:pPr>
            <a:r>
              <a:rPr lang="en-US" sz="2100" b="0" i="0" u="none" strike="noStrike" baseline="0" dirty="0">
                <a:solidFill>
                  <a:srgbClr val="221E1F"/>
                </a:solidFill>
              </a:rPr>
              <a:t>Orders are compared by a computer and whenever there is a match, the orders are executed with no human intervention</a:t>
            </a:r>
          </a:p>
          <a:p>
            <a:pPr lvl="1" eaLnBrk="1" hangingPunct="1">
              <a:lnSpc>
                <a:spcPct val="90000"/>
              </a:lnSpc>
              <a:spcBef>
                <a:spcPts val="600"/>
              </a:spcBef>
            </a:pPr>
            <a:r>
              <a:rPr lang="en-US" sz="2100" dirty="0">
                <a:solidFill>
                  <a:srgbClr val="221E1F"/>
                </a:solidFill>
              </a:rPr>
              <a:t>Most trades on the NYSE occur this way</a:t>
            </a:r>
          </a:p>
          <a:p>
            <a:pPr eaLnBrk="1" hangingPunct="1">
              <a:lnSpc>
                <a:spcPct val="90000"/>
              </a:lnSpc>
              <a:spcBef>
                <a:spcPts val="600"/>
              </a:spcBef>
            </a:pPr>
            <a:r>
              <a:rPr lang="en-US" sz="2200" b="0" i="0" u="none" strike="noStrike" baseline="0" dirty="0">
                <a:solidFill>
                  <a:srgbClr val="221E1F"/>
                </a:solidFill>
              </a:rPr>
              <a:t>For orders that are not handled electronically, the NYSE relies on its three types of license holders:</a:t>
            </a:r>
          </a:p>
          <a:p>
            <a:pPr marL="869278" lvl="1" indent="-457200" eaLnBrk="1" hangingPunct="1">
              <a:lnSpc>
                <a:spcPct val="90000"/>
              </a:lnSpc>
              <a:spcBef>
                <a:spcPts val="600"/>
              </a:spcBef>
              <a:buFont typeface="+mj-lt"/>
              <a:buAutoNum type="arabicPeriod"/>
            </a:pPr>
            <a:r>
              <a:rPr lang="en-US" sz="2100" b="1" dirty="0">
                <a:solidFill>
                  <a:srgbClr val="221E1F"/>
                </a:solidFill>
              </a:rPr>
              <a:t>Designated market makers (DMMs) </a:t>
            </a:r>
            <a:r>
              <a:rPr lang="en-US" sz="2100" dirty="0">
                <a:solidFill>
                  <a:srgbClr val="221E1F"/>
                </a:solidFill>
              </a:rPr>
              <a:t>are NYSE members who act as dealers in particular stocks; formerly known as “specialists”</a:t>
            </a:r>
          </a:p>
          <a:p>
            <a:pPr marL="869278" lvl="1" indent="-457200" eaLnBrk="1" hangingPunct="1">
              <a:lnSpc>
                <a:spcPct val="90000"/>
              </a:lnSpc>
              <a:spcBef>
                <a:spcPts val="600"/>
              </a:spcBef>
              <a:buFont typeface="+mj-lt"/>
              <a:buAutoNum type="arabicPeriod"/>
            </a:pPr>
            <a:r>
              <a:rPr lang="en-US" sz="2100" b="1" dirty="0">
                <a:solidFill>
                  <a:srgbClr val="221E1F"/>
                </a:solidFill>
              </a:rPr>
              <a:t>Floor brokers </a:t>
            </a:r>
            <a:r>
              <a:rPr lang="en-US" sz="2100" dirty="0">
                <a:solidFill>
                  <a:srgbClr val="221E1F"/>
                </a:solidFill>
              </a:rPr>
              <a:t>are NYSE members who execute customer buy and sell orders </a:t>
            </a:r>
          </a:p>
          <a:p>
            <a:pPr marL="869278" lvl="1" indent="-457200" eaLnBrk="1" hangingPunct="1">
              <a:lnSpc>
                <a:spcPct val="90000"/>
              </a:lnSpc>
              <a:spcBef>
                <a:spcPts val="600"/>
              </a:spcBef>
              <a:buFont typeface="+mj-lt"/>
              <a:buAutoNum type="arabicPeriod"/>
            </a:pPr>
            <a:r>
              <a:rPr lang="en-US" sz="2100" b="1" dirty="0">
                <a:solidFill>
                  <a:srgbClr val="221E1F"/>
                </a:solidFill>
              </a:rPr>
              <a:t>Supplemental liquidity providers (SLPs) </a:t>
            </a:r>
            <a:r>
              <a:rPr lang="en-US" sz="2100" dirty="0">
                <a:solidFill>
                  <a:srgbClr val="221E1F"/>
                </a:solidFill>
              </a:rPr>
              <a:t>are investment firms that are active participants in stocks assigned to them</a:t>
            </a:r>
          </a:p>
          <a:p>
            <a:pPr lvl="2" eaLnBrk="1" hangingPunct="1">
              <a:lnSpc>
                <a:spcPct val="90000"/>
              </a:lnSpc>
              <a:spcBef>
                <a:spcPts val="600"/>
              </a:spcBef>
            </a:pPr>
            <a:r>
              <a:rPr lang="en-US" sz="2000" dirty="0">
                <a:solidFill>
                  <a:srgbClr val="221E1F"/>
                </a:solidFill>
              </a:rPr>
              <a:t>Their job is to make a one-sided market (i.e., offering to either buy or sell), and they trade purely for their own accounts</a:t>
            </a:r>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Organization of the </a:t>
            </a:r>
            <a:r>
              <a:rPr lang="en-US" altLang="en-US" sz="3600" dirty="0" err="1"/>
              <a:t>nyse</a:t>
            </a:r>
            <a:r>
              <a:rPr lang="en-US" altLang="en-US" sz="3600" dirty="0"/>
              <a:t>:</a:t>
            </a:r>
            <a:br>
              <a:rPr lang="en-US" altLang="en-US" sz="3600" dirty="0"/>
            </a:br>
            <a:r>
              <a:rPr lang="en-US" altLang="en-US" sz="3600" dirty="0"/>
              <a:t>members (continued)</a:t>
            </a:r>
          </a:p>
        </p:txBody>
      </p:sp>
    </p:spTree>
    <p:extLst>
      <p:ext uri="{BB962C8B-B14F-4D97-AF65-F5344CB8AC3E}">
        <p14:creationId xmlns:p14="http://schemas.microsoft.com/office/powerpoint/2010/main" val="31664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4C8DF031-984F-4C73-B1D6-2FB215CFF317}"/>
              </a:ext>
            </a:extLst>
          </p:cNvPr>
          <p:cNvSpPr>
            <a:spLocks noGrp="1" noChangeArrowheads="1"/>
          </p:cNvSpPr>
          <p:nvPr>
            <p:ph idx="1"/>
          </p:nvPr>
        </p:nvSpPr>
        <p:spPr/>
        <p:txBody>
          <a:bodyPr/>
          <a:lstStyle/>
          <a:p>
            <a:pPr eaLnBrk="1" hangingPunct="1"/>
            <a:r>
              <a:rPr lang="en-US" altLang="en-US" sz="2800" dirty="0"/>
              <a:t>Common Stock Valuation</a:t>
            </a:r>
          </a:p>
          <a:p>
            <a:pPr eaLnBrk="1" hangingPunct="1"/>
            <a:endParaRPr lang="en-US" altLang="en-US" sz="2000" dirty="0"/>
          </a:p>
          <a:p>
            <a:pPr eaLnBrk="1" hangingPunct="1"/>
            <a:r>
              <a:rPr lang="en-US" altLang="en-US" sz="2800" dirty="0"/>
              <a:t>Some Features of Common and Preferred Stocks</a:t>
            </a:r>
          </a:p>
          <a:p>
            <a:pPr eaLnBrk="1" hangingPunct="1"/>
            <a:endParaRPr lang="en-US" altLang="en-US" sz="2000" dirty="0"/>
          </a:p>
          <a:p>
            <a:pPr eaLnBrk="1" hangingPunct="1"/>
            <a:r>
              <a:rPr lang="en-US" altLang="en-US" sz="2800" dirty="0"/>
              <a:t>The Stock Markets</a:t>
            </a:r>
          </a:p>
        </p:txBody>
      </p:sp>
      <p:sp>
        <p:nvSpPr>
          <p:cNvPr id="2" name="Footer Placeholder 1">
            <a:extLst>
              <a:ext uri="{FF2B5EF4-FFF2-40B4-BE49-F238E27FC236}">
                <a16:creationId xmlns:a16="http://schemas.microsoft.com/office/drawing/2014/main" id="{2ACBA451-0CCE-45A9-8B80-E3BD850F1AA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4A2157F0-BF5D-466A-8979-29CA8D0433A1}"/>
              </a:ext>
            </a:extLst>
          </p:cNvPr>
          <p:cNvSpPr>
            <a:spLocks noGrp="1" noChangeArrowheads="1"/>
          </p:cNvSpPr>
          <p:nvPr>
            <p:ph type="title"/>
          </p:nvPr>
        </p:nvSpPr>
        <p:spPr/>
        <p:txBody>
          <a:bodyPr/>
          <a:lstStyle/>
          <a:p>
            <a:pPr eaLnBrk="1" hangingPunct="1">
              <a:defRPr/>
            </a:pPr>
            <a:r>
              <a:rPr lang="en-US" altLang="en-US" sz="3600" dirty="0"/>
              <a:t>Chapter Outline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91033"/>
            <a:ext cx="8354836" cy="4950056"/>
          </a:xfrm>
        </p:spPr>
        <p:txBody>
          <a:bodyPr/>
          <a:lstStyle/>
          <a:p>
            <a:pPr eaLnBrk="1" hangingPunct="1">
              <a:lnSpc>
                <a:spcPct val="87000"/>
              </a:lnSpc>
              <a:spcBef>
                <a:spcPts val="600"/>
              </a:spcBef>
            </a:pPr>
            <a:r>
              <a:rPr lang="en-US" sz="2300" dirty="0">
                <a:solidFill>
                  <a:srgbClr val="221E1F"/>
                </a:solidFill>
              </a:rPr>
              <a:t>How does trading take place?</a:t>
            </a:r>
          </a:p>
          <a:p>
            <a:pPr lvl="1" eaLnBrk="1" hangingPunct="1">
              <a:lnSpc>
                <a:spcPct val="87000"/>
              </a:lnSpc>
              <a:spcBef>
                <a:spcPts val="600"/>
              </a:spcBef>
            </a:pPr>
            <a:r>
              <a:rPr lang="en-US" sz="2200" b="1" dirty="0">
                <a:solidFill>
                  <a:srgbClr val="221E1F"/>
                </a:solidFill>
              </a:rPr>
              <a:t>DDM’s post </a:t>
            </a:r>
            <a:r>
              <a:rPr lang="en-US" sz="2200" dirty="0">
                <a:solidFill>
                  <a:srgbClr val="221E1F"/>
                </a:solidFill>
              </a:rPr>
              <a:t>is a fixed place on the exchange floor where the DMM operates</a:t>
            </a:r>
          </a:p>
          <a:p>
            <a:pPr lvl="2" eaLnBrk="1" hangingPunct="1">
              <a:lnSpc>
                <a:spcPct val="87000"/>
              </a:lnSpc>
              <a:spcBef>
                <a:spcPts val="600"/>
              </a:spcBef>
            </a:pPr>
            <a:r>
              <a:rPr lang="en-US" sz="2100" b="0" i="0" u="none" strike="noStrike" baseline="0" dirty="0">
                <a:solidFill>
                  <a:srgbClr val="221E1F"/>
                </a:solidFill>
                <a:latin typeface="STIX MathJax Main"/>
              </a:rPr>
              <a:t>DMMs normally operate in front of their posts to monitor and manage trading in the stocks assigned to them</a:t>
            </a:r>
          </a:p>
          <a:p>
            <a:pPr lvl="1" eaLnBrk="1" hangingPunct="1">
              <a:lnSpc>
                <a:spcPct val="87000"/>
              </a:lnSpc>
              <a:spcBef>
                <a:spcPts val="600"/>
              </a:spcBef>
            </a:pPr>
            <a:r>
              <a:rPr lang="en-US" sz="2200" dirty="0">
                <a:solidFill>
                  <a:srgbClr val="221E1F"/>
                </a:solidFill>
              </a:rPr>
              <a:t>Floor brokers move between the many workstations lining the walls of the exchange and the exchange floor</a:t>
            </a:r>
          </a:p>
          <a:p>
            <a:pPr lvl="2" eaLnBrk="1" hangingPunct="1">
              <a:lnSpc>
                <a:spcPct val="87000"/>
              </a:lnSpc>
              <a:spcBef>
                <a:spcPts val="600"/>
              </a:spcBef>
            </a:pPr>
            <a:r>
              <a:rPr lang="en-US" sz="2100" dirty="0">
                <a:solidFill>
                  <a:srgbClr val="221E1F"/>
                </a:solidFill>
              </a:rPr>
              <a:t>They are receiving customer orders, walking to DMMs’ posts where the orders can be executed, and returning to confirm order executions and receive new customer orders</a:t>
            </a:r>
          </a:p>
          <a:p>
            <a:pPr eaLnBrk="1" hangingPunct="1">
              <a:lnSpc>
                <a:spcPct val="87000"/>
              </a:lnSpc>
              <a:spcBef>
                <a:spcPts val="600"/>
              </a:spcBef>
            </a:pPr>
            <a:r>
              <a:rPr lang="en-US" sz="2300" b="0" i="0" u="none" strike="noStrike" baseline="0" dirty="0">
                <a:solidFill>
                  <a:srgbClr val="221E1F"/>
                </a:solidFill>
              </a:rPr>
              <a:t>For a very actively traded stock, there may be many buyers and sellers around the DMM’s post, and most of the trading will be done directly between brokers (i.e., trading in the “crowd”)</a:t>
            </a:r>
          </a:p>
          <a:p>
            <a:pPr lvl="1" eaLnBrk="1" hangingPunct="1">
              <a:lnSpc>
                <a:spcPct val="87000"/>
              </a:lnSpc>
              <a:spcBef>
                <a:spcPts val="600"/>
              </a:spcBef>
            </a:pPr>
            <a:r>
              <a:rPr lang="en-US" sz="2200" b="0" i="0" u="none" strike="noStrike" baseline="0" dirty="0">
                <a:solidFill>
                  <a:srgbClr val="221E1F"/>
                </a:solidFill>
              </a:rPr>
              <a:t>DMM’s responsibility is to maintain order and to make sure that all buyers and sellers receive a fair price</a:t>
            </a:r>
            <a:endParaRPr lang="en-US" sz="2200" dirty="0">
              <a:solidFill>
                <a:srgbClr val="221E1F"/>
              </a:solidFill>
            </a:endParaRPr>
          </a:p>
          <a:p>
            <a:pPr lvl="1" eaLnBrk="1" hangingPunct="1">
              <a:lnSpc>
                <a:spcPct val="87000"/>
              </a:lnSpc>
              <a:spcBef>
                <a:spcPts val="600"/>
              </a:spcBef>
            </a:pPr>
            <a:endParaRPr lang="en-US" sz="2100" dirty="0">
              <a:solidFill>
                <a:srgbClr val="221E1F"/>
              </a:solidFill>
            </a:endParaRPr>
          </a:p>
          <a:p>
            <a:pPr eaLnBrk="1" hangingPunct="1">
              <a:lnSpc>
                <a:spcPct val="87000"/>
              </a:lnSpc>
              <a:spcBef>
                <a:spcPts val="600"/>
              </a:spcBef>
            </a:pPr>
            <a:endParaRPr lang="en-US" sz="2700" b="0" i="0" u="none" strike="noStrike" baseline="0" dirty="0">
              <a:solidFill>
                <a:srgbClr val="221E1F"/>
              </a:solidFill>
            </a:endParaRPr>
          </a:p>
          <a:p>
            <a:pPr eaLnBrk="1" hangingPunct="1">
              <a:lnSpc>
                <a:spcPct val="87000"/>
              </a:lnSpc>
              <a:spcBef>
                <a:spcPts val="600"/>
              </a:spcBef>
            </a:pPr>
            <a:endParaRPr lang="en-US" sz="2700" b="0" i="0" u="none" strike="noStrike" baseline="0" dirty="0">
              <a:solidFill>
                <a:srgbClr val="221E1F"/>
              </a:solidFill>
            </a:endParaRPr>
          </a:p>
          <a:p>
            <a:pPr lvl="1" eaLnBrk="1" hangingPunct="1">
              <a:lnSpc>
                <a:spcPct val="87000"/>
              </a:lnSpc>
              <a:spcBef>
                <a:spcPts val="600"/>
              </a:spcBef>
            </a:pPr>
            <a:endParaRPr lang="en-US" sz="2100" dirty="0">
              <a:solidFill>
                <a:srgbClr val="221E1F"/>
              </a:solidFill>
            </a:endParaRPr>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Organization of the </a:t>
            </a:r>
            <a:r>
              <a:rPr lang="en-US" altLang="en-US" sz="3600" dirty="0" err="1"/>
              <a:t>nyse</a:t>
            </a:r>
            <a:r>
              <a:rPr lang="en-US" altLang="en-US" sz="3600" dirty="0"/>
              <a:t>:</a:t>
            </a:r>
            <a:br>
              <a:rPr lang="en-US" altLang="en-US" sz="3600" dirty="0"/>
            </a:br>
            <a:r>
              <a:rPr lang="en-US" altLang="en-US" sz="3600" dirty="0"/>
              <a:t>floor activity</a:t>
            </a:r>
          </a:p>
        </p:txBody>
      </p:sp>
    </p:spTree>
    <p:extLst>
      <p:ext uri="{BB962C8B-B14F-4D97-AF65-F5344CB8AC3E}">
        <p14:creationId xmlns:p14="http://schemas.microsoft.com/office/powerpoint/2010/main" val="1994170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91033"/>
            <a:ext cx="8354836" cy="4950056"/>
          </a:xfrm>
        </p:spPr>
        <p:txBody>
          <a:bodyPr/>
          <a:lstStyle/>
          <a:p>
            <a:pPr eaLnBrk="1" hangingPunct="1">
              <a:lnSpc>
                <a:spcPct val="87000"/>
              </a:lnSpc>
              <a:spcBef>
                <a:spcPts val="600"/>
              </a:spcBef>
            </a:pPr>
            <a:r>
              <a:rPr lang="en-US" sz="2200" b="0" i="0" u="none" strike="noStrike" baseline="0" dirty="0">
                <a:solidFill>
                  <a:srgbClr val="221E1F"/>
                </a:solidFill>
              </a:rPr>
              <a:t>Introduced in 1971, the Nasdaq market is a computer network of securities dealers and others that disseminates timely security price quotes to computer screens worldwide</a:t>
            </a:r>
          </a:p>
          <a:p>
            <a:pPr lvl="1" eaLnBrk="1" hangingPunct="1">
              <a:lnSpc>
                <a:spcPct val="87000"/>
              </a:lnSpc>
              <a:spcBef>
                <a:spcPts val="600"/>
              </a:spcBef>
            </a:pPr>
            <a:r>
              <a:rPr lang="en-US" sz="2100" dirty="0">
                <a:solidFill>
                  <a:srgbClr val="221E1F"/>
                </a:solidFill>
              </a:rPr>
              <a:t>Second largest stock market in the U.S.</a:t>
            </a:r>
          </a:p>
          <a:p>
            <a:pPr lvl="1" eaLnBrk="1" hangingPunct="1">
              <a:lnSpc>
                <a:spcPct val="87000"/>
              </a:lnSpc>
              <a:spcBef>
                <a:spcPts val="600"/>
              </a:spcBef>
            </a:pPr>
            <a:r>
              <a:rPr lang="en-US" sz="2100" b="0" i="0" u="none" strike="noStrike" baseline="0" dirty="0">
                <a:solidFill>
                  <a:srgbClr val="221E1F"/>
                </a:solidFill>
              </a:rPr>
              <a:t>Nasdaq dealers act as market makers for securities listed on Nasdaq, posting bid and ask prices at which they accept sell and buy orders</a:t>
            </a:r>
          </a:p>
          <a:p>
            <a:pPr lvl="1" eaLnBrk="1" hangingPunct="1">
              <a:lnSpc>
                <a:spcPct val="87000"/>
              </a:lnSpc>
              <a:spcBef>
                <a:spcPts val="600"/>
              </a:spcBef>
            </a:pPr>
            <a:r>
              <a:rPr lang="en-US" sz="2100" b="0" i="0" u="none" strike="noStrike" baseline="0" dirty="0">
                <a:solidFill>
                  <a:srgbClr val="221E1F"/>
                </a:solidFill>
              </a:rPr>
              <a:t>Nasdaq market makers trade on an inventory basis, using their inventory as a buffer to absorb buy and sell order imbalances</a:t>
            </a:r>
          </a:p>
          <a:p>
            <a:pPr lvl="1" eaLnBrk="1" hangingPunct="1">
              <a:lnSpc>
                <a:spcPct val="87000"/>
              </a:lnSpc>
              <a:spcBef>
                <a:spcPts val="600"/>
              </a:spcBef>
            </a:pPr>
            <a:r>
              <a:rPr lang="en-US" sz="2100" b="0" i="0" u="none" strike="noStrike" baseline="0" dirty="0">
                <a:solidFill>
                  <a:srgbClr val="221E1F"/>
                </a:solidFill>
              </a:rPr>
              <a:t>Nasdaq features multiple market makers for actively traded stocks</a:t>
            </a:r>
          </a:p>
          <a:p>
            <a:pPr eaLnBrk="1" hangingPunct="1">
              <a:lnSpc>
                <a:spcPct val="87000"/>
              </a:lnSpc>
              <a:spcBef>
                <a:spcPts val="600"/>
              </a:spcBef>
            </a:pPr>
            <a:endParaRPr lang="en-US" sz="2200" dirty="0">
              <a:solidFill>
                <a:srgbClr val="221E1F"/>
              </a:solidFill>
            </a:endParaRPr>
          </a:p>
          <a:p>
            <a:pPr eaLnBrk="1" hangingPunct="1">
              <a:lnSpc>
                <a:spcPct val="87000"/>
              </a:lnSpc>
              <a:spcBef>
                <a:spcPts val="600"/>
              </a:spcBef>
            </a:pPr>
            <a:r>
              <a:rPr lang="en-US" sz="2200" dirty="0">
                <a:solidFill>
                  <a:srgbClr val="221E1F"/>
                </a:solidFill>
              </a:rPr>
              <a:t>Two key differences between the NYSE and Nasdaq:</a:t>
            </a:r>
          </a:p>
          <a:p>
            <a:pPr marL="869278" lvl="1" indent="-457200" eaLnBrk="1" hangingPunct="1">
              <a:lnSpc>
                <a:spcPct val="87000"/>
              </a:lnSpc>
              <a:spcBef>
                <a:spcPts val="600"/>
              </a:spcBef>
              <a:buFont typeface="+mj-lt"/>
              <a:buAutoNum type="arabicPeriod"/>
            </a:pPr>
            <a:r>
              <a:rPr lang="en-US" sz="2100" b="0" i="0" u="none" strike="noStrike" baseline="0" dirty="0">
                <a:solidFill>
                  <a:srgbClr val="000000"/>
                </a:solidFill>
                <a:latin typeface="STIX MathJax Main"/>
              </a:rPr>
              <a:t>Nasdaq is a computer network and has no physical location where trading takes place</a:t>
            </a:r>
            <a:endParaRPr lang="en-US" sz="2100" b="0" i="0" u="none" strike="noStrike" baseline="0" dirty="0">
              <a:solidFill>
                <a:srgbClr val="221E1F"/>
              </a:solidFill>
              <a:latin typeface="STIX MathJax Main"/>
            </a:endParaRPr>
          </a:p>
          <a:p>
            <a:pPr marL="869278" lvl="1" indent="-457200" eaLnBrk="1" hangingPunct="1">
              <a:lnSpc>
                <a:spcPct val="87000"/>
              </a:lnSpc>
              <a:spcBef>
                <a:spcPts val="600"/>
              </a:spcBef>
              <a:buFont typeface="+mj-lt"/>
              <a:buAutoNum type="arabicPeriod"/>
            </a:pPr>
            <a:r>
              <a:rPr lang="en-US" sz="2100" b="0" i="0" u="none" strike="noStrike" baseline="0" dirty="0">
                <a:solidFill>
                  <a:srgbClr val="000000"/>
                </a:solidFill>
                <a:latin typeface="STIX MathJax Main"/>
              </a:rPr>
              <a:t>Nasdaq has a multiple market maker system rather than a DMM system</a:t>
            </a:r>
            <a:endParaRPr lang="en-US" sz="2100" dirty="0">
              <a:solidFill>
                <a:srgbClr val="221E1F"/>
              </a:solidFill>
              <a:latin typeface="STIX MathJax Main"/>
            </a:endParaRPr>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Nasdaq operations</a:t>
            </a:r>
          </a:p>
        </p:txBody>
      </p:sp>
    </p:spTree>
    <p:extLst>
      <p:ext uri="{BB962C8B-B14F-4D97-AF65-F5344CB8AC3E}">
        <p14:creationId xmlns:p14="http://schemas.microsoft.com/office/powerpoint/2010/main" val="1364274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91033"/>
            <a:ext cx="8354836" cy="4950056"/>
          </a:xfrm>
        </p:spPr>
        <p:txBody>
          <a:bodyPr/>
          <a:lstStyle/>
          <a:p>
            <a:pPr eaLnBrk="1" hangingPunct="1">
              <a:lnSpc>
                <a:spcPct val="90000"/>
              </a:lnSpc>
              <a:spcBef>
                <a:spcPts val="600"/>
              </a:spcBef>
            </a:pPr>
            <a:r>
              <a:rPr lang="en-US" sz="2200" b="0" i="0" u="none" strike="noStrike" baseline="0" dirty="0">
                <a:solidFill>
                  <a:srgbClr val="221E1F"/>
                </a:solidFill>
              </a:rPr>
              <a:t>Nasdaq is often referred to as an OTC market, but Nasdaq officials prefer the term OTC not be used when referring to Nasdaq market </a:t>
            </a:r>
            <a:endParaRPr lang="en-US" sz="2200" dirty="0">
              <a:solidFill>
                <a:srgbClr val="221E1F"/>
              </a:solidFill>
            </a:endParaRPr>
          </a:p>
          <a:p>
            <a:pPr lvl="1" eaLnBrk="1" hangingPunct="1">
              <a:lnSpc>
                <a:spcPct val="90000"/>
              </a:lnSpc>
              <a:spcBef>
                <a:spcPts val="600"/>
              </a:spcBef>
            </a:pPr>
            <a:r>
              <a:rPr lang="en-US" sz="2100" b="1" dirty="0">
                <a:solidFill>
                  <a:srgbClr val="221E1F"/>
                </a:solidFill>
              </a:rPr>
              <a:t>Over-the-counter (OTC) market </a:t>
            </a:r>
            <a:r>
              <a:rPr lang="en-US" sz="2100" dirty="0">
                <a:solidFill>
                  <a:srgbClr val="221E1F"/>
                </a:solidFill>
              </a:rPr>
              <a:t>is a securities market in which trading is almost exclusively done through dealers who buy and sell for their own inventories</a:t>
            </a:r>
          </a:p>
          <a:p>
            <a:pPr lvl="1" eaLnBrk="1" hangingPunct="1">
              <a:lnSpc>
                <a:spcPct val="90000"/>
              </a:lnSpc>
              <a:spcBef>
                <a:spcPts val="600"/>
              </a:spcBef>
            </a:pPr>
            <a:endParaRPr lang="en-US" sz="2100" dirty="0">
              <a:solidFill>
                <a:srgbClr val="221E1F"/>
              </a:solidFill>
            </a:endParaRPr>
          </a:p>
          <a:p>
            <a:pPr eaLnBrk="1" hangingPunct="1">
              <a:lnSpc>
                <a:spcPct val="90000"/>
              </a:lnSpc>
              <a:spcBef>
                <a:spcPts val="600"/>
              </a:spcBef>
            </a:pPr>
            <a:r>
              <a:rPr lang="en-US" sz="2200" b="0" i="0" u="none" strike="noStrike" baseline="0" dirty="0">
                <a:solidFill>
                  <a:srgbClr val="221E1F"/>
                </a:solidFill>
              </a:rPr>
              <a:t>Nasdaq network operates with three levels of information access:</a:t>
            </a:r>
          </a:p>
          <a:p>
            <a:pPr lvl="1" eaLnBrk="1" hangingPunct="1">
              <a:lnSpc>
                <a:spcPct val="90000"/>
              </a:lnSpc>
              <a:spcBef>
                <a:spcPts val="600"/>
              </a:spcBef>
            </a:pPr>
            <a:r>
              <a:rPr lang="en-US" sz="2100" b="0" i="0" u="none" strike="noStrike" baseline="0" dirty="0">
                <a:solidFill>
                  <a:srgbClr val="221E1F"/>
                </a:solidFill>
              </a:rPr>
              <a:t>Level 1 is designed to provide a timely, accurate source of price quotations, with prices freely available over the internet</a:t>
            </a:r>
          </a:p>
          <a:p>
            <a:pPr lvl="1" eaLnBrk="1" hangingPunct="1">
              <a:lnSpc>
                <a:spcPct val="90000"/>
              </a:lnSpc>
              <a:spcBef>
                <a:spcPts val="600"/>
              </a:spcBef>
            </a:pPr>
            <a:r>
              <a:rPr lang="en-US" sz="2100" b="0" i="0" u="none" strike="noStrike" baseline="0" dirty="0">
                <a:solidFill>
                  <a:srgbClr val="221E1F"/>
                </a:solidFill>
              </a:rPr>
              <a:t>Level 2 allows users to view price quotes from all Nasdaq market makers, and is not available on the web (sometimes for a small fee)</a:t>
            </a:r>
          </a:p>
          <a:p>
            <a:pPr lvl="2" eaLnBrk="1" hangingPunct="1">
              <a:lnSpc>
                <a:spcPct val="90000"/>
              </a:lnSpc>
              <a:spcBef>
                <a:spcPts val="600"/>
              </a:spcBef>
            </a:pPr>
            <a:r>
              <a:rPr lang="en-US" sz="2000" dirty="0">
                <a:solidFill>
                  <a:srgbClr val="221E1F"/>
                </a:solidFill>
                <a:latin typeface="STIX MathJax Main"/>
              </a:rPr>
              <a:t>Allows access to </a:t>
            </a:r>
            <a:r>
              <a:rPr lang="en-US" sz="2000" b="1" dirty="0">
                <a:solidFill>
                  <a:srgbClr val="221E1F"/>
                </a:solidFill>
                <a:latin typeface="STIX MathJax Main"/>
              </a:rPr>
              <a:t>inside quotes</a:t>
            </a:r>
            <a:r>
              <a:rPr lang="en-US" sz="2000" dirty="0">
                <a:solidFill>
                  <a:srgbClr val="221E1F"/>
                </a:solidFill>
                <a:latin typeface="STIX MathJax Main"/>
              </a:rPr>
              <a:t>, the highest bid quotes and the lowest ask quotes for a security</a:t>
            </a:r>
          </a:p>
          <a:p>
            <a:pPr lvl="1" eaLnBrk="1" hangingPunct="1">
              <a:lnSpc>
                <a:spcPct val="90000"/>
              </a:lnSpc>
              <a:spcBef>
                <a:spcPts val="600"/>
              </a:spcBef>
            </a:pPr>
            <a:r>
              <a:rPr lang="en-US" sz="2100" b="0" i="0" u="none" strike="noStrike" baseline="0" dirty="0">
                <a:solidFill>
                  <a:srgbClr val="221E1F"/>
                </a:solidFill>
              </a:rPr>
              <a:t>Level 3 is for the use of market makers only, as it allows Nasdaq dealers to enter or change their price quote information </a:t>
            </a:r>
          </a:p>
          <a:p>
            <a:pPr lvl="2" eaLnBrk="1" hangingPunct="1">
              <a:lnSpc>
                <a:spcPct val="90000"/>
              </a:lnSpc>
              <a:spcBef>
                <a:spcPts val="600"/>
              </a:spcBef>
            </a:pPr>
            <a:endParaRPr lang="en-US" sz="2100" dirty="0">
              <a:solidFill>
                <a:srgbClr val="221E1F"/>
              </a:solidFill>
            </a:endParaRPr>
          </a:p>
          <a:p>
            <a:pPr marL="686200" lvl="2" indent="0" eaLnBrk="1" hangingPunct="1">
              <a:lnSpc>
                <a:spcPct val="90000"/>
              </a:lnSpc>
              <a:spcBef>
                <a:spcPts val="600"/>
              </a:spcBef>
              <a:buNone/>
            </a:pPr>
            <a:endParaRPr lang="en-US" sz="2100" dirty="0">
              <a:solidFill>
                <a:srgbClr val="221E1F"/>
              </a:solidFill>
            </a:endParaRPr>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Nasdaq operations </a:t>
            </a:r>
            <a:br>
              <a:rPr lang="en-US" altLang="en-US" sz="3600" dirty="0"/>
            </a:br>
            <a:r>
              <a:rPr lang="en-US" altLang="en-US" sz="3600" dirty="0"/>
              <a:t>(continued)</a:t>
            </a:r>
          </a:p>
        </p:txBody>
      </p:sp>
    </p:spTree>
    <p:extLst>
      <p:ext uri="{BB962C8B-B14F-4D97-AF65-F5344CB8AC3E}">
        <p14:creationId xmlns:p14="http://schemas.microsoft.com/office/powerpoint/2010/main" val="313312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91033"/>
            <a:ext cx="8354836" cy="4950056"/>
          </a:xfrm>
        </p:spPr>
        <p:txBody>
          <a:bodyPr/>
          <a:lstStyle/>
          <a:p>
            <a:pPr eaLnBrk="1" hangingPunct="1">
              <a:lnSpc>
                <a:spcPct val="85000"/>
              </a:lnSpc>
              <a:spcBef>
                <a:spcPts val="600"/>
              </a:spcBef>
            </a:pPr>
            <a:r>
              <a:rPr lang="en-US" sz="2200" b="0" i="0" u="none" strike="noStrike" baseline="0" dirty="0">
                <a:solidFill>
                  <a:srgbClr val="221E1F"/>
                </a:solidFill>
              </a:rPr>
              <a:t>Nasdaq is made up of three separate markets:</a:t>
            </a:r>
            <a:endParaRPr lang="en-US" sz="2200" dirty="0">
              <a:solidFill>
                <a:srgbClr val="221E1F"/>
              </a:solidFill>
            </a:endParaRPr>
          </a:p>
          <a:p>
            <a:pPr marL="869278" lvl="1" indent="-457200" eaLnBrk="1" hangingPunct="1">
              <a:lnSpc>
                <a:spcPct val="85000"/>
              </a:lnSpc>
              <a:spcBef>
                <a:spcPts val="600"/>
              </a:spcBef>
              <a:buFont typeface="+mj-lt"/>
              <a:buAutoNum type="arabicPeriod"/>
            </a:pPr>
            <a:r>
              <a:rPr lang="en-US" sz="2100" b="0" i="1" u="none" strike="noStrike" baseline="0" dirty="0">
                <a:solidFill>
                  <a:srgbClr val="221E1F"/>
                </a:solidFill>
              </a:rPr>
              <a:t>Nasdaq Global Select Market </a:t>
            </a:r>
            <a:r>
              <a:rPr lang="en-US" sz="2100" b="0" i="0" u="none" strike="noStrike" baseline="0" dirty="0">
                <a:solidFill>
                  <a:srgbClr val="221E1F"/>
                </a:solidFill>
              </a:rPr>
              <a:t>is the market for Nasdaq’s larger and more actively traded securities, listing about 1,400 companies (e.g.,  Microsoft and Intel)</a:t>
            </a:r>
            <a:endParaRPr lang="en-US" sz="2100" dirty="0">
              <a:solidFill>
                <a:srgbClr val="221E1F"/>
              </a:solidFill>
            </a:endParaRPr>
          </a:p>
          <a:p>
            <a:pPr marL="869278" lvl="1" indent="-457200" eaLnBrk="1" hangingPunct="1">
              <a:lnSpc>
                <a:spcPct val="85000"/>
              </a:lnSpc>
              <a:spcBef>
                <a:spcPts val="600"/>
              </a:spcBef>
              <a:buFont typeface="+mj-lt"/>
              <a:buAutoNum type="arabicPeriod"/>
            </a:pPr>
            <a:r>
              <a:rPr lang="en-US" sz="2100" b="0" i="1" u="none" strike="noStrike" baseline="0" dirty="0">
                <a:solidFill>
                  <a:srgbClr val="221E1F"/>
                </a:solidFill>
              </a:rPr>
              <a:t>Nasdaq Global Market </a:t>
            </a:r>
            <a:r>
              <a:rPr lang="en-US" sz="2100" b="0" i="0" u="none" strike="noStrike" baseline="0" dirty="0">
                <a:solidFill>
                  <a:srgbClr val="221E1F"/>
                </a:solidFill>
              </a:rPr>
              <a:t>companies are somewhat smaller in size; Nasdaq lists about 810 of these </a:t>
            </a:r>
            <a:endParaRPr lang="en-US" sz="2100" dirty="0">
              <a:solidFill>
                <a:srgbClr val="221E1F"/>
              </a:solidFill>
            </a:endParaRPr>
          </a:p>
          <a:p>
            <a:pPr marL="869278" lvl="1" indent="-457200" eaLnBrk="1" hangingPunct="1">
              <a:lnSpc>
                <a:spcPct val="85000"/>
              </a:lnSpc>
              <a:spcBef>
                <a:spcPts val="600"/>
              </a:spcBef>
              <a:buFont typeface="+mj-lt"/>
              <a:buAutoNum type="arabicPeriod"/>
            </a:pPr>
            <a:r>
              <a:rPr lang="en-US" sz="2100" b="0" i="1" u="none" strike="noStrike" baseline="0" dirty="0">
                <a:solidFill>
                  <a:srgbClr val="221E1F"/>
                </a:solidFill>
              </a:rPr>
              <a:t>Nasdaq Capital Market </a:t>
            </a:r>
            <a:r>
              <a:rPr lang="en-US" sz="2100" b="0" i="0" u="none" strike="noStrike" baseline="0" dirty="0">
                <a:solidFill>
                  <a:srgbClr val="221E1F"/>
                </a:solidFill>
              </a:rPr>
              <a:t>contains the smallest companies listed on Nasdaq, of which there are about 820 currently listed</a:t>
            </a:r>
          </a:p>
          <a:p>
            <a:pPr lvl="1" eaLnBrk="1" hangingPunct="1">
              <a:lnSpc>
                <a:spcPct val="85000"/>
              </a:lnSpc>
              <a:spcBef>
                <a:spcPts val="600"/>
              </a:spcBef>
            </a:pPr>
            <a:endParaRPr lang="en-US" sz="2100" b="0" i="0" u="none" strike="noStrike" baseline="0" dirty="0">
              <a:solidFill>
                <a:srgbClr val="221E1F"/>
              </a:solidFill>
            </a:endParaRPr>
          </a:p>
          <a:p>
            <a:pPr eaLnBrk="1" hangingPunct="1">
              <a:lnSpc>
                <a:spcPct val="85000"/>
              </a:lnSpc>
              <a:spcBef>
                <a:spcPts val="600"/>
              </a:spcBef>
            </a:pPr>
            <a:r>
              <a:rPr lang="en-US" sz="2200" b="0" i="0" u="none" strike="noStrike" baseline="0" dirty="0">
                <a:solidFill>
                  <a:srgbClr val="221E1F"/>
                </a:solidFill>
              </a:rPr>
              <a:t>In the late 1990s, the Nasdaq system was opened to </a:t>
            </a:r>
            <a:r>
              <a:rPr lang="en-US" sz="2200" b="1" i="0" u="none" strike="noStrike" baseline="0" dirty="0">
                <a:solidFill>
                  <a:srgbClr val="221E1F"/>
                </a:solidFill>
              </a:rPr>
              <a:t>electronic communication networks (ECNs)</a:t>
            </a:r>
            <a:r>
              <a:rPr lang="en-US" sz="2200" i="0" u="none" strike="noStrike" baseline="0" dirty="0">
                <a:solidFill>
                  <a:srgbClr val="221E1F"/>
                </a:solidFill>
              </a:rPr>
              <a:t>, </a:t>
            </a:r>
            <a:r>
              <a:rPr lang="en-US" sz="2200" b="0" i="0" u="none" strike="noStrike" baseline="0" dirty="0">
                <a:solidFill>
                  <a:srgbClr val="221E1F"/>
                </a:solidFill>
              </a:rPr>
              <a:t>websites that allow investors to trade directly with each other</a:t>
            </a:r>
          </a:p>
          <a:p>
            <a:pPr lvl="1" eaLnBrk="1" hangingPunct="1">
              <a:lnSpc>
                <a:spcPct val="85000"/>
              </a:lnSpc>
              <a:spcBef>
                <a:spcPts val="600"/>
              </a:spcBef>
            </a:pPr>
            <a:r>
              <a:rPr lang="en-US" sz="2100" b="0" i="0" u="none" strike="noStrike" baseline="0" dirty="0">
                <a:solidFill>
                  <a:srgbClr val="221E1F"/>
                </a:solidFill>
              </a:rPr>
              <a:t>ECNs act to increase liquidity and competition</a:t>
            </a:r>
            <a:r>
              <a:rPr lang="en-US" sz="2100" dirty="0">
                <a:solidFill>
                  <a:srgbClr val="221E1F"/>
                </a:solidFill>
              </a:rPr>
              <a:t> </a:t>
            </a:r>
            <a:r>
              <a:rPr lang="en-US" sz="2100" b="0" i="0" u="none" strike="noStrike" baseline="0" dirty="0">
                <a:solidFill>
                  <a:srgbClr val="221E1F"/>
                </a:solidFill>
              </a:rPr>
              <a:t>by essentially allowing individual investors, not just market makers, to enter orders </a:t>
            </a:r>
          </a:p>
          <a:p>
            <a:pPr lvl="1" eaLnBrk="1" hangingPunct="1">
              <a:lnSpc>
                <a:spcPct val="85000"/>
              </a:lnSpc>
              <a:spcBef>
                <a:spcPts val="600"/>
              </a:spcBef>
            </a:pPr>
            <a:endParaRPr lang="en-US" sz="2100" dirty="0">
              <a:solidFill>
                <a:srgbClr val="221E1F"/>
              </a:solidFill>
            </a:endParaRPr>
          </a:p>
          <a:p>
            <a:pPr lvl="2" eaLnBrk="1" hangingPunct="1">
              <a:lnSpc>
                <a:spcPct val="85000"/>
              </a:lnSpc>
              <a:spcBef>
                <a:spcPts val="600"/>
              </a:spcBef>
            </a:pPr>
            <a:endParaRPr lang="en-US" sz="2100" dirty="0">
              <a:solidFill>
                <a:srgbClr val="221E1F"/>
              </a:solidFill>
            </a:endParaRPr>
          </a:p>
          <a:p>
            <a:pPr marL="686200" lvl="2" indent="0" eaLnBrk="1" hangingPunct="1">
              <a:lnSpc>
                <a:spcPct val="85000"/>
              </a:lnSpc>
              <a:spcBef>
                <a:spcPts val="600"/>
              </a:spcBef>
              <a:buNone/>
            </a:pPr>
            <a:endParaRPr lang="en-US" sz="2100" dirty="0">
              <a:solidFill>
                <a:srgbClr val="221E1F"/>
              </a:solidFill>
            </a:endParaRPr>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Nasdaq operations </a:t>
            </a:r>
            <a:br>
              <a:rPr lang="en-US" altLang="en-US" sz="3600" dirty="0"/>
            </a:br>
            <a:r>
              <a:rPr lang="en-US" altLang="en-US" sz="3600" dirty="0"/>
              <a:t>(concluded)</a:t>
            </a:r>
          </a:p>
        </p:txBody>
      </p:sp>
    </p:spTree>
    <p:extLst>
      <p:ext uri="{BB962C8B-B14F-4D97-AF65-F5344CB8AC3E}">
        <p14:creationId xmlns:p14="http://schemas.microsoft.com/office/powerpoint/2010/main" val="4126161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sz="half" idx="1"/>
          </p:nvPr>
        </p:nvSpPr>
        <p:spPr>
          <a:xfrm>
            <a:off x="456848" y="1491032"/>
            <a:ext cx="4218516" cy="5214568"/>
          </a:xfrm>
        </p:spPr>
        <p:txBody>
          <a:bodyPr wrap="square" anchor="t">
            <a:normAutofit fontScale="85000" lnSpcReduction="20000"/>
          </a:bodyPr>
          <a:lstStyle/>
          <a:p>
            <a:pPr eaLnBrk="1" hangingPunct="1">
              <a:lnSpc>
                <a:spcPct val="95000"/>
              </a:lnSpc>
              <a:spcBef>
                <a:spcPts val="600"/>
              </a:spcBef>
            </a:pPr>
            <a:r>
              <a:rPr lang="en-US" sz="2500" dirty="0"/>
              <a:t>P</a:t>
            </a:r>
            <a:r>
              <a:rPr lang="en-US" sz="2500" b="0" i="0" u="none" strike="noStrike" baseline="0" dirty="0"/>
              <a:t>rice $299.85 is the real-time price of the last trade</a:t>
            </a:r>
          </a:p>
          <a:p>
            <a:pPr eaLnBrk="1" hangingPunct="1">
              <a:lnSpc>
                <a:spcPct val="95000"/>
              </a:lnSpc>
              <a:spcBef>
                <a:spcPts val="600"/>
              </a:spcBef>
            </a:pPr>
            <a:r>
              <a:rPr lang="en-US" sz="2500" dirty="0"/>
              <a:t>R</a:t>
            </a:r>
            <a:r>
              <a:rPr lang="en-US" sz="2500" b="0" i="0" u="none" strike="noStrike" baseline="0" dirty="0"/>
              <a:t>eported change is from previous day’s closing price</a:t>
            </a:r>
            <a:endParaRPr lang="en-US" sz="2500" dirty="0"/>
          </a:p>
          <a:p>
            <a:pPr eaLnBrk="1" hangingPunct="1">
              <a:lnSpc>
                <a:spcPct val="95000"/>
              </a:lnSpc>
              <a:spcBef>
                <a:spcPts val="600"/>
              </a:spcBef>
            </a:pPr>
            <a:r>
              <a:rPr lang="en-US" sz="2500" b="0" i="0" u="none" strike="noStrike" baseline="0" dirty="0"/>
              <a:t>Opening price is first trade of day</a:t>
            </a:r>
            <a:endParaRPr lang="en-US" sz="2500" dirty="0"/>
          </a:p>
          <a:p>
            <a:pPr eaLnBrk="1" hangingPunct="1">
              <a:lnSpc>
                <a:spcPct val="95000"/>
              </a:lnSpc>
              <a:spcBef>
                <a:spcPts val="600"/>
              </a:spcBef>
            </a:pPr>
            <a:r>
              <a:rPr lang="en-US" sz="2500" dirty="0"/>
              <a:t>B</a:t>
            </a:r>
            <a:r>
              <a:rPr lang="en-US" sz="2500" b="0" i="0" u="none" strike="noStrike" baseline="0" dirty="0"/>
              <a:t>id and ask prices of $299.24 and $299.57, respectively</a:t>
            </a:r>
          </a:p>
          <a:p>
            <a:pPr eaLnBrk="1" hangingPunct="1">
              <a:lnSpc>
                <a:spcPct val="95000"/>
              </a:lnSpc>
              <a:spcBef>
                <a:spcPts val="600"/>
              </a:spcBef>
            </a:pPr>
            <a:r>
              <a:rPr lang="en-US" sz="2500" b="0" i="0" u="none" strike="noStrike" baseline="0" dirty="0">
                <a:solidFill>
                  <a:srgbClr val="221E1F"/>
                </a:solidFill>
              </a:rPr>
              <a:t>Market “depth,” is number of shares sought at bid price and offered at ask price </a:t>
            </a:r>
          </a:p>
          <a:p>
            <a:pPr eaLnBrk="1" hangingPunct="1">
              <a:lnSpc>
                <a:spcPct val="95000"/>
              </a:lnSpc>
              <a:spcBef>
                <a:spcPts val="600"/>
              </a:spcBef>
            </a:pPr>
            <a:r>
              <a:rPr lang="en-US" sz="2500" b="0" i="0" u="none" strike="noStrike" baseline="0" dirty="0">
                <a:solidFill>
                  <a:srgbClr val="221E1F"/>
                </a:solidFill>
              </a:rPr>
              <a:t>Volume is number of shares traded today</a:t>
            </a:r>
          </a:p>
          <a:p>
            <a:pPr eaLnBrk="1" hangingPunct="1">
              <a:lnSpc>
                <a:spcPct val="95000"/>
              </a:lnSpc>
              <a:spcBef>
                <a:spcPts val="600"/>
              </a:spcBef>
            </a:pPr>
            <a:r>
              <a:rPr lang="en-US" sz="2500" b="0" i="0" u="none" strike="noStrike" baseline="0" dirty="0">
                <a:solidFill>
                  <a:srgbClr val="221E1F"/>
                </a:solidFill>
              </a:rPr>
              <a:t>Market Cap is number of shares outstanding multiplied by current price per share</a:t>
            </a:r>
          </a:p>
          <a:p>
            <a:pPr eaLnBrk="1" hangingPunct="1">
              <a:lnSpc>
                <a:spcPct val="95000"/>
              </a:lnSpc>
              <a:spcBef>
                <a:spcPts val="600"/>
              </a:spcBef>
            </a:pPr>
            <a:r>
              <a:rPr lang="en-US" sz="2500" dirty="0">
                <a:solidFill>
                  <a:srgbClr val="221E1F"/>
                </a:solidFill>
              </a:rPr>
              <a:t>Y</a:t>
            </a:r>
            <a:r>
              <a:rPr lang="en-US" sz="2500" b="0" i="0" u="none" strike="noStrike" baseline="0" dirty="0">
                <a:solidFill>
                  <a:srgbClr val="221E1F"/>
                </a:solidFill>
              </a:rPr>
              <a:t>ield is reported dividend divided by the previous stock price: $2.60/$300.84 = 0.86%</a:t>
            </a:r>
            <a:endParaRPr lang="en-US" sz="2500" b="0" i="0" u="none" strike="noStrike" baseline="0" dirty="0"/>
          </a:p>
          <a:p>
            <a:pPr eaLnBrk="1" hangingPunct="1">
              <a:lnSpc>
                <a:spcPct val="90000"/>
              </a:lnSpc>
              <a:spcBef>
                <a:spcPts val="600"/>
              </a:spcBef>
            </a:pPr>
            <a:endParaRPr lang="en-US" sz="2200" dirty="0"/>
          </a:p>
        </p:txBody>
      </p:sp>
      <p:pic>
        <p:nvPicPr>
          <p:cNvPr id="4" name="Picture 3" descr="Graphical user interface, chart&#10;&#10;Description automatically generated">
            <a:extLst>
              <a:ext uri="{FF2B5EF4-FFF2-40B4-BE49-F238E27FC236}">
                <a16:creationId xmlns:a16="http://schemas.microsoft.com/office/drawing/2014/main" id="{2D76E1B7-BAF7-41B3-8E75-75029E92842A}"/>
              </a:ext>
            </a:extLst>
          </p:cNvPr>
          <p:cNvPicPr>
            <a:picLocks noChangeAspect="1"/>
          </p:cNvPicPr>
          <p:nvPr/>
        </p:nvPicPr>
        <p:blipFill>
          <a:blip r:embed="rId3"/>
          <a:stretch>
            <a:fillRect/>
          </a:stretch>
        </p:blipFill>
        <p:spPr>
          <a:xfrm>
            <a:off x="4572000" y="2276951"/>
            <a:ext cx="4495800" cy="2304097"/>
          </a:xfrm>
          <a:prstGeom prst="rect">
            <a:avLst/>
          </a:prstGeom>
          <a:noFill/>
        </p:spPr>
      </p:pic>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a:xfrm>
            <a:off x="456848" y="6484337"/>
            <a:ext cx="8687152" cy="370577"/>
          </a:xfrm>
        </p:spPr>
        <p:txBody>
          <a:bodyPr anchor="ctr">
            <a:normAutofit/>
          </a:bodyPr>
          <a:lstStyle/>
          <a:p>
            <a:pPr>
              <a:spcAft>
                <a:spcPts val="600"/>
              </a:spcAft>
              <a:defRPr/>
            </a:pPr>
            <a:r>
              <a:rPr lang="en-US" dirty="0"/>
              <a:t>Copyright © 2023 McGraw-Hill Education. All rights reserved. No reproduction or distribution without the prior written consent of McGraw-Hill Education.</a:t>
            </a:r>
            <a:endParaRPr lang="en-US"/>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a:xfrm>
            <a:off x="636764" y="373677"/>
            <a:ext cx="8117416" cy="1117356"/>
          </a:xfrm>
        </p:spPr>
        <p:txBody>
          <a:bodyPr anchor="ctr">
            <a:normAutofit fontScale="90000"/>
          </a:bodyPr>
          <a:lstStyle/>
          <a:p>
            <a:pPr eaLnBrk="1" hangingPunct="1">
              <a:defRPr/>
            </a:pPr>
            <a:r>
              <a:rPr lang="en-US" altLang="en-US" dirty="0"/>
              <a:t>Stock market reporting:</a:t>
            </a:r>
            <a:br>
              <a:rPr lang="en-US" altLang="en-US" dirty="0"/>
            </a:br>
            <a:r>
              <a:rPr lang="en-US" altLang="en-US" dirty="0" err="1"/>
              <a:t>costco</a:t>
            </a:r>
            <a:endParaRPr lang="en-US" altLang="en-US" dirty="0"/>
          </a:p>
        </p:txBody>
      </p:sp>
    </p:spTree>
    <p:extLst>
      <p:ext uri="{BB962C8B-B14F-4D97-AF65-F5344CB8AC3E}">
        <p14:creationId xmlns:p14="http://schemas.microsoft.com/office/powerpoint/2010/main" val="2288691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9298EB2-2C0A-4496-9B41-9C5EE4D560C9}"/>
              </a:ext>
            </a:extLst>
          </p:cNvPr>
          <p:cNvSpPr>
            <a:spLocks noGrp="1" noChangeArrowheads="1"/>
          </p:cNvSpPr>
          <p:nvPr>
            <p:ph idx="1"/>
          </p:nvPr>
        </p:nvSpPr>
        <p:spPr>
          <a:xfrm>
            <a:off x="636764" y="1491033"/>
            <a:ext cx="8354836" cy="4950056"/>
          </a:xfrm>
        </p:spPr>
        <p:txBody>
          <a:bodyPr/>
          <a:lstStyle/>
          <a:p>
            <a:pPr eaLnBrk="1" hangingPunct="1">
              <a:spcBef>
                <a:spcPts val="600"/>
              </a:spcBef>
              <a:spcAft>
                <a:spcPts val="600"/>
              </a:spcAft>
            </a:pPr>
            <a:r>
              <a:rPr lang="en-US" sz="2500" dirty="0">
                <a:solidFill>
                  <a:srgbClr val="221E1F"/>
                </a:solidFill>
              </a:rPr>
              <a:t>Does the value of a share of stock depend on how long you expect to keep it?</a:t>
            </a:r>
          </a:p>
          <a:p>
            <a:pPr eaLnBrk="1" hangingPunct="1">
              <a:spcBef>
                <a:spcPts val="600"/>
              </a:spcBef>
              <a:spcAft>
                <a:spcPts val="600"/>
              </a:spcAft>
            </a:pPr>
            <a:r>
              <a:rPr lang="en-US" sz="2500" dirty="0">
                <a:solidFill>
                  <a:srgbClr val="221E1F"/>
                </a:solidFill>
              </a:rPr>
              <a:t>What is the value of a share of stock when the dividend grows at a constant rate?</a:t>
            </a:r>
          </a:p>
          <a:p>
            <a:pPr eaLnBrk="1" hangingPunct="1">
              <a:spcBef>
                <a:spcPts val="600"/>
              </a:spcBef>
              <a:spcAft>
                <a:spcPts val="600"/>
              </a:spcAft>
            </a:pPr>
            <a:r>
              <a:rPr lang="en-US" sz="2500" dirty="0">
                <a:solidFill>
                  <a:srgbClr val="221E1F"/>
                </a:solidFill>
              </a:rPr>
              <a:t>What is a proxy?</a:t>
            </a:r>
          </a:p>
          <a:p>
            <a:pPr eaLnBrk="1" hangingPunct="1">
              <a:spcBef>
                <a:spcPts val="600"/>
              </a:spcBef>
              <a:spcAft>
                <a:spcPts val="600"/>
              </a:spcAft>
            </a:pPr>
            <a:r>
              <a:rPr lang="en-US" sz="2500" dirty="0">
                <a:solidFill>
                  <a:srgbClr val="221E1F"/>
                </a:solidFill>
              </a:rPr>
              <a:t>What rights to stockholders have?</a:t>
            </a:r>
          </a:p>
          <a:p>
            <a:pPr eaLnBrk="1" hangingPunct="1">
              <a:spcBef>
                <a:spcPts val="600"/>
              </a:spcBef>
              <a:spcAft>
                <a:spcPts val="600"/>
              </a:spcAft>
            </a:pPr>
            <a:r>
              <a:rPr lang="en-US" sz="2500" dirty="0">
                <a:solidFill>
                  <a:srgbClr val="221E1F"/>
                </a:solidFill>
              </a:rPr>
              <a:t>What is the difference between a securities broker and a securities dealer?</a:t>
            </a:r>
          </a:p>
          <a:p>
            <a:pPr eaLnBrk="1" hangingPunct="1">
              <a:spcBef>
                <a:spcPts val="600"/>
              </a:spcBef>
              <a:spcAft>
                <a:spcPts val="600"/>
              </a:spcAft>
            </a:pPr>
            <a:r>
              <a:rPr lang="en-US" sz="2500" dirty="0">
                <a:solidFill>
                  <a:srgbClr val="221E1F"/>
                </a:solidFill>
              </a:rPr>
              <a:t>How does Nasdaq differ from the NSYE?</a:t>
            </a:r>
          </a:p>
        </p:txBody>
      </p:sp>
      <p:sp>
        <p:nvSpPr>
          <p:cNvPr id="2" name="Footer Placeholder 1">
            <a:extLst>
              <a:ext uri="{FF2B5EF4-FFF2-40B4-BE49-F238E27FC236}">
                <a16:creationId xmlns:a16="http://schemas.microsoft.com/office/drawing/2014/main" id="{2FADE73D-0123-4B53-B795-7BF77C385A24}"/>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4338" name="Rectangle 2">
            <a:extLst>
              <a:ext uri="{FF2B5EF4-FFF2-40B4-BE49-F238E27FC236}">
                <a16:creationId xmlns:a16="http://schemas.microsoft.com/office/drawing/2014/main" id="{C364A2DF-1BCB-439D-8B2D-82FF930A3860}"/>
              </a:ext>
            </a:extLst>
          </p:cNvPr>
          <p:cNvSpPr>
            <a:spLocks noGrp="1" noChangeArrowheads="1"/>
          </p:cNvSpPr>
          <p:nvPr>
            <p:ph type="title"/>
          </p:nvPr>
        </p:nvSpPr>
        <p:spPr/>
        <p:txBody>
          <a:bodyPr/>
          <a:lstStyle/>
          <a:p>
            <a:pPr eaLnBrk="1" hangingPunct="1">
              <a:defRPr/>
            </a:pPr>
            <a:r>
              <a:rPr lang="en-US" altLang="en-US" sz="3600" dirty="0"/>
              <a:t>Selected concept questions</a:t>
            </a:r>
          </a:p>
        </p:txBody>
      </p:sp>
    </p:spTree>
    <p:extLst>
      <p:ext uri="{BB962C8B-B14F-4D97-AF65-F5344CB8AC3E}">
        <p14:creationId xmlns:p14="http://schemas.microsoft.com/office/powerpoint/2010/main" val="834021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DCA6-E10F-4C97-80F1-8C3D91B5F706}"/>
              </a:ext>
            </a:extLst>
          </p:cNvPr>
          <p:cNvSpPr>
            <a:spLocks noGrp="1"/>
          </p:cNvSpPr>
          <p:nvPr>
            <p:ph type="title"/>
          </p:nvPr>
        </p:nvSpPr>
        <p:spPr/>
        <p:txBody>
          <a:bodyPr/>
          <a:lstStyle/>
          <a:p>
            <a:r>
              <a:rPr lang="en-US" altLang="en-US" dirty="0">
                <a:solidFill>
                  <a:schemeClr val="tx2"/>
                </a:solidFill>
              </a:rPr>
              <a:t>End of Chapter</a:t>
            </a:r>
            <a:endParaRPr lang="en-US" dirty="0">
              <a:solidFill>
                <a:schemeClr val="tx2"/>
              </a:solidFill>
            </a:endParaRPr>
          </a:p>
        </p:txBody>
      </p:sp>
      <p:sp>
        <p:nvSpPr>
          <p:cNvPr id="67586" name="Rectangle 3">
            <a:extLst>
              <a:ext uri="{FF2B5EF4-FFF2-40B4-BE49-F238E27FC236}">
                <a16:creationId xmlns:a16="http://schemas.microsoft.com/office/drawing/2014/main" id="{9014B295-D24F-4A98-AB65-5E0A3B2E9CAC}"/>
              </a:ext>
            </a:extLst>
          </p:cNvPr>
          <p:cNvSpPr>
            <a:spLocks noGrp="1" noChangeArrowheads="1"/>
          </p:cNvSpPr>
          <p:nvPr>
            <p:ph type="body" idx="1"/>
          </p:nvPr>
        </p:nvSpPr>
        <p:spPr/>
        <p:txBody>
          <a:bodyPr/>
          <a:lstStyle/>
          <a:p>
            <a:r>
              <a:rPr lang="en-US" dirty="0"/>
              <a:t>Chapter 8</a:t>
            </a:r>
            <a:endParaRPr lang="en-US" altLang="en-US" dirty="0"/>
          </a:p>
        </p:txBody>
      </p:sp>
      <p:sp>
        <p:nvSpPr>
          <p:cNvPr id="5" name="Footer Placeholder 4">
            <a:extLst>
              <a:ext uri="{FF2B5EF4-FFF2-40B4-BE49-F238E27FC236}">
                <a16:creationId xmlns:a16="http://schemas.microsoft.com/office/drawing/2014/main" id="{8CF408C4-776B-4C49-8E4B-AC50D0FE7EC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7859E5E7-3530-42FB-A49C-AFFBB5834908}"/>
              </a:ext>
            </a:extLst>
          </p:cNvPr>
          <p:cNvSpPr>
            <a:spLocks noGrp="1" noChangeArrowheads="1"/>
          </p:cNvSpPr>
          <p:nvPr>
            <p:ph idx="1"/>
          </p:nvPr>
        </p:nvSpPr>
        <p:spPr/>
        <p:txBody>
          <a:bodyPr/>
          <a:lstStyle/>
          <a:p>
            <a:pPr eaLnBrk="1" hangingPunct="1">
              <a:lnSpc>
                <a:spcPct val="90000"/>
              </a:lnSpc>
              <a:spcBef>
                <a:spcPts val="600"/>
              </a:spcBef>
            </a:pPr>
            <a:r>
              <a:rPr lang="en-US" altLang="en-US" dirty="0"/>
              <a:t>Share of common stock is more difficult to value in practice than a bond for at least three reasons:</a:t>
            </a:r>
          </a:p>
          <a:p>
            <a:pPr marL="869278" lvl="1" indent="-457200" eaLnBrk="1" hangingPunct="1">
              <a:lnSpc>
                <a:spcPct val="90000"/>
              </a:lnSpc>
              <a:spcBef>
                <a:spcPts val="600"/>
              </a:spcBef>
              <a:buFont typeface="+mj-lt"/>
              <a:buAutoNum type="arabicPeriod"/>
            </a:pPr>
            <a:r>
              <a:rPr lang="en-US" altLang="en-US" sz="2200" dirty="0"/>
              <a:t>With common stock, not even the promised cash flows are known in advance</a:t>
            </a:r>
          </a:p>
          <a:p>
            <a:pPr marL="869278" lvl="1" indent="-457200" eaLnBrk="1" hangingPunct="1">
              <a:lnSpc>
                <a:spcPct val="90000"/>
              </a:lnSpc>
              <a:spcBef>
                <a:spcPts val="600"/>
              </a:spcBef>
              <a:buFont typeface="+mj-lt"/>
              <a:buAutoNum type="arabicPeriod"/>
            </a:pPr>
            <a:r>
              <a:rPr lang="en-US" altLang="en-US" sz="2200" dirty="0"/>
              <a:t>Life of the investment is essentially forever because common stock has no maturity</a:t>
            </a:r>
          </a:p>
          <a:p>
            <a:pPr marL="869278" lvl="1" indent="-457200" eaLnBrk="1" hangingPunct="1">
              <a:lnSpc>
                <a:spcPct val="90000"/>
              </a:lnSpc>
              <a:spcBef>
                <a:spcPts val="600"/>
              </a:spcBef>
              <a:buFont typeface="+mj-lt"/>
              <a:buAutoNum type="arabicPeriod"/>
            </a:pPr>
            <a:r>
              <a:rPr lang="en-US" altLang="en-US" sz="2200" dirty="0"/>
              <a:t>No way to easily observe the rate of return that the market requires</a:t>
            </a:r>
          </a:p>
        </p:txBody>
      </p:sp>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Common stock valuation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7859E5E7-3530-42FB-A49C-AFFBB5834908}"/>
              </a:ext>
            </a:extLst>
          </p:cNvPr>
          <p:cNvSpPr>
            <a:spLocks noGrp="1" noChangeArrowheads="1"/>
          </p:cNvSpPr>
          <p:nvPr>
            <p:ph idx="1"/>
          </p:nvPr>
        </p:nvSpPr>
        <p:spPr>
          <a:xfrm>
            <a:off x="584906" y="1491033"/>
            <a:ext cx="8431036" cy="4993290"/>
          </a:xfrm>
        </p:spPr>
        <p:txBody>
          <a:bodyPr/>
          <a:lstStyle/>
          <a:p>
            <a:pPr eaLnBrk="1" hangingPunct="1">
              <a:lnSpc>
                <a:spcPct val="90000"/>
              </a:lnSpc>
              <a:spcBef>
                <a:spcPts val="600"/>
              </a:spcBef>
            </a:pPr>
            <a:r>
              <a:rPr lang="en-US" sz="2200" b="0" i="0" u="none" strike="noStrike" baseline="0" dirty="0">
                <a:solidFill>
                  <a:srgbClr val="221E1F"/>
                </a:solidFill>
              </a:rPr>
              <a:t>Imagine you are considering buying a share of stock today. You plan to sell the stock in one year. You somehow know that the stock will be worth $70 at that time. You predict the stock will also pay a $10 per share dividend at the end of the year. If you require a 25% return on your investment, what is the most you would pay for the stock? In other words, what is the present value of the $10 dividend along with the $70 ending value at 25%? </a:t>
            </a:r>
          </a:p>
          <a:p>
            <a:pPr lvl="1" eaLnBrk="1" hangingPunct="1">
              <a:lnSpc>
                <a:spcPct val="90000"/>
              </a:lnSpc>
              <a:spcBef>
                <a:spcPts val="600"/>
              </a:spcBef>
            </a:pPr>
            <a:r>
              <a:rPr lang="en-US" sz="2100" b="0" i="1" u="none" strike="noStrike" baseline="0" dirty="0">
                <a:solidFill>
                  <a:srgbClr val="221E1F"/>
                </a:solidFill>
              </a:rPr>
              <a:t>Present value </a:t>
            </a:r>
            <a:r>
              <a:rPr lang="en-US" sz="2100" b="0" i="0" u="none" strike="noStrike" baseline="0" dirty="0">
                <a:solidFill>
                  <a:srgbClr val="221E1F"/>
                </a:solidFill>
              </a:rPr>
              <a:t>= ($10 + 70)/1.25 = </a:t>
            </a:r>
            <a:r>
              <a:rPr lang="en-US" sz="2100" b="1" i="0" u="none" strike="noStrike" baseline="0" dirty="0">
                <a:solidFill>
                  <a:schemeClr val="accent1">
                    <a:lumMod val="75000"/>
                  </a:schemeClr>
                </a:solidFill>
              </a:rPr>
              <a:t>$64 </a:t>
            </a:r>
          </a:p>
          <a:p>
            <a:pPr lvl="1" eaLnBrk="1" hangingPunct="1">
              <a:lnSpc>
                <a:spcPct val="90000"/>
              </a:lnSpc>
              <a:spcBef>
                <a:spcPts val="600"/>
              </a:spcBef>
            </a:pPr>
            <a:endParaRPr lang="en-US" sz="2100" b="1" i="0" u="none" strike="noStrike" baseline="0" dirty="0">
              <a:solidFill>
                <a:schemeClr val="accent1">
                  <a:lumMod val="75000"/>
                </a:schemeClr>
              </a:solidFill>
            </a:endParaRPr>
          </a:p>
          <a:p>
            <a:pPr eaLnBrk="1" hangingPunct="1">
              <a:lnSpc>
                <a:spcPct val="90000"/>
              </a:lnSpc>
              <a:spcBef>
                <a:spcPts val="600"/>
              </a:spcBef>
            </a:pPr>
            <a:r>
              <a:rPr lang="en-US" sz="2200" dirty="0">
                <a:solidFill>
                  <a:srgbClr val="221E1F"/>
                </a:solidFill>
                <a:latin typeface="+mj-lt"/>
              </a:rPr>
              <a:t>L</a:t>
            </a:r>
            <a:r>
              <a:rPr lang="en-US" sz="2200" b="0" i="0" u="none" strike="noStrike" baseline="0" dirty="0">
                <a:solidFill>
                  <a:srgbClr val="221E1F"/>
                </a:solidFill>
                <a:latin typeface="+mj-lt"/>
              </a:rPr>
              <a:t>et </a:t>
            </a:r>
            <a:r>
              <a:rPr lang="en-US" sz="2200" b="0" i="1" u="none" strike="noStrike" baseline="0" dirty="0">
                <a:solidFill>
                  <a:srgbClr val="221E1F"/>
                </a:solidFill>
                <a:latin typeface="+mj-lt"/>
              </a:rPr>
              <a:t>P</a:t>
            </a:r>
            <a:r>
              <a:rPr lang="en-US" sz="2200" b="0" i="0" u="none" strike="noStrike" baseline="-25000" dirty="0">
                <a:solidFill>
                  <a:srgbClr val="221E1F"/>
                </a:solidFill>
                <a:latin typeface="+mj-lt"/>
              </a:rPr>
              <a:t>0</a:t>
            </a:r>
            <a:r>
              <a:rPr lang="en-US" sz="2200" b="0" i="0" u="none" strike="noStrike" baseline="0" dirty="0">
                <a:solidFill>
                  <a:srgbClr val="221E1F"/>
                </a:solidFill>
                <a:latin typeface="+mj-lt"/>
              </a:rPr>
              <a:t> be the current price of the stock, and assign </a:t>
            </a:r>
            <a:r>
              <a:rPr lang="en-US" sz="2200" b="0" i="1" u="none" strike="noStrike" baseline="0" dirty="0">
                <a:solidFill>
                  <a:srgbClr val="221E1F"/>
                </a:solidFill>
                <a:latin typeface="+mj-lt"/>
              </a:rPr>
              <a:t>P</a:t>
            </a:r>
            <a:r>
              <a:rPr lang="en-US" sz="2200" b="0" i="0" u="none" strike="noStrike" baseline="-25000" dirty="0">
                <a:solidFill>
                  <a:srgbClr val="221E1F"/>
                </a:solidFill>
                <a:latin typeface="+mj-lt"/>
              </a:rPr>
              <a:t>1</a:t>
            </a:r>
            <a:r>
              <a:rPr lang="en-US" sz="2200" b="0" i="0" u="none" strike="noStrike" baseline="0" dirty="0">
                <a:solidFill>
                  <a:srgbClr val="221E1F"/>
                </a:solidFill>
                <a:latin typeface="+mj-lt"/>
              </a:rPr>
              <a:t> to be the price in one period. If </a:t>
            </a:r>
            <a:r>
              <a:rPr lang="en-US" sz="2200" b="0" i="1" u="none" strike="noStrike" baseline="0" dirty="0">
                <a:solidFill>
                  <a:srgbClr val="221E1F"/>
                </a:solidFill>
                <a:latin typeface="+mj-lt"/>
              </a:rPr>
              <a:t>D</a:t>
            </a:r>
            <a:r>
              <a:rPr lang="en-US" sz="2200" b="0" i="0" u="none" strike="noStrike" baseline="-25000" dirty="0">
                <a:solidFill>
                  <a:srgbClr val="221E1F"/>
                </a:solidFill>
                <a:latin typeface="+mj-lt"/>
              </a:rPr>
              <a:t>1</a:t>
            </a:r>
            <a:r>
              <a:rPr lang="en-US" sz="2200" b="0" i="0" u="none" strike="noStrike" baseline="0" dirty="0">
                <a:solidFill>
                  <a:srgbClr val="221E1F"/>
                </a:solidFill>
                <a:latin typeface="+mj-lt"/>
              </a:rPr>
              <a:t> is the cash dividend paid at the end of the period and </a:t>
            </a:r>
            <a:r>
              <a:rPr lang="en-US" sz="2200" b="0" i="1" u="none" strike="noStrike" baseline="0" dirty="0">
                <a:solidFill>
                  <a:srgbClr val="221E1F"/>
                </a:solidFill>
              </a:rPr>
              <a:t>R </a:t>
            </a:r>
            <a:r>
              <a:rPr lang="en-US" sz="2200" b="0" i="0" u="none" strike="noStrike" baseline="0" dirty="0">
                <a:solidFill>
                  <a:srgbClr val="221E1F"/>
                </a:solidFill>
              </a:rPr>
              <a:t>is the required return in the market on this investment , </a:t>
            </a:r>
            <a:r>
              <a:rPr lang="en-US" sz="2200" b="0" i="0" u="none" strike="noStrike" baseline="0" dirty="0">
                <a:solidFill>
                  <a:srgbClr val="221E1F"/>
                </a:solidFill>
                <a:latin typeface="+mj-lt"/>
              </a:rPr>
              <a:t>then: </a:t>
            </a:r>
            <a:endParaRPr lang="en-US" altLang="en-US" sz="2200" b="1" dirty="0">
              <a:solidFill>
                <a:schemeClr val="accent1">
                  <a:lumMod val="75000"/>
                </a:schemeClr>
              </a:solidFill>
              <a:latin typeface="+mj-lt"/>
            </a:endParaRPr>
          </a:p>
        </p:txBody>
      </p:sp>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Cash flows</a:t>
            </a:r>
          </a:p>
        </p:txBody>
      </p:sp>
      <p:pic>
        <p:nvPicPr>
          <p:cNvPr id="4" name="Picture 3">
            <a:extLst>
              <a:ext uri="{FF2B5EF4-FFF2-40B4-BE49-F238E27FC236}">
                <a16:creationId xmlns:a16="http://schemas.microsoft.com/office/drawing/2014/main" id="{034C755C-1218-4A16-86D9-5D128F57559F}"/>
              </a:ext>
            </a:extLst>
          </p:cNvPr>
          <p:cNvPicPr>
            <a:picLocks noChangeAspect="1"/>
          </p:cNvPicPr>
          <p:nvPr/>
        </p:nvPicPr>
        <p:blipFill>
          <a:blip r:embed="rId3"/>
          <a:stretch>
            <a:fillRect/>
          </a:stretch>
        </p:blipFill>
        <p:spPr>
          <a:xfrm>
            <a:off x="3028950" y="5562600"/>
            <a:ext cx="3086100" cy="514350"/>
          </a:xfrm>
          <a:prstGeom prst="rect">
            <a:avLst/>
          </a:prstGeom>
        </p:spPr>
      </p:pic>
    </p:spTree>
    <p:extLst>
      <p:ext uri="{BB962C8B-B14F-4D97-AF65-F5344CB8AC3E}">
        <p14:creationId xmlns:p14="http://schemas.microsoft.com/office/powerpoint/2010/main" val="40663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9A7F39-8947-4DF1-81AF-125A3A3FEA9B}"/>
              </a:ext>
            </a:extLst>
          </p:cNvPr>
          <p:cNvPicPr>
            <a:picLocks noChangeAspect="1"/>
          </p:cNvPicPr>
          <p:nvPr/>
        </p:nvPicPr>
        <p:blipFill>
          <a:blip r:embed="rId3"/>
          <a:stretch>
            <a:fillRect/>
          </a:stretch>
        </p:blipFill>
        <p:spPr>
          <a:xfrm>
            <a:off x="2915531" y="3276600"/>
            <a:ext cx="4114800" cy="1799729"/>
          </a:xfrm>
          <a:prstGeom prst="rect">
            <a:avLst/>
          </a:prstGeom>
        </p:spPr>
      </p:pic>
      <p:sp>
        <p:nvSpPr>
          <p:cNvPr id="17411" name="Rectangle 3">
            <a:extLst>
              <a:ext uri="{FF2B5EF4-FFF2-40B4-BE49-F238E27FC236}">
                <a16:creationId xmlns:a16="http://schemas.microsoft.com/office/drawing/2014/main" id="{7859E5E7-3530-42FB-A49C-AFFBB5834908}"/>
              </a:ext>
            </a:extLst>
          </p:cNvPr>
          <p:cNvSpPr>
            <a:spLocks noGrp="1" noChangeArrowheads="1"/>
          </p:cNvSpPr>
          <p:nvPr>
            <p:ph idx="1"/>
          </p:nvPr>
        </p:nvSpPr>
        <p:spPr>
          <a:xfrm>
            <a:off x="584906" y="1491033"/>
            <a:ext cx="8431036" cy="4993290"/>
          </a:xfrm>
        </p:spPr>
        <p:txBody>
          <a:bodyPr/>
          <a:lstStyle/>
          <a:p>
            <a:pPr algn="just"/>
            <a:r>
              <a:rPr lang="en-US" sz="2200" dirty="0">
                <a:solidFill>
                  <a:srgbClr val="221E1F"/>
                </a:solidFill>
              </a:rPr>
              <a:t>S</a:t>
            </a:r>
            <a:r>
              <a:rPr lang="en-US" sz="2200" b="0" i="0" u="none" strike="noStrike" baseline="0" dirty="0">
                <a:solidFill>
                  <a:srgbClr val="221E1F"/>
                </a:solidFill>
              </a:rPr>
              <a:t>uppose we somehow knew the price in two periods, </a:t>
            </a:r>
            <a:r>
              <a:rPr lang="en-US" sz="2200" b="0" i="1" u="none" strike="noStrike" baseline="0" dirty="0">
                <a:solidFill>
                  <a:srgbClr val="221E1F"/>
                </a:solidFill>
              </a:rPr>
              <a:t>P</a:t>
            </a:r>
            <a:r>
              <a:rPr lang="en-US" sz="2200" b="0" i="0" u="none" strike="noStrike" baseline="-25000" dirty="0">
                <a:solidFill>
                  <a:srgbClr val="221E1F"/>
                </a:solidFill>
              </a:rPr>
              <a:t>2</a:t>
            </a:r>
            <a:r>
              <a:rPr lang="en-US" sz="2200" b="0" i="0" u="none" strike="noStrike" baseline="0" dirty="0">
                <a:solidFill>
                  <a:srgbClr val="221E1F"/>
                </a:solidFill>
              </a:rPr>
              <a:t>. Given a predicted dividend in two periods, </a:t>
            </a:r>
            <a:r>
              <a:rPr lang="en-US" sz="2200" b="0" i="1" u="none" strike="noStrike" baseline="0" dirty="0">
                <a:solidFill>
                  <a:srgbClr val="221E1F"/>
                </a:solidFill>
              </a:rPr>
              <a:t>D</a:t>
            </a:r>
            <a:r>
              <a:rPr lang="en-US" sz="2200" b="0" i="0" u="none" strike="noStrike" baseline="-25000" dirty="0">
                <a:solidFill>
                  <a:srgbClr val="221E1F"/>
                </a:solidFill>
              </a:rPr>
              <a:t>2</a:t>
            </a:r>
            <a:r>
              <a:rPr lang="en-US" sz="2200" b="0" i="0" u="none" strike="noStrike" baseline="0" dirty="0">
                <a:solidFill>
                  <a:srgbClr val="221E1F"/>
                </a:solidFill>
              </a:rPr>
              <a:t>, the stock price in one period would be: </a:t>
            </a:r>
          </a:p>
          <a:p>
            <a:pPr marL="114664" indent="0" algn="just">
              <a:buNone/>
            </a:pPr>
            <a:endParaRPr lang="en-US" sz="2200" b="0" i="0" u="none" strike="noStrike" baseline="0" dirty="0">
              <a:solidFill>
                <a:srgbClr val="221E1F"/>
              </a:solidFill>
            </a:endParaRPr>
          </a:p>
          <a:p>
            <a:pPr algn="just"/>
            <a:r>
              <a:rPr lang="en-US" sz="2200" b="0" i="0" u="none" strike="noStrike" baseline="0" dirty="0">
                <a:solidFill>
                  <a:srgbClr val="221E1F"/>
                </a:solidFill>
              </a:rPr>
              <a:t>Substitute this expression for </a:t>
            </a:r>
            <a:r>
              <a:rPr lang="en-US" sz="2200" b="0" i="1" u="none" strike="noStrike" baseline="0" dirty="0">
                <a:solidFill>
                  <a:srgbClr val="221E1F"/>
                </a:solidFill>
              </a:rPr>
              <a:t>P</a:t>
            </a:r>
            <a:r>
              <a:rPr lang="en-US" sz="2200" b="0" i="0" u="none" strike="noStrike" baseline="-25000" dirty="0">
                <a:solidFill>
                  <a:srgbClr val="221E1F"/>
                </a:solidFill>
              </a:rPr>
              <a:t>1</a:t>
            </a:r>
            <a:r>
              <a:rPr lang="en-US" sz="2200" b="0" i="0" u="none" strike="noStrike" baseline="0" dirty="0">
                <a:solidFill>
                  <a:srgbClr val="221E1F"/>
                </a:solidFill>
              </a:rPr>
              <a:t> into our expression for </a:t>
            </a:r>
            <a:r>
              <a:rPr lang="en-US" sz="2200" b="0" i="1" u="none" strike="noStrike" baseline="0" dirty="0">
                <a:solidFill>
                  <a:srgbClr val="221E1F"/>
                </a:solidFill>
              </a:rPr>
              <a:t>P</a:t>
            </a:r>
            <a:r>
              <a:rPr lang="en-US" sz="2200" b="0" i="0" u="none" strike="noStrike" baseline="-25000" dirty="0">
                <a:solidFill>
                  <a:srgbClr val="221E1F"/>
                </a:solidFill>
              </a:rPr>
              <a:t>0</a:t>
            </a:r>
            <a:endParaRPr lang="en-US" sz="2200" b="0" i="0" u="none" strike="noStrike" baseline="0" dirty="0">
              <a:solidFill>
                <a:srgbClr val="221E1F"/>
              </a:solidFill>
            </a:endParaRPr>
          </a:p>
          <a:p>
            <a:pPr algn="just"/>
            <a:endParaRPr lang="en-US" sz="2200" dirty="0">
              <a:solidFill>
                <a:srgbClr val="221E1F"/>
              </a:solidFill>
            </a:endParaRPr>
          </a:p>
          <a:p>
            <a:pPr marL="114664" indent="0" algn="just">
              <a:buNone/>
            </a:pPr>
            <a:endParaRPr lang="en-US" sz="2200" dirty="0">
              <a:solidFill>
                <a:srgbClr val="221E1F"/>
              </a:solidFill>
            </a:endParaRPr>
          </a:p>
          <a:p>
            <a:pPr algn="just"/>
            <a:endParaRPr lang="en-US" sz="2200" b="0" i="0" u="none" strike="noStrike" baseline="0" dirty="0">
              <a:solidFill>
                <a:srgbClr val="221E1F"/>
              </a:solidFill>
            </a:endParaRPr>
          </a:p>
          <a:p>
            <a:pPr algn="just"/>
            <a:endParaRPr lang="en-US" sz="2200" b="0" i="0" u="none" strike="noStrike" baseline="0" dirty="0">
              <a:solidFill>
                <a:srgbClr val="221E1F"/>
              </a:solidFill>
            </a:endParaRPr>
          </a:p>
          <a:p>
            <a:pPr algn="just"/>
            <a:r>
              <a:rPr lang="en-US" sz="2200" dirty="0">
                <a:solidFill>
                  <a:srgbClr val="221E1F"/>
                </a:solidFill>
              </a:rPr>
              <a:t>T</a:t>
            </a:r>
            <a:r>
              <a:rPr lang="en-US" sz="2200" b="0" i="0" u="none" strike="noStrike" baseline="0" dirty="0">
                <a:solidFill>
                  <a:srgbClr val="221E1F"/>
                </a:solidFill>
              </a:rPr>
              <a:t>he price of the stock today is equal to the present value of all of the future dividends </a:t>
            </a:r>
          </a:p>
        </p:txBody>
      </p:sp>
      <p:pic>
        <p:nvPicPr>
          <p:cNvPr id="9" name="Picture 8">
            <a:extLst>
              <a:ext uri="{FF2B5EF4-FFF2-40B4-BE49-F238E27FC236}">
                <a16:creationId xmlns:a16="http://schemas.microsoft.com/office/drawing/2014/main" id="{F8D19A1D-21D6-4F2E-B98C-88836DFA4305}"/>
              </a:ext>
            </a:extLst>
          </p:cNvPr>
          <p:cNvPicPr>
            <a:picLocks noChangeAspect="1"/>
          </p:cNvPicPr>
          <p:nvPr/>
        </p:nvPicPr>
        <p:blipFill>
          <a:blip r:embed="rId4"/>
          <a:stretch>
            <a:fillRect/>
          </a:stretch>
        </p:blipFill>
        <p:spPr>
          <a:xfrm>
            <a:off x="1386769" y="5638800"/>
            <a:ext cx="7172325" cy="1009650"/>
          </a:xfrm>
          <a:prstGeom prst="rect">
            <a:avLst/>
          </a:prstGeom>
        </p:spPr>
      </p:pic>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Cash flows </a:t>
            </a:r>
            <a:br>
              <a:rPr lang="en-US" altLang="en-US" sz="3600" dirty="0"/>
            </a:br>
            <a:r>
              <a:rPr lang="en-US" altLang="en-US" sz="3600" dirty="0"/>
              <a:t>(continued)</a:t>
            </a:r>
          </a:p>
        </p:txBody>
      </p:sp>
      <p:pic>
        <p:nvPicPr>
          <p:cNvPr id="5" name="Picture 4">
            <a:extLst>
              <a:ext uri="{FF2B5EF4-FFF2-40B4-BE49-F238E27FC236}">
                <a16:creationId xmlns:a16="http://schemas.microsoft.com/office/drawing/2014/main" id="{D1125140-941E-4593-BA4A-44911DD1FFAE}"/>
              </a:ext>
            </a:extLst>
          </p:cNvPr>
          <p:cNvPicPr>
            <a:picLocks noChangeAspect="1"/>
          </p:cNvPicPr>
          <p:nvPr/>
        </p:nvPicPr>
        <p:blipFill>
          <a:blip r:embed="rId5"/>
          <a:stretch>
            <a:fillRect/>
          </a:stretch>
        </p:blipFill>
        <p:spPr>
          <a:xfrm>
            <a:off x="3109910" y="2341689"/>
            <a:ext cx="2924175" cy="533400"/>
          </a:xfrm>
          <a:prstGeom prst="rect">
            <a:avLst/>
          </a:prstGeom>
        </p:spPr>
      </p:pic>
    </p:spTree>
    <p:extLst>
      <p:ext uri="{BB962C8B-B14F-4D97-AF65-F5344CB8AC3E}">
        <p14:creationId xmlns:p14="http://schemas.microsoft.com/office/powerpoint/2010/main" val="143532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F210C3-3011-403F-B7F6-601C83EB744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6B03B47C-70A4-4A92-AD2E-7026983FF002}"/>
              </a:ext>
            </a:extLst>
          </p:cNvPr>
          <p:cNvSpPr>
            <a:spLocks noGrp="1" noChangeArrowheads="1"/>
          </p:cNvSpPr>
          <p:nvPr>
            <p:ph type="title"/>
          </p:nvPr>
        </p:nvSpPr>
        <p:spPr/>
        <p:txBody>
          <a:bodyPr/>
          <a:lstStyle/>
          <a:p>
            <a:pPr eaLnBrk="1" hangingPunct="1">
              <a:defRPr/>
            </a:pPr>
            <a:r>
              <a:rPr lang="en-US" altLang="en-US" sz="3600" dirty="0"/>
              <a:t>Growth stocks</a:t>
            </a:r>
          </a:p>
        </p:txBody>
      </p:sp>
      <p:pic>
        <p:nvPicPr>
          <p:cNvPr id="4" name="Picture 3">
            <a:extLst>
              <a:ext uri="{FF2B5EF4-FFF2-40B4-BE49-F238E27FC236}">
                <a16:creationId xmlns:a16="http://schemas.microsoft.com/office/drawing/2014/main" id="{A9384243-B8CF-448C-ACE4-CBC8592D4025}"/>
              </a:ext>
            </a:extLst>
          </p:cNvPr>
          <p:cNvPicPr>
            <a:picLocks noChangeAspect="1"/>
          </p:cNvPicPr>
          <p:nvPr/>
        </p:nvPicPr>
        <p:blipFill>
          <a:blip r:embed="rId3"/>
          <a:stretch>
            <a:fillRect/>
          </a:stretch>
        </p:blipFill>
        <p:spPr>
          <a:xfrm>
            <a:off x="718961" y="1715972"/>
            <a:ext cx="8162925" cy="4543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4FDBF88D-1571-4AAD-80F2-65BDC33A75C6}"/>
              </a:ext>
            </a:extLst>
          </p:cNvPr>
          <p:cNvSpPr txBox="1">
            <a:spLocks noChangeArrowheads="1"/>
          </p:cNvSpPr>
          <p:nvPr/>
        </p:nvSpPr>
        <p:spPr bwMode="auto">
          <a:xfrm>
            <a:off x="584906" y="1491033"/>
            <a:ext cx="8431036" cy="499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0" rIns="91400" bIns="45700" numCol="1" anchor="t" anchorCtr="0" compatLnSpc="1">
            <a:prstTxWarp prst="textNoShape">
              <a:avLst/>
            </a:prstTxWarp>
          </a:bodyPr>
          <a:lstStyle>
            <a:lvl1pPr marL="342204" indent="-227540" algn="l" defTabSz="913740"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618" indent="-227540" algn="l" defTabSz="913740"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3740" indent="-227540" algn="l" defTabSz="913740"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9237" indent="-227540" algn="l" defTabSz="913740"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3356" indent="-227540" algn="l" defTabSz="913740"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6661" indent="-182804" algn="l" defTabSz="914032"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0872" indent="-182804" algn="l" defTabSz="914032"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3677" indent="-182804" algn="l" defTabSz="914032"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6485" indent="-182804" algn="l" defTabSz="914032"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eaLnBrk="1" hangingPunct="1">
              <a:lnSpc>
                <a:spcPct val="90000"/>
              </a:lnSpc>
              <a:spcBef>
                <a:spcPts val="600"/>
              </a:spcBef>
            </a:pPr>
            <a:r>
              <a:rPr lang="en-US" sz="2200" i="0" u="none" strike="noStrike" baseline="0" dirty="0">
                <a:solidFill>
                  <a:srgbClr val="221E1F"/>
                </a:solidFill>
              </a:rPr>
              <a:t>A share of common stock in a company with a constant dividend is much like a share of preferred stock </a:t>
            </a:r>
          </a:p>
          <a:p>
            <a:pPr eaLnBrk="1" hangingPunct="1">
              <a:lnSpc>
                <a:spcPct val="90000"/>
              </a:lnSpc>
              <a:spcBef>
                <a:spcPts val="600"/>
              </a:spcBef>
            </a:pPr>
            <a:r>
              <a:rPr lang="en-US" sz="2200" i="0" u="none" strike="noStrike" baseline="0" dirty="0">
                <a:solidFill>
                  <a:srgbClr val="221E1F"/>
                </a:solidFill>
              </a:rPr>
              <a:t>Dividend on a share of preferred stock has zero growth and is constant through time; for a zero-growth share of common stock, this implies that: </a:t>
            </a:r>
          </a:p>
          <a:p>
            <a:pPr marL="114664" indent="0" eaLnBrk="1" hangingPunct="1">
              <a:lnSpc>
                <a:spcPct val="90000"/>
              </a:lnSpc>
              <a:spcBef>
                <a:spcPts val="600"/>
              </a:spcBef>
              <a:buNone/>
            </a:pPr>
            <a:endParaRPr lang="en-US" altLang="en-US" sz="2200" dirty="0">
              <a:solidFill>
                <a:srgbClr val="221E1F"/>
              </a:solidFill>
            </a:endParaRPr>
          </a:p>
          <a:p>
            <a:pPr eaLnBrk="1" hangingPunct="1">
              <a:lnSpc>
                <a:spcPct val="90000"/>
              </a:lnSpc>
              <a:spcBef>
                <a:spcPts val="600"/>
              </a:spcBef>
            </a:pPr>
            <a:r>
              <a:rPr lang="en-US" altLang="en-US" sz="2200" dirty="0">
                <a:solidFill>
                  <a:srgbClr val="221E1F"/>
                </a:solidFill>
              </a:rPr>
              <a:t>Value of the stock is:</a:t>
            </a:r>
          </a:p>
          <a:p>
            <a:pPr eaLnBrk="1" hangingPunct="1">
              <a:lnSpc>
                <a:spcPct val="90000"/>
              </a:lnSpc>
              <a:spcBef>
                <a:spcPts val="600"/>
              </a:spcBef>
            </a:pPr>
            <a:endParaRPr lang="en-US" altLang="en-US" sz="2200" dirty="0">
              <a:solidFill>
                <a:srgbClr val="221E1F"/>
              </a:solidFill>
            </a:endParaRPr>
          </a:p>
          <a:p>
            <a:pPr marL="114664" indent="0" eaLnBrk="1" hangingPunct="1">
              <a:lnSpc>
                <a:spcPct val="90000"/>
              </a:lnSpc>
              <a:spcBef>
                <a:spcPts val="600"/>
              </a:spcBef>
              <a:buNone/>
            </a:pPr>
            <a:endParaRPr lang="en-US" altLang="en-US" sz="2200" dirty="0">
              <a:solidFill>
                <a:srgbClr val="221E1F"/>
              </a:solidFill>
            </a:endParaRPr>
          </a:p>
          <a:p>
            <a:pPr eaLnBrk="1" hangingPunct="1">
              <a:lnSpc>
                <a:spcPct val="90000"/>
              </a:lnSpc>
              <a:spcBef>
                <a:spcPts val="600"/>
              </a:spcBef>
            </a:pPr>
            <a:r>
              <a:rPr lang="en-US" altLang="en-US" sz="2200" dirty="0">
                <a:solidFill>
                  <a:srgbClr val="221E1F"/>
                </a:solidFill>
              </a:rPr>
              <a:t>Stock may be viewed as ordinary perpetuity with cash flow equal to </a:t>
            </a:r>
            <a:r>
              <a:rPr lang="en-US" altLang="en-US" sz="2200" i="1" dirty="0">
                <a:solidFill>
                  <a:srgbClr val="221E1F"/>
                </a:solidFill>
              </a:rPr>
              <a:t>D</a:t>
            </a:r>
            <a:r>
              <a:rPr lang="en-US" altLang="en-US" sz="2200" dirty="0">
                <a:solidFill>
                  <a:srgbClr val="221E1F"/>
                </a:solidFill>
              </a:rPr>
              <a:t> every period, with the per-share value given by:</a:t>
            </a:r>
          </a:p>
          <a:p>
            <a:pPr eaLnBrk="1" hangingPunct="1">
              <a:lnSpc>
                <a:spcPct val="90000"/>
              </a:lnSpc>
              <a:spcBef>
                <a:spcPts val="600"/>
              </a:spcBef>
            </a:pPr>
            <a:endParaRPr lang="en-US" altLang="en-US" sz="2200" dirty="0">
              <a:solidFill>
                <a:srgbClr val="221E1F"/>
              </a:solidFill>
            </a:endParaRPr>
          </a:p>
          <a:p>
            <a:pPr eaLnBrk="1" hangingPunct="1">
              <a:lnSpc>
                <a:spcPct val="90000"/>
              </a:lnSpc>
              <a:spcBef>
                <a:spcPts val="600"/>
              </a:spcBef>
            </a:pPr>
            <a:endParaRPr lang="en-US" altLang="en-US" sz="2200" dirty="0">
              <a:solidFill>
                <a:srgbClr val="221E1F"/>
              </a:solidFill>
            </a:endParaRPr>
          </a:p>
          <a:p>
            <a:pPr lvl="1" eaLnBrk="1" hangingPunct="1">
              <a:lnSpc>
                <a:spcPct val="90000"/>
              </a:lnSpc>
              <a:spcBef>
                <a:spcPts val="600"/>
              </a:spcBef>
            </a:pPr>
            <a:r>
              <a:rPr lang="en-US" altLang="en-US" sz="2100" dirty="0">
                <a:solidFill>
                  <a:srgbClr val="221E1F"/>
                </a:solidFill>
              </a:rPr>
              <a:t>Where </a:t>
            </a:r>
            <a:r>
              <a:rPr lang="en-US" altLang="en-US" sz="2100" i="1" dirty="0">
                <a:solidFill>
                  <a:srgbClr val="221E1F"/>
                </a:solidFill>
              </a:rPr>
              <a:t>R</a:t>
            </a:r>
            <a:r>
              <a:rPr lang="en-US" altLang="en-US" sz="2100" dirty="0">
                <a:solidFill>
                  <a:srgbClr val="221E1F"/>
                </a:solidFill>
              </a:rPr>
              <a:t> is the required return</a:t>
            </a:r>
          </a:p>
          <a:p>
            <a:pPr eaLnBrk="1" hangingPunct="1">
              <a:lnSpc>
                <a:spcPct val="90000"/>
              </a:lnSpc>
              <a:spcBef>
                <a:spcPts val="600"/>
              </a:spcBef>
            </a:pPr>
            <a:endParaRPr lang="en-US" altLang="en-US" sz="2200" dirty="0">
              <a:solidFill>
                <a:srgbClr val="221E1F"/>
              </a:solidFill>
            </a:endParaRPr>
          </a:p>
          <a:p>
            <a:pPr eaLnBrk="1" hangingPunct="1">
              <a:lnSpc>
                <a:spcPct val="90000"/>
              </a:lnSpc>
              <a:spcBef>
                <a:spcPts val="600"/>
              </a:spcBef>
            </a:pPr>
            <a:endParaRPr lang="en-US" altLang="en-US" sz="2200" dirty="0">
              <a:solidFill>
                <a:srgbClr val="221E1F"/>
              </a:solidFill>
            </a:endParaRPr>
          </a:p>
          <a:p>
            <a:pPr eaLnBrk="1" hangingPunct="1">
              <a:lnSpc>
                <a:spcPct val="90000"/>
              </a:lnSpc>
              <a:spcBef>
                <a:spcPts val="600"/>
              </a:spcBef>
            </a:pPr>
            <a:endParaRPr lang="en-US" altLang="en-US" sz="2200" dirty="0">
              <a:solidFill>
                <a:srgbClr val="221E1F"/>
              </a:solidFill>
            </a:endParaRPr>
          </a:p>
          <a:p>
            <a:pPr eaLnBrk="1" hangingPunct="1">
              <a:lnSpc>
                <a:spcPct val="90000"/>
              </a:lnSpc>
              <a:spcBef>
                <a:spcPts val="600"/>
              </a:spcBef>
            </a:pPr>
            <a:endParaRPr lang="en-US" altLang="en-US" sz="2200" dirty="0">
              <a:solidFill>
                <a:srgbClr val="221E1F"/>
              </a:solidFill>
            </a:endParaRPr>
          </a:p>
          <a:p>
            <a:pPr eaLnBrk="1" hangingPunct="1">
              <a:lnSpc>
                <a:spcPct val="90000"/>
              </a:lnSpc>
              <a:spcBef>
                <a:spcPts val="600"/>
              </a:spcBef>
            </a:pPr>
            <a:endParaRPr lang="en-US" altLang="en-US" sz="2200" dirty="0">
              <a:solidFill>
                <a:schemeClr val="accent1">
                  <a:lumMod val="75000"/>
                </a:schemeClr>
              </a:solidFill>
            </a:endParaRPr>
          </a:p>
        </p:txBody>
      </p:sp>
      <p:pic>
        <p:nvPicPr>
          <p:cNvPr id="4" name="Content Placeholder 3">
            <a:extLst>
              <a:ext uri="{FF2B5EF4-FFF2-40B4-BE49-F238E27FC236}">
                <a16:creationId xmlns:a16="http://schemas.microsoft.com/office/drawing/2014/main" id="{5640E942-CF04-437C-8692-079D7CF99229}"/>
              </a:ext>
            </a:extLst>
          </p:cNvPr>
          <p:cNvPicPr>
            <a:picLocks noGrp="1" noChangeAspect="1"/>
          </p:cNvPicPr>
          <p:nvPr>
            <p:ph idx="1"/>
          </p:nvPr>
        </p:nvPicPr>
        <p:blipFill>
          <a:blip r:embed="rId3"/>
          <a:stretch>
            <a:fillRect/>
          </a:stretch>
        </p:blipFill>
        <p:spPr>
          <a:xfrm>
            <a:off x="2878580" y="2988824"/>
            <a:ext cx="3386839" cy="462868"/>
          </a:xfrm>
        </p:spPr>
      </p:pic>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Zero growth</a:t>
            </a:r>
          </a:p>
        </p:txBody>
      </p:sp>
      <p:pic>
        <p:nvPicPr>
          <p:cNvPr id="8" name="Picture 7">
            <a:extLst>
              <a:ext uri="{FF2B5EF4-FFF2-40B4-BE49-F238E27FC236}">
                <a16:creationId xmlns:a16="http://schemas.microsoft.com/office/drawing/2014/main" id="{10DBD22B-2610-4847-BC09-486C3571E23E}"/>
              </a:ext>
            </a:extLst>
          </p:cNvPr>
          <p:cNvPicPr>
            <a:picLocks noChangeAspect="1"/>
          </p:cNvPicPr>
          <p:nvPr/>
        </p:nvPicPr>
        <p:blipFill>
          <a:blip r:embed="rId4"/>
          <a:stretch>
            <a:fillRect/>
          </a:stretch>
        </p:blipFill>
        <p:spPr>
          <a:xfrm>
            <a:off x="975170" y="3886200"/>
            <a:ext cx="7440603" cy="843659"/>
          </a:xfrm>
          <a:prstGeom prst="rect">
            <a:avLst/>
          </a:prstGeom>
        </p:spPr>
      </p:pic>
      <p:pic>
        <p:nvPicPr>
          <p:cNvPr id="11" name="Picture 10">
            <a:extLst>
              <a:ext uri="{FF2B5EF4-FFF2-40B4-BE49-F238E27FC236}">
                <a16:creationId xmlns:a16="http://schemas.microsoft.com/office/drawing/2014/main" id="{4C3A109E-1CFA-4E1D-945C-9E03D3168DA7}"/>
              </a:ext>
            </a:extLst>
          </p:cNvPr>
          <p:cNvPicPr>
            <a:picLocks noChangeAspect="1"/>
          </p:cNvPicPr>
          <p:nvPr/>
        </p:nvPicPr>
        <p:blipFill>
          <a:blip r:embed="rId5"/>
          <a:stretch>
            <a:fillRect/>
          </a:stretch>
        </p:blipFill>
        <p:spPr>
          <a:xfrm>
            <a:off x="3744706" y="5486400"/>
            <a:ext cx="1654585" cy="525265"/>
          </a:xfrm>
          <a:prstGeom prst="rect">
            <a:avLst/>
          </a:prstGeom>
        </p:spPr>
      </p:pic>
    </p:spTree>
    <p:extLst>
      <p:ext uri="{BB962C8B-B14F-4D97-AF65-F5344CB8AC3E}">
        <p14:creationId xmlns:p14="http://schemas.microsoft.com/office/powerpoint/2010/main" val="229309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4FDBF88D-1571-4AAD-80F2-65BDC33A75C6}"/>
              </a:ext>
            </a:extLst>
          </p:cNvPr>
          <p:cNvSpPr txBox="1">
            <a:spLocks noChangeArrowheads="1"/>
          </p:cNvSpPr>
          <p:nvPr/>
        </p:nvSpPr>
        <p:spPr bwMode="auto">
          <a:xfrm>
            <a:off x="636764" y="1497650"/>
            <a:ext cx="8431036" cy="499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0" rIns="91400" bIns="45700" numCol="1" anchor="t" anchorCtr="0" compatLnSpc="1">
            <a:prstTxWarp prst="textNoShape">
              <a:avLst/>
            </a:prstTxWarp>
          </a:bodyPr>
          <a:lstStyle>
            <a:lvl1pPr marL="342204" indent="-227540" algn="l" defTabSz="913740"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618" indent="-227540" algn="l" defTabSz="913740"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3740" indent="-227540" algn="l" defTabSz="913740"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9237" indent="-227540" algn="l" defTabSz="913740"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3356" indent="-227540" algn="l" defTabSz="913740"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6661" indent="-182804" algn="l" defTabSz="914032"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0872" indent="-182804" algn="l" defTabSz="914032"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3677" indent="-182804" algn="l" defTabSz="914032"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6485" indent="-182804" algn="l" defTabSz="914032"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lgn="just"/>
            <a:r>
              <a:rPr lang="en-US" sz="2300" b="0" i="0" u="none" strike="noStrike" baseline="0" dirty="0">
                <a:solidFill>
                  <a:srgbClr val="221E1F"/>
                </a:solidFill>
              </a:rPr>
              <a:t>Suppose we know that the dividend for some company always grows at a steady rate. Call this growth rate </a:t>
            </a:r>
            <a:r>
              <a:rPr lang="en-US" sz="2300" b="0" i="1" u="none" strike="noStrike" baseline="0" dirty="0">
                <a:solidFill>
                  <a:srgbClr val="221E1F"/>
                </a:solidFill>
              </a:rPr>
              <a:t>g. </a:t>
            </a:r>
            <a:r>
              <a:rPr lang="en-US" sz="2300" b="0" i="0" u="none" strike="noStrike" baseline="0" dirty="0">
                <a:solidFill>
                  <a:srgbClr val="221E1F"/>
                </a:solidFill>
              </a:rPr>
              <a:t>If we let </a:t>
            </a:r>
            <a:r>
              <a:rPr lang="en-US" sz="2300" b="0" i="1" u="none" strike="noStrike" baseline="0" dirty="0">
                <a:solidFill>
                  <a:srgbClr val="221E1F"/>
                </a:solidFill>
              </a:rPr>
              <a:t>D</a:t>
            </a:r>
            <a:r>
              <a:rPr lang="en-US" sz="2300" b="0" i="0" u="none" strike="noStrike" baseline="-25000" dirty="0">
                <a:solidFill>
                  <a:srgbClr val="221E1F"/>
                </a:solidFill>
              </a:rPr>
              <a:t>0</a:t>
            </a:r>
            <a:r>
              <a:rPr lang="en-US" sz="2300" b="0" i="0" u="none" strike="noStrike" baseline="0" dirty="0">
                <a:solidFill>
                  <a:srgbClr val="221E1F"/>
                </a:solidFill>
              </a:rPr>
              <a:t> be the dividend just paid, then the next dividend, </a:t>
            </a:r>
            <a:r>
              <a:rPr lang="en-US" sz="2300" b="0" i="1" u="none" strike="noStrike" baseline="0" dirty="0">
                <a:solidFill>
                  <a:srgbClr val="221E1F"/>
                </a:solidFill>
              </a:rPr>
              <a:t>D</a:t>
            </a:r>
            <a:r>
              <a:rPr lang="en-US" sz="2300" b="0" i="0" u="none" strike="noStrike" baseline="-25000" dirty="0">
                <a:solidFill>
                  <a:srgbClr val="221E1F"/>
                </a:solidFill>
              </a:rPr>
              <a:t>1</a:t>
            </a:r>
            <a:r>
              <a:rPr lang="en-US" sz="2300" b="0" i="0" u="none" strike="noStrike" baseline="0" dirty="0">
                <a:solidFill>
                  <a:srgbClr val="221E1F"/>
                </a:solidFill>
              </a:rPr>
              <a:t>, is: </a:t>
            </a:r>
          </a:p>
          <a:p>
            <a:pPr marL="686200" lvl="2" indent="0">
              <a:buNone/>
            </a:pPr>
            <a:r>
              <a:rPr lang="en-US" sz="2200" b="0" i="1" u="none" strike="noStrike" baseline="0" dirty="0">
                <a:solidFill>
                  <a:srgbClr val="221E1F"/>
                </a:solidFill>
              </a:rPr>
              <a:t>D</a:t>
            </a:r>
            <a:r>
              <a:rPr lang="en-US" sz="2200" b="0" i="0" u="none" strike="noStrike" baseline="-25000" dirty="0">
                <a:solidFill>
                  <a:srgbClr val="221E1F"/>
                </a:solidFill>
              </a:rPr>
              <a:t>1</a:t>
            </a:r>
            <a:r>
              <a:rPr lang="en-US" sz="2200" b="0" i="0" u="none" strike="noStrike" baseline="0" dirty="0">
                <a:solidFill>
                  <a:srgbClr val="221E1F"/>
                </a:solidFill>
              </a:rPr>
              <a:t> = </a:t>
            </a:r>
            <a:r>
              <a:rPr lang="en-US" sz="2200" b="0" i="1" u="none" strike="noStrike" baseline="0" dirty="0">
                <a:solidFill>
                  <a:srgbClr val="221E1F"/>
                </a:solidFill>
              </a:rPr>
              <a:t>D</a:t>
            </a:r>
            <a:r>
              <a:rPr lang="en-US" sz="2200" b="0" i="0" u="none" strike="noStrike" baseline="-25000" dirty="0">
                <a:solidFill>
                  <a:srgbClr val="221E1F"/>
                </a:solidFill>
              </a:rPr>
              <a:t>0</a:t>
            </a:r>
            <a:r>
              <a:rPr lang="en-US" sz="2200" b="0" i="0" u="none" strike="noStrike" baseline="0" dirty="0">
                <a:solidFill>
                  <a:srgbClr val="221E1F"/>
                </a:solidFill>
              </a:rPr>
              <a:t> × (1 + </a:t>
            </a:r>
            <a:r>
              <a:rPr lang="en-US" sz="2200" b="0" i="1" u="none" strike="noStrike" baseline="0" dirty="0">
                <a:solidFill>
                  <a:srgbClr val="221E1F"/>
                </a:solidFill>
              </a:rPr>
              <a:t>g</a:t>
            </a:r>
            <a:r>
              <a:rPr lang="en-US" sz="2200" b="0" i="0" u="none" strike="noStrike" baseline="0" dirty="0">
                <a:solidFill>
                  <a:srgbClr val="221E1F"/>
                </a:solidFill>
              </a:rPr>
              <a:t>) </a:t>
            </a:r>
          </a:p>
          <a:p>
            <a:pPr algn="just"/>
            <a:r>
              <a:rPr lang="en-US" sz="2300" b="0" i="0" u="none" strike="noStrike" baseline="0" dirty="0">
                <a:solidFill>
                  <a:srgbClr val="221E1F"/>
                </a:solidFill>
              </a:rPr>
              <a:t>The dividend in two periods is: </a:t>
            </a:r>
          </a:p>
          <a:p>
            <a:pPr marL="685836" lvl="2" indent="0">
              <a:buNone/>
            </a:pPr>
            <a:r>
              <a:rPr lang="nn-NO" sz="2200" b="0" i="1" u="none" strike="noStrike" baseline="0" dirty="0">
                <a:solidFill>
                  <a:srgbClr val="221E1F"/>
                </a:solidFill>
              </a:rPr>
              <a:t>D</a:t>
            </a:r>
            <a:r>
              <a:rPr lang="nn-NO" sz="2200" b="0" i="0" u="none" strike="noStrike" baseline="-25000" dirty="0">
                <a:solidFill>
                  <a:srgbClr val="221E1F"/>
                </a:solidFill>
              </a:rPr>
              <a:t>2</a:t>
            </a:r>
            <a:r>
              <a:rPr lang="nn-NO" sz="2200" b="0" i="0" u="none" strike="noStrike" baseline="0" dirty="0">
                <a:solidFill>
                  <a:srgbClr val="221E1F"/>
                </a:solidFill>
              </a:rPr>
              <a:t> = </a:t>
            </a:r>
            <a:r>
              <a:rPr lang="nn-NO" sz="2200" b="0" i="1" u="none" strike="noStrike" baseline="0" dirty="0">
                <a:solidFill>
                  <a:srgbClr val="221E1F"/>
                </a:solidFill>
              </a:rPr>
              <a:t>D</a:t>
            </a:r>
            <a:r>
              <a:rPr lang="nn-NO" sz="2200" b="0" i="0" u="none" strike="noStrike" baseline="-25000" dirty="0">
                <a:solidFill>
                  <a:srgbClr val="221E1F"/>
                </a:solidFill>
              </a:rPr>
              <a:t>1</a:t>
            </a:r>
            <a:r>
              <a:rPr lang="nn-NO" sz="2200" b="0" i="0" u="none" strike="noStrike" baseline="0" dirty="0">
                <a:solidFill>
                  <a:srgbClr val="221E1F"/>
                </a:solidFill>
              </a:rPr>
              <a:t> × (1 + </a:t>
            </a:r>
            <a:r>
              <a:rPr lang="nn-NO" sz="2200" b="0" i="1" u="none" strike="noStrike" baseline="0" dirty="0">
                <a:solidFill>
                  <a:srgbClr val="221E1F"/>
                </a:solidFill>
              </a:rPr>
              <a:t>g</a:t>
            </a:r>
            <a:r>
              <a:rPr lang="nn-NO" sz="2200" b="0" i="0" u="none" strike="noStrike" baseline="0" dirty="0">
                <a:solidFill>
                  <a:srgbClr val="221E1F"/>
                </a:solidFill>
              </a:rPr>
              <a:t>) </a:t>
            </a:r>
          </a:p>
          <a:p>
            <a:pPr marL="685800" lvl="2" indent="347663">
              <a:buNone/>
            </a:pPr>
            <a:r>
              <a:rPr lang="nn-NO" sz="2200" b="0" i="0" u="none" strike="noStrike" baseline="0" dirty="0">
                <a:solidFill>
                  <a:srgbClr val="221E1F"/>
                </a:solidFill>
              </a:rPr>
              <a:t>= [</a:t>
            </a:r>
            <a:r>
              <a:rPr lang="nn-NO" sz="2200" b="0" i="1" u="none" strike="noStrike" baseline="0" dirty="0">
                <a:solidFill>
                  <a:srgbClr val="221E1F"/>
                </a:solidFill>
              </a:rPr>
              <a:t>D</a:t>
            </a:r>
            <a:r>
              <a:rPr lang="nn-NO" sz="2200" b="0" i="0" u="none" strike="noStrike" baseline="-25000" dirty="0">
                <a:solidFill>
                  <a:srgbClr val="221E1F"/>
                </a:solidFill>
              </a:rPr>
              <a:t>0</a:t>
            </a:r>
            <a:r>
              <a:rPr lang="nn-NO" sz="2200" b="0" i="0" u="none" strike="noStrike" baseline="0" dirty="0">
                <a:solidFill>
                  <a:srgbClr val="221E1F"/>
                </a:solidFill>
              </a:rPr>
              <a:t> × (1 + </a:t>
            </a:r>
            <a:r>
              <a:rPr lang="nn-NO" sz="2200" b="0" i="1" u="none" strike="noStrike" baseline="0" dirty="0">
                <a:solidFill>
                  <a:srgbClr val="221E1F"/>
                </a:solidFill>
              </a:rPr>
              <a:t>g </a:t>
            </a:r>
            <a:r>
              <a:rPr lang="nn-NO" sz="2200" b="0" i="0" u="none" strike="noStrike" baseline="0" dirty="0">
                <a:solidFill>
                  <a:srgbClr val="221E1F"/>
                </a:solidFill>
              </a:rPr>
              <a:t>)] × (1 + </a:t>
            </a:r>
            <a:r>
              <a:rPr lang="nn-NO" sz="2200" b="0" i="1" u="none" strike="noStrike" baseline="0" dirty="0">
                <a:solidFill>
                  <a:srgbClr val="221E1F"/>
                </a:solidFill>
              </a:rPr>
              <a:t>g</a:t>
            </a:r>
            <a:r>
              <a:rPr lang="nn-NO" sz="2200" b="0" i="0" u="none" strike="noStrike" baseline="0" dirty="0">
                <a:solidFill>
                  <a:srgbClr val="221E1F"/>
                </a:solidFill>
              </a:rPr>
              <a:t>) </a:t>
            </a:r>
          </a:p>
          <a:p>
            <a:pPr marL="685800" lvl="2" indent="347663">
              <a:buNone/>
            </a:pPr>
            <a:r>
              <a:rPr lang="nn-NO" sz="2200" b="0" i="0" u="none" strike="noStrike" baseline="0" dirty="0">
                <a:solidFill>
                  <a:srgbClr val="221E1F"/>
                </a:solidFill>
              </a:rPr>
              <a:t>= </a:t>
            </a:r>
            <a:r>
              <a:rPr lang="nn-NO" sz="2200" b="0" i="1" u="none" strike="noStrike" baseline="0" dirty="0">
                <a:solidFill>
                  <a:srgbClr val="221E1F"/>
                </a:solidFill>
              </a:rPr>
              <a:t>D</a:t>
            </a:r>
            <a:r>
              <a:rPr lang="nn-NO" sz="2200" b="0" i="0" u="none" strike="noStrike" baseline="-25000" dirty="0">
                <a:solidFill>
                  <a:srgbClr val="221E1F"/>
                </a:solidFill>
              </a:rPr>
              <a:t>0</a:t>
            </a:r>
            <a:r>
              <a:rPr lang="nn-NO" sz="2200" b="0" i="0" u="none" strike="noStrike" baseline="0" dirty="0">
                <a:solidFill>
                  <a:srgbClr val="221E1F"/>
                </a:solidFill>
              </a:rPr>
              <a:t> × ( 1 + </a:t>
            </a:r>
            <a:r>
              <a:rPr lang="nn-NO" sz="2200" b="0" i="1" u="none" strike="noStrike" baseline="0" dirty="0">
                <a:solidFill>
                  <a:srgbClr val="221E1F"/>
                </a:solidFill>
              </a:rPr>
              <a:t>g </a:t>
            </a:r>
            <a:r>
              <a:rPr lang="nn-NO" sz="2200" b="0" i="0" u="none" strike="noStrike" baseline="0" dirty="0">
                <a:solidFill>
                  <a:srgbClr val="221E1F"/>
                </a:solidFill>
              </a:rPr>
              <a:t>)</a:t>
            </a:r>
            <a:r>
              <a:rPr lang="nn-NO" sz="2200" b="0" i="0" u="none" strike="noStrike" baseline="30000" dirty="0">
                <a:solidFill>
                  <a:srgbClr val="221E1F"/>
                </a:solidFill>
              </a:rPr>
              <a:t>2</a:t>
            </a:r>
            <a:r>
              <a:rPr lang="nn-NO" sz="2200" b="0" i="0" u="none" strike="noStrike" baseline="0" dirty="0">
                <a:solidFill>
                  <a:srgbClr val="221E1F"/>
                </a:solidFill>
              </a:rPr>
              <a:t> </a:t>
            </a:r>
            <a:endParaRPr lang="en-US" sz="2200" dirty="0">
              <a:solidFill>
                <a:srgbClr val="221E1F"/>
              </a:solidFill>
            </a:endParaRPr>
          </a:p>
          <a:p>
            <a:pPr algn="just"/>
            <a:r>
              <a:rPr lang="en-US" sz="2300" b="0" i="0" u="none" strike="noStrike" baseline="0" dirty="0">
                <a:solidFill>
                  <a:srgbClr val="221E1F"/>
                </a:solidFill>
              </a:rPr>
              <a:t>We could repeat this process to come up with the dividend at any point in the future</a:t>
            </a:r>
          </a:p>
          <a:p>
            <a:pPr algn="just"/>
            <a:r>
              <a:rPr lang="en-US" sz="2300" dirty="0">
                <a:solidFill>
                  <a:srgbClr val="221E1F"/>
                </a:solidFill>
              </a:rPr>
              <a:t>T</a:t>
            </a:r>
            <a:r>
              <a:rPr lang="en-US" sz="2300" b="0" i="0" u="none" strike="noStrike" baseline="0" dirty="0">
                <a:solidFill>
                  <a:srgbClr val="221E1F"/>
                </a:solidFill>
              </a:rPr>
              <a:t>he dividend </a:t>
            </a:r>
            <a:r>
              <a:rPr lang="en-US" sz="2300" b="0" i="1" u="none" strike="noStrike" baseline="0" dirty="0">
                <a:solidFill>
                  <a:srgbClr val="221E1F"/>
                </a:solidFill>
              </a:rPr>
              <a:t>t </a:t>
            </a:r>
            <a:r>
              <a:rPr lang="en-US" sz="2300" b="0" i="0" u="none" strike="noStrike" baseline="0" dirty="0">
                <a:solidFill>
                  <a:srgbClr val="221E1F"/>
                </a:solidFill>
              </a:rPr>
              <a:t>periods into the future, </a:t>
            </a:r>
            <a:r>
              <a:rPr lang="en-US" sz="2300" b="0" i="1" u="none" strike="noStrike" baseline="0" dirty="0">
                <a:solidFill>
                  <a:srgbClr val="221E1F"/>
                </a:solidFill>
              </a:rPr>
              <a:t>D</a:t>
            </a:r>
            <a:r>
              <a:rPr lang="en-US" sz="2300" b="0" i="1" u="none" strike="noStrike" baseline="-25000" dirty="0">
                <a:solidFill>
                  <a:srgbClr val="221E1F"/>
                </a:solidFill>
              </a:rPr>
              <a:t>t</a:t>
            </a:r>
            <a:r>
              <a:rPr lang="en-US" sz="2300" b="0" i="0" u="none" strike="noStrike" baseline="0" dirty="0">
                <a:solidFill>
                  <a:srgbClr val="221E1F"/>
                </a:solidFill>
              </a:rPr>
              <a:t>, is given by: </a:t>
            </a:r>
          </a:p>
          <a:p>
            <a:pPr marL="685836" lvl="2" indent="4763">
              <a:buNone/>
            </a:pPr>
            <a:r>
              <a:rPr lang="de-DE" sz="2200" b="0" i="1" u="none" strike="noStrike" baseline="0" dirty="0">
                <a:solidFill>
                  <a:srgbClr val="221E1F"/>
                </a:solidFill>
              </a:rPr>
              <a:t>D</a:t>
            </a:r>
            <a:r>
              <a:rPr lang="de-DE" sz="2200" b="0" i="1" u="none" strike="noStrike" baseline="-25000" dirty="0">
                <a:solidFill>
                  <a:srgbClr val="221E1F"/>
                </a:solidFill>
              </a:rPr>
              <a:t>t</a:t>
            </a:r>
            <a:r>
              <a:rPr lang="de-DE" sz="2200" b="0" i="1" u="none" strike="noStrike" baseline="0" dirty="0">
                <a:solidFill>
                  <a:srgbClr val="221E1F"/>
                </a:solidFill>
              </a:rPr>
              <a:t> </a:t>
            </a:r>
            <a:r>
              <a:rPr lang="de-DE" sz="2200" b="0" i="0" u="none" strike="noStrike" baseline="0" dirty="0">
                <a:solidFill>
                  <a:srgbClr val="221E1F"/>
                </a:solidFill>
              </a:rPr>
              <a:t>= </a:t>
            </a:r>
            <a:r>
              <a:rPr lang="de-DE" sz="2200" b="0" i="1" u="none" strike="noStrike" baseline="0" dirty="0">
                <a:solidFill>
                  <a:srgbClr val="221E1F"/>
                </a:solidFill>
              </a:rPr>
              <a:t>D</a:t>
            </a:r>
            <a:r>
              <a:rPr lang="de-DE" sz="2200" b="0" i="0" u="none" strike="noStrike" baseline="-25000" dirty="0">
                <a:solidFill>
                  <a:srgbClr val="221E1F"/>
                </a:solidFill>
              </a:rPr>
              <a:t>0</a:t>
            </a:r>
            <a:r>
              <a:rPr lang="de-DE" sz="2200" b="0" i="0" u="none" strike="noStrike" baseline="0" dirty="0">
                <a:solidFill>
                  <a:srgbClr val="221E1F"/>
                </a:solidFill>
              </a:rPr>
              <a:t> × (1 + </a:t>
            </a:r>
            <a:r>
              <a:rPr lang="de-DE" sz="2200" b="0" i="1" u="none" strike="noStrike" baseline="0" dirty="0">
                <a:solidFill>
                  <a:srgbClr val="221E1F"/>
                </a:solidFill>
              </a:rPr>
              <a:t>g</a:t>
            </a:r>
            <a:r>
              <a:rPr lang="de-DE" sz="2200" b="0" i="0" u="none" strike="noStrike" baseline="0" dirty="0">
                <a:solidFill>
                  <a:srgbClr val="221E1F"/>
                </a:solidFill>
              </a:rPr>
              <a:t>)</a:t>
            </a:r>
            <a:r>
              <a:rPr lang="de-DE" sz="2200" b="0" i="1" u="none" strike="noStrike" baseline="30000" dirty="0">
                <a:solidFill>
                  <a:srgbClr val="221E1F"/>
                </a:solidFill>
              </a:rPr>
              <a:t>t </a:t>
            </a:r>
            <a:endParaRPr lang="en-US" altLang="en-US" sz="2200" baseline="30000" dirty="0">
              <a:solidFill>
                <a:schemeClr val="accent1">
                  <a:lumMod val="75000"/>
                </a:schemeClr>
              </a:solidFill>
            </a:endParaRPr>
          </a:p>
        </p:txBody>
      </p:sp>
      <p:sp>
        <p:nvSpPr>
          <p:cNvPr id="2" name="Footer Placeholder 1">
            <a:extLst>
              <a:ext uri="{FF2B5EF4-FFF2-40B4-BE49-F238E27FC236}">
                <a16:creationId xmlns:a16="http://schemas.microsoft.com/office/drawing/2014/main" id="{4832315A-A04E-4C36-B279-671FAAF97405}"/>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7BCF8C48-AD02-43D2-BD54-306710C0F48D}"/>
              </a:ext>
            </a:extLst>
          </p:cNvPr>
          <p:cNvSpPr>
            <a:spLocks noGrp="1" noChangeArrowheads="1"/>
          </p:cNvSpPr>
          <p:nvPr>
            <p:ph type="title"/>
          </p:nvPr>
        </p:nvSpPr>
        <p:spPr/>
        <p:txBody>
          <a:bodyPr/>
          <a:lstStyle/>
          <a:p>
            <a:pPr eaLnBrk="1" hangingPunct="1">
              <a:defRPr/>
            </a:pPr>
            <a:r>
              <a:rPr lang="en-US" altLang="en-US" sz="3600" dirty="0"/>
              <a:t>Constant growth</a:t>
            </a:r>
          </a:p>
        </p:txBody>
      </p:sp>
    </p:spTree>
    <p:extLst>
      <p:ext uri="{BB962C8B-B14F-4D97-AF65-F5344CB8AC3E}">
        <p14:creationId xmlns:p14="http://schemas.microsoft.com/office/powerpoint/2010/main" val="5600782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WJ_FCF11e_PPT_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5286</Words>
  <Application>Microsoft Office PowerPoint</Application>
  <PresentationFormat>On-screen Show (4:3)</PresentationFormat>
  <Paragraphs>372</Paragraphs>
  <Slides>36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Book Antiqua</vt:lpstr>
      <vt:lpstr>Calibri</vt:lpstr>
      <vt:lpstr>STIX MathJax Main</vt:lpstr>
      <vt:lpstr>Times New Roman</vt:lpstr>
      <vt:lpstr>1_RWJ_FCF11e_PPT_Template</vt:lpstr>
      <vt:lpstr>CHAPTER 8</vt:lpstr>
      <vt:lpstr>Learning objectives</vt:lpstr>
      <vt:lpstr>Chapter Outline</vt:lpstr>
      <vt:lpstr>Common stock valuation</vt:lpstr>
      <vt:lpstr>Cash flows</vt:lpstr>
      <vt:lpstr>Cash flows  (continued)</vt:lpstr>
      <vt:lpstr>Growth stocks</vt:lpstr>
      <vt:lpstr>Zero growth</vt:lpstr>
      <vt:lpstr>Constant growth</vt:lpstr>
      <vt:lpstr>Constant growth  (continued)</vt:lpstr>
      <vt:lpstr>Constant growth  (concluded)</vt:lpstr>
      <vt:lpstr>Nonconstant GROWTH</vt:lpstr>
      <vt:lpstr>Nonconstant GROWTH  (continued)</vt:lpstr>
      <vt:lpstr>Nonconstant GROWTH  (Concluded)</vt:lpstr>
      <vt:lpstr>Two-stage growth</vt:lpstr>
      <vt:lpstr>Two-stage growth: an example</vt:lpstr>
      <vt:lpstr>Components of the required return</vt:lpstr>
      <vt:lpstr>Stock valuation using multiples</vt:lpstr>
      <vt:lpstr>PE, PS, AND EV/EBITDA RATIOS FOR VARIOUS INDUSTRIES</vt:lpstr>
      <vt:lpstr>SUMMARY OF STOCK VALUATION</vt:lpstr>
      <vt:lpstr>Common stock features: shareholder rights</vt:lpstr>
      <vt:lpstr>Common stock features: proxy voting and stock classes</vt:lpstr>
      <vt:lpstr>Common stock features: other rights</vt:lpstr>
      <vt:lpstr>Common stock features: dividends</vt:lpstr>
      <vt:lpstr>preferred stock features: stated value and dividends</vt:lpstr>
      <vt:lpstr>preferred stock features: is preferred stock really debt?</vt:lpstr>
      <vt:lpstr>The stock markets: dealers and brokers</vt:lpstr>
      <vt:lpstr>Organization of the nyse: members</vt:lpstr>
      <vt:lpstr>Organization of the nyse: members (continued)</vt:lpstr>
      <vt:lpstr>Organization of the nyse: floor activity</vt:lpstr>
      <vt:lpstr>Nasdaq operations</vt:lpstr>
      <vt:lpstr>Nasdaq operations  (continued)</vt:lpstr>
      <vt:lpstr>Nasdaq operations  (concluded)</vt:lpstr>
      <vt:lpstr>Stock market reporting: costco</vt:lpstr>
      <vt:lpstr>Selected concept questions</vt:lpstr>
      <vt:lpstr>End of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Courtney Baggett</dc:creator>
  <cp:lastModifiedBy>Mccabe, Allison</cp:lastModifiedBy>
  <cp:revision>9</cp:revision>
  <dcterms:created xsi:type="dcterms:W3CDTF">2020-12-31T17:36:03Z</dcterms:created>
  <dcterms:modified xsi:type="dcterms:W3CDTF">2021-01-07T16:17:34Z</dcterms:modified>
</cp:coreProperties>
</file>