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4"/>
  </p:notesMasterIdLst>
  <p:handoutMasterIdLst>
    <p:handoutMasterId r:id="rId55"/>
  </p:handoutMasterIdLst>
  <p:sldIdLst>
    <p:sldId id="295" r:id="rId2"/>
    <p:sldId id="256" r:id="rId3"/>
    <p:sldId id="258" r:id="rId4"/>
    <p:sldId id="259" r:id="rId5"/>
    <p:sldId id="261" r:id="rId6"/>
    <p:sldId id="307" r:id="rId7"/>
    <p:sldId id="308" r:id="rId8"/>
    <p:sldId id="309" r:id="rId9"/>
    <p:sldId id="310" r:id="rId10"/>
    <p:sldId id="311" r:id="rId11"/>
    <p:sldId id="312" r:id="rId12"/>
    <p:sldId id="313" r:id="rId13"/>
    <p:sldId id="314" r:id="rId14"/>
    <p:sldId id="315" r:id="rId15"/>
    <p:sldId id="316" r:id="rId16"/>
    <p:sldId id="317" r:id="rId17"/>
    <p:sldId id="319" r:id="rId18"/>
    <p:sldId id="320" r:id="rId19"/>
    <p:sldId id="318" r:id="rId20"/>
    <p:sldId id="321" r:id="rId21"/>
    <p:sldId id="322" r:id="rId22"/>
    <p:sldId id="323" r:id="rId23"/>
    <p:sldId id="324" r:id="rId24"/>
    <p:sldId id="325" r:id="rId25"/>
    <p:sldId id="326" r:id="rId26"/>
    <p:sldId id="327" r:id="rId27"/>
    <p:sldId id="328" r:id="rId28"/>
    <p:sldId id="329" r:id="rId29"/>
    <p:sldId id="330" r:id="rId30"/>
    <p:sldId id="332" r:id="rId31"/>
    <p:sldId id="331"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03" r:id="rId53"/>
  </p:sldIdLst>
  <p:sldSz cx="9144000" cy="6858000" type="screen4x3"/>
  <p:notesSz cx="6858000" cy="9144000"/>
  <p:custDataLst>
    <p:tags r:id="rId5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83051" autoAdjust="0"/>
  </p:normalViewPr>
  <p:slideViewPr>
    <p:cSldViewPr>
      <p:cViewPr varScale="1">
        <p:scale>
          <a:sx n="95" d="100"/>
          <a:sy n="95" d="100"/>
        </p:scale>
        <p:origin x="2328" y="72"/>
      </p:cViewPr>
      <p:guideLst>
        <p:guide orient="horz" pos="12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80"/>
    </p:cViewPr>
  </p:sorterViewPr>
  <p:notesViewPr>
    <p:cSldViewPr>
      <p:cViewPr varScale="1">
        <p:scale>
          <a:sx n="60" d="100"/>
          <a:sy n="60"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64FE528-A1BA-4AB3-BCD2-D1DD1F7EE9B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05475" name="Rectangle 3">
            <a:extLst>
              <a:ext uri="{FF2B5EF4-FFF2-40B4-BE49-F238E27FC236}">
                <a16:creationId xmlns:a16="http://schemas.microsoft.com/office/drawing/2014/main" id="{1AA390EE-5AB5-49B9-9DEE-ACA79D00B9A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105476" name="Rectangle 4">
            <a:extLst>
              <a:ext uri="{FF2B5EF4-FFF2-40B4-BE49-F238E27FC236}">
                <a16:creationId xmlns:a16="http://schemas.microsoft.com/office/drawing/2014/main" id="{3F6D333E-4D99-4634-85D5-BE586329AEB2}"/>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105477" name="Rectangle 5">
            <a:extLst>
              <a:ext uri="{FF2B5EF4-FFF2-40B4-BE49-F238E27FC236}">
                <a16:creationId xmlns:a16="http://schemas.microsoft.com/office/drawing/2014/main" id="{BC3948B6-DC81-4117-A186-E21518E361D1}"/>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0B78163-9EA4-4CAC-9364-1A188D8DACB3}" type="slidenum">
              <a:rPr lang="en-US" altLang="en-US"/>
              <a:pPr>
                <a:defRPr/>
              </a:pPr>
              <a:t>‹#›</a:t>
            </a:fld>
            <a:endParaRPr lang="en-US" altLang="en-US" dirty="0"/>
          </a:p>
        </p:txBody>
      </p:sp>
    </p:spTree>
    <p:extLst>
      <p:ext uri="{BB962C8B-B14F-4D97-AF65-F5344CB8AC3E}">
        <p14:creationId xmlns:p14="http://schemas.microsoft.com/office/powerpoint/2010/main" val="131246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124D17-2494-4A09-8760-5ADF5E784E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9219" name="Rectangle 3">
            <a:extLst>
              <a:ext uri="{FF2B5EF4-FFF2-40B4-BE49-F238E27FC236}">
                <a16:creationId xmlns:a16="http://schemas.microsoft.com/office/drawing/2014/main" id="{AFDC5B33-DC4F-4EA1-A67E-59757E4DF601}"/>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2292" name="Rectangle 4">
            <a:extLst>
              <a:ext uri="{FF2B5EF4-FFF2-40B4-BE49-F238E27FC236}">
                <a16:creationId xmlns:a16="http://schemas.microsoft.com/office/drawing/2014/main" id="{333E7119-C91D-48A1-A6DA-862BD48069C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A4836CF4-9007-4841-AC2E-B8234DF8E729}"/>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0B52EDB5-9C98-4ECA-9598-AFAFF5D773DE}"/>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9223" name="Rectangle 7">
            <a:extLst>
              <a:ext uri="{FF2B5EF4-FFF2-40B4-BE49-F238E27FC236}">
                <a16:creationId xmlns:a16="http://schemas.microsoft.com/office/drawing/2014/main" id="{11E1A956-E164-4AD4-94D9-AC34B9B54374}"/>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atin typeface="Times New Roman" panose="02020603050405020304" pitchFamily="18" charset="0"/>
              </a:defRPr>
            </a:lvl1pPr>
          </a:lstStyle>
          <a:p>
            <a:pPr>
              <a:defRPr/>
            </a:pPr>
            <a:r>
              <a:rPr lang="en-US" altLang="en-US" dirty="0"/>
              <a:t>8.</a:t>
            </a:r>
            <a:fld id="{18CAC59C-D6E1-4A21-96A3-FE03B3246069}" type="slidenum">
              <a:rPr lang="en-US" altLang="en-US"/>
              <a:pPr>
                <a:defRPr/>
              </a:pPr>
              <a:t>‹#›</a:t>
            </a:fld>
            <a:endParaRPr lang="en-US" altLang="en-US" dirty="0"/>
          </a:p>
        </p:txBody>
      </p:sp>
    </p:spTree>
    <p:extLst>
      <p:ext uri="{BB962C8B-B14F-4D97-AF65-F5344CB8AC3E}">
        <p14:creationId xmlns:p14="http://schemas.microsoft.com/office/powerpoint/2010/main" val="1674843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9AC3A5F-8FD8-4B3B-BF7F-A2F3C7F5C1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6E36F8EF-DF3D-40DC-A38C-F0BDDC7B97BE}" type="slidenum">
              <a:rPr lang="en-US" altLang="en-US">
                <a:latin typeface="Times New Roman" panose="02020603050405020304" pitchFamily="18" charset="0"/>
              </a:rPr>
              <a:pPr/>
              <a:t>3</a:t>
            </a:fld>
            <a:endParaRPr lang="en-US" altLang="en-US" dirty="0">
              <a:latin typeface="Times New Roman" panose="02020603050405020304" pitchFamily="18" charset="0"/>
            </a:endParaRPr>
          </a:p>
        </p:txBody>
      </p:sp>
      <p:sp>
        <p:nvSpPr>
          <p:cNvPr id="17411" name="Rectangle 2">
            <a:extLst>
              <a:ext uri="{FF2B5EF4-FFF2-40B4-BE49-F238E27FC236}">
                <a16:creationId xmlns:a16="http://schemas.microsoft.com/office/drawing/2014/main" id="{2510B587-FB07-4310-812B-F53CBC2D2C3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6F12C076-5CCC-4E1F-9278-C3FCADD24C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6084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12</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893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13</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0080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14</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We should note here that some of the apparent simplicity of the payback rule is an illusion. The reason is that we still must come up with the cash flows first, and, as we discussed earlier, this is not at all easy to do. It would probably be more accurate to say that the </a:t>
            </a:r>
            <a:r>
              <a:rPr lang="en-US" sz="1800" b="0" i="1" u="none" strike="noStrike" baseline="0" dirty="0">
                <a:solidFill>
                  <a:srgbClr val="221E1F"/>
                </a:solidFill>
                <a:latin typeface="STIX MathJax Main"/>
              </a:rPr>
              <a:t>concept </a:t>
            </a:r>
            <a:r>
              <a:rPr lang="en-US" sz="1800" b="0" i="0" u="none" strike="noStrike" baseline="0" dirty="0">
                <a:solidFill>
                  <a:srgbClr val="221E1F"/>
                </a:solidFill>
                <a:latin typeface="STIX MathJax Main"/>
              </a:rPr>
              <a:t>of a payback period is both intuitive and easy to understand. </a:t>
            </a:r>
            <a:endParaRPr lang="en-US" altLang="en-US" dirty="0"/>
          </a:p>
        </p:txBody>
      </p:sp>
    </p:spTree>
    <p:extLst>
      <p:ext uri="{BB962C8B-B14F-4D97-AF65-F5344CB8AC3E}">
        <p14:creationId xmlns:p14="http://schemas.microsoft.com/office/powerpoint/2010/main" val="34304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15</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Because time value is ignored, you can think of the payback period as the length of time it takes to break even in an accounting sense, but not in an economic sense. </a:t>
            </a:r>
            <a:endParaRPr lang="en-US" altLang="en-US" dirty="0"/>
          </a:p>
        </p:txBody>
      </p:sp>
    </p:spTree>
    <p:extLst>
      <p:ext uri="{BB962C8B-B14F-4D97-AF65-F5344CB8AC3E}">
        <p14:creationId xmlns:p14="http://schemas.microsoft.com/office/powerpoint/2010/main" val="66633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16</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Section 9.3</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We saw that one shortcoming of the payback period rule was that it ignored time value. The discounted payback period, fixes this particular problem.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In Table 9.3, we have both the discounted and the undiscounted cash flows. Looking at the accumulated cash flows, we see that the regular payback is almost exactly three years (look for the highlighted figure in Year 3). The discounted cash flows total $301 only after four years, so the discounted payback is four years, as shown.</a:t>
            </a:r>
            <a:endParaRPr lang="en-US" altLang="en-US" dirty="0"/>
          </a:p>
        </p:txBody>
      </p:sp>
    </p:spTree>
    <p:extLst>
      <p:ext uri="{BB962C8B-B14F-4D97-AF65-F5344CB8AC3E}">
        <p14:creationId xmlns:p14="http://schemas.microsoft.com/office/powerpoint/2010/main" val="318106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Figure 9.3 compares the </a:t>
            </a:r>
            <a:r>
              <a:rPr lang="en-US" sz="1800" b="0" i="1" u="none" strike="noStrike" baseline="0" dirty="0">
                <a:solidFill>
                  <a:srgbClr val="221E1F"/>
                </a:solidFill>
                <a:latin typeface="STIX MathJax Main"/>
              </a:rPr>
              <a:t>future </a:t>
            </a:r>
            <a:r>
              <a:rPr lang="en-US" sz="1800" b="0" i="0" u="none" strike="noStrike" baseline="0" dirty="0">
                <a:solidFill>
                  <a:srgbClr val="221E1F"/>
                </a:solidFill>
                <a:latin typeface="STIX MathJax Main"/>
              </a:rPr>
              <a:t>value of the $300 investment at 12.5 percent to the </a:t>
            </a:r>
            <a:r>
              <a:rPr lang="en-US" sz="1800" b="0" i="1" u="none" strike="noStrike" baseline="0" dirty="0">
                <a:solidFill>
                  <a:srgbClr val="221E1F"/>
                </a:solidFill>
                <a:latin typeface="STIX MathJax Main"/>
              </a:rPr>
              <a:t>future </a:t>
            </a:r>
            <a:r>
              <a:rPr lang="en-US" sz="1800" b="0" i="0" u="none" strike="noStrike" baseline="0" dirty="0">
                <a:solidFill>
                  <a:srgbClr val="221E1F"/>
                </a:solidFill>
                <a:latin typeface="STIX MathJax Main"/>
              </a:rPr>
              <a:t>value of the $100 annual cash flows at 12.5 percent. Notice that the two lines cross at exactly four years. This tells us that the value of the project’s cash flows catches up and then passes the original investment in four years.</a:t>
            </a:r>
          </a:p>
        </p:txBody>
      </p:sp>
    </p:spTree>
    <p:extLst>
      <p:ext uri="{BB962C8B-B14F-4D97-AF65-F5344CB8AC3E}">
        <p14:creationId xmlns:p14="http://schemas.microsoft.com/office/powerpoint/2010/main" val="343628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55860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19</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0742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20</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9.4</a:t>
            </a:r>
          </a:p>
        </p:txBody>
      </p:sp>
    </p:spTree>
    <p:extLst>
      <p:ext uri="{BB962C8B-B14F-4D97-AF65-F5344CB8AC3E}">
        <p14:creationId xmlns:p14="http://schemas.microsoft.com/office/powerpoint/2010/main" val="1543201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21</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1731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2E2CA71-F283-437C-9E57-DD15337067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807AB966-F199-4831-9B9D-944B01F15BEE}" type="slidenum">
              <a:rPr lang="en-US" altLang="en-US">
                <a:latin typeface="Times New Roman" panose="02020603050405020304" pitchFamily="18" charset="0"/>
              </a:rPr>
              <a:pPr/>
              <a:t>4</a:t>
            </a:fld>
            <a:endParaRPr lang="en-US" altLang="en-US" dirty="0">
              <a:latin typeface="Times New Roman" panose="02020603050405020304" pitchFamily="18" charset="0"/>
            </a:endParaRPr>
          </a:p>
        </p:txBody>
      </p:sp>
      <p:sp>
        <p:nvSpPr>
          <p:cNvPr id="19459" name="Rectangle 2">
            <a:extLst>
              <a:ext uri="{FF2B5EF4-FFF2-40B4-BE49-F238E27FC236}">
                <a16:creationId xmlns:a16="http://schemas.microsoft.com/office/drawing/2014/main" id="{D7347AE8-688A-4AAC-9259-31DD632805C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AA380F5-8B7D-4757-9D42-744CB6C67E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The process of capital budgeting could be given a more descriptive (not to mention impressive) name: </a:t>
            </a:r>
            <a:r>
              <a:rPr lang="en-US" sz="1800" b="0" i="1" u="none" strike="noStrike" baseline="0" dirty="0">
                <a:solidFill>
                  <a:srgbClr val="221E1F"/>
                </a:solidFill>
                <a:latin typeface="STIX MathJax Main"/>
              </a:rPr>
              <a:t>strategic asset allocation. </a:t>
            </a:r>
            <a:endParaRPr lang="en-US" altLang="en-US" dirty="0"/>
          </a:p>
        </p:txBody>
      </p:sp>
    </p:spTree>
    <p:extLst>
      <p:ext uri="{BB962C8B-B14F-4D97-AF65-F5344CB8AC3E}">
        <p14:creationId xmlns:p14="http://schemas.microsoft.com/office/powerpoint/2010/main" val="260625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22</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4983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23</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Does the AAR have any redeeming features? About the only one is that it almost always can be computed. The reason is that accounting information will almost always be available, both for the project under consideration and for the firm as a whole. We hasten to add that once the accounting information is available, we can always convert it to cash flows, so even this is not a particularly important fact. </a:t>
            </a:r>
            <a:endParaRPr lang="en-US" altLang="en-US" dirty="0"/>
          </a:p>
        </p:txBody>
      </p:sp>
    </p:spTree>
    <p:extLst>
      <p:ext uri="{BB962C8B-B14F-4D97-AF65-F5344CB8AC3E}">
        <p14:creationId xmlns:p14="http://schemas.microsoft.com/office/powerpoint/2010/main" val="633305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24</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9.5</a:t>
            </a:r>
          </a:p>
          <a:p>
            <a:pPr eaLnBrk="1" hangingPunct="1"/>
            <a:endParaRPr lang="en-US" altLang="en-US" dirty="0"/>
          </a:p>
          <a:p>
            <a:pPr eaLnBrk="1" hangingPunct="1"/>
            <a:r>
              <a:rPr lang="en-US" altLang="en-US" dirty="0"/>
              <a:t>IRR is the most important alternative to NPV, and the two are closely related.</a:t>
            </a:r>
          </a:p>
        </p:txBody>
      </p:sp>
    </p:spTree>
    <p:extLst>
      <p:ext uri="{BB962C8B-B14F-4D97-AF65-F5344CB8AC3E}">
        <p14:creationId xmlns:p14="http://schemas.microsoft.com/office/powerpoint/2010/main" val="798159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25</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83488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26</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42749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27</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10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28</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Where will the curve cut through the </a:t>
            </a:r>
            <a:r>
              <a:rPr lang="en-US" sz="1800" b="0" i="1" u="none" strike="noStrike" baseline="0" dirty="0">
                <a:solidFill>
                  <a:srgbClr val="221E1F"/>
                </a:solidFill>
                <a:latin typeface="STIX MathJax Main"/>
              </a:rPr>
              <a:t>x</a:t>
            </a:r>
            <a:r>
              <a:rPr lang="en-US" sz="1800" b="0" i="0" u="none" strike="noStrike" baseline="0" dirty="0">
                <a:solidFill>
                  <a:srgbClr val="221E1F"/>
                </a:solidFill>
                <a:latin typeface="STIX MathJax Main"/>
              </a:rPr>
              <a:t>-axis? This will occur where the NPV is just equal to zero, so it will happen right at the IRR of 13.1 percent. </a:t>
            </a:r>
            <a:endParaRPr lang="en-US" altLang="en-US" dirty="0"/>
          </a:p>
        </p:txBody>
      </p:sp>
    </p:spTree>
    <p:extLst>
      <p:ext uri="{BB962C8B-B14F-4D97-AF65-F5344CB8AC3E}">
        <p14:creationId xmlns:p14="http://schemas.microsoft.com/office/powerpoint/2010/main" val="3242885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29</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76948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30</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221E1F"/>
                </a:solidFill>
                <a:latin typeface="STIX MathJax Main"/>
              </a:rPr>
              <a:t>The NPV appears to be behaving in a peculiar fashion here. First, as the discount rate increases from 0 percent to 30 percent, the NPV starts out negative and becomes positive. This seems backward because the NPV is rising as the discount rate rises. It then starts getting smaller and becomes negative again. </a:t>
            </a:r>
            <a:endParaRPr lang="en-US" altLang="en-US" dirty="0"/>
          </a:p>
          <a:p>
            <a:pPr eaLnBrk="1" hangingPunct="1"/>
            <a:endParaRPr lang="en-US" altLang="en-US" dirty="0"/>
          </a:p>
        </p:txBody>
      </p:sp>
    </p:spTree>
    <p:extLst>
      <p:ext uri="{BB962C8B-B14F-4D97-AF65-F5344CB8AC3E}">
        <p14:creationId xmlns:p14="http://schemas.microsoft.com/office/powerpoint/2010/main" val="2671947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31</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Many financial computer packages (including a best seller for personal computers) aren’t aware of the multiple rates of return problem and just report the first IRR that is found. Others report only the smallest positive IRR, even though this answer is no better than any other. </a:t>
            </a:r>
          </a:p>
          <a:p>
            <a:pPr eaLnBrk="1" hangingPunct="1"/>
            <a:endParaRPr 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In our current example, the IRR rule breaks down completely. When the cash flows aren’t conventional, strange things can start to happen to the IRR. However, the NPV rule, as always, works just fine. </a:t>
            </a:r>
            <a:endParaRPr lang="en-US" altLang="en-US" dirty="0"/>
          </a:p>
        </p:txBody>
      </p:sp>
    </p:spTree>
    <p:extLst>
      <p:ext uri="{BB962C8B-B14F-4D97-AF65-F5344CB8AC3E}">
        <p14:creationId xmlns:p14="http://schemas.microsoft.com/office/powerpoint/2010/main" val="379623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5</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9.1</a:t>
            </a:r>
          </a:p>
        </p:txBody>
      </p:sp>
    </p:spTree>
    <p:extLst>
      <p:ext uri="{BB962C8B-B14F-4D97-AF65-F5344CB8AC3E}">
        <p14:creationId xmlns:p14="http://schemas.microsoft.com/office/powerpoint/2010/main" val="62935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32</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36790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33</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24662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For example, if we own one corner lot, then we can build a gas station or an apartment building, but not both. These are mutually exclusive alternatives. </a:t>
            </a:r>
            <a:endParaRPr lang="en-US" altLang="en-US" sz="1800" b="0" i="0" u="none" strike="noStrike" baseline="0" dirty="0">
              <a:solidFill>
                <a:srgbClr val="221E1F"/>
              </a:solidFill>
              <a:latin typeface="STIX MathJax Main"/>
            </a:endParaRPr>
          </a:p>
          <a:p>
            <a:pPr eaLnBrk="1" hangingPunct="1"/>
            <a:endParaRPr lang="en-US" altLang="en-US" dirty="0"/>
          </a:p>
        </p:txBody>
      </p:sp>
    </p:spTree>
    <p:extLst>
      <p:ext uri="{BB962C8B-B14F-4D97-AF65-F5344CB8AC3E}">
        <p14:creationId xmlns:p14="http://schemas.microsoft.com/office/powerpoint/2010/main" val="3812449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35</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19500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36</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26542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37</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74234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38</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Most projects are more like Investment A, projects like Investment B also occur. For example, consider a corporation conducting a seminar where the participants pay in advance. Because large expenses are frequently incurred at the seminar date, cash inflows precede cash outflows. </a:t>
            </a:r>
            <a:endParaRPr lang="en-US" altLang="en-US" dirty="0"/>
          </a:p>
        </p:txBody>
      </p:sp>
    </p:spTree>
    <p:extLst>
      <p:ext uri="{BB962C8B-B14F-4D97-AF65-F5344CB8AC3E}">
        <p14:creationId xmlns:p14="http://schemas.microsoft.com/office/powerpoint/2010/main" val="2276827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39</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When a project has cash flows like Investment B’s, the IRR is really a rate that you are paying, not receiving. </a:t>
            </a:r>
            <a:endParaRPr lang="en-US" altLang="en-US" dirty="0"/>
          </a:p>
        </p:txBody>
      </p:sp>
    </p:spTree>
    <p:extLst>
      <p:ext uri="{BB962C8B-B14F-4D97-AF65-F5344CB8AC3E}">
        <p14:creationId xmlns:p14="http://schemas.microsoft.com/office/powerpoint/2010/main" val="697052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40</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14875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41</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1416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6</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9.1</a:t>
            </a:r>
          </a:p>
        </p:txBody>
      </p:sp>
    </p:spTree>
    <p:extLst>
      <p:ext uri="{BB962C8B-B14F-4D97-AF65-F5344CB8AC3E}">
        <p14:creationId xmlns:p14="http://schemas.microsoft.com/office/powerpoint/2010/main" val="1815538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42</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30966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43</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In a sense, we are “reinvesting” the cash flows and not taking them out of the project until the very end. </a:t>
            </a:r>
            <a:endParaRPr lang="en-US" altLang="en-US" dirty="0"/>
          </a:p>
        </p:txBody>
      </p:sp>
    </p:spTree>
    <p:extLst>
      <p:ext uri="{BB962C8B-B14F-4D97-AF65-F5344CB8AC3E}">
        <p14:creationId xmlns:p14="http://schemas.microsoft.com/office/powerpoint/2010/main" val="3196618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44</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In practice, different discount or compounding rates might be used, but we will again stick with the project’s required return. </a:t>
            </a:r>
            <a:endParaRPr lang="en-US" altLang="en-US" dirty="0"/>
          </a:p>
        </p:txBody>
      </p:sp>
    </p:spTree>
    <p:extLst>
      <p:ext uri="{BB962C8B-B14F-4D97-AF65-F5344CB8AC3E}">
        <p14:creationId xmlns:p14="http://schemas.microsoft.com/office/powerpoint/2010/main" val="3962900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45</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18338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46</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9.6</a:t>
            </a:r>
          </a:p>
          <a:p>
            <a:pPr eaLnBrk="1" hangingPunct="1"/>
            <a:endParaRPr lang="en-US" altLang="en-US" dirty="0"/>
          </a:p>
          <a:p>
            <a:pPr eaLnBrk="1" hangingPunct="1"/>
            <a:r>
              <a:rPr lang="en-US" sz="1800" b="0" i="0" u="none" strike="noStrike" baseline="0" dirty="0">
                <a:solidFill>
                  <a:srgbClr val="221E1F"/>
                </a:solidFill>
                <a:latin typeface="STIX MathJax Main"/>
              </a:rPr>
              <a:t>The profitability index measures “bang for the buck”—that is, the value created per dollar invested. For this reason, it is often proposed as a measure of performance for government or other not-for-profit investments. Also, when capital is scarce, it may make sense to allocate it to projects with the highest PIs. </a:t>
            </a:r>
          </a:p>
          <a:p>
            <a:pPr eaLnBrk="1" hangingPunct="1"/>
            <a:endParaRPr lang="en-US" altLang="en-US" sz="1800" b="0" i="0" u="none" strike="noStrike" baseline="0" dirty="0">
              <a:solidFill>
                <a:srgbClr val="221E1F"/>
              </a:solidFill>
              <a:latin typeface="STIX MathJax Main"/>
            </a:endParaRPr>
          </a:p>
          <a:p>
            <a:pPr eaLnBrk="1" hangingPunct="1"/>
            <a:r>
              <a:rPr lang="en-US" sz="1800" b="0" i="0" u="none" strike="noStrike" baseline="0" dirty="0">
                <a:solidFill>
                  <a:srgbClr val="221E1F"/>
                </a:solidFill>
                <a:latin typeface="STIX MathJax Main"/>
              </a:rPr>
              <a:t>Overall, there seems to be little reason to rely on the PI instead of the NPV. </a:t>
            </a:r>
            <a:endParaRPr lang="en-US" altLang="en-US" dirty="0"/>
          </a:p>
        </p:txBody>
      </p:sp>
    </p:spTree>
    <p:extLst>
      <p:ext uri="{BB962C8B-B14F-4D97-AF65-F5344CB8AC3E}">
        <p14:creationId xmlns:p14="http://schemas.microsoft.com/office/powerpoint/2010/main" val="2575998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47</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9.7</a:t>
            </a:r>
          </a:p>
        </p:txBody>
      </p:sp>
    </p:spTree>
    <p:extLst>
      <p:ext uri="{BB962C8B-B14F-4D97-AF65-F5344CB8AC3E}">
        <p14:creationId xmlns:p14="http://schemas.microsoft.com/office/powerpoint/2010/main" val="143145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48</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800" b="0" i="0" u="none" strike="noStrike" baseline="0" dirty="0">
                <a:solidFill>
                  <a:srgbClr val="221E1F"/>
                </a:solidFill>
                <a:latin typeface="STIX MathJax Main"/>
              </a:rPr>
              <a:t>There have been a number of surveys conducted asking firms what types of investment criteria they actually use. Table 9.6 summarizes the results of several of these. </a:t>
            </a:r>
          </a:p>
          <a:p>
            <a:pPr marL="285750" indent="-285750" algn="just">
              <a:buFont typeface="Arial" panose="020B0604020202020204" pitchFamily="34" charset="0"/>
              <a:buChar char="•"/>
            </a:pPr>
            <a:r>
              <a:rPr lang="en-US" sz="1800" b="0" i="0" u="none" strike="noStrike" baseline="0" dirty="0">
                <a:solidFill>
                  <a:srgbClr val="221E1F"/>
                </a:solidFill>
                <a:latin typeface="STIX MathJax Main"/>
              </a:rPr>
              <a:t>Panel A of the table is a historical comparison looking at the primary capital budgeting techniques used by large firms through time. </a:t>
            </a:r>
          </a:p>
          <a:p>
            <a:pPr marL="285750" indent="-285750" algn="just">
              <a:buFont typeface="Arial" panose="020B0604020202020204" pitchFamily="34" charset="0"/>
              <a:buChar char="•"/>
            </a:pPr>
            <a:r>
              <a:rPr lang="en-US" sz="1800" b="0" i="0" u="none" strike="noStrike" baseline="0" dirty="0">
                <a:solidFill>
                  <a:srgbClr val="221E1F"/>
                </a:solidFill>
                <a:latin typeface="STIX MathJax Main"/>
              </a:rPr>
              <a:t>Panel B of Table 9.6 summarizes the results of a 1999 survey of chief financial officers (CFOs) at both large and small firms in the United States. </a:t>
            </a:r>
            <a:endParaRPr lang="en-US" altLang="en-US" dirty="0"/>
          </a:p>
        </p:txBody>
      </p:sp>
    </p:spTree>
    <p:extLst>
      <p:ext uri="{BB962C8B-B14F-4D97-AF65-F5344CB8AC3E}">
        <p14:creationId xmlns:p14="http://schemas.microsoft.com/office/powerpoint/2010/main" val="831673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49</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800" b="0" i="0" u="none" strike="noStrike" baseline="0" dirty="0">
                <a:solidFill>
                  <a:srgbClr val="221E1F"/>
                </a:solidFill>
                <a:latin typeface="STIX MathJax Main"/>
              </a:rPr>
              <a:t>For future reference, the various criteria we have discussed are summarized in Table 9.7. </a:t>
            </a:r>
            <a:endParaRPr lang="en-US" altLang="en-US" dirty="0"/>
          </a:p>
        </p:txBody>
      </p:sp>
    </p:spTree>
    <p:extLst>
      <p:ext uri="{BB962C8B-B14F-4D97-AF65-F5344CB8AC3E}">
        <p14:creationId xmlns:p14="http://schemas.microsoft.com/office/powerpoint/2010/main" val="3560210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50</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800" b="0" i="0" u="none" strike="noStrike" baseline="0" dirty="0">
                <a:solidFill>
                  <a:srgbClr val="221E1F"/>
                </a:solidFill>
                <a:latin typeface="STIX MathJax Main"/>
              </a:rPr>
              <a:t>For future reference, the various criteria we have discussed are summarized in Table 9.7. </a:t>
            </a:r>
            <a:endParaRPr lang="en-US" altLang="en-US" dirty="0"/>
          </a:p>
        </p:txBody>
      </p:sp>
    </p:spTree>
    <p:extLst>
      <p:ext uri="{BB962C8B-B14F-4D97-AF65-F5344CB8AC3E}">
        <p14:creationId xmlns:p14="http://schemas.microsoft.com/office/powerpoint/2010/main" val="4233650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51</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9.7</a:t>
            </a:r>
          </a:p>
        </p:txBody>
      </p:sp>
    </p:spTree>
    <p:extLst>
      <p:ext uri="{BB962C8B-B14F-4D97-AF65-F5344CB8AC3E}">
        <p14:creationId xmlns:p14="http://schemas.microsoft.com/office/powerpoint/2010/main" val="25312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7</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Notice that if the NPV is negative, the effect on share value will be unfavorable. If the NPV were positive, the effect would be favorable. As a consequence, all we need to know about a particular proposal for the purpose of making an accept–reject decision is whether the NPV is positive or negative. </a:t>
            </a:r>
          </a:p>
          <a:p>
            <a:pPr eaLnBrk="1" hangingPunct="1"/>
            <a:endParaRPr lang="en-US" altLang="en-US" sz="1800" b="0" i="0" u="none" strike="noStrike" baseline="0" dirty="0">
              <a:solidFill>
                <a:srgbClr val="221E1F"/>
              </a:solidFill>
              <a:latin typeface="STIX MathJax Mai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221E1F"/>
                </a:solidFill>
                <a:latin typeface="STIX MathJax Main"/>
              </a:rPr>
              <a:t>In the unlikely event that the net present value turned out to be exactly zero, we would be indifferent between taking the investment and not taking it. </a:t>
            </a:r>
          </a:p>
          <a:p>
            <a:pPr eaLnBrk="1" hangingPunct="1"/>
            <a:endParaRPr lang="en-US" altLang="en-US" dirty="0"/>
          </a:p>
        </p:txBody>
      </p:sp>
    </p:spTree>
    <p:extLst>
      <p:ext uri="{BB962C8B-B14F-4D97-AF65-F5344CB8AC3E}">
        <p14:creationId xmlns:p14="http://schemas.microsoft.com/office/powerpoint/2010/main" val="407379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8</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0" i="0" u="none" strike="noStrike" baseline="0" dirty="0">
                <a:solidFill>
                  <a:srgbClr val="221E1F"/>
                </a:solidFill>
                <a:latin typeface="STIX MathJax Main"/>
              </a:rPr>
              <a:t>As Figure 9.1 suggests, we effectively have an eight-year annuity of $20,000 − 14,000 = $6,000 per year, along with a single lump sum inflow of $2,000 in eight years. </a:t>
            </a:r>
          </a:p>
        </p:txBody>
      </p:sp>
    </p:spTree>
    <p:extLst>
      <p:ext uri="{BB962C8B-B14F-4D97-AF65-F5344CB8AC3E}">
        <p14:creationId xmlns:p14="http://schemas.microsoft.com/office/powerpoint/2010/main" val="268662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9</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b="0" i="0" u="none" strike="noStrike" baseline="0" dirty="0">
              <a:solidFill>
                <a:srgbClr val="221E1F"/>
              </a:solidFill>
              <a:latin typeface="STIX MathJax Main"/>
            </a:endParaRPr>
          </a:p>
        </p:txBody>
      </p:sp>
    </p:spTree>
    <p:extLst>
      <p:ext uri="{BB962C8B-B14F-4D97-AF65-F5344CB8AC3E}">
        <p14:creationId xmlns:p14="http://schemas.microsoft.com/office/powerpoint/2010/main" val="133053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10</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Section 9.2</a:t>
            </a:r>
          </a:p>
          <a:p>
            <a:pPr eaLnBrk="1" hangingPunct="1"/>
            <a:endParaRPr lang="en-US" altLang="en-US" dirty="0"/>
          </a:p>
          <a:p>
            <a:pPr eaLnBrk="1" hangingPunct="1"/>
            <a:r>
              <a:rPr lang="en-US" sz="1800" b="0" i="0" u="none" strike="noStrike" baseline="0" dirty="0">
                <a:solidFill>
                  <a:srgbClr val="221E1F"/>
                </a:solidFill>
                <a:latin typeface="STIX MathJax Main"/>
              </a:rPr>
              <a:t>When the numbers don’t work out exactly, it is customary to work with fractional years. </a:t>
            </a:r>
            <a:endParaRPr lang="en-US" altLang="en-US" dirty="0"/>
          </a:p>
        </p:txBody>
      </p:sp>
    </p:spTree>
    <p:extLst>
      <p:ext uri="{BB962C8B-B14F-4D97-AF65-F5344CB8AC3E}">
        <p14:creationId xmlns:p14="http://schemas.microsoft.com/office/powerpoint/2010/main" val="475580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8963E4-232B-4DB5-B5C5-1BC24625F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8.</a:t>
            </a:r>
            <a:fld id="{164BEC44-B356-4E79-B637-623DE1A9DEA6}" type="slidenum">
              <a:rPr lang="en-US" altLang="en-US">
                <a:latin typeface="Times New Roman" panose="02020603050405020304" pitchFamily="18" charset="0"/>
              </a:rPr>
              <a:pPr/>
              <a:t>11</a:t>
            </a:fld>
            <a:endParaRPr lang="en-US" altLang="en-US" dirty="0">
              <a:latin typeface="Times New Roman" panose="02020603050405020304" pitchFamily="18" charset="0"/>
            </a:endParaRPr>
          </a:p>
        </p:txBody>
      </p:sp>
      <p:sp>
        <p:nvSpPr>
          <p:cNvPr id="21507" name="Rectangle 2">
            <a:extLst>
              <a:ext uri="{FF2B5EF4-FFF2-40B4-BE49-F238E27FC236}">
                <a16:creationId xmlns:a16="http://schemas.microsoft.com/office/drawing/2014/main" id="{38996CDB-0A6F-4ED8-941B-A4FAF58F431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681C41C-CACF-4054-8942-573144A6CE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63251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7"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92" y="3135935"/>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599"/>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6956" indent="0" algn="ctr">
              <a:buNone/>
              <a:defRPr>
                <a:solidFill>
                  <a:schemeClr val="tx1">
                    <a:tint val="75000"/>
                  </a:schemeClr>
                </a:solidFill>
              </a:defRPr>
            </a:lvl2pPr>
            <a:lvl3pPr marL="913910" indent="0" algn="ctr">
              <a:buNone/>
              <a:defRPr>
                <a:solidFill>
                  <a:schemeClr val="tx1">
                    <a:tint val="75000"/>
                  </a:schemeClr>
                </a:solidFill>
              </a:defRPr>
            </a:lvl3pPr>
            <a:lvl4pPr marL="1370868" indent="0" algn="ctr">
              <a:buNone/>
              <a:defRPr>
                <a:solidFill>
                  <a:schemeClr val="tx1">
                    <a:tint val="75000"/>
                  </a:schemeClr>
                </a:solidFill>
              </a:defRPr>
            </a:lvl4pPr>
            <a:lvl5pPr marL="1827821" indent="0" algn="ctr">
              <a:buNone/>
              <a:defRPr>
                <a:solidFill>
                  <a:schemeClr val="tx1">
                    <a:tint val="75000"/>
                  </a:schemeClr>
                </a:solidFill>
              </a:defRPr>
            </a:lvl5pPr>
            <a:lvl6pPr marL="2284775" indent="0" algn="ctr">
              <a:buNone/>
              <a:defRPr>
                <a:solidFill>
                  <a:schemeClr val="tx1">
                    <a:tint val="75000"/>
                  </a:schemeClr>
                </a:solidFill>
              </a:defRPr>
            </a:lvl6pPr>
            <a:lvl7pPr marL="2741728" indent="0" algn="ctr">
              <a:buNone/>
              <a:defRPr>
                <a:solidFill>
                  <a:schemeClr val="tx1">
                    <a:tint val="75000"/>
                  </a:schemeClr>
                </a:solidFill>
              </a:defRPr>
            </a:lvl7pPr>
            <a:lvl8pPr marL="3198684" indent="0" algn="ctr">
              <a:buNone/>
              <a:defRPr>
                <a:solidFill>
                  <a:schemeClr val="tx1">
                    <a:tint val="75000"/>
                  </a:schemeClr>
                </a:solidFill>
              </a:defRPr>
            </a:lvl8pPr>
            <a:lvl9pPr marL="365563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46"/>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13" y="648433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EE715840-83AD-4517-9F3C-5DA46BBD1660}"/>
              </a:ext>
            </a:extLst>
          </p:cNvPr>
          <p:cNvPicPr>
            <a:picLocks noChangeAspect="1"/>
          </p:cNvPicPr>
          <p:nvPr userDrawn="1"/>
        </p:nvPicPr>
        <p:blipFill>
          <a:blip r:embed="rId2"/>
          <a:stretch>
            <a:fillRect/>
          </a:stretch>
        </p:blipFill>
        <p:spPr>
          <a:xfrm>
            <a:off x="2286000" y="137368"/>
            <a:ext cx="4172856" cy="2722173"/>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39" y="228971"/>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defTabSz="913910"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41"/>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13"/>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191" tIns="51595" rIns="103191" bIns="51595"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13" y="648433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a:xfrm>
            <a:off x="456848" y="6484323"/>
            <a:ext cx="8687152" cy="370577"/>
          </a:xfrm>
        </p:spPr>
        <p:txBody>
          <a:bodyPr/>
          <a:lstStyle/>
          <a:p>
            <a:pPr>
              <a:defRPr/>
            </a:pPr>
            <a:r>
              <a:rPr lang="en-US" dirty="0"/>
              <a:t>Copyright © 2023 McGraw-Hill Education. All rights reserved. No reproduction or distribution without the prior written consent of McGraw-Hill Education.</a:t>
            </a:r>
          </a:p>
        </p:txBody>
      </p:sp>
      <p:sp>
        <p:nvSpPr>
          <p:cNvPr id="3" name="Content Placeholder 2"/>
          <p:cNvSpPr>
            <a:spLocks noGrp="1"/>
          </p:cNvSpPr>
          <p:nvPr>
            <p:ph idx="1"/>
          </p:nvPr>
        </p:nvSpPr>
        <p:spPr>
          <a:xfrm>
            <a:off x="636764" y="1752968"/>
            <a:ext cx="8117416" cy="43723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7"/>
            <a:ext cx="8117416" cy="1117356"/>
          </a:xfrm>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5"/>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45"/>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2" name="Title 1"/>
          <p:cNvSpPr>
            <a:spLocks noGrp="1"/>
          </p:cNvSpPr>
          <p:nvPr>
            <p:ph type="title"/>
          </p:nvPr>
        </p:nvSpPr>
        <p:spPr>
          <a:xfrm>
            <a:off x="736456" y="3200413"/>
            <a:ext cx="7696200" cy="1295401"/>
          </a:xfrm>
        </p:spPr>
        <p:txBody>
          <a:bodyPr anchor="b" anchorCtr="0">
            <a:noAutofit/>
          </a:bodyPr>
          <a:lstStyle>
            <a:lvl1pPr algn="ctr" defTabSz="91391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24"/>
            <a:ext cx="7696200" cy="523783"/>
          </a:xfrm>
        </p:spPr>
        <p:txBody>
          <a:bodyPr anchor="ctr">
            <a:normAutofit/>
          </a:bodyPr>
          <a:lstStyle>
            <a:lvl1pPr marL="0" indent="0" algn="ctr">
              <a:buNone/>
              <a:defRPr sz="2000" cap="all" spc="250" baseline="0">
                <a:solidFill>
                  <a:srgbClr val="FFFFFF"/>
                </a:solidFill>
              </a:defRPr>
            </a:lvl1pPr>
            <a:lvl2pPr marL="456956" indent="0">
              <a:buNone/>
              <a:defRPr sz="1800">
                <a:solidFill>
                  <a:schemeClr val="tx1">
                    <a:tint val="75000"/>
                  </a:schemeClr>
                </a:solidFill>
              </a:defRPr>
            </a:lvl2pPr>
            <a:lvl3pPr marL="913910" indent="0">
              <a:buNone/>
              <a:defRPr sz="1600">
                <a:solidFill>
                  <a:schemeClr val="tx1">
                    <a:tint val="75000"/>
                  </a:schemeClr>
                </a:solidFill>
              </a:defRPr>
            </a:lvl3pPr>
            <a:lvl4pPr marL="1370868" indent="0">
              <a:buNone/>
              <a:defRPr sz="1400">
                <a:solidFill>
                  <a:schemeClr val="tx1">
                    <a:tint val="75000"/>
                  </a:schemeClr>
                </a:solidFill>
              </a:defRPr>
            </a:lvl4pPr>
            <a:lvl5pPr marL="1827821" indent="0">
              <a:buNone/>
              <a:defRPr sz="1400">
                <a:solidFill>
                  <a:schemeClr val="tx1">
                    <a:tint val="75000"/>
                  </a:schemeClr>
                </a:solidFill>
              </a:defRPr>
            </a:lvl5pPr>
            <a:lvl6pPr marL="2284775" indent="0">
              <a:buNone/>
              <a:defRPr sz="1400">
                <a:solidFill>
                  <a:schemeClr val="tx1">
                    <a:tint val="75000"/>
                  </a:schemeClr>
                </a:solidFill>
              </a:defRPr>
            </a:lvl6pPr>
            <a:lvl7pPr marL="2741728" indent="0">
              <a:buNone/>
              <a:defRPr sz="1400">
                <a:solidFill>
                  <a:schemeClr val="tx1">
                    <a:tint val="75000"/>
                  </a:schemeClr>
                </a:solidFill>
              </a:defRPr>
            </a:lvl7pPr>
            <a:lvl8pPr marL="3198684" indent="0">
              <a:buNone/>
              <a:defRPr sz="1400">
                <a:solidFill>
                  <a:schemeClr val="tx1">
                    <a:tint val="75000"/>
                  </a:schemeClr>
                </a:solidFill>
              </a:defRPr>
            </a:lvl8pPr>
            <a:lvl9pPr marL="3655638"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191" tIns="51595" rIns="103191" bIns="51595"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13" y="648433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6956" indent="0">
              <a:buNone/>
              <a:defRPr sz="2000" b="1"/>
            </a:lvl2pPr>
            <a:lvl3pPr marL="913910" indent="0">
              <a:buNone/>
              <a:defRPr sz="1800" b="1"/>
            </a:lvl3pPr>
            <a:lvl4pPr marL="1370868" indent="0">
              <a:buNone/>
              <a:defRPr sz="1600" b="1"/>
            </a:lvl4pPr>
            <a:lvl5pPr marL="1827821" indent="0">
              <a:buNone/>
              <a:defRPr sz="1600" b="1"/>
            </a:lvl5pPr>
            <a:lvl6pPr marL="2284775" indent="0">
              <a:buNone/>
              <a:defRPr sz="1600" b="1"/>
            </a:lvl6pPr>
            <a:lvl7pPr marL="2741728" indent="0">
              <a:buNone/>
              <a:defRPr sz="1600" b="1"/>
            </a:lvl7pPr>
            <a:lvl8pPr marL="3198684" indent="0">
              <a:buNone/>
              <a:defRPr sz="1600" b="1"/>
            </a:lvl8pPr>
            <a:lvl9pPr marL="365563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7"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6956" indent="0">
              <a:buNone/>
              <a:defRPr sz="2000" b="1"/>
            </a:lvl2pPr>
            <a:lvl3pPr marL="913910" indent="0">
              <a:buNone/>
              <a:defRPr sz="1800" b="1"/>
            </a:lvl3pPr>
            <a:lvl4pPr marL="1370868" indent="0">
              <a:buNone/>
              <a:defRPr sz="1600" b="1"/>
            </a:lvl4pPr>
            <a:lvl5pPr marL="1827821" indent="0">
              <a:buNone/>
              <a:defRPr sz="1600" b="1"/>
            </a:lvl5pPr>
            <a:lvl6pPr marL="2284775" indent="0">
              <a:buNone/>
              <a:defRPr sz="1600" b="1"/>
            </a:lvl6pPr>
            <a:lvl7pPr marL="2741728" indent="0">
              <a:buNone/>
              <a:defRPr sz="1600" b="1"/>
            </a:lvl7pPr>
            <a:lvl8pPr marL="3198684" indent="0">
              <a:buNone/>
              <a:defRPr sz="1600" b="1"/>
            </a:lvl8pPr>
            <a:lvl9pPr marL="365563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191" tIns="51595" rIns="103191" bIns="51595"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13" y="648433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6956" indent="0">
              <a:buNone/>
              <a:defRPr sz="1200"/>
            </a:lvl2pPr>
            <a:lvl3pPr marL="913910" indent="0">
              <a:buNone/>
              <a:defRPr sz="1000"/>
            </a:lvl3pPr>
            <a:lvl4pPr marL="1370868" indent="0">
              <a:buNone/>
              <a:defRPr sz="900"/>
            </a:lvl4pPr>
            <a:lvl5pPr marL="1827821" indent="0">
              <a:buNone/>
              <a:defRPr sz="900"/>
            </a:lvl5pPr>
            <a:lvl6pPr marL="2284775" indent="0">
              <a:buNone/>
              <a:defRPr sz="900"/>
            </a:lvl6pPr>
            <a:lvl7pPr marL="2741728" indent="0">
              <a:buNone/>
              <a:defRPr sz="900"/>
            </a:lvl7pPr>
            <a:lvl8pPr marL="3198684" indent="0">
              <a:buNone/>
              <a:defRPr sz="900"/>
            </a:lvl8pPr>
            <a:lvl9pPr marL="3655638"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191" tIns="51595" rIns="103191" bIns="51595"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13" y="648433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700"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20"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6956" indent="0">
              <a:buNone/>
              <a:defRPr sz="2800"/>
            </a:lvl2pPr>
            <a:lvl3pPr marL="913910" indent="0">
              <a:buNone/>
              <a:defRPr sz="2400"/>
            </a:lvl3pPr>
            <a:lvl4pPr marL="1370868" indent="0">
              <a:buNone/>
              <a:defRPr sz="2000"/>
            </a:lvl4pPr>
            <a:lvl5pPr marL="1827821" indent="0">
              <a:buNone/>
              <a:defRPr sz="2000"/>
            </a:lvl5pPr>
            <a:lvl6pPr marL="2284775" indent="0">
              <a:buNone/>
              <a:defRPr sz="2000"/>
            </a:lvl6pPr>
            <a:lvl7pPr marL="2741728" indent="0">
              <a:buNone/>
              <a:defRPr sz="2000"/>
            </a:lvl7pPr>
            <a:lvl8pPr marL="3198684" indent="0">
              <a:buNone/>
              <a:defRPr sz="2000"/>
            </a:lvl8pPr>
            <a:lvl9pPr marL="3655638"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70"/>
            <a:ext cx="7244736" cy="401715"/>
          </a:xfrm>
        </p:spPr>
        <p:txBody>
          <a:bodyPr anchor="ctr">
            <a:normAutofit/>
          </a:bodyPr>
          <a:lstStyle>
            <a:lvl1pPr marL="0" indent="0" algn="ctr">
              <a:buNone/>
              <a:defRPr sz="1500" cap="all" spc="250" baseline="0">
                <a:solidFill>
                  <a:srgbClr val="FFFFFF"/>
                </a:solidFill>
              </a:defRPr>
            </a:lvl1pPr>
            <a:lvl2pPr marL="456956" indent="0">
              <a:buNone/>
              <a:defRPr sz="1200"/>
            </a:lvl2pPr>
            <a:lvl3pPr marL="913910" indent="0">
              <a:buNone/>
              <a:defRPr sz="1000"/>
            </a:lvl3pPr>
            <a:lvl4pPr marL="1370868" indent="0">
              <a:buNone/>
              <a:defRPr sz="900"/>
            </a:lvl4pPr>
            <a:lvl5pPr marL="1827821" indent="0">
              <a:buNone/>
              <a:defRPr sz="900"/>
            </a:lvl5pPr>
            <a:lvl6pPr marL="2284775" indent="0">
              <a:buNone/>
              <a:defRPr sz="900"/>
            </a:lvl6pPr>
            <a:lvl7pPr marL="2741728" indent="0">
              <a:buNone/>
              <a:defRPr sz="900"/>
            </a:lvl7pPr>
            <a:lvl8pPr marL="3198684" indent="0">
              <a:buNone/>
              <a:defRPr sz="900"/>
            </a:lvl8pPr>
            <a:lvl9pPr marL="3655638"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191" tIns="51595" rIns="103191" bIns="51595"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13" y="6484339"/>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09" y="120905"/>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7" rIns="91396" bIns="45697"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17"/>
            <a:ext cx="2134306" cy="364515"/>
          </a:xfrm>
          <a:prstGeom prst="rect">
            <a:avLst/>
          </a:prstGeom>
        </p:spPr>
        <p:txBody>
          <a:bodyPr vert="horz" lIns="91396" tIns="45697" rIns="91396" bIns="45697"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38"/>
            <a:ext cx="8687152" cy="370577"/>
          </a:xfrm>
          <a:prstGeom prst="rect">
            <a:avLst/>
          </a:prstGeom>
        </p:spPr>
        <p:txBody>
          <a:bodyPr vert="horz" lIns="91396" tIns="45697" rIns="91396" bIns="45697"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defTabSz="913991"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7"/>
            <a:ext cx="8117416" cy="1117356"/>
          </a:xfrm>
          <a:prstGeom prst="rect">
            <a:avLst/>
          </a:prstGeom>
          <a:noFill/>
        </p:spPr>
        <p:txBody>
          <a:bodyPr vert="horz" lIns="91396" tIns="45697" rIns="91396" bIns="45697"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195" tIns="51598" rIns="103195" bIns="51598"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71" y="373677"/>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96" tIns="45697" rIns="91396" bIns="45697"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DF3A0B42-53B5-4E7A-9145-A43112E163E6}"/>
              </a:ext>
            </a:extLst>
          </p:cNvPr>
          <p:cNvPicPr>
            <a:picLocks noChangeAspect="1"/>
          </p:cNvPicPr>
          <p:nvPr userDrawn="1"/>
        </p:nvPicPr>
        <p:blipFill>
          <a:blip r:embed="rId14"/>
          <a:stretch>
            <a:fillRect/>
          </a:stretch>
        </p:blipFill>
        <p:spPr>
          <a:xfrm>
            <a:off x="81128" y="1"/>
            <a:ext cx="345867" cy="6854914"/>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dt="0"/>
  <p:txStyles>
    <p:titleStyle>
      <a:lvl1pPr algn="ctr" defTabSz="913700" rtl="0" eaLnBrk="0" fontAlgn="base" hangingPunct="0">
        <a:spcBef>
          <a:spcPct val="0"/>
        </a:spcBef>
        <a:spcAft>
          <a:spcPct val="0"/>
        </a:spcAft>
        <a:defRPr sz="4100" kern="1200" cap="all">
          <a:solidFill>
            <a:srgbClr val="BF2600"/>
          </a:solidFill>
          <a:latin typeface="+mj-lt"/>
          <a:ea typeface="+mj-ea"/>
          <a:cs typeface="+mj-cs"/>
        </a:defRPr>
      </a:lvl1pPr>
      <a:lvl2pPr algn="ctr" defTabSz="913700" rtl="0" eaLnBrk="0" fontAlgn="base" hangingPunct="0">
        <a:spcBef>
          <a:spcPct val="0"/>
        </a:spcBef>
        <a:spcAft>
          <a:spcPct val="0"/>
        </a:spcAft>
        <a:defRPr sz="3500">
          <a:solidFill>
            <a:srgbClr val="BF2600"/>
          </a:solidFill>
          <a:latin typeface="Book Antiqua" panose="02040602050305030304" pitchFamily="18" charset="0"/>
        </a:defRPr>
      </a:lvl2pPr>
      <a:lvl3pPr algn="ctr" defTabSz="913700" rtl="0" eaLnBrk="0" fontAlgn="base" hangingPunct="0">
        <a:spcBef>
          <a:spcPct val="0"/>
        </a:spcBef>
        <a:spcAft>
          <a:spcPct val="0"/>
        </a:spcAft>
        <a:defRPr sz="3500">
          <a:solidFill>
            <a:srgbClr val="BF2600"/>
          </a:solidFill>
          <a:latin typeface="Book Antiqua" panose="02040602050305030304" pitchFamily="18" charset="0"/>
        </a:defRPr>
      </a:lvl3pPr>
      <a:lvl4pPr algn="ctr" defTabSz="913700" rtl="0" eaLnBrk="0" fontAlgn="base" hangingPunct="0">
        <a:spcBef>
          <a:spcPct val="0"/>
        </a:spcBef>
        <a:spcAft>
          <a:spcPct val="0"/>
        </a:spcAft>
        <a:defRPr sz="3500">
          <a:solidFill>
            <a:srgbClr val="BF2600"/>
          </a:solidFill>
          <a:latin typeface="Book Antiqua" panose="02040602050305030304" pitchFamily="18" charset="0"/>
        </a:defRPr>
      </a:lvl4pPr>
      <a:lvl5pPr algn="ctr" defTabSz="913700" rtl="0" eaLnBrk="0" fontAlgn="base" hangingPunct="0">
        <a:spcBef>
          <a:spcPct val="0"/>
        </a:spcBef>
        <a:spcAft>
          <a:spcPct val="0"/>
        </a:spcAft>
        <a:defRPr sz="3500">
          <a:solidFill>
            <a:srgbClr val="BF2600"/>
          </a:solidFill>
          <a:latin typeface="Book Antiqua" panose="02040602050305030304" pitchFamily="18" charset="0"/>
        </a:defRPr>
      </a:lvl5pPr>
      <a:lvl6pPr marL="515972" algn="ctr" defTabSz="913700" rtl="0" fontAlgn="base">
        <a:spcBef>
          <a:spcPct val="0"/>
        </a:spcBef>
        <a:spcAft>
          <a:spcPct val="0"/>
        </a:spcAft>
        <a:defRPr sz="3500">
          <a:solidFill>
            <a:srgbClr val="BF2600"/>
          </a:solidFill>
          <a:latin typeface="Book Antiqua" panose="02040602050305030304" pitchFamily="18" charset="0"/>
        </a:defRPr>
      </a:lvl6pPr>
      <a:lvl7pPr marL="1031942" algn="ctr" defTabSz="913700" rtl="0" fontAlgn="base">
        <a:spcBef>
          <a:spcPct val="0"/>
        </a:spcBef>
        <a:spcAft>
          <a:spcPct val="0"/>
        </a:spcAft>
        <a:defRPr sz="3500">
          <a:solidFill>
            <a:srgbClr val="BF2600"/>
          </a:solidFill>
          <a:latin typeface="Book Antiqua" panose="02040602050305030304" pitchFamily="18" charset="0"/>
        </a:defRPr>
      </a:lvl7pPr>
      <a:lvl8pPr marL="1547906" algn="ctr" defTabSz="913700" rtl="0" fontAlgn="base">
        <a:spcBef>
          <a:spcPct val="0"/>
        </a:spcBef>
        <a:spcAft>
          <a:spcPct val="0"/>
        </a:spcAft>
        <a:defRPr sz="3500">
          <a:solidFill>
            <a:srgbClr val="BF2600"/>
          </a:solidFill>
          <a:latin typeface="Book Antiqua" panose="02040602050305030304" pitchFamily="18" charset="0"/>
        </a:defRPr>
      </a:lvl8pPr>
      <a:lvl9pPr marL="2063887" algn="ctr" defTabSz="913700" rtl="0" fontAlgn="base">
        <a:spcBef>
          <a:spcPct val="0"/>
        </a:spcBef>
        <a:spcAft>
          <a:spcPct val="0"/>
        </a:spcAft>
        <a:defRPr sz="3500">
          <a:solidFill>
            <a:srgbClr val="BF2600"/>
          </a:solidFill>
          <a:latin typeface="Book Antiqua" panose="02040602050305030304" pitchFamily="18" charset="0"/>
        </a:defRPr>
      </a:lvl9pPr>
    </p:titleStyle>
    <p:bodyStyle>
      <a:lvl1pPr marL="342189" indent="-227530" algn="l" defTabSz="913700"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590" indent="-227530" algn="l" defTabSz="913700"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700" indent="-227530" algn="l" defTabSz="913700"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180" indent="-227530" algn="l" defTabSz="913700"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286" indent="-227530" algn="l" defTabSz="913700"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584" indent="-182796" algn="l" defTabSz="913991"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782" indent="-182796" algn="l" defTabSz="913991"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579" indent="-182796" algn="l" defTabSz="913991"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379" indent="-182796" algn="l" defTabSz="913991"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7"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90" algn="l" defTabSz="913991" rtl="0" eaLnBrk="1" latinLnBrk="0" hangingPunct="1">
        <a:defRPr sz="1800" kern="1200">
          <a:solidFill>
            <a:schemeClr val="tx1"/>
          </a:solidFill>
          <a:latin typeface="+mn-lt"/>
          <a:ea typeface="+mn-ea"/>
          <a:cs typeface="+mn-cs"/>
        </a:defRPr>
      </a:lvl4pPr>
      <a:lvl5pPr marL="1827984" algn="l" defTabSz="913991" rtl="0" eaLnBrk="1" latinLnBrk="0" hangingPunct="1">
        <a:defRPr sz="1800" kern="1200">
          <a:solidFill>
            <a:schemeClr val="tx1"/>
          </a:solidFill>
          <a:latin typeface="+mn-lt"/>
          <a:ea typeface="+mn-ea"/>
          <a:cs typeface="+mn-cs"/>
        </a:defRPr>
      </a:lvl5pPr>
      <a:lvl6pPr marL="2284979" algn="l" defTabSz="913991" rtl="0" eaLnBrk="1" latinLnBrk="0" hangingPunct="1">
        <a:defRPr sz="1800" kern="1200">
          <a:solidFill>
            <a:schemeClr val="tx1"/>
          </a:solidFill>
          <a:latin typeface="+mn-lt"/>
          <a:ea typeface="+mn-ea"/>
          <a:cs typeface="+mn-cs"/>
        </a:defRPr>
      </a:lvl6pPr>
      <a:lvl7pPr marL="2741973" algn="l" defTabSz="913991" rtl="0" eaLnBrk="1" latinLnBrk="0" hangingPunct="1">
        <a:defRPr sz="1800" kern="1200">
          <a:solidFill>
            <a:schemeClr val="tx1"/>
          </a:solidFill>
          <a:latin typeface="+mn-lt"/>
          <a:ea typeface="+mn-ea"/>
          <a:cs typeface="+mn-cs"/>
        </a:defRPr>
      </a:lvl7pPr>
      <a:lvl8pPr marL="3198970" algn="l" defTabSz="913991" rtl="0" eaLnBrk="1" latinLnBrk="0" hangingPunct="1">
        <a:defRPr sz="1800" kern="1200">
          <a:solidFill>
            <a:schemeClr val="tx1"/>
          </a:solidFill>
          <a:latin typeface="+mn-lt"/>
          <a:ea typeface="+mn-ea"/>
          <a:cs typeface="+mn-cs"/>
        </a:defRPr>
      </a:lvl8pPr>
      <a:lvl9pPr marL="3655965" algn="l" defTabSz="9139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77524A3-6C7B-4CD5-98FB-167AB86CD901}"/>
              </a:ext>
            </a:extLst>
          </p:cNvPr>
          <p:cNvSpPr>
            <a:spLocks noGrp="1"/>
          </p:cNvSpPr>
          <p:nvPr>
            <p:ph type="subTitle" idx="1"/>
          </p:nvPr>
        </p:nvSpPr>
        <p:spPr/>
        <p:txBody>
          <a:bodyPr>
            <a:noAutofit/>
          </a:bodyPr>
          <a:lstStyle/>
          <a:p>
            <a:pPr>
              <a:spcBef>
                <a:spcPts val="0"/>
              </a:spcBef>
            </a:pPr>
            <a:r>
              <a:rPr lang="en-US" altLang="en-US" dirty="0">
                <a:solidFill>
                  <a:schemeClr val="bg1"/>
                </a:solidFill>
              </a:rPr>
              <a:t>NET PRESENT VALUE AND </a:t>
            </a:r>
          </a:p>
          <a:p>
            <a:pPr>
              <a:spcBef>
                <a:spcPts val="0"/>
              </a:spcBef>
            </a:pPr>
            <a:r>
              <a:rPr lang="en-US" altLang="en-US" dirty="0">
                <a:solidFill>
                  <a:schemeClr val="bg1"/>
                </a:solidFill>
              </a:rPr>
              <a:t>OTHER INVESTMENT CRITERIA</a:t>
            </a:r>
          </a:p>
        </p:txBody>
      </p:sp>
      <p:sp>
        <p:nvSpPr>
          <p:cNvPr id="3" name="Title 2">
            <a:extLst>
              <a:ext uri="{FF2B5EF4-FFF2-40B4-BE49-F238E27FC236}">
                <a16:creationId xmlns:a16="http://schemas.microsoft.com/office/drawing/2014/main" id="{87AD4695-FFC2-433B-AC13-A1E3D76AE9CC}"/>
              </a:ext>
            </a:extLst>
          </p:cNvPr>
          <p:cNvSpPr>
            <a:spLocks noGrp="1"/>
          </p:cNvSpPr>
          <p:nvPr>
            <p:ph type="ctrTitle"/>
          </p:nvPr>
        </p:nvSpPr>
        <p:spPr/>
        <p:txBody>
          <a:bodyPr/>
          <a:lstStyle/>
          <a:p>
            <a:r>
              <a:rPr lang="en-US" altLang="en-US" dirty="0">
                <a:solidFill>
                  <a:schemeClr val="tx2"/>
                </a:solidFill>
              </a:rPr>
              <a:t>CHAPTER 9</a:t>
            </a:r>
            <a:endParaRPr lang="en-US" dirty="0">
              <a:solidFill>
                <a:schemeClr val="tx2"/>
              </a:solidFill>
            </a:endParaRPr>
          </a:p>
        </p:txBody>
      </p:sp>
      <p:sp>
        <p:nvSpPr>
          <p:cNvPr id="5" name="Footer Placeholder 4">
            <a:extLst>
              <a:ext uri="{FF2B5EF4-FFF2-40B4-BE49-F238E27FC236}">
                <a16:creationId xmlns:a16="http://schemas.microsoft.com/office/drawing/2014/main" id="{3952BC95-D622-4FFC-A835-6747845418C1}"/>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85000"/>
              </a:lnSpc>
              <a:spcBef>
                <a:spcPts val="600"/>
              </a:spcBef>
            </a:pPr>
            <a:r>
              <a:rPr lang="en-US" altLang="en-US" sz="2200" b="1" dirty="0">
                <a:solidFill>
                  <a:srgbClr val="221E1F"/>
                </a:solidFill>
              </a:rPr>
              <a:t>Payback period </a:t>
            </a:r>
            <a:r>
              <a:rPr lang="en-US" altLang="en-US" sz="2200" dirty="0">
                <a:solidFill>
                  <a:srgbClr val="221E1F"/>
                </a:solidFill>
              </a:rPr>
              <a:t>is the amount of time required for an investment to generate cash flows sufficient to recover its initial cost</a:t>
            </a:r>
          </a:p>
          <a:p>
            <a:pPr eaLnBrk="1" hangingPunct="1">
              <a:lnSpc>
                <a:spcPct val="85000"/>
              </a:lnSpc>
              <a:spcBef>
                <a:spcPts val="600"/>
              </a:spcBef>
            </a:pPr>
            <a:endParaRPr lang="en-US" altLang="en-US" sz="2200" dirty="0">
              <a:solidFill>
                <a:srgbClr val="221E1F"/>
              </a:solidFill>
            </a:endParaRPr>
          </a:p>
          <a:p>
            <a:pPr eaLnBrk="1" hangingPunct="1">
              <a:lnSpc>
                <a:spcPct val="85000"/>
              </a:lnSpc>
              <a:spcBef>
                <a:spcPts val="600"/>
              </a:spcBef>
            </a:pPr>
            <a:endParaRPr lang="en-US" altLang="en-US" sz="2200" dirty="0">
              <a:solidFill>
                <a:srgbClr val="221E1F"/>
              </a:solidFill>
            </a:endParaRPr>
          </a:p>
          <a:p>
            <a:pPr eaLnBrk="1" hangingPunct="1">
              <a:lnSpc>
                <a:spcPct val="85000"/>
              </a:lnSpc>
              <a:spcBef>
                <a:spcPts val="600"/>
              </a:spcBef>
            </a:pPr>
            <a:endParaRPr lang="en-US" altLang="en-US" sz="2200" dirty="0">
              <a:solidFill>
                <a:srgbClr val="221E1F"/>
              </a:solidFill>
            </a:endParaRPr>
          </a:p>
          <a:p>
            <a:pPr eaLnBrk="1" hangingPunct="1">
              <a:lnSpc>
                <a:spcPct val="85000"/>
              </a:lnSpc>
              <a:spcBef>
                <a:spcPts val="600"/>
              </a:spcBef>
            </a:pPr>
            <a:r>
              <a:rPr lang="en-US" altLang="en-US" sz="2200" dirty="0"/>
              <a:t>Below, find the cash flows from a proposed investment. How many years </a:t>
            </a:r>
            <a:r>
              <a:rPr lang="en-US" sz="2200" b="0" i="0" u="none" strike="noStrike" baseline="0" dirty="0">
                <a:solidFill>
                  <a:srgbClr val="221E1F"/>
                </a:solidFill>
              </a:rPr>
              <a:t>do we have to wait until the accumulated cash flows from this investment equal or exceed the cost of the investment? </a:t>
            </a:r>
            <a:endParaRPr lang="en-US" altLang="en-US" sz="2200" dirty="0">
              <a:solidFill>
                <a:srgbClr val="221E1F"/>
              </a:solidFill>
            </a:endParaRPr>
          </a:p>
          <a:p>
            <a:pPr lvl="1" eaLnBrk="1" hangingPunct="1">
              <a:lnSpc>
                <a:spcPct val="85000"/>
              </a:lnSpc>
              <a:spcBef>
                <a:spcPts val="600"/>
              </a:spcBef>
            </a:pPr>
            <a:r>
              <a:rPr lang="en-US" sz="2100" dirty="0">
                <a:solidFill>
                  <a:srgbClr val="221E1F"/>
                </a:solidFill>
              </a:rPr>
              <a:t>I</a:t>
            </a:r>
            <a:r>
              <a:rPr lang="en-US" sz="2100" b="0" i="0" u="none" strike="noStrike" baseline="0" dirty="0">
                <a:solidFill>
                  <a:srgbClr val="221E1F"/>
                </a:solidFill>
              </a:rPr>
              <a:t>nitial investment is $50,000</a:t>
            </a:r>
          </a:p>
          <a:p>
            <a:pPr lvl="1" eaLnBrk="1" hangingPunct="1">
              <a:lnSpc>
                <a:spcPct val="85000"/>
              </a:lnSpc>
              <a:spcBef>
                <a:spcPts val="600"/>
              </a:spcBef>
            </a:pPr>
            <a:r>
              <a:rPr lang="en-US" sz="2100" b="0" i="0" u="none" strike="noStrike" baseline="0" dirty="0">
                <a:solidFill>
                  <a:srgbClr val="221E1F"/>
                </a:solidFill>
              </a:rPr>
              <a:t>After the first year, the firm has recovered $30,000, leaving $20,000.</a:t>
            </a:r>
          </a:p>
          <a:p>
            <a:pPr lvl="1" eaLnBrk="1" hangingPunct="1">
              <a:lnSpc>
                <a:spcPct val="85000"/>
              </a:lnSpc>
              <a:spcBef>
                <a:spcPts val="600"/>
              </a:spcBef>
            </a:pPr>
            <a:r>
              <a:rPr lang="en-US" sz="2100" b="0" i="0" u="none" strike="noStrike" baseline="0" dirty="0">
                <a:solidFill>
                  <a:srgbClr val="221E1F"/>
                </a:solidFill>
              </a:rPr>
              <a:t>Cash flow in the second year is exactly $20,000, so payback period for this investment is </a:t>
            </a:r>
            <a:r>
              <a:rPr lang="en-US" sz="2100" b="1" i="0" u="none" strike="noStrike" baseline="0" dirty="0">
                <a:solidFill>
                  <a:schemeClr val="accent1">
                    <a:lumMod val="75000"/>
                  </a:schemeClr>
                </a:solidFill>
              </a:rPr>
              <a:t>exactly</a:t>
            </a:r>
            <a:r>
              <a:rPr lang="en-US" sz="2100" b="0" i="0" u="none" strike="noStrike" baseline="0" dirty="0">
                <a:solidFill>
                  <a:srgbClr val="221E1F"/>
                </a:solidFill>
              </a:rPr>
              <a:t> </a:t>
            </a:r>
            <a:r>
              <a:rPr lang="en-US" sz="2100" b="1" i="0" u="none" strike="noStrike" baseline="0" dirty="0">
                <a:solidFill>
                  <a:schemeClr val="accent1">
                    <a:lumMod val="75000"/>
                  </a:schemeClr>
                </a:solidFill>
              </a:rPr>
              <a:t>two years</a:t>
            </a:r>
            <a:endParaRPr lang="en-US" altLang="en-US" sz="2100" b="1" dirty="0">
              <a:solidFill>
                <a:schemeClr val="accent1">
                  <a:lumMod val="75000"/>
                </a:schemeClr>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payback rule</a:t>
            </a:r>
          </a:p>
        </p:txBody>
      </p:sp>
      <p:pic>
        <p:nvPicPr>
          <p:cNvPr id="4" name="Picture 3">
            <a:extLst>
              <a:ext uri="{FF2B5EF4-FFF2-40B4-BE49-F238E27FC236}">
                <a16:creationId xmlns:a16="http://schemas.microsoft.com/office/drawing/2014/main" id="{BEF71ADC-6B37-4EAE-844E-E33BA691B708}"/>
              </a:ext>
            </a:extLst>
          </p:cNvPr>
          <p:cNvPicPr>
            <a:picLocks noChangeAspect="1"/>
          </p:cNvPicPr>
          <p:nvPr/>
        </p:nvPicPr>
        <p:blipFill>
          <a:blip r:embed="rId3"/>
          <a:stretch>
            <a:fillRect/>
          </a:stretch>
        </p:blipFill>
        <p:spPr>
          <a:xfrm>
            <a:off x="1185862" y="5475414"/>
            <a:ext cx="6772275" cy="1028700"/>
          </a:xfrm>
          <a:prstGeom prst="rect">
            <a:avLst/>
          </a:prstGeom>
        </p:spPr>
      </p:pic>
      <p:pic>
        <p:nvPicPr>
          <p:cNvPr id="6" name="Picture 5">
            <a:extLst>
              <a:ext uri="{FF2B5EF4-FFF2-40B4-BE49-F238E27FC236}">
                <a16:creationId xmlns:a16="http://schemas.microsoft.com/office/drawing/2014/main" id="{76254D0B-B6D8-4C76-AEC9-A0DEFB13BD50}"/>
              </a:ext>
            </a:extLst>
          </p:cNvPr>
          <p:cNvPicPr>
            <a:picLocks noChangeAspect="1"/>
          </p:cNvPicPr>
          <p:nvPr/>
        </p:nvPicPr>
        <p:blipFill>
          <a:blip r:embed="rId4"/>
          <a:stretch>
            <a:fillRect/>
          </a:stretch>
        </p:blipFill>
        <p:spPr>
          <a:xfrm>
            <a:off x="752299" y="2115574"/>
            <a:ext cx="8096250" cy="1028700"/>
          </a:xfrm>
          <a:prstGeom prst="rect">
            <a:avLst/>
          </a:prstGeom>
        </p:spPr>
      </p:pic>
    </p:spTree>
    <p:extLst>
      <p:ext uri="{BB962C8B-B14F-4D97-AF65-F5344CB8AC3E}">
        <p14:creationId xmlns:p14="http://schemas.microsoft.com/office/powerpoint/2010/main" val="371399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83000"/>
              </a:lnSpc>
              <a:spcBef>
                <a:spcPts val="600"/>
              </a:spcBef>
            </a:pPr>
            <a:r>
              <a:rPr lang="en-US" sz="2200" b="0" i="0" u="none" strike="noStrike" baseline="0" dirty="0">
                <a:solidFill>
                  <a:srgbClr val="221E1F"/>
                </a:solidFill>
              </a:rPr>
              <a:t>Table 9.1, below, illustrates cash flows for five different projects</a:t>
            </a:r>
          </a:p>
          <a:p>
            <a:pPr lvl="1" eaLnBrk="1" hangingPunct="1">
              <a:lnSpc>
                <a:spcPct val="83000"/>
              </a:lnSpc>
              <a:spcBef>
                <a:spcPts val="600"/>
              </a:spcBef>
            </a:pPr>
            <a:r>
              <a:rPr lang="en-US" sz="2100" dirty="0">
                <a:solidFill>
                  <a:srgbClr val="221E1F"/>
                </a:solidFill>
              </a:rPr>
              <a:t>F</a:t>
            </a:r>
            <a:r>
              <a:rPr lang="en-US" sz="2100" b="0" i="0" u="none" strike="noStrike" baseline="0" dirty="0">
                <a:solidFill>
                  <a:srgbClr val="221E1F"/>
                </a:solidFill>
              </a:rPr>
              <a:t>igures shown as Year 0 cash flows are costs of the investments</a:t>
            </a:r>
          </a:p>
          <a:p>
            <a:pPr lvl="1" eaLnBrk="1" hangingPunct="1">
              <a:lnSpc>
                <a:spcPct val="83000"/>
              </a:lnSpc>
              <a:spcBef>
                <a:spcPts val="600"/>
              </a:spcBef>
            </a:pPr>
            <a:endParaRPr lang="en-US" sz="2100" dirty="0">
              <a:solidFill>
                <a:srgbClr val="221E1F"/>
              </a:solidFill>
            </a:endParaRPr>
          </a:p>
          <a:p>
            <a:pPr lvl="1" eaLnBrk="1" hangingPunct="1">
              <a:lnSpc>
                <a:spcPct val="83000"/>
              </a:lnSpc>
              <a:spcBef>
                <a:spcPts val="600"/>
              </a:spcBef>
            </a:pPr>
            <a:endParaRPr lang="en-US" sz="2100" b="0" i="0" u="none" strike="noStrike" baseline="0" dirty="0">
              <a:solidFill>
                <a:srgbClr val="221E1F"/>
              </a:solidFill>
            </a:endParaRPr>
          </a:p>
          <a:p>
            <a:pPr lvl="1" eaLnBrk="1" hangingPunct="1">
              <a:lnSpc>
                <a:spcPct val="83000"/>
              </a:lnSpc>
              <a:spcBef>
                <a:spcPts val="600"/>
              </a:spcBef>
            </a:pPr>
            <a:endParaRPr lang="en-US" sz="2100" dirty="0">
              <a:solidFill>
                <a:srgbClr val="221E1F"/>
              </a:solidFill>
            </a:endParaRPr>
          </a:p>
          <a:p>
            <a:pPr lvl="1" eaLnBrk="1" hangingPunct="1">
              <a:lnSpc>
                <a:spcPct val="83000"/>
              </a:lnSpc>
              <a:spcBef>
                <a:spcPts val="600"/>
              </a:spcBef>
            </a:pPr>
            <a:endParaRPr lang="en-US" sz="2100" b="0" i="0" u="none" strike="noStrike" baseline="0" dirty="0">
              <a:solidFill>
                <a:srgbClr val="221E1F"/>
              </a:solidFill>
            </a:endParaRPr>
          </a:p>
          <a:p>
            <a:pPr lvl="1" eaLnBrk="1" hangingPunct="1">
              <a:lnSpc>
                <a:spcPct val="83000"/>
              </a:lnSpc>
              <a:spcBef>
                <a:spcPts val="600"/>
              </a:spcBef>
            </a:pPr>
            <a:endParaRPr lang="en-US" sz="2100" dirty="0">
              <a:solidFill>
                <a:srgbClr val="221E1F"/>
              </a:solidFill>
            </a:endParaRPr>
          </a:p>
          <a:p>
            <a:pPr lvl="1" eaLnBrk="1" hangingPunct="1">
              <a:lnSpc>
                <a:spcPct val="83000"/>
              </a:lnSpc>
              <a:spcBef>
                <a:spcPts val="600"/>
              </a:spcBef>
            </a:pPr>
            <a:endParaRPr lang="en-US" sz="2100" b="0" i="0" u="none" strike="noStrike" baseline="0" dirty="0">
              <a:solidFill>
                <a:srgbClr val="221E1F"/>
              </a:solidFill>
            </a:endParaRPr>
          </a:p>
          <a:p>
            <a:pPr eaLnBrk="1" hangingPunct="1">
              <a:lnSpc>
                <a:spcPct val="83000"/>
              </a:lnSpc>
              <a:spcBef>
                <a:spcPts val="600"/>
              </a:spcBef>
            </a:pPr>
            <a:r>
              <a:rPr lang="en-US" sz="2200" dirty="0">
                <a:solidFill>
                  <a:srgbClr val="221E1F"/>
                </a:solidFill>
              </a:rPr>
              <a:t>Note the following:</a:t>
            </a:r>
          </a:p>
          <a:p>
            <a:pPr lvl="1" eaLnBrk="1" hangingPunct="1">
              <a:lnSpc>
                <a:spcPct val="83000"/>
              </a:lnSpc>
              <a:spcBef>
                <a:spcPts val="600"/>
              </a:spcBef>
            </a:pPr>
            <a:r>
              <a:rPr lang="en-US" sz="2100" dirty="0">
                <a:solidFill>
                  <a:srgbClr val="221E1F"/>
                </a:solidFill>
              </a:rPr>
              <a:t>P</a:t>
            </a:r>
            <a:r>
              <a:rPr lang="en-US" sz="2100" b="0" i="0" u="none" strike="noStrike" baseline="0" dirty="0">
                <a:solidFill>
                  <a:srgbClr val="221E1F"/>
                </a:solidFill>
              </a:rPr>
              <a:t>ayback for project A is easily calculated as 2.6 years </a:t>
            </a:r>
          </a:p>
          <a:p>
            <a:pPr lvl="1" eaLnBrk="1" hangingPunct="1">
              <a:lnSpc>
                <a:spcPct val="83000"/>
              </a:lnSpc>
              <a:spcBef>
                <a:spcPts val="600"/>
              </a:spcBef>
            </a:pPr>
            <a:r>
              <a:rPr lang="en-US" sz="2100" dirty="0">
                <a:solidFill>
                  <a:srgbClr val="221E1F"/>
                </a:solidFill>
              </a:rPr>
              <a:t>Project B never pays back </a:t>
            </a:r>
          </a:p>
          <a:p>
            <a:pPr lvl="1" eaLnBrk="1" hangingPunct="1">
              <a:lnSpc>
                <a:spcPct val="83000"/>
              </a:lnSpc>
              <a:spcBef>
                <a:spcPts val="600"/>
              </a:spcBef>
            </a:pPr>
            <a:r>
              <a:rPr lang="en-US" sz="2100" b="0" i="0" u="none" strike="noStrike" baseline="0" dirty="0">
                <a:solidFill>
                  <a:srgbClr val="221E1F"/>
                </a:solidFill>
              </a:rPr>
              <a:t>Project C has a payback of exactly 4 years</a:t>
            </a:r>
          </a:p>
          <a:p>
            <a:pPr lvl="1" eaLnBrk="1" hangingPunct="1">
              <a:lnSpc>
                <a:spcPct val="83000"/>
              </a:lnSpc>
              <a:spcBef>
                <a:spcPts val="600"/>
              </a:spcBef>
            </a:pPr>
            <a:r>
              <a:rPr lang="en-US" sz="2100" dirty="0">
                <a:solidFill>
                  <a:srgbClr val="221E1F"/>
                </a:solidFill>
              </a:rPr>
              <a:t>Project D has two different payback periods – 2 years and 4 years – both of which are correct</a:t>
            </a:r>
          </a:p>
          <a:p>
            <a:pPr lvl="1" eaLnBrk="1" hangingPunct="1">
              <a:lnSpc>
                <a:spcPct val="83000"/>
              </a:lnSpc>
              <a:spcBef>
                <a:spcPts val="600"/>
              </a:spcBef>
            </a:pPr>
            <a:r>
              <a:rPr lang="en-US" sz="2100" dirty="0">
                <a:solidFill>
                  <a:srgbClr val="221E1F"/>
                </a:solidFill>
              </a:rPr>
              <a:t>Project E pays back in 6 months</a:t>
            </a:r>
          </a:p>
          <a:p>
            <a:pPr lvl="1" eaLnBrk="1" hangingPunct="1">
              <a:lnSpc>
                <a:spcPct val="83000"/>
              </a:lnSpc>
              <a:spcBef>
                <a:spcPts val="600"/>
              </a:spcBef>
            </a:pPr>
            <a:endParaRPr lang="en-US" b="0" i="0" u="none" strike="noStrike" baseline="0" dirty="0">
              <a:solidFill>
                <a:srgbClr val="221E1F"/>
              </a:solidFill>
              <a:latin typeface="STIX MathJax Main"/>
            </a:endParaRPr>
          </a:p>
          <a:p>
            <a:pPr eaLnBrk="1" hangingPunct="1">
              <a:lnSpc>
                <a:spcPct val="83000"/>
              </a:lnSpc>
              <a:spcBef>
                <a:spcPts val="600"/>
              </a:spcBef>
            </a:pPr>
            <a:endParaRPr lang="en-US" altLang="en-US" sz="2200" dirty="0">
              <a:solidFill>
                <a:schemeClr val="accent1">
                  <a:lumMod val="75000"/>
                </a:schemeClr>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payback rule </a:t>
            </a:r>
            <a:br>
              <a:rPr lang="en-US" altLang="en-US" sz="3600" dirty="0"/>
            </a:br>
            <a:r>
              <a:rPr lang="en-US" altLang="en-US" sz="3600" dirty="0"/>
              <a:t>(continued)</a:t>
            </a:r>
          </a:p>
        </p:txBody>
      </p:sp>
      <p:pic>
        <p:nvPicPr>
          <p:cNvPr id="5" name="Picture 4">
            <a:extLst>
              <a:ext uri="{FF2B5EF4-FFF2-40B4-BE49-F238E27FC236}">
                <a16:creationId xmlns:a16="http://schemas.microsoft.com/office/drawing/2014/main" id="{D325D7ED-DF85-47BF-AEE2-F7C912861744}"/>
              </a:ext>
            </a:extLst>
          </p:cNvPr>
          <p:cNvPicPr>
            <a:picLocks noChangeAspect="1"/>
          </p:cNvPicPr>
          <p:nvPr/>
        </p:nvPicPr>
        <p:blipFill>
          <a:blip r:embed="rId3"/>
          <a:stretch>
            <a:fillRect/>
          </a:stretch>
        </p:blipFill>
        <p:spPr>
          <a:xfrm>
            <a:off x="772230" y="2286000"/>
            <a:ext cx="7981950" cy="1876425"/>
          </a:xfrm>
          <a:prstGeom prst="rect">
            <a:avLst/>
          </a:prstGeom>
        </p:spPr>
      </p:pic>
    </p:spTree>
    <p:extLst>
      <p:ext uri="{BB962C8B-B14F-4D97-AF65-F5344CB8AC3E}">
        <p14:creationId xmlns:p14="http://schemas.microsoft.com/office/powerpoint/2010/main" val="65071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85000"/>
              </a:lnSpc>
              <a:spcBef>
                <a:spcPts val="600"/>
              </a:spcBef>
            </a:pPr>
            <a:r>
              <a:rPr lang="en-US" sz="2200" b="0" i="0" u="none" strike="noStrike" baseline="0" dirty="0">
                <a:solidFill>
                  <a:srgbClr val="221E1F"/>
                </a:solidFill>
              </a:rPr>
              <a:t>When compared to the NPV rule, the payback period rule has some rather severe shortcomings</a:t>
            </a:r>
            <a:r>
              <a:rPr lang="en-US" sz="2200" dirty="0">
                <a:solidFill>
                  <a:srgbClr val="221E1F"/>
                </a:solidFill>
              </a:rPr>
              <a:t>:</a:t>
            </a:r>
          </a:p>
          <a:p>
            <a:pPr lvl="1" eaLnBrk="1" hangingPunct="1">
              <a:lnSpc>
                <a:spcPct val="85000"/>
              </a:lnSpc>
              <a:spcBef>
                <a:spcPts val="600"/>
              </a:spcBef>
            </a:pPr>
            <a:r>
              <a:rPr lang="en-US" sz="2100" dirty="0">
                <a:solidFill>
                  <a:srgbClr val="221E1F"/>
                </a:solidFill>
              </a:rPr>
              <a:t>T</a:t>
            </a:r>
            <a:r>
              <a:rPr lang="en-US" sz="2100" b="0" i="0" u="none" strike="noStrike" baseline="0" dirty="0">
                <a:solidFill>
                  <a:srgbClr val="221E1F"/>
                </a:solidFill>
              </a:rPr>
              <a:t>ime value of money is completely ignored</a:t>
            </a:r>
          </a:p>
          <a:p>
            <a:pPr lvl="1" eaLnBrk="1" hangingPunct="1">
              <a:lnSpc>
                <a:spcPct val="85000"/>
              </a:lnSpc>
              <a:spcBef>
                <a:spcPts val="600"/>
              </a:spcBef>
            </a:pPr>
            <a:r>
              <a:rPr lang="en-US" sz="2100" dirty="0">
                <a:solidFill>
                  <a:srgbClr val="221E1F"/>
                </a:solidFill>
              </a:rPr>
              <a:t>P</a:t>
            </a:r>
            <a:r>
              <a:rPr lang="en-US" sz="2100" b="0" i="0" u="none" strike="noStrike" baseline="0" dirty="0">
                <a:solidFill>
                  <a:srgbClr val="221E1F"/>
                </a:solidFill>
              </a:rPr>
              <a:t>ayback rule fails to consider any risk differences</a:t>
            </a:r>
            <a:endParaRPr lang="en-US" sz="2100" dirty="0">
              <a:solidFill>
                <a:srgbClr val="221E1F"/>
              </a:solidFill>
            </a:endParaRPr>
          </a:p>
          <a:p>
            <a:pPr lvl="1" eaLnBrk="1" hangingPunct="1">
              <a:lnSpc>
                <a:spcPct val="85000"/>
              </a:lnSpc>
              <a:spcBef>
                <a:spcPts val="600"/>
              </a:spcBef>
            </a:pPr>
            <a:r>
              <a:rPr lang="en-US" sz="2100" dirty="0">
                <a:solidFill>
                  <a:srgbClr val="221E1F"/>
                </a:solidFill>
              </a:rPr>
              <a:t>N</a:t>
            </a:r>
            <a:r>
              <a:rPr lang="en-US" sz="2100" b="0" i="0" u="none" strike="noStrike" baseline="0" dirty="0">
                <a:solidFill>
                  <a:srgbClr val="221E1F"/>
                </a:solidFill>
              </a:rPr>
              <a:t>o economic rationale for looking at payback in the first place, so we have no guide for how to pick the cutoff</a:t>
            </a:r>
          </a:p>
          <a:p>
            <a:pPr eaLnBrk="1" hangingPunct="1">
              <a:lnSpc>
                <a:spcPct val="85000"/>
              </a:lnSpc>
              <a:spcBef>
                <a:spcPts val="600"/>
              </a:spcBef>
            </a:pPr>
            <a:r>
              <a:rPr lang="en-US" sz="2200" b="0" i="0" u="none" strike="noStrike" baseline="0" dirty="0">
                <a:solidFill>
                  <a:srgbClr val="221E1F"/>
                </a:solidFill>
              </a:rPr>
              <a:t>Suppose we have somehow decided on an appropriate payback period of two years or less. Consider the two investments, Long and Short, in Table 9.2, below. Both projects cost $250. </a:t>
            </a:r>
          </a:p>
          <a:p>
            <a:pPr eaLnBrk="1" hangingPunct="1">
              <a:lnSpc>
                <a:spcPct val="85000"/>
              </a:lnSpc>
              <a:spcBef>
                <a:spcPts val="600"/>
              </a:spcBef>
            </a:pPr>
            <a:endParaRPr lang="en-US" sz="27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payback rule: </a:t>
            </a:r>
            <a:br>
              <a:rPr lang="en-US" altLang="en-US" sz="3600" dirty="0"/>
            </a:br>
            <a:r>
              <a:rPr lang="en-US" altLang="en-US" sz="3600" dirty="0"/>
              <a:t>analyzing the rule</a:t>
            </a:r>
          </a:p>
        </p:txBody>
      </p:sp>
      <p:pic>
        <p:nvPicPr>
          <p:cNvPr id="4" name="Picture 3">
            <a:extLst>
              <a:ext uri="{FF2B5EF4-FFF2-40B4-BE49-F238E27FC236}">
                <a16:creationId xmlns:a16="http://schemas.microsoft.com/office/drawing/2014/main" id="{033FD2C2-07A9-45EE-A4F6-EEBE97E33A8D}"/>
              </a:ext>
            </a:extLst>
          </p:cNvPr>
          <p:cNvPicPr>
            <a:picLocks noChangeAspect="1"/>
          </p:cNvPicPr>
          <p:nvPr/>
        </p:nvPicPr>
        <p:blipFill>
          <a:blip r:embed="rId3"/>
          <a:stretch>
            <a:fillRect/>
          </a:stretch>
        </p:blipFill>
        <p:spPr>
          <a:xfrm>
            <a:off x="2302492" y="4367757"/>
            <a:ext cx="4785959" cy="1998420"/>
          </a:xfrm>
          <a:prstGeom prst="rect">
            <a:avLst/>
          </a:prstGeom>
        </p:spPr>
      </p:pic>
    </p:spTree>
    <p:extLst>
      <p:ext uri="{BB962C8B-B14F-4D97-AF65-F5344CB8AC3E}">
        <p14:creationId xmlns:p14="http://schemas.microsoft.com/office/powerpoint/2010/main" val="291680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676400"/>
            <a:ext cx="8278636" cy="4807922"/>
          </a:xfrm>
        </p:spPr>
        <p:txBody>
          <a:bodyPr/>
          <a:lstStyle/>
          <a:p>
            <a:pPr eaLnBrk="1" hangingPunct="1">
              <a:lnSpc>
                <a:spcPct val="90000"/>
              </a:lnSpc>
              <a:spcBef>
                <a:spcPts val="600"/>
              </a:spcBef>
              <a:spcAft>
                <a:spcPts val="300"/>
              </a:spcAft>
            </a:pPr>
            <a:r>
              <a:rPr lang="en-US" sz="2200" b="0" i="0" u="none" strike="noStrike" baseline="0" dirty="0">
                <a:solidFill>
                  <a:srgbClr val="221E1F"/>
                </a:solidFill>
              </a:rPr>
              <a:t>What is the payback on the two projects?</a:t>
            </a:r>
          </a:p>
          <a:p>
            <a:pPr lvl="1" eaLnBrk="1" hangingPunct="1">
              <a:lnSpc>
                <a:spcPct val="90000"/>
              </a:lnSpc>
              <a:spcBef>
                <a:spcPts val="600"/>
              </a:spcBef>
              <a:spcAft>
                <a:spcPts val="300"/>
              </a:spcAft>
            </a:pPr>
            <a:r>
              <a:rPr lang="en-US" sz="2100" b="0" i="0" u="none" strike="noStrike" baseline="0" dirty="0">
                <a:solidFill>
                  <a:srgbClr val="221E1F"/>
                </a:solidFill>
              </a:rPr>
              <a:t>The payback on Long is 2 + ($50/$100) = </a:t>
            </a:r>
            <a:r>
              <a:rPr lang="en-US" sz="2100" b="1" i="0" u="none" strike="noStrike" baseline="0" dirty="0">
                <a:solidFill>
                  <a:schemeClr val="accent1">
                    <a:lumMod val="75000"/>
                  </a:schemeClr>
                </a:solidFill>
              </a:rPr>
              <a:t>2.5 years</a:t>
            </a:r>
          </a:p>
          <a:p>
            <a:pPr lvl="1" eaLnBrk="1" hangingPunct="1">
              <a:lnSpc>
                <a:spcPct val="90000"/>
              </a:lnSpc>
              <a:spcBef>
                <a:spcPts val="600"/>
              </a:spcBef>
              <a:spcAft>
                <a:spcPts val="300"/>
              </a:spcAft>
            </a:pPr>
            <a:r>
              <a:rPr lang="en-US" sz="2100" dirty="0">
                <a:solidFill>
                  <a:srgbClr val="221E1F"/>
                </a:solidFill>
              </a:rPr>
              <a:t>The </a:t>
            </a:r>
            <a:r>
              <a:rPr lang="en-US" sz="2100" b="0" i="0" u="none" strike="noStrike" baseline="0" dirty="0">
                <a:solidFill>
                  <a:srgbClr val="221E1F"/>
                </a:solidFill>
              </a:rPr>
              <a:t>payback on Short is 1 + ($150/$200) = </a:t>
            </a:r>
            <a:r>
              <a:rPr lang="en-US" sz="2100" b="1" i="0" u="none" strike="noStrike" baseline="0" dirty="0">
                <a:solidFill>
                  <a:schemeClr val="accent1">
                    <a:lumMod val="75000"/>
                  </a:schemeClr>
                </a:solidFill>
              </a:rPr>
              <a:t>1.75 years</a:t>
            </a:r>
          </a:p>
          <a:p>
            <a:pPr eaLnBrk="1" hangingPunct="1">
              <a:lnSpc>
                <a:spcPct val="90000"/>
              </a:lnSpc>
              <a:spcBef>
                <a:spcPts val="600"/>
              </a:spcBef>
              <a:spcAft>
                <a:spcPts val="300"/>
              </a:spcAft>
            </a:pPr>
            <a:r>
              <a:rPr lang="en-US" sz="2200" b="0" i="0" u="none" strike="noStrike" baseline="0" dirty="0">
                <a:solidFill>
                  <a:srgbClr val="221E1F"/>
                </a:solidFill>
              </a:rPr>
              <a:t>Is the payback period rule guiding us to the right decisions?</a:t>
            </a:r>
          </a:p>
          <a:p>
            <a:pPr lvl="1" eaLnBrk="1" hangingPunct="1">
              <a:lnSpc>
                <a:spcPct val="90000"/>
              </a:lnSpc>
              <a:spcBef>
                <a:spcPts val="600"/>
              </a:spcBef>
              <a:spcAft>
                <a:spcPts val="300"/>
              </a:spcAft>
            </a:pPr>
            <a:r>
              <a:rPr lang="en-US" sz="2100" b="0" i="0" u="none" strike="noStrike" baseline="0" dirty="0">
                <a:solidFill>
                  <a:srgbClr val="221E1F"/>
                </a:solidFill>
              </a:rPr>
              <a:t>With a cutoff of two years, the payback period rule dictates that Short is acceptable and Long is not</a:t>
            </a:r>
          </a:p>
          <a:p>
            <a:pPr eaLnBrk="1" hangingPunct="1">
              <a:lnSpc>
                <a:spcPct val="90000"/>
              </a:lnSpc>
              <a:spcBef>
                <a:spcPts val="600"/>
              </a:spcBef>
              <a:spcAft>
                <a:spcPts val="300"/>
              </a:spcAft>
            </a:pPr>
            <a:r>
              <a:rPr lang="en-US" sz="2200" dirty="0">
                <a:solidFill>
                  <a:srgbClr val="221E1F"/>
                </a:solidFill>
              </a:rPr>
              <a:t>Suppose we require a 15% return on this type of investment</a:t>
            </a:r>
          </a:p>
          <a:p>
            <a:pPr marL="412060" lvl="1" indent="0" algn="just">
              <a:lnSpc>
                <a:spcPct val="90000"/>
              </a:lnSpc>
              <a:spcBef>
                <a:spcPts val="600"/>
              </a:spcBef>
              <a:spcAft>
                <a:spcPts val="300"/>
              </a:spcAft>
              <a:buNone/>
            </a:pPr>
            <a:r>
              <a:rPr lang="en-US" sz="2100" b="0" i="1" u="none" strike="noStrike" baseline="0" dirty="0">
                <a:solidFill>
                  <a:srgbClr val="221E1F"/>
                </a:solidFill>
              </a:rPr>
              <a:t>NPV (Short) </a:t>
            </a:r>
            <a:r>
              <a:rPr lang="en-US" sz="2100" b="0" i="0" u="none" strike="noStrike" baseline="0" dirty="0">
                <a:solidFill>
                  <a:srgbClr val="221E1F"/>
                </a:solidFill>
              </a:rPr>
              <a:t>= − $250 + $100/1.15 + $200/1 .15</a:t>
            </a:r>
            <a:r>
              <a:rPr lang="en-US" sz="2100" b="0" i="0" u="none" strike="noStrike" baseline="30000" dirty="0">
                <a:solidFill>
                  <a:srgbClr val="221E1F"/>
                </a:solidFill>
              </a:rPr>
              <a:t>2</a:t>
            </a:r>
            <a:r>
              <a:rPr lang="en-US" sz="2100" b="0" i="0" u="none" strike="noStrike" baseline="0" dirty="0">
                <a:solidFill>
                  <a:srgbClr val="221E1F"/>
                </a:solidFill>
              </a:rPr>
              <a:t> = </a:t>
            </a:r>
            <a:r>
              <a:rPr lang="en-US" sz="2100" b="1" i="0" u="none" strike="noStrike" baseline="0" dirty="0">
                <a:solidFill>
                  <a:schemeClr val="accent1">
                    <a:lumMod val="75000"/>
                  </a:schemeClr>
                </a:solidFill>
              </a:rPr>
              <a:t>− $11.81 </a:t>
            </a:r>
          </a:p>
          <a:p>
            <a:pPr marL="412060" lvl="1" indent="0" algn="just">
              <a:lnSpc>
                <a:spcPct val="90000"/>
              </a:lnSpc>
              <a:spcBef>
                <a:spcPts val="600"/>
              </a:spcBef>
              <a:spcAft>
                <a:spcPts val="300"/>
              </a:spcAft>
              <a:buNone/>
            </a:pPr>
            <a:r>
              <a:rPr lang="en-US" sz="2100" b="0" i="1" u="none" strike="noStrike" baseline="0" dirty="0">
                <a:solidFill>
                  <a:srgbClr val="221E1F"/>
                </a:solidFill>
              </a:rPr>
              <a:t>NPV (Long) </a:t>
            </a:r>
            <a:r>
              <a:rPr lang="en-US" sz="2100" b="0" i="0" u="none" strike="noStrike" baseline="0" dirty="0">
                <a:solidFill>
                  <a:srgbClr val="221E1F"/>
                </a:solidFill>
              </a:rPr>
              <a:t>= − $250 + $100 × {[1 − (1/1 . 15</a:t>
            </a:r>
            <a:r>
              <a:rPr lang="en-US" sz="2100" b="0" i="0" u="none" strike="noStrike" baseline="30000" dirty="0">
                <a:solidFill>
                  <a:srgbClr val="221E1F"/>
                </a:solidFill>
              </a:rPr>
              <a:t>4</a:t>
            </a:r>
            <a:r>
              <a:rPr lang="en-US" sz="2100" b="0" i="0" u="none" strike="noStrike" baseline="0" dirty="0">
                <a:solidFill>
                  <a:srgbClr val="221E1F"/>
                </a:solidFill>
              </a:rPr>
              <a:t>)]/.15} = </a:t>
            </a:r>
            <a:r>
              <a:rPr lang="en-US" sz="2100" b="1" i="0" u="none" strike="noStrike" baseline="0" dirty="0">
                <a:solidFill>
                  <a:schemeClr val="accent1">
                    <a:lumMod val="75000"/>
                  </a:schemeClr>
                </a:solidFill>
              </a:rPr>
              <a:t>$35.50 </a:t>
            </a:r>
            <a:endParaRPr lang="en-US" sz="1600" b="0" i="0" u="none" strike="noStrike" baseline="0" dirty="0">
              <a:solidFill>
                <a:srgbClr val="221E1F"/>
              </a:solidFill>
            </a:endParaRPr>
          </a:p>
          <a:p>
            <a:pPr eaLnBrk="1" hangingPunct="1">
              <a:lnSpc>
                <a:spcPct val="90000"/>
              </a:lnSpc>
              <a:spcBef>
                <a:spcPts val="600"/>
              </a:spcBef>
              <a:spcAft>
                <a:spcPts val="300"/>
              </a:spcAft>
            </a:pPr>
            <a:r>
              <a:rPr lang="en-US" sz="2200" b="0" i="0" u="none" strike="noStrike" baseline="0" dirty="0">
                <a:solidFill>
                  <a:srgbClr val="221E1F"/>
                </a:solidFill>
              </a:rPr>
              <a:t>The NPV of Short is negative, while the NPV for Long is positive</a:t>
            </a:r>
          </a:p>
          <a:p>
            <a:pPr eaLnBrk="1" hangingPunct="1">
              <a:lnSpc>
                <a:spcPct val="90000"/>
              </a:lnSpc>
              <a:spcBef>
                <a:spcPts val="600"/>
              </a:spcBef>
              <a:spcAft>
                <a:spcPts val="300"/>
              </a:spcAft>
            </a:pPr>
            <a:r>
              <a:rPr lang="en-US" sz="2200" dirty="0">
                <a:solidFill>
                  <a:srgbClr val="221E1F"/>
                </a:solidFill>
              </a:rPr>
              <a:t>U</a:t>
            </a:r>
            <a:r>
              <a:rPr lang="en-US" sz="2200" b="0" i="0" u="none" strike="noStrike" baseline="0" dirty="0">
                <a:solidFill>
                  <a:srgbClr val="221E1F"/>
                </a:solidFill>
              </a:rPr>
              <a:t>sing a payback period rule will tend to bias us toward shorter-term investments</a:t>
            </a:r>
          </a:p>
          <a:p>
            <a:pPr eaLnBrk="1" hangingPunct="1">
              <a:lnSpc>
                <a:spcPct val="90000"/>
              </a:lnSpc>
              <a:spcBef>
                <a:spcPts val="600"/>
              </a:spcBef>
              <a:spcAft>
                <a:spcPts val="300"/>
              </a:spcAft>
            </a:pPr>
            <a:endParaRPr lang="en-US" altLang="en-US" sz="2200" dirty="0">
              <a:solidFill>
                <a:schemeClr val="accent1">
                  <a:lumMod val="75000"/>
                </a:schemeClr>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payback rule: </a:t>
            </a:r>
            <a:br>
              <a:rPr lang="en-US" altLang="en-US" sz="3600" dirty="0"/>
            </a:br>
            <a:r>
              <a:rPr lang="en-US" altLang="en-US" sz="3600" dirty="0"/>
              <a:t>analyzing the rule (continued)</a:t>
            </a:r>
          </a:p>
        </p:txBody>
      </p:sp>
    </p:spTree>
    <p:extLst>
      <p:ext uri="{BB962C8B-B14F-4D97-AF65-F5344CB8AC3E}">
        <p14:creationId xmlns:p14="http://schemas.microsoft.com/office/powerpoint/2010/main" val="87831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676400"/>
            <a:ext cx="8278636" cy="4807922"/>
          </a:xfrm>
        </p:spPr>
        <p:txBody>
          <a:bodyPr/>
          <a:lstStyle/>
          <a:p>
            <a:pPr eaLnBrk="1" hangingPunct="1">
              <a:spcBef>
                <a:spcPts val="600"/>
              </a:spcBef>
              <a:spcAft>
                <a:spcPts val="300"/>
              </a:spcAft>
            </a:pPr>
            <a:r>
              <a:rPr lang="en-US" sz="2200" b="0" i="0" u="none" strike="noStrike" baseline="0" dirty="0">
                <a:solidFill>
                  <a:srgbClr val="221E1F"/>
                </a:solidFill>
              </a:rPr>
              <a:t>Payback period rule is often used by large and sophisticated companies when they are making relatively minor decisions for the following reasons:</a:t>
            </a:r>
          </a:p>
          <a:p>
            <a:pPr lvl="1" eaLnBrk="1" hangingPunct="1">
              <a:spcBef>
                <a:spcPts val="600"/>
              </a:spcBef>
              <a:spcAft>
                <a:spcPts val="300"/>
              </a:spcAft>
            </a:pPr>
            <a:r>
              <a:rPr lang="en-US" sz="2100" dirty="0">
                <a:solidFill>
                  <a:srgbClr val="221E1F"/>
                </a:solidFill>
              </a:rPr>
              <a:t>M</a:t>
            </a:r>
            <a:r>
              <a:rPr lang="en-US" sz="2100" b="0" i="0" u="none" strike="noStrike" baseline="0" dirty="0">
                <a:solidFill>
                  <a:srgbClr val="221E1F"/>
                </a:solidFill>
              </a:rPr>
              <a:t>any decisions do not warrant detailed analysis because the cost of the analysis would exceed the possible loss from a mistake </a:t>
            </a:r>
            <a:endParaRPr lang="en-US" sz="2100" dirty="0">
              <a:solidFill>
                <a:srgbClr val="221E1F"/>
              </a:solidFill>
            </a:endParaRPr>
          </a:p>
          <a:p>
            <a:pPr lvl="1" eaLnBrk="1" hangingPunct="1">
              <a:spcBef>
                <a:spcPts val="600"/>
              </a:spcBef>
              <a:spcAft>
                <a:spcPts val="300"/>
              </a:spcAft>
            </a:pPr>
            <a:r>
              <a:rPr lang="en-US" sz="2100" b="0" i="0" u="none" strike="noStrike" baseline="0" dirty="0">
                <a:solidFill>
                  <a:srgbClr val="221E1F"/>
                </a:solidFill>
              </a:rPr>
              <a:t>Because it is biased toward short-term projects, it is biased toward liquidity </a:t>
            </a:r>
          </a:p>
          <a:p>
            <a:pPr lvl="1" eaLnBrk="1" hangingPunct="1">
              <a:spcBef>
                <a:spcPts val="600"/>
              </a:spcBef>
              <a:spcAft>
                <a:spcPts val="300"/>
              </a:spcAft>
            </a:pPr>
            <a:r>
              <a:rPr lang="en-US" sz="2100" b="0" i="0" u="none" strike="noStrike" baseline="0" dirty="0">
                <a:solidFill>
                  <a:srgbClr val="221E1F"/>
                </a:solidFill>
              </a:rPr>
              <a:t>Cash flows that are expected to occur later in a project’s life are probably more uncertain, and the payback period rule (in a crude sense) adjusts for the extra riskiness of later cash flows by ignoring them altogether</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payback rule: </a:t>
            </a:r>
            <a:br>
              <a:rPr lang="en-US" altLang="en-US" sz="3600" dirty="0"/>
            </a:br>
            <a:r>
              <a:rPr lang="en-US" altLang="en-US" sz="3600" dirty="0"/>
              <a:t>redeeming qualities of the rule</a:t>
            </a:r>
          </a:p>
        </p:txBody>
      </p:sp>
    </p:spTree>
    <p:extLst>
      <p:ext uri="{BB962C8B-B14F-4D97-AF65-F5344CB8AC3E}">
        <p14:creationId xmlns:p14="http://schemas.microsoft.com/office/powerpoint/2010/main" val="177897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47800"/>
            <a:ext cx="8278636" cy="4993289"/>
          </a:xfrm>
        </p:spPr>
        <p:txBody>
          <a:bodyPr/>
          <a:lstStyle/>
          <a:p>
            <a:pPr eaLnBrk="1" hangingPunct="1">
              <a:spcBef>
                <a:spcPts val="600"/>
              </a:spcBef>
              <a:spcAft>
                <a:spcPts val="100"/>
              </a:spcAft>
            </a:pPr>
            <a:r>
              <a:rPr lang="en-US" sz="2200" dirty="0">
                <a:solidFill>
                  <a:srgbClr val="221E1F"/>
                </a:solidFill>
              </a:rPr>
              <a:t>Payback period is a kind of “break-even” measure</a:t>
            </a:r>
          </a:p>
          <a:p>
            <a:pPr eaLnBrk="1" hangingPunct="1">
              <a:spcBef>
                <a:spcPts val="600"/>
              </a:spcBef>
              <a:spcAft>
                <a:spcPts val="100"/>
              </a:spcAft>
            </a:pPr>
            <a:r>
              <a:rPr lang="en-US" sz="2200" dirty="0">
                <a:solidFill>
                  <a:srgbClr val="221E1F"/>
                </a:solidFill>
              </a:rPr>
              <a:t>B</a:t>
            </a:r>
            <a:r>
              <a:rPr lang="en-US" sz="2200" b="0" i="0" u="none" strike="noStrike" baseline="0" dirty="0">
                <a:solidFill>
                  <a:srgbClr val="221E1F"/>
                </a:solidFill>
              </a:rPr>
              <a:t>iggest drawback to the payback period rule is that it doesn’t ask the right question</a:t>
            </a:r>
          </a:p>
          <a:p>
            <a:pPr lvl="1" eaLnBrk="1" hangingPunct="1">
              <a:spcBef>
                <a:spcPts val="600"/>
              </a:spcBef>
              <a:spcAft>
                <a:spcPts val="100"/>
              </a:spcAft>
            </a:pPr>
            <a:r>
              <a:rPr lang="en-US" sz="2100" b="0" i="0" u="none" strike="noStrike" baseline="0" dirty="0">
                <a:solidFill>
                  <a:srgbClr val="221E1F"/>
                </a:solidFill>
              </a:rPr>
              <a:t>Relevant issue is the impact an investment will have on the value of the stock, not how long it takes to recover the initial investment </a:t>
            </a:r>
          </a:p>
          <a:p>
            <a:pPr eaLnBrk="1" hangingPunct="1">
              <a:spcBef>
                <a:spcPts val="600"/>
              </a:spcBef>
              <a:spcAft>
                <a:spcPts val="100"/>
              </a:spcAft>
            </a:pPr>
            <a:r>
              <a:rPr lang="en-US" sz="2200" dirty="0">
                <a:solidFill>
                  <a:srgbClr val="221E1F"/>
                </a:solidFill>
              </a:rPr>
              <a:t>B</a:t>
            </a:r>
            <a:r>
              <a:rPr lang="en-US" sz="2200" b="0" i="0" u="none" strike="noStrike" baseline="0" dirty="0">
                <a:solidFill>
                  <a:srgbClr val="221E1F"/>
                </a:solidFill>
              </a:rPr>
              <a:t>ecause it is so simple, companies often use it as a screen for investment decisions</a:t>
            </a:r>
          </a:p>
          <a:p>
            <a:pPr eaLnBrk="1" hangingPunct="1">
              <a:spcBef>
                <a:spcPts val="600"/>
              </a:spcBef>
              <a:spcAft>
                <a:spcPts val="100"/>
              </a:spcAft>
            </a:pPr>
            <a:r>
              <a:rPr lang="en-US" sz="2200" dirty="0">
                <a:solidFill>
                  <a:srgbClr val="221E1F"/>
                </a:solidFill>
              </a:rPr>
              <a:t>T</a:t>
            </a:r>
            <a:r>
              <a:rPr lang="en-US" sz="2200" b="0" i="0" u="none" strike="noStrike" baseline="0" dirty="0">
                <a:solidFill>
                  <a:srgbClr val="221E1F"/>
                </a:solidFill>
              </a:rPr>
              <a:t>he following table lists pros and cons of the payback period rule: </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payback rule: </a:t>
            </a:r>
            <a:br>
              <a:rPr lang="en-US" altLang="en-US" sz="3600" dirty="0"/>
            </a:br>
            <a:r>
              <a:rPr lang="en-US" altLang="en-US" sz="3600" dirty="0"/>
              <a:t>summery of the rule</a:t>
            </a:r>
          </a:p>
        </p:txBody>
      </p:sp>
      <p:pic>
        <p:nvPicPr>
          <p:cNvPr id="4" name="Picture 3">
            <a:extLst>
              <a:ext uri="{FF2B5EF4-FFF2-40B4-BE49-F238E27FC236}">
                <a16:creationId xmlns:a16="http://schemas.microsoft.com/office/drawing/2014/main" id="{F15BD46E-CDBA-4488-B9C7-DA65AAE52643}"/>
              </a:ext>
            </a:extLst>
          </p:cNvPr>
          <p:cNvPicPr>
            <a:picLocks noChangeAspect="1"/>
          </p:cNvPicPr>
          <p:nvPr/>
        </p:nvPicPr>
        <p:blipFill>
          <a:blip r:embed="rId3"/>
          <a:stretch>
            <a:fillRect/>
          </a:stretch>
        </p:blipFill>
        <p:spPr>
          <a:xfrm>
            <a:off x="709259" y="4495800"/>
            <a:ext cx="7972425" cy="2038350"/>
          </a:xfrm>
          <a:prstGeom prst="rect">
            <a:avLst/>
          </a:prstGeom>
        </p:spPr>
      </p:pic>
    </p:spTree>
    <p:extLst>
      <p:ext uri="{BB962C8B-B14F-4D97-AF65-F5344CB8AC3E}">
        <p14:creationId xmlns:p14="http://schemas.microsoft.com/office/powerpoint/2010/main" val="3196717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spcAft>
                <a:spcPts val="100"/>
              </a:spcAft>
            </a:pPr>
            <a:r>
              <a:rPr lang="en-US" sz="2200" b="1" i="0" u="none" strike="noStrike" baseline="0" dirty="0">
                <a:solidFill>
                  <a:srgbClr val="221E1F"/>
                </a:solidFill>
              </a:rPr>
              <a:t>Discounted payback </a:t>
            </a:r>
            <a:r>
              <a:rPr lang="en-US" sz="2200" b="0" i="0" u="none" strike="noStrike" baseline="0" dirty="0">
                <a:solidFill>
                  <a:srgbClr val="221E1F"/>
                </a:solidFill>
              </a:rPr>
              <a:t>is the length of time required for an investment’s discounted cash flows to equal its initial cost</a:t>
            </a:r>
            <a:endParaRPr lang="en-US" sz="2200" dirty="0">
              <a:solidFill>
                <a:srgbClr val="221E1F"/>
              </a:solidFill>
            </a:endParaRPr>
          </a:p>
          <a:p>
            <a:pPr eaLnBrk="1" hangingPunct="1">
              <a:lnSpc>
                <a:spcPct val="90000"/>
              </a:lnSpc>
              <a:spcBef>
                <a:spcPts val="600"/>
              </a:spcBef>
              <a:spcAft>
                <a:spcPts val="100"/>
              </a:spcAft>
            </a:pPr>
            <a:r>
              <a:rPr lang="en-US" sz="2200" b="0" i="1" u="none" strike="noStrike" baseline="0" dirty="0">
                <a:solidFill>
                  <a:srgbClr val="221E1F"/>
                </a:solidFill>
              </a:rPr>
              <a:t>Discounted payback rule:</a:t>
            </a:r>
          </a:p>
          <a:p>
            <a:pPr eaLnBrk="1" hangingPunct="1">
              <a:lnSpc>
                <a:spcPct val="90000"/>
              </a:lnSpc>
              <a:spcBef>
                <a:spcPts val="600"/>
              </a:spcBef>
              <a:spcAft>
                <a:spcPts val="100"/>
              </a:spcAft>
            </a:pPr>
            <a:endParaRPr lang="en-US" sz="2200" i="1" dirty="0">
              <a:solidFill>
                <a:srgbClr val="221E1F"/>
              </a:solidFill>
            </a:endParaRPr>
          </a:p>
          <a:p>
            <a:pPr eaLnBrk="1" hangingPunct="1">
              <a:lnSpc>
                <a:spcPct val="90000"/>
              </a:lnSpc>
              <a:spcBef>
                <a:spcPts val="600"/>
              </a:spcBef>
              <a:spcAft>
                <a:spcPts val="100"/>
              </a:spcAft>
            </a:pPr>
            <a:endParaRPr lang="en-US" sz="2200" b="0" i="1" u="none" strike="noStrike" baseline="0" dirty="0">
              <a:solidFill>
                <a:srgbClr val="221E1F"/>
              </a:solidFill>
            </a:endParaRPr>
          </a:p>
          <a:p>
            <a:pPr eaLnBrk="1" hangingPunct="1">
              <a:lnSpc>
                <a:spcPct val="90000"/>
              </a:lnSpc>
              <a:spcBef>
                <a:spcPts val="600"/>
              </a:spcBef>
              <a:spcAft>
                <a:spcPts val="100"/>
              </a:spcAft>
            </a:pPr>
            <a:r>
              <a:rPr lang="en-US" sz="2200" dirty="0">
                <a:solidFill>
                  <a:srgbClr val="221E1F"/>
                </a:solidFill>
              </a:rPr>
              <a:t>S</a:t>
            </a:r>
            <a:r>
              <a:rPr lang="en-US" sz="2200" b="0" i="0" u="none" strike="noStrike" baseline="0" dirty="0">
                <a:solidFill>
                  <a:srgbClr val="221E1F"/>
                </a:solidFill>
              </a:rPr>
              <a:t>uppose we require a 12.5% return on new investments. We have an investment that costs $300 and has cash flows of $100 per year for five years. To get the discounted payback, we have to discount each cash flow at 12.5% and then start adding them.</a:t>
            </a:r>
            <a:endParaRPr lang="en-US" sz="2200" b="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discounted payback</a:t>
            </a:r>
          </a:p>
        </p:txBody>
      </p:sp>
      <p:pic>
        <p:nvPicPr>
          <p:cNvPr id="4" name="Picture 3">
            <a:extLst>
              <a:ext uri="{FF2B5EF4-FFF2-40B4-BE49-F238E27FC236}">
                <a16:creationId xmlns:a16="http://schemas.microsoft.com/office/drawing/2014/main" id="{9C595414-295E-46A4-9A08-782A43A79B1F}"/>
              </a:ext>
            </a:extLst>
          </p:cNvPr>
          <p:cNvPicPr>
            <a:picLocks noChangeAspect="1"/>
          </p:cNvPicPr>
          <p:nvPr/>
        </p:nvPicPr>
        <p:blipFill>
          <a:blip r:embed="rId3"/>
          <a:stretch>
            <a:fillRect/>
          </a:stretch>
        </p:blipFill>
        <p:spPr>
          <a:xfrm>
            <a:off x="1074317" y="2506821"/>
            <a:ext cx="7403530" cy="922179"/>
          </a:xfrm>
          <a:prstGeom prst="rect">
            <a:avLst/>
          </a:prstGeom>
        </p:spPr>
      </p:pic>
      <p:pic>
        <p:nvPicPr>
          <p:cNvPr id="6" name="Picture 5">
            <a:extLst>
              <a:ext uri="{FF2B5EF4-FFF2-40B4-BE49-F238E27FC236}">
                <a16:creationId xmlns:a16="http://schemas.microsoft.com/office/drawing/2014/main" id="{9C0D3472-9130-4D71-9241-8D3E601DEF2F}"/>
              </a:ext>
            </a:extLst>
          </p:cNvPr>
          <p:cNvPicPr>
            <a:picLocks noChangeAspect="1"/>
          </p:cNvPicPr>
          <p:nvPr/>
        </p:nvPicPr>
        <p:blipFill>
          <a:blip r:embed="rId4"/>
          <a:stretch>
            <a:fillRect/>
          </a:stretch>
        </p:blipFill>
        <p:spPr>
          <a:xfrm>
            <a:off x="1268025" y="4603921"/>
            <a:ext cx="6854893" cy="1874772"/>
          </a:xfrm>
          <a:prstGeom prst="rect">
            <a:avLst/>
          </a:prstGeom>
        </p:spPr>
      </p:pic>
    </p:spTree>
    <p:extLst>
      <p:ext uri="{BB962C8B-B14F-4D97-AF65-F5344CB8AC3E}">
        <p14:creationId xmlns:p14="http://schemas.microsoft.com/office/powerpoint/2010/main" val="77113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sz="half" idx="1"/>
          </p:nvPr>
        </p:nvSpPr>
        <p:spPr>
          <a:xfrm>
            <a:off x="636764" y="1447800"/>
            <a:ext cx="4316236" cy="5214567"/>
          </a:xfrm>
        </p:spPr>
        <p:txBody>
          <a:bodyPr wrap="square" anchor="t">
            <a:normAutofit fontScale="92500" lnSpcReduction="10000"/>
          </a:bodyPr>
          <a:lstStyle/>
          <a:p>
            <a:pPr eaLnBrk="1" hangingPunct="1">
              <a:spcBef>
                <a:spcPts val="600"/>
              </a:spcBef>
              <a:spcAft>
                <a:spcPts val="100"/>
              </a:spcAft>
            </a:pPr>
            <a:r>
              <a:rPr lang="en-US" sz="2400" b="0" i="0" u="none" strike="noStrike" baseline="0" dirty="0"/>
              <a:t>Discounted payback is the time it takes to break even in an </a:t>
            </a:r>
            <a:r>
              <a:rPr lang="en-US" sz="2400" b="0" i="1" u="none" strike="noStrike" baseline="0" dirty="0"/>
              <a:t>economic</a:t>
            </a:r>
            <a:r>
              <a:rPr lang="en-US" sz="2400" b="0" i="0" u="none" strike="noStrike" baseline="0" dirty="0"/>
              <a:t> or </a:t>
            </a:r>
            <a:r>
              <a:rPr lang="en-US" sz="2400" b="0" i="1" u="none" strike="noStrike" baseline="0" dirty="0"/>
              <a:t>financial</a:t>
            </a:r>
            <a:r>
              <a:rPr lang="en-US" sz="2400" b="0" i="0" u="none" strike="noStrike" baseline="0" dirty="0"/>
              <a:t> </a:t>
            </a:r>
            <a:r>
              <a:rPr lang="en-US" sz="2400" b="0" i="1" u="none" strike="noStrike" baseline="0" dirty="0"/>
              <a:t>sense</a:t>
            </a:r>
            <a:endParaRPr lang="en-US" sz="2400" i="1" dirty="0"/>
          </a:p>
          <a:p>
            <a:pPr lvl="1" eaLnBrk="1" hangingPunct="1">
              <a:spcBef>
                <a:spcPts val="600"/>
              </a:spcBef>
              <a:spcAft>
                <a:spcPts val="100"/>
              </a:spcAft>
            </a:pPr>
            <a:r>
              <a:rPr lang="en-US" sz="2300" dirty="0"/>
              <a:t>In other words, </a:t>
            </a:r>
            <a:r>
              <a:rPr lang="en-US" sz="2300" b="0" u="none" strike="noStrike" baseline="0" dirty="0"/>
              <a:t>we get our money back, </a:t>
            </a:r>
            <a:r>
              <a:rPr lang="en-US" sz="2300" b="0" i="1" u="none" strike="noStrike" baseline="0" dirty="0"/>
              <a:t>along with interest we could have earned elsewhere</a:t>
            </a:r>
            <a:r>
              <a:rPr lang="en-US" sz="2300" b="0" u="none" strike="noStrike" baseline="0" dirty="0"/>
              <a:t>, in four years</a:t>
            </a:r>
          </a:p>
          <a:p>
            <a:pPr eaLnBrk="1" hangingPunct="1">
              <a:spcBef>
                <a:spcPts val="600"/>
              </a:spcBef>
              <a:spcAft>
                <a:spcPts val="100"/>
              </a:spcAft>
            </a:pPr>
            <a:r>
              <a:rPr lang="en-US" sz="2400" b="0" i="0" u="none" strike="noStrike" baseline="0" dirty="0">
                <a:solidFill>
                  <a:srgbClr val="221E1F"/>
                </a:solidFill>
              </a:rPr>
              <a:t>If a project ever pays back on a discounted basis, then it must have a positive NPV</a:t>
            </a:r>
            <a:endParaRPr lang="en-US" sz="2400" i="0" dirty="0">
              <a:solidFill>
                <a:srgbClr val="221E1F"/>
              </a:solidFill>
            </a:endParaRPr>
          </a:p>
          <a:p>
            <a:pPr lvl="1" eaLnBrk="1" hangingPunct="1">
              <a:spcBef>
                <a:spcPts val="600"/>
              </a:spcBef>
              <a:spcAft>
                <a:spcPts val="100"/>
              </a:spcAft>
            </a:pPr>
            <a:r>
              <a:rPr lang="en-US" sz="2300" dirty="0">
                <a:solidFill>
                  <a:srgbClr val="221E1F"/>
                </a:solidFill>
              </a:rPr>
              <a:t>I</a:t>
            </a:r>
            <a:r>
              <a:rPr lang="en-US" sz="2300" b="0" i="0" u="none" strike="noStrike" baseline="0" dirty="0">
                <a:solidFill>
                  <a:srgbClr val="221E1F"/>
                </a:solidFill>
              </a:rPr>
              <a:t>f we use discounted payback rule, we won’t accidentally take any projects with negative estimated NPV</a:t>
            </a:r>
          </a:p>
          <a:p>
            <a:pPr eaLnBrk="1" hangingPunct="1">
              <a:spcBef>
                <a:spcPts val="600"/>
              </a:spcBef>
              <a:spcAft>
                <a:spcPts val="100"/>
              </a:spcAft>
            </a:pPr>
            <a:r>
              <a:rPr lang="en-US" sz="2400" b="0" i="0" u="none" strike="noStrike" baseline="0" dirty="0">
                <a:solidFill>
                  <a:srgbClr val="221E1F"/>
                </a:solidFill>
              </a:rPr>
              <a:t>Rarely used in practice because it is not any simpler than NPV </a:t>
            </a:r>
          </a:p>
          <a:p>
            <a:pPr eaLnBrk="1" hangingPunct="1">
              <a:spcBef>
                <a:spcPts val="600"/>
              </a:spcBef>
              <a:spcAft>
                <a:spcPts val="100"/>
              </a:spcAft>
            </a:pPr>
            <a:endParaRPr lang="en-US" sz="2000" b="0" u="none" strike="noStrike" baseline="0" dirty="0"/>
          </a:p>
          <a:p>
            <a:pPr eaLnBrk="1" hangingPunct="1">
              <a:spcBef>
                <a:spcPts val="600"/>
              </a:spcBef>
              <a:spcAft>
                <a:spcPts val="100"/>
              </a:spcAft>
            </a:pPr>
            <a:endParaRPr lang="en-US" sz="2200" b="0" u="none" strike="noStrike" baseline="0" dirty="0"/>
          </a:p>
        </p:txBody>
      </p:sp>
      <p:pic>
        <p:nvPicPr>
          <p:cNvPr id="5" name="Picture 4" descr="Chart, line chart&#10;&#10;Description automatically generated">
            <a:extLst>
              <a:ext uri="{FF2B5EF4-FFF2-40B4-BE49-F238E27FC236}">
                <a16:creationId xmlns:a16="http://schemas.microsoft.com/office/drawing/2014/main" id="{B8D2A244-F1AF-41D0-83DB-9E1D258DE951}"/>
              </a:ext>
            </a:extLst>
          </p:cNvPr>
          <p:cNvPicPr>
            <a:picLocks noChangeAspect="1"/>
          </p:cNvPicPr>
          <p:nvPr/>
        </p:nvPicPr>
        <p:blipFill>
          <a:blip r:embed="rId3"/>
          <a:stretch>
            <a:fillRect/>
          </a:stretch>
        </p:blipFill>
        <p:spPr>
          <a:xfrm>
            <a:off x="4953000" y="1974052"/>
            <a:ext cx="4038600" cy="3897445"/>
          </a:xfrm>
          <a:prstGeom prst="rect">
            <a:avLst/>
          </a:prstGeom>
          <a:noFill/>
        </p:spPr>
      </p:pic>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a:xfrm>
            <a:off x="456848" y="6484338"/>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a:xfrm>
            <a:off x="636764" y="373677"/>
            <a:ext cx="8117416" cy="1117356"/>
          </a:xfrm>
        </p:spPr>
        <p:txBody>
          <a:bodyPr anchor="ctr">
            <a:normAutofit fontScale="90000"/>
          </a:bodyPr>
          <a:lstStyle/>
          <a:p>
            <a:pPr eaLnBrk="1" hangingPunct="1">
              <a:defRPr/>
            </a:pPr>
            <a:r>
              <a:rPr lang="en-US" altLang="en-US" dirty="0"/>
              <a:t>The discounted payback </a:t>
            </a:r>
            <a:br>
              <a:rPr lang="en-US" altLang="en-US" dirty="0"/>
            </a:br>
            <a:r>
              <a:rPr lang="en-US" altLang="en-US" dirty="0"/>
              <a:t>(continued)</a:t>
            </a:r>
          </a:p>
        </p:txBody>
      </p:sp>
    </p:spTree>
    <p:extLst>
      <p:ext uri="{BB962C8B-B14F-4D97-AF65-F5344CB8AC3E}">
        <p14:creationId xmlns:p14="http://schemas.microsoft.com/office/powerpoint/2010/main" val="147394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spcAft>
                <a:spcPts val="100"/>
              </a:spcAft>
            </a:pPr>
            <a:r>
              <a:rPr lang="en-US" sz="2200" b="0" i="0" u="none" strike="noStrike" baseline="0" dirty="0">
                <a:solidFill>
                  <a:srgbClr val="221E1F"/>
                </a:solidFill>
              </a:rPr>
              <a:t>All things considered, the discounted payback is a compromise between a regular payback and NPV, lacking simplicity of the first and conceptual rigor of the second </a:t>
            </a:r>
          </a:p>
          <a:p>
            <a:pPr eaLnBrk="1" hangingPunct="1">
              <a:lnSpc>
                <a:spcPct val="90000"/>
              </a:lnSpc>
              <a:spcBef>
                <a:spcPts val="600"/>
              </a:spcBef>
              <a:spcAft>
                <a:spcPts val="100"/>
              </a:spcAft>
            </a:pPr>
            <a:endParaRPr lang="en-US" sz="2200" b="0" i="0" u="none" strike="noStrike" baseline="0" dirty="0">
              <a:solidFill>
                <a:srgbClr val="221E1F"/>
              </a:solidFill>
            </a:endParaRPr>
          </a:p>
          <a:p>
            <a:pPr eaLnBrk="1" hangingPunct="1">
              <a:lnSpc>
                <a:spcPct val="90000"/>
              </a:lnSpc>
              <a:spcBef>
                <a:spcPts val="600"/>
              </a:spcBef>
              <a:spcAft>
                <a:spcPts val="100"/>
              </a:spcAft>
            </a:pPr>
            <a:r>
              <a:rPr lang="en-US" sz="2200" dirty="0">
                <a:solidFill>
                  <a:srgbClr val="221E1F"/>
                </a:solidFill>
              </a:rPr>
              <a:t>A</a:t>
            </a:r>
            <a:r>
              <a:rPr lang="en-US" sz="2200" b="0" i="0" u="none" strike="noStrike" baseline="0" dirty="0">
                <a:solidFill>
                  <a:srgbClr val="221E1F"/>
                </a:solidFill>
              </a:rPr>
              <a:t>dvantages and disadvantages of the discounted payback rule are summarized in the following table: </a:t>
            </a:r>
          </a:p>
          <a:p>
            <a:pPr lvl="1" eaLnBrk="1" hangingPunct="1">
              <a:lnSpc>
                <a:spcPct val="90000"/>
              </a:lnSpc>
              <a:spcBef>
                <a:spcPts val="600"/>
              </a:spcBef>
              <a:spcAft>
                <a:spcPts val="100"/>
              </a:spcAft>
            </a:pPr>
            <a:endParaRPr lang="en-US" sz="210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discounted payback Summary</a:t>
            </a:r>
          </a:p>
        </p:txBody>
      </p:sp>
      <p:pic>
        <p:nvPicPr>
          <p:cNvPr id="5" name="Picture 4">
            <a:extLst>
              <a:ext uri="{FF2B5EF4-FFF2-40B4-BE49-F238E27FC236}">
                <a16:creationId xmlns:a16="http://schemas.microsoft.com/office/drawing/2014/main" id="{8E3F4BC5-D443-47B6-87E0-3FA3167673F2}"/>
              </a:ext>
            </a:extLst>
          </p:cNvPr>
          <p:cNvPicPr>
            <a:picLocks noChangeAspect="1"/>
          </p:cNvPicPr>
          <p:nvPr/>
        </p:nvPicPr>
        <p:blipFill>
          <a:blip r:embed="rId3"/>
          <a:stretch>
            <a:fillRect/>
          </a:stretch>
        </p:blipFill>
        <p:spPr>
          <a:xfrm>
            <a:off x="838024" y="3733800"/>
            <a:ext cx="7924800" cy="2000250"/>
          </a:xfrm>
          <a:prstGeom prst="rect">
            <a:avLst/>
          </a:prstGeom>
        </p:spPr>
      </p:pic>
    </p:spTree>
    <p:extLst>
      <p:ext uri="{BB962C8B-B14F-4D97-AF65-F5344CB8AC3E}">
        <p14:creationId xmlns:p14="http://schemas.microsoft.com/office/powerpoint/2010/main" val="1428267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Calculating discounted payback</a:t>
            </a:r>
          </a:p>
        </p:txBody>
      </p:sp>
      <p:pic>
        <p:nvPicPr>
          <p:cNvPr id="5" name="Picture 4">
            <a:extLst>
              <a:ext uri="{FF2B5EF4-FFF2-40B4-BE49-F238E27FC236}">
                <a16:creationId xmlns:a16="http://schemas.microsoft.com/office/drawing/2014/main" id="{ED3EABCB-5811-4E3C-A787-7E1451015771}"/>
              </a:ext>
            </a:extLst>
          </p:cNvPr>
          <p:cNvPicPr>
            <a:picLocks noChangeAspect="1"/>
          </p:cNvPicPr>
          <p:nvPr/>
        </p:nvPicPr>
        <p:blipFill>
          <a:blip r:embed="rId3"/>
          <a:stretch>
            <a:fillRect/>
          </a:stretch>
        </p:blipFill>
        <p:spPr>
          <a:xfrm>
            <a:off x="709436" y="2057400"/>
            <a:ext cx="8181975" cy="3362325"/>
          </a:xfrm>
          <a:prstGeom prst="rect">
            <a:avLst/>
          </a:prstGeom>
        </p:spPr>
      </p:pic>
    </p:spTree>
    <p:extLst>
      <p:ext uri="{BB962C8B-B14F-4D97-AF65-F5344CB8AC3E}">
        <p14:creationId xmlns:p14="http://schemas.microsoft.com/office/powerpoint/2010/main" val="198413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0A84FFC-ECF0-42D7-B772-14CB29CBC484}"/>
              </a:ext>
            </a:extLst>
          </p:cNvPr>
          <p:cNvSpPr>
            <a:spLocks noGrp="1" noChangeArrowheads="1"/>
          </p:cNvSpPr>
          <p:nvPr>
            <p:ph idx="1"/>
          </p:nvPr>
        </p:nvSpPr>
        <p:spPr>
          <a:xfrm>
            <a:off x="609600" y="1600200"/>
            <a:ext cx="8143874" cy="4800600"/>
          </a:xfrm>
        </p:spPr>
        <p:txBody>
          <a:bodyPr/>
          <a:lstStyle/>
          <a:p>
            <a:pPr eaLnBrk="1" hangingPunct="1">
              <a:lnSpc>
                <a:spcPct val="90000"/>
              </a:lnSpc>
              <a:spcBef>
                <a:spcPts val="600"/>
              </a:spcBef>
              <a:spcAft>
                <a:spcPts val="600"/>
              </a:spcAft>
              <a:defRPr/>
            </a:pPr>
            <a:r>
              <a:rPr lang="en-US" altLang="en-US" sz="2300" dirty="0"/>
              <a:t>Show the reasons why the net present value criterion is the best way to evaluate proposed investments</a:t>
            </a:r>
          </a:p>
          <a:p>
            <a:pPr eaLnBrk="1" hangingPunct="1">
              <a:lnSpc>
                <a:spcPct val="90000"/>
              </a:lnSpc>
              <a:spcBef>
                <a:spcPts val="600"/>
              </a:spcBef>
              <a:spcAft>
                <a:spcPts val="600"/>
              </a:spcAft>
              <a:defRPr/>
            </a:pPr>
            <a:r>
              <a:rPr lang="en-US" altLang="en-US" sz="2300" dirty="0"/>
              <a:t>Discuss the payback rule and some of its shortcomings</a:t>
            </a:r>
          </a:p>
          <a:p>
            <a:pPr eaLnBrk="1" hangingPunct="1">
              <a:lnSpc>
                <a:spcPct val="90000"/>
              </a:lnSpc>
              <a:spcBef>
                <a:spcPts val="600"/>
              </a:spcBef>
              <a:spcAft>
                <a:spcPts val="600"/>
              </a:spcAft>
              <a:defRPr/>
            </a:pPr>
            <a:r>
              <a:rPr lang="en-US" altLang="en-US" sz="2300" dirty="0"/>
              <a:t>Discuss the discounted payback rule and some of its shortcomings</a:t>
            </a:r>
          </a:p>
          <a:p>
            <a:pPr eaLnBrk="1" hangingPunct="1">
              <a:lnSpc>
                <a:spcPct val="90000"/>
              </a:lnSpc>
              <a:spcBef>
                <a:spcPts val="600"/>
              </a:spcBef>
              <a:spcAft>
                <a:spcPts val="600"/>
              </a:spcAft>
              <a:defRPr/>
            </a:pPr>
            <a:r>
              <a:rPr lang="en-US" altLang="en-US" sz="2300" dirty="0"/>
              <a:t>Explain accounting rates of return and some of the problems with them</a:t>
            </a:r>
          </a:p>
          <a:p>
            <a:pPr eaLnBrk="1" hangingPunct="1">
              <a:lnSpc>
                <a:spcPct val="90000"/>
              </a:lnSpc>
              <a:spcBef>
                <a:spcPts val="600"/>
              </a:spcBef>
              <a:spcAft>
                <a:spcPts val="600"/>
              </a:spcAft>
              <a:defRPr/>
            </a:pPr>
            <a:r>
              <a:rPr lang="en-US" altLang="en-US" sz="2300" dirty="0"/>
              <a:t>Present the internal rate of return criterion and its strengths and weaknesses</a:t>
            </a:r>
          </a:p>
          <a:p>
            <a:pPr eaLnBrk="1" hangingPunct="1">
              <a:lnSpc>
                <a:spcPct val="90000"/>
              </a:lnSpc>
              <a:spcBef>
                <a:spcPts val="600"/>
              </a:spcBef>
              <a:spcAft>
                <a:spcPts val="600"/>
              </a:spcAft>
              <a:defRPr/>
            </a:pPr>
            <a:r>
              <a:rPr lang="en-US" altLang="en-US" sz="2300" dirty="0"/>
              <a:t>Calculate the modified internal rate of return</a:t>
            </a:r>
          </a:p>
          <a:p>
            <a:pPr eaLnBrk="1" hangingPunct="1">
              <a:lnSpc>
                <a:spcPct val="90000"/>
              </a:lnSpc>
              <a:spcBef>
                <a:spcPts val="600"/>
              </a:spcBef>
              <a:spcAft>
                <a:spcPts val="600"/>
              </a:spcAft>
              <a:defRPr/>
            </a:pPr>
            <a:r>
              <a:rPr lang="en-US" altLang="en-US" sz="2300" dirty="0"/>
              <a:t>Illustrate the profitability index and its relation to net present value</a:t>
            </a:r>
          </a:p>
        </p:txBody>
      </p:sp>
      <p:sp>
        <p:nvSpPr>
          <p:cNvPr id="2" name="Footer Placeholder 1">
            <a:extLst>
              <a:ext uri="{FF2B5EF4-FFF2-40B4-BE49-F238E27FC236}">
                <a16:creationId xmlns:a16="http://schemas.microsoft.com/office/drawing/2014/main" id="{49A3184C-428D-4BD4-92C7-D0A24E756CD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5122" name="Rectangle 2">
            <a:extLst>
              <a:ext uri="{FF2B5EF4-FFF2-40B4-BE49-F238E27FC236}">
                <a16:creationId xmlns:a16="http://schemas.microsoft.com/office/drawing/2014/main" id="{E1379AC1-1815-49F2-BE1B-17B616A6B187}"/>
              </a:ext>
            </a:extLst>
          </p:cNvPr>
          <p:cNvSpPr>
            <a:spLocks noGrp="1" noChangeArrowheads="1"/>
          </p:cNvSpPr>
          <p:nvPr>
            <p:ph type="title"/>
          </p:nvPr>
        </p:nvSpPr>
        <p:spPr/>
        <p:txBody>
          <a:bodyPr/>
          <a:lstStyle/>
          <a:p>
            <a:pPr eaLnBrk="1" hangingPunct="1">
              <a:defRPr/>
            </a:pPr>
            <a:r>
              <a:rPr lang="en-US" altLang="en-US" sz="3600" dirty="0"/>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spcAft>
                <a:spcPts val="100"/>
              </a:spcAft>
            </a:pPr>
            <a:r>
              <a:rPr lang="en-US" sz="2200" b="1" u="none" strike="noStrike" baseline="0" dirty="0">
                <a:solidFill>
                  <a:srgbClr val="221E1F"/>
                </a:solidFill>
              </a:rPr>
              <a:t>Average accounting return (AAR) </a:t>
            </a:r>
            <a:r>
              <a:rPr lang="en-US" sz="2200" u="none" strike="noStrike" baseline="0" dirty="0">
                <a:solidFill>
                  <a:srgbClr val="221E1F"/>
                </a:solidFill>
              </a:rPr>
              <a:t>is an investment’s average net income divided by its average book value</a:t>
            </a:r>
          </a:p>
          <a:p>
            <a:pPr lvl="1" eaLnBrk="1" hangingPunct="1">
              <a:lnSpc>
                <a:spcPct val="90000"/>
              </a:lnSpc>
              <a:spcBef>
                <a:spcPts val="600"/>
              </a:spcBef>
              <a:spcAft>
                <a:spcPts val="100"/>
              </a:spcAft>
            </a:pPr>
            <a:r>
              <a:rPr lang="en-US" sz="2100" dirty="0">
                <a:solidFill>
                  <a:srgbClr val="221E1F"/>
                </a:solidFill>
              </a:rPr>
              <a:t>Different definitions of AAR, but in one form or another, the AAR is always defined as some measure of average accounting profit divided by some measure of average accounting value</a:t>
            </a:r>
          </a:p>
          <a:p>
            <a:pPr lvl="1" eaLnBrk="1" hangingPunct="1">
              <a:lnSpc>
                <a:spcPct val="90000"/>
              </a:lnSpc>
              <a:spcBef>
                <a:spcPts val="600"/>
              </a:spcBef>
              <a:spcAft>
                <a:spcPts val="100"/>
              </a:spcAft>
            </a:pPr>
            <a:endParaRPr lang="en-US" sz="2100" dirty="0">
              <a:solidFill>
                <a:srgbClr val="221E1F"/>
              </a:solidFill>
            </a:endParaRPr>
          </a:p>
          <a:p>
            <a:pPr eaLnBrk="1" hangingPunct="1">
              <a:lnSpc>
                <a:spcPct val="90000"/>
              </a:lnSpc>
              <a:spcBef>
                <a:spcPts val="600"/>
              </a:spcBef>
              <a:spcAft>
                <a:spcPts val="100"/>
              </a:spcAft>
            </a:pPr>
            <a:r>
              <a:rPr lang="en-US" sz="2200" dirty="0">
                <a:solidFill>
                  <a:srgbClr val="221E1F"/>
                </a:solidFill>
              </a:rPr>
              <a:t>S</a:t>
            </a:r>
            <a:r>
              <a:rPr lang="en-US" sz="2200" b="0" i="0" u="none" strike="noStrike" baseline="0" dirty="0">
                <a:solidFill>
                  <a:srgbClr val="221E1F"/>
                </a:solidFill>
              </a:rPr>
              <a:t>uppose we are deciding whether to open a store in a new shopping mall. The required investment in improvements is $500,000. The store would have a five-year life because everything reverts to the mall owners after that time. The required investment would be 100% depreciated (straight-line) over five years, so the depreciation would be $500,000/5 = $100,000 per year. The tax rate is 25%. </a:t>
            </a:r>
          </a:p>
          <a:p>
            <a:pPr lvl="1" eaLnBrk="1" hangingPunct="1">
              <a:lnSpc>
                <a:spcPct val="90000"/>
              </a:lnSpc>
              <a:spcBef>
                <a:spcPts val="600"/>
              </a:spcBef>
              <a:spcAft>
                <a:spcPts val="100"/>
              </a:spcAft>
            </a:pPr>
            <a:r>
              <a:rPr lang="en-US" sz="2100" b="0" i="0" u="none" strike="noStrike" baseline="0" dirty="0">
                <a:solidFill>
                  <a:srgbClr val="221E1F"/>
                </a:solidFill>
              </a:rPr>
              <a:t>Table 9.4, on the next slide, contains projected revenues and expenses</a:t>
            </a:r>
          </a:p>
          <a:p>
            <a:pPr lvl="1" eaLnBrk="1" hangingPunct="1">
              <a:lnSpc>
                <a:spcPct val="90000"/>
              </a:lnSpc>
              <a:spcBef>
                <a:spcPts val="600"/>
              </a:spcBef>
              <a:spcAft>
                <a:spcPts val="100"/>
              </a:spcAft>
            </a:pPr>
            <a:r>
              <a:rPr lang="en-US" sz="2100" b="0" i="0" u="none" strike="noStrike" baseline="0" dirty="0">
                <a:solidFill>
                  <a:srgbClr val="221E1F"/>
                </a:solidFill>
              </a:rPr>
              <a:t>Net income in each year, based on these figures, is also shown </a:t>
            </a:r>
            <a:endParaRPr lang="en-US" sz="2100" u="none" strike="noStrike" baseline="0" dirty="0">
              <a:solidFill>
                <a:srgbClr val="221E1F"/>
              </a:solidFill>
            </a:endParaRPr>
          </a:p>
          <a:p>
            <a:pPr eaLnBrk="1" hangingPunct="1">
              <a:lnSpc>
                <a:spcPct val="90000"/>
              </a:lnSpc>
              <a:spcBef>
                <a:spcPts val="600"/>
              </a:spcBef>
              <a:spcAft>
                <a:spcPts val="100"/>
              </a:spcAft>
            </a:pPr>
            <a:endParaRPr lang="en-US" sz="210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average accounting return</a:t>
            </a:r>
          </a:p>
        </p:txBody>
      </p:sp>
    </p:spTree>
    <p:extLst>
      <p:ext uri="{BB962C8B-B14F-4D97-AF65-F5344CB8AC3E}">
        <p14:creationId xmlns:p14="http://schemas.microsoft.com/office/powerpoint/2010/main" val="405127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Projected yearly revenue and costs for average accounting return</a:t>
            </a:r>
          </a:p>
        </p:txBody>
      </p:sp>
      <p:pic>
        <p:nvPicPr>
          <p:cNvPr id="4" name="Picture 3">
            <a:extLst>
              <a:ext uri="{FF2B5EF4-FFF2-40B4-BE49-F238E27FC236}">
                <a16:creationId xmlns:a16="http://schemas.microsoft.com/office/drawing/2014/main" id="{E468B9AA-5684-4FA9-A8C8-7AC2C99B64CF}"/>
              </a:ext>
            </a:extLst>
          </p:cNvPr>
          <p:cNvPicPr>
            <a:picLocks noChangeAspect="1"/>
          </p:cNvPicPr>
          <p:nvPr/>
        </p:nvPicPr>
        <p:blipFill>
          <a:blip r:embed="rId3"/>
          <a:stretch>
            <a:fillRect/>
          </a:stretch>
        </p:blipFill>
        <p:spPr>
          <a:xfrm>
            <a:off x="838024" y="2163640"/>
            <a:ext cx="7924800" cy="3648075"/>
          </a:xfrm>
          <a:prstGeom prst="rect">
            <a:avLst/>
          </a:prstGeom>
        </p:spPr>
      </p:pic>
    </p:spTree>
    <p:extLst>
      <p:ext uri="{BB962C8B-B14F-4D97-AF65-F5344CB8AC3E}">
        <p14:creationId xmlns:p14="http://schemas.microsoft.com/office/powerpoint/2010/main" val="132981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spcAft>
                <a:spcPts val="100"/>
              </a:spcAft>
            </a:pPr>
            <a:r>
              <a:rPr lang="en-US" sz="2200" b="0" i="0" u="none" strike="noStrike" baseline="0" dirty="0">
                <a:solidFill>
                  <a:srgbClr val="221E1F"/>
                </a:solidFill>
              </a:rPr>
              <a:t>We started out with a book value of $500,000 (the initial cost) and ended up at $0, so the average book value is: </a:t>
            </a:r>
          </a:p>
          <a:p>
            <a:pPr lvl="1" eaLnBrk="1" hangingPunct="1">
              <a:lnSpc>
                <a:spcPct val="90000"/>
              </a:lnSpc>
              <a:spcBef>
                <a:spcPts val="600"/>
              </a:spcBef>
              <a:spcAft>
                <a:spcPts val="100"/>
              </a:spcAft>
            </a:pPr>
            <a:r>
              <a:rPr lang="en-US" sz="2100" b="0" i="0" u="none" strike="noStrike" baseline="0" dirty="0">
                <a:solidFill>
                  <a:srgbClr val="221E1F"/>
                </a:solidFill>
              </a:rPr>
              <a:t>($500,000 + 0)/2 = </a:t>
            </a:r>
            <a:r>
              <a:rPr lang="en-US" sz="2100" b="1" i="0" u="none" strike="noStrike" baseline="0" dirty="0">
                <a:solidFill>
                  <a:schemeClr val="accent1">
                    <a:lumMod val="75000"/>
                  </a:schemeClr>
                </a:solidFill>
              </a:rPr>
              <a:t>$250,000</a:t>
            </a:r>
          </a:p>
          <a:p>
            <a:pPr algn="just">
              <a:lnSpc>
                <a:spcPct val="90000"/>
              </a:lnSpc>
              <a:spcBef>
                <a:spcPts val="600"/>
              </a:spcBef>
            </a:pPr>
            <a:r>
              <a:rPr lang="en-US" sz="2200" dirty="0">
                <a:solidFill>
                  <a:srgbClr val="221E1F"/>
                </a:solidFill>
              </a:rPr>
              <a:t>A</a:t>
            </a:r>
            <a:r>
              <a:rPr lang="en-US" sz="2200" b="0" i="0" u="none" strike="noStrike" baseline="0" dirty="0">
                <a:solidFill>
                  <a:srgbClr val="221E1F"/>
                </a:solidFill>
              </a:rPr>
              <a:t>verage net income is: </a:t>
            </a:r>
          </a:p>
          <a:p>
            <a:pPr lvl="1" algn="just">
              <a:lnSpc>
                <a:spcPct val="90000"/>
              </a:lnSpc>
              <a:spcBef>
                <a:spcPts val="600"/>
              </a:spcBef>
            </a:pPr>
            <a:r>
              <a:rPr lang="en-US" sz="2100" b="0" i="0" u="none" strike="noStrike" baseline="0" dirty="0">
                <a:solidFill>
                  <a:srgbClr val="221E1F"/>
                </a:solidFill>
              </a:rPr>
              <a:t>[$100,000 + 150,000 + 50,000 + 0 + ( − 50,000)]/5 =  </a:t>
            </a:r>
            <a:r>
              <a:rPr lang="en-US" sz="2100" b="1" i="0" u="none" strike="noStrike" baseline="0" dirty="0">
                <a:solidFill>
                  <a:schemeClr val="accent1">
                    <a:lumMod val="75000"/>
                  </a:schemeClr>
                </a:solidFill>
              </a:rPr>
              <a:t>$50,000</a:t>
            </a:r>
          </a:p>
          <a:p>
            <a:pPr algn="just">
              <a:lnSpc>
                <a:spcPct val="90000"/>
              </a:lnSpc>
              <a:spcBef>
                <a:spcPts val="600"/>
              </a:spcBef>
            </a:pPr>
            <a:r>
              <a:rPr lang="en-US" sz="2200" u="none" strike="noStrike" baseline="0" dirty="0">
                <a:solidFill>
                  <a:srgbClr val="221E1F"/>
                </a:solidFill>
              </a:rPr>
              <a:t>Average accounting return is:</a:t>
            </a:r>
          </a:p>
          <a:p>
            <a:pPr algn="just">
              <a:lnSpc>
                <a:spcPct val="90000"/>
              </a:lnSpc>
              <a:spcBef>
                <a:spcPts val="600"/>
              </a:spcBef>
            </a:pPr>
            <a:endParaRPr lang="en-US" sz="2200" dirty="0">
              <a:solidFill>
                <a:srgbClr val="221E1F"/>
              </a:solidFill>
            </a:endParaRPr>
          </a:p>
          <a:p>
            <a:pPr algn="just">
              <a:lnSpc>
                <a:spcPct val="90000"/>
              </a:lnSpc>
              <a:spcBef>
                <a:spcPts val="600"/>
              </a:spcBef>
            </a:pPr>
            <a:endParaRPr lang="en-US" sz="2200" u="none" strike="noStrike" baseline="0" dirty="0">
              <a:solidFill>
                <a:srgbClr val="221E1F"/>
              </a:solidFill>
            </a:endParaRPr>
          </a:p>
          <a:p>
            <a:pPr algn="just">
              <a:lnSpc>
                <a:spcPct val="90000"/>
              </a:lnSpc>
              <a:spcBef>
                <a:spcPts val="600"/>
              </a:spcBef>
            </a:pPr>
            <a:r>
              <a:rPr lang="en-US" sz="2200" b="0" i="0" u="none" strike="noStrike" baseline="0" dirty="0">
                <a:solidFill>
                  <a:srgbClr val="221E1F"/>
                </a:solidFill>
              </a:rPr>
              <a:t>If the firm has a target AAR of less than 20 percent, then this investment is acceptable; otherwise, it is not </a:t>
            </a:r>
            <a:endParaRPr lang="en-US" sz="2200" b="0" i="0" dirty="0">
              <a:solidFill>
                <a:srgbClr val="221E1F"/>
              </a:solidFill>
            </a:endParaRPr>
          </a:p>
          <a:p>
            <a:pPr algn="just">
              <a:lnSpc>
                <a:spcPct val="90000"/>
              </a:lnSpc>
              <a:spcBef>
                <a:spcPts val="600"/>
              </a:spcBef>
            </a:pPr>
            <a:r>
              <a:rPr lang="en-US" sz="2200" b="0" i="1" u="none" strike="noStrike" baseline="0" dirty="0">
                <a:solidFill>
                  <a:srgbClr val="221E1F"/>
                </a:solidFill>
              </a:rPr>
              <a:t>Average accounting return rule </a:t>
            </a:r>
            <a:r>
              <a:rPr lang="en-US" sz="2200" b="0" i="0" u="none" strike="noStrike" baseline="0" dirty="0">
                <a:solidFill>
                  <a:srgbClr val="221E1F"/>
                </a:solidFill>
              </a:rPr>
              <a:t>is: </a:t>
            </a:r>
            <a:endParaRPr lang="en-US" sz="220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average accounting return</a:t>
            </a:r>
            <a:br>
              <a:rPr lang="en-US" altLang="en-US" sz="3600" dirty="0"/>
            </a:br>
            <a:r>
              <a:rPr lang="en-US" altLang="en-US" sz="3600" dirty="0"/>
              <a:t>(continued)</a:t>
            </a:r>
          </a:p>
        </p:txBody>
      </p:sp>
      <p:pic>
        <p:nvPicPr>
          <p:cNvPr id="4" name="Picture 3">
            <a:extLst>
              <a:ext uri="{FF2B5EF4-FFF2-40B4-BE49-F238E27FC236}">
                <a16:creationId xmlns:a16="http://schemas.microsoft.com/office/drawing/2014/main" id="{E8F6A66B-4581-4080-BF76-93CE8307A937}"/>
              </a:ext>
            </a:extLst>
          </p:cNvPr>
          <p:cNvPicPr>
            <a:picLocks noChangeAspect="1"/>
          </p:cNvPicPr>
          <p:nvPr/>
        </p:nvPicPr>
        <p:blipFill>
          <a:blip r:embed="rId3"/>
          <a:stretch>
            <a:fillRect/>
          </a:stretch>
        </p:blipFill>
        <p:spPr>
          <a:xfrm>
            <a:off x="2095500" y="3705225"/>
            <a:ext cx="4953000" cy="638175"/>
          </a:xfrm>
          <a:prstGeom prst="rect">
            <a:avLst/>
          </a:prstGeom>
          <a:ln>
            <a:solidFill>
              <a:schemeClr val="accent1"/>
            </a:solidFill>
          </a:ln>
        </p:spPr>
      </p:pic>
      <p:pic>
        <p:nvPicPr>
          <p:cNvPr id="6" name="Picture 5">
            <a:extLst>
              <a:ext uri="{FF2B5EF4-FFF2-40B4-BE49-F238E27FC236}">
                <a16:creationId xmlns:a16="http://schemas.microsoft.com/office/drawing/2014/main" id="{1DC88FCB-5437-4F2F-B306-C8CA0D6E62A1}"/>
              </a:ext>
            </a:extLst>
          </p:cNvPr>
          <p:cNvPicPr>
            <a:picLocks noChangeAspect="1"/>
          </p:cNvPicPr>
          <p:nvPr/>
        </p:nvPicPr>
        <p:blipFill>
          <a:blip r:embed="rId4"/>
          <a:stretch>
            <a:fillRect/>
          </a:stretch>
        </p:blipFill>
        <p:spPr>
          <a:xfrm>
            <a:off x="990600" y="5533741"/>
            <a:ext cx="7608954" cy="943259"/>
          </a:xfrm>
          <a:prstGeom prst="rect">
            <a:avLst/>
          </a:prstGeom>
        </p:spPr>
      </p:pic>
    </p:spTree>
    <p:extLst>
      <p:ext uri="{BB962C8B-B14F-4D97-AF65-F5344CB8AC3E}">
        <p14:creationId xmlns:p14="http://schemas.microsoft.com/office/powerpoint/2010/main" val="63400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85000"/>
              </a:lnSpc>
              <a:spcBef>
                <a:spcPts val="600"/>
              </a:spcBef>
              <a:spcAft>
                <a:spcPts val="0"/>
              </a:spcAft>
            </a:pPr>
            <a:r>
              <a:rPr lang="en-US" sz="2100" b="0" i="0" u="none" strike="noStrike" baseline="0" dirty="0">
                <a:solidFill>
                  <a:srgbClr val="221E1F"/>
                </a:solidFill>
              </a:rPr>
              <a:t>Use of this rule has a number of problems </a:t>
            </a:r>
            <a:endParaRPr lang="en-US" sz="2100" dirty="0">
              <a:solidFill>
                <a:srgbClr val="221E1F"/>
              </a:solidFill>
            </a:endParaRPr>
          </a:p>
          <a:p>
            <a:pPr lvl="1" eaLnBrk="1" hangingPunct="1">
              <a:lnSpc>
                <a:spcPct val="85000"/>
              </a:lnSpc>
              <a:spcBef>
                <a:spcPts val="600"/>
              </a:spcBef>
              <a:spcAft>
                <a:spcPts val="0"/>
              </a:spcAft>
            </a:pPr>
            <a:r>
              <a:rPr lang="en-US" sz="2000" u="none" strike="noStrike" baseline="0" dirty="0">
                <a:solidFill>
                  <a:srgbClr val="221E1F"/>
                </a:solidFill>
              </a:rPr>
              <a:t>Chief drawback is that the </a:t>
            </a:r>
            <a:r>
              <a:rPr lang="en-US" sz="2000" b="0" i="0" u="none" strike="noStrike" baseline="0" dirty="0">
                <a:solidFill>
                  <a:srgbClr val="221E1F"/>
                </a:solidFill>
              </a:rPr>
              <a:t>AAR is not a rate of return in any meaningful economic sense, but rather the ratio of two accounting numbers, and therefore is not comparable to the returns offered in financial markets </a:t>
            </a:r>
          </a:p>
          <a:p>
            <a:pPr lvl="2" eaLnBrk="1" hangingPunct="1">
              <a:lnSpc>
                <a:spcPct val="85000"/>
              </a:lnSpc>
              <a:spcBef>
                <a:spcPts val="600"/>
              </a:spcBef>
              <a:spcAft>
                <a:spcPts val="0"/>
              </a:spcAft>
            </a:pPr>
            <a:r>
              <a:rPr lang="en-US" sz="1900" dirty="0">
                <a:solidFill>
                  <a:srgbClr val="221E1F"/>
                </a:solidFill>
              </a:rPr>
              <a:t>One reason AAR is not a true rate of return is that it ignores time value</a:t>
            </a:r>
          </a:p>
          <a:p>
            <a:pPr lvl="1" eaLnBrk="1" hangingPunct="1">
              <a:lnSpc>
                <a:spcPct val="85000"/>
              </a:lnSpc>
              <a:spcBef>
                <a:spcPts val="600"/>
              </a:spcBef>
              <a:spcAft>
                <a:spcPts val="0"/>
              </a:spcAft>
            </a:pPr>
            <a:r>
              <a:rPr lang="en-US" sz="2000" dirty="0">
                <a:solidFill>
                  <a:srgbClr val="221E1F"/>
                </a:solidFill>
              </a:rPr>
              <a:t>Lacks an objective cutoff period</a:t>
            </a:r>
          </a:p>
          <a:p>
            <a:pPr lvl="2" eaLnBrk="1" hangingPunct="1">
              <a:lnSpc>
                <a:spcPct val="85000"/>
              </a:lnSpc>
              <a:spcBef>
                <a:spcPts val="600"/>
              </a:spcBef>
              <a:spcAft>
                <a:spcPts val="0"/>
              </a:spcAft>
            </a:pPr>
            <a:r>
              <a:rPr lang="en-US" sz="1900" dirty="0">
                <a:solidFill>
                  <a:srgbClr val="221E1F"/>
                </a:solidFill>
              </a:rPr>
              <a:t>Target AAR may be specified by calculating AAR for the firm as a whole and using this as a benchmark</a:t>
            </a:r>
          </a:p>
          <a:p>
            <a:pPr lvl="1" eaLnBrk="1" hangingPunct="1">
              <a:lnSpc>
                <a:spcPct val="85000"/>
              </a:lnSpc>
              <a:spcBef>
                <a:spcPts val="600"/>
              </a:spcBef>
              <a:spcAft>
                <a:spcPts val="0"/>
              </a:spcAft>
            </a:pPr>
            <a:r>
              <a:rPr lang="en-US" sz="2000" dirty="0">
                <a:solidFill>
                  <a:srgbClr val="221E1F"/>
                </a:solidFill>
              </a:rPr>
              <a:t>Does not look at cash flow and market value, but instead focuses on net income and book value, which are poor substitutes</a:t>
            </a:r>
          </a:p>
          <a:p>
            <a:pPr lvl="1" eaLnBrk="1" hangingPunct="1">
              <a:lnSpc>
                <a:spcPct val="85000"/>
              </a:lnSpc>
              <a:spcBef>
                <a:spcPts val="600"/>
              </a:spcBef>
              <a:spcAft>
                <a:spcPts val="0"/>
              </a:spcAft>
            </a:pPr>
            <a:endParaRPr lang="en-US" sz="2100" dirty="0">
              <a:solidFill>
                <a:srgbClr val="221E1F"/>
              </a:solidFill>
            </a:endParaRPr>
          </a:p>
          <a:p>
            <a:pPr lvl="1" eaLnBrk="1" hangingPunct="1">
              <a:lnSpc>
                <a:spcPct val="85000"/>
              </a:lnSpc>
              <a:spcBef>
                <a:spcPts val="600"/>
              </a:spcBef>
              <a:spcAft>
                <a:spcPts val="0"/>
              </a:spcAft>
            </a:pPr>
            <a:endParaRPr lang="en-US" sz="210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average accounting return summary</a:t>
            </a:r>
          </a:p>
        </p:txBody>
      </p:sp>
      <p:pic>
        <p:nvPicPr>
          <p:cNvPr id="5" name="Picture 4">
            <a:extLst>
              <a:ext uri="{FF2B5EF4-FFF2-40B4-BE49-F238E27FC236}">
                <a16:creationId xmlns:a16="http://schemas.microsoft.com/office/drawing/2014/main" id="{AB722D92-A4CF-48C2-98A7-3A0FE3B8F1F4}"/>
              </a:ext>
            </a:extLst>
          </p:cNvPr>
          <p:cNvPicPr>
            <a:picLocks noChangeAspect="1"/>
          </p:cNvPicPr>
          <p:nvPr/>
        </p:nvPicPr>
        <p:blipFill>
          <a:blip r:embed="rId3"/>
          <a:stretch>
            <a:fillRect/>
          </a:stretch>
        </p:blipFill>
        <p:spPr>
          <a:xfrm>
            <a:off x="1034080" y="4581081"/>
            <a:ext cx="7636404" cy="1872563"/>
          </a:xfrm>
          <a:prstGeom prst="rect">
            <a:avLst/>
          </a:prstGeom>
        </p:spPr>
      </p:pic>
    </p:spTree>
    <p:extLst>
      <p:ext uri="{BB962C8B-B14F-4D97-AF65-F5344CB8AC3E}">
        <p14:creationId xmlns:p14="http://schemas.microsoft.com/office/powerpoint/2010/main" val="357458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b="1" u="none" strike="noStrike" baseline="0" dirty="0">
                <a:solidFill>
                  <a:srgbClr val="221E1F"/>
                </a:solidFill>
              </a:rPr>
              <a:t>Internal rate of return (IR</a:t>
            </a:r>
            <a:r>
              <a:rPr lang="en-US" sz="2200" b="1" dirty="0">
                <a:solidFill>
                  <a:srgbClr val="221E1F"/>
                </a:solidFill>
              </a:rPr>
              <a:t>R) </a:t>
            </a:r>
            <a:r>
              <a:rPr lang="en-US" sz="2200" dirty="0">
                <a:solidFill>
                  <a:srgbClr val="221E1F"/>
                </a:solidFill>
              </a:rPr>
              <a:t>is the discount rate that makes the NPV of an investment zero</a:t>
            </a:r>
          </a:p>
          <a:p>
            <a:pPr lvl="1" eaLnBrk="1" hangingPunct="1">
              <a:lnSpc>
                <a:spcPct val="90000"/>
              </a:lnSpc>
              <a:spcBef>
                <a:spcPts val="600"/>
              </a:spcBef>
              <a:spcAft>
                <a:spcPts val="0"/>
              </a:spcAft>
            </a:pPr>
            <a:r>
              <a:rPr lang="en-US" sz="2100" dirty="0">
                <a:solidFill>
                  <a:srgbClr val="221E1F"/>
                </a:solidFill>
              </a:rPr>
              <a:t>Determine single rate of return summarizing the merits of a project</a:t>
            </a:r>
          </a:p>
          <a:p>
            <a:pPr lvl="1" eaLnBrk="1" hangingPunct="1">
              <a:lnSpc>
                <a:spcPct val="90000"/>
              </a:lnSpc>
              <a:spcBef>
                <a:spcPts val="600"/>
              </a:spcBef>
              <a:spcAft>
                <a:spcPts val="0"/>
              </a:spcAft>
            </a:pPr>
            <a:r>
              <a:rPr lang="en-US" sz="2100" dirty="0">
                <a:solidFill>
                  <a:srgbClr val="221E1F"/>
                </a:solidFill>
              </a:rPr>
              <a:t>We want this rate to be an “internal” rate (i.e., it depends only on the cash flows of a particular investment, not on rates offered elsewhere)</a:t>
            </a: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r>
              <a:rPr lang="en-US" sz="2200" b="0" i="0" u="none" strike="noStrike" baseline="0" dirty="0">
                <a:solidFill>
                  <a:srgbClr val="221E1F"/>
                </a:solidFill>
              </a:rPr>
              <a:t>Consider a project that costs $100 today and pays $110 in one year. Suppose you were asked, “What is the return on this investment?” </a:t>
            </a:r>
          </a:p>
          <a:p>
            <a:pPr lvl="1" eaLnBrk="1" hangingPunct="1">
              <a:lnSpc>
                <a:spcPct val="90000"/>
              </a:lnSpc>
              <a:spcBef>
                <a:spcPts val="600"/>
              </a:spcBef>
              <a:spcAft>
                <a:spcPts val="0"/>
              </a:spcAft>
            </a:pPr>
            <a:r>
              <a:rPr lang="en-US" sz="2200" dirty="0">
                <a:solidFill>
                  <a:srgbClr val="221E1F"/>
                </a:solidFill>
              </a:rPr>
              <a:t>10% </a:t>
            </a:r>
            <a:r>
              <a:rPr lang="en-US" sz="2200" b="0" i="0" u="none" strike="noStrike" baseline="0" dirty="0">
                <a:solidFill>
                  <a:srgbClr val="221E1F"/>
                </a:solidFill>
              </a:rPr>
              <a:t>because, for every dollar we put in, we get $1.10 back </a:t>
            </a: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r>
              <a:rPr lang="en-US" sz="2200" b="0" i="0" u="none" strike="noStrike" baseline="0" dirty="0">
                <a:solidFill>
                  <a:srgbClr val="221E1F"/>
                </a:solidFill>
              </a:rPr>
              <a:t>Is this project with its 10 percent IRR a good investment? </a:t>
            </a: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lvl="1"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internal rate of return</a:t>
            </a:r>
          </a:p>
        </p:txBody>
      </p:sp>
      <p:pic>
        <p:nvPicPr>
          <p:cNvPr id="4" name="Picture 3">
            <a:extLst>
              <a:ext uri="{FF2B5EF4-FFF2-40B4-BE49-F238E27FC236}">
                <a16:creationId xmlns:a16="http://schemas.microsoft.com/office/drawing/2014/main" id="{4208093C-D782-46D5-BC6F-7F06056B3633}"/>
              </a:ext>
            </a:extLst>
          </p:cNvPr>
          <p:cNvPicPr>
            <a:picLocks noChangeAspect="1"/>
          </p:cNvPicPr>
          <p:nvPr/>
        </p:nvPicPr>
        <p:blipFill>
          <a:blip r:embed="rId3"/>
          <a:stretch>
            <a:fillRect/>
          </a:stretch>
        </p:blipFill>
        <p:spPr>
          <a:xfrm>
            <a:off x="761826" y="5366967"/>
            <a:ext cx="8077196" cy="990600"/>
          </a:xfrm>
          <a:prstGeom prst="rect">
            <a:avLst/>
          </a:prstGeom>
        </p:spPr>
      </p:pic>
    </p:spTree>
    <p:extLst>
      <p:ext uri="{BB962C8B-B14F-4D97-AF65-F5344CB8AC3E}">
        <p14:creationId xmlns:p14="http://schemas.microsoft.com/office/powerpoint/2010/main" val="12590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85000"/>
              </a:lnSpc>
              <a:spcBef>
                <a:spcPts val="600"/>
              </a:spcBef>
              <a:spcAft>
                <a:spcPts val="0"/>
              </a:spcAft>
            </a:pPr>
            <a:r>
              <a:rPr lang="en-US" sz="2200" b="0" i="0" u="none" strike="noStrike" baseline="0" dirty="0">
                <a:solidFill>
                  <a:srgbClr val="221E1F"/>
                </a:solidFill>
              </a:rPr>
              <a:t>At a discount rate of </a:t>
            </a:r>
            <a:r>
              <a:rPr lang="en-US" sz="2200" b="0" i="1" u="none" strike="noStrike" baseline="0" dirty="0">
                <a:solidFill>
                  <a:srgbClr val="221E1F"/>
                </a:solidFill>
              </a:rPr>
              <a:t>R, </a:t>
            </a:r>
            <a:r>
              <a:rPr lang="en-US" sz="2200" b="0" i="0" u="none" strike="noStrike" baseline="0" dirty="0">
                <a:solidFill>
                  <a:srgbClr val="221E1F"/>
                </a:solidFill>
              </a:rPr>
              <a:t>the NPV is: </a:t>
            </a:r>
            <a:r>
              <a:rPr lang="pt-BR" sz="2200" b="0" i="1" u="none" strike="noStrike" baseline="0" dirty="0">
                <a:solidFill>
                  <a:srgbClr val="221E1F"/>
                </a:solidFill>
              </a:rPr>
              <a:t>NPV </a:t>
            </a:r>
            <a:r>
              <a:rPr lang="pt-BR" sz="2200" b="0" i="0" u="none" strike="noStrike" baseline="0" dirty="0">
                <a:solidFill>
                  <a:srgbClr val="221E1F"/>
                </a:solidFill>
              </a:rPr>
              <a:t>= −$100 + $110/(1 + R) </a:t>
            </a:r>
          </a:p>
          <a:p>
            <a:pPr eaLnBrk="1" hangingPunct="1">
              <a:lnSpc>
                <a:spcPct val="85000"/>
              </a:lnSpc>
              <a:spcBef>
                <a:spcPts val="600"/>
              </a:spcBef>
              <a:spcAft>
                <a:spcPts val="0"/>
              </a:spcAft>
            </a:pPr>
            <a:r>
              <a:rPr lang="pt-BR" sz="2200" dirty="0">
                <a:solidFill>
                  <a:srgbClr val="221E1F"/>
                </a:solidFill>
              </a:rPr>
              <a:t>Suppose we don’t know the discount rate. </a:t>
            </a:r>
            <a:r>
              <a:rPr lang="en-US" sz="2200" dirty="0">
                <a:solidFill>
                  <a:srgbClr val="221E1F"/>
                </a:solidFill>
              </a:rPr>
              <a:t>W</a:t>
            </a:r>
            <a:r>
              <a:rPr lang="en-US" sz="2200" b="0" i="0" u="none" strike="noStrike" baseline="0" dirty="0">
                <a:solidFill>
                  <a:srgbClr val="221E1F"/>
                </a:solidFill>
              </a:rPr>
              <a:t>e can still ask how high the discount rate would have to be before this project would be deemed unacceptable. </a:t>
            </a:r>
          </a:p>
          <a:p>
            <a:pPr lvl="1" eaLnBrk="1" hangingPunct="1">
              <a:lnSpc>
                <a:spcPct val="85000"/>
              </a:lnSpc>
              <a:spcBef>
                <a:spcPts val="600"/>
              </a:spcBef>
              <a:spcAft>
                <a:spcPts val="0"/>
              </a:spcAft>
            </a:pPr>
            <a:r>
              <a:rPr lang="en-US" sz="2100" b="0" i="0" u="none" strike="noStrike" baseline="0" dirty="0">
                <a:solidFill>
                  <a:srgbClr val="221E1F"/>
                </a:solidFill>
              </a:rPr>
              <a:t>Recall, this investment is </a:t>
            </a:r>
            <a:r>
              <a:rPr lang="en-US" sz="2100" b="0" i="1" u="none" strike="noStrike" baseline="0" dirty="0">
                <a:solidFill>
                  <a:srgbClr val="221E1F"/>
                </a:solidFill>
              </a:rPr>
              <a:t>economically </a:t>
            </a:r>
            <a:r>
              <a:rPr lang="en-US" sz="2100" b="0" i="0" u="none" strike="noStrike" baseline="0" dirty="0">
                <a:solidFill>
                  <a:srgbClr val="221E1F"/>
                </a:solidFill>
              </a:rPr>
              <a:t>a break-even proposition when the NPV is zero because value is neither created nor destroyed </a:t>
            </a:r>
          </a:p>
          <a:p>
            <a:pPr eaLnBrk="1" hangingPunct="1">
              <a:lnSpc>
                <a:spcPct val="85000"/>
              </a:lnSpc>
              <a:spcBef>
                <a:spcPts val="600"/>
              </a:spcBef>
              <a:spcAft>
                <a:spcPts val="0"/>
              </a:spcAft>
            </a:pPr>
            <a:r>
              <a:rPr lang="en-US" sz="2200" b="0" i="0" u="none" strike="noStrike" baseline="0" dirty="0">
                <a:solidFill>
                  <a:srgbClr val="221E1F"/>
                </a:solidFill>
              </a:rPr>
              <a:t>To find the break-even discount rate, we set NPV equal to zero and solve for </a:t>
            </a:r>
            <a:r>
              <a:rPr lang="en-US" sz="2200" b="0" i="1" u="none" strike="noStrike" baseline="0" dirty="0">
                <a:solidFill>
                  <a:srgbClr val="221E1F"/>
                </a:solidFill>
              </a:rPr>
              <a:t>R: </a:t>
            </a:r>
          </a:p>
          <a:p>
            <a:pPr marL="685800" lvl="2" indent="61913" eaLnBrk="1" hangingPunct="1">
              <a:lnSpc>
                <a:spcPct val="85000"/>
              </a:lnSpc>
              <a:spcBef>
                <a:spcPts val="600"/>
              </a:spcBef>
              <a:spcAft>
                <a:spcPts val="0"/>
              </a:spcAft>
              <a:buNone/>
            </a:pPr>
            <a:r>
              <a:rPr lang="pt-BR" sz="2100" b="0" i="0" u="none" strike="noStrike" baseline="0" dirty="0">
                <a:solidFill>
                  <a:srgbClr val="221E1F"/>
                </a:solidFill>
              </a:rPr>
              <a:t>NPV = 0 = −$100 + $110/(1 + </a:t>
            </a:r>
            <a:r>
              <a:rPr lang="pt-BR" sz="2100" b="0" i="1" u="none" strike="noStrike" baseline="0" dirty="0">
                <a:solidFill>
                  <a:srgbClr val="221E1F"/>
                </a:solidFill>
              </a:rPr>
              <a:t>R</a:t>
            </a:r>
            <a:r>
              <a:rPr lang="pt-BR" sz="2100" b="0" i="0" u="none" strike="noStrike" baseline="0" dirty="0">
                <a:solidFill>
                  <a:srgbClr val="221E1F"/>
                </a:solidFill>
              </a:rPr>
              <a:t>) </a:t>
            </a:r>
          </a:p>
          <a:p>
            <a:pPr marL="686170" lvl="2" indent="0" eaLnBrk="1" hangingPunct="1">
              <a:lnSpc>
                <a:spcPct val="85000"/>
              </a:lnSpc>
              <a:spcBef>
                <a:spcPts val="600"/>
              </a:spcBef>
              <a:spcAft>
                <a:spcPts val="0"/>
              </a:spcAft>
              <a:buNone/>
            </a:pPr>
            <a:r>
              <a:rPr lang="pt-BR" sz="2100" b="0" i="0" u="none" strike="noStrike" baseline="0" dirty="0">
                <a:solidFill>
                  <a:srgbClr val="221E1F"/>
                </a:solidFill>
              </a:rPr>
              <a:t>$100 = $110/(1 + </a:t>
            </a:r>
            <a:r>
              <a:rPr lang="pt-BR" sz="2100" b="0" i="1" u="none" strike="noStrike" baseline="0" dirty="0">
                <a:solidFill>
                  <a:srgbClr val="221E1F"/>
                </a:solidFill>
              </a:rPr>
              <a:t>R</a:t>
            </a:r>
            <a:r>
              <a:rPr lang="pt-BR" sz="2100" b="0" i="0" u="none" strike="noStrike" baseline="0" dirty="0">
                <a:solidFill>
                  <a:srgbClr val="221E1F"/>
                </a:solidFill>
              </a:rPr>
              <a:t>) </a:t>
            </a:r>
          </a:p>
          <a:p>
            <a:pPr marL="685800" lvl="2" indent="3175" eaLnBrk="1" hangingPunct="1">
              <a:lnSpc>
                <a:spcPct val="85000"/>
              </a:lnSpc>
              <a:spcBef>
                <a:spcPts val="600"/>
              </a:spcBef>
              <a:spcAft>
                <a:spcPts val="0"/>
              </a:spcAft>
              <a:buNone/>
            </a:pPr>
            <a:r>
              <a:rPr lang="pt-BR" sz="2100" b="0" i="0" u="none" strike="noStrike" baseline="0" dirty="0">
                <a:solidFill>
                  <a:srgbClr val="221E1F"/>
                </a:solidFill>
              </a:rPr>
              <a:t>1 + </a:t>
            </a:r>
            <a:r>
              <a:rPr lang="pt-BR" sz="2100" b="0" i="1" u="none" strike="noStrike" baseline="0" dirty="0">
                <a:solidFill>
                  <a:srgbClr val="221E1F"/>
                </a:solidFill>
              </a:rPr>
              <a:t>R </a:t>
            </a:r>
            <a:r>
              <a:rPr lang="pt-BR" sz="2100" b="0" i="0" u="none" strike="noStrike" baseline="0" dirty="0">
                <a:solidFill>
                  <a:srgbClr val="221E1F"/>
                </a:solidFill>
              </a:rPr>
              <a:t>= $110/$100 = 1.1 </a:t>
            </a:r>
          </a:p>
          <a:p>
            <a:pPr marL="685800" lvl="2" indent="395288" eaLnBrk="1" hangingPunct="1">
              <a:lnSpc>
                <a:spcPct val="85000"/>
              </a:lnSpc>
              <a:spcBef>
                <a:spcPts val="600"/>
              </a:spcBef>
              <a:spcAft>
                <a:spcPts val="0"/>
              </a:spcAft>
              <a:buNone/>
            </a:pPr>
            <a:r>
              <a:rPr lang="pt-BR" sz="2100" b="0" i="1" u="none" strike="noStrike" baseline="0" dirty="0">
                <a:solidFill>
                  <a:srgbClr val="221E1F"/>
                </a:solidFill>
              </a:rPr>
              <a:t>R </a:t>
            </a:r>
            <a:r>
              <a:rPr lang="pt-BR" sz="2100" b="0" i="0" u="none" strike="noStrike" baseline="0" dirty="0">
                <a:solidFill>
                  <a:srgbClr val="221E1F"/>
                </a:solidFill>
              </a:rPr>
              <a:t>= .10, or </a:t>
            </a:r>
            <a:r>
              <a:rPr lang="pt-BR" sz="2100" b="1" i="0" u="none" strike="noStrike" baseline="0" dirty="0">
                <a:solidFill>
                  <a:schemeClr val="accent1">
                    <a:lumMod val="75000"/>
                  </a:schemeClr>
                </a:solidFill>
              </a:rPr>
              <a:t>10% </a:t>
            </a:r>
            <a:endParaRPr lang="en-US" sz="2100" b="1" dirty="0">
              <a:solidFill>
                <a:schemeClr val="accent1">
                  <a:lumMod val="75000"/>
                </a:schemeClr>
              </a:solidFill>
            </a:endParaRPr>
          </a:p>
          <a:p>
            <a:pPr eaLnBrk="1" hangingPunct="1">
              <a:lnSpc>
                <a:spcPct val="85000"/>
              </a:lnSpc>
              <a:spcBef>
                <a:spcPts val="600"/>
              </a:spcBef>
              <a:spcAft>
                <a:spcPts val="0"/>
              </a:spcAft>
            </a:pPr>
            <a:endParaRPr lang="en-US" sz="220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internal rate of return</a:t>
            </a:r>
            <a:br>
              <a:rPr lang="en-US" altLang="en-US" sz="3600" dirty="0"/>
            </a:br>
            <a:r>
              <a:rPr lang="en-US" altLang="en-US" sz="3600" dirty="0"/>
              <a:t>(continued)</a:t>
            </a:r>
          </a:p>
        </p:txBody>
      </p:sp>
      <p:pic>
        <p:nvPicPr>
          <p:cNvPr id="5" name="Picture 4">
            <a:extLst>
              <a:ext uri="{FF2B5EF4-FFF2-40B4-BE49-F238E27FC236}">
                <a16:creationId xmlns:a16="http://schemas.microsoft.com/office/drawing/2014/main" id="{A715D41A-470D-4132-BA5F-FCC05B9C7B4A}"/>
              </a:ext>
            </a:extLst>
          </p:cNvPr>
          <p:cNvPicPr>
            <a:picLocks noChangeAspect="1"/>
          </p:cNvPicPr>
          <p:nvPr/>
        </p:nvPicPr>
        <p:blipFill>
          <a:blip r:embed="rId3"/>
          <a:stretch>
            <a:fillRect/>
          </a:stretch>
        </p:blipFill>
        <p:spPr>
          <a:xfrm>
            <a:off x="947799" y="5465147"/>
            <a:ext cx="8096250" cy="1019175"/>
          </a:xfrm>
          <a:prstGeom prst="rect">
            <a:avLst/>
          </a:prstGeom>
        </p:spPr>
      </p:pic>
    </p:spTree>
    <p:extLst>
      <p:ext uri="{BB962C8B-B14F-4D97-AF65-F5344CB8AC3E}">
        <p14:creationId xmlns:p14="http://schemas.microsoft.com/office/powerpoint/2010/main" val="389061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Suppose you were now looking at an investment that costs $100 and has a cash flow of $60 per year for two years. What is the return on this investment?</a:t>
            </a: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algn="just">
              <a:lnSpc>
                <a:spcPct val="90000"/>
              </a:lnSpc>
              <a:spcBef>
                <a:spcPts val="600"/>
              </a:spcBef>
            </a:pPr>
            <a:r>
              <a:rPr lang="en-US" sz="2200" dirty="0">
                <a:solidFill>
                  <a:srgbClr val="221E1F"/>
                </a:solidFill>
              </a:rPr>
              <a:t>S</a:t>
            </a:r>
            <a:r>
              <a:rPr lang="en-US" sz="2200" b="0" i="0" u="none" strike="noStrike" baseline="0" dirty="0">
                <a:solidFill>
                  <a:srgbClr val="221E1F"/>
                </a:solidFill>
              </a:rPr>
              <a:t>et the NPV equal to zero and solve for the discount rate: </a:t>
            </a:r>
          </a:p>
          <a:p>
            <a:pPr lvl="1" algn="just">
              <a:lnSpc>
                <a:spcPct val="90000"/>
              </a:lnSpc>
              <a:spcBef>
                <a:spcPts val="600"/>
              </a:spcBef>
            </a:pPr>
            <a:r>
              <a:rPr lang="en-US" sz="2100" b="0" i="1" u="none" strike="noStrike" baseline="0" dirty="0">
                <a:solidFill>
                  <a:srgbClr val="221E1F"/>
                </a:solidFill>
              </a:rPr>
              <a:t>NPV</a:t>
            </a:r>
            <a:r>
              <a:rPr lang="en-US" sz="2100" b="0" i="0" u="none" strike="noStrike" baseline="0" dirty="0">
                <a:solidFill>
                  <a:srgbClr val="221E1F"/>
                </a:solidFill>
              </a:rPr>
              <a:t> = 0 = −$100 + $60/(1 + IRR) + $60/(1 + IRR)</a:t>
            </a:r>
            <a:r>
              <a:rPr lang="en-US" sz="2100" b="0" i="0" u="none" strike="noStrike" baseline="30000" dirty="0">
                <a:solidFill>
                  <a:srgbClr val="221E1F"/>
                </a:solidFill>
              </a:rPr>
              <a:t>2</a:t>
            </a:r>
            <a:r>
              <a:rPr lang="en-US" sz="2100" b="0" i="0" u="none" strike="noStrike" baseline="0" dirty="0">
                <a:solidFill>
                  <a:srgbClr val="221E1F"/>
                </a:solidFill>
              </a:rPr>
              <a:t> </a:t>
            </a:r>
          </a:p>
          <a:p>
            <a:pPr algn="just">
              <a:lnSpc>
                <a:spcPct val="90000"/>
              </a:lnSpc>
              <a:spcBef>
                <a:spcPts val="600"/>
              </a:spcBef>
            </a:pPr>
            <a:r>
              <a:rPr lang="en-US" sz="2200" b="0" i="0" u="none" strike="noStrike" baseline="0" dirty="0">
                <a:solidFill>
                  <a:srgbClr val="221E1F"/>
                </a:solidFill>
              </a:rPr>
              <a:t>Only way to find IRR in general is by trial and error, either by hand or by calculator</a:t>
            </a:r>
          </a:p>
          <a:p>
            <a:pPr algn="just">
              <a:lnSpc>
                <a:spcPct val="90000"/>
              </a:lnSpc>
              <a:spcBef>
                <a:spcPts val="600"/>
              </a:spcBef>
            </a:pPr>
            <a:r>
              <a:rPr lang="en-US" sz="2200" b="0" i="0" u="none" strike="noStrike" baseline="0" dirty="0">
                <a:solidFill>
                  <a:srgbClr val="221E1F"/>
                </a:solidFill>
              </a:rPr>
              <a:t>In this case, the cash flows form a two-period, $60 annuity. To find unknown rate, we can try different rates until we get the answer:</a:t>
            </a:r>
          </a:p>
          <a:p>
            <a:pPr lvl="1" algn="just">
              <a:lnSpc>
                <a:spcPct val="90000"/>
              </a:lnSpc>
              <a:spcBef>
                <a:spcPts val="600"/>
              </a:spcBef>
            </a:pPr>
            <a:r>
              <a:rPr lang="en-US" sz="2100" b="0" i="0" u="none" strike="noStrike" baseline="0" dirty="0">
                <a:solidFill>
                  <a:srgbClr val="221E1F"/>
                </a:solidFill>
              </a:rPr>
              <a:t>At 0% rate, NPV = $120 − 100 = $20 </a:t>
            </a:r>
          </a:p>
          <a:p>
            <a:pPr lvl="1" algn="just">
              <a:lnSpc>
                <a:spcPct val="90000"/>
              </a:lnSpc>
              <a:spcBef>
                <a:spcPts val="600"/>
              </a:spcBef>
            </a:pPr>
            <a:r>
              <a:rPr lang="en-US" sz="2100" b="0" i="0" u="none" strike="noStrike" baseline="0" dirty="0">
                <a:solidFill>
                  <a:srgbClr val="221E1F"/>
                </a:solidFill>
              </a:rPr>
              <a:t>At 10% discount rate, NPV = −$100 + $60/1.1 + $60/1.1</a:t>
            </a:r>
            <a:r>
              <a:rPr lang="en-US" sz="2100" b="0" i="0" u="none" strike="noStrike" baseline="30000" dirty="0">
                <a:solidFill>
                  <a:srgbClr val="221E1F"/>
                </a:solidFill>
              </a:rPr>
              <a:t>2</a:t>
            </a:r>
            <a:r>
              <a:rPr lang="en-US" sz="2100" b="0" i="0" u="none" strike="noStrike" baseline="0" dirty="0">
                <a:solidFill>
                  <a:srgbClr val="221E1F"/>
                </a:solidFill>
              </a:rPr>
              <a:t> = $4.13</a:t>
            </a:r>
            <a:endParaRPr lang="en-US" sz="2100" dirty="0">
              <a:solidFill>
                <a:srgbClr val="221E1F"/>
              </a:solidFill>
            </a:endParaRPr>
          </a:p>
          <a:p>
            <a:pPr lvl="1" algn="just">
              <a:lnSpc>
                <a:spcPct val="90000"/>
              </a:lnSpc>
              <a:spcBef>
                <a:spcPts val="600"/>
              </a:spcBef>
            </a:pPr>
            <a:r>
              <a:rPr lang="en-US" sz="2100" b="0" i="0" u="none" strike="noStrike" baseline="0" dirty="0">
                <a:solidFill>
                  <a:srgbClr val="221E1F"/>
                </a:solidFill>
              </a:rPr>
              <a:t>These (and other possibilities) are summarized on the next slide</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internal rate of return</a:t>
            </a:r>
            <a:br>
              <a:rPr lang="en-US" altLang="en-US" sz="3600" dirty="0"/>
            </a:br>
            <a:r>
              <a:rPr lang="en-US" altLang="en-US" sz="3600" dirty="0"/>
              <a:t>(multi-period example)</a:t>
            </a:r>
          </a:p>
        </p:txBody>
      </p:sp>
      <p:pic>
        <p:nvPicPr>
          <p:cNvPr id="4" name="Picture 3">
            <a:extLst>
              <a:ext uri="{FF2B5EF4-FFF2-40B4-BE49-F238E27FC236}">
                <a16:creationId xmlns:a16="http://schemas.microsoft.com/office/drawing/2014/main" id="{7A313261-D4D6-4601-80F5-2352AF11B7C1}"/>
              </a:ext>
            </a:extLst>
          </p:cNvPr>
          <p:cNvPicPr>
            <a:picLocks noChangeAspect="1"/>
          </p:cNvPicPr>
          <p:nvPr/>
        </p:nvPicPr>
        <p:blipFill>
          <a:blip r:embed="rId3"/>
          <a:stretch>
            <a:fillRect/>
          </a:stretch>
        </p:blipFill>
        <p:spPr>
          <a:xfrm>
            <a:off x="2090737" y="2409825"/>
            <a:ext cx="4962525" cy="866775"/>
          </a:xfrm>
          <a:prstGeom prst="rect">
            <a:avLst/>
          </a:prstGeom>
        </p:spPr>
      </p:pic>
    </p:spTree>
    <p:extLst>
      <p:ext uri="{BB962C8B-B14F-4D97-AF65-F5344CB8AC3E}">
        <p14:creationId xmlns:p14="http://schemas.microsoft.com/office/powerpoint/2010/main" val="214988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828800"/>
            <a:ext cx="8431036" cy="4655522"/>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NPV appears to be zero with a discount rate between 10% and 15%, so the IRR is somewhere in that range </a:t>
            </a:r>
          </a:p>
          <a:p>
            <a:pPr lvl="1" eaLnBrk="1" hangingPunct="1">
              <a:lnSpc>
                <a:spcPct val="90000"/>
              </a:lnSpc>
              <a:spcBef>
                <a:spcPts val="600"/>
              </a:spcBef>
              <a:spcAft>
                <a:spcPts val="0"/>
              </a:spcAft>
            </a:pPr>
            <a:r>
              <a:rPr lang="en-US" sz="2100" b="0" i="0" u="none" strike="noStrike" baseline="0" dirty="0">
                <a:solidFill>
                  <a:srgbClr val="221E1F"/>
                </a:solidFill>
              </a:rPr>
              <a:t>IRR is about 13.1%</a:t>
            </a:r>
          </a:p>
          <a:p>
            <a:pPr lvl="1" eaLnBrk="1" hangingPunct="1">
              <a:lnSpc>
                <a:spcPct val="90000"/>
              </a:lnSpc>
              <a:spcBef>
                <a:spcPts val="600"/>
              </a:spcBef>
              <a:spcAft>
                <a:spcPts val="0"/>
              </a:spcAft>
            </a:pPr>
            <a:endParaRPr lang="en-US" sz="2200" dirty="0">
              <a:solidFill>
                <a:srgbClr val="221E1F"/>
              </a:solidFill>
            </a:endParaRPr>
          </a:p>
          <a:p>
            <a:pPr lvl="1" eaLnBrk="1" hangingPunct="1">
              <a:lnSpc>
                <a:spcPct val="90000"/>
              </a:lnSpc>
              <a:spcBef>
                <a:spcPts val="600"/>
              </a:spcBef>
              <a:spcAft>
                <a:spcPts val="0"/>
              </a:spcAft>
            </a:pPr>
            <a:endParaRPr lang="en-US" sz="2200" b="0" i="0" u="none" strike="noStrike" baseline="0" dirty="0">
              <a:solidFill>
                <a:srgbClr val="221E1F"/>
              </a:solidFill>
            </a:endParaRPr>
          </a:p>
          <a:p>
            <a:pPr lvl="1" eaLnBrk="1" hangingPunct="1">
              <a:lnSpc>
                <a:spcPct val="90000"/>
              </a:lnSpc>
              <a:spcBef>
                <a:spcPts val="600"/>
              </a:spcBef>
              <a:spcAft>
                <a:spcPts val="0"/>
              </a:spcAft>
            </a:pPr>
            <a:endParaRPr lang="en-US" sz="2200" dirty="0">
              <a:solidFill>
                <a:srgbClr val="221E1F"/>
              </a:solidFill>
            </a:endParaRPr>
          </a:p>
          <a:p>
            <a:pPr marL="412060" lvl="1" indent="0" eaLnBrk="1" hangingPunct="1">
              <a:lnSpc>
                <a:spcPct val="90000"/>
              </a:lnSpc>
              <a:spcBef>
                <a:spcPts val="600"/>
              </a:spcBef>
              <a:spcAft>
                <a:spcPts val="0"/>
              </a:spcAft>
              <a:buNone/>
            </a:pPr>
            <a:endParaRPr lang="en-US" sz="2200" b="0" i="0" u="none" strike="noStrike" baseline="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r>
              <a:rPr lang="en-US" sz="2200" dirty="0">
                <a:solidFill>
                  <a:srgbClr val="221E1F"/>
                </a:solidFill>
              </a:rPr>
              <a:t>I</a:t>
            </a:r>
            <a:r>
              <a:rPr lang="en-US" sz="2200" b="0" i="0" u="none" strike="noStrike" baseline="0" dirty="0">
                <a:solidFill>
                  <a:srgbClr val="221E1F"/>
                </a:solidFill>
              </a:rPr>
              <a:t>f our required return were less than 13.1%, we would take this investment, but if required return exceeded 13.1%, we would reject it</a:t>
            </a: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The internal rate of return</a:t>
            </a:r>
            <a:br>
              <a:rPr lang="en-US" altLang="en-US" sz="3600" dirty="0"/>
            </a:br>
            <a:r>
              <a:rPr lang="en-US" altLang="en-US" sz="3600" dirty="0"/>
              <a:t>(multi-period example Continued)</a:t>
            </a:r>
          </a:p>
        </p:txBody>
      </p:sp>
      <p:pic>
        <p:nvPicPr>
          <p:cNvPr id="5" name="Picture 4">
            <a:extLst>
              <a:ext uri="{FF2B5EF4-FFF2-40B4-BE49-F238E27FC236}">
                <a16:creationId xmlns:a16="http://schemas.microsoft.com/office/drawing/2014/main" id="{56BE4F54-BCF6-4BDE-B2F4-3EAE4B3E021C}"/>
              </a:ext>
            </a:extLst>
          </p:cNvPr>
          <p:cNvPicPr>
            <a:picLocks noChangeAspect="1"/>
          </p:cNvPicPr>
          <p:nvPr/>
        </p:nvPicPr>
        <p:blipFill>
          <a:blip r:embed="rId3"/>
          <a:stretch>
            <a:fillRect/>
          </a:stretch>
        </p:blipFill>
        <p:spPr>
          <a:xfrm>
            <a:off x="3027550" y="3061125"/>
            <a:ext cx="3335844" cy="1890713"/>
          </a:xfrm>
          <a:prstGeom prst="rect">
            <a:avLst/>
          </a:prstGeom>
        </p:spPr>
      </p:pic>
    </p:spTree>
    <p:extLst>
      <p:ext uri="{BB962C8B-B14F-4D97-AF65-F5344CB8AC3E}">
        <p14:creationId xmlns:p14="http://schemas.microsoft.com/office/powerpoint/2010/main" val="2170447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sz="half" idx="1"/>
          </p:nvPr>
        </p:nvSpPr>
        <p:spPr>
          <a:xfrm>
            <a:off x="636764" y="1491033"/>
            <a:ext cx="4038600" cy="4993290"/>
          </a:xfrm>
        </p:spPr>
        <p:txBody>
          <a:bodyPr wrap="square" anchor="t">
            <a:normAutofit/>
          </a:bodyPr>
          <a:lstStyle/>
          <a:p>
            <a:pPr eaLnBrk="1" hangingPunct="1">
              <a:lnSpc>
                <a:spcPct val="90000"/>
              </a:lnSpc>
              <a:spcBef>
                <a:spcPts val="300"/>
              </a:spcBef>
              <a:spcAft>
                <a:spcPts val="0"/>
              </a:spcAft>
            </a:pPr>
            <a:r>
              <a:rPr lang="en-US" sz="2100" b="0" i="0" u="none" strike="noStrike" baseline="0" dirty="0"/>
              <a:t>IRR rule and NPV rule lead to identical decisions if </a:t>
            </a:r>
            <a:r>
              <a:rPr lang="en-US" sz="2100" dirty="0"/>
              <a:t>the following conditions are met:</a:t>
            </a:r>
          </a:p>
          <a:p>
            <a:pPr lvl="1" eaLnBrk="1" hangingPunct="1">
              <a:lnSpc>
                <a:spcPct val="90000"/>
              </a:lnSpc>
              <a:spcBef>
                <a:spcPts val="300"/>
              </a:spcBef>
              <a:spcAft>
                <a:spcPts val="0"/>
              </a:spcAft>
            </a:pPr>
            <a:r>
              <a:rPr lang="en-US" sz="1900" dirty="0"/>
              <a:t>Project’s cash flows must be </a:t>
            </a:r>
            <a:r>
              <a:rPr lang="en-US" sz="1900" i="1" dirty="0"/>
              <a:t>conventional</a:t>
            </a:r>
          </a:p>
          <a:p>
            <a:pPr lvl="1" eaLnBrk="1" hangingPunct="1">
              <a:lnSpc>
                <a:spcPct val="90000"/>
              </a:lnSpc>
              <a:spcBef>
                <a:spcPts val="300"/>
              </a:spcBef>
              <a:spcAft>
                <a:spcPts val="0"/>
              </a:spcAft>
            </a:pPr>
            <a:r>
              <a:rPr lang="en-US" sz="1900" dirty="0"/>
              <a:t>Project must be </a:t>
            </a:r>
            <a:r>
              <a:rPr lang="en-US" sz="1900" i="1" dirty="0"/>
              <a:t>independent</a:t>
            </a:r>
            <a:r>
              <a:rPr lang="en-US" sz="1900" dirty="0"/>
              <a:t> </a:t>
            </a:r>
          </a:p>
          <a:p>
            <a:pPr eaLnBrk="1" hangingPunct="1">
              <a:lnSpc>
                <a:spcPct val="90000"/>
              </a:lnSpc>
              <a:spcBef>
                <a:spcPts val="300"/>
              </a:spcBef>
              <a:spcAft>
                <a:spcPts val="0"/>
              </a:spcAft>
            </a:pPr>
            <a:r>
              <a:rPr lang="en-US" sz="2100" dirty="0"/>
              <a:t>E</a:t>
            </a:r>
            <a:r>
              <a:rPr lang="en-US" sz="2100" b="0" i="0" u="none" strike="noStrike" baseline="0" dirty="0"/>
              <a:t>asiest way to illustrate relationship between NPV and IRR is to plot the numbers we calculated for the table on the previous slide</a:t>
            </a:r>
          </a:p>
          <a:p>
            <a:pPr eaLnBrk="1" hangingPunct="1">
              <a:lnSpc>
                <a:spcPct val="90000"/>
              </a:lnSpc>
              <a:spcBef>
                <a:spcPts val="300"/>
              </a:spcBef>
              <a:spcAft>
                <a:spcPts val="0"/>
              </a:spcAft>
            </a:pPr>
            <a:r>
              <a:rPr lang="en-US" sz="2100" b="1" dirty="0"/>
              <a:t>Net present value profile </a:t>
            </a:r>
            <a:r>
              <a:rPr lang="en-US" sz="2100" dirty="0"/>
              <a:t>is a graphical representation of relationship between an investment’s NPVs and various discount rates</a:t>
            </a:r>
            <a:endParaRPr lang="en-US" sz="2100" b="0" i="0" u="none" strike="noStrike" baseline="0" dirty="0"/>
          </a:p>
        </p:txBody>
      </p:sp>
      <p:pic>
        <p:nvPicPr>
          <p:cNvPr id="4" name="Picture 3" descr="Chart&#10;&#10;Description automatically generated">
            <a:extLst>
              <a:ext uri="{FF2B5EF4-FFF2-40B4-BE49-F238E27FC236}">
                <a16:creationId xmlns:a16="http://schemas.microsoft.com/office/drawing/2014/main" id="{67FFFBC3-36BC-407D-A6AC-3E536DA724C8}"/>
              </a:ext>
            </a:extLst>
          </p:cNvPr>
          <p:cNvPicPr>
            <a:picLocks noChangeAspect="1"/>
          </p:cNvPicPr>
          <p:nvPr/>
        </p:nvPicPr>
        <p:blipFill>
          <a:blip r:embed="rId3"/>
          <a:stretch>
            <a:fillRect/>
          </a:stretch>
        </p:blipFill>
        <p:spPr>
          <a:xfrm>
            <a:off x="4806065" y="2438401"/>
            <a:ext cx="4303299" cy="2919020"/>
          </a:xfrm>
          <a:prstGeom prst="rect">
            <a:avLst/>
          </a:prstGeom>
          <a:noFill/>
        </p:spPr>
      </p:pic>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a:xfrm>
            <a:off x="456848" y="6484338"/>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a:xfrm>
            <a:off x="636764" y="373677"/>
            <a:ext cx="8117416" cy="1117356"/>
          </a:xfrm>
        </p:spPr>
        <p:txBody>
          <a:bodyPr anchor="ctr">
            <a:normAutofit/>
          </a:bodyPr>
          <a:lstStyle/>
          <a:p>
            <a:pPr eaLnBrk="1" hangingPunct="1">
              <a:defRPr/>
            </a:pPr>
            <a:r>
              <a:rPr lang="en-US" altLang="en-US" err="1"/>
              <a:t>Irr</a:t>
            </a:r>
            <a:r>
              <a:rPr lang="en-US" altLang="en-US"/>
              <a:t> and </a:t>
            </a:r>
            <a:r>
              <a:rPr lang="en-US" altLang="en-US" err="1"/>
              <a:t>npv</a:t>
            </a:r>
            <a:endParaRPr lang="en-US" altLang="en-US"/>
          </a:p>
        </p:txBody>
      </p:sp>
    </p:spTree>
    <p:extLst>
      <p:ext uri="{BB962C8B-B14F-4D97-AF65-F5344CB8AC3E}">
        <p14:creationId xmlns:p14="http://schemas.microsoft.com/office/powerpoint/2010/main" val="1892310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A8AD56-3117-4B2E-A860-0A2A594C83FB}"/>
              </a:ext>
            </a:extLst>
          </p:cNvPr>
          <p:cNvPicPr>
            <a:picLocks noGrp="1" noChangeAspect="1"/>
          </p:cNvPicPr>
          <p:nvPr>
            <p:ph idx="1"/>
          </p:nvPr>
        </p:nvPicPr>
        <p:blipFill>
          <a:blip r:embed="rId3"/>
          <a:stretch>
            <a:fillRect/>
          </a:stretch>
        </p:blipFill>
        <p:spPr>
          <a:xfrm>
            <a:off x="1457954" y="1659609"/>
            <a:ext cx="6684939" cy="4656138"/>
          </a:xfrm>
        </p:spPr>
      </p:pic>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Calculating the </a:t>
            </a:r>
            <a:r>
              <a:rPr lang="en-US" altLang="en-US" sz="3600" dirty="0" err="1"/>
              <a:t>irr</a:t>
            </a:r>
            <a:endParaRPr lang="en-US" altLang="en-US" sz="3600" dirty="0"/>
          </a:p>
        </p:txBody>
      </p:sp>
    </p:spTree>
    <p:extLst>
      <p:ext uri="{BB962C8B-B14F-4D97-AF65-F5344CB8AC3E}">
        <p14:creationId xmlns:p14="http://schemas.microsoft.com/office/powerpoint/2010/main" val="245505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BA1C6BF7-2176-4937-AD4B-05B6189BBCC0}"/>
              </a:ext>
            </a:extLst>
          </p:cNvPr>
          <p:cNvSpPr>
            <a:spLocks noGrp="1" noChangeArrowheads="1"/>
          </p:cNvSpPr>
          <p:nvPr>
            <p:ph idx="1"/>
          </p:nvPr>
        </p:nvSpPr>
        <p:spPr/>
        <p:txBody>
          <a:bodyPr/>
          <a:lstStyle/>
          <a:p>
            <a:pPr eaLnBrk="1" hangingPunct="1"/>
            <a:r>
              <a:rPr lang="en-US" altLang="en-US" dirty="0"/>
              <a:t>Net Present Value</a:t>
            </a:r>
          </a:p>
          <a:p>
            <a:pPr eaLnBrk="1" hangingPunct="1"/>
            <a:endParaRPr lang="en-US" altLang="en-US" sz="1100" dirty="0"/>
          </a:p>
          <a:p>
            <a:pPr eaLnBrk="1" hangingPunct="1"/>
            <a:r>
              <a:rPr lang="en-US" altLang="en-US" dirty="0"/>
              <a:t>The Payback Rule</a:t>
            </a:r>
          </a:p>
          <a:p>
            <a:pPr eaLnBrk="1" hangingPunct="1"/>
            <a:endParaRPr lang="en-US" altLang="en-US" sz="1100" dirty="0"/>
          </a:p>
          <a:p>
            <a:pPr eaLnBrk="1" hangingPunct="1"/>
            <a:r>
              <a:rPr lang="en-US" altLang="en-US" dirty="0"/>
              <a:t>The Discounted Payback</a:t>
            </a:r>
          </a:p>
          <a:p>
            <a:pPr eaLnBrk="1" hangingPunct="1"/>
            <a:endParaRPr lang="en-US" altLang="en-US" sz="1100" dirty="0"/>
          </a:p>
          <a:p>
            <a:pPr eaLnBrk="1" hangingPunct="1"/>
            <a:r>
              <a:rPr lang="en-US" altLang="en-US" dirty="0"/>
              <a:t>The Average Accounting Return</a:t>
            </a:r>
          </a:p>
          <a:p>
            <a:pPr eaLnBrk="1" hangingPunct="1"/>
            <a:endParaRPr lang="en-US" altLang="en-US" sz="1100" dirty="0"/>
          </a:p>
          <a:p>
            <a:pPr eaLnBrk="1" hangingPunct="1"/>
            <a:r>
              <a:rPr lang="en-US" altLang="en-US" dirty="0"/>
              <a:t>The Internal Rate of Return</a:t>
            </a:r>
          </a:p>
          <a:p>
            <a:pPr eaLnBrk="1" hangingPunct="1"/>
            <a:endParaRPr lang="en-US" altLang="en-US" sz="1100" dirty="0"/>
          </a:p>
          <a:p>
            <a:pPr eaLnBrk="1" hangingPunct="1"/>
            <a:r>
              <a:rPr lang="en-US" altLang="en-US" dirty="0"/>
              <a:t>The Profitability Index</a:t>
            </a:r>
          </a:p>
          <a:p>
            <a:pPr eaLnBrk="1" hangingPunct="1"/>
            <a:endParaRPr lang="en-US" altLang="en-US" sz="1100" dirty="0"/>
          </a:p>
          <a:p>
            <a:pPr eaLnBrk="1" hangingPunct="1"/>
            <a:r>
              <a:rPr lang="en-US" altLang="en-US" dirty="0"/>
              <a:t>The Practice of Capital Budgeting</a:t>
            </a:r>
          </a:p>
        </p:txBody>
      </p:sp>
      <p:sp>
        <p:nvSpPr>
          <p:cNvPr id="2" name="Footer Placeholder 1">
            <a:extLst>
              <a:ext uri="{FF2B5EF4-FFF2-40B4-BE49-F238E27FC236}">
                <a16:creationId xmlns:a16="http://schemas.microsoft.com/office/drawing/2014/main" id="{FFB2F788-6539-4042-A8DA-7DB953F6443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2">
            <a:extLst>
              <a:ext uri="{FF2B5EF4-FFF2-40B4-BE49-F238E27FC236}">
                <a16:creationId xmlns:a16="http://schemas.microsoft.com/office/drawing/2014/main" id="{0777A922-056F-4B67-80AF-E009C6F14291}"/>
              </a:ext>
            </a:extLst>
          </p:cNvPr>
          <p:cNvSpPr>
            <a:spLocks noGrp="1" noChangeArrowheads="1"/>
          </p:cNvSpPr>
          <p:nvPr>
            <p:ph type="title"/>
          </p:nvPr>
        </p:nvSpPr>
        <p:spPr/>
        <p:txBody>
          <a:bodyPr/>
          <a:lstStyle/>
          <a:p>
            <a:pPr eaLnBrk="1" hangingPunct="1">
              <a:defRPr/>
            </a:pPr>
            <a:r>
              <a:rPr lang="en-US" altLang="en-US" sz="3600" dirty="0"/>
              <a:t>Chapter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Suppose we have a strip-mining project that requires a $60 investment. Our cash flow in the first year will be $155. In the second year, the mine will be depleted, but we will have to spend $100 to restore the terrain.</a:t>
            </a:r>
          </a:p>
          <a:p>
            <a:pPr eaLnBrk="1" hangingPunct="1">
              <a:lnSpc>
                <a:spcPct val="90000"/>
              </a:lnSpc>
              <a:spcBef>
                <a:spcPts val="600"/>
              </a:spcBef>
              <a:spcAft>
                <a:spcPts val="0"/>
              </a:spcAft>
            </a:pPr>
            <a:r>
              <a:rPr lang="en-US" sz="2200" dirty="0">
                <a:solidFill>
                  <a:srgbClr val="221E1F"/>
                </a:solidFill>
              </a:rPr>
              <a:t>The cash flows for this project are shown below:</a:t>
            </a: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r>
              <a:rPr lang="en-US" sz="2200" b="0" i="0" u="none" strike="noStrike" baseline="0" dirty="0">
                <a:solidFill>
                  <a:srgbClr val="221E1F"/>
                </a:solidFill>
              </a:rPr>
              <a:t>To find the IRR on this project, calculate the NPV at various rates:</a:t>
            </a: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Problems with the </a:t>
            </a:r>
            <a:r>
              <a:rPr lang="en-US" altLang="en-US" sz="3600" dirty="0" err="1"/>
              <a:t>irr</a:t>
            </a:r>
            <a:r>
              <a:rPr lang="en-US" altLang="en-US" sz="3600" dirty="0"/>
              <a:t>:</a:t>
            </a:r>
            <a:br>
              <a:rPr lang="en-US" altLang="en-US" sz="3600" dirty="0"/>
            </a:br>
            <a:r>
              <a:rPr lang="en-US" altLang="en-US" sz="3600" dirty="0"/>
              <a:t>nonconventional cash flows</a:t>
            </a:r>
          </a:p>
        </p:txBody>
      </p:sp>
      <p:pic>
        <p:nvPicPr>
          <p:cNvPr id="4" name="Picture 3">
            <a:extLst>
              <a:ext uri="{FF2B5EF4-FFF2-40B4-BE49-F238E27FC236}">
                <a16:creationId xmlns:a16="http://schemas.microsoft.com/office/drawing/2014/main" id="{FA1EA27C-090C-4B90-98C4-66E6C94D98C3}"/>
              </a:ext>
            </a:extLst>
          </p:cNvPr>
          <p:cNvPicPr>
            <a:picLocks noChangeAspect="1"/>
          </p:cNvPicPr>
          <p:nvPr/>
        </p:nvPicPr>
        <p:blipFill>
          <a:blip r:embed="rId3"/>
          <a:stretch>
            <a:fillRect/>
          </a:stretch>
        </p:blipFill>
        <p:spPr>
          <a:xfrm>
            <a:off x="2981992" y="4655522"/>
            <a:ext cx="3180015" cy="1828800"/>
          </a:xfrm>
          <a:prstGeom prst="rect">
            <a:avLst/>
          </a:prstGeom>
        </p:spPr>
      </p:pic>
      <p:pic>
        <p:nvPicPr>
          <p:cNvPr id="7" name="Picture 6">
            <a:extLst>
              <a:ext uri="{FF2B5EF4-FFF2-40B4-BE49-F238E27FC236}">
                <a16:creationId xmlns:a16="http://schemas.microsoft.com/office/drawing/2014/main" id="{54CA6140-F8A1-468D-B982-159D046C81D1}"/>
              </a:ext>
            </a:extLst>
          </p:cNvPr>
          <p:cNvPicPr>
            <a:picLocks noChangeAspect="1"/>
          </p:cNvPicPr>
          <p:nvPr/>
        </p:nvPicPr>
        <p:blipFill>
          <a:blip r:embed="rId4"/>
          <a:stretch>
            <a:fillRect/>
          </a:stretch>
        </p:blipFill>
        <p:spPr>
          <a:xfrm>
            <a:off x="1380500" y="3124200"/>
            <a:ext cx="6943563" cy="1117355"/>
          </a:xfrm>
          <a:prstGeom prst="rect">
            <a:avLst/>
          </a:prstGeom>
        </p:spPr>
      </p:pic>
    </p:spTree>
    <p:extLst>
      <p:ext uri="{BB962C8B-B14F-4D97-AF65-F5344CB8AC3E}">
        <p14:creationId xmlns:p14="http://schemas.microsoft.com/office/powerpoint/2010/main" val="1119927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sz="half" idx="1"/>
          </p:nvPr>
        </p:nvSpPr>
        <p:spPr>
          <a:xfrm>
            <a:off x="636764" y="1447800"/>
            <a:ext cx="4038600" cy="5363882"/>
          </a:xfrm>
        </p:spPr>
        <p:txBody>
          <a:bodyPr wrap="square" anchor="t">
            <a:normAutofit lnSpcReduction="10000"/>
          </a:bodyPr>
          <a:lstStyle/>
          <a:p>
            <a:pPr eaLnBrk="1" hangingPunct="1">
              <a:lnSpc>
                <a:spcPct val="95000"/>
              </a:lnSpc>
              <a:spcBef>
                <a:spcPts val="600"/>
              </a:spcBef>
              <a:spcAft>
                <a:spcPts val="0"/>
              </a:spcAft>
            </a:pPr>
            <a:r>
              <a:rPr lang="en-US" sz="2200" b="0" i="0" u="none" strike="noStrike" baseline="0" dirty="0"/>
              <a:t>What’s the IRR? To find out, we draw the NPV profile  </a:t>
            </a:r>
          </a:p>
          <a:p>
            <a:pPr lvl="1" eaLnBrk="1" hangingPunct="1">
              <a:lnSpc>
                <a:spcPct val="95000"/>
              </a:lnSpc>
              <a:spcBef>
                <a:spcPts val="600"/>
              </a:spcBef>
              <a:spcAft>
                <a:spcPts val="0"/>
              </a:spcAft>
            </a:pPr>
            <a:r>
              <a:rPr lang="en-US" sz="2000" dirty="0"/>
              <a:t>Notice the NPV is zero when the discount rate is 25%, as well as when it is 33.33%</a:t>
            </a:r>
          </a:p>
          <a:p>
            <a:pPr eaLnBrk="1" hangingPunct="1">
              <a:lnSpc>
                <a:spcPct val="95000"/>
              </a:lnSpc>
              <a:spcBef>
                <a:spcPts val="600"/>
              </a:spcBef>
              <a:spcAft>
                <a:spcPts val="0"/>
              </a:spcAft>
            </a:pPr>
            <a:r>
              <a:rPr lang="en-US" sz="2200" dirty="0"/>
              <a:t>Which of these is correct?</a:t>
            </a:r>
          </a:p>
          <a:p>
            <a:pPr lvl="1" eaLnBrk="1" hangingPunct="1">
              <a:lnSpc>
                <a:spcPct val="95000"/>
              </a:lnSpc>
              <a:spcBef>
                <a:spcPts val="600"/>
              </a:spcBef>
              <a:spcAft>
                <a:spcPts val="0"/>
              </a:spcAft>
            </a:pPr>
            <a:r>
              <a:rPr lang="en-US" sz="2000" dirty="0"/>
              <a:t>Both or neither; there is no unambiguously correct answer</a:t>
            </a:r>
          </a:p>
          <a:p>
            <a:pPr eaLnBrk="1" hangingPunct="1">
              <a:lnSpc>
                <a:spcPct val="95000"/>
              </a:lnSpc>
              <a:spcBef>
                <a:spcPts val="600"/>
              </a:spcBef>
              <a:spcAft>
                <a:spcPts val="0"/>
              </a:spcAft>
            </a:pPr>
            <a:r>
              <a:rPr lang="en-US" sz="2200" b="1" dirty="0"/>
              <a:t>Multiple rates of return </a:t>
            </a:r>
            <a:r>
              <a:rPr lang="en-US" sz="2200" dirty="0"/>
              <a:t>problem</a:t>
            </a:r>
            <a:r>
              <a:rPr lang="en-US" sz="2200" b="1" dirty="0"/>
              <a:t> </a:t>
            </a:r>
            <a:r>
              <a:rPr lang="en-US" sz="2200" dirty="0"/>
              <a:t>is the possibility that more than one discount rate will make the NPV of an investment zero</a:t>
            </a:r>
          </a:p>
          <a:p>
            <a:pPr eaLnBrk="1" hangingPunct="1">
              <a:lnSpc>
                <a:spcPct val="95000"/>
              </a:lnSpc>
              <a:spcBef>
                <a:spcPts val="600"/>
              </a:spcBef>
              <a:spcAft>
                <a:spcPts val="0"/>
              </a:spcAft>
            </a:pPr>
            <a:r>
              <a:rPr lang="en-US" sz="2200" dirty="0"/>
              <a:t>We should take this investment only if our required rate of return is between 25% and 33.33%</a:t>
            </a:r>
          </a:p>
          <a:p>
            <a:pPr lvl="1" eaLnBrk="1" hangingPunct="1">
              <a:lnSpc>
                <a:spcPct val="95000"/>
              </a:lnSpc>
              <a:spcBef>
                <a:spcPts val="600"/>
              </a:spcBef>
              <a:spcAft>
                <a:spcPts val="0"/>
              </a:spcAft>
            </a:pPr>
            <a:endParaRPr lang="en-US" sz="1800" dirty="0"/>
          </a:p>
        </p:txBody>
      </p:sp>
      <p:pic>
        <p:nvPicPr>
          <p:cNvPr id="9" name="Picture 8" descr="Diagram&#10;&#10;Description automatically generated">
            <a:extLst>
              <a:ext uri="{FF2B5EF4-FFF2-40B4-BE49-F238E27FC236}">
                <a16:creationId xmlns:a16="http://schemas.microsoft.com/office/drawing/2014/main" id="{CC0352D1-EEFB-4727-9FBC-4D09CAFA53A3}"/>
              </a:ext>
            </a:extLst>
          </p:cNvPr>
          <p:cNvPicPr>
            <a:picLocks noChangeAspect="1"/>
          </p:cNvPicPr>
          <p:nvPr/>
        </p:nvPicPr>
        <p:blipFill>
          <a:blip r:embed="rId3"/>
          <a:stretch>
            <a:fillRect/>
          </a:stretch>
        </p:blipFill>
        <p:spPr>
          <a:xfrm>
            <a:off x="4778565" y="1524000"/>
            <a:ext cx="4132699" cy="4833567"/>
          </a:xfrm>
          <a:prstGeom prst="rect">
            <a:avLst/>
          </a:prstGeom>
          <a:noFill/>
        </p:spPr>
      </p:pic>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a:xfrm>
            <a:off x="456848" y="6484338"/>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a:xfrm>
            <a:off x="636764" y="373677"/>
            <a:ext cx="8117416" cy="1117356"/>
          </a:xfrm>
        </p:spPr>
        <p:txBody>
          <a:bodyPr anchor="ctr">
            <a:normAutofit/>
          </a:bodyPr>
          <a:lstStyle/>
          <a:p>
            <a:pPr eaLnBrk="1" hangingPunct="1">
              <a:lnSpc>
                <a:spcPct val="90000"/>
              </a:lnSpc>
              <a:defRPr/>
            </a:pPr>
            <a:r>
              <a:rPr lang="en-US" altLang="en-US" sz="3100" dirty="0"/>
              <a:t>Problems with the </a:t>
            </a:r>
            <a:r>
              <a:rPr lang="en-US" altLang="en-US" sz="3100" dirty="0" err="1"/>
              <a:t>irr</a:t>
            </a:r>
            <a:r>
              <a:rPr lang="en-US" altLang="en-US" sz="3100" dirty="0"/>
              <a:t>:</a:t>
            </a:r>
            <a:br>
              <a:rPr lang="en-US" altLang="en-US" sz="3100" dirty="0"/>
            </a:br>
            <a:r>
              <a:rPr lang="en-US" altLang="en-US" sz="3100" dirty="0"/>
              <a:t>nonconventional cash flows (continued)</a:t>
            </a:r>
          </a:p>
        </p:txBody>
      </p:sp>
    </p:spTree>
    <p:extLst>
      <p:ext uri="{BB962C8B-B14F-4D97-AF65-F5344CB8AC3E}">
        <p14:creationId xmlns:p14="http://schemas.microsoft.com/office/powerpoint/2010/main" val="2683875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What’s the IRR?</a:t>
            </a:r>
          </a:p>
        </p:txBody>
      </p:sp>
      <p:pic>
        <p:nvPicPr>
          <p:cNvPr id="5" name="Picture 4">
            <a:extLst>
              <a:ext uri="{FF2B5EF4-FFF2-40B4-BE49-F238E27FC236}">
                <a16:creationId xmlns:a16="http://schemas.microsoft.com/office/drawing/2014/main" id="{14EBC6AE-581D-4984-B97E-7F57DB9C3FE7}"/>
              </a:ext>
            </a:extLst>
          </p:cNvPr>
          <p:cNvPicPr>
            <a:picLocks noChangeAspect="1"/>
          </p:cNvPicPr>
          <p:nvPr/>
        </p:nvPicPr>
        <p:blipFill>
          <a:blip r:embed="rId3"/>
          <a:stretch>
            <a:fillRect/>
          </a:stretch>
        </p:blipFill>
        <p:spPr>
          <a:xfrm>
            <a:off x="709436" y="2438400"/>
            <a:ext cx="8181975" cy="2381250"/>
          </a:xfrm>
          <a:prstGeom prst="rect">
            <a:avLst/>
          </a:prstGeom>
        </p:spPr>
      </p:pic>
    </p:spTree>
    <p:extLst>
      <p:ext uri="{BB962C8B-B14F-4D97-AF65-F5344CB8AC3E}">
        <p14:creationId xmlns:p14="http://schemas.microsoft.com/office/powerpoint/2010/main" val="2996091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I THINK; THEREFORE, I KNOW</a:t>
            </a:r>
          </a:p>
        </p:txBody>
      </p:sp>
      <p:pic>
        <p:nvPicPr>
          <p:cNvPr id="4" name="Picture 3">
            <a:extLst>
              <a:ext uri="{FF2B5EF4-FFF2-40B4-BE49-F238E27FC236}">
                <a16:creationId xmlns:a16="http://schemas.microsoft.com/office/drawing/2014/main" id="{A68388E6-E55E-4FA5-8592-BACEC7CD65CA}"/>
              </a:ext>
            </a:extLst>
          </p:cNvPr>
          <p:cNvPicPr>
            <a:picLocks noChangeAspect="1"/>
          </p:cNvPicPr>
          <p:nvPr/>
        </p:nvPicPr>
        <p:blipFill>
          <a:blip r:embed="rId3"/>
          <a:stretch>
            <a:fillRect/>
          </a:stretch>
        </p:blipFill>
        <p:spPr>
          <a:xfrm>
            <a:off x="709436" y="2331255"/>
            <a:ext cx="8181975" cy="3362325"/>
          </a:xfrm>
          <a:prstGeom prst="rect">
            <a:avLst/>
          </a:prstGeom>
        </p:spPr>
      </p:pic>
    </p:spTree>
    <p:extLst>
      <p:ext uri="{BB962C8B-B14F-4D97-AF65-F5344CB8AC3E}">
        <p14:creationId xmlns:p14="http://schemas.microsoft.com/office/powerpoint/2010/main" val="3705176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b="1" i="0" u="none" strike="noStrike" baseline="0" dirty="0">
                <a:solidFill>
                  <a:srgbClr val="221E1F"/>
                </a:solidFill>
              </a:rPr>
              <a:t>Mutually exclusive investment decisions </a:t>
            </a:r>
            <a:r>
              <a:rPr lang="en-US" sz="2200" b="0" i="0" u="none" strike="noStrike" baseline="0" dirty="0">
                <a:solidFill>
                  <a:srgbClr val="221E1F"/>
                </a:solidFill>
              </a:rPr>
              <a:t>is a situation in which taking one investment prevents the taking of another</a:t>
            </a:r>
          </a:p>
          <a:p>
            <a:pPr lvl="1" eaLnBrk="1" hangingPunct="1">
              <a:lnSpc>
                <a:spcPct val="90000"/>
              </a:lnSpc>
              <a:spcBef>
                <a:spcPts val="600"/>
              </a:spcBef>
              <a:spcAft>
                <a:spcPts val="0"/>
              </a:spcAft>
            </a:pPr>
            <a:r>
              <a:rPr lang="en-US" sz="2100" dirty="0">
                <a:solidFill>
                  <a:srgbClr val="221E1F"/>
                </a:solidFill>
              </a:rPr>
              <a:t>Two projects that are not mutually exclusive are </a:t>
            </a:r>
            <a:r>
              <a:rPr lang="en-US" sz="2100" i="1" dirty="0">
                <a:solidFill>
                  <a:srgbClr val="221E1F"/>
                </a:solidFill>
              </a:rPr>
              <a:t>independent</a:t>
            </a:r>
          </a:p>
          <a:p>
            <a:pPr eaLnBrk="1" hangingPunct="1">
              <a:lnSpc>
                <a:spcPct val="90000"/>
              </a:lnSpc>
              <a:spcBef>
                <a:spcPts val="600"/>
              </a:spcBef>
              <a:spcAft>
                <a:spcPts val="0"/>
              </a:spcAft>
            </a:pPr>
            <a:r>
              <a:rPr lang="en-US" sz="2200" b="0" i="0" u="none" strike="noStrike" baseline="0" dirty="0">
                <a:solidFill>
                  <a:srgbClr val="221E1F"/>
                </a:solidFill>
              </a:rPr>
              <a:t>Given two or more mutually exclusive investments, which one is the best? Can we also say that the best one has the highest return? </a:t>
            </a:r>
          </a:p>
          <a:p>
            <a:pPr lvl="1" eaLnBrk="1" hangingPunct="1">
              <a:lnSpc>
                <a:spcPct val="90000"/>
              </a:lnSpc>
              <a:spcBef>
                <a:spcPts val="600"/>
              </a:spcBef>
              <a:spcAft>
                <a:spcPts val="0"/>
              </a:spcAft>
            </a:pPr>
            <a:r>
              <a:rPr lang="en-US" sz="2100" b="0" i="0" u="none" strike="noStrike" baseline="0" dirty="0">
                <a:solidFill>
                  <a:srgbClr val="221E1F"/>
                </a:solidFill>
              </a:rPr>
              <a:t>The best one is the one with the largest NPV </a:t>
            </a:r>
          </a:p>
          <a:p>
            <a:pPr lvl="1" eaLnBrk="1" hangingPunct="1">
              <a:lnSpc>
                <a:spcPct val="90000"/>
              </a:lnSpc>
              <a:spcBef>
                <a:spcPts val="600"/>
              </a:spcBef>
              <a:spcAft>
                <a:spcPts val="0"/>
              </a:spcAft>
            </a:pPr>
            <a:r>
              <a:rPr lang="en-US" sz="2100" dirty="0">
                <a:solidFill>
                  <a:srgbClr val="221E1F"/>
                </a:solidFill>
              </a:rPr>
              <a:t>No, we cannot say the best one has the highest return</a:t>
            </a:r>
          </a:p>
          <a:p>
            <a:pPr eaLnBrk="1" hangingPunct="1">
              <a:lnSpc>
                <a:spcPct val="90000"/>
              </a:lnSpc>
              <a:spcBef>
                <a:spcPts val="600"/>
              </a:spcBef>
              <a:spcAft>
                <a:spcPts val="0"/>
              </a:spcAft>
            </a:pPr>
            <a:r>
              <a:rPr lang="en-US" sz="2200" dirty="0">
                <a:solidFill>
                  <a:srgbClr val="221E1F"/>
                </a:solidFill>
              </a:rPr>
              <a:t>C</a:t>
            </a:r>
            <a:r>
              <a:rPr lang="en-US" sz="2200" b="0" i="0" u="none" strike="noStrike" baseline="0" dirty="0">
                <a:solidFill>
                  <a:srgbClr val="221E1F"/>
                </a:solidFill>
              </a:rPr>
              <a:t>onsider the following cash flows from two mutually exclusive investments, where the IRR for A is 24% and the IRR for B is 21%: </a:t>
            </a:r>
            <a:endParaRPr lang="en-US" sz="2200" dirty="0">
              <a:solidFill>
                <a:srgbClr val="221E1F"/>
              </a:solidFill>
            </a:endParaRPr>
          </a:p>
          <a:p>
            <a:pPr lvl="1" eaLnBrk="1" hangingPunct="1">
              <a:lnSpc>
                <a:spcPct val="90000"/>
              </a:lnSpc>
              <a:spcBef>
                <a:spcPts val="600"/>
              </a:spcBef>
              <a:spcAft>
                <a:spcPts val="0"/>
              </a:spcAft>
            </a:pPr>
            <a:endParaRPr lang="en-US" sz="22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Problems with the </a:t>
            </a:r>
            <a:r>
              <a:rPr lang="en-US" altLang="en-US" sz="3600" dirty="0" err="1"/>
              <a:t>irr</a:t>
            </a:r>
            <a:r>
              <a:rPr lang="en-US" altLang="en-US" sz="3600" dirty="0"/>
              <a:t>:</a:t>
            </a:r>
            <a:br>
              <a:rPr lang="en-US" altLang="en-US" sz="3600" dirty="0"/>
            </a:br>
            <a:r>
              <a:rPr lang="en-US" altLang="en-US" sz="3600" dirty="0"/>
              <a:t>mutually exclusive investments</a:t>
            </a:r>
          </a:p>
        </p:txBody>
      </p:sp>
      <p:pic>
        <p:nvPicPr>
          <p:cNvPr id="5" name="Picture 4">
            <a:extLst>
              <a:ext uri="{FF2B5EF4-FFF2-40B4-BE49-F238E27FC236}">
                <a16:creationId xmlns:a16="http://schemas.microsoft.com/office/drawing/2014/main" id="{0D0A6129-62A6-4176-8EB5-E65A4781995A}"/>
              </a:ext>
            </a:extLst>
          </p:cNvPr>
          <p:cNvPicPr>
            <a:picLocks noChangeAspect="1"/>
          </p:cNvPicPr>
          <p:nvPr/>
        </p:nvPicPr>
        <p:blipFill>
          <a:blip r:embed="rId3"/>
          <a:stretch>
            <a:fillRect/>
          </a:stretch>
        </p:blipFill>
        <p:spPr>
          <a:xfrm>
            <a:off x="2600325" y="4635730"/>
            <a:ext cx="3943350" cy="1828800"/>
          </a:xfrm>
          <a:prstGeom prst="rect">
            <a:avLst/>
          </a:prstGeom>
        </p:spPr>
      </p:pic>
    </p:spTree>
    <p:extLst>
      <p:ext uri="{BB962C8B-B14F-4D97-AF65-F5344CB8AC3E}">
        <p14:creationId xmlns:p14="http://schemas.microsoft.com/office/powerpoint/2010/main" val="3466426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85000"/>
              </a:lnSpc>
              <a:spcBef>
                <a:spcPts val="600"/>
              </a:spcBef>
              <a:spcAft>
                <a:spcPts val="0"/>
              </a:spcAft>
            </a:pPr>
            <a:r>
              <a:rPr lang="en-US" sz="2200" b="0" i="0" u="none" strike="noStrike" baseline="0" dirty="0">
                <a:solidFill>
                  <a:srgbClr val="221E1F"/>
                </a:solidFill>
              </a:rPr>
              <a:t>Simple intuition suggests Investment A is better because of its higher return, but let’s calculate the NPV of these investments for different required returns:</a:t>
            </a:r>
          </a:p>
          <a:p>
            <a:pPr eaLnBrk="1" hangingPunct="1">
              <a:lnSpc>
                <a:spcPct val="85000"/>
              </a:lnSpc>
              <a:spcBef>
                <a:spcPts val="600"/>
              </a:spcBef>
              <a:spcAft>
                <a:spcPts val="0"/>
              </a:spcAft>
            </a:pPr>
            <a:endParaRPr lang="en-US" sz="2200" dirty="0">
              <a:solidFill>
                <a:srgbClr val="221E1F"/>
              </a:solidFill>
            </a:endParaRPr>
          </a:p>
          <a:p>
            <a:pPr eaLnBrk="1" hangingPunct="1">
              <a:lnSpc>
                <a:spcPct val="85000"/>
              </a:lnSpc>
              <a:spcBef>
                <a:spcPts val="600"/>
              </a:spcBef>
              <a:spcAft>
                <a:spcPts val="0"/>
              </a:spcAft>
            </a:pPr>
            <a:endParaRPr lang="en-US" sz="2200" b="0" i="0" u="none" strike="noStrike" baseline="0" dirty="0">
              <a:solidFill>
                <a:srgbClr val="221E1F"/>
              </a:solidFill>
            </a:endParaRPr>
          </a:p>
          <a:p>
            <a:pPr eaLnBrk="1" hangingPunct="1">
              <a:lnSpc>
                <a:spcPct val="85000"/>
              </a:lnSpc>
              <a:spcBef>
                <a:spcPts val="600"/>
              </a:spcBef>
              <a:spcAft>
                <a:spcPts val="0"/>
              </a:spcAft>
            </a:pPr>
            <a:endParaRPr lang="en-US" sz="2200" dirty="0">
              <a:solidFill>
                <a:srgbClr val="221E1F"/>
              </a:solidFill>
            </a:endParaRPr>
          </a:p>
          <a:p>
            <a:pPr eaLnBrk="1" hangingPunct="1">
              <a:lnSpc>
                <a:spcPct val="85000"/>
              </a:lnSpc>
              <a:spcBef>
                <a:spcPts val="600"/>
              </a:spcBef>
              <a:spcAft>
                <a:spcPts val="0"/>
              </a:spcAft>
            </a:pPr>
            <a:endParaRPr lang="en-US" sz="2200" b="0" i="0" u="none" strike="noStrike" baseline="0" dirty="0">
              <a:solidFill>
                <a:srgbClr val="221E1F"/>
              </a:solidFill>
            </a:endParaRPr>
          </a:p>
          <a:p>
            <a:pPr marL="114659" indent="0" eaLnBrk="1" hangingPunct="1">
              <a:lnSpc>
                <a:spcPct val="85000"/>
              </a:lnSpc>
              <a:spcBef>
                <a:spcPts val="600"/>
              </a:spcBef>
              <a:spcAft>
                <a:spcPts val="0"/>
              </a:spcAft>
              <a:buNone/>
            </a:pPr>
            <a:endParaRPr lang="en-US" sz="2200" b="0" i="0" u="none" strike="noStrike" baseline="0" dirty="0">
              <a:solidFill>
                <a:srgbClr val="221E1F"/>
              </a:solidFill>
            </a:endParaRPr>
          </a:p>
          <a:p>
            <a:pPr eaLnBrk="1" hangingPunct="1">
              <a:lnSpc>
                <a:spcPct val="85000"/>
              </a:lnSpc>
              <a:spcBef>
                <a:spcPts val="600"/>
              </a:spcBef>
              <a:spcAft>
                <a:spcPts val="0"/>
              </a:spcAft>
            </a:pPr>
            <a:r>
              <a:rPr lang="en-US" sz="2200" b="0" i="0" u="none" strike="noStrike" baseline="0" dirty="0">
                <a:solidFill>
                  <a:srgbClr val="221E1F"/>
                </a:solidFill>
              </a:rPr>
              <a:t>IRR for A (24%) is larger than the IRR for B (21%), but in comparing the NPVs, the higher NPV investment depends on our required return</a:t>
            </a:r>
          </a:p>
          <a:p>
            <a:pPr lvl="1" eaLnBrk="1" hangingPunct="1">
              <a:lnSpc>
                <a:spcPct val="85000"/>
              </a:lnSpc>
              <a:spcBef>
                <a:spcPts val="600"/>
              </a:spcBef>
              <a:spcAft>
                <a:spcPts val="0"/>
              </a:spcAft>
            </a:pPr>
            <a:r>
              <a:rPr lang="en-US" sz="2100" b="0" i="0" u="none" strike="noStrike" baseline="0" dirty="0">
                <a:solidFill>
                  <a:srgbClr val="221E1F"/>
                </a:solidFill>
              </a:rPr>
              <a:t>If our required return is 10%, B has the higher NPV, but i</a:t>
            </a:r>
            <a:r>
              <a:rPr lang="en-US" sz="2100" dirty="0">
                <a:solidFill>
                  <a:srgbClr val="221E1F"/>
                </a:solidFill>
              </a:rPr>
              <a:t>f our required return is 15%, A has the higher NPV</a:t>
            </a:r>
            <a:endParaRPr lang="en-US" sz="2100" b="0" i="0" u="none" strike="noStrike" baseline="0" dirty="0">
              <a:solidFill>
                <a:srgbClr val="221E1F"/>
              </a:solidFill>
            </a:endParaRPr>
          </a:p>
          <a:p>
            <a:pPr eaLnBrk="1" hangingPunct="1">
              <a:lnSpc>
                <a:spcPct val="85000"/>
              </a:lnSpc>
              <a:spcBef>
                <a:spcPts val="600"/>
              </a:spcBef>
              <a:spcAft>
                <a:spcPts val="0"/>
              </a:spcAft>
            </a:pPr>
            <a:r>
              <a:rPr lang="en-US" sz="2200" b="0" i="0" u="none" strike="noStrike" baseline="0" dirty="0">
                <a:solidFill>
                  <a:srgbClr val="221E1F"/>
                </a:solidFill>
              </a:rPr>
              <a:t>When we have mutually exclusive projects, we shouldn’t rank them based on their returns</a:t>
            </a:r>
          </a:p>
          <a:p>
            <a:pPr lvl="1" eaLnBrk="1" hangingPunct="1">
              <a:lnSpc>
                <a:spcPct val="85000"/>
              </a:lnSpc>
              <a:spcBef>
                <a:spcPts val="600"/>
              </a:spcBef>
              <a:spcAft>
                <a:spcPts val="0"/>
              </a:spcAft>
            </a:pPr>
            <a:r>
              <a:rPr lang="en-US" sz="2100" b="0" i="0" u="none" strike="noStrike" baseline="0" dirty="0">
                <a:solidFill>
                  <a:srgbClr val="221E1F"/>
                </a:solidFill>
              </a:rPr>
              <a:t>Look at relative NPVs to avoid the possibility of choosing incorrectly</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Problems with the </a:t>
            </a:r>
            <a:r>
              <a:rPr lang="en-US" altLang="en-US" sz="3400" dirty="0" err="1"/>
              <a:t>irr</a:t>
            </a:r>
            <a:r>
              <a:rPr lang="en-US" altLang="en-US" sz="3400" dirty="0"/>
              <a:t>: mutually exclusive investments (continued)</a:t>
            </a:r>
          </a:p>
        </p:txBody>
      </p:sp>
      <p:pic>
        <p:nvPicPr>
          <p:cNvPr id="4" name="Picture 3">
            <a:extLst>
              <a:ext uri="{FF2B5EF4-FFF2-40B4-BE49-F238E27FC236}">
                <a16:creationId xmlns:a16="http://schemas.microsoft.com/office/drawing/2014/main" id="{1D556E7D-4EBA-42CE-9847-A7A68BF78D7C}"/>
              </a:ext>
            </a:extLst>
          </p:cNvPr>
          <p:cNvPicPr>
            <a:picLocks noChangeAspect="1"/>
          </p:cNvPicPr>
          <p:nvPr/>
        </p:nvPicPr>
        <p:blipFill>
          <a:blip r:embed="rId3"/>
          <a:stretch>
            <a:fillRect/>
          </a:stretch>
        </p:blipFill>
        <p:spPr>
          <a:xfrm>
            <a:off x="2805113" y="2377144"/>
            <a:ext cx="3367088" cy="1841117"/>
          </a:xfrm>
          <a:prstGeom prst="rect">
            <a:avLst/>
          </a:prstGeom>
        </p:spPr>
      </p:pic>
    </p:spTree>
    <p:extLst>
      <p:ext uri="{BB962C8B-B14F-4D97-AF65-F5344CB8AC3E}">
        <p14:creationId xmlns:p14="http://schemas.microsoft.com/office/powerpoint/2010/main" val="2482502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sz="half" idx="1"/>
          </p:nvPr>
        </p:nvSpPr>
        <p:spPr>
          <a:xfrm>
            <a:off x="636764" y="1491033"/>
            <a:ext cx="4038600" cy="4993290"/>
          </a:xfrm>
        </p:spPr>
        <p:txBody>
          <a:bodyPr wrap="square" anchor="t">
            <a:noAutofit/>
          </a:bodyPr>
          <a:lstStyle/>
          <a:p>
            <a:pPr eaLnBrk="1" hangingPunct="1">
              <a:lnSpc>
                <a:spcPct val="85000"/>
              </a:lnSpc>
              <a:spcBef>
                <a:spcPts val="600"/>
              </a:spcBef>
              <a:spcAft>
                <a:spcPts val="0"/>
              </a:spcAft>
            </a:pPr>
            <a:r>
              <a:rPr lang="en-US" sz="2200" b="0" i="0" u="none" strike="noStrike" baseline="0" dirty="0"/>
              <a:t>Conflict between IRR and NPV for mutually exclusive investments can be illustrated by plotting the investments’ NPV profiles</a:t>
            </a:r>
          </a:p>
          <a:p>
            <a:pPr lvl="1" eaLnBrk="1" hangingPunct="1">
              <a:lnSpc>
                <a:spcPct val="85000"/>
              </a:lnSpc>
              <a:spcBef>
                <a:spcPts val="600"/>
              </a:spcBef>
              <a:spcAft>
                <a:spcPts val="0"/>
              </a:spcAft>
            </a:pPr>
            <a:r>
              <a:rPr lang="en-US" sz="2100" b="0" i="0" u="none" strike="noStrike" baseline="0" dirty="0"/>
              <a:t>NPV profiles cross at about 11.1%</a:t>
            </a:r>
          </a:p>
          <a:p>
            <a:pPr lvl="1" eaLnBrk="1" hangingPunct="1">
              <a:lnSpc>
                <a:spcPct val="85000"/>
              </a:lnSpc>
              <a:spcBef>
                <a:spcPts val="600"/>
              </a:spcBef>
              <a:spcAft>
                <a:spcPts val="0"/>
              </a:spcAft>
            </a:pPr>
            <a:r>
              <a:rPr lang="en-US" sz="2100" b="0" i="0" u="none" strike="noStrike" baseline="0" dirty="0"/>
              <a:t>At any discount rate less than 11.1%, the NPV for B is higher </a:t>
            </a:r>
          </a:p>
          <a:p>
            <a:pPr lvl="2" eaLnBrk="1" hangingPunct="1">
              <a:lnSpc>
                <a:spcPct val="85000"/>
              </a:lnSpc>
              <a:spcBef>
                <a:spcPts val="600"/>
              </a:spcBef>
              <a:spcAft>
                <a:spcPts val="0"/>
              </a:spcAft>
            </a:pPr>
            <a:r>
              <a:rPr lang="en-US" b="0" i="0" u="none" strike="noStrike" baseline="0" dirty="0"/>
              <a:t>In this range, taking B benefits us more than taking A, even though A’s IRR is higher</a:t>
            </a:r>
          </a:p>
          <a:p>
            <a:pPr lvl="1" eaLnBrk="1" hangingPunct="1">
              <a:lnSpc>
                <a:spcPct val="85000"/>
              </a:lnSpc>
              <a:spcBef>
                <a:spcPts val="600"/>
              </a:spcBef>
              <a:spcAft>
                <a:spcPts val="0"/>
              </a:spcAft>
            </a:pPr>
            <a:r>
              <a:rPr lang="en-US" sz="2100" b="0" i="0" u="none" strike="noStrike" baseline="0" dirty="0"/>
              <a:t>At any rate greater than 11.1%, Investment A has the greater NPV</a:t>
            </a:r>
          </a:p>
        </p:txBody>
      </p:sp>
      <p:pic>
        <p:nvPicPr>
          <p:cNvPr id="5" name="Picture 4" descr="Chart, line chart&#10;&#10;Description automatically generated">
            <a:extLst>
              <a:ext uri="{FF2B5EF4-FFF2-40B4-BE49-F238E27FC236}">
                <a16:creationId xmlns:a16="http://schemas.microsoft.com/office/drawing/2014/main" id="{73D78A61-BDF6-4CD3-8287-116092C60EFE}"/>
              </a:ext>
            </a:extLst>
          </p:cNvPr>
          <p:cNvPicPr>
            <a:picLocks noChangeAspect="1"/>
          </p:cNvPicPr>
          <p:nvPr/>
        </p:nvPicPr>
        <p:blipFill>
          <a:blip r:embed="rId3"/>
          <a:stretch>
            <a:fillRect/>
          </a:stretch>
        </p:blipFill>
        <p:spPr>
          <a:xfrm>
            <a:off x="4648200" y="2133600"/>
            <a:ext cx="4428963" cy="3288505"/>
          </a:xfrm>
          <a:prstGeom prst="rect">
            <a:avLst/>
          </a:prstGeom>
          <a:noFill/>
        </p:spPr>
      </p:pic>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a:xfrm>
            <a:off x="456848" y="6484338"/>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a:xfrm>
            <a:off x="636764" y="373677"/>
            <a:ext cx="8117416" cy="1117356"/>
          </a:xfrm>
        </p:spPr>
        <p:txBody>
          <a:bodyPr anchor="ctr">
            <a:normAutofit/>
          </a:bodyPr>
          <a:lstStyle/>
          <a:p>
            <a:pPr eaLnBrk="1" hangingPunct="1">
              <a:lnSpc>
                <a:spcPct val="90000"/>
              </a:lnSpc>
              <a:defRPr/>
            </a:pPr>
            <a:r>
              <a:rPr lang="en-US" altLang="en-US" sz="3500" err="1"/>
              <a:t>Npv</a:t>
            </a:r>
            <a:r>
              <a:rPr lang="en-US" altLang="en-US" sz="3500"/>
              <a:t> profiles for mutually exclusive investments</a:t>
            </a:r>
          </a:p>
        </p:txBody>
      </p:sp>
    </p:spTree>
    <p:extLst>
      <p:ext uri="{BB962C8B-B14F-4D97-AF65-F5344CB8AC3E}">
        <p14:creationId xmlns:p14="http://schemas.microsoft.com/office/powerpoint/2010/main" val="2860420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idx="4294967295"/>
          </p:nvPr>
        </p:nvSpPr>
        <p:spPr>
          <a:xfrm>
            <a:off x="5943600" y="373063"/>
            <a:ext cx="3200400" cy="1117600"/>
          </a:xfrm>
        </p:spPr>
        <p:txBody>
          <a:bodyPr/>
          <a:lstStyle/>
          <a:p>
            <a:pPr eaLnBrk="1" hangingPunct="1">
              <a:defRPr/>
            </a:pPr>
            <a:r>
              <a:rPr lang="en-US" altLang="en-US" sz="3400" dirty="0">
                <a:solidFill>
                  <a:schemeClr val="accent1">
                    <a:lumMod val="75000"/>
                  </a:schemeClr>
                </a:solidFill>
              </a:rPr>
              <a:t>Calculating the crossover rate</a:t>
            </a:r>
          </a:p>
        </p:txBody>
      </p:sp>
      <p:pic>
        <p:nvPicPr>
          <p:cNvPr id="5" name="Picture 4">
            <a:extLst>
              <a:ext uri="{FF2B5EF4-FFF2-40B4-BE49-F238E27FC236}">
                <a16:creationId xmlns:a16="http://schemas.microsoft.com/office/drawing/2014/main" id="{0173A383-F10B-4AD4-B534-3DA2633BADD1}"/>
              </a:ext>
            </a:extLst>
          </p:cNvPr>
          <p:cNvPicPr>
            <a:picLocks noChangeAspect="1"/>
          </p:cNvPicPr>
          <p:nvPr/>
        </p:nvPicPr>
        <p:blipFill>
          <a:blip r:embed="rId3"/>
          <a:stretch>
            <a:fillRect/>
          </a:stretch>
        </p:blipFill>
        <p:spPr>
          <a:xfrm>
            <a:off x="151536" y="228600"/>
            <a:ext cx="5868264" cy="6255739"/>
          </a:xfrm>
          <a:prstGeom prst="rect">
            <a:avLst/>
          </a:prstGeom>
        </p:spPr>
      </p:pic>
    </p:spTree>
    <p:extLst>
      <p:ext uri="{BB962C8B-B14F-4D97-AF65-F5344CB8AC3E}">
        <p14:creationId xmlns:p14="http://schemas.microsoft.com/office/powerpoint/2010/main" val="4218741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Consider the following two independent investments:</a:t>
            </a:r>
          </a:p>
          <a:p>
            <a:pPr eaLnBrk="1" hangingPunct="1">
              <a:lnSpc>
                <a:spcPct val="90000"/>
              </a:lnSpc>
              <a:spcBef>
                <a:spcPts val="600"/>
              </a:spcBef>
              <a:spcAft>
                <a:spcPts val="0"/>
              </a:spcAft>
            </a:pPr>
            <a:endParaRPr lang="en-US" sz="2100" dirty="0">
              <a:solidFill>
                <a:srgbClr val="221E1F"/>
              </a:solidFill>
            </a:endParaRPr>
          </a:p>
          <a:p>
            <a:pPr eaLnBrk="1" hangingPunct="1">
              <a:lnSpc>
                <a:spcPct val="90000"/>
              </a:lnSpc>
              <a:spcBef>
                <a:spcPts val="600"/>
              </a:spcBef>
              <a:spcAft>
                <a:spcPts val="0"/>
              </a:spcAft>
            </a:pPr>
            <a:endParaRPr lang="en-US" sz="2100" b="0" i="0" u="none" strike="noStrike" baseline="0" dirty="0">
              <a:solidFill>
                <a:srgbClr val="221E1F"/>
              </a:solidFill>
            </a:endParaRPr>
          </a:p>
          <a:p>
            <a:pPr eaLnBrk="1" hangingPunct="1">
              <a:lnSpc>
                <a:spcPct val="90000"/>
              </a:lnSpc>
              <a:spcBef>
                <a:spcPts val="600"/>
              </a:spcBef>
              <a:spcAft>
                <a:spcPts val="0"/>
              </a:spcAft>
            </a:pPr>
            <a:endParaRPr lang="en-US" sz="21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r>
              <a:rPr lang="en-US" sz="2200" dirty="0">
                <a:solidFill>
                  <a:srgbClr val="221E1F"/>
                </a:solidFill>
              </a:rPr>
              <a:t>C</a:t>
            </a:r>
            <a:r>
              <a:rPr lang="en-US" sz="2200" b="0" i="0" u="none" strike="noStrike" baseline="0" dirty="0">
                <a:solidFill>
                  <a:srgbClr val="221E1F"/>
                </a:solidFill>
              </a:rPr>
              <a:t>ompany initially pays out cash with Investment A and initially receives cash for Investment B. Suppose the required return for each investment project is 12%. According to the IRR decision rule, which, if either, project should we accept? </a:t>
            </a:r>
          </a:p>
          <a:p>
            <a:pPr lvl="1" eaLnBrk="1" hangingPunct="1">
              <a:lnSpc>
                <a:spcPct val="90000"/>
              </a:lnSpc>
              <a:spcBef>
                <a:spcPts val="600"/>
              </a:spcBef>
              <a:spcAft>
                <a:spcPts val="0"/>
              </a:spcAft>
            </a:pPr>
            <a:r>
              <a:rPr lang="en-US" sz="2100" dirty="0">
                <a:solidFill>
                  <a:srgbClr val="221E1F"/>
                </a:solidFill>
                <a:latin typeface="STIX MathJax Main"/>
              </a:rPr>
              <a:t>IRR is 30% for both projects, so according to the IRR decision rule, we should accept both projects</a:t>
            </a:r>
          </a:p>
          <a:p>
            <a:pPr lvl="1" eaLnBrk="1" hangingPunct="1">
              <a:lnSpc>
                <a:spcPct val="90000"/>
              </a:lnSpc>
              <a:spcBef>
                <a:spcPts val="600"/>
              </a:spcBef>
              <a:spcAft>
                <a:spcPts val="0"/>
              </a:spcAft>
            </a:pPr>
            <a:endParaRPr lang="en-US" sz="2100" dirty="0">
              <a:solidFill>
                <a:srgbClr val="221E1F"/>
              </a:solidFill>
              <a:latin typeface="STIX MathJax Main"/>
            </a:endParaRPr>
          </a:p>
          <a:p>
            <a:pPr eaLnBrk="1" hangingPunct="1">
              <a:lnSpc>
                <a:spcPct val="90000"/>
              </a:lnSpc>
              <a:spcBef>
                <a:spcPts val="600"/>
              </a:spcBef>
              <a:spcAft>
                <a:spcPts val="0"/>
              </a:spcAft>
            </a:pPr>
            <a:r>
              <a:rPr lang="en-US" sz="2200" b="0" i="0" u="none" strike="noStrike" baseline="0" dirty="0">
                <a:solidFill>
                  <a:srgbClr val="221E1F"/>
                </a:solidFill>
              </a:rPr>
              <a:t>However, NPV of B at 12 percent is: $100 – ($130/1.12) = -$16.07</a:t>
            </a:r>
          </a:p>
          <a:p>
            <a:pPr lvl="1" eaLnBrk="1" hangingPunct="1">
              <a:lnSpc>
                <a:spcPct val="90000"/>
              </a:lnSpc>
              <a:spcBef>
                <a:spcPts val="600"/>
              </a:spcBef>
              <a:spcAft>
                <a:spcPts val="0"/>
              </a:spcAft>
            </a:pPr>
            <a:r>
              <a:rPr lang="en-US" sz="2100" b="0" i="0" u="none" strike="noStrike" baseline="0" dirty="0">
                <a:solidFill>
                  <a:srgbClr val="221E1F"/>
                </a:solidFill>
              </a:rPr>
              <a:t>In this case, the NPV and IRR decision rules disagree</a:t>
            </a:r>
            <a:endParaRPr lang="en-US" sz="2100" dirty="0">
              <a:solidFill>
                <a:srgbClr val="221E1F"/>
              </a:solidFill>
            </a:endParaRPr>
          </a:p>
          <a:p>
            <a:pPr lvl="1" eaLnBrk="1" hangingPunct="1">
              <a:lnSpc>
                <a:spcPct val="90000"/>
              </a:lnSpc>
              <a:spcBef>
                <a:spcPts val="600"/>
              </a:spcBef>
              <a:spcAft>
                <a:spcPts val="0"/>
              </a:spcAft>
            </a:pPr>
            <a:endParaRPr lang="en-US" sz="16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Investing or financing?</a:t>
            </a:r>
          </a:p>
        </p:txBody>
      </p:sp>
      <p:pic>
        <p:nvPicPr>
          <p:cNvPr id="5" name="Picture 4">
            <a:extLst>
              <a:ext uri="{FF2B5EF4-FFF2-40B4-BE49-F238E27FC236}">
                <a16:creationId xmlns:a16="http://schemas.microsoft.com/office/drawing/2014/main" id="{2028D277-6B22-41A0-9554-B30F4721CE1B}"/>
              </a:ext>
            </a:extLst>
          </p:cNvPr>
          <p:cNvPicPr>
            <a:picLocks noChangeAspect="1"/>
          </p:cNvPicPr>
          <p:nvPr/>
        </p:nvPicPr>
        <p:blipFill>
          <a:blip r:embed="rId3"/>
          <a:stretch>
            <a:fillRect/>
          </a:stretch>
        </p:blipFill>
        <p:spPr>
          <a:xfrm>
            <a:off x="2367588" y="1998789"/>
            <a:ext cx="4408824" cy="1219200"/>
          </a:xfrm>
          <a:prstGeom prst="rect">
            <a:avLst/>
          </a:prstGeom>
        </p:spPr>
      </p:pic>
    </p:spTree>
    <p:extLst>
      <p:ext uri="{BB962C8B-B14F-4D97-AF65-F5344CB8AC3E}">
        <p14:creationId xmlns:p14="http://schemas.microsoft.com/office/powerpoint/2010/main" val="2473449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47800"/>
            <a:ext cx="8431036" cy="4993289"/>
          </a:xfrm>
        </p:spPr>
        <p:txBody>
          <a:bodyPr/>
          <a:lstStyle/>
          <a:p>
            <a:pPr eaLnBrk="1" hangingPunct="1">
              <a:lnSpc>
                <a:spcPct val="80000"/>
              </a:lnSpc>
              <a:spcBef>
                <a:spcPts val="600"/>
              </a:spcBef>
              <a:spcAft>
                <a:spcPts val="0"/>
              </a:spcAft>
            </a:pPr>
            <a:r>
              <a:rPr lang="en-US" sz="2200" b="0" i="0" u="none" strike="noStrike" baseline="0" dirty="0">
                <a:solidFill>
                  <a:srgbClr val="221E1F"/>
                </a:solidFill>
              </a:rPr>
              <a:t>To see what’s going on, plot the NPV profile for each project</a:t>
            </a:r>
          </a:p>
          <a:p>
            <a:pPr lvl="1" eaLnBrk="1" hangingPunct="1">
              <a:lnSpc>
                <a:spcPct val="80000"/>
              </a:lnSpc>
              <a:spcBef>
                <a:spcPts val="600"/>
              </a:spcBef>
              <a:spcAft>
                <a:spcPts val="0"/>
              </a:spcAft>
            </a:pPr>
            <a:r>
              <a:rPr lang="en-US" sz="2100" b="0" i="0" u="none" strike="noStrike" baseline="0" dirty="0">
                <a:solidFill>
                  <a:srgbClr val="221E1F"/>
                </a:solidFill>
              </a:rPr>
              <a:t>NPV profile for B is upward sloping; project should be accepted if the required return is </a:t>
            </a:r>
            <a:r>
              <a:rPr lang="en-US" sz="2100" b="0" i="1" u="none" strike="noStrike" baseline="0" dirty="0">
                <a:solidFill>
                  <a:srgbClr val="221E1F"/>
                </a:solidFill>
              </a:rPr>
              <a:t>greater </a:t>
            </a:r>
            <a:r>
              <a:rPr lang="en-US" sz="2100" b="0" i="0" u="none" strike="noStrike" baseline="0" dirty="0">
                <a:solidFill>
                  <a:srgbClr val="221E1F"/>
                </a:solidFill>
              </a:rPr>
              <a:t>than 30%</a:t>
            </a:r>
          </a:p>
          <a:p>
            <a:pPr lvl="1" eaLnBrk="1" hangingPunct="1">
              <a:lnSpc>
                <a:spcPct val="80000"/>
              </a:lnSpc>
              <a:spcBef>
                <a:spcPts val="600"/>
              </a:spcBef>
              <a:spcAft>
                <a:spcPts val="0"/>
              </a:spcAft>
            </a:pPr>
            <a:r>
              <a:rPr lang="en-US" sz="2100" b="0" i="0" u="none" strike="noStrike" baseline="0" dirty="0">
                <a:solidFill>
                  <a:srgbClr val="221E1F"/>
                </a:solidFill>
              </a:rPr>
              <a:t>Investment B has </a:t>
            </a:r>
            <a:r>
              <a:rPr lang="en-US" sz="2100" b="0" i="1" u="none" strike="noStrike" baseline="0" dirty="0">
                <a:solidFill>
                  <a:srgbClr val="221E1F"/>
                </a:solidFill>
              </a:rPr>
              <a:t>financing type </a:t>
            </a:r>
            <a:r>
              <a:rPr lang="en-US" sz="2100" b="0" i="0" u="none" strike="noStrike" baseline="0" dirty="0">
                <a:solidFill>
                  <a:srgbClr val="221E1F"/>
                </a:solidFill>
              </a:rPr>
              <a:t>cash flows, whereas Investment A has </a:t>
            </a:r>
            <a:r>
              <a:rPr lang="en-US" sz="2100" b="0" i="1" u="none" strike="noStrike" baseline="0" dirty="0">
                <a:solidFill>
                  <a:srgbClr val="221E1F"/>
                </a:solidFill>
              </a:rPr>
              <a:t>investing type </a:t>
            </a:r>
            <a:r>
              <a:rPr lang="en-US" sz="2100" b="0" i="0" u="none" strike="noStrike" baseline="0" dirty="0">
                <a:solidFill>
                  <a:srgbClr val="221E1F"/>
                </a:solidFill>
              </a:rPr>
              <a:t>cash flows</a:t>
            </a:r>
          </a:p>
          <a:p>
            <a:pPr lvl="1" eaLnBrk="1" hangingPunct="1">
              <a:lnSpc>
                <a:spcPct val="80000"/>
              </a:lnSpc>
              <a:spcBef>
                <a:spcPts val="600"/>
              </a:spcBef>
              <a:spcAft>
                <a:spcPts val="0"/>
              </a:spcAft>
            </a:pPr>
            <a:r>
              <a:rPr lang="en-US" sz="2100" b="0" i="0" u="none" strike="noStrike" baseline="0" dirty="0">
                <a:solidFill>
                  <a:srgbClr val="221E1F"/>
                </a:solidFill>
              </a:rPr>
              <a:t>You should take a project with financing-type cash flows only if it is an inexpensive source of financing (i.e., IRR is </a:t>
            </a:r>
            <a:r>
              <a:rPr lang="en-US" sz="2100" b="0" i="1" u="none" strike="noStrike" baseline="0" dirty="0">
                <a:solidFill>
                  <a:srgbClr val="221E1F"/>
                </a:solidFill>
              </a:rPr>
              <a:t>lower </a:t>
            </a:r>
            <a:r>
              <a:rPr lang="en-US" sz="2100" b="0" i="0" u="none" strike="noStrike" baseline="0" dirty="0">
                <a:solidFill>
                  <a:srgbClr val="221E1F"/>
                </a:solidFill>
              </a:rPr>
              <a:t>than required return)</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Investing or financing? </a:t>
            </a:r>
            <a:br>
              <a:rPr lang="en-US" altLang="en-US" sz="3400" dirty="0"/>
            </a:br>
            <a:r>
              <a:rPr lang="en-US" altLang="en-US" sz="3400" dirty="0"/>
              <a:t>(continued)</a:t>
            </a:r>
          </a:p>
        </p:txBody>
      </p:sp>
      <p:pic>
        <p:nvPicPr>
          <p:cNvPr id="4" name="Picture 3">
            <a:extLst>
              <a:ext uri="{FF2B5EF4-FFF2-40B4-BE49-F238E27FC236}">
                <a16:creationId xmlns:a16="http://schemas.microsoft.com/office/drawing/2014/main" id="{6F7AA015-8D4D-4ABB-B614-75263231A932}"/>
              </a:ext>
            </a:extLst>
          </p:cNvPr>
          <p:cNvPicPr>
            <a:picLocks noChangeAspect="1"/>
          </p:cNvPicPr>
          <p:nvPr/>
        </p:nvPicPr>
        <p:blipFill>
          <a:blip r:embed="rId3"/>
          <a:stretch>
            <a:fillRect/>
          </a:stretch>
        </p:blipFill>
        <p:spPr>
          <a:xfrm>
            <a:off x="1435276" y="3581400"/>
            <a:ext cx="6834011" cy="3000744"/>
          </a:xfrm>
          <a:prstGeom prst="rect">
            <a:avLst/>
          </a:prstGeom>
        </p:spPr>
      </p:pic>
    </p:spTree>
    <p:extLst>
      <p:ext uri="{BB962C8B-B14F-4D97-AF65-F5344CB8AC3E}">
        <p14:creationId xmlns:p14="http://schemas.microsoft.com/office/powerpoint/2010/main" val="83628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02FE3028-A917-4433-82CC-431B9E85DE22}"/>
              </a:ext>
            </a:extLst>
          </p:cNvPr>
          <p:cNvSpPr>
            <a:spLocks noGrp="1" noChangeArrowheads="1"/>
          </p:cNvSpPr>
          <p:nvPr>
            <p:ph idx="1"/>
          </p:nvPr>
        </p:nvSpPr>
        <p:spPr>
          <a:xfrm>
            <a:off x="636764" y="1676400"/>
            <a:ext cx="8117416" cy="4807922"/>
          </a:xfrm>
        </p:spPr>
        <p:txBody>
          <a:bodyPr/>
          <a:lstStyle/>
          <a:p>
            <a:pPr eaLnBrk="1" hangingPunct="1">
              <a:lnSpc>
                <a:spcPct val="90000"/>
              </a:lnSpc>
              <a:spcBef>
                <a:spcPts val="600"/>
              </a:spcBef>
            </a:pPr>
            <a:r>
              <a:rPr lang="en-US" sz="2300" dirty="0">
                <a:solidFill>
                  <a:srgbClr val="221E1F"/>
                </a:solidFill>
              </a:rPr>
              <a:t>C</a:t>
            </a:r>
            <a:r>
              <a:rPr lang="en-US" sz="2300" b="0" i="0" u="none" strike="noStrike" baseline="0" dirty="0">
                <a:solidFill>
                  <a:srgbClr val="221E1F"/>
                </a:solidFill>
              </a:rPr>
              <a:t>apital budgeting question is probably the most important issue in corporate finance </a:t>
            </a:r>
          </a:p>
          <a:p>
            <a:pPr eaLnBrk="1" hangingPunct="1">
              <a:lnSpc>
                <a:spcPct val="90000"/>
              </a:lnSpc>
              <a:spcBef>
                <a:spcPts val="600"/>
              </a:spcBef>
            </a:pPr>
            <a:endParaRPr lang="en-US" sz="2300" b="0" i="0" u="none" strike="noStrike" baseline="0" dirty="0">
              <a:solidFill>
                <a:srgbClr val="221E1F"/>
              </a:solidFill>
            </a:endParaRPr>
          </a:p>
          <a:p>
            <a:pPr eaLnBrk="1" hangingPunct="1">
              <a:lnSpc>
                <a:spcPct val="90000"/>
              </a:lnSpc>
              <a:spcBef>
                <a:spcPts val="600"/>
              </a:spcBef>
            </a:pPr>
            <a:r>
              <a:rPr lang="en-US" sz="2300" b="0" i="0" u="none" strike="noStrike" baseline="0" dirty="0">
                <a:solidFill>
                  <a:srgbClr val="221E1F"/>
                </a:solidFill>
              </a:rPr>
              <a:t>Process of allocating or budgeting capital is usually more involved than deciding whether to buy a particular fixed asset </a:t>
            </a:r>
          </a:p>
          <a:p>
            <a:pPr lvl="1" eaLnBrk="1" hangingPunct="1">
              <a:lnSpc>
                <a:spcPct val="90000"/>
              </a:lnSpc>
              <a:spcBef>
                <a:spcPts val="600"/>
              </a:spcBef>
            </a:pPr>
            <a:r>
              <a:rPr lang="en-US" sz="2100" dirty="0">
                <a:solidFill>
                  <a:srgbClr val="221E1F"/>
                </a:solidFill>
              </a:rPr>
              <a:t>Should </a:t>
            </a:r>
            <a:r>
              <a:rPr lang="en-US" sz="2100" b="0" i="0" u="none" strike="noStrike" baseline="0" dirty="0">
                <a:solidFill>
                  <a:srgbClr val="221E1F"/>
                </a:solidFill>
              </a:rPr>
              <a:t>we should launch a new product or enter a new market?</a:t>
            </a:r>
          </a:p>
          <a:p>
            <a:pPr eaLnBrk="1" hangingPunct="1">
              <a:lnSpc>
                <a:spcPct val="90000"/>
              </a:lnSpc>
              <a:spcBef>
                <a:spcPts val="600"/>
              </a:spcBef>
            </a:pPr>
            <a:endParaRPr lang="en-US" sz="2300" dirty="0">
              <a:solidFill>
                <a:srgbClr val="221E1F"/>
              </a:solidFill>
            </a:endParaRPr>
          </a:p>
          <a:p>
            <a:pPr eaLnBrk="1" hangingPunct="1">
              <a:lnSpc>
                <a:spcPct val="90000"/>
              </a:lnSpc>
              <a:spcBef>
                <a:spcPts val="600"/>
              </a:spcBef>
            </a:pPr>
            <a:r>
              <a:rPr lang="en-US" sz="2300" dirty="0">
                <a:solidFill>
                  <a:srgbClr val="221E1F"/>
                </a:solidFill>
              </a:rPr>
              <a:t>M</a:t>
            </a:r>
            <a:r>
              <a:rPr lang="en-US" sz="2300" b="0" i="0" u="none" strike="noStrike" baseline="0" dirty="0">
                <a:solidFill>
                  <a:srgbClr val="221E1F"/>
                </a:solidFill>
              </a:rPr>
              <a:t>ost fundamental decision a business must make concerns its product line</a:t>
            </a:r>
          </a:p>
          <a:p>
            <a:pPr lvl="1" eaLnBrk="1" hangingPunct="1">
              <a:lnSpc>
                <a:spcPct val="90000"/>
              </a:lnSpc>
              <a:spcBef>
                <a:spcPts val="600"/>
              </a:spcBef>
            </a:pPr>
            <a:r>
              <a:rPr lang="en-US" sz="2100" b="0" i="0" u="none" strike="noStrike" baseline="0" dirty="0">
                <a:solidFill>
                  <a:srgbClr val="221E1F"/>
                </a:solidFill>
              </a:rPr>
              <a:t>What services will we offer or what will we sell? </a:t>
            </a:r>
          </a:p>
          <a:p>
            <a:pPr lvl="1" eaLnBrk="1" hangingPunct="1">
              <a:lnSpc>
                <a:spcPct val="90000"/>
              </a:lnSpc>
              <a:spcBef>
                <a:spcPts val="600"/>
              </a:spcBef>
            </a:pPr>
            <a:r>
              <a:rPr lang="en-US" sz="2100" b="0" i="0" u="none" strike="noStrike" baseline="0" dirty="0">
                <a:solidFill>
                  <a:srgbClr val="221E1F"/>
                </a:solidFill>
              </a:rPr>
              <a:t>In what markets will we compete? </a:t>
            </a:r>
          </a:p>
          <a:p>
            <a:pPr lvl="1" eaLnBrk="1" hangingPunct="1">
              <a:lnSpc>
                <a:spcPct val="90000"/>
              </a:lnSpc>
              <a:spcBef>
                <a:spcPts val="600"/>
              </a:spcBef>
            </a:pPr>
            <a:r>
              <a:rPr lang="en-US" sz="2100" b="0" i="0" u="none" strike="noStrike" baseline="0" dirty="0">
                <a:solidFill>
                  <a:srgbClr val="221E1F"/>
                </a:solidFill>
              </a:rPr>
              <a:t>What new products will we introduce? </a:t>
            </a:r>
            <a:endParaRPr lang="en-US" altLang="en-US" sz="2100" dirty="0"/>
          </a:p>
        </p:txBody>
      </p:sp>
      <p:sp>
        <p:nvSpPr>
          <p:cNvPr id="2" name="Footer Placeholder 1">
            <a:extLst>
              <a:ext uri="{FF2B5EF4-FFF2-40B4-BE49-F238E27FC236}">
                <a16:creationId xmlns:a16="http://schemas.microsoft.com/office/drawing/2014/main" id="{45E258E2-6051-437A-8D7B-B76693E97640}"/>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E541E863-35D2-47BD-96E5-4AEECEF94919}"/>
              </a:ext>
            </a:extLst>
          </p:cNvPr>
          <p:cNvSpPr>
            <a:spLocks noGrp="1" noChangeArrowheads="1"/>
          </p:cNvSpPr>
          <p:nvPr>
            <p:ph type="title"/>
          </p:nvPr>
        </p:nvSpPr>
        <p:spPr/>
        <p:txBody>
          <a:bodyPr/>
          <a:lstStyle/>
          <a:p>
            <a:pPr eaLnBrk="1" hangingPunct="1">
              <a:defRPr/>
            </a:pPr>
            <a:r>
              <a:rPr lang="en-US" altLang="en-US" sz="3600" dirty="0"/>
              <a:t>introduction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Despite its flaws, the IRR is very popular in practice—more so than even the NPV</a:t>
            </a:r>
          </a:p>
          <a:p>
            <a:pPr lvl="1" eaLnBrk="1" hangingPunct="1">
              <a:lnSpc>
                <a:spcPct val="90000"/>
              </a:lnSpc>
              <a:spcBef>
                <a:spcPts val="600"/>
              </a:spcBef>
              <a:spcAft>
                <a:spcPts val="0"/>
              </a:spcAft>
            </a:pPr>
            <a:r>
              <a:rPr lang="en-US" sz="2100" dirty="0">
                <a:solidFill>
                  <a:srgbClr val="221E1F"/>
                </a:solidFill>
              </a:rPr>
              <a:t>When analyzing investments, people tend to prefer talking about rates of return rather than dollar values, and the </a:t>
            </a:r>
            <a:r>
              <a:rPr lang="en-US" sz="2100" b="0" i="0" u="none" strike="noStrike" baseline="0" dirty="0">
                <a:solidFill>
                  <a:srgbClr val="221E1F"/>
                </a:solidFill>
              </a:rPr>
              <a:t>IRR appears to provide a simple way of communicating information about a proposal</a:t>
            </a:r>
          </a:p>
          <a:p>
            <a:pPr lvl="1" eaLnBrk="1" hangingPunct="1">
              <a:lnSpc>
                <a:spcPct val="90000"/>
              </a:lnSpc>
              <a:spcBef>
                <a:spcPts val="600"/>
              </a:spcBef>
              <a:spcAft>
                <a:spcPts val="0"/>
              </a:spcAft>
            </a:pPr>
            <a:r>
              <a:rPr lang="en-US" sz="2100" b="0" i="0" u="none" strike="noStrike" baseline="0" dirty="0">
                <a:solidFill>
                  <a:srgbClr val="221E1F"/>
                </a:solidFill>
              </a:rPr>
              <a:t>IRR may have a practical advantage over the NPV</a:t>
            </a:r>
            <a:r>
              <a:rPr lang="en-US" sz="2100" dirty="0">
                <a:solidFill>
                  <a:srgbClr val="221E1F"/>
                </a:solidFill>
              </a:rPr>
              <a:t>, as we can still estimate the IRR if we do not know the appropriate discount rate</a:t>
            </a: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r>
              <a:rPr lang="en-US" sz="2200" dirty="0">
                <a:solidFill>
                  <a:srgbClr val="221E1F"/>
                </a:solidFill>
              </a:rPr>
              <a:t>A</a:t>
            </a:r>
            <a:r>
              <a:rPr lang="en-US" sz="2200" b="0" i="0" u="none" strike="noStrike" baseline="0" dirty="0">
                <a:solidFill>
                  <a:srgbClr val="221E1F"/>
                </a:solidFill>
              </a:rPr>
              <a:t>dvantages and disadvantages of the IRR are summarized as follows:</a:t>
            </a:r>
          </a:p>
          <a:p>
            <a:pPr lvl="2" eaLnBrk="1" hangingPunct="1">
              <a:lnSpc>
                <a:spcPct val="90000"/>
              </a:lnSpc>
              <a:spcBef>
                <a:spcPts val="600"/>
              </a:spcBef>
              <a:spcAft>
                <a:spcPts val="0"/>
              </a:spcAft>
            </a:pPr>
            <a:endParaRPr lang="en-US" sz="22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Redeeming qualities of the </a:t>
            </a:r>
            <a:r>
              <a:rPr lang="en-US" altLang="en-US" sz="3400" dirty="0" err="1"/>
              <a:t>irr</a:t>
            </a:r>
            <a:endParaRPr lang="en-US" altLang="en-US" sz="3400" dirty="0"/>
          </a:p>
        </p:txBody>
      </p:sp>
      <p:pic>
        <p:nvPicPr>
          <p:cNvPr id="4" name="Picture 3">
            <a:extLst>
              <a:ext uri="{FF2B5EF4-FFF2-40B4-BE49-F238E27FC236}">
                <a16:creationId xmlns:a16="http://schemas.microsoft.com/office/drawing/2014/main" id="{F77893C2-B9F0-4ECF-BF01-0DE16BA5BEBD}"/>
              </a:ext>
            </a:extLst>
          </p:cNvPr>
          <p:cNvPicPr>
            <a:picLocks noChangeAspect="1"/>
          </p:cNvPicPr>
          <p:nvPr/>
        </p:nvPicPr>
        <p:blipFill>
          <a:blip r:embed="rId3"/>
          <a:stretch>
            <a:fillRect/>
          </a:stretch>
        </p:blipFill>
        <p:spPr>
          <a:xfrm>
            <a:off x="881861" y="4528767"/>
            <a:ext cx="7940842" cy="1676400"/>
          </a:xfrm>
          <a:prstGeom prst="rect">
            <a:avLst/>
          </a:prstGeom>
        </p:spPr>
      </p:pic>
    </p:spTree>
    <p:extLst>
      <p:ext uri="{BB962C8B-B14F-4D97-AF65-F5344CB8AC3E}">
        <p14:creationId xmlns:p14="http://schemas.microsoft.com/office/powerpoint/2010/main" val="2559862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To address some of the problems that can crop up with the standard IRR, it is often proposed that a modified version be used</a:t>
            </a:r>
          </a:p>
          <a:p>
            <a:pPr lvl="1" eaLnBrk="1" hangingPunct="1">
              <a:lnSpc>
                <a:spcPct val="90000"/>
              </a:lnSpc>
              <a:spcBef>
                <a:spcPts val="600"/>
              </a:spcBef>
              <a:spcAft>
                <a:spcPts val="0"/>
              </a:spcAft>
            </a:pPr>
            <a:r>
              <a:rPr lang="en-US" sz="2100" b="0" i="0" u="none" strike="noStrike" baseline="0" dirty="0">
                <a:solidFill>
                  <a:srgbClr val="221E1F"/>
                </a:solidFill>
              </a:rPr>
              <a:t>Several different ways to calculate a modified IRR, or MIRR, but basic idea is to modify the cash flows first and then calculate an IRR using the modified cash flows </a:t>
            </a:r>
            <a:endParaRPr lang="en-US" sz="2200" b="0" i="0" u="none" strike="noStrike" baseline="0" dirty="0">
              <a:solidFill>
                <a:srgbClr val="221E1F"/>
              </a:solidFill>
            </a:endParaRPr>
          </a:p>
          <a:p>
            <a:pPr eaLnBrk="1" hangingPunct="1">
              <a:lnSpc>
                <a:spcPct val="90000"/>
              </a:lnSpc>
              <a:spcBef>
                <a:spcPts val="600"/>
              </a:spcBef>
              <a:spcAft>
                <a:spcPts val="0"/>
              </a:spcAft>
            </a:pPr>
            <a:r>
              <a:rPr lang="en-US" sz="2200" b="0" i="0" u="none" strike="noStrike" baseline="0" dirty="0">
                <a:solidFill>
                  <a:srgbClr val="221E1F"/>
                </a:solidFill>
              </a:rPr>
              <a:t>To illustrate, consider </a:t>
            </a:r>
            <a:r>
              <a:rPr lang="en-US" sz="2200" dirty="0">
                <a:solidFill>
                  <a:srgbClr val="221E1F"/>
                </a:solidFill>
              </a:rPr>
              <a:t>again </a:t>
            </a:r>
            <a:r>
              <a:rPr lang="en-US" sz="2200" b="0" i="0" u="none" strike="noStrike" baseline="0" dirty="0">
                <a:solidFill>
                  <a:srgbClr val="221E1F"/>
                </a:solidFill>
              </a:rPr>
              <a:t>the cash flows in Figure 9.6, shown below</a:t>
            </a:r>
          </a:p>
          <a:p>
            <a:pPr lvl="1" eaLnBrk="1" hangingPunct="1">
              <a:lnSpc>
                <a:spcPct val="90000"/>
              </a:lnSpc>
              <a:spcBef>
                <a:spcPts val="600"/>
              </a:spcBef>
              <a:spcAft>
                <a:spcPts val="0"/>
              </a:spcAft>
            </a:pPr>
            <a:r>
              <a:rPr lang="en-US" sz="2100" b="0" i="0" u="none" strike="noStrike" baseline="0" dirty="0">
                <a:solidFill>
                  <a:srgbClr val="221E1F"/>
                </a:solidFill>
              </a:rPr>
              <a:t>As </a:t>
            </a:r>
            <a:r>
              <a:rPr lang="en-US" sz="2100" dirty="0">
                <a:solidFill>
                  <a:srgbClr val="221E1F"/>
                </a:solidFill>
              </a:rPr>
              <a:t>discussed previously, t</a:t>
            </a:r>
            <a:r>
              <a:rPr lang="en-US" sz="2100" b="0" i="0" u="none" strike="noStrike" baseline="0" dirty="0">
                <a:solidFill>
                  <a:srgbClr val="221E1F"/>
                </a:solidFill>
              </a:rPr>
              <a:t>here are two IRRs, 25% and 33.33%</a:t>
            </a:r>
          </a:p>
          <a:p>
            <a:pPr lvl="1" eaLnBrk="1" hangingPunct="1">
              <a:lnSpc>
                <a:spcPct val="90000"/>
              </a:lnSpc>
              <a:spcBef>
                <a:spcPts val="600"/>
              </a:spcBef>
              <a:spcAft>
                <a:spcPts val="0"/>
              </a:spcAft>
            </a:pPr>
            <a:endParaRPr lang="en-US" sz="2100" dirty="0">
              <a:solidFill>
                <a:srgbClr val="221E1F"/>
              </a:solidFill>
            </a:endParaRPr>
          </a:p>
          <a:p>
            <a:pPr lvl="1" eaLnBrk="1" hangingPunct="1">
              <a:lnSpc>
                <a:spcPct val="90000"/>
              </a:lnSpc>
              <a:spcBef>
                <a:spcPts val="600"/>
              </a:spcBef>
              <a:spcAft>
                <a:spcPts val="0"/>
              </a:spcAft>
            </a:pPr>
            <a:endParaRPr lang="en-US" sz="2100" b="0" i="0" u="none" strike="noStrike" baseline="0" dirty="0">
              <a:solidFill>
                <a:srgbClr val="221E1F"/>
              </a:solidFill>
            </a:endParaRPr>
          </a:p>
          <a:p>
            <a:pPr lvl="1" eaLnBrk="1" hangingPunct="1">
              <a:lnSpc>
                <a:spcPct val="90000"/>
              </a:lnSpc>
              <a:spcBef>
                <a:spcPts val="600"/>
              </a:spcBef>
              <a:spcAft>
                <a:spcPts val="0"/>
              </a:spcAft>
            </a:pPr>
            <a:endParaRPr lang="en-US" sz="2100" dirty="0">
              <a:solidFill>
                <a:srgbClr val="221E1F"/>
              </a:solidFill>
            </a:endParaRPr>
          </a:p>
          <a:p>
            <a:pPr lvl="1" eaLnBrk="1" hangingPunct="1">
              <a:lnSpc>
                <a:spcPct val="90000"/>
              </a:lnSpc>
              <a:spcBef>
                <a:spcPts val="600"/>
              </a:spcBef>
              <a:spcAft>
                <a:spcPts val="0"/>
              </a:spcAft>
            </a:pPr>
            <a:endParaRPr lang="en-US" sz="2100" b="0" i="0" u="none" strike="noStrike" baseline="0" dirty="0">
              <a:solidFill>
                <a:srgbClr val="221E1F"/>
              </a:solidFill>
            </a:endParaRPr>
          </a:p>
          <a:p>
            <a:pPr eaLnBrk="1" hangingPunct="1">
              <a:lnSpc>
                <a:spcPct val="90000"/>
              </a:lnSpc>
              <a:spcBef>
                <a:spcPts val="600"/>
              </a:spcBef>
              <a:spcAft>
                <a:spcPts val="0"/>
              </a:spcAft>
            </a:pPr>
            <a:r>
              <a:rPr lang="en-US" sz="2200" dirty="0">
                <a:solidFill>
                  <a:srgbClr val="221E1F"/>
                </a:solidFill>
              </a:rPr>
              <a:t>Next, we will calculate three different MIRRs, all of which have the property that only one answer will result, eliminating the multiple IRR problem</a:t>
            </a:r>
            <a:endParaRPr lang="en-US" sz="22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THE MODIFIED INTERNAL RATE OF RETURN (MIRR)</a:t>
            </a:r>
          </a:p>
        </p:txBody>
      </p:sp>
      <p:pic>
        <p:nvPicPr>
          <p:cNvPr id="6" name="Picture 5">
            <a:extLst>
              <a:ext uri="{FF2B5EF4-FFF2-40B4-BE49-F238E27FC236}">
                <a16:creationId xmlns:a16="http://schemas.microsoft.com/office/drawing/2014/main" id="{80D979F6-107B-48F0-B0BF-7D69F57AB5FE}"/>
              </a:ext>
            </a:extLst>
          </p:cNvPr>
          <p:cNvPicPr>
            <a:picLocks noChangeAspect="1"/>
          </p:cNvPicPr>
          <p:nvPr/>
        </p:nvPicPr>
        <p:blipFill>
          <a:blip r:embed="rId3"/>
          <a:stretch>
            <a:fillRect/>
          </a:stretch>
        </p:blipFill>
        <p:spPr>
          <a:xfrm>
            <a:off x="1328642" y="3998563"/>
            <a:ext cx="6943563" cy="1117355"/>
          </a:xfrm>
          <a:prstGeom prst="rect">
            <a:avLst/>
          </a:prstGeom>
        </p:spPr>
      </p:pic>
    </p:spTree>
    <p:extLst>
      <p:ext uri="{BB962C8B-B14F-4D97-AF65-F5344CB8AC3E}">
        <p14:creationId xmlns:p14="http://schemas.microsoft.com/office/powerpoint/2010/main" val="1829717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676400"/>
            <a:ext cx="8431036" cy="4807922"/>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Discount all negative cash flows back to the present at the required return, add them to the initial cost, and then calculate the IRR</a:t>
            </a:r>
          </a:p>
          <a:p>
            <a:pPr lvl="1" eaLnBrk="1" hangingPunct="1">
              <a:lnSpc>
                <a:spcPct val="90000"/>
              </a:lnSpc>
              <a:spcBef>
                <a:spcPts val="600"/>
              </a:spcBef>
              <a:spcAft>
                <a:spcPts val="0"/>
              </a:spcAft>
            </a:pPr>
            <a:r>
              <a:rPr lang="en-US" sz="2100" b="0" i="0" u="none" strike="noStrike" baseline="0" dirty="0">
                <a:solidFill>
                  <a:srgbClr val="221E1F"/>
                </a:solidFill>
              </a:rPr>
              <a:t>Because only the first modified cash flow is negative, there will be only one IRR </a:t>
            </a:r>
            <a:endParaRPr lang="en-US" sz="2100" dirty="0">
              <a:solidFill>
                <a:srgbClr val="221E1F"/>
              </a:solidFill>
            </a:endParaRPr>
          </a:p>
          <a:p>
            <a:pPr lvl="1" eaLnBrk="1" hangingPunct="1">
              <a:lnSpc>
                <a:spcPct val="90000"/>
              </a:lnSpc>
              <a:spcBef>
                <a:spcPts val="600"/>
              </a:spcBef>
              <a:spcAft>
                <a:spcPts val="0"/>
              </a:spcAft>
            </a:pPr>
            <a:r>
              <a:rPr lang="en-US" sz="2100" dirty="0">
                <a:solidFill>
                  <a:srgbClr val="221E1F"/>
                </a:solidFill>
              </a:rPr>
              <a:t>D</a:t>
            </a:r>
            <a:r>
              <a:rPr lang="en-US" sz="2100" b="0" i="0" u="none" strike="noStrike" baseline="0" dirty="0">
                <a:solidFill>
                  <a:srgbClr val="221E1F"/>
                </a:solidFill>
              </a:rPr>
              <a:t>iscount rate used might be the required return, or it might be some other externally supplied rate </a:t>
            </a:r>
          </a:p>
          <a:p>
            <a:pPr eaLnBrk="1" hangingPunct="1">
              <a:lnSpc>
                <a:spcPct val="90000"/>
              </a:lnSpc>
              <a:spcBef>
                <a:spcPts val="600"/>
              </a:spcBef>
              <a:spcAft>
                <a:spcPts val="0"/>
              </a:spcAft>
            </a:pPr>
            <a:r>
              <a:rPr lang="en-US" sz="2200" b="0" i="0" u="none" strike="noStrike" baseline="0" dirty="0">
                <a:solidFill>
                  <a:srgbClr val="221E1F"/>
                </a:solidFill>
              </a:rPr>
              <a:t>If the required return on the project is 20%, the modified cash flows look like this: </a:t>
            </a: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b="0" i="0" u="none" strike="noStrike" baseline="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endParaRPr lang="en-US" sz="2200" dirty="0">
              <a:solidFill>
                <a:srgbClr val="221E1F"/>
              </a:solidFill>
            </a:endParaRPr>
          </a:p>
          <a:p>
            <a:pPr eaLnBrk="1" hangingPunct="1">
              <a:lnSpc>
                <a:spcPct val="90000"/>
              </a:lnSpc>
              <a:spcBef>
                <a:spcPts val="600"/>
              </a:spcBef>
              <a:spcAft>
                <a:spcPts val="0"/>
              </a:spcAft>
            </a:pPr>
            <a:r>
              <a:rPr lang="en-US" sz="2200" b="0" i="0" u="none" strike="noStrike" baseline="0" dirty="0">
                <a:solidFill>
                  <a:srgbClr val="221E1F"/>
                </a:solidFill>
              </a:rPr>
              <a:t>If you calculate the MIRR now, you should get 19.74%</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Method 1: the discounting approach</a:t>
            </a:r>
          </a:p>
        </p:txBody>
      </p:sp>
      <p:pic>
        <p:nvPicPr>
          <p:cNvPr id="4" name="Picture 3">
            <a:extLst>
              <a:ext uri="{FF2B5EF4-FFF2-40B4-BE49-F238E27FC236}">
                <a16:creationId xmlns:a16="http://schemas.microsoft.com/office/drawing/2014/main" id="{2860E43F-80B2-42CD-BCE1-B3547758A287}"/>
              </a:ext>
            </a:extLst>
          </p:cNvPr>
          <p:cNvPicPr>
            <a:picLocks noChangeAspect="1"/>
          </p:cNvPicPr>
          <p:nvPr/>
        </p:nvPicPr>
        <p:blipFill>
          <a:blip r:embed="rId3"/>
          <a:stretch>
            <a:fillRect/>
          </a:stretch>
        </p:blipFill>
        <p:spPr>
          <a:xfrm>
            <a:off x="2729436" y="4343400"/>
            <a:ext cx="3685128" cy="1235238"/>
          </a:xfrm>
          <a:prstGeom prst="rect">
            <a:avLst/>
          </a:prstGeom>
          <a:ln>
            <a:solidFill>
              <a:schemeClr val="accent1"/>
            </a:solidFill>
          </a:ln>
        </p:spPr>
      </p:pic>
    </p:spTree>
    <p:extLst>
      <p:ext uri="{BB962C8B-B14F-4D97-AF65-F5344CB8AC3E}">
        <p14:creationId xmlns:p14="http://schemas.microsoft.com/office/powerpoint/2010/main" val="2231755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676400"/>
            <a:ext cx="8431036" cy="4807922"/>
          </a:xfrm>
        </p:spPr>
        <p:txBody>
          <a:bodyPr/>
          <a:lstStyle/>
          <a:p>
            <a:pPr eaLnBrk="1" hangingPunct="1">
              <a:lnSpc>
                <a:spcPct val="90000"/>
              </a:lnSpc>
              <a:spcBef>
                <a:spcPts val="600"/>
              </a:spcBef>
              <a:spcAft>
                <a:spcPts val="0"/>
              </a:spcAft>
            </a:pPr>
            <a:r>
              <a:rPr lang="en-US" sz="2200" dirty="0">
                <a:solidFill>
                  <a:srgbClr val="221E1F"/>
                </a:solidFill>
              </a:rPr>
              <a:t>C</a:t>
            </a:r>
            <a:r>
              <a:rPr lang="en-US" sz="2200" b="0" i="0" u="none" strike="noStrike" baseline="0" dirty="0">
                <a:solidFill>
                  <a:srgbClr val="221E1F"/>
                </a:solidFill>
              </a:rPr>
              <a:t>ompound </a:t>
            </a:r>
            <a:r>
              <a:rPr lang="en-US" sz="2200" b="0" i="1" u="none" strike="noStrike" baseline="0" dirty="0">
                <a:solidFill>
                  <a:srgbClr val="221E1F"/>
                </a:solidFill>
              </a:rPr>
              <a:t>all </a:t>
            </a:r>
            <a:r>
              <a:rPr lang="en-US" sz="2200" b="0" i="0" u="none" strike="noStrike" baseline="0" dirty="0">
                <a:solidFill>
                  <a:srgbClr val="221E1F"/>
                </a:solidFill>
              </a:rPr>
              <a:t>cash flows (positive and negative) except the first out to the end of the project’s life and then calculate the IRR </a:t>
            </a:r>
          </a:p>
          <a:p>
            <a:pPr lvl="1" eaLnBrk="1" hangingPunct="1">
              <a:lnSpc>
                <a:spcPct val="90000"/>
              </a:lnSpc>
              <a:spcBef>
                <a:spcPts val="600"/>
              </a:spcBef>
              <a:spcAft>
                <a:spcPts val="0"/>
              </a:spcAft>
            </a:pPr>
            <a:r>
              <a:rPr lang="en-US" sz="2100" b="0" i="0" u="none" strike="noStrike" baseline="0" dirty="0">
                <a:solidFill>
                  <a:srgbClr val="221E1F"/>
                </a:solidFill>
              </a:rPr>
              <a:t>Rate we use could be the required return on the project, or it could be a separately specified “reinvestment rate”</a:t>
            </a:r>
          </a:p>
          <a:p>
            <a:pPr eaLnBrk="1" hangingPunct="1">
              <a:lnSpc>
                <a:spcPct val="90000"/>
              </a:lnSpc>
              <a:spcBef>
                <a:spcPts val="600"/>
              </a:spcBef>
              <a:spcAft>
                <a:spcPts val="0"/>
              </a:spcAft>
            </a:pPr>
            <a:endParaRPr lang="en-US" sz="2200" dirty="0">
              <a:solidFill>
                <a:srgbClr val="221E1F"/>
              </a:solidFill>
            </a:endParaRPr>
          </a:p>
          <a:p>
            <a:pPr algn="just">
              <a:lnSpc>
                <a:spcPct val="90000"/>
              </a:lnSpc>
              <a:spcBef>
                <a:spcPts val="600"/>
              </a:spcBef>
            </a:pPr>
            <a:r>
              <a:rPr lang="en-US" sz="2200" b="0" i="0" u="none" strike="noStrike" baseline="0" dirty="0">
                <a:solidFill>
                  <a:srgbClr val="221E1F"/>
                </a:solidFill>
              </a:rPr>
              <a:t>Here are the modified cash flows: </a:t>
            </a:r>
          </a:p>
          <a:p>
            <a:pPr lvl="1" algn="just">
              <a:lnSpc>
                <a:spcPct val="90000"/>
              </a:lnSpc>
              <a:spcBef>
                <a:spcPts val="600"/>
              </a:spcBef>
            </a:pPr>
            <a:r>
              <a:rPr lang="en-US" sz="2100" b="0" i="0" u="none" strike="noStrike" baseline="0" dirty="0">
                <a:solidFill>
                  <a:srgbClr val="221E1F"/>
                </a:solidFill>
              </a:rPr>
              <a:t>Time 0: − $60 </a:t>
            </a:r>
          </a:p>
          <a:p>
            <a:pPr lvl="1" algn="just">
              <a:lnSpc>
                <a:spcPct val="90000"/>
              </a:lnSpc>
              <a:spcBef>
                <a:spcPts val="600"/>
              </a:spcBef>
            </a:pPr>
            <a:r>
              <a:rPr lang="en-US" sz="2100" b="0" i="0" u="none" strike="noStrike" baseline="0" dirty="0">
                <a:solidFill>
                  <a:srgbClr val="221E1F"/>
                </a:solidFill>
              </a:rPr>
              <a:t>Time 1: +0 </a:t>
            </a:r>
          </a:p>
          <a:p>
            <a:pPr lvl="1" algn="just">
              <a:lnSpc>
                <a:spcPct val="90000"/>
              </a:lnSpc>
              <a:spcBef>
                <a:spcPts val="600"/>
              </a:spcBef>
            </a:pPr>
            <a:r>
              <a:rPr lang="en-US" sz="2100" b="0" i="0" u="none" strike="noStrike" baseline="0" dirty="0">
                <a:solidFill>
                  <a:srgbClr val="221E1F"/>
                </a:solidFill>
              </a:rPr>
              <a:t>Time 2: − $100 + ($155 × 1.2) = $86 </a:t>
            </a:r>
          </a:p>
          <a:p>
            <a:pPr lvl="1" algn="just">
              <a:lnSpc>
                <a:spcPct val="90000"/>
              </a:lnSpc>
              <a:spcBef>
                <a:spcPts val="600"/>
              </a:spcBef>
            </a:pPr>
            <a:endParaRPr lang="en-US" sz="2100" dirty="0">
              <a:solidFill>
                <a:srgbClr val="221E1F"/>
              </a:solidFill>
            </a:endParaRPr>
          </a:p>
          <a:p>
            <a:pPr algn="just">
              <a:lnSpc>
                <a:spcPct val="90000"/>
              </a:lnSpc>
              <a:spcBef>
                <a:spcPts val="600"/>
              </a:spcBef>
            </a:pPr>
            <a:r>
              <a:rPr lang="en-US" sz="2200" b="0" i="0" u="none" strike="noStrike" baseline="0" dirty="0">
                <a:solidFill>
                  <a:srgbClr val="221E1F"/>
                </a:solidFill>
              </a:rPr>
              <a:t>MIRR on this set of cash flows is 19.72%, a little lower than we got using the discounting approach </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Method 2: the reinvestment approach</a:t>
            </a:r>
          </a:p>
        </p:txBody>
      </p:sp>
    </p:spTree>
    <p:extLst>
      <p:ext uri="{BB962C8B-B14F-4D97-AF65-F5344CB8AC3E}">
        <p14:creationId xmlns:p14="http://schemas.microsoft.com/office/powerpoint/2010/main" val="1056772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90000"/>
              </a:lnSpc>
              <a:spcBef>
                <a:spcPts val="600"/>
              </a:spcBef>
              <a:spcAft>
                <a:spcPts val="0"/>
              </a:spcAft>
            </a:pPr>
            <a:r>
              <a:rPr lang="en-US" sz="2200" dirty="0">
                <a:solidFill>
                  <a:srgbClr val="221E1F"/>
                </a:solidFill>
              </a:rPr>
              <a:t>C</a:t>
            </a:r>
            <a:r>
              <a:rPr lang="en-US" sz="2200" b="0" i="0" u="none" strike="noStrike" baseline="0" dirty="0">
                <a:solidFill>
                  <a:srgbClr val="221E1F"/>
                </a:solidFill>
              </a:rPr>
              <a:t>ombination approach blends our first two methods</a:t>
            </a:r>
          </a:p>
          <a:p>
            <a:pPr eaLnBrk="1" hangingPunct="1">
              <a:lnSpc>
                <a:spcPct val="90000"/>
              </a:lnSpc>
              <a:spcBef>
                <a:spcPts val="600"/>
              </a:spcBef>
              <a:spcAft>
                <a:spcPts val="0"/>
              </a:spcAft>
            </a:pPr>
            <a:r>
              <a:rPr lang="en-US" sz="2200" b="0" i="0" u="none" strike="noStrike" baseline="0" dirty="0">
                <a:solidFill>
                  <a:srgbClr val="221E1F"/>
                </a:solidFill>
              </a:rPr>
              <a:t>Negative cash flows are discounted back to the present, and positive cash flows are compounded to the end of the project  </a:t>
            </a:r>
          </a:p>
          <a:p>
            <a:pPr eaLnBrk="1" hangingPunct="1">
              <a:lnSpc>
                <a:spcPct val="90000"/>
              </a:lnSpc>
              <a:spcBef>
                <a:spcPts val="600"/>
              </a:spcBef>
              <a:spcAft>
                <a:spcPts val="0"/>
              </a:spcAft>
            </a:pPr>
            <a:endParaRPr lang="en-US" sz="2200" dirty="0">
              <a:solidFill>
                <a:srgbClr val="221E1F"/>
              </a:solidFill>
            </a:endParaRPr>
          </a:p>
          <a:p>
            <a:pPr algn="just"/>
            <a:r>
              <a:rPr lang="en-US" sz="2200" b="0" i="0" u="none" strike="noStrike" baseline="0" dirty="0">
                <a:solidFill>
                  <a:srgbClr val="221E1F"/>
                </a:solidFill>
              </a:rPr>
              <a:t>With the combination approach, the modified cash flows are as follows: </a:t>
            </a:r>
          </a:p>
          <a:p>
            <a:pPr algn="just"/>
            <a:endParaRPr lang="en-US" sz="2200" dirty="0">
              <a:solidFill>
                <a:srgbClr val="221E1F"/>
              </a:solidFill>
            </a:endParaRPr>
          </a:p>
          <a:p>
            <a:pPr algn="just"/>
            <a:endParaRPr lang="en-US" sz="2200" b="0" i="0" u="none" strike="noStrike" baseline="0" dirty="0">
              <a:solidFill>
                <a:srgbClr val="221E1F"/>
              </a:solidFill>
            </a:endParaRPr>
          </a:p>
          <a:p>
            <a:pPr algn="just"/>
            <a:endParaRPr lang="en-US" sz="2200" dirty="0">
              <a:solidFill>
                <a:srgbClr val="221E1F"/>
              </a:solidFill>
            </a:endParaRPr>
          </a:p>
          <a:p>
            <a:pPr algn="just"/>
            <a:endParaRPr lang="en-US" sz="2200" b="0" i="0" u="none" strike="noStrike" baseline="0" dirty="0">
              <a:solidFill>
                <a:srgbClr val="221E1F"/>
              </a:solidFill>
            </a:endParaRPr>
          </a:p>
          <a:p>
            <a:pPr marL="114659" indent="0" algn="just">
              <a:buNone/>
            </a:pPr>
            <a:endParaRPr lang="en-US" sz="2200" b="0" i="0" u="none" strike="noStrike" baseline="0" dirty="0">
              <a:solidFill>
                <a:srgbClr val="221E1F"/>
              </a:solidFill>
            </a:endParaRPr>
          </a:p>
          <a:p>
            <a:pPr algn="just"/>
            <a:r>
              <a:rPr lang="en-US" sz="2200" b="0" i="0" u="none" strike="noStrike" baseline="0" dirty="0">
                <a:solidFill>
                  <a:srgbClr val="221E1F"/>
                </a:solidFill>
              </a:rPr>
              <a:t>MIRR is 19.87%, the highest of the three methods</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Method 3: the combination approach</a:t>
            </a:r>
          </a:p>
        </p:txBody>
      </p:sp>
      <p:pic>
        <p:nvPicPr>
          <p:cNvPr id="4" name="Picture 3">
            <a:extLst>
              <a:ext uri="{FF2B5EF4-FFF2-40B4-BE49-F238E27FC236}">
                <a16:creationId xmlns:a16="http://schemas.microsoft.com/office/drawing/2014/main" id="{43930FE3-7A3E-4D63-B3F7-0754B9ED88F2}"/>
              </a:ext>
            </a:extLst>
          </p:cNvPr>
          <p:cNvPicPr>
            <a:picLocks noChangeAspect="1"/>
          </p:cNvPicPr>
          <p:nvPr/>
        </p:nvPicPr>
        <p:blipFill>
          <a:blip r:embed="rId3"/>
          <a:stretch>
            <a:fillRect/>
          </a:stretch>
        </p:blipFill>
        <p:spPr>
          <a:xfrm>
            <a:off x="2596896" y="3810000"/>
            <a:ext cx="3950208" cy="1371600"/>
          </a:xfrm>
          <a:prstGeom prst="rect">
            <a:avLst/>
          </a:prstGeom>
          <a:ln>
            <a:solidFill>
              <a:schemeClr val="accent1"/>
            </a:solidFill>
          </a:ln>
        </p:spPr>
      </p:pic>
    </p:spTree>
    <p:extLst>
      <p:ext uri="{BB962C8B-B14F-4D97-AF65-F5344CB8AC3E}">
        <p14:creationId xmlns:p14="http://schemas.microsoft.com/office/powerpoint/2010/main" val="2547631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431036" cy="4993289"/>
          </a:xfrm>
        </p:spPr>
        <p:txBody>
          <a:bodyPr/>
          <a:lstStyle/>
          <a:p>
            <a:pPr eaLnBrk="1" hangingPunct="1">
              <a:lnSpc>
                <a:spcPct val="85000"/>
              </a:lnSpc>
              <a:spcBef>
                <a:spcPts val="600"/>
              </a:spcBef>
              <a:spcAft>
                <a:spcPts val="0"/>
              </a:spcAft>
            </a:pPr>
            <a:r>
              <a:rPr lang="en-US" sz="2200" b="0" i="0" u="none" strike="noStrike" baseline="0" dirty="0">
                <a:solidFill>
                  <a:srgbClr val="221E1F"/>
                </a:solidFill>
              </a:rPr>
              <a:t>MIRRs are controversial </a:t>
            </a:r>
          </a:p>
          <a:p>
            <a:pPr lvl="1" eaLnBrk="1" hangingPunct="1">
              <a:lnSpc>
                <a:spcPct val="85000"/>
              </a:lnSpc>
              <a:spcBef>
                <a:spcPts val="600"/>
              </a:spcBef>
              <a:spcAft>
                <a:spcPts val="0"/>
              </a:spcAft>
            </a:pPr>
            <a:r>
              <a:rPr lang="en-US" sz="2100" b="0" i="0" u="none" strike="noStrike" baseline="0" dirty="0">
                <a:solidFill>
                  <a:srgbClr val="221E1F"/>
                </a:solidFill>
              </a:rPr>
              <a:t>On</a:t>
            </a:r>
            <a:r>
              <a:rPr lang="en-US" sz="2100" dirty="0">
                <a:solidFill>
                  <a:srgbClr val="221E1F"/>
                </a:solidFill>
              </a:rPr>
              <a:t> the bright side, b</a:t>
            </a:r>
            <a:r>
              <a:rPr lang="en-US" sz="2100" b="0" i="0" u="none" strike="noStrike" baseline="0" dirty="0">
                <a:solidFill>
                  <a:srgbClr val="221E1F"/>
                </a:solidFill>
              </a:rPr>
              <a:t>y design, MIRRs don’t suffer from the multiple rate of return problem </a:t>
            </a:r>
          </a:p>
          <a:p>
            <a:pPr lvl="1" eaLnBrk="1" hangingPunct="1">
              <a:lnSpc>
                <a:spcPct val="85000"/>
              </a:lnSpc>
              <a:spcBef>
                <a:spcPts val="600"/>
              </a:spcBef>
              <a:spcAft>
                <a:spcPts val="0"/>
              </a:spcAft>
            </a:pPr>
            <a:r>
              <a:rPr lang="en-US" sz="2100" b="0" i="0" u="none" strike="noStrike" baseline="0" dirty="0">
                <a:solidFill>
                  <a:srgbClr val="221E1F"/>
                </a:solidFill>
              </a:rPr>
              <a:t>One disadvantage with MIRRs is that there are different ways of calculating them, and there is no clear reason to say one of the three methods is better than any other</a:t>
            </a:r>
          </a:p>
          <a:p>
            <a:pPr eaLnBrk="1" hangingPunct="1">
              <a:lnSpc>
                <a:spcPct val="85000"/>
              </a:lnSpc>
              <a:spcBef>
                <a:spcPts val="600"/>
              </a:spcBef>
              <a:spcAft>
                <a:spcPts val="0"/>
              </a:spcAft>
            </a:pPr>
            <a:r>
              <a:rPr lang="en-US" sz="2200" dirty="0">
                <a:solidFill>
                  <a:srgbClr val="221E1F"/>
                </a:solidFill>
              </a:rPr>
              <a:t>C</a:t>
            </a:r>
            <a:r>
              <a:rPr lang="en-US" sz="2200" b="0" i="0" u="none" strike="noStrike" baseline="0" dirty="0">
                <a:solidFill>
                  <a:srgbClr val="221E1F"/>
                </a:solidFill>
              </a:rPr>
              <a:t>alculating an MIRR requires discounting, compounding, or both:</a:t>
            </a:r>
          </a:p>
          <a:p>
            <a:pPr marL="869260" lvl="1" indent="-457200" eaLnBrk="1" hangingPunct="1">
              <a:lnSpc>
                <a:spcPct val="85000"/>
              </a:lnSpc>
              <a:spcBef>
                <a:spcPts val="600"/>
              </a:spcBef>
              <a:spcAft>
                <a:spcPts val="0"/>
              </a:spcAft>
              <a:buFont typeface="+mj-lt"/>
              <a:buAutoNum type="arabicPeriod"/>
            </a:pPr>
            <a:r>
              <a:rPr lang="en-US" sz="2100" b="0" i="0" u="none" strike="noStrike" baseline="0" dirty="0">
                <a:solidFill>
                  <a:srgbClr val="221E1F"/>
                </a:solidFill>
              </a:rPr>
              <a:t>If we have the relevant discount rate, why not calculate the NPV and be done with it? </a:t>
            </a:r>
            <a:endParaRPr lang="en-US" sz="2100" dirty="0">
              <a:solidFill>
                <a:srgbClr val="221E1F"/>
              </a:solidFill>
            </a:endParaRPr>
          </a:p>
          <a:p>
            <a:pPr marL="869260" lvl="1" indent="-457200" eaLnBrk="1" hangingPunct="1">
              <a:lnSpc>
                <a:spcPct val="85000"/>
              </a:lnSpc>
              <a:spcBef>
                <a:spcPts val="600"/>
              </a:spcBef>
              <a:spcAft>
                <a:spcPts val="0"/>
              </a:spcAft>
              <a:buFont typeface="+mj-lt"/>
              <a:buAutoNum type="arabicPeriod"/>
            </a:pPr>
            <a:r>
              <a:rPr lang="en-US" sz="2100" dirty="0">
                <a:solidFill>
                  <a:srgbClr val="221E1F"/>
                </a:solidFill>
              </a:rPr>
              <a:t>B</a:t>
            </a:r>
            <a:r>
              <a:rPr lang="en-US" sz="2100" b="0" i="0" u="none" strike="noStrike" baseline="0" dirty="0">
                <a:solidFill>
                  <a:srgbClr val="221E1F"/>
                </a:solidFill>
              </a:rPr>
              <a:t>ecause an MIRR depends on an externally supplied discount (or compounding) rate, the answer you get is not truly an “internal” rate of return, which, by definition, depends on only the project’s cash flows </a:t>
            </a:r>
          </a:p>
          <a:p>
            <a:pPr eaLnBrk="1" hangingPunct="1">
              <a:lnSpc>
                <a:spcPct val="85000"/>
              </a:lnSpc>
              <a:spcBef>
                <a:spcPts val="600"/>
              </a:spcBef>
              <a:spcAft>
                <a:spcPts val="0"/>
              </a:spcAft>
            </a:pPr>
            <a:r>
              <a:rPr lang="en-US" sz="2200" dirty="0">
                <a:solidFill>
                  <a:srgbClr val="221E1F"/>
                </a:solidFill>
              </a:rPr>
              <a:t>V</a:t>
            </a:r>
            <a:r>
              <a:rPr lang="en-US" sz="2200" b="0" i="0" u="none" strike="noStrike" baseline="0" dirty="0">
                <a:solidFill>
                  <a:srgbClr val="221E1F"/>
                </a:solidFill>
              </a:rPr>
              <a:t>alue of a project does not depend on what the firm does with the cash flows generated by that project </a:t>
            </a:r>
          </a:p>
          <a:p>
            <a:pPr lvl="1" eaLnBrk="1" hangingPunct="1">
              <a:lnSpc>
                <a:spcPct val="85000"/>
              </a:lnSpc>
              <a:spcBef>
                <a:spcPts val="600"/>
              </a:spcBef>
              <a:spcAft>
                <a:spcPts val="0"/>
              </a:spcAft>
            </a:pPr>
            <a:r>
              <a:rPr lang="en-US" sz="2100" dirty="0">
                <a:solidFill>
                  <a:srgbClr val="221E1F"/>
                </a:solidFill>
              </a:rPr>
              <a:t>Generally,</a:t>
            </a:r>
            <a:r>
              <a:rPr lang="en-US" sz="2100" b="0" i="0" u="none" strike="noStrike" baseline="0" dirty="0">
                <a:solidFill>
                  <a:srgbClr val="221E1F"/>
                </a:solidFill>
              </a:rPr>
              <a:t> no need to consider reinvestment of interim cash flows </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err="1"/>
              <a:t>Mirr</a:t>
            </a:r>
            <a:r>
              <a:rPr lang="en-US" altLang="en-US" sz="3400" dirty="0"/>
              <a:t> or </a:t>
            </a:r>
            <a:r>
              <a:rPr lang="en-US" altLang="en-US" sz="3400" dirty="0" err="1"/>
              <a:t>irr</a:t>
            </a:r>
            <a:r>
              <a:rPr lang="en-US" altLang="en-US" sz="3400" dirty="0"/>
              <a:t>: </a:t>
            </a:r>
            <a:br>
              <a:rPr lang="en-US" altLang="en-US" sz="3400" dirty="0"/>
            </a:br>
            <a:r>
              <a:rPr lang="en-US" altLang="en-US" sz="3400" dirty="0"/>
              <a:t>which is better?</a:t>
            </a:r>
          </a:p>
        </p:txBody>
      </p:sp>
    </p:spTree>
    <p:extLst>
      <p:ext uri="{BB962C8B-B14F-4D97-AF65-F5344CB8AC3E}">
        <p14:creationId xmlns:p14="http://schemas.microsoft.com/office/powerpoint/2010/main" val="1056236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47800"/>
            <a:ext cx="8431036" cy="4993289"/>
          </a:xfrm>
        </p:spPr>
        <p:txBody>
          <a:bodyPr/>
          <a:lstStyle/>
          <a:p>
            <a:pPr eaLnBrk="1" hangingPunct="1">
              <a:lnSpc>
                <a:spcPct val="85000"/>
              </a:lnSpc>
              <a:spcBef>
                <a:spcPts val="600"/>
              </a:spcBef>
              <a:spcAft>
                <a:spcPts val="0"/>
              </a:spcAft>
            </a:pPr>
            <a:r>
              <a:rPr lang="en-US" sz="2200" b="1" dirty="0">
                <a:solidFill>
                  <a:srgbClr val="221E1F"/>
                </a:solidFill>
              </a:rPr>
              <a:t>Profitability index </a:t>
            </a:r>
            <a:r>
              <a:rPr lang="en-US" sz="2200" dirty="0">
                <a:solidFill>
                  <a:srgbClr val="221E1F"/>
                </a:solidFill>
              </a:rPr>
              <a:t>(i.e., benefit-cost ratio) is the present value of an investment’s future cash flows divided by its initial cost</a:t>
            </a:r>
          </a:p>
          <a:p>
            <a:pPr lvl="1" eaLnBrk="1" hangingPunct="1">
              <a:lnSpc>
                <a:spcPct val="85000"/>
              </a:lnSpc>
              <a:spcBef>
                <a:spcPts val="600"/>
              </a:spcBef>
              <a:spcAft>
                <a:spcPts val="0"/>
              </a:spcAft>
            </a:pPr>
            <a:r>
              <a:rPr lang="en-US" sz="2100" dirty="0">
                <a:solidFill>
                  <a:srgbClr val="221E1F"/>
                </a:solidFill>
              </a:rPr>
              <a:t>I</a:t>
            </a:r>
            <a:r>
              <a:rPr lang="en-US" sz="2100" b="0" i="0" u="none" strike="noStrike" baseline="0" dirty="0">
                <a:solidFill>
                  <a:srgbClr val="221E1F"/>
                </a:solidFill>
              </a:rPr>
              <a:t>f a project costs $200 and the present value of its future cash flows is $220, the profitability index value would be $220/$200 = 1.1</a:t>
            </a:r>
          </a:p>
          <a:p>
            <a:pPr eaLnBrk="1" hangingPunct="1">
              <a:lnSpc>
                <a:spcPct val="85000"/>
              </a:lnSpc>
              <a:spcBef>
                <a:spcPts val="600"/>
              </a:spcBef>
              <a:spcAft>
                <a:spcPts val="0"/>
              </a:spcAft>
            </a:pPr>
            <a:r>
              <a:rPr lang="en-US" sz="2200" dirty="0">
                <a:solidFill>
                  <a:srgbClr val="221E1F"/>
                </a:solidFill>
              </a:rPr>
              <a:t>I</a:t>
            </a:r>
            <a:r>
              <a:rPr lang="en-US" sz="2200" b="0" i="0" u="none" strike="noStrike" baseline="0" dirty="0">
                <a:solidFill>
                  <a:srgbClr val="221E1F"/>
                </a:solidFill>
              </a:rPr>
              <a:t>f a project has a positive NPV, then the present value of the future cash flows must be bigger than the initial investment  </a:t>
            </a:r>
          </a:p>
          <a:p>
            <a:pPr lvl="1" eaLnBrk="1" hangingPunct="1">
              <a:lnSpc>
                <a:spcPct val="85000"/>
              </a:lnSpc>
              <a:spcBef>
                <a:spcPts val="600"/>
              </a:spcBef>
              <a:spcAft>
                <a:spcPts val="0"/>
              </a:spcAft>
            </a:pPr>
            <a:r>
              <a:rPr lang="en-US" sz="2100" dirty="0">
                <a:solidFill>
                  <a:srgbClr val="221E1F"/>
                </a:solidFill>
              </a:rPr>
              <a:t>P</a:t>
            </a:r>
            <a:r>
              <a:rPr lang="en-US" sz="2100" b="0" i="0" u="none" strike="noStrike" baseline="0" dirty="0">
                <a:solidFill>
                  <a:srgbClr val="221E1F"/>
                </a:solidFill>
              </a:rPr>
              <a:t>rofitability index will be bigger than 1 for a positive NPV investment and less than 1 for a negative NPV investment </a:t>
            </a:r>
          </a:p>
          <a:p>
            <a:pPr eaLnBrk="1" hangingPunct="1">
              <a:lnSpc>
                <a:spcPct val="85000"/>
              </a:lnSpc>
              <a:spcBef>
                <a:spcPts val="600"/>
              </a:spcBef>
              <a:spcAft>
                <a:spcPts val="0"/>
              </a:spcAft>
            </a:pPr>
            <a:r>
              <a:rPr lang="en-US" sz="2200" b="0" i="0" u="none" strike="noStrike" baseline="0" dirty="0">
                <a:solidFill>
                  <a:srgbClr val="221E1F"/>
                </a:solidFill>
              </a:rPr>
              <a:t>How do we interpret the profitability index? </a:t>
            </a:r>
            <a:endParaRPr lang="en-US" sz="2200" dirty="0">
              <a:solidFill>
                <a:srgbClr val="221E1F"/>
              </a:solidFill>
            </a:endParaRPr>
          </a:p>
          <a:p>
            <a:pPr lvl="1" eaLnBrk="1" hangingPunct="1">
              <a:lnSpc>
                <a:spcPct val="85000"/>
              </a:lnSpc>
              <a:spcBef>
                <a:spcPts val="600"/>
              </a:spcBef>
              <a:spcAft>
                <a:spcPts val="0"/>
              </a:spcAft>
            </a:pPr>
            <a:r>
              <a:rPr lang="en-US" sz="2100" b="0" i="0" u="none" strike="noStrike" baseline="0" dirty="0">
                <a:solidFill>
                  <a:srgbClr val="221E1F"/>
                </a:solidFill>
              </a:rPr>
              <a:t>A profitability index of 1.1 tells us that, per dollar invested, $1.10 in value or $.10 in NPV results </a:t>
            </a:r>
            <a:endParaRPr lang="en-US" sz="2100" dirty="0">
              <a:solidFill>
                <a:srgbClr val="221E1F"/>
              </a:solidFill>
            </a:endParaRPr>
          </a:p>
          <a:p>
            <a:pPr eaLnBrk="1" hangingPunct="1">
              <a:lnSpc>
                <a:spcPct val="85000"/>
              </a:lnSpc>
              <a:spcBef>
                <a:spcPts val="600"/>
              </a:spcBef>
              <a:spcAft>
                <a:spcPts val="0"/>
              </a:spcAft>
            </a:pPr>
            <a:endParaRPr lang="en-US" sz="2200" dirty="0">
              <a:solidFill>
                <a:srgbClr val="221E1F"/>
              </a:solidFill>
            </a:endParaRPr>
          </a:p>
          <a:p>
            <a:pPr lvl="1" eaLnBrk="1" hangingPunct="1">
              <a:lnSpc>
                <a:spcPct val="85000"/>
              </a:lnSpc>
              <a:spcBef>
                <a:spcPts val="600"/>
              </a:spcBef>
              <a:spcAft>
                <a:spcPts val="0"/>
              </a:spcAft>
            </a:pPr>
            <a:endParaRPr lang="en-US" sz="1500" b="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The profitability index</a:t>
            </a:r>
          </a:p>
        </p:txBody>
      </p:sp>
      <p:pic>
        <p:nvPicPr>
          <p:cNvPr id="4" name="Picture 3">
            <a:extLst>
              <a:ext uri="{FF2B5EF4-FFF2-40B4-BE49-F238E27FC236}">
                <a16:creationId xmlns:a16="http://schemas.microsoft.com/office/drawing/2014/main" id="{4DA4DC05-ECE6-4BEF-8D35-1849FCCF84EA}"/>
              </a:ext>
            </a:extLst>
          </p:cNvPr>
          <p:cNvPicPr>
            <a:picLocks noChangeAspect="1"/>
          </p:cNvPicPr>
          <p:nvPr/>
        </p:nvPicPr>
        <p:blipFill>
          <a:blip r:embed="rId3"/>
          <a:stretch>
            <a:fillRect/>
          </a:stretch>
        </p:blipFill>
        <p:spPr>
          <a:xfrm>
            <a:off x="1395059" y="4933950"/>
            <a:ext cx="6600825" cy="1619250"/>
          </a:xfrm>
          <a:prstGeom prst="rect">
            <a:avLst/>
          </a:prstGeom>
        </p:spPr>
      </p:pic>
    </p:spTree>
    <p:extLst>
      <p:ext uri="{BB962C8B-B14F-4D97-AF65-F5344CB8AC3E}">
        <p14:creationId xmlns:p14="http://schemas.microsoft.com/office/powerpoint/2010/main" val="1591316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47800"/>
            <a:ext cx="8431036" cy="4993289"/>
          </a:xfrm>
        </p:spPr>
        <p:txBody>
          <a:bodyPr/>
          <a:lstStyle/>
          <a:p>
            <a:pPr eaLnBrk="1" hangingPunct="1">
              <a:lnSpc>
                <a:spcPct val="90000"/>
              </a:lnSpc>
              <a:spcBef>
                <a:spcPts val="600"/>
              </a:spcBef>
              <a:spcAft>
                <a:spcPts val="0"/>
              </a:spcAft>
            </a:pPr>
            <a:r>
              <a:rPr lang="en-US" sz="2200" b="0" i="0" u="none" strike="noStrike" baseline="0" dirty="0">
                <a:solidFill>
                  <a:srgbClr val="221E1F"/>
                </a:solidFill>
              </a:rPr>
              <a:t>Given NPV seems to be telling us directly what we want to know, why are there are so many alternative procedures commonly used?</a:t>
            </a:r>
          </a:p>
          <a:p>
            <a:pPr lvl="1" eaLnBrk="1" hangingPunct="1">
              <a:lnSpc>
                <a:spcPct val="90000"/>
              </a:lnSpc>
              <a:spcBef>
                <a:spcPts val="600"/>
              </a:spcBef>
              <a:spcAft>
                <a:spcPts val="0"/>
              </a:spcAft>
            </a:pPr>
            <a:r>
              <a:rPr lang="en-US" sz="2100" dirty="0">
                <a:solidFill>
                  <a:srgbClr val="221E1F"/>
                </a:solidFill>
              </a:rPr>
              <a:t>In light of uncertainty about the future, w</a:t>
            </a:r>
            <a:r>
              <a:rPr lang="en-US" sz="2100" b="0" i="0" u="none" strike="noStrike" baseline="0" dirty="0">
                <a:solidFill>
                  <a:srgbClr val="221E1F"/>
                </a:solidFill>
              </a:rPr>
              <a:t>e can only </a:t>
            </a:r>
            <a:r>
              <a:rPr lang="en-US" sz="2100" b="0" i="1" u="none" strike="noStrike" baseline="0" dirty="0">
                <a:solidFill>
                  <a:srgbClr val="221E1F"/>
                </a:solidFill>
              </a:rPr>
              <a:t>estimate </a:t>
            </a:r>
            <a:r>
              <a:rPr lang="en-US" sz="2100" b="0" i="0" u="none" strike="noStrike" baseline="0" dirty="0">
                <a:solidFill>
                  <a:srgbClr val="221E1F"/>
                </a:solidFill>
              </a:rPr>
              <a:t>the NPV, and the true NPV might be quite different </a:t>
            </a:r>
          </a:p>
          <a:p>
            <a:pPr eaLnBrk="1" hangingPunct="1">
              <a:lnSpc>
                <a:spcPct val="90000"/>
              </a:lnSpc>
              <a:spcBef>
                <a:spcPts val="600"/>
              </a:spcBef>
              <a:spcAft>
                <a:spcPts val="0"/>
              </a:spcAft>
            </a:pPr>
            <a:r>
              <a:rPr lang="en-US" sz="2200" b="0" i="0" u="none" strike="noStrike" baseline="0" dirty="0">
                <a:solidFill>
                  <a:srgbClr val="221E1F"/>
                </a:solidFill>
              </a:rPr>
              <a:t>Because the true NPV is unknown, financial managers should seek clues to help in assessing whether the estimated NPV is reliable</a:t>
            </a:r>
          </a:p>
          <a:p>
            <a:pPr lvl="1" eaLnBrk="1" hangingPunct="1">
              <a:lnSpc>
                <a:spcPct val="90000"/>
              </a:lnSpc>
              <a:spcBef>
                <a:spcPts val="600"/>
              </a:spcBef>
              <a:spcAft>
                <a:spcPts val="0"/>
              </a:spcAft>
            </a:pPr>
            <a:r>
              <a:rPr lang="en-US" sz="2100" b="0" i="0" u="none" strike="noStrike" baseline="0" dirty="0">
                <a:solidFill>
                  <a:srgbClr val="221E1F"/>
                </a:solidFill>
              </a:rPr>
              <a:t>Firms typically use multiple criteria for evaluating a proposal</a:t>
            </a:r>
          </a:p>
          <a:p>
            <a:pPr eaLnBrk="1" hangingPunct="1">
              <a:lnSpc>
                <a:spcPct val="90000"/>
              </a:lnSpc>
              <a:spcBef>
                <a:spcPts val="600"/>
              </a:spcBef>
              <a:spcAft>
                <a:spcPts val="0"/>
              </a:spcAft>
            </a:pPr>
            <a:r>
              <a:rPr lang="en-US" sz="2200" b="0" i="0" u="none" strike="noStrike" baseline="0" dirty="0">
                <a:solidFill>
                  <a:srgbClr val="221E1F"/>
                </a:solidFill>
              </a:rPr>
              <a:t>Large firms often have huge capital budgets</a:t>
            </a:r>
          </a:p>
          <a:p>
            <a:pPr lvl="1" eaLnBrk="1" hangingPunct="1">
              <a:lnSpc>
                <a:spcPct val="90000"/>
              </a:lnSpc>
              <a:spcBef>
                <a:spcPts val="600"/>
              </a:spcBef>
              <a:spcAft>
                <a:spcPts val="0"/>
              </a:spcAft>
            </a:pPr>
            <a:r>
              <a:rPr lang="en-US" sz="2100" b="0" i="0" u="none" strike="noStrike" baseline="0" dirty="0">
                <a:solidFill>
                  <a:srgbClr val="221E1F"/>
                </a:solidFill>
              </a:rPr>
              <a:t>For 2020, ExxonMobil announced that it expected to have $33 to $35 billion in capital outlays during the year, up from $30 billion in 2019</a:t>
            </a:r>
          </a:p>
          <a:p>
            <a:pPr lvl="1" eaLnBrk="1" hangingPunct="1">
              <a:lnSpc>
                <a:spcPct val="90000"/>
              </a:lnSpc>
              <a:spcBef>
                <a:spcPts val="600"/>
              </a:spcBef>
              <a:spcAft>
                <a:spcPts val="0"/>
              </a:spcAft>
            </a:pPr>
            <a:r>
              <a:rPr lang="en-US" sz="2100" b="0" i="0" u="none" strike="noStrike" baseline="0" dirty="0">
                <a:solidFill>
                  <a:srgbClr val="221E1F"/>
                </a:solidFill>
              </a:rPr>
              <a:t>About the same time, Chevron announced planned investments of $18 to $20 billion in 2020, similar to the $19.8 billion it spent in 2019</a:t>
            </a:r>
          </a:p>
          <a:p>
            <a:pPr lvl="1" eaLnBrk="1" hangingPunct="1">
              <a:lnSpc>
                <a:spcPct val="90000"/>
              </a:lnSpc>
              <a:spcBef>
                <a:spcPts val="600"/>
              </a:spcBef>
              <a:spcAft>
                <a:spcPts val="0"/>
              </a:spcAft>
            </a:pPr>
            <a:r>
              <a:rPr lang="en-US" sz="2100" b="0" i="0" u="none" strike="noStrike" baseline="0" dirty="0">
                <a:solidFill>
                  <a:srgbClr val="221E1F"/>
                </a:solidFill>
              </a:rPr>
              <a:t>Other companies with large capital spending budgets were Walmart, which projected capital spending of about $11 billion for 2020, and AT&amp;T, which projected capital spending of about $20 billion for 2020</a:t>
            </a:r>
            <a:endParaRPr lang="en-US" sz="210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The practice of capital budgeting</a:t>
            </a:r>
          </a:p>
        </p:txBody>
      </p:sp>
    </p:spTree>
    <p:extLst>
      <p:ext uri="{BB962C8B-B14F-4D97-AF65-F5344CB8AC3E}">
        <p14:creationId xmlns:p14="http://schemas.microsoft.com/office/powerpoint/2010/main" val="3275614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3513F31-7454-4C18-97F8-B93DAE989DA9}"/>
              </a:ext>
            </a:extLst>
          </p:cNvPr>
          <p:cNvPicPr>
            <a:picLocks noGrp="1" noChangeAspect="1"/>
          </p:cNvPicPr>
          <p:nvPr>
            <p:ph idx="1"/>
          </p:nvPr>
        </p:nvPicPr>
        <p:blipFill>
          <a:blip r:embed="rId3"/>
          <a:stretch>
            <a:fillRect/>
          </a:stretch>
        </p:blipFill>
        <p:spPr>
          <a:xfrm>
            <a:off x="584818" y="1926802"/>
            <a:ext cx="8431212" cy="4121752"/>
          </a:xfrm>
        </p:spPr>
      </p:pic>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Capital budgeting techniques in practice</a:t>
            </a:r>
          </a:p>
        </p:txBody>
      </p:sp>
    </p:spTree>
    <p:extLst>
      <p:ext uri="{BB962C8B-B14F-4D97-AF65-F5344CB8AC3E}">
        <p14:creationId xmlns:p14="http://schemas.microsoft.com/office/powerpoint/2010/main" val="4270020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Summary of investment criteria</a:t>
            </a:r>
          </a:p>
        </p:txBody>
      </p:sp>
      <p:pic>
        <p:nvPicPr>
          <p:cNvPr id="6" name="Content Placeholder 5">
            <a:extLst>
              <a:ext uri="{FF2B5EF4-FFF2-40B4-BE49-F238E27FC236}">
                <a16:creationId xmlns:a16="http://schemas.microsoft.com/office/drawing/2014/main" id="{CE54BD2C-0E72-4697-AE10-82B07F6466B6}"/>
              </a:ext>
            </a:extLst>
          </p:cNvPr>
          <p:cNvPicPr>
            <a:picLocks noGrp="1" noChangeAspect="1"/>
          </p:cNvPicPr>
          <p:nvPr>
            <p:ph idx="1"/>
          </p:nvPr>
        </p:nvPicPr>
        <p:blipFill>
          <a:blip r:embed="rId3"/>
          <a:stretch>
            <a:fillRect/>
          </a:stretch>
        </p:blipFill>
        <p:spPr>
          <a:xfrm>
            <a:off x="1399710" y="1534239"/>
            <a:ext cx="6344579" cy="5018961"/>
          </a:xfrm>
        </p:spPr>
      </p:pic>
    </p:spTree>
    <p:extLst>
      <p:ext uri="{BB962C8B-B14F-4D97-AF65-F5344CB8AC3E}">
        <p14:creationId xmlns:p14="http://schemas.microsoft.com/office/powerpoint/2010/main" val="100828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pPr>
            <a:r>
              <a:rPr lang="en-US" sz="2200" b="0" i="0" u="none" strike="noStrike" baseline="0" dirty="0">
                <a:solidFill>
                  <a:srgbClr val="221E1F"/>
                </a:solidFill>
              </a:rPr>
              <a:t>An investment is worth undertaking if it creates value for its owners</a:t>
            </a:r>
          </a:p>
          <a:p>
            <a:pPr eaLnBrk="1" hangingPunct="1">
              <a:lnSpc>
                <a:spcPct val="90000"/>
              </a:lnSpc>
              <a:spcBef>
                <a:spcPts val="600"/>
              </a:spcBef>
            </a:pPr>
            <a:r>
              <a:rPr lang="en-US" sz="2200" dirty="0">
                <a:solidFill>
                  <a:srgbClr val="221E1F"/>
                </a:solidFill>
              </a:rPr>
              <a:t>C</a:t>
            </a:r>
            <a:r>
              <a:rPr lang="en-US" sz="2200" b="0" i="0" u="none" strike="noStrike" baseline="0" dirty="0">
                <a:solidFill>
                  <a:srgbClr val="221E1F"/>
                </a:solidFill>
              </a:rPr>
              <a:t>apital budgeting </a:t>
            </a:r>
            <a:r>
              <a:rPr lang="en-US" sz="2200" dirty="0">
                <a:solidFill>
                  <a:srgbClr val="221E1F"/>
                </a:solidFill>
              </a:rPr>
              <a:t>is all about trying to determine whether a proposed investment or project will be worth more, once it is in place, than it costs</a:t>
            </a:r>
            <a:r>
              <a:rPr lang="en-US" sz="2200" b="0" i="0" u="none" strike="noStrike" baseline="0" dirty="0">
                <a:solidFill>
                  <a:srgbClr val="221E1F"/>
                </a:solidFill>
              </a:rPr>
              <a:t> </a:t>
            </a:r>
          </a:p>
          <a:p>
            <a:pPr lvl="1" eaLnBrk="1" hangingPunct="1">
              <a:lnSpc>
                <a:spcPct val="90000"/>
              </a:lnSpc>
              <a:spcBef>
                <a:spcPts val="600"/>
              </a:spcBef>
            </a:pPr>
            <a:r>
              <a:rPr lang="en-US" altLang="en-US" sz="2100" b="1" dirty="0">
                <a:solidFill>
                  <a:srgbClr val="221E1F"/>
                </a:solidFill>
              </a:rPr>
              <a:t>Net present value </a:t>
            </a:r>
            <a:r>
              <a:rPr lang="en-US" altLang="en-US" sz="2100" dirty="0">
                <a:solidFill>
                  <a:srgbClr val="221E1F"/>
                </a:solidFill>
              </a:rPr>
              <a:t>is the difference between an investment’s market value and its cost (i.e., a measure of how much value is created or added today by undertaking an investment)</a:t>
            </a:r>
          </a:p>
          <a:p>
            <a:pPr eaLnBrk="1" hangingPunct="1">
              <a:lnSpc>
                <a:spcPct val="90000"/>
              </a:lnSpc>
              <a:spcBef>
                <a:spcPts val="600"/>
              </a:spcBef>
            </a:pPr>
            <a:endParaRPr lang="en-US" sz="2200" dirty="0">
              <a:solidFill>
                <a:srgbClr val="221E1F"/>
              </a:solidFill>
            </a:endParaRPr>
          </a:p>
          <a:p>
            <a:pPr eaLnBrk="1" hangingPunct="1">
              <a:lnSpc>
                <a:spcPct val="90000"/>
              </a:lnSpc>
              <a:spcBef>
                <a:spcPts val="600"/>
              </a:spcBef>
            </a:pPr>
            <a:r>
              <a:rPr lang="en-US" sz="2200" dirty="0">
                <a:solidFill>
                  <a:srgbClr val="221E1F"/>
                </a:solidFill>
              </a:rPr>
              <a:t>C</a:t>
            </a:r>
            <a:r>
              <a:rPr lang="en-US" sz="2200" b="0" i="0" u="none" strike="noStrike" baseline="0" dirty="0">
                <a:solidFill>
                  <a:srgbClr val="221E1F"/>
                </a:solidFill>
              </a:rPr>
              <a:t>apital budgeting process can be viewed as a search for investments with positive net present values </a:t>
            </a:r>
          </a:p>
          <a:p>
            <a:pPr lvl="1" eaLnBrk="1" hangingPunct="1">
              <a:lnSpc>
                <a:spcPct val="90000"/>
              </a:lnSpc>
              <a:spcBef>
                <a:spcPts val="600"/>
              </a:spcBef>
            </a:pPr>
            <a:r>
              <a:rPr lang="en-US" sz="2100" b="0" i="0" u="none" strike="noStrike" baseline="0" dirty="0">
                <a:solidFill>
                  <a:srgbClr val="221E1F"/>
                </a:solidFill>
              </a:rPr>
              <a:t>Investment decisions are greatly simplified when there is a market for assets similar to the investment we are considering</a:t>
            </a:r>
          </a:p>
          <a:p>
            <a:pPr lvl="1" eaLnBrk="1" hangingPunct="1">
              <a:lnSpc>
                <a:spcPct val="90000"/>
              </a:lnSpc>
              <a:spcBef>
                <a:spcPts val="600"/>
              </a:spcBef>
            </a:pPr>
            <a:r>
              <a:rPr lang="en-US" sz="2100" dirty="0">
                <a:solidFill>
                  <a:srgbClr val="221E1F"/>
                </a:solidFill>
              </a:rPr>
              <a:t>C</a:t>
            </a:r>
            <a:r>
              <a:rPr lang="en-US" sz="2100" b="0" i="0" u="none" strike="noStrike" baseline="0" dirty="0">
                <a:solidFill>
                  <a:srgbClr val="221E1F"/>
                </a:solidFill>
              </a:rPr>
              <a:t>apital budgeting become more difficult when we cannot observe the market price for at least roughly comparable investments</a:t>
            </a:r>
            <a:endParaRPr lang="en-US" altLang="en-US" sz="2100" dirty="0"/>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Net Present Value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400" dirty="0"/>
              <a:t>Summary of investment criteria</a:t>
            </a:r>
            <a:br>
              <a:rPr lang="en-US" altLang="en-US" sz="3400" dirty="0"/>
            </a:br>
            <a:r>
              <a:rPr lang="en-US" altLang="en-US" sz="3400" dirty="0"/>
              <a:t>(continued)</a:t>
            </a:r>
          </a:p>
        </p:txBody>
      </p:sp>
      <p:pic>
        <p:nvPicPr>
          <p:cNvPr id="8" name="Picture 7">
            <a:extLst>
              <a:ext uri="{FF2B5EF4-FFF2-40B4-BE49-F238E27FC236}">
                <a16:creationId xmlns:a16="http://schemas.microsoft.com/office/drawing/2014/main" id="{89A40464-A567-4CE9-8FF7-CB014A25CF53}"/>
              </a:ext>
            </a:extLst>
          </p:cNvPr>
          <p:cNvPicPr>
            <a:picLocks noChangeAspect="1"/>
          </p:cNvPicPr>
          <p:nvPr/>
        </p:nvPicPr>
        <p:blipFill>
          <a:blip r:embed="rId3"/>
          <a:stretch>
            <a:fillRect/>
          </a:stretch>
        </p:blipFill>
        <p:spPr>
          <a:xfrm>
            <a:off x="839276" y="2018909"/>
            <a:ext cx="7924800" cy="3990975"/>
          </a:xfrm>
          <a:prstGeom prst="rect">
            <a:avLst/>
          </a:prstGeom>
        </p:spPr>
      </p:pic>
    </p:spTree>
    <p:extLst>
      <p:ext uri="{BB962C8B-B14F-4D97-AF65-F5344CB8AC3E}">
        <p14:creationId xmlns:p14="http://schemas.microsoft.com/office/powerpoint/2010/main" val="3148619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752600"/>
            <a:ext cx="8431036" cy="4688489"/>
          </a:xfrm>
        </p:spPr>
        <p:txBody>
          <a:bodyPr/>
          <a:lstStyle/>
          <a:p>
            <a:pPr eaLnBrk="1" hangingPunct="1">
              <a:lnSpc>
                <a:spcPct val="90000"/>
              </a:lnSpc>
              <a:spcBef>
                <a:spcPts val="600"/>
              </a:spcBef>
              <a:spcAft>
                <a:spcPts val="600"/>
              </a:spcAft>
            </a:pPr>
            <a:r>
              <a:rPr lang="en-US" sz="2300" i="0" u="none" strike="noStrike" baseline="0" dirty="0">
                <a:solidFill>
                  <a:srgbClr val="221E1F"/>
                </a:solidFill>
              </a:rPr>
              <a:t>What is the net present value rule?</a:t>
            </a:r>
          </a:p>
          <a:p>
            <a:pPr eaLnBrk="1" hangingPunct="1">
              <a:lnSpc>
                <a:spcPct val="90000"/>
              </a:lnSpc>
              <a:spcBef>
                <a:spcPts val="600"/>
              </a:spcBef>
              <a:spcAft>
                <a:spcPts val="600"/>
              </a:spcAft>
            </a:pPr>
            <a:r>
              <a:rPr lang="en-US" sz="2300" i="0" u="none" strike="noStrike" baseline="0" dirty="0">
                <a:solidFill>
                  <a:srgbClr val="221E1F"/>
                </a:solidFill>
              </a:rPr>
              <a:t>In words, what is the payback period? The payback period rule?</a:t>
            </a:r>
          </a:p>
          <a:p>
            <a:pPr eaLnBrk="1" hangingPunct="1">
              <a:lnSpc>
                <a:spcPct val="90000"/>
              </a:lnSpc>
              <a:spcBef>
                <a:spcPts val="600"/>
              </a:spcBef>
              <a:spcAft>
                <a:spcPts val="600"/>
              </a:spcAft>
            </a:pPr>
            <a:r>
              <a:rPr lang="en-US" sz="2300" i="0" u="none" strike="noStrike" baseline="0" dirty="0">
                <a:solidFill>
                  <a:srgbClr val="221E1F"/>
                </a:solidFill>
              </a:rPr>
              <a:t>What advantage(s) does the discounted payback have over the ordinary payback?</a:t>
            </a:r>
          </a:p>
          <a:p>
            <a:pPr eaLnBrk="1" hangingPunct="1">
              <a:lnSpc>
                <a:spcPct val="90000"/>
              </a:lnSpc>
              <a:spcBef>
                <a:spcPts val="600"/>
              </a:spcBef>
              <a:spcAft>
                <a:spcPts val="600"/>
              </a:spcAft>
            </a:pPr>
            <a:r>
              <a:rPr lang="en-US" sz="2300" i="0" u="none" strike="noStrike" baseline="0" dirty="0">
                <a:solidFill>
                  <a:srgbClr val="221E1F"/>
                </a:solidFill>
              </a:rPr>
              <a:t>What are the weaknesses of the AAR rule?</a:t>
            </a:r>
          </a:p>
          <a:p>
            <a:pPr eaLnBrk="1" hangingPunct="1">
              <a:lnSpc>
                <a:spcPct val="90000"/>
              </a:lnSpc>
              <a:spcBef>
                <a:spcPts val="600"/>
              </a:spcBef>
              <a:spcAft>
                <a:spcPts val="600"/>
              </a:spcAft>
            </a:pPr>
            <a:r>
              <a:rPr lang="en-US" sz="2300" i="0" u="none" strike="noStrike" baseline="0" dirty="0">
                <a:solidFill>
                  <a:srgbClr val="221E1F"/>
                </a:solidFill>
              </a:rPr>
              <a:t>Under what circumstances will the IRR and NPV rules lead to the same accept-reject decisions? When might they conflict?</a:t>
            </a:r>
          </a:p>
          <a:p>
            <a:pPr eaLnBrk="1" hangingPunct="1">
              <a:lnSpc>
                <a:spcPct val="90000"/>
              </a:lnSpc>
              <a:spcBef>
                <a:spcPts val="600"/>
              </a:spcBef>
              <a:spcAft>
                <a:spcPts val="600"/>
              </a:spcAft>
            </a:pPr>
            <a:r>
              <a:rPr lang="en-US" sz="2300" i="0" u="none" strike="noStrike" baseline="0" dirty="0">
                <a:solidFill>
                  <a:srgbClr val="221E1F"/>
                </a:solidFill>
              </a:rPr>
              <a:t>What does the profitability index measure?</a:t>
            </a:r>
          </a:p>
          <a:p>
            <a:pPr eaLnBrk="1" hangingPunct="1">
              <a:lnSpc>
                <a:spcPct val="90000"/>
              </a:lnSpc>
              <a:spcBef>
                <a:spcPts val="600"/>
              </a:spcBef>
              <a:spcAft>
                <a:spcPts val="600"/>
              </a:spcAft>
            </a:pPr>
            <a:r>
              <a:rPr lang="en-US" sz="2300" i="0" u="none" strike="noStrike" baseline="0" dirty="0">
                <a:solidFill>
                  <a:srgbClr val="221E1F"/>
                </a:solidFill>
              </a:rPr>
              <a:t>What are the most commonly used capital budgeting procedures?</a:t>
            </a:r>
          </a:p>
          <a:p>
            <a:pPr eaLnBrk="1" hangingPunct="1">
              <a:lnSpc>
                <a:spcPct val="90000"/>
              </a:lnSpc>
              <a:spcBef>
                <a:spcPts val="600"/>
              </a:spcBef>
              <a:spcAft>
                <a:spcPts val="600"/>
              </a:spcAft>
            </a:pPr>
            <a:endParaRPr lang="en-US" sz="2300" i="0" u="none" strike="noStrike" baseline="0" dirty="0">
              <a:solidFill>
                <a:srgbClr val="221E1F"/>
              </a:solidFill>
            </a:endParaRP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SELECTED CONCEPT QUESTIONS</a:t>
            </a:r>
          </a:p>
        </p:txBody>
      </p:sp>
    </p:spTree>
    <p:extLst>
      <p:ext uri="{BB962C8B-B14F-4D97-AF65-F5344CB8AC3E}">
        <p14:creationId xmlns:p14="http://schemas.microsoft.com/office/powerpoint/2010/main" val="2195722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B3A7-5C55-42F7-83F0-EA4CB2322B39}"/>
              </a:ext>
            </a:extLst>
          </p:cNvPr>
          <p:cNvSpPr>
            <a:spLocks noGrp="1"/>
          </p:cNvSpPr>
          <p:nvPr>
            <p:ph type="title"/>
          </p:nvPr>
        </p:nvSpPr>
        <p:spPr/>
        <p:txBody>
          <a:bodyPr/>
          <a:lstStyle/>
          <a:p>
            <a:r>
              <a:rPr lang="en-US" altLang="en-US" dirty="0">
                <a:solidFill>
                  <a:schemeClr val="tx2"/>
                </a:solidFill>
              </a:rPr>
              <a:t>End of Chapter</a:t>
            </a:r>
            <a:endParaRPr lang="en-US" dirty="0">
              <a:solidFill>
                <a:schemeClr val="tx2"/>
              </a:solidFill>
            </a:endParaRPr>
          </a:p>
        </p:txBody>
      </p:sp>
      <p:sp>
        <p:nvSpPr>
          <p:cNvPr id="90114" name="Rectangle 3">
            <a:extLst>
              <a:ext uri="{FF2B5EF4-FFF2-40B4-BE49-F238E27FC236}">
                <a16:creationId xmlns:a16="http://schemas.microsoft.com/office/drawing/2014/main" id="{39533D2D-702E-4479-84F3-2D44CF474A59}"/>
              </a:ext>
            </a:extLst>
          </p:cNvPr>
          <p:cNvSpPr>
            <a:spLocks noGrp="1" noChangeArrowheads="1"/>
          </p:cNvSpPr>
          <p:nvPr>
            <p:ph type="body" idx="1"/>
          </p:nvPr>
        </p:nvSpPr>
        <p:spPr/>
        <p:txBody>
          <a:bodyPr/>
          <a:lstStyle/>
          <a:p>
            <a:r>
              <a:rPr lang="en-US" dirty="0"/>
              <a:t>CHAPTER 9</a:t>
            </a:r>
            <a:endParaRPr lang="en-US" altLang="en-US" dirty="0"/>
          </a:p>
        </p:txBody>
      </p:sp>
      <p:sp>
        <p:nvSpPr>
          <p:cNvPr id="5" name="Footer Placeholder 4">
            <a:extLst>
              <a:ext uri="{FF2B5EF4-FFF2-40B4-BE49-F238E27FC236}">
                <a16:creationId xmlns:a16="http://schemas.microsoft.com/office/drawing/2014/main" id="{7CE8ED7F-3397-4D93-83AD-64372B070BAA}"/>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91033"/>
            <a:ext cx="8278636" cy="4993289"/>
          </a:xfrm>
        </p:spPr>
        <p:txBody>
          <a:bodyPr/>
          <a:lstStyle/>
          <a:p>
            <a:pPr eaLnBrk="1" hangingPunct="1">
              <a:lnSpc>
                <a:spcPct val="90000"/>
              </a:lnSpc>
              <a:spcBef>
                <a:spcPts val="600"/>
              </a:spcBef>
            </a:pPr>
            <a:r>
              <a:rPr lang="en-US" sz="2200" b="0" i="0" u="none" strike="noStrike" baseline="0" dirty="0">
                <a:solidFill>
                  <a:srgbClr val="221E1F"/>
                </a:solidFill>
              </a:rPr>
              <a:t>Imagine we are thinking of starting a business to produce and sell a new product—say, organic fertilizer. We can estimate the start-up costs with reasonable accuracy because we know what we will need to buy to begin production. Would this be a good investment? </a:t>
            </a:r>
            <a:endParaRPr lang="en-US" altLang="en-US" sz="2200" dirty="0">
              <a:solidFill>
                <a:srgbClr val="221E1F"/>
              </a:solidFill>
            </a:endParaRPr>
          </a:p>
          <a:p>
            <a:pPr eaLnBrk="1" hangingPunct="1">
              <a:lnSpc>
                <a:spcPct val="90000"/>
              </a:lnSpc>
              <a:spcBef>
                <a:spcPts val="600"/>
              </a:spcBef>
            </a:pPr>
            <a:r>
              <a:rPr lang="en-US" altLang="en-US" sz="2200" dirty="0">
                <a:solidFill>
                  <a:srgbClr val="221E1F"/>
                </a:solidFill>
              </a:rPr>
              <a:t>How should we estimate the value of our fertilizer business?</a:t>
            </a:r>
          </a:p>
          <a:p>
            <a:pPr marL="869260" lvl="1" indent="-457200" eaLnBrk="1" hangingPunct="1">
              <a:lnSpc>
                <a:spcPct val="90000"/>
              </a:lnSpc>
              <a:spcBef>
                <a:spcPts val="600"/>
              </a:spcBef>
              <a:buFont typeface="+mj-lt"/>
              <a:buAutoNum type="arabicPeriod"/>
            </a:pPr>
            <a:r>
              <a:rPr lang="en-US" altLang="en-US" sz="2100" dirty="0">
                <a:solidFill>
                  <a:srgbClr val="221E1F"/>
                </a:solidFill>
                <a:latin typeface="STIX MathJax Main"/>
              </a:rPr>
              <a:t>Estimate future cash flows we expect the business to product</a:t>
            </a:r>
          </a:p>
          <a:p>
            <a:pPr marL="869260" lvl="1" indent="-457200" eaLnBrk="1" hangingPunct="1">
              <a:lnSpc>
                <a:spcPct val="90000"/>
              </a:lnSpc>
              <a:spcBef>
                <a:spcPts val="600"/>
              </a:spcBef>
              <a:buFont typeface="+mj-lt"/>
              <a:buAutoNum type="arabicPeriod"/>
            </a:pPr>
            <a:r>
              <a:rPr lang="en-US" altLang="en-US" sz="2100" dirty="0">
                <a:solidFill>
                  <a:srgbClr val="221E1F"/>
                </a:solidFill>
                <a:latin typeface="STIX MathJax Main"/>
              </a:rPr>
              <a:t>Apply basic discounted cash flow procedure to estimate the PV of those cash flows (from step 1)</a:t>
            </a:r>
          </a:p>
          <a:p>
            <a:pPr marL="869260" lvl="1" indent="-457200" eaLnBrk="1" hangingPunct="1">
              <a:lnSpc>
                <a:spcPct val="90000"/>
              </a:lnSpc>
              <a:spcBef>
                <a:spcPts val="600"/>
              </a:spcBef>
              <a:buFont typeface="+mj-lt"/>
              <a:buAutoNum type="arabicPeriod"/>
            </a:pPr>
            <a:r>
              <a:rPr lang="en-US" altLang="en-US" sz="2100" dirty="0">
                <a:solidFill>
                  <a:srgbClr val="221E1F"/>
                </a:solidFill>
                <a:latin typeface="STIX MathJax Main"/>
              </a:rPr>
              <a:t>Estimate NPV as the difference between the PV of the future cash flows and the cost of the investment</a:t>
            </a:r>
            <a:endParaRPr lang="en-US" altLang="en-US" sz="2200" dirty="0"/>
          </a:p>
          <a:p>
            <a:pPr eaLnBrk="1" hangingPunct="1">
              <a:lnSpc>
                <a:spcPct val="90000"/>
              </a:lnSpc>
              <a:spcBef>
                <a:spcPts val="600"/>
              </a:spcBef>
            </a:pPr>
            <a:r>
              <a:rPr lang="en-US" altLang="en-US" sz="2200" dirty="0"/>
              <a:t>Recall, </a:t>
            </a:r>
            <a:r>
              <a:rPr lang="en-US" altLang="en-US" sz="2200" b="1" dirty="0"/>
              <a:t>discounted cash flow (DCF) valuation </a:t>
            </a:r>
            <a:r>
              <a:rPr lang="en-US" altLang="en-US" sz="2200" dirty="0"/>
              <a:t>is the process of valuing an investment by  discounting its future cash flows</a:t>
            </a:r>
          </a:p>
          <a:p>
            <a:pPr eaLnBrk="1" hangingPunct="1">
              <a:lnSpc>
                <a:spcPct val="90000"/>
              </a:lnSpc>
              <a:spcBef>
                <a:spcPts val="600"/>
              </a:spcBef>
            </a:pPr>
            <a:r>
              <a:rPr lang="en-US" altLang="en-US" sz="2200" dirty="0"/>
              <a:t>The task of coming up with the cash flows and the discount rate is much more challenging than the calculations themselves</a:t>
            </a:r>
          </a:p>
          <a:p>
            <a:pPr eaLnBrk="1" hangingPunct="1">
              <a:lnSpc>
                <a:spcPct val="90000"/>
              </a:lnSpc>
              <a:spcBef>
                <a:spcPts val="600"/>
              </a:spcBef>
            </a:pPr>
            <a:r>
              <a:rPr lang="en-US" altLang="en-US" sz="2200" dirty="0"/>
              <a:t>Remember, NPVs are estimates!</a:t>
            </a:r>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Estimating Net Present Value</a:t>
            </a:r>
          </a:p>
        </p:txBody>
      </p:sp>
    </p:spTree>
    <p:extLst>
      <p:ext uri="{BB962C8B-B14F-4D97-AF65-F5344CB8AC3E}">
        <p14:creationId xmlns:p14="http://schemas.microsoft.com/office/powerpoint/2010/main" val="273515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A2394D-6BC1-4715-BB61-20D738CCDA61}"/>
              </a:ext>
            </a:extLst>
          </p:cNvPr>
          <p:cNvSpPr>
            <a:spLocks noGrp="1" noChangeArrowheads="1"/>
          </p:cNvSpPr>
          <p:nvPr>
            <p:ph idx="1"/>
          </p:nvPr>
        </p:nvSpPr>
        <p:spPr>
          <a:xfrm>
            <a:off x="636764" y="1447800"/>
            <a:ext cx="8278636" cy="4993289"/>
          </a:xfrm>
        </p:spPr>
        <p:txBody>
          <a:bodyPr/>
          <a:lstStyle/>
          <a:p>
            <a:pPr eaLnBrk="1" hangingPunct="1">
              <a:lnSpc>
                <a:spcPct val="90000"/>
              </a:lnSpc>
              <a:spcBef>
                <a:spcPts val="600"/>
              </a:spcBef>
            </a:pPr>
            <a:r>
              <a:rPr lang="en-US" sz="2200" dirty="0">
                <a:solidFill>
                  <a:srgbClr val="221E1F"/>
                </a:solidFill>
              </a:rPr>
              <a:t>S</a:t>
            </a:r>
            <a:r>
              <a:rPr lang="en-US" sz="2200" b="0" i="0" u="none" strike="noStrike" baseline="0" dirty="0">
                <a:solidFill>
                  <a:srgbClr val="221E1F"/>
                </a:solidFill>
              </a:rPr>
              <a:t>uppose we believe cash revenues from our fertilizer business will be $20,000 per year. Cash costs (including taxes) will be $14,000 per year. We will wind down the business in eight years. The plant, property, and equipment will be worth $2,000 as salvage at that time. The project costs $30,000 to launch. We use a 15% discount rate on new projects such as this one. Is this a good investment? If there are 1,000 shares of stock outstanding, what will be the effect on the price per share of taking this investment? </a:t>
            </a:r>
          </a:p>
          <a:p>
            <a:pPr marL="412060" lvl="1" indent="0" eaLnBrk="1" hangingPunct="1">
              <a:lnSpc>
                <a:spcPct val="90000"/>
              </a:lnSpc>
              <a:spcBef>
                <a:spcPts val="600"/>
              </a:spcBef>
              <a:buNone/>
            </a:pPr>
            <a:r>
              <a:rPr lang="en-US" sz="2100" i="1" u="none" strike="noStrike" baseline="0" dirty="0">
                <a:solidFill>
                  <a:srgbClr val="221E1F"/>
                </a:solidFill>
              </a:rPr>
              <a:t>Present value</a:t>
            </a:r>
            <a:r>
              <a:rPr lang="en-US" sz="2100" b="0" i="1" u="none" strike="noStrike" baseline="0" dirty="0">
                <a:solidFill>
                  <a:srgbClr val="221E1F"/>
                </a:solidFill>
              </a:rPr>
              <a:t> </a:t>
            </a:r>
            <a:r>
              <a:rPr lang="en-US" sz="2100" b="0" i="0" u="none" strike="noStrike" baseline="0" dirty="0">
                <a:solidFill>
                  <a:srgbClr val="221E1F"/>
                </a:solidFill>
              </a:rPr>
              <a:t>= $6,000 × [1 − (1/1.15</a:t>
            </a:r>
            <a:r>
              <a:rPr lang="en-US" sz="2100" b="0" i="0" u="none" strike="noStrike" baseline="30000" dirty="0">
                <a:solidFill>
                  <a:srgbClr val="221E1F"/>
                </a:solidFill>
              </a:rPr>
              <a:t>8</a:t>
            </a:r>
            <a:r>
              <a:rPr lang="en-US" sz="2100" b="0" i="0" u="none" strike="noStrike" baseline="0" dirty="0">
                <a:solidFill>
                  <a:srgbClr val="221E1F"/>
                </a:solidFill>
              </a:rPr>
              <a:t>)]/.15 + ($2,000/1. 15</a:t>
            </a:r>
            <a:r>
              <a:rPr lang="en-US" sz="2100" b="0" i="0" u="none" strike="noStrike" baseline="30000" dirty="0">
                <a:solidFill>
                  <a:srgbClr val="221E1F"/>
                </a:solidFill>
              </a:rPr>
              <a:t>8</a:t>
            </a:r>
            <a:r>
              <a:rPr lang="en-US" sz="2100" b="0" i="0" u="none" strike="noStrike" baseline="0" dirty="0">
                <a:solidFill>
                  <a:srgbClr val="221E1F"/>
                </a:solidFill>
              </a:rPr>
              <a:t>) </a:t>
            </a:r>
          </a:p>
          <a:p>
            <a:pPr marL="411163" lvl="1" indent="1536700" eaLnBrk="1" hangingPunct="1">
              <a:lnSpc>
                <a:spcPct val="90000"/>
              </a:lnSpc>
              <a:spcBef>
                <a:spcPts val="600"/>
              </a:spcBef>
              <a:buNone/>
            </a:pPr>
            <a:r>
              <a:rPr lang="en-US" sz="2100" b="0" i="0" u="none" strike="noStrike" baseline="0" dirty="0">
                <a:solidFill>
                  <a:srgbClr val="221E1F"/>
                </a:solidFill>
              </a:rPr>
              <a:t>= ($6,000 × 4.4873) + ( $2,000/3.0590 ) </a:t>
            </a:r>
          </a:p>
          <a:p>
            <a:pPr marL="411163" lvl="1" indent="1536700" eaLnBrk="1" hangingPunct="1">
              <a:lnSpc>
                <a:spcPct val="90000"/>
              </a:lnSpc>
              <a:spcBef>
                <a:spcPts val="600"/>
              </a:spcBef>
              <a:buNone/>
            </a:pPr>
            <a:r>
              <a:rPr lang="en-US" sz="2100" b="0" i="0" u="none" strike="noStrike" baseline="0" dirty="0">
                <a:solidFill>
                  <a:srgbClr val="221E1F"/>
                </a:solidFill>
              </a:rPr>
              <a:t>= $26,924 + 654 </a:t>
            </a:r>
          </a:p>
          <a:p>
            <a:pPr marL="411163" lvl="1" indent="1536700" eaLnBrk="1" hangingPunct="1">
              <a:lnSpc>
                <a:spcPct val="90000"/>
              </a:lnSpc>
              <a:spcBef>
                <a:spcPts val="600"/>
              </a:spcBef>
              <a:buNone/>
            </a:pPr>
            <a:r>
              <a:rPr lang="en-US" sz="2100" b="0" i="0" u="none" strike="noStrike" baseline="0" dirty="0">
                <a:solidFill>
                  <a:srgbClr val="221E1F"/>
                </a:solidFill>
              </a:rPr>
              <a:t>= </a:t>
            </a:r>
            <a:r>
              <a:rPr lang="en-US" sz="2100" b="1" i="0" u="none" strike="noStrike" baseline="0" dirty="0">
                <a:solidFill>
                  <a:schemeClr val="accent1">
                    <a:lumMod val="75000"/>
                  </a:schemeClr>
                </a:solidFill>
              </a:rPr>
              <a:t>$27,578 </a:t>
            </a:r>
          </a:p>
          <a:p>
            <a:pPr marL="412060" lvl="1" indent="0" eaLnBrk="1" hangingPunct="1">
              <a:lnSpc>
                <a:spcPct val="90000"/>
              </a:lnSpc>
              <a:spcBef>
                <a:spcPts val="600"/>
              </a:spcBef>
              <a:buNone/>
            </a:pPr>
            <a:r>
              <a:rPr lang="en-US" sz="2100" i="1" u="none" strike="noStrike" baseline="0" dirty="0">
                <a:solidFill>
                  <a:srgbClr val="221E1F"/>
                </a:solidFill>
              </a:rPr>
              <a:t>NPV</a:t>
            </a:r>
            <a:r>
              <a:rPr lang="en-US" sz="2100" b="0" i="0" u="none" strike="noStrike" baseline="0" dirty="0">
                <a:solidFill>
                  <a:srgbClr val="221E1F"/>
                </a:solidFill>
              </a:rPr>
              <a:t> = −$30,000 + 27,578 = </a:t>
            </a:r>
            <a:r>
              <a:rPr lang="en-US" sz="2100" b="1" i="0" u="none" strike="noStrike" baseline="0" dirty="0">
                <a:solidFill>
                  <a:schemeClr val="accent1">
                    <a:lumMod val="75000"/>
                  </a:schemeClr>
                </a:solidFill>
              </a:rPr>
              <a:t>−$2,422 </a:t>
            </a:r>
          </a:p>
          <a:p>
            <a:pPr eaLnBrk="1" hangingPunct="1">
              <a:lnSpc>
                <a:spcPct val="90000"/>
              </a:lnSpc>
              <a:spcBef>
                <a:spcPts val="600"/>
              </a:spcBef>
            </a:pPr>
            <a:r>
              <a:rPr lang="en-US" sz="2200" b="1" i="0" u="none" strike="noStrike" baseline="0" dirty="0">
                <a:solidFill>
                  <a:srgbClr val="221E1F"/>
                </a:solidFill>
                <a:latin typeface="STIX MathJax Main"/>
              </a:rPr>
              <a:t>This is </a:t>
            </a:r>
            <a:r>
              <a:rPr lang="en-US" sz="2200" b="1" i="1" u="none" strike="noStrike" baseline="0" dirty="0">
                <a:solidFill>
                  <a:srgbClr val="221E1F"/>
                </a:solidFill>
                <a:latin typeface="STIX MathJax Main"/>
              </a:rPr>
              <a:t>not</a:t>
            </a:r>
            <a:r>
              <a:rPr lang="en-US" sz="2200" b="1" i="0" u="none" strike="noStrike" baseline="0" dirty="0">
                <a:solidFill>
                  <a:srgbClr val="221E1F"/>
                </a:solidFill>
                <a:latin typeface="STIX MathJax Main"/>
              </a:rPr>
              <a:t> a good investment! </a:t>
            </a:r>
            <a:r>
              <a:rPr lang="en-US" sz="2200" b="0" i="0" u="none" strike="noStrike" baseline="0" dirty="0">
                <a:solidFill>
                  <a:srgbClr val="221E1F"/>
                </a:solidFill>
              </a:rPr>
              <a:t>Estimated impact of taking this project is a loss of value of $2,422/1,000 = </a:t>
            </a:r>
            <a:r>
              <a:rPr lang="en-US" sz="2200" b="1" i="0" u="none" strike="noStrike" baseline="0" dirty="0">
                <a:solidFill>
                  <a:schemeClr val="accent1">
                    <a:lumMod val="75000"/>
                  </a:schemeClr>
                </a:solidFill>
              </a:rPr>
              <a:t>$2.42 per share </a:t>
            </a:r>
          </a:p>
          <a:p>
            <a:pPr eaLnBrk="1" hangingPunct="1">
              <a:lnSpc>
                <a:spcPct val="90000"/>
              </a:lnSpc>
              <a:spcBef>
                <a:spcPts val="600"/>
              </a:spcBef>
            </a:pPr>
            <a:endParaRPr lang="en-US" altLang="en-US" sz="2200" dirty="0"/>
          </a:p>
        </p:txBody>
      </p:sp>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Estimating Net Present Value</a:t>
            </a:r>
            <a:br>
              <a:rPr lang="en-US" altLang="en-US" sz="3600" dirty="0"/>
            </a:br>
            <a:r>
              <a:rPr lang="en-US" altLang="en-US" sz="3600" dirty="0"/>
              <a:t>(continued)</a:t>
            </a:r>
          </a:p>
        </p:txBody>
      </p:sp>
    </p:spTree>
    <p:extLst>
      <p:ext uri="{BB962C8B-B14F-4D97-AF65-F5344CB8AC3E}">
        <p14:creationId xmlns:p14="http://schemas.microsoft.com/office/powerpoint/2010/main" val="98414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E6EBCD5A-A8E7-41A3-88ED-CBE134EA9C75}"/>
              </a:ext>
            </a:extLst>
          </p:cNvPr>
          <p:cNvSpPr txBox="1">
            <a:spLocks noChangeArrowheads="1"/>
          </p:cNvSpPr>
          <p:nvPr/>
        </p:nvSpPr>
        <p:spPr bwMode="auto">
          <a:xfrm>
            <a:off x="636764" y="1491033"/>
            <a:ext cx="8278636" cy="499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697" rIns="91396" bIns="45697" numCol="1" anchor="t" anchorCtr="0" compatLnSpc="1">
            <a:prstTxWarp prst="textNoShape">
              <a:avLst/>
            </a:prstTxWarp>
          </a:bodyPr>
          <a:lstStyle>
            <a:lvl1pPr marL="342189" indent="-227530" algn="l" defTabSz="913700"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590" indent="-227530" algn="l" defTabSz="913700"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3700" indent="-227530" algn="l" defTabSz="913700"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180" indent="-227530" algn="l" defTabSz="913700"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286" indent="-227530" algn="l" defTabSz="913700"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6584" indent="-182796" algn="l" defTabSz="913991"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0782" indent="-182796" algn="l" defTabSz="913991"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3579" indent="-182796" algn="l" defTabSz="913991"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6379" indent="-182796" algn="l" defTabSz="913991"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eaLnBrk="1" hangingPunct="1">
              <a:lnSpc>
                <a:spcPct val="90000"/>
              </a:lnSpc>
              <a:spcBef>
                <a:spcPts val="600"/>
              </a:spcBef>
            </a:pPr>
            <a:r>
              <a:rPr lang="en-US" altLang="en-US" sz="2300" i="1" dirty="0"/>
              <a:t>Net present value rule:</a:t>
            </a:r>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r>
              <a:rPr lang="en-US" altLang="en-US" sz="2300" dirty="0"/>
              <a:t>Cash flows for </a:t>
            </a:r>
            <a:r>
              <a:rPr lang="en-US" sz="2400" b="0" i="0" u="none" strike="noStrike" baseline="0" dirty="0">
                <a:solidFill>
                  <a:srgbClr val="221E1F"/>
                </a:solidFill>
              </a:rPr>
              <a:t>fertilizer business example (on previous slide):</a:t>
            </a: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a:p>
            <a:pPr eaLnBrk="1" hangingPunct="1">
              <a:lnSpc>
                <a:spcPct val="90000"/>
              </a:lnSpc>
              <a:spcBef>
                <a:spcPts val="600"/>
              </a:spcBef>
            </a:pPr>
            <a:endParaRPr lang="en-US" altLang="en-US" sz="2300" dirty="0"/>
          </a:p>
        </p:txBody>
      </p:sp>
      <p:pic>
        <p:nvPicPr>
          <p:cNvPr id="4" name="Content Placeholder 3">
            <a:extLst>
              <a:ext uri="{FF2B5EF4-FFF2-40B4-BE49-F238E27FC236}">
                <a16:creationId xmlns:a16="http://schemas.microsoft.com/office/drawing/2014/main" id="{D2B74128-C9D4-4A8F-B609-D5B581E0FD71}"/>
              </a:ext>
            </a:extLst>
          </p:cNvPr>
          <p:cNvPicPr>
            <a:picLocks noGrp="1" noChangeAspect="1"/>
          </p:cNvPicPr>
          <p:nvPr>
            <p:ph idx="1"/>
          </p:nvPr>
        </p:nvPicPr>
        <p:blipFill>
          <a:blip r:embed="rId3"/>
          <a:stretch>
            <a:fillRect/>
          </a:stretch>
        </p:blipFill>
        <p:spPr>
          <a:xfrm>
            <a:off x="636764" y="4042041"/>
            <a:ext cx="8297637" cy="2420144"/>
          </a:xfrm>
        </p:spPr>
      </p:pic>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Project cash flows ($000)</a:t>
            </a:r>
          </a:p>
        </p:txBody>
      </p:sp>
      <p:pic>
        <p:nvPicPr>
          <p:cNvPr id="6" name="Picture 5">
            <a:extLst>
              <a:ext uri="{FF2B5EF4-FFF2-40B4-BE49-F238E27FC236}">
                <a16:creationId xmlns:a16="http://schemas.microsoft.com/office/drawing/2014/main" id="{FD677658-586E-429D-A10C-AB6306E65871}"/>
              </a:ext>
            </a:extLst>
          </p:cNvPr>
          <p:cNvPicPr>
            <a:picLocks noChangeAspect="1"/>
          </p:cNvPicPr>
          <p:nvPr/>
        </p:nvPicPr>
        <p:blipFill>
          <a:blip r:embed="rId4"/>
          <a:stretch>
            <a:fillRect/>
          </a:stretch>
        </p:blipFill>
        <p:spPr>
          <a:xfrm>
            <a:off x="605284" y="1905000"/>
            <a:ext cx="8538716" cy="1117356"/>
          </a:xfrm>
          <a:prstGeom prst="rect">
            <a:avLst/>
          </a:prstGeom>
        </p:spPr>
      </p:pic>
    </p:spTree>
    <p:extLst>
      <p:ext uri="{BB962C8B-B14F-4D97-AF65-F5344CB8AC3E}">
        <p14:creationId xmlns:p14="http://schemas.microsoft.com/office/powerpoint/2010/main" val="293858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37A06-5507-46DF-9F1A-08493FCD2AC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0242" name="Rectangle 2">
            <a:extLst>
              <a:ext uri="{FF2B5EF4-FFF2-40B4-BE49-F238E27FC236}">
                <a16:creationId xmlns:a16="http://schemas.microsoft.com/office/drawing/2014/main" id="{58CB49D3-F16D-4970-8C75-5E113358ABDD}"/>
              </a:ext>
            </a:extLst>
          </p:cNvPr>
          <p:cNvSpPr>
            <a:spLocks noGrp="1" noChangeArrowheads="1"/>
          </p:cNvSpPr>
          <p:nvPr>
            <p:ph type="title"/>
          </p:nvPr>
        </p:nvSpPr>
        <p:spPr/>
        <p:txBody>
          <a:bodyPr/>
          <a:lstStyle/>
          <a:p>
            <a:pPr eaLnBrk="1" hangingPunct="1">
              <a:defRPr/>
            </a:pPr>
            <a:r>
              <a:rPr lang="en-US" altLang="en-US" sz="3600" dirty="0"/>
              <a:t>Using the </a:t>
            </a:r>
            <a:r>
              <a:rPr lang="en-US" altLang="en-US" sz="3600" dirty="0" err="1"/>
              <a:t>npv</a:t>
            </a:r>
            <a:r>
              <a:rPr lang="en-US" altLang="en-US" sz="3600" dirty="0"/>
              <a:t> rule</a:t>
            </a:r>
          </a:p>
        </p:txBody>
      </p:sp>
      <p:pic>
        <p:nvPicPr>
          <p:cNvPr id="8" name="Content Placeholder 7">
            <a:extLst>
              <a:ext uri="{FF2B5EF4-FFF2-40B4-BE49-F238E27FC236}">
                <a16:creationId xmlns:a16="http://schemas.microsoft.com/office/drawing/2014/main" id="{85D320DA-44F2-4544-8ACB-49742E49AEE7}"/>
              </a:ext>
            </a:extLst>
          </p:cNvPr>
          <p:cNvPicPr>
            <a:picLocks noGrp="1" noChangeAspect="1"/>
          </p:cNvPicPr>
          <p:nvPr>
            <p:ph idx="1"/>
          </p:nvPr>
        </p:nvPicPr>
        <p:blipFill>
          <a:blip r:embed="rId3"/>
          <a:stretch>
            <a:fillRect/>
          </a:stretch>
        </p:blipFill>
        <p:spPr>
          <a:xfrm>
            <a:off x="686720" y="1674927"/>
            <a:ext cx="8000080" cy="4573473"/>
          </a:xfrm>
        </p:spPr>
      </p:pic>
    </p:spTree>
    <p:extLst>
      <p:ext uri="{BB962C8B-B14F-4D97-AF65-F5344CB8AC3E}">
        <p14:creationId xmlns:p14="http://schemas.microsoft.com/office/powerpoint/2010/main" val="28582348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6644</Words>
  <Application>Microsoft Office PowerPoint</Application>
  <PresentationFormat>On-screen Show (4:3)</PresentationFormat>
  <Paragraphs>511</Paragraphs>
  <Slides>52</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Book Antiqua</vt:lpstr>
      <vt:lpstr>Calibri</vt:lpstr>
      <vt:lpstr>STIX MathJax Main</vt:lpstr>
      <vt:lpstr>Times New Roman</vt:lpstr>
      <vt:lpstr>1_RWJ_FCF11e_PPT_Template</vt:lpstr>
      <vt:lpstr>CHAPTER 9</vt:lpstr>
      <vt:lpstr>Learning objectives</vt:lpstr>
      <vt:lpstr>Chapter Outline</vt:lpstr>
      <vt:lpstr>introduction</vt:lpstr>
      <vt:lpstr>Net Present Value</vt:lpstr>
      <vt:lpstr>Estimating Net Present Value</vt:lpstr>
      <vt:lpstr>Estimating Net Present Value (continued)</vt:lpstr>
      <vt:lpstr>Project cash flows ($000)</vt:lpstr>
      <vt:lpstr>Using the npv rule</vt:lpstr>
      <vt:lpstr>The payback rule</vt:lpstr>
      <vt:lpstr>The payback rule  (continued)</vt:lpstr>
      <vt:lpstr>The payback rule:  analyzing the rule</vt:lpstr>
      <vt:lpstr>The payback rule:  analyzing the rule (continued)</vt:lpstr>
      <vt:lpstr>The payback rule:  redeeming qualities of the rule</vt:lpstr>
      <vt:lpstr>The payback rule:  summery of the rule</vt:lpstr>
      <vt:lpstr>The discounted payback</vt:lpstr>
      <vt:lpstr>The discounted payback  (continued)</vt:lpstr>
      <vt:lpstr>discounted payback Summary</vt:lpstr>
      <vt:lpstr>Calculating discounted payback</vt:lpstr>
      <vt:lpstr>The average accounting return</vt:lpstr>
      <vt:lpstr>Projected yearly revenue and costs for average accounting return</vt:lpstr>
      <vt:lpstr>The average accounting return (continued)</vt:lpstr>
      <vt:lpstr>average accounting return summary</vt:lpstr>
      <vt:lpstr>The internal rate of return</vt:lpstr>
      <vt:lpstr>The internal rate of return (continued)</vt:lpstr>
      <vt:lpstr>The internal rate of return (multi-period example)</vt:lpstr>
      <vt:lpstr>The internal rate of return (multi-period example Continued)</vt:lpstr>
      <vt:lpstr>Irr and npv</vt:lpstr>
      <vt:lpstr>Calculating the irr</vt:lpstr>
      <vt:lpstr>Problems with the irr: nonconventional cash flows</vt:lpstr>
      <vt:lpstr>Problems with the irr: nonconventional cash flows (continued)</vt:lpstr>
      <vt:lpstr>What’s the IRR?</vt:lpstr>
      <vt:lpstr>I THINK; THEREFORE, I KNOW</vt:lpstr>
      <vt:lpstr>Problems with the irr: mutually exclusive investments</vt:lpstr>
      <vt:lpstr>Problems with the irr: mutually exclusive investments (continued)</vt:lpstr>
      <vt:lpstr>Npv profiles for mutually exclusive investments</vt:lpstr>
      <vt:lpstr>Calculating the crossover rate</vt:lpstr>
      <vt:lpstr>Investing or financing?</vt:lpstr>
      <vt:lpstr>Investing or financing?  (continued)</vt:lpstr>
      <vt:lpstr>Redeeming qualities of the irr</vt:lpstr>
      <vt:lpstr>THE MODIFIED INTERNAL RATE OF RETURN (MIRR)</vt:lpstr>
      <vt:lpstr>Method 1: the discounting approach</vt:lpstr>
      <vt:lpstr>Method 2: the reinvestment approach</vt:lpstr>
      <vt:lpstr>Method 3: the combination approach</vt:lpstr>
      <vt:lpstr>Mirr or irr:  which is better?</vt:lpstr>
      <vt:lpstr>The profitability index</vt:lpstr>
      <vt:lpstr>The practice of capital budgeting</vt:lpstr>
      <vt:lpstr>Capital budgeting techniques in practice</vt:lpstr>
      <vt:lpstr>Summary of investment criteria</vt:lpstr>
      <vt:lpstr>Summary of investment criteria (continued)</vt:lpstr>
      <vt:lpstr>SELECTED CONCEPT QUESTIONS</vt:lpstr>
      <vt:lpstr>End of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Courtney Baggett</dc:creator>
  <cp:lastModifiedBy>Mccabe, Allison</cp:lastModifiedBy>
  <cp:revision>29</cp:revision>
  <dcterms:created xsi:type="dcterms:W3CDTF">2021-01-01T01:33:02Z</dcterms:created>
  <dcterms:modified xsi:type="dcterms:W3CDTF">2021-01-07T16:22:21Z</dcterms:modified>
</cp:coreProperties>
</file>