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5"/>
  </p:notesMasterIdLst>
  <p:sldIdLst>
    <p:sldId id="298" r:id="rId2"/>
    <p:sldId id="256" r:id="rId3"/>
    <p:sldId id="258" r:id="rId4"/>
    <p:sldId id="259"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00" r:id="rId44"/>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Wood" initials="A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4262" autoAdjust="0"/>
  </p:normalViewPr>
  <p:slideViewPr>
    <p:cSldViewPr>
      <p:cViewPr varScale="1">
        <p:scale>
          <a:sx n="96" d="100"/>
          <a:sy n="96" d="100"/>
        </p:scale>
        <p:origin x="22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C6DD0A-FC0A-489F-86D2-E9D0C7FE715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7171" name="Rectangle 3">
            <a:extLst>
              <a:ext uri="{FF2B5EF4-FFF2-40B4-BE49-F238E27FC236}">
                <a16:creationId xmlns:a16="http://schemas.microsoft.com/office/drawing/2014/main" id="{0724227C-980A-4853-922C-A1C55BED7ECF}"/>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2292" name="Rectangle 4">
            <a:extLst>
              <a:ext uri="{FF2B5EF4-FFF2-40B4-BE49-F238E27FC236}">
                <a16:creationId xmlns:a16="http://schemas.microsoft.com/office/drawing/2014/main" id="{5A02E60D-7938-4A50-AAC3-43CB7649F3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4C72F8A7-80BC-4CF0-A95F-6E1BFDF8E936}"/>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D9E2F6B6-59DF-4C2B-A637-B7D7B1B03ADC}"/>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7175" name="Rectangle 7">
            <a:extLst>
              <a:ext uri="{FF2B5EF4-FFF2-40B4-BE49-F238E27FC236}">
                <a16:creationId xmlns:a16="http://schemas.microsoft.com/office/drawing/2014/main" id="{A98C05B9-57AE-4E59-9B2E-7620C3E4782B}"/>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r>
              <a:rPr lang="en-US" altLang="en-US" dirty="0"/>
              <a:t>11.</a:t>
            </a:r>
            <a:fld id="{75A05E54-03BF-4259-A699-C313D95022E4}" type="slidenum">
              <a:rPr lang="en-US" altLang="en-US"/>
              <a:pPr>
                <a:defRPr/>
              </a:pPr>
              <a:t>‹#›</a:t>
            </a:fld>
            <a:endParaRPr lang="en-US" altLang="en-US" dirty="0"/>
          </a:p>
        </p:txBody>
      </p:sp>
    </p:spTree>
    <p:extLst>
      <p:ext uri="{BB962C8B-B14F-4D97-AF65-F5344CB8AC3E}">
        <p14:creationId xmlns:p14="http://schemas.microsoft.com/office/powerpoint/2010/main" val="49126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r>
              <a:rPr lang="en-US" altLang="en-US"/>
              <a:t>11.</a:t>
            </a:r>
            <a:fld id="{75A05E54-03BF-4259-A699-C313D95022E4}" type="slidenum">
              <a:rPr lang="en-US" altLang="en-US" smtClean="0"/>
              <a:pPr>
                <a:defRPr/>
              </a:pPr>
              <a:t>2</a:t>
            </a:fld>
            <a:endParaRPr lang="en-US" altLang="en-US" dirty="0"/>
          </a:p>
        </p:txBody>
      </p:sp>
    </p:spTree>
    <p:extLst>
      <p:ext uri="{BB962C8B-B14F-4D97-AF65-F5344CB8AC3E}">
        <p14:creationId xmlns:p14="http://schemas.microsoft.com/office/powerpoint/2010/main" val="336967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11</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13.2</a:t>
            </a:r>
          </a:p>
        </p:txBody>
      </p:sp>
    </p:spTree>
    <p:extLst>
      <p:ext uri="{BB962C8B-B14F-4D97-AF65-F5344CB8AC3E}">
        <p14:creationId xmlns:p14="http://schemas.microsoft.com/office/powerpoint/2010/main" val="253829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12</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2529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13</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0129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800" b="0" i="0" u="none" strike="noStrike" baseline="0" dirty="0">
                <a:solidFill>
                  <a:srgbClr val="221E1F"/>
                </a:solidFill>
                <a:latin typeface="STIX MathJax Main"/>
              </a:rPr>
              <a:t>Simple intuition might suggest that because half of the money has a standard deviation of 45 percent and the other half has a standard deviation of 10 percent, the portfolio’s standard deviation might be calculated as: </a:t>
            </a:r>
            <a:r>
              <a:rPr lang="el-GR" sz="1800" b="0" i="0" u="none" strike="noStrike" baseline="0" dirty="0">
                <a:solidFill>
                  <a:srgbClr val="221E1F"/>
                </a:solidFill>
                <a:latin typeface="STIX MathJax Main"/>
              </a:rPr>
              <a:t>.50 × 45% + .50 × 10% = 27.5% </a:t>
            </a:r>
            <a:endParaRPr lang="en-US" sz="1800" b="0" i="0" u="none" strike="noStrike" baseline="0" dirty="0">
              <a:solidFill>
                <a:srgbClr val="221E1F"/>
              </a:solidFill>
              <a:latin typeface="STIX MathJax Main"/>
            </a:endParaRPr>
          </a:p>
          <a:p>
            <a:pPr algn="just"/>
            <a:endParaRPr lang="el-GR" sz="1800" b="0" i="0" u="none" strike="noStrike" baseline="0" dirty="0">
              <a:solidFill>
                <a:srgbClr val="221E1F"/>
              </a:solidFill>
              <a:latin typeface="STIX MathJax Main"/>
            </a:endParaRPr>
          </a:p>
          <a:p>
            <a:pPr algn="just"/>
            <a:r>
              <a:rPr lang="en-US" sz="1800" b="0" i="0" u="none" strike="noStrike" baseline="0" dirty="0">
                <a:solidFill>
                  <a:srgbClr val="221E1F"/>
                </a:solidFill>
                <a:latin typeface="STIX MathJax Main"/>
              </a:rPr>
              <a:t>Unfortunately, </a:t>
            </a:r>
            <a:r>
              <a:rPr lang="en-US" sz="1800" b="1" i="0" u="none" strike="noStrike" baseline="0" dirty="0">
                <a:solidFill>
                  <a:srgbClr val="221E1F"/>
                </a:solidFill>
                <a:latin typeface="STIX MathJax Main"/>
              </a:rPr>
              <a:t>this approach is completely incorrect</a:t>
            </a:r>
            <a:r>
              <a:rPr lang="en-US" sz="1800" b="0" i="0" u="none" strike="noStrike" baseline="0" dirty="0">
                <a:solidFill>
                  <a:srgbClr val="221E1F"/>
                </a:solidFill>
                <a:latin typeface="STIX MathJax Main"/>
              </a:rPr>
              <a:t>! </a:t>
            </a:r>
            <a:endParaRPr lang="en-US" altLang="en-US" dirty="0"/>
          </a:p>
        </p:txBody>
      </p:sp>
    </p:spTree>
    <p:extLst>
      <p:ext uri="{BB962C8B-B14F-4D97-AF65-F5344CB8AC3E}">
        <p14:creationId xmlns:p14="http://schemas.microsoft.com/office/powerpoint/2010/main" val="172666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15</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7482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16</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13.3</a:t>
            </a:r>
          </a:p>
          <a:p>
            <a:pPr eaLnBrk="1" hangingPunct="1"/>
            <a:endParaRPr lang="en-US" altLang="en-US" dirty="0"/>
          </a:p>
          <a:p>
            <a:pPr eaLnBrk="1" hangingPunct="1"/>
            <a:r>
              <a:rPr lang="en-US" sz="1800" b="0" i="0" u="none" strike="noStrike" baseline="0" dirty="0">
                <a:solidFill>
                  <a:srgbClr val="221E1F"/>
                </a:solidFill>
                <a:latin typeface="STIX MathJax Main"/>
              </a:rPr>
              <a:t>What this formula says is that the actual return, </a:t>
            </a:r>
            <a:r>
              <a:rPr lang="en-US" sz="1800" b="0" i="1" u="none" strike="noStrike" baseline="0" dirty="0">
                <a:solidFill>
                  <a:srgbClr val="221E1F"/>
                </a:solidFill>
                <a:latin typeface="STIX MathJax Main"/>
              </a:rPr>
              <a:t>R, </a:t>
            </a:r>
            <a:r>
              <a:rPr lang="en-US" sz="1800" b="0" i="0" u="none" strike="noStrike" baseline="0" dirty="0">
                <a:solidFill>
                  <a:srgbClr val="221E1F"/>
                </a:solidFill>
                <a:latin typeface="STIX MathJax Main"/>
              </a:rPr>
              <a:t>differs from the expected return, E(</a:t>
            </a:r>
            <a:r>
              <a:rPr lang="en-US" sz="1800" b="0" i="1" u="none" strike="noStrike" baseline="0" dirty="0">
                <a:solidFill>
                  <a:srgbClr val="221E1F"/>
                </a:solidFill>
                <a:latin typeface="STIX MathJax Main"/>
              </a:rPr>
              <a:t>R</a:t>
            </a:r>
            <a:r>
              <a:rPr lang="en-US" sz="1800" b="0" i="0" u="none" strike="noStrike" baseline="0" dirty="0">
                <a:solidFill>
                  <a:srgbClr val="221E1F"/>
                </a:solidFill>
                <a:latin typeface="STIX MathJax Main"/>
              </a:rPr>
              <a:t>), because of surprises that occur during the year. In any given year, the unexpected return will be positive or negative; but, through time, the average value of </a:t>
            </a:r>
            <a:r>
              <a:rPr lang="en-US" sz="1800" b="0" i="1" u="none" strike="noStrike" baseline="0" dirty="0">
                <a:solidFill>
                  <a:srgbClr val="221E1F"/>
                </a:solidFill>
                <a:latin typeface="STIX MathJax Main"/>
              </a:rPr>
              <a:t>U </a:t>
            </a:r>
            <a:r>
              <a:rPr lang="en-US" sz="1800" b="0" i="0" u="none" strike="noStrike" baseline="0" dirty="0">
                <a:solidFill>
                  <a:srgbClr val="221E1F"/>
                </a:solidFill>
                <a:latin typeface="STIX MathJax Main"/>
              </a:rPr>
              <a:t>will be zero. This means that, on average, the actual return equals the expected return. </a:t>
            </a:r>
            <a:endParaRPr lang="en-US" altLang="en-US" dirty="0"/>
          </a:p>
        </p:txBody>
      </p:sp>
    </p:spTree>
    <p:extLst>
      <p:ext uri="{BB962C8B-B14F-4D97-AF65-F5344CB8AC3E}">
        <p14:creationId xmlns:p14="http://schemas.microsoft.com/office/powerpoint/2010/main" val="2480858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17</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expected part of any announcement is the part of the information that the market uses to form the expectation, E(</a:t>
            </a:r>
            <a:r>
              <a:rPr lang="en-US" sz="1800" b="0" i="1" u="none" strike="noStrike" baseline="0" dirty="0">
                <a:solidFill>
                  <a:srgbClr val="221E1F"/>
                </a:solidFill>
                <a:latin typeface="STIX MathJax Main"/>
              </a:rPr>
              <a:t>R</a:t>
            </a:r>
            <a:r>
              <a:rPr lang="en-US" sz="1800" b="0" i="0" u="none" strike="noStrike" baseline="0" dirty="0">
                <a:solidFill>
                  <a:srgbClr val="221E1F"/>
                </a:solidFill>
                <a:latin typeface="STIX MathJax Main"/>
              </a:rPr>
              <a:t>), of the return on the stock. The surprise is the news that influences the unanticipated return on the stock, </a:t>
            </a:r>
            <a:r>
              <a:rPr lang="en-US" sz="1800" b="0" i="1" u="none" strike="noStrike" baseline="0" dirty="0">
                <a:solidFill>
                  <a:srgbClr val="221E1F"/>
                </a:solidFill>
                <a:latin typeface="STIX MathJax Main"/>
              </a:rPr>
              <a:t>U. </a:t>
            </a:r>
          </a:p>
          <a:p>
            <a:pPr eaLnBrk="1" hangingPunct="1"/>
            <a:endParaRPr lang="en-US" altLang="en-US" sz="1800" b="0" i="1"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Henceforth, when we speak of news, we will mean the surprise part of an announcement and not the portion that the market has expected and therefore already discounted. </a:t>
            </a:r>
            <a:endParaRPr lang="en-US" altLang="en-US" dirty="0"/>
          </a:p>
        </p:txBody>
      </p:sp>
    </p:spTree>
    <p:extLst>
      <p:ext uri="{BB962C8B-B14F-4D97-AF65-F5344CB8AC3E}">
        <p14:creationId xmlns:p14="http://schemas.microsoft.com/office/powerpoint/2010/main" val="425096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18</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13.4</a:t>
            </a:r>
          </a:p>
          <a:p>
            <a:pPr eaLnBrk="1" hangingPunct="1"/>
            <a:endParaRPr lang="en-US" altLang="en-US" dirty="0"/>
          </a:p>
          <a:p>
            <a:pPr eaLnBrk="1" hangingPunct="1"/>
            <a:r>
              <a:rPr lang="en-US" sz="1800" b="0" i="0" u="none" strike="noStrike" baseline="0" dirty="0">
                <a:solidFill>
                  <a:srgbClr val="221E1F"/>
                </a:solidFill>
                <a:latin typeface="STIX MathJax Main"/>
              </a:rPr>
              <a:t>The distinction between a systematic risk and an unsystematic risk is never really as exact as we make it out to be. Even the most narrow and peculiar bit of news about a company ripples through the economy. This is true because every enterprise, no matter how tiny, is a part of the economy. </a:t>
            </a:r>
            <a:endParaRPr lang="en-US" altLang="en-US" dirty="0"/>
          </a:p>
        </p:txBody>
      </p:sp>
    </p:spTree>
    <p:extLst>
      <p:ext uri="{BB962C8B-B14F-4D97-AF65-F5344CB8AC3E}">
        <p14:creationId xmlns:p14="http://schemas.microsoft.com/office/powerpoint/2010/main" val="356086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19</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13.5</a:t>
            </a:r>
          </a:p>
        </p:txBody>
      </p:sp>
    </p:spTree>
    <p:extLst>
      <p:ext uri="{BB962C8B-B14F-4D97-AF65-F5344CB8AC3E}">
        <p14:creationId xmlns:p14="http://schemas.microsoft.com/office/powerpoint/2010/main" val="294515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Taken together, these two key points are another important lesson from capital market history: Diversification reduces risk, but only up to a point. Put another way, some risk is diversifiable and some is not. </a:t>
            </a:r>
            <a:endParaRPr lang="en-US" altLang="en-US" dirty="0"/>
          </a:p>
        </p:txBody>
      </p:sp>
    </p:spTree>
    <p:extLst>
      <p:ext uri="{BB962C8B-B14F-4D97-AF65-F5344CB8AC3E}">
        <p14:creationId xmlns:p14="http://schemas.microsoft.com/office/powerpoint/2010/main" val="209243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519C087-EDDF-4661-8C6A-942FE84E7B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80767375-D5F6-4C62-A19E-BB8307C83FB9}" type="slidenum">
              <a:rPr lang="en-US" altLang="en-US" smtClean="0">
                <a:latin typeface="Times New Roman" panose="02020603050405020304" pitchFamily="18" charset="0"/>
              </a:rPr>
              <a:pPr/>
              <a:t>3</a:t>
            </a:fld>
            <a:endParaRPr lang="en-US" altLang="en-US" dirty="0">
              <a:latin typeface="Times New Roman" panose="02020603050405020304" pitchFamily="18" charset="0"/>
            </a:endParaRPr>
          </a:p>
        </p:txBody>
      </p:sp>
      <p:sp>
        <p:nvSpPr>
          <p:cNvPr id="16387" name="Rectangle 2">
            <a:extLst>
              <a:ext uri="{FF2B5EF4-FFF2-40B4-BE49-F238E27FC236}">
                <a16:creationId xmlns:a16="http://schemas.microsoft.com/office/drawing/2014/main" id="{C8E5FFAC-4C52-4B4E-9C49-F9662F15B630}"/>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729E78B-8C01-4ADC-BD96-78071CEBF3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7900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21</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889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22</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For a well-diversified portfolio, the unsystematic risk is negligible. For such a portfolio, essentially all of the risk is systematic. </a:t>
            </a:r>
            <a:endParaRPr lang="en-US" altLang="en-US" dirty="0"/>
          </a:p>
        </p:txBody>
      </p:sp>
    </p:spTree>
    <p:extLst>
      <p:ext uri="{BB962C8B-B14F-4D97-AF65-F5344CB8AC3E}">
        <p14:creationId xmlns:p14="http://schemas.microsoft.com/office/powerpoint/2010/main" val="67564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23</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13.6</a:t>
            </a:r>
          </a:p>
          <a:p>
            <a:pPr eaLnBrk="1" hangingPunct="1"/>
            <a:endParaRPr lang="en-US" altLang="en-US" dirty="0"/>
          </a:p>
          <a:p>
            <a:pPr eaLnBrk="1" hangingPunct="1"/>
            <a:r>
              <a:rPr lang="en-US" sz="1800" b="0" i="0" u="none" strike="noStrike" baseline="0" dirty="0">
                <a:solidFill>
                  <a:srgbClr val="221E1F"/>
                </a:solidFill>
                <a:latin typeface="STIX MathJax Main"/>
              </a:rPr>
              <a:t>Table 13.8 contains the estimated beta coefficients for the stocks of some well-known companies. The range of betas in Table 13.8 is typical for stocks of large U.S. corporations. Betas outside this range occur, but they are less common.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One cautionary note is in order: Not all betas are created equal. Different providers use somewhat different methods for estimating betas, and significant differences sometimes occur. </a:t>
            </a:r>
            <a:endParaRPr lang="en-US" altLang="en-US" dirty="0"/>
          </a:p>
        </p:txBody>
      </p:sp>
    </p:spTree>
    <p:extLst>
      <p:ext uri="{BB962C8B-B14F-4D97-AF65-F5344CB8AC3E}">
        <p14:creationId xmlns:p14="http://schemas.microsoft.com/office/powerpoint/2010/main" val="591722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7941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25</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995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26</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6032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27</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Section 13.7</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Notice that a risk-free asset, by definition, has no systematic risk (or unsystematic risk), so a risk-free asset has a beta of zero. </a:t>
            </a:r>
            <a:endParaRPr lang="en-US" altLang="en-US" dirty="0"/>
          </a:p>
        </p:txBody>
      </p:sp>
    </p:spTree>
    <p:extLst>
      <p:ext uri="{BB962C8B-B14F-4D97-AF65-F5344CB8AC3E}">
        <p14:creationId xmlns:p14="http://schemas.microsoft.com/office/powerpoint/2010/main" val="2809831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28</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33857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29</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27808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30</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As always, the slope of a straight line is equal to “the rise over the run.” In this case, as we move out of the risk-free asset into Asset A, the beta increases from zero to 1.6 (a “run” of 1.6). At the same time, the expected return goes from 8 percent to 20 percent, a “rise” of 12 percent. The slope of the line is thus 12%/1.6 = </a:t>
            </a:r>
            <a:r>
              <a:rPr lang="en-US" sz="1800" b="0" i="0" u="none" strike="noStrike" baseline="0" dirty="0">
                <a:solidFill>
                  <a:srgbClr val="358C40"/>
                </a:solidFill>
                <a:latin typeface="STIX MathJax Main"/>
              </a:rPr>
              <a:t>7.5%</a:t>
            </a:r>
            <a:r>
              <a:rPr lang="en-US" sz="1800" b="0" i="0" u="none" strike="noStrike" baseline="0" dirty="0">
                <a:solidFill>
                  <a:srgbClr val="221E1F"/>
                </a:solidFill>
                <a:latin typeface="STIX MathJax Main"/>
              </a:rPr>
              <a:t>.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Asset A has a risk premium of 7.5 percent per “unit” of systematic risk.</a:t>
            </a:r>
            <a:endParaRPr lang="en-US" altLang="en-US" dirty="0"/>
          </a:p>
        </p:txBody>
      </p:sp>
    </p:spTree>
    <p:extLst>
      <p:ext uri="{BB962C8B-B14F-4D97-AF65-F5344CB8AC3E}">
        <p14:creationId xmlns:p14="http://schemas.microsoft.com/office/powerpoint/2010/main" val="316985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13.1</a:t>
            </a:r>
          </a:p>
        </p:txBody>
      </p:sp>
    </p:spTree>
    <p:extLst>
      <p:ext uri="{BB962C8B-B14F-4D97-AF65-F5344CB8AC3E}">
        <p14:creationId xmlns:p14="http://schemas.microsoft.com/office/powerpoint/2010/main" val="366401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31</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28602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32</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1982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33</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Another way of seeing that A offers a superior return for its level of risk is to note that the slope of our line for Asset B is:</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Slope =  (.16 - .08) / 1.2 – 6.67%, whereas the slope for A was 7.5%.</a:t>
            </a:r>
          </a:p>
          <a:p>
            <a:pPr eaLnBrk="1" hangingPunct="1"/>
            <a:endParaRPr lang="en-US" altLang="en-US" sz="1800" b="0" i="0" u="none" strike="noStrike" baseline="0" dirty="0">
              <a:solidFill>
                <a:srgbClr val="221E1F"/>
              </a:solidFill>
              <a:latin typeface="STIX MathJax Main"/>
            </a:endParaRPr>
          </a:p>
          <a:p>
            <a:pPr eaLnBrk="1" hangingPunct="1"/>
            <a:r>
              <a:rPr lang="en-US" altLang="en-US" sz="1800" b="0" i="0" u="none" strike="noStrike" baseline="0" dirty="0">
                <a:solidFill>
                  <a:srgbClr val="221E1F"/>
                </a:solidFill>
                <a:latin typeface="STIX MathJax Main"/>
              </a:rPr>
              <a:t>Thus, </a:t>
            </a:r>
            <a:r>
              <a:rPr lang="en-US" sz="1800" b="0" i="0" u="none" strike="noStrike" baseline="0" dirty="0">
                <a:solidFill>
                  <a:srgbClr val="221E1F"/>
                </a:solidFill>
                <a:latin typeface="STIX MathJax Main"/>
              </a:rPr>
              <a:t>Asset B has a reward-to-risk ratio of </a:t>
            </a:r>
            <a:r>
              <a:rPr lang="en-US" sz="1800" b="0" i="0" u="none" strike="noStrike" baseline="0" dirty="0">
                <a:solidFill>
                  <a:srgbClr val="005E9E"/>
                </a:solidFill>
                <a:latin typeface="STIX MathJax Main"/>
              </a:rPr>
              <a:t>6.67 percent</a:t>
            </a:r>
            <a:r>
              <a:rPr lang="en-US" sz="1800" b="0" i="0" u="none" strike="noStrike" baseline="0" dirty="0">
                <a:solidFill>
                  <a:srgbClr val="221E1F"/>
                </a:solidFill>
                <a:latin typeface="STIX MathJax Main"/>
              </a:rPr>
              <a:t>, which is less than the </a:t>
            </a:r>
            <a:r>
              <a:rPr lang="en-US" sz="1800" b="0" i="0" u="none" strike="noStrike" baseline="0" dirty="0">
                <a:solidFill>
                  <a:srgbClr val="358C40"/>
                </a:solidFill>
                <a:latin typeface="STIX MathJax Main"/>
              </a:rPr>
              <a:t>7.5 percent </a:t>
            </a:r>
            <a:r>
              <a:rPr lang="en-US" sz="1800" b="0" i="0" u="none" strike="noStrike" baseline="0" dirty="0">
                <a:solidFill>
                  <a:srgbClr val="221E1F"/>
                </a:solidFill>
                <a:latin typeface="STIX MathJax Main"/>
              </a:rPr>
              <a:t>offered by Asset A. </a:t>
            </a:r>
            <a:endParaRPr lang="en-US" altLang="en-US" dirty="0"/>
          </a:p>
        </p:txBody>
      </p:sp>
    </p:spTree>
    <p:extLst>
      <p:ext uri="{BB962C8B-B14F-4D97-AF65-F5344CB8AC3E}">
        <p14:creationId xmlns:p14="http://schemas.microsoft.com/office/powerpoint/2010/main" val="1633638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34</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This result is really not so surprising. What it says is that, for example, if one asset has twice as much systematic risk as another asset, its risk premium will be twice as large. </a:t>
            </a:r>
            <a:endParaRPr lang="en-US" altLang="en-US" dirty="0"/>
          </a:p>
        </p:txBody>
      </p:sp>
    </p:spTree>
    <p:extLst>
      <p:ext uri="{BB962C8B-B14F-4D97-AF65-F5344CB8AC3E}">
        <p14:creationId xmlns:p14="http://schemas.microsoft.com/office/powerpoint/2010/main" val="1186104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35</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70051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36</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After NPV, the SML is arguably the most important concept in modern finance. </a:t>
            </a:r>
            <a:endParaRPr lang="en-US" altLang="en-US" dirty="0"/>
          </a:p>
        </p:txBody>
      </p:sp>
    </p:spTree>
    <p:extLst>
      <p:ext uri="{BB962C8B-B14F-4D97-AF65-F5344CB8AC3E}">
        <p14:creationId xmlns:p14="http://schemas.microsoft.com/office/powerpoint/2010/main" val="3659805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37</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By the way, the CAPM works for portfolios of assets just as it does for individual assets. </a:t>
            </a:r>
            <a:endParaRPr lang="en-US" altLang="en-US" dirty="0"/>
          </a:p>
        </p:txBody>
      </p:sp>
    </p:spTree>
    <p:extLst>
      <p:ext uri="{BB962C8B-B14F-4D97-AF65-F5344CB8AC3E}">
        <p14:creationId xmlns:p14="http://schemas.microsoft.com/office/powerpoint/2010/main" val="3211744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38</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Figure 13.4 summarizes our discussion of the SML and the CAPM. As before, we plot expected return against beta. Now we recognize that, based on the CAPM, the slope of the SML is equal to the market risk premium, E(</a:t>
            </a:r>
            <a:r>
              <a:rPr lang="en-US" sz="1800" b="0" i="1" u="none" strike="noStrike" baseline="0" dirty="0">
                <a:solidFill>
                  <a:srgbClr val="221E1F"/>
                </a:solidFill>
                <a:latin typeface="STIX MathJax Main"/>
              </a:rPr>
              <a:t>R</a:t>
            </a:r>
            <a:r>
              <a:rPr lang="en-US" sz="1800" b="0" i="1" u="none" strike="noStrike" baseline="-25000" dirty="0">
                <a:solidFill>
                  <a:srgbClr val="221E1F"/>
                </a:solidFill>
                <a:latin typeface="STIX MathJax Main"/>
              </a:rPr>
              <a:t>M</a:t>
            </a:r>
            <a:r>
              <a:rPr lang="en-US" sz="1800" b="0" i="0" u="none" strike="noStrike" baseline="0" dirty="0">
                <a:solidFill>
                  <a:srgbClr val="221E1F"/>
                </a:solidFill>
                <a:latin typeface="STIX MathJax Main"/>
              </a:rPr>
              <a:t>) − </a:t>
            </a:r>
            <a:r>
              <a:rPr lang="en-US" sz="1800" b="0" i="1" u="none" strike="noStrike" baseline="0" dirty="0">
                <a:solidFill>
                  <a:srgbClr val="221E1F"/>
                </a:solidFill>
                <a:latin typeface="STIX MathJax Main"/>
              </a:rPr>
              <a:t>R</a:t>
            </a:r>
            <a:r>
              <a:rPr lang="en-US" sz="1800" b="0" i="1" u="none" strike="noStrike" baseline="-25000" dirty="0">
                <a:solidFill>
                  <a:srgbClr val="221E1F"/>
                </a:solidFill>
                <a:latin typeface="STIX MathJax Main"/>
              </a:rPr>
              <a:t>f</a:t>
            </a:r>
            <a:r>
              <a:rPr lang="en-US" sz="1800" b="0" i="0" u="none" strike="noStrike" baseline="0" dirty="0">
                <a:solidFill>
                  <a:srgbClr val="221E1F"/>
                </a:solidFill>
                <a:latin typeface="STIX MathJax Main"/>
              </a:rPr>
              <a:t>.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 distance between a portfolio’s actual return and the SML is often called </a:t>
            </a:r>
            <a:r>
              <a:rPr lang="en-US" sz="1800" b="1" i="0" u="none" strike="noStrike" baseline="0" dirty="0">
                <a:solidFill>
                  <a:srgbClr val="005E9E"/>
                </a:solidFill>
                <a:latin typeface="TeeFranklin Bd"/>
              </a:rPr>
              <a:t>alpha</a:t>
            </a:r>
            <a:r>
              <a:rPr lang="en-US" sz="1800" b="0" i="0" u="none" strike="noStrike" baseline="0" dirty="0">
                <a:solidFill>
                  <a:srgbClr val="221E1F"/>
                </a:solidFill>
                <a:latin typeface="STIX MathJax Main"/>
              </a:rPr>
              <a:t>. </a:t>
            </a:r>
            <a:endParaRPr lang="en-US" altLang="en-US" dirty="0"/>
          </a:p>
        </p:txBody>
      </p:sp>
    </p:spTree>
    <p:extLst>
      <p:ext uri="{BB962C8B-B14F-4D97-AF65-F5344CB8AC3E}">
        <p14:creationId xmlns:p14="http://schemas.microsoft.com/office/powerpoint/2010/main" val="4019166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39</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88980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40</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For future reference, Table 13.9 summarizes the various concepts in the order in which we discussed them. </a:t>
            </a:r>
            <a:endParaRPr lang="en-US" altLang="en-US" dirty="0"/>
          </a:p>
        </p:txBody>
      </p:sp>
    </p:spTree>
    <p:extLst>
      <p:ext uri="{BB962C8B-B14F-4D97-AF65-F5344CB8AC3E}">
        <p14:creationId xmlns:p14="http://schemas.microsoft.com/office/powerpoint/2010/main" val="401752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5</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965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41</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Section 13.8</a:t>
            </a:r>
            <a:endParaRPr lang="en-US" altLang="en-US" dirty="0"/>
          </a:p>
        </p:txBody>
      </p:sp>
    </p:spTree>
    <p:extLst>
      <p:ext uri="{BB962C8B-B14F-4D97-AF65-F5344CB8AC3E}">
        <p14:creationId xmlns:p14="http://schemas.microsoft.com/office/powerpoint/2010/main" val="3322742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42</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1885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6</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7843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7</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2750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8</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To calculate the variances of the returns on our two stocks, we first determine the squared deviations from the expected return. We then multiply each possible squared deviation by its probability. We add these, and the result is the variance. The standard deviation, as always, is the square root of the variance.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Stock L has a higher expected return, but U has less risk. You could get a 70 percent return on your investment in L, but you could also lose 20 percent. Notice that an investment in U will always pay at least 10 percent. </a:t>
            </a:r>
            <a:endParaRPr lang="en-US" altLang="en-US" dirty="0"/>
          </a:p>
        </p:txBody>
      </p:sp>
    </p:spTree>
    <p:extLst>
      <p:ext uri="{BB962C8B-B14F-4D97-AF65-F5344CB8AC3E}">
        <p14:creationId xmlns:p14="http://schemas.microsoft.com/office/powerpoint/2010/main" val="343741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9</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0284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616B79-601B-44DD-8FCE-ACEE653609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11.</a:t>
            </a:r>
            <a:fld id="{079344F1-CBF9-4BB7-B41C-58E1D78C0B85}" type="slidenum">
              <a:rPr lang="en-US" altLang="en-US" smtClean="0">
                <a:latin typeface="Times New Roman" panose="02020603050405020304" pitchFamily="18" charset="0"/>
              </a:rPr>
              <a:pPr/>
              <a:t>10</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9EFFBFD1-542F-4563-B8CF-B01E0BDA5C9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595F5B6-80F8-4F11-827A-804B7DD531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18749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2" y="3135940"/>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603"/>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6875" indent="0" algn="ctr">
              <a:buNone/>
              <a:defRPr>
                <a:solidFill>
                  <a:schemeClr val="tx1">
                    <a:tint val="75000"/>
                  </a:schemeClr>
                </a:solidFill>
              </a:defRPr>
            </a:lvl2pPr>
            <a:lvl3pPr marL="913746" indent="0" algn="ctr">
              <a:buNone/>
              <a:defRPr>
                <a:solidFill>
                  <a:schemeClr val="tx1">
                    <a:tint val="75000"/>
                  </a:schemeClr>
                </a:solidFill>
              </a:defRPr>
            </a:lvl3pPr>
            <a:lvl4pPr marL="1370624" indent="0" algn="ctr">
              <a:buNone/>
              <a:defRPr>
                <a:solidFill>
                  <a:schemeClr val="tx1">
                    <a:tint val="75000"/>
                  </a:schemeClr>
                </a:solidFill>
              </a:defRPr>
            </a:lvl4pPr>
            <a:lvl5pPr marL="1827494" indent="0" algn="ctr">
              <a:buNone/>
              <a:defRPr>
                <a:solidFill>
                  <a:schemeClr val="tx1">
                    <a:tint val="75000"/>
                  </a:schemeClr>
                </a:solidFill>
              </a:defRPr>
            </a:lvl5pPr>
            <a:lvl6pPr marL="2284367" indent="0" algn="ctr">
              <a:buNone/>
              <a:defRPr>
                <a:solidFill>
                  <a:schemeClr val="tx1">
                    <a:tint val="75000"/>
                  </a:schemeClr>
                </a:solidFill>
              </a:defRPr>
            </a:lvl6pPr>
            <a:lvl7pPr marL="2741238" indent="0" algn="ctr">
              <a:buNone/>
              <a:defRPr>
                <a:solidFill>
                  <a:schemeClr val="tx1">
                    <a:tint val="75000"/>
                  </a:schemeClr>
                </a:solidFill>
              </a:defRPr>
            </a:lvl7pPr>
            <a:lvl8pPr marL="3198112" indent="0" algn="ctr">
              <a:buNone/>
              <a:defRPr>
                <a:solidFill>
                  <a:schemeClr val="tx1">
                    <a:tint val="75000"/>
                  </a:schemeClr>
                </a:solidFill>
              </a:defRPr>
            </a:lvl8pPr>
            <a:lvl9pPr marL="3654985"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51"/>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17" y="6484344"/>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8DD65E99-98B2-477B-B835-FBB2B16DFEB6}"/>
              </a:ext>
            </a:extLst>
          </p:cNvPr>
          <p:cNvPicPr>
            <a:picLocks noChangeAspect="1"/>
          </p:cNvPicPr>
          <p:nvPr userDrawn="1"/>
        </p:nvPicPr>
        <p:blipFill>
          <a:blip r:embed="rId2"/>
          <a:stretch>
            <a:fillRect/>
          </a:stretch>
        </p:blipFill>
        <p:spPr>
          <a:xfrm>
            <a:off x="2004409" y="228601"/>
            <a:ext cx="4454447" cy="2601076"/>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44"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defTabSz="913746"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44"/>
            <a:ext cx="1485531" cy="5788981"/>
          </a:xfrm>
        </p:spPr>
        <p:txBody>
          <a:bodyPr vert="eaVert"/>
          <a:lstStyle>
            <a:lvl1pPr>
              <a:defRPr>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381018"/>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173" tIns="51586" rIns="103173" bIns="51586" rtlCol="0">
            <a:noAutofit/>
          </a:bodyPr>
          <a:lstStyle/>
          <a:p>
            <a:pPr algn="r"/>
            <a:r>
              <a:rPr lang="en-US" sz="1400" b="1" dirty="0">
                <a:solidFill>
                  <a:srgbClr val="000000"/>
                </a:solidFill>
                <a:cs typeface="Arial" panose="020B0604020202020204" pitchFamily="34" charset="0"/>
              </a:rPr>
              <a:t>13-</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17" y="6484344"/>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49"/>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2" name="Title 1"/>
          <p:cNvSpPr>
            <a:spLocks noGrp="1"/>
          </p:cNvSpPr>
          <p:nvPr>
            <p:ph type="title"/>
          </p:nvPr>
        </p:nvSpPr>
        <p:spPr>
          <a:xfrm>
            <a:off x="736456" y="3200414"/>
            <a:ext cx="7696200" cy="1295401"/>
          </a:xfrm>
        </p:spPr>
        <p:txBody>
          <a:bodyPr anchor="b" anchorCtr="0">
            <a:noAutofit/>
          </a:bodyPr>
          <a:lstStyle>
            <a:lvl1pPr algn="ctr" defTabSz="913746"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29"/>
            <a:ext cx="7696200" cy="523783"/>
          </a:xfrm>
        </p:spPr>
        <p:txBody>
          <a:bodyPr anchor="ctr">
            <a:normAutofit/>
          </a:bodyPr>
          <a:lstStyle>
            <a:lvl1pPr marL="0" indent="0" algn="ctr">
              <a:buNone/>
              <a:defRPr sz="2000" cap="all" spc="250" baseline="0">
                <a:solidFill>
                  <a:srgbClr val="FFFFFF"/>
                </a:solidFill>
              </a:defRPr>
            </a:lvl1pPr>
            <a:lvl2pPr marL="456875" indent="0">
              <a:buNone/>
              <a:defRPr sz="1800">
                <a:solidFill>
                  <a:schemeClr val="tx1">
                    <a:tint val="75000"/>
                  </a:schemeClr>
                </a:solidFill>
              </a:defRPr>
            </a:lvl2pPr>
            <a:lvl3pPr marL="913746" indent="0">
              <a:buNone/>
              <a:defRPr sz="1600">
                <a:solidFill>
                  <a:schemeClr val="tx1">
                    <a:tint val="75000"/>
                  </a:schemeClr>
                </a:solidFill>
              </a:defRPr>
            </a:lvl3pPr>
            <a:lvl4pPr marL="1370624" indent="0">
              <a:buNone/>
              <a:defRPr sz="1400">
                <a:solidFill>
                  <a:schemeClr val="tx1">
                    <a:tint val="75000"/>
                  </a:schemeClr>
                </a:solidFill>
              </a:defRPr>
            </a:lvl4pPr>
            <a:lvl5pPr marL="1827494" indent="0">
              <a:buNone/>
              <a:defRPr sz="1400">
                <a:solidFill>
                  <a:schemeClr val="tx1">
                    <a:tint val="75000"/>
                  </a:schemeClr>
                </a:solidFill>
              </a:defRPr>
            </a:lvl5pPr>
            <a:lvl6pPr marL="2284367" indent="0">
              <a:buNone/>
              <a:defRPr sz="1400">
                <a:solidFill>
                  <a:schemeClr val="tx1">
                    <a:tint val="75000"/>
                  </a:schemeClr>
                </a:solidFill>
              </a:defRPr>
            </a:lvl6pPr>
            <a:lvl7pPr marL="2741238" indent="0">
              <a:buNone/>
              <a:defRPr sz="1400">
                <a:solidFill>
                  <a:schemeClr val="tx1">
                    <a:tint val="75000"/>
                  </a:schemeClr>
                </a:solidFill>
              </a:defRPr>
            </a:lvl7pPr>
            <a:lvl8pPr marL="3198112" indent="0">
              <a:buNone/>
              <a:defRPr sz="1400">
                <a:solidFill>
                  <a:schemeClr val="tx1">
                    <a:tint val="75000"/>
                  </a:schemeClr>
                </a:solidFill>
              </a:defRPr>
            </a:lvl8pPr>
            <a:lvl9pPr marL="3654985"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173" tIns="51586" rIns="103173" bIns="51586" rtlCol="0">
            <a:noAutofit/>
          </a:bodyPr>
          <a:lstStyle/>
          <a:p>
            <a:pPr algn="r"/>
            <a:r>
              <a:rPr lang="en-US" sz="1400" b="1" dirty="0">
                <a:solidFill>
                  <a:srgbClr val="000000"/>
                </a:solidFill>
                <a:cs typeface="Arial" panose="020B0604020202020204" pitchFamily="34" charset="0"/>
              </a:rPr>
              <a:t>13-</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17" y="6484344"/>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6875" indent="0">
              <a:buNone/>
              <a:defRPr sz="2000" b="1"/>
            </a:lvl2pPr>
            <a:lvl3pPr marL="913746" indent="0">
              <a:buNone/>
              <a:defRPr sz="1800" b="1"/>
            </a:lvl3pPr>
            <a:lvl4pPr marL="1370624" indent="0">
              <a:buNone/>
              <a:defRPr sz="1600" b="1"/>
            </a:lvl4pPr>
            <a:lvl5pPr marL="1827494" indent="0">
              <a:buNone/>
              <a:defRPr sz="1600" b="1"/>
            </a:lvl5pPr>
            <a:lvl6pPr marL="2284367" indent="0">
              <a:buNone/>
              <a:defRPr sz="1600" b="1"/>
            </a:lvl6pPr>
            <a:lvl7pPr marL="2741238" indent="0">
              <a:buNone/>
              <a:defRPr sz="1600" b="1"/>
            </a:lvl7pPr>
            <a:lvl8pPr marL="3198112" indent="0">
              <a:buNone/>
              <a:defRPr sz="1600" b="1"/>
            </a:lvl8pPr>
            <a:lvl9pPr marL="365498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6875" indent="0">
              <a:buNone/>
              <a:defRPr sz="2000" b="1"/>
            </a:lvl2pPr>
            <a:lvl3pPr marL="913746" indent="0">
              <a:buNone/>
              <a:defRPr sz="1800" b="1"/>
            </a:lvl3pPr>
            <a:lvl4pPr marL="1370624" indent="0">
              <a:buNone/>
              <a:defRPr sz="1600" b="1"/>
            </a:lvl4pPr>
            <a:lvl5pPr marL="1827494" indent="0">
              <a:buNone/>
              <a:defRPr sz="1600" b="1"/>
            </a:lvl5pPr>
            <a:lvl6pPr marL="2284367" indent="0">
              <a:buNone/>
              <a:defRPr sz="1600" b="1"/>
            </a:lvl6pPr>
            <a:lvl7pPr marL="2741238" indent="0">
              <a:buNone/>
              <a:defRPr sz="1600" b="1"/>
            </a:lvl7pPr>
            <a:lvl8pPr marL="3198112" indent="0">
              <a:buNone/>
              <a:defRPr sz="1600" b="1"/>
            </a:lvl8pPr>
            <a:lvl9pPr marL="365498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173" tIns="51586" rIns="103173" bIns="51586" rtlCol="0">
            <a:noAutofit/>
          </a:bodyPr>
          <a:lstStyle/>
          <a:p>
            <a:pPr algn="r"/>
            <a:r>
              <a:rPr lang="en-US" sz="1400" b="1" dirty="0">
                <a:solidFill>
                  <a:srgbClr val="000000"/>
                </a:solidFill>
                <a:cs typeface="Arial" panose="020B0604020202020204" pitchFamily="34" charset="0"/>
              </a:rPr>
              <a:t>13-</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17" y="6484344"/>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6875" indent="0">
              <a:buNone/>
              <a:defRPr sz="1200"/>
            </a:lvl2pPr>
            <a:lvl3pPr marL="913746" indent="0">
              <a:buNone/>
              <a:defRPr sz="1000"/>
            </a:lvl3pPr>
            <a:lvl4pPr marL="1370624" indent="0">
              <a:buNone/>
              <a:defRPr sz="900"/>
            </a:lvl4pPr>
            <a:lvl5pPr marL="1827494" indent="0">
              <a:buNone/>
              <a:defRPr sz="900"/>
            </a:lvl5pPr>
            <a:lvl6pPr marL="2284367" indent="0">
              <a:buNone/>
              <a:defRPr sz="900"/>
            </a:lvl6pPr>
            <a:lvl7pPr marL="2741238" indent="0">
              <a:buNone/>
              <a:defRPr sz="900"/>
            </a:lvl7pPr>
            <a:lvl8pPr marL="3198112" indent="0">
              <a:buNone/>
              <a:defRPr sz="900"/>
            </a:lvl8pPr>
            <a:lvl9pPr marL="3654985"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solidFill>
              </a:defRPr>
            </a:lvl1pPr>
          </a:lstStyle>
          <a:p>
            <a:r>
              <a:rPr lang="en-US" dirty="0"/>
              <a:t>Click to edit Master title style</a:t>
            </a:r>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173" tIns="51586" rIns="103173" bIns="51586" rtlCol="0">
            <a:noAutofit/>
          </a:bodyPr>
          <a:lstStyle/>
          <a:p>
            <a:pPr algn="r"/>
            <a:r>
              <a:rPr lang="en-US" sz="1400" b="1" dirty="0">
                <a:solidFill>
                  <a:srgbClr val="000000"/>
                </a:solidFill>
                <a:cs typeface="Arial" panose="020B0604020202020204" pitchFamily="34" charset="0"/>
              </a:rPr>
              <a:t>13-</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17" y="6484344"/>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700"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20"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69" tIns="45686" rIns="91369" bIns="45686"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6875" indent="0">
              <a:buNone/>
              <a:defRPr sz="2800"/>
            </a:lvl2pPr>
            <a:lvl3pPr marL="913746" indent="0">
              <a:buNone/>
              <a:defRPr sz="2400"/>
            </a:lvl3pPr>
            <a:lvl4pPr marL="1370624" indent="0">
              <a:buNone/>
              <a:defRPr sz="2000"/>
            </a:lvl4pPr>
            <a:lvl5pPr marL="1827494" indent="0">
              <a:buNone/>
              <a:defRPr sz="2000"/>
            </a:lvl5pPr>
            <a:lvl6pPr marL="2284367" indent="0">
              <a:buNone/>
              <a:defRPr sz="2000"/>
            </a:lvl6pPr>
            <a:lvl7pPr marL="2741238" indent="0">
              <a:buNone/>
              <a:defRPr sz="2000"/>
            </a:lvl7pPr>
            <a:lvl8pPr marL="3198112" indent="0">
              <a:buNone/>
              <a:defRPr sz="2000"/>
            </a:lvl8pPr>
            <a:lvl9pPr marL="3654985"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74"/>
            <a:ext cx="7244736" cy="401715"/>
          </a:xfrm>
        </p:spPr>
        <p:txBody>
          <a:bodyPr anchor="ctr">
            <a:normAutofit/>
          </a:bodyPr>
          <a:lstStyle>
            <a:lvl1pPr marL="0" indent="0" algn="ctr">
              <a:buNone/>
              <a:defRPr sz="1500" cap="all" spc="250" baseline="0">
                <a:solidFill>
                  <a:srgbClr val="FFFFFF"/>
                </a:solidFill>
              </a:defRPr>
            </a:lvl1pPr>
            <a:lvl2pPr marL="456875" indent="0">
              <a:buNone/>
              <a:defRPr sz="1200"/>
            </a:lvl2pPr>
            <a:lvl3pPr marL="913746" indent="0">
              <a:buNone/>
              <a:defRPr sz="1000"/>
            </a:lvl3pPr>
            <a:lvl4pPr marL="1370624" indent="0">
              <a:buNone/>
              <a:defRPr sz="900"/>
            </a:lvl4pPr>
            <a:lvl5pPr marL="1827494" indent="0">
              <a:buNone/>
              <a:defRPr sz="900"/>
            </a:lvl5pPr>
            <a:lvl6pPr marL="2284367" indent="0">
              <a:buNone/>
              <a:defRPr sz="900"/>
            </a:lvl6pPr>
            <a:lvl7pPr marL="2741238" indent="0">
              <a:buNone/>
              <a:defRPr sz="900"/>
            </a:lvl7pPr>
            <a:lvl8pPr marL="3198112" indent="0">
              <a:buNone/>
              <a:defRPr sz="900"/>
            </a:lvl8pPr>
            <a:lvl9pPr marL="3654985"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173" tIns="51586" rIns="103173" bIns="51586" rtlCol="0">
            <a:noAutofit/>
          </a:bodyPr>
          <a:lstStyle/>
          <a:p>
            <a:pPr algn="r"/>
            <a:r>
              <a:rPr lang="en-US" sz="1400" b="1" dirty="0">
                <a:solidFill>
                  <a:srgbClr val="000000"/>
                </a:solidFill>
                <a:cs typeface="Arial" panose="020B0604020202020204" pitchFamily="34" charset="0"/>
              </a:rPr>
              <a:t>13-</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17" y="6484344"/>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90" rIns="91378" bIns="45690"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13" y="120910"/>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78" tIns="45690" rIns="91378" bIns="45690"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21"/>
            <a:ext cx="2134306" cy="364515"/>
          </a:xfrm>
          <a:prstGeom prst="rect">
            <a:avLst/>
          </a:prstGeom>
        </p:spPr>
        <p:txBody>
          <a:bodyPr vert="horz" lIns="91378" tIns="45690" rIns="91378" bIns="45690"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43"/>
            <a:ext cx="8687152" cy="370577"/>
          </a:xfrm>
          <a:prstGeom prst="rect">
            <a:avLst/>
          </a:prstGeom>
        </p:spPr>
        <p:txBody>
          <a:bodyPr vert="horz" lIns="91378" tIns="45690" rIns="91378" bIns="45690"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78" tIns="45690" rIns="91378" bIns="45690" anchor="ctr"/>
          <a:lstStyle/>
          <a:p>
            <a:pPr algn="ctr" defTabSz="913828"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378" tIns="45690" rIns="91378" bIns="45690"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177" tIns="51589" rIns="103177" bIns="51589" rtlCol="0">
            <a:noAutofit/>
          </a:bodyPr>
          <a:lstStyle/>
          <a:p>
            <a:pPr algn="r"/>
            <a:r>
              <a:rPr lang="en-US" sz="1400" b="1" dirty="0">
                <a:solidFill>
                  <a:srgbClr val="000000"/>
                </a:solidFill>
                <a:cs typeface="Arial" panose="020B0604020202020204" pitchFamily="34" charset="0"/>
              </a:rPr>
              <a:t>13-</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71"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78" tIns="45690" rIns="91378" bIns="45690"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6CEEA2FC-3053-45A9-8581-5FD595954998}"/>
              </a:ext>
            </a:extLst>
          </p:cNvPr>
          <p:cNvPicPr>
            <a:picLocks noChangeAspect="1"/>
          </p:cNvPicPr>
          <p:nvPr userDrawn="1"/>
        </p:nvPicPr>
        <p:blipFill>
          <a:blip r:embed="rId14"/>
          <a:stretch>
            <a:fillRect/>
          </a:stretch>
        </p:blipFill>
        <p:spPr>
          <a:xfrm>
            <a:off x="32648" y="104775"/>
            <a:ext cx="345867" cy="6750145"/>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algn="ctr" defTabSz="913536" rtl="0" eaLnBrk="0" fontAlgn="base" hangingPunct="0">
        <a:spcBef>
          <a:spcPct val="0"/>
        </a:spcBef>
        <a:spcAft>
          <a:spcPct val="0"/>
        </a:spcAft>
        <a:defRPr sz="4100" kern="1200" cap="all">
          <a:solidFill>
            <a:srgbClr val="BF2600"/>
          </a:solidFill>
          <a:latin typeface="+mj-lt"/>
          <a:ea typeface="+mj-ea"/>
          <a:cs typeface="+mj-cs"/>
        </a:defRPr>
      </a:lvl1pPr>
      <a:lvl2pPr algn="ctr" defTabSz="913536" rtl="0" eaLnBrk="0" fontAlgn="base" hangingPunct="0">
        <a:spcBef>
          <a:spcPct val="0"/>
        </a:spcBef>
        <a:spcAft>
          <a:spcPct val="0"/>
        </a:spcAft>
        <a:defRPr sz="3500">
          <a:solidFill>
            <a:srgbClr val="BF2600"/>
          </a:solidFill>
          <a:latin typeface="Book Antiqua" panose="02040602050305030304" pitchFamily="18" charset="0"/>
        </a:defRPr>
      </a:lvl2pPr>
      <a:lvl3pPr algn="ctr" defTabSz="913536" rtl="0" eaLnBrk="0" fontAlgn="base" hangingPunct="0">
        <a:spcBef>
          <a:spcPct val="0"/>
        </a:spcBef>
        <a:spcAft>
          <a:spcPct val="0"/>
        </a:spcAft>
        <a:defRPr sz="3500">
          <a:solidFill>
            <a:srgbClr val="BF2600"/>
          </a:solidFill>
          <a:latin typeface="Book Antiqua" panose="02040602050305030304" pitchFamily="18" charset="0"/>
        </a:defRPr>
      </a:lvl3pPr>
      <a:lvl4pPr algn="ctr" defTabSz="913536" rtl="0" eaLnBrk="0" fontAlgn="base" hangingPunct="0">
        <a:spcBef>
          <a:spcPct val="0"/>
        </a:spcBef>
        <a:spcAft>
          <a:spcPct val="0"/>
        </a:spcAft>
        <a:defRPr sz="3500">
          <a:solidFill>
            <a:srgbClr val="BF2600"/>
          </a:solidFill>
          <a:latin typeface="Book Antiqua" panose="02040602050305030304" pitchFamily="18" charset="0"/>
        </a:defRPr>
      </a:lvl4pPr>
      <a:lvl5pPr algn="ctr" defTabSz="913536" rtl="0" eaLnBrk="0" fontAlgn="base" hangingPunct="0">
        <a:spcBef>
          <a:spcPct val="0"/>
        </a:spcBef>
        <a:spcAft>
          <a:spcPct val="0"/>
        </a:spcAft>
        <a:defRPr sz="3500">
          <a:solidFill>
            <a:srgbClr val="BF2600"/>
          </a:solidFill>
          <a:latin typeface="Book Antiqua" panose="02040602050305030304" pitchFamily="18" charset="0"/>
        </a:defRPr>
      </a:lvl5pPr>
      <a:lvl6pPr marL="515878" algn="ctr" defTabSz="913536" rtl="0" fontAlgn="base">
        <a:spcBef>
          <a:spcPct val="0"/>
        </a:spcBef>
        <a:spcAft>
          <a:spcPct val="0"/>
        </a:spcAft>
        <a:defRPr sz="3500">
          <a:solidFill>
            <a:srgbClr val="BF2600"/>
          </a:solidFill>
          <a:latin typeface="Book Antiqua" panose="02040602050305030304" pitchFamily="18" charset="0"/>
        </a:defRPr>
      </a:lvl6pPr>
      <a:lvl7pPr marL="1031758" algn="ctr" defTabSz="913536" rtl="0" fontAlgn="base">
        <a:spcBef>
          <a:spcPct val="0"/>
        </a:spcBef>
        <a:spcAft>
          <a:spcPct val="0"/>
        </a:spcAft>
        <a:defRPr sz="3500">
          <a:solidFill>
            <a:srgbClr val="BF2600"/>
          </a:solidFill>
          <a:latin typeface="Book Antiqua" panose="02040602050305030304" pitchFamily="18" charset="0"/>
        </a:defRPr>
      </a:lvl7pPr>
      <a:lvl8pPr marL="1547626" algn="ctr" defTabSz="913536" rtl="0" fontAlgn="base">
        <a:spcBef>
          <a:spcPct val="0"/>
        </a:spcBef>
        <a:spcAft>
          <a:spcPct val="0"/>
        </a:spcAft>
        <a:defRPr sz="3500">
          <a:solidFill>
            <a:srgbClr val="BF2600"/>
          </a:solidFill>
          <a:latin typeface="Book Antiqua" panose="02040602050305030304" pitchFamily="18" charset="0"/>
        </a:defRPr>
      </a:lvl8pPr>
      <a:lvl9pPr marL="2063517" algn="ctr" defTabSz="913536" rtl="0" fontAlgn="base">
        <a:spcBef>
          <a:spcPct val="0"/>
        </a:spcBef>
        <a:spcAft>
          <a:spcPct val="0"/>
        </a:spcAft>
        <a:defRPr sz="3500">
          <a:solidFill>
            <a:srgbClr val="BF2600"/>
          </a:solidFill>
          <a:latin typeface="Book Antiqua" panose="02040602050305030304" pitchFamily="18" charset="0"/>
        </a:defRPr>
      </a:lvl9pPr>
    </p:titleStyle>
    <p:bodyStyle>
      <a:lvl1pPr marL="342128" indent="-227489" algn="l" defTabSz="913536"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476" indent="-227489" algn="l" defTabSz="913536"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536" indent="-227489" algn="l" defTabSz="913536"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8952" indent="-227489" algn="l" defTabSz="913536"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006" indent="-227489" algn="l" defTabSz="913536"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272" indent="-182761" algn="l" defTabSz="913828"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423" indent="-182761" algn="l" defTabSz="913828"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187" indent="-182761" algn="l" defTabSz="913828"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5955" indent="-182761" algn="l" defTabSz="913828"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3828" rtl="0" eaLnBrk="1" latinLnBrk="0" hangingPunct="1">
        <a:defRPr sz="1800" kern="1200">
          <a:solidFill>
            <a:schemeClr val="tx1"/>
          </a:solidFill>
          <a:latin typeface="+mn-lt"/>
          <a:ea typeface="+mn-ea"/>
          <a:cs typeface="+mn-cs"/>
        </a:defRPr>
      </a:lvl1pPr>
      <a:lvl2pPr marL="456915" algn="l" defTabSz="913828" rtl="0" eaLnBrk="1" latinLnBrk="0" hangingPunct="1">
        <a:defRPr sz="1800" kern="1200">
          <a:solidFill>
            <a:schemeClr val="tx1"/>
          </a:solidFill>
          <a:latin typeface="+mn-lt"/>
          <a:ea typeface="+mn-ea"/>
          <a:cs typeface="+mn-cs"/>
        </a:defRPr>
      </a:lvl2pPr>
      <a:lvl3pPr marL="913828" algn="l" defTabSz="913828" rtl="0" eaLnBrk="1" latinLnBrk="0" hangingPunct="1">
        <a:defRPr sz="1800" kern="1200">
          <a:solidFill>
            <a:schemeClr val="tx1"/>
          </a:solidFill>
          <a:latin typeface="+mn-lt"/>
          <a:ea typeface="+mn-ea"/>
          <a:cs typeface="+mn-cs"/>
        </a:defRPr>
      </a:lvl3pPr>
      <a:lvl4pPr marL="1370746" algn="l" defTabSz="913828" rtl="0" eaLnBrk="1" latinLnBrk="0" hangingPunct="1">
        <a:defRPr sz="1800" kern="1200">
          <a:solidFill>
            <a:schemeClr val="tx1"/>
          </a:solidFill>
          <a:latin typeface="+mn-lt"/>
          <a:ea typeface="+mn-ea"/>
          <a:cs typeface="+mn-cs"/>
        </a:defRPr>
      </a:lvl4pPr>
      <a:lvl5pPr marL="1827657" algn="l" defTabSz="913828" rtl="0" eaLnBrk="1" latinLnBrk="0" hangingPunct="1">
        <a:defRPr sz="1800" kern="1200">
          <a:solidFill>
            <a:schemeClr val="tx1"/>
          </a:solidFill>
          <a:latin typeface="+mn-lt"/>
          <a:ea typeface="+mn-ea"/>
          <a:cs typeface="+mn-cs"/>
        </a:defRPr>
      </a:lvl5pPr>
      <a:lvl6pPr marL="2284571" algn="l" defTabSz="913828" rtl="0" eaLnBrk="1" latinLnBrk="0" hangingPunct="1">
        <a:defRPr sz="1800" kern="1200">
          <a:solidFill>
            <a:schemeClr val="tx1"/>
          </a:solidFill>
          <a:latin typeface="+mn-lt"/>
          <a:ea typeface="+mn-ea"/>
          <a:cs typeface="+mn-cs"/>
        </a:defRPr>
      </a:lvl6pPr>
      <a:lvl7pPr marL="2741483" algn="l" defTabSz="913828" rtl="0" eaLnBrk="1" latinLnBrk="0" hangingPunct="1">
        <a:defRPr sz="1800" kern="1200">
          <a:solidFill>
            <a:schemeClr val="tx1"/>
          </a:solidFill>
          <a:latin typeface="+mn-lt"/>
          <a:ea typeface="+mn-ea"/>
          <a:cs typeface="+mn-cs"/>
        </a:defRPr>
      </a:lvl7pPr>
      <a:lvl8pPr marL="3198398" algn="l" defTabSz="913828" rtl="0" eaLnBrk="1" latinLnBrk="0" hangingPunct="1">
        <a:defRPr sz="1800" kern="1200">
          <a:solidFill>
            <a:schemeClr val="tx1"/>
          </a:solidFill>
          <a:latin typeface="+mn-lt"/>
          <a:ea typeface="+mn-ea"/>
          <a:cs typeface="+mn-cs"/>
        </a:defRPr>
      </a:lvl8pPr>
      <a:lvl9pPr marL="3655311" algn="l" defTabSz="9138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0716150-0669-4A2F-8AE6-049B15EA3F29}"/>
              </a:ext>
            </a:extLst>
          </p:cNvPr>
          <p:cNvSpPr>
            <a:spLocks noGrp="1"/>
          </p:cNvSpPr>
          <p:nvPr>
            <p:ph type="subTitle" idx="1"/>
          </p:nvPr>
        </p:nvSpPr>
        <p:spPr>
          <a:xfrm>
            <a:off x="533400" y="4648200"/>
            <a:ext cx="6781799" cy="457200"/>
          </a:xfrm>
        </p:spPr>
        <p:txBody>
          <a:bodyPr>
            <a:noAutofit/>
          </a:bodyPr>
          <a:lstStyle/>
          <a:p>
            <a:r>
              <a:rPr lang="en-US" altLang="en-US" dirty="0">
                <a:solidFill>
                  <a:schemeClr val="bg1"/>
                </a:solidFill>
              </a:rPr>
              <a:t>RETURN, RISK, AND THE SECURITY MARKET LINE</a:t>
            </a:r>
          </a:p>
        </p:txBody>
      </p:sp>
      <p:sp>
        <p:nvSpPr>
          <p:cNvPr id="3" name="Title 2">
            <a:extLst>
              <a:ext uri="{FF2B5EF4-FFF2-40B4-BE49-F238E27FC236}">
                <a16:creationId xmlns:a16="http://schemas.microsoft.com/office/drawing/2014/main" id="{CDA7DDE7-A7F5-4173-8BD4-CDA682AFD235}"/>
              </a:ext>
            </a:extLst>
          </p:cNvPr>
          <p:cNvSpPr>
            <a:spLocks noGrp="1"/>
          </p:cNvSpPr>
          <p:nvPr>
            <p:ph type="ctrTitle"/>
          </p:nvPr>
        </p:nvSpPr>
        <p:spPr/>
        <p:txBody>
          <a:bodyPr/>
          <a:lstStyle/>
          <a:p>
            <a:r>
              <a:rPr lang="en-US" altLang="en-US" dirty="0">
                <a:solidFill>
                  <a:schemeClr val="tx1"/>
                </a:solidFill>
              </a:rPr>
              <a:t>CHAPTER 13</a:t>
            </a:r>
            <a:endParaRPr lang="en-US" dirty="0">
              <a:solidFill>
                <a:schemeClr val="tx1"/>
              </a:solidFill>
            </a:endParaRPr>
          </a:p>
        </p:txBody>
      </p:sp>
      <p:sp>
        <p:nvSpPr>
          <p:cNvPr id="5" name="Footer Placeholder 4">
            <a:extLst>
              <a:ext uri="{FF2B5EF4-FFF2-40B4-BE49-F238E27FC236}">
                <a16:creationId xmlns:a16="http://schemas.microsoft.com/office/drawing/2014/main" id="{CC56468B-11D6-48DD-ADA5-4C9EFFE6DC7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F7C21E-5C0E-452C-B8E4-48D0C98BE6BD}"/>
              </a:ext>
            </a:extLst>
          </p:cNvPr>
          <p:cNvPicPr>
            <a:picLocks noGrp="1" noChangeAspect="1"/>
          </p:cNvPicPr>
          <p:nvPr>
            <p:ph idx="1"/>
          </p:nvPr>
        </p:nvPicPr>
        <p:blipFill>
          <a:blip r:embed="rId3"/>
          <a:stretch>
            <a:fillRect/>
          </a:stretch>
        </p:blipFill>
        <p:spPr>
          <a:xfrm>
            <a:off x="1295400" y="1586302"/>
            <a:ext cx="7022136" cy="4913855"/>
          </a:xfrm>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More unequal probabilities</a:t>
            </a:r>
          </a:p>
        </p:txBody>
      </p:sp>
    </p:spTree>
    <p:extLst>
      <p:ext uri="{BB962C8B-B14F-4D97-AF65-F5344CB8AC3E}">
        <p14:creationId xmlns:p14="http://schemas.microsoft.com/office/powerpoint/2010/main" val="3151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676400"/>
            <a:ext cx="8117416" cy="4807922"/>
          </a:xfrm>
        </p:spPr>
        <p:txBody>
          <a:bodyPr/>
          <a:lstStyle/>
          <a:p>
            <a:pPr algn="just"/>
            <a:r>
              <a:rPr lang="en-US" altLang="en-US" sz="2200" dirty="0"/>
              <a:t>A </a:t>
            </a:r>
            <a:r>
              <a:rPr lang="en-US" altLang="en-US" sz="2200" b="1" dirty="0"/>
              <a:t>portfolio</a:t>
            </a:r>
            <a:r>
              <a:rPr lang="en-US" altLang="en-US" sz="2200" dirty="0"/>
              <a:t> is a group of assets such as stocks and bonds held by an investor</a:t>
            </a:r>
          </a:p>
          <a:p>
            <a:pPr algn="just"/>
            <a:endParaRPr lang="en-US" altLang="en-US" sz="2200" dirty="0"/>
          </a:p>
          <a:p>
            <a:pPr algn="just"/>
            <a:r>
              <a:rPr lang="en-US" altLang="en-US" sz="2200" b="1" dirty="0"/>
              <a:t>Portfolio weights </a:t>
            </a:r>
            <a:r>
              <a:rPr lang="en-US" altLang="en-US" sz="2200" dirty="0"/>
              <a:t>are percentages of a portfolio’s total value invested in a particular asset</a:t>
            </a:r>
            <a:endParaRPr lang="en-US" altLang="en-US" sz="1600" dirty="0"/>
          </a:p>
          <a:p>
            <a:pPr algn="just"/>
            <a:endParaRPr lang="en-US" altLang="en-US" sz="2200" dirty="0"/>
          </a:p>
          <a:p>
            <a:pPr algn="just"/>
            <a:r>
              <a:rPr lang="en-US" sz="2200" b="0" i="0" u="none" strike="noStrike" baseline="0" dirty="0">
                <a:solidFill>
                  <a:srgbClr val="221E1F"/>
                </a:solidFill>
              </a:rPr>
              <a:t>If we have $50 in one asset and $150 in another, our total portfolio is worth $200</a:t>
            </a:r>
          </a:p>
          <a:p>
            <a:pPr lvl="1" algn="just"/>
            <a:r>
              <a:rPr lang="en-US" sz="2100" b="0" i="0" u="none" strike="noStrike" baseline="0" dirty="0">
                <a:solidFill>
                  <a:srgbClr val="221E1F"/>
                </a:solidFill>
              </a:rPr>
              <a:t>Percentage of our portfolio in the first asset is $50/$200 = .25. </a:t>
            </a:r>
          </a:p>
          <a:p>
            <a:pPr lvl="1" algn="just"/>
            <a:r>
              <a:rPr lang="en-US" sz="2100" b="0" i="0" u="none" strike="noStrike" baseline="0" dirty="0">
                <a:solidFill>
                  <a:srgbClr val="221E1F"/>
                </a:solidFill>
              </a:rPr>
              <a:t>Percentage of our portfolio in the second asset is $150/$200 = .75</a:t>
            </a:r>
          </a:p>
          <a:p>
            <a:pPr lvl="1" algn="just"/>
            <a:r>
              <a:rPr lang="en-US" sz="2100" b="0" i="0" u="none" strike="noStrike" baseline="0" dirty="0">
                <a:solidFill>
                  <a:srgbClr val="221E1F"/>
                </a:solidFill>
              </a:rPr>
              <a:t>Our portfolio weights are .25 and .75</a:t>
            </a:r>
            <a:endParaRPr lang="en-US" altLang="en-US" sz="21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portfolios</a:t>
            </a:r>
          </a:p>
        </p:txBody>
      </p:sp>
    </p:spTree>
    <p:extLst>
      <p:ext uri="{BB962C8B-B14F-4D97-AF65-F5344CB8AC3E}">
        <p14:creationId xmlns:p14="http://schemas.microsoft.com/office/powerpoint/2010/main" val="64326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456848" y="1491033"/>
            <a:ext cx="8458552" cy="4993289"/>
          </a:xfrm>
        </p:spPr>
        <p:txBody>
          <a:bodyPr/>
          <a:lstStyle/>
          <a:p>
            <a:pPr algn="just">
              <a:lnSpc>
                <a:spcPct val="80000"/>
              </a:lnSpc>
              <a:spcBef>
                <a:spcPts val="600"/>
              </a:spcBef>
            </a:pPr>
            <a:r>
              <a:rPr lang="en-US" sz="2200" b="0" i="0" u="none" strike="noStrike" baseline="0" dirty="0">
                <a:solidFill>
                  <a:srgbClr val="221E1F"/>
                </a:solidFill>
              </a:rPr>
              <a:t>Let’s go back to Stocks L and U. You put half your money in each. What is the pattern of returns on this portfolio? Expected return? </a:t>
            </a:r>
            <a:endParaRPr lang="en-US" sz="2200" b="0" i="0" u="none" strike="noStrike" baseline="0" dirty="0"/>
          </a:p>
          <a:p>
            <a:pPr algn="just">
              <a:lnSpc>
                <a:spcPct val="80000"/>
              </a:lnSpc>
              <a:spcBef>
                <a:spcPts val="600"/>
              </a:spcBef>
            </a:pPr>
            <a:r>
              <a:rPr lang="en-US" sz="2200" b="0" i="0" u="none" strike="noStrike" baseline="0" dirty="0"/>
              <a:t>Suppose the economy enters a recession, in which case half your money (the half in L) loses 20%</a:t>
            </a:r>
            <a:r>
              <a:rPr lang="en-US" sz="2200" dirty="0"/>
              <a:t> and t</a:t>
            </a:r>
            <a:r>
              <a:rPr lang="en-US" sz="2200" b="0" i="0" u="none" strike="noStrike" baseline="0" dirty="0"/>
              <a:t>he other half (the half in U) gains 30%</a:t>
            </a:r>
          </a:p>
          <a:p>
            <a:pPr lvl="1" algn="just">
              <a:lnSpc>
                <a:spcPct val="80000"/>
              </a:lnSpc>
              <a:spcBef>
                <a:spcPts val="600"/>
              </a:spcBef>
            </a:pPr>
            <a:r>
              <a:rPr lang="en-US" sz="2100" dirty="0">
                <a:solidFill>
                  <a:srgbClr val="221E1F"/>
                </a:solidFill>
              </a:rPr>
              <a:t>In a recession, </a:t>
            </a:r>
            <a:r>
              <a:rPr lang="en-US" sz="2100" b="0" i="0" u="none" strike="noStrike" baseline="0" dirty="0">
                <a:solidFill>
                  <a:srgbClr val="221E1F"/>
                </a:solidFill>
              </a:rPr>
              <a:t>portfolio return is: </a:t>
            </a:r>
            <a:r>
              <a:rPr lang="en-US" sz="2100" b="0" i="1" u="none" strike="noStrike" baseline="0" dirty="0">
                <a:solidFill>
                  <a:srgbClr val="221E1F"/>
                </a:solidFill>
              </a:rPr>
              <a:t>R</a:t>
            </a:r>
            <a:r>
              <a:rPr lang="en-US" sz="2100" b="0" i="1" u="none" strike="noStrike" baseline="-25000" dirty="0">
                <a:solidFill>
                  <a:srgbClr val="221E1F"/>
                </a:solidFill>
              </a:rPr>
              <a:t>P</a:t>
            </a:r>
            <a:r>
              <a:rPr lang="en-US" sz="2100" b="0" i="1" u="none" strike="noStrike" baseline="0" dirty="0">
                <a:solidFill>
                  <a:srgbClr val="221E1F"/>
                </a:solidFill>
              </a:rPr>
              <a:t> </a:t>
            </a:r>
            <a:r>
              <a:rPr lang="en-US" sz="2100" b="0" i="0" u="none" strike="noStrike" baseline="0" dirty="0">
                <a:solidFill>
                  <a:srgbClr val="221E1F"/>
                </a:solidFill>
              </a:rPr>
              <a:t>= .50 × </a:t>
            </a:r>
            <a:r>
              <a:rPr lang="en-US" sz="2100" b="0" i="0" u="none" strike="noStrike" baseline="0" dirty="0"/>
              <a:t>−20% + .50 × 30% </a:t>
            </a:r>
            <a:r>
              <a:rPr lang="en-US" sz="2100" b="0" i="0" u="none" strike="noStrike" baseline="0" dirty="0">
                <a:solidFill>
                  <a:srgbClr val="221E1F"/>
                </a:solidFill>
              </a:rPr>
              <a:t>= </a:t>
            </a:r>
            <a:r>
              <a:rPr lang="en-US" sz="2100" i="0" u="none" strike="noStrike" baseline="0" dirty="0"/>
              <a:t>5%</a:t>
            </a:r>
          </a:p>
          <a:p>
            <a:pPr lvl="1" algn="just">
              <a:lnSpc>
                <a:spcPct val="80000"/>
              </a:lnSpc>
              <a:spcBef>
                <a:spcPts val="600"/>
              </a:spcBef>
            </a:pPr>
            <a:r>
              <a:rPr lang="en-US" sz="2100" b="0" i="0" u="none" strike="noStrike" baseline="0" dirty="0">
                <a:solidFill>
                  <a:srgbClr val="221E1F"/>
                </a:solidFill>
              </a:rPr>
              <a:t>In a boom, portfolio return is: </a:t>
            </a:r>
            <a:r>
              <a:rPr lang="en-US" sz="2100" b="0" i="1" u="none" strike="noStrike" baseline="0" dirty="0">
                <a:solidFill>
                  <a:srgbClr val="221E1F"/>
                </a:solidFill>
              </a:rPr>
              <a:t>R</a:t>
            </a:r>
            <a:r>
              <a:rPr lang="en-US" sz="2100" b="0" i="1" u="none" strike="noStrike" baseline="-25000" dirty="0">
                <a:solidFill>
                  <a:srgbClr val="221E1F"/>
                </a:solidFill>
              </a:rPr>
              <a:t>P</a:t>
            </a:r>
            <a:r>
              <a:rPr lang="en-US" sz="2100" b="0" i="1" u="none" strike="noStrike" baseline="0" dirty="0">
                <a:solidFill>
                  <a:srgbClr val="221E1F"/>
                </a:solidFill>
              </a:rPr>
              <a:t> </a:t>
            </a:r>
            <a:r>
              <a:rPr lang="en-US" sz="2100" b="0" i="0" u="none" strike="noStrike" baseline="0" dirty="0">
                <a:solidFill>
                  <a:srgbClr val="221E1F"/>
                </a:solidFill>
              </a:rPr>
              <a:t>= .</a:t>
            </a:r>
            <a:r>
              <a:rPr lang="en-US" sz="2100" b="0" i="0" u="none" strike="noStrike" baseline="0" dirty="0"/>
              <a:t>50 × 70% + .50 × 10% </a:t>
            </a:r>
            <a:r>
              <a:rPr lang="en-US" sz="2100" b="0" i="0" u="none" strike="noStrike" baseline="0" dirty="0">
                <a:solidFill>
                  <a:srgbClr val="221E1F"/>
                </a:solidFill>
              </a:rPr>
              <a:t>= </a:t>
            </a:r>
            <a:r>
              <a:rPr lang="en-US" sz="2100" i="0" u="none" strike="noStrike" baseline="0" dirty="0"/>
              <a:t>40% </a:t>
            </a:r>
          </a:p>
          <a:p>
            <a:pPr lvl="1" algn="just">
              <a:lnSpc>
                <a:spcPct val="80000"/>
              </a:lnSpc>
              <a:spcBef>
                <a:spcPts val="600"/>
              </a:spcBef>
            </a:pPr>
            <a:r>
              <a:rPr lang="en-US" sz="2100" b="0" i="0" u="none" strike="noStrike" baseline="0" dirty="0">
                <a:solidFill>
                  <a:srgbClr val="221E1F"/>
                </a:solidFill>
              </a:rPr>
              <a:t>Thus, expected return on your portfolio, E(</a:t>
            </a:r>
            <a:r>
              <a:rPr lang="en-US" sz="2100" b="0" i="1" u="none" strike="noStrike" baseline="0" dirty="0">
                <a:solidFill>
                  <a:srgbClr val="221E1F"/>
                </a:solidFill>
              </a:rPr>
              <a:t>R</a:t>
            </a:r>
            <a:r>
              <a:rPr lang="en-US" sz="2100" b="0" i="1" u="none" strike="noStrike" baseline="-25000" dirty="0">
                <a:solidFill>
                  <a:srgbClr val="221E1F"/>
                </a:solidFill>
              </a:rPr>
              <a:t>P</a:t>
            </a:r>
            <a:r>
              <a:rPr lang="en-US" sz="2100" b="0" i="0" u="none" strike="noStrike" baseline="0" dirty="0">
                <a:solidFill>
                  <a:srgbClr val="221E1F"/>
                </a:solidFill>
              </a:rPr>
              <a:t>), is </a:t>
            </a:r>
            <a:r>
              <a:rPr lang="en-US" sz="2100" b="1" i="0" u="none" strike="noStrike" baseline="0" dirty="0">
                <a:solidFill>
                  <a:schemeClr val="accent1">
                    <a:lumMod val="75000"/>
                  </a:schemeClr>
                </a:solidFill>
              </a:rPr>
              <a:t>22.5%</a:t>
            </a:r>
            <a:endParaRPr lang="en-US" sz="2200" b="0" i="0" u="none" strike="noStrike" baseline="0" dirty="0">
              <a:solidFill>
                <a:srgbClr val="221E1F"/>
              </a:solidFill>
            </a:endParaRPr>
          </a:p>
          <a:p>
            <a:pPr algn="just">
              <a:lnSpc>
                <a:spcPct val="80000"/>
              </a:lnSpc>
              <a:spcBef>
                <a:spcPts val="600"/>
              </a:spcBef>
            </a:pPr>
            <a:r>
              <a:rPr lang="en-US" sz="2200" b="0" i="0" u="none" strike="noStrike" baseline="0" dirty="0">
                <a:solidFill>
                  <a:srgbClr val="221E1F"/>
                </a:solidFill>
              </a:rPr>
              <a:t>We can calculate the expected return more directly:</a:t>
            </a:r>
          </a:p>
          <a:p>
            <a:pPr marL="686047" lvl="2" indent="0" algn="just">
              <a:lnSpc>
                <a:spcPct val="80000"/>
              </a:lnSpc>
              <a:spcBef>
                <a:spcPts val="600"/>
              </a:spcBef>
              <a:buNone/>
            </a:pPr>
            <a:r>
              <a:rPr lang="en-US" sz="2100" b="0" i="1" u="none" strike="noStrike" baseline="0" dirty="0">
                <a:solidFill>
                  <a:srgbClr val="221E1F"/>
                </a:solidFill>
              </a:rPr>
              <a:t>E(R</a:t>
            </a:r>
            <a:r>
              <a:rPr lang="en-US" sz="2100" b="0" i="1" u="none" strike="noStrike" baseline="-25000" dirty="0">
                <a:solidFill>
                  <a:srgbClr val="221E1F"/>
                </a:solidFill>
              </a:rPr>
              <a:t>P</a:t>
            </a:r>
            <a:r>
              <a:rPr lang="en-US" sz="2100" b="0" i="1" u="none" strike="noStrike" baseline="0" dirty="0">
                <a:solidFill>
                  <a:srgbClr val="221E1F"/>
                </a:solidFill>
              </a:rPr>
              <a:t>) </a:t>
            </a:r>
            <a:r>
              <a:rPr lang="en-US" sz="2100" b="0" i="0" u="none" strike="noStrike" baseline="0" dirty="0">
                <a:solidFill>
                  <a:srgbClr val="221E1F"/>
                </a:solidFill>
              </a:rPr>
              <a:t>= .50 × E(</a:t>
            </a:r>
            <a:r>
              <a:rPr lang="en-US" sz="2100" b="0" i="1" u="none" strike="noStrike" baseline="0" dirty="0">
                <a:solidFill>
                  <a:srgbClr val="221E1F"/>
                </a:solidFill>
              </a:rPr>
              <a:t>R</a:t>
            </a:r>
            <a:r>
              <a:rPr lang="en-US" sz="2100" b="0" i="1" u="none" strike="noStrike" baseline="-25000" dirty="0">
                <a:solidFill>
                  <a:srgbClr val="221E1F"/>
                </a:solidFill>
              </a:rPr>
              <a:t>L</a:t>
            </a:r>
            <a:r>
              <a:rPr lang="en-US" sz="2100" b="0" i="0" u="none" strike="noStrike" baseline="0" dirty="0">
                <a:solidFill>
                  <a:srgbClr val="221E1F"/>
                </a:solidFill>
              </a:rPr>
              <a:t>) + .50 × E(</a:t>
            </a:r>
            <a:r>
              <a:rPr lang="en-US" sz="2100" b="0" i="1" u="none" strike="noStrike" baseline="0" dirty="0">
                <a:solidFill>
                  <a:srgbClr val="221E1F"/>
                </a:solidFill>
              </a:rPr>
              <a:t>R</a:t>
            </a:r>
            <a:r>
              <a:rPr lang="en-US" sz="2100" b="0" i="1" u="none" strike="noStrike" baseline="-25000" dirty="0">
                <a:solidFill>
                  <a:srgbClr val="221E1F"/>
                </a:solidFill>
              </a:rPr>
              <a:t>U</a:t>
            </a:r>
            <a:r>
              <a:rPr lang="en-US" sz="2100" b="0" i="0" u="none" strike="noStrike" baseline="0" dirty="0">
                <a:solidFill>
                  <a:srgbClr val="221E1F"/>
                </a:solidFill>
              </a:rPr>
              <a:t>) </a:t>
            </a:r>
          </a:p>
          <a:p>
            <a:pPr marL="685800" lvl="2" indent="573088" algn="just">
              <a:lnSpc>
                <a:spcPct val="80000"/>
              </a:lnSpc>
              <a:spcBef>
                <a:spcPts val="600"/>
              </a:spcBef>
              <a:buNone/>
            </a:pPr>
            <a:r>
              <a:rPr lang="en-US" sz="2100" b="0" i="0" u="none" strike="noStrike" baseline="0" dirty="0"/>
              <a:t>= .50 × 25% + .50 × 20% </a:t>
            </a:r>
          </a:p>
          <a:p>
            <a:pPr marL="685800" lvl="2" indent="573088" algn="just">
              <a:lnSpc>
                <a:spcPct val="80000"/>
              </a:lnSpc>
              <a:spcBef>
                <a:spcPts val="600"/>
              </a:spcBef>
              <a:buNone/>
            </a:pPr>
            <a:r>
              <a:rPr lang="en-US" sz="2100" b="0" i="0" u="none" strike="noStrike" baseline="0" dirty="0">
                <a:solidFill>
                  <a:srgbClr val="221E1F"/>
                </a:solidFill>
              </a:rPr>
              <a:t>= </a:t>
            </a:r>
            <a:r>
              <a:rPr lang="en-US" sz="2100" b="1" i="0" u="none" strike="noStrike" baseline="0" dirty="0">
                <a:solidFill>
                  <a:schemeClr val="accent1">
                    <a:lumMod val="75000"/>
                  </a:schemeClr>
                </a:solidFill>
              </a:rPr>
              <a:t>22.5%  </a:t>
            </a:r>
          </a:p>
          <a:p>
            <a:pPr marL="344488" indent="-230188" algn="just">
              <a:lnSpc>
                <a:spcPct val="80000"/>
              </a:lnSpc>
              <a:spcBef>
                <a:spcPts val="600"/>
              </a:spcBef>
            </a:pPr>
            <a:r>
              <a:rPr lang="en-US" sz="2200" b="0" i="0" u="none" strike="noStrike" baseline="0" dirty="0">
                <a:solidFill>
                  <a:srgbClr val="221E1F"/>
                </a:solidFill>
              </a:rPr>
              <a:t>If we have </a:t>
            </a:r>
            <a:r>
              <a:rPr lang="en-US" sz="2200" b="0" i="1" u="none" strike="noStrike" baseline="0" dirty="0">
                <a:solidFill>
                  <a:srgbClr val="221E1F"/>
                </a:solidFill>
              </a:rPr>
              <a:t>n </a:t>
            </a:r>
            <a:r>
              <a:rPr lang="en-US" sz="2200" b="0" i="0" u="none" strike="noStrike" baseline="0" dirty="0">
                <a:solidFill>
                  <a:srgbClr val="221E1F"/>
                </a:solidFill>
              </a:rPr>
              <a:t>assets in our portfolio, where </a:t>
            </a:r>
            <a:r>
              <a:rPr lang="en-US" sz="2200" b="0" i="1" u="none" strike="noStrike" baseline="0" dirty="0">
                <a:solidFill>
                  <a:srgbClr val="221E1F"/>
                </a:solidFill>
              </a:rPr>
              <a:t>n </a:t>
            </a:r>
            <a:r>
              <a:rPr lang="en-US" sz="2200" b="0" i="0" u="none" strike="noStrike" baseline="0" dirty="0">
                <a:solidFill>
                  <a:srgbClr val="221E1F"/>
                </a:solidFill>
              </a:rPr>
              <a:t>is any number, and </a:t>
            </a:r>
            <a:r>
              <a:rPr lang="en-US" sz="2200" b="0" i="1" u="none" strike="noStrike" baseline="0" dirty="0">
                <a:solidFill>
                  <a:srgbClr val="221E1F"/>
                </a:solidFill>
              </a:rPr>
              <a:t>xi </a:t>
            </a:r>
            <a:r>
              <a:rPr lang="en-US" sz="2200" b="0" i="0" u="none" strike="noStrike" baseline="0" dirty="0">
                <a:solidFill>
                  <a:srgbClr val="221E1F"/>
                </a:solidFill>
              </a:rPr>
              <a:t>stands for the percentage of our money in Asset </a:t>
            </a:r>
            <a:r>
              <a:rPr lang="en-US" sz="2200" b="0" i="1" u="none" strike="noStrike" baseline="0" dirty="0">
                <a:solidFill>
                  <a:srgbClr val="221E1F"/>
                </a:solidFill>
              </a:rPr>
              <a:t>i, </a:t>
            </a:r>
            <a:r>
              <a:rPr lang="en-US" sz="2200" b="0" i="0" u="none" strike="noStrike" baseline="0" dirty="0">
                <a:solidFill>
                  <a:srgbClr val="221E1F"/>
                </a:solidFill>
              </a:rPr>
              <a:t>expected return is: </a:t>
            </a: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Portfolio expected returns</a:t>
            </a:r>
          </a:p>
        </p:txBody>
      </p:sp>
      <p:pic>
        <p:nvPicPr>
          <p:cNvPr id="4" name="Picture 3">
            <a:extLst>
              <a:ext uri="{FF2B5EF4-FFF2-40B4-BE49-F238E27FC236}">
                <a16:creationId xmlns:a16="http://schemas.microsoft.com/office/drawing/2014/main" id="{FF537A6C-E096-4E94-BFC0-16AE5FACDB7D}"/>
              </a:ext>
            </a:extLst>
          </p:cNvPr>
          <p:cNvPicPr>
            <a:picLocks noChangeAspect="1"/>
          </p:cNvPicPr>
          <p:nvPr/>
        </p:nvPicPr>
        <p:blipFill>
          <a:blip r:embed="rId3"/>
          <a:stretch>
            <a:fillRect/>
          </a:stretch>
        </p:blipFill>
        <p:spPr>
          <a:xfrm>
            <a:off x="1576387" y="5886967"/>
            <a:ext cx="5991225" cy="597366"/>
          </a:xfrm>
          <a:prstGeom prst="rect">
            <a:avLst/>
          </a:prstGeom>
        </p:spPr>
      </p:pic>
    </p:spTree>
    <p:extLst>
      <p:ext uri="{BB962C8B-B14F-4D97-AF65-F5344CB8AC3E}">
        <p14:creationId xmlns:p14="http://schemas.microsoft.com/office/powerpoint/2010/main" val="264158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Portfolio expected return</a:t>
            </a:r>
          </a:p>
        </p:txBody>
      </p:sp>
      <p:pic>
        <p:nvPicPr>
          <p:cNvPr id="6" name="Content Placeholder 5">
            <a:extLst>
              <a:ext uri="{FF2B5EF4-FFF2-40B4-BE49-F238E27FC236}">
                <a16:creationId xmlns:a16="http://schemas.microsoft.com/office/drawing/2014/main" id="{2341D07C-A1C2-4176-A809-B65375B9CE1C}"/>
              </a:ext>
            </a:extLst>
          </p:cNvPr>
          <p:cNvPicPr>
            <a:picLocks noGrp="1" noChangeAspect="1"/>
          </p:cNvPicPr>
          <p:nvPr>
            <p:ph idx="1"/>
          </p:nvPr>
        </p:nvPicPr>
        <p:blipFill>
          <a:blip r:embed="rId3"/>
          <a:stretch>
            <a:fillRect/>
          </a:stretch>
        </p:blipFill>
        <p:spPr>
          <a:xfrm>
            <a:off x="1530925" y="1527972"/>
            <a:ext cx="6082150" cy="4956351"/>
          </a:xfrm>
        </p:spPr>
      </p:pic>
    </p:spTree>
    <p:extLst>
      <p:ext uri="{BB962C8B-B14F-4D97-AF65-F5344CB8AC3E}">
        <p14:creationId xmlns:p14="http://schemas.microsoft.com/office/powerpoint/2010/main" val="115156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47800"/>
            <a:ext cx="8117416" cy="4993289"/>
          </a:xfrm>
        </p:spPr>
        <p:txBody>
          <a:bodyPr/>
          <a:lstStyle/>
          <a:p>
            <a:pPr algn="just">
              <a:lnSpc>
                <a:spcPct val="90000"/>
              </a:lnSpc>
              <a:spcBef>
                <a:spcPts val="600"/>
              </a:spcBef>
            </a:pPr>
            <a:r>
              <a:rPr lang="en-US" sz="2200" dirty="0">
                <a:solidFill>
                  <a:srgbClr val="221E1F"/>
                </a:solidFill>
              </a:rPr>
              <a:t>Variance on a portfolio is not generally a simple combination of the variances of the assets in the portfolio </a:t>
            </a:r>
          </a:p>
          <a:p>
            <a:pPr algn="just">
              <a:lnSpc>
                <a:spcPct val="90000"/>
              </a:lnSpc>
              <a:spcBef>
                <a:spcPts val="600"/>
              </a:spcBef>
            </a:pPr>
            <a:r>
              <a:rPr lang="en-US" sz="2200" b="0" i="0" u="none" strike="noStrike" baseline="0" dirty="0">
                <a:solidFill>
                  <a:srgbClr val="221E1F"/>
                </a:solidFill>
              </a:rPr>
              <a:t>What is the standard deviation of returns on the portfolio? </a:t>
            </a:r>
          </a:p>
          <a:p>
            <a:pPr algn="just">
              <a:lnSpc>
                <a:spcPct val="90000"/>
              </a:lnSpc>
              <a:spcBef>
                <a:spcPts val="600"/>
              </a:spcBef>
            </a:pPr>
            <a:endParaRPr lang="en-US" altLang="en-US" sz="2200" dirty="0">
              <a:solidFill>
                <a:srgbClr val="221E1F"/>
              </a:solidFill>
            </a:endParaRPr>
          </a:p>
          <a:p>
            <a:pPr algn="just">
              <a:lnSpc>
                <a:spcPct val="90000"/>
              </a:lnSpc>
              <a:spcBef>
                <a:spcPts val="600"/>
              </a:spcBef>
            </a:pPr>
            <a:endParaRPr lang="en-US" altLang="en-US" sz="2200" b="1" dirty="0">
              <a:solidFill>
                <a:srgbClr val="221E1F"/>
              </a:solidFill>
            </a:endParaRPr>
          </a:p>
          <a:p>
            <a:pPr algn="just">
              <a:lnSpc>
                <a:spcPct val="90000"/>
              </a:lnSpc>
              <a:spcBef>
                <a:spcPts val="600"/>
              </a:spcBef>
            </a:pPr>
            <a:endParaRPr lang="en-US" altLang="en-US" sz="2200" b="1" dirty="0">
              <a:solidFill>
                <a:srgbClr val="221E1F"/>
              </a:solidFill>
            </a:endParaRPr>
          </a:p>
          <a:p>
            <a:pPr algn="just">
              <a:lnSpc>
                <a:spcPct val="90000"/>
              </a:lnSpc>
              <a:spcBef>
                <a:spcPts val="600"/>
              </a:spcBef>
            </a:pPr>
            <a:endParaRPr lang="en-US" altLang="en-US" sz="2200" b="1" dirty="0">
              <a:solidFill>
                <a:srgbClr val="221E1F"/>
              </a:solidFill>
            </a:endParaRPr>
          </a:p>
          <a:p>
            <a:pPr marL="114639" indent="0" algn="just">
              <a:lnSpc>
                <a:spcPct val="90000"/>
              </a:lnSpc>
              <a:spcBef>
                <a:spcPts val="600"/>
              </a:spcBef>
              <a:buNone/>
            </a:pPr>
            <a:endParaRPr lang="en-US" altLang="en-US" sz="2200" b="1" dirty="0">
              <a:solidFill>
                <a:srgbClr val="221E1F"/>
              </a:solidFill>
            </a:endParaRPr>
          </a:p>
          <a:p>
            <a:pPr algn="just">
              <a:lnSpc>
                <a:spcPct val="90000"/>
              </a:lnSpc>
              <a:spcBef>
                <a:spcPts val="600"/>
              </a:spcBef>
            </a:pPr>
            <a:r>
              <a:rPr lang="en-US" sz="2200" b="0" i="0" u="none" strike="noStrike" baseline="0" dirty="0">
                <a:solidFill>
                  <a:srgbClr val="221E1F"/>
                </a:solidFill>
              </a:rPr>
              <a:t>Suppose we put 2/11 (about 18%) in L and the other 9/11 (about 82%) in U. If a recession occurs, this portfolio will have a return of: </a:t>
            </a:r>
          </a:p>
          <a:p>
            <a:pPr lvl="1" algn="just">
              <a:lnSpc>
                <a:spcPct val="90000"/>
              </a:lnSpc>
              <a:spcBef>
                <a:spcPts val="600"/>
              </a:spcBef>
            </a:pPr>
            <a:r>
              <a:rPr lang="en-US" sz="2000" b="0" i="1" u="none" strike="noStrike" baseline="0" dirty="0">
                <a:solidFill>
                  <a:srgbClr val="221E1F"/>
                </a:solidFill>
              </a:rPr>
              <a:t>R</a:t>
            </a:r>
            <a:r>
              <a:rPr lang="en-US" sz="2000" b="0" i="1" u="none" strike="noStrike" baseline="-25000" dirty="0">
                <a:solidFill>
                  <a:srgbClr val="221E1F"/>
                </a:solidFill>
              </a:rPr>
              <a:t>P</a:t>
            </a:r>
            <a:r>
              <a:rPr lang="en-US" sz="2000" b="0" i="1" u="none" strike="noStrike" baseline="0" dirty="0">
                <a:solidFill>
                  <a:srgbClr val="221E1F"/>
                </a:solidFill>
              </a:rPr>
              <a:t> </a:t>
            </a:r>
            <a:r>
              <a:rPr lang="en-US" sz="2000" b="0" i="0" u="none" strike="noStrike" baseline="0" dirty="0">
                <a:solidFill>
                  <a:srgbClr val="221E1F"/>
                </a:solidFill>
              </a:rPr>
              <a:t>= (2/11) × −20% + (9/11) × 30% = </a:t>
            </a:r>
            <a:r>
              <a:rPr lang="en-US" sz="2000" b="1" i="0" u="none" strike="noStrike" baseline="0" dirty="0">
                <a:solidFill>
                  <a:schemeClr val="accent1">
                    <a:lumMod val="75000"/>
                  </a:schemeClr>
                </a:solidFill>
              </a:rPr>
              <a:t>20.91%</a:t>
            </a:r>
            <a:endParaRPr lang="en-US" sz="2000" b="1" dirty="0">
              <a:solidFill>
                <a:schemeClr val="accent1">
                  <a:lumMod val="75000"/>
                </a:schemeClr>
              </a:solidFill>
            </a:endParaRPr>
          </a:p>
          <a:p>
            <a:pPr algn="just">
              <a:lnSpc>
                <a:spcPct val="90000"/>
              </a:lnSpc>
              <a:spcBef>
                <a:spcPts val="600"/>
              </a:spcBef>
            </a:pPr>
            <a:r>
              <a:rPr lang="en-US" sz="2200" b="0" i="0" u="none" strike="noStrike" baseline="0" dirty="0">
                <a:solidFill>
                  <a:srgbClr val="221E1F"/>
                </a:solidFill>
              </a:rPr>
              <a:t>If a boom occurs, this portfolio will have a return of: </a:t>
            </a:r>
          </a:p>
          <a:p>
            <a:pPr lvl="1" algn="just">
              <a:lnSpc>
                <a:spcPct val="90000"/>
              </a:lnSpc>
              <a:spcBef>
                <a:spcPts val="600"/>
              </a:spcBef>
            </a:pPr>
            <a:r>
              <a:rPr lang="en-US" sz="2000" b="0" i="1" u="none" strike="noStrike" baseline="0" dirty="0">
                <a:solidFill>
                  <a:srgbClr val="221E1F"/>
                </a:solidFill>
              </a:rPr>
              <a:t>R</a:t>
            </a:r>
            <a:r>
              <a:rPr lang="en-US" sz="2000" b="0" i="1" u="none" strike="noStrike" baseline="-25000" dirty="0">
                <a:solidFill>
                  <a:srgbClr val="221E1F"/>
                </a:solidFill>
              </a:rPr>
              <a:t>P</a:t>
            </a:r>
            <a:r>
              <a:rPr lang="en-US" sz="2000" b="0" i="1" u="none" strike="noStrike" baseline="0" dirty="0">
                <a:solidFill>
                  <a:srgbClr val="221E1F"/>
                </a:solidFill>
              </a:rPr>
              <a:t> </a:t>
            </a:r>
            <a:r>
              <a:rPr lang="en-US" sz="2000" b="0" i="0" u="none" strike="noStrike" baseline="0" dirty="0">
                <a:solidFill>
                  <a:srgbClr val="221E1F"/>
                </a:solidFill>
              </a:rPr>
              <a:t>= (2/11) × 70% + (9/11) × 10% = </a:t>
            </a:r>
            <a:r>
              <a:rPr lang="en-US" sz="2000" b="1" i="0" u="none" strike="noStrike" baseline="0" dirty="0">
                <a:solidFill>
                  <a:schemeClr val="accent1">
                    <a:lumMod val="75000"/>
                  </a:schemeClr>
                </a:solidFill>
              </a:rPr>
              <a:t>20.91% </a:t>
            </a:r>
          </a:p>
          <a:p>
            <a:pPr algn="just">
              <a:lnSpc>
                <a:spcPct val="90000"/>
              </a:lnSpc>
              <a:spcBef>
                <a:spcPts val="600"/>
              </a:spcBef>
            </a:pPr>
            <a:r>
              <a:rPr lang="en-US" altLang="en-US" sz="2200" dirty="0"/>
              <a:t>Clearly, this portfolio would have a zero variance</a:t>
            </a: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Portfolio variance</a:t>
            </a:r>
          </a:p>
        </p:txBody>
      </p:sp>
      <p:pic>
        <p:nvPicPr>
          <p:cNvPr id="5" name="Picture 4">
            <a:extLst>
              <a:ext uri="{FF2B5EF4-FFF2-40B4-BE49-F238E27FC236}">
                <a16:creationId xmlns:a16="http://schemas.microsoft.com/office/drawing/2014/main" id="{09692339-539A-4DDA-ABD9-C79C1A3DC4E8}"/>
              </a:ext>
            </a:extLst>
          </p:cNvPr>
          <p:cNvPicPr>
            <a:picLocks noChangeAspect="1"/>
          </p:cNvPicPr>
          <p:nvPr/>
        </p:nvPicPr>
        <p:blipFill>
          <a:blip r:embed="rId3"/>
          <a:stretch>
            <a:fillRect/>
          </a:stretch>
        </p:blipFill>
        <p:spPr>
          <a:xfrm>
            <a:off x="1778264" y="2561973"/>
            <a:ext cx="5834415" cy="1705227"/>
          </a:xfrm>
          <a:prstGeom prst="rect">
            <a:avLst/>
          </a:prstGeom>
        </p:spPr>
      </p:pic>
    </p:spTree>
    <p:extLst>
      <p:ext uri="{BB962C8B-B14F-4D97-AF65-F5344CB8AC3E}">
        <p14:creationId xmlns:p14="http://schemas.microsoft.com/office/powerpoint/2010/main" val="281960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Portfolio variance and </a:t>
            </a:r>
            <a:br>
              <a:rPr lang="en-US" altLang="en-US" sz="3600" dirty="0"/>
            </a:br>
            <a:r>
              <a:rPr lang="en-US" altLang="en-US" sz="3600" dirty="0"/>
              <a:t>Standard deviation</a:t>
            </a:r>
          </a:p>
        </p:txBody>
      </p:sp>
      <p:pic>
        <p:nvPicPr>
          <p:cNvPr id="5" name="Content Placeholder 4">
            <a:extLst>
              <a:ext uri="{FF2B5EF4-FFF2-40B4-BE49-F238E27FC236}">
                <a16:creationId xmlns:a16="http://schemas.microsoft.com/office/drawing/2014/main" id="{182F31C7-D5B9-4060-8348-F4D585916C7B}"/>
              </a:ext>
            </a:extLst>
          </p:cNvPr>
          <p:cNvPicPr>
            <a:picLocks noGrp="1" noChangeAspect="1"/>
          </p:cNvPicPr>
          <p:nvPr>
            <p:ph idx="1"/>
          </p:nvPr>
        </p:nvPicPr>
        <p:blipFill>
          <a:blip r:embed="rId3"/>
          <a:stretch>
            <a:fillRect/>
          </a:stretch>
        </p:blipFill>
        <p:spPr>
          <a:xfrm>
            <a:off x="1219200" y="1561268"/>
            <a:ext cx="6948446" cy="4991932"/>
          </a:xfrm>
        </p:spPr>
      </p:pic>
    </p:spTree>
    <p:extLst>
      <p:ext uri="{BB962C8B-B14F-4D97-AF65-F5344CB8AC3E}">
        <p14:creationId xmlns:p14="http://schemas.microsoft.com/office/powerpoint/2010/main" val="131560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3"/>
            <a:ext cx="8117416" cy="4993289"/>
          </a:xfrm>
        </p:spPr>
        <p:txBody>
          <a:bodyPr/>
          <a:lstStyle/>
          <a:p>
            <a:pPr algn="just">
              <a:lnSpc>
                <a:spcPct val="90000"/>
              </a:lnSpc>
              <a:spcBef>
                <a:spcPts val="600"/>
              </a:spcBef>
            </a:pPr>
            <a:r>
              <a:rPr lang="en-US" sz="2200" dirty="0">
                <a:solidFill>
                  <a:srgbClr val="221E1F"/>
                </a:solidFill>
              </a:rPr>
              <a:t>C</a:t>
            </a:r>
            <a:r>
              <a:rPr lang="en-US" sz="2200" b="0" i="0" u="none" strike="noStrike" baseline="0" dirty="0">
                <a:solidFill>
                  <a:srgbClr val="221E1F"/>
                </a:solidFill>
              </a:rPr>
              <a:t>onsider the return on the stock of a company called Flyers. What will determine this stock’s return in, say, the coming year? </a:t>
            </a:r>
          </a:p>
          <a:p>
            <a:pPr lvl="1" algn="just">
              <a:lnSpc>
                <a:spcPct val="90000"/>
              </a:lnSpc>
              <a:spcBef>
                <a:spcPts val="600"/>
              </a:spcBef>
            </a:pPr>
            <a:r>
              <a:rPr lang="en-US" sz="2100" b="0" i="0" u="none" strike="noStrike" baseline="0" dirty="0">
                <a:solidFill>
                  <a:srgbClr val="221E1F"/>
                </a:solidFill>
              </a:rPr>
              <a:t>Return on stock traded in financial market is made up of two parts:</a:t>
            </a:r>
          </a:p>
          <a:p>
            <a:pPr marL="1143247" lvl="2" indent="-457200" algn="just">
              <a:lnSpc>
                <a:spcPct val="90000"/>
              </a:lnSpc>
              <a:spcBef>
                <a:spcPts val="600"/>
              </a:spcBef>
              <a:buFont typeface="+mj-lt"/>
              <a:buAutoNum type="arabicPeriod"/>
            </a:pPr>
            <a:r>
              <a:rPr lang="en-US" sz="2000" dirty="0">
                <a:solidFill>
                  <a:srgbClr val="221E1F"/>
                </a:solidFill>
              </a:rPr>
              <a:t>T</a:t>
            </a:r>
            <a:r>
              <a:rPr lang="en-US" sz="2000" b="0" i="0" u="none" strike="noStrike" baseline="0" dirty="0">
                <a:solidFill>
                  <a:srgbClr val="221E1F"/>
                </a:solidFill>
              </a:rPr>
              <a:t>he normal, or expected, return from the stock is the part of the return that shareholders in the market predict or expect</a:t>
            </a:r>
          </a:p>
          <a:p>
            <a:pPr marL="1143247" lvl="2" indent="-457200" algn="just">
              <a:lnSpc>
                <a:spcPct val="90000"/>
              </a:lnSpc>
              <a:spcBef>
                <a:spcPts val="600"/>
              </a:spcBef>
              <a:buFont typeface="+mj-lt"/>
              <a:buAutoNum type="arabicPeriod"/>
            </a:pPr>
            <a:r>
              <a:rPr lang="en-US" sz="2000" b="0" i="0" u="none" strike="noStrike" baseline="0" dirty="0">
                <a:solidFill>
                  <a:srgbClr val="221E1F"/>
                </a:solidFill>
              </a:rPr>
              <a:t>The uncertain, or risky, part is the portion that comes from unexpected information revealed within the year</a:t>
            </a:r>
            <a:endParaRPr lang="en-US" sz="2200" b="0" i="0" u="none" strike="noStrike" baseline="0" dirty="0">
              <a:solidFill>
                <a:srgbClr val="221E1F"/>
              </a:solidFill>
            </a:endParaRPr>
          </a:p>
          <a:p>
            <a:pPr algn="just">
              <a:lnSpc>
                <a:spcPct val="90000"/>
              </a:lnSpc>
              <a:spcBef>
                <a:spcPts val="600"/>
              </a:spcBef>
            </a:pPr>
            <a:endParaRPr lang="en-US" sz="22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Return on Flyers stock in the coming year would be: </a:t>
            </a:r>
          </a:p>
          <a:p>
            <a:pPr algn="just">
              <a:lnSpc>
                <a:spcPct val="90000"/>
              </a:lnSpc>
              <a:spcBef>
                <a:spcPts val="600"/>
              </a:spcBef>
            </a:pPr>
            <a:endParaRPr lang="en-US" altLang="en-US" sz="2200" dirty="0">
              <a:solidFill>
                <a:srgbClr val="221E1F"/>
              </a:solidFill>
            </a:endParaRPr>
          </a:p>
          <a:p>
            <a:pPr algn="just">
              <a:lnSpc>
                <a:spcPct val="90000"/>
              </a:lnSpc>
              <a:spcBef>
                <a:spcPts val="600"/>
              </a:spcBef>
            </a:pPr>
            <a:endParaRPr lang="en-US" altLang="en-US" sz="2200" dirty="0">
              <a:solidFill>
                <a:srgbClr val="221E1F"/>
              </a:solidFill>
            </a:endParaRPr>
          </a:p>
          <a:p>
            <a:pPr lvl="1" algn="just">
              <a:lnSpc>
                <a:spcPct val="90000"/>
              </a:lnSpc>
              <a:spcBef>
                <a:spcPts val="600"/>
              </a:spcBef>
            </a:pPr>
            <a:r>
              <a:rPr lang="en-US" sz="2100" b="0" i="1" u="none" strike="noStrike" baseline="0" dirty="0">
                <a:solidFill>
                  <a:srgbClr val="221E1F"/>
                </a:solidFill>
              </a:rPr>
              <a:t>R </a:t>
            </a:r>
            <a:r>
              <a:rPr lang="en-US" sz="2100" b="0" i="0" u="none" strike="noStrike" baseline="0" dirty="0">
                <a:solidFill>
                  <a:srgbClr val="221E1F"/>
                </a:solidFill>
              </a:rPr>
              <a:t>stands for the actual total return in the year</a:t>
            </a:r>
          </a:p>
          <a:p>
            <a:pPr lvl="1" algn="just">
              <a:lnSpc>
                <a:spcPct val="90000"/>
              </a:lnSpc>
              <a:spcBef>
                <a:spcPts val="600"/>
              </a:spcBef>
            </a:pPr>
            <a:r>
              <a:rPr lang="en-US" sz="2100" b="0" i="0" u="none" strike="noStrike" baseline="0" dirty="0">
                <a:solidFill>
                  <a:srgbClr val="221E1F"/>
                </a:solidFill>
              </a:rPr>
              <a:t>E(</a:t>
            </a:r>
            <a:r>
              <a:rPr lang="en-US" sz="2100" b="0" i="1" u="none" strike="noStrike" baseline="0" dirty="0">
                <a:solidFill>
                  <a:srgbClr val="221E1F"/>
                </a:solidFill>
              </a:rPr>
              <a:t>R</a:t>
            </a:r>
            <a:r>
              <a:rPr lang="en-US" sz="2100" b="0" i="0" u="none" strike="noStrike" baseline="0" dirty="0">
                <a:solidFill>
                  <a:srgbClr val="221E1F"/>
                </a:solidFill>
              </a:rPr>
              <a:t>) stands for the expected part of the return</a:t>
            </a:r>
          </a:p>
          <a:p>
            <a:pPr lvl="1" algn="just">
              <a:lnSpc>
                <a:spcPct val="90000"/>
              </a:lnSpc>
              <a:spcBef>
                <a:spcPts val="600"/>
              </a:spcBef>
            </a:pPr>
            <a:r>
              <a:rPr lang="en-US" sz="2100" b="0" i="1" u="none" strike="noStrike" baseline="0" dirty="0">
                <a:solidFill>
                  <a:srgbClr val="221E1F"/>
                </a:solidFill>
              </a:rPr>
              <a:t>U </a:t>
            </a:r>
            <a:r>
              <a:rPr lang="en-US" sz="2100" b="0" i="0" u="none" strike="noStrike" baseline="0" dirty="0">
                <a:solidFill>
                  <a:srgbClr val="221E1F"/>
                </a:solidFill>
              </a:rPr>
              <a:t>stands for the unexpected part of the return </a:t>
            </a:r>
            <a:endParaRPr lang="en-US" altLang="en-US" sz="21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Expected and unexpected returns</a:t>
            </a:r>
          </a:p>
        </p:txBody>
      </p:sp>
      <p:pic>
        <p:nvPicPr>
          <p:cNvPr id="4" name="Picture 3">
            <a:extLst>
              <a:ext uri="{FF2B5EF4-FFF2-40B4-BE49-F238E27FC236}">
                <a16:creationId xmlns:a16="http://schemas.microsoft.com/office/drawing/2014/main" id="{8B78C777-0CAE-484F-A7F8-94E1D79BA279}"/>
              </a:ext>
            </a:extLst>
          </p:cNvPr>
          <p:cNvPicPr>
            <a:picLocks noChangeAspect="1"/>
          </p:cNvPicPr>
          <p:nvPr/>
        </p:nvPicPr>
        <p:blipFill>
          <a:blip r:embed="rId3"/>
          <a:stretch>
            <a:fillRect/>
          </a:stretch>
        </p:blipFill>
        <p:spPr>
          <a:xfrm>
            <a:off x="2004659" y="4524375"/>
            <a:ext cx="5381625" cy="809625"/>
          </a:xfrm>
          <a:prstGeom prst="rect">
            <a:avLst/>
          </a:prstGeom>
        </p:spPr>
      </p:pic>
    </p:spTree>
    <p:extLst>
      <p:ext uri="{BB962C8B-B14F-4D97-AF65-F5344CB8AC3E}">
        <p14:creationId xmlns:p14="http://schemas.microsoft.com/office/powerpoint/2010/main" val="95758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3"/>
            <a:ext cx="8117416" cy="4993289"/>
          </a:xfrm>
        </p:spPr>
        <p:txBody>
          <a:bodyPr/>
          <a:lstStyle/>
          <a:p>
            <a:pPr algn="just">
              <a:lnSpc>
                <a:spcPct val="90000"/>
              </a:lnSpc>
              <a:spcBef>
                <a:spcPts val="600"/>
              </a:spcBef>
            </a:pPr>
            <a:r>
              <a:rPr lang="en-US" sz="2200" b="0" i="0" u="none" strike="noStrike" baseline="0" dirty="0">
                <a:solidFill>
                  <a:srgbClr val="221E1F"/>
                </a:solidFill>
              </a:rPr>
              <a:t>Suppose </a:t>
            </a:r>
            <a:r>
              <a:rPr lang="en-US" sz="2200" b="0" i="0" u="none" strike="noStrike" baseline="0" dirty="0" err="1">
                <a:solidFill>
                  <a:srgbClr val="221E1F"/>
                </a:solidFill>
              </a:rPr>
              <a:t>Flyers’s</a:t>
            </a:r>
            <a:r>
              <a:rPr lang="en-US" sz="2200" b="0" i="0" u="none" strike="noStrike" baseline="0" dirty="0">
                <a:solidFill>
                  <a:srgbClr val="221E1F"/>
                </a:solidFill>
              </a:rPr>
              <a:t> business is such that the company prospers when GDP grows at a relatively high rate and suffers when GDP is relatively stagnant. When the government actually announces GDP figures for the year, what will happen to the value of </a:t>
            </a:r>
            <a:r>
              <a:rPr lang="en-US" sz="2200" b="0" i="0" u="none" strike="noStrike" baseline="0" dirty="0" err="1">
                <a:solidFill>
                  <a:srgbClr val="221E1F"/>
                </a:solidFill>
              </a:rPr>
              <a:t>Flyers’s</a:t>
            </a:r>
            <a:r>
              <a:rPr lang="en-US" sz="2200" b="0" i="0" u="none" strike="noStrike" baseline="0" dirty="0">
                <a:solidFill>
                  <a:srgbClr val="221E1F"/>
                </a:solidFill>
              </a:rPr>
              <a:t> stock? </a:t>
            </a:r>
          </a:p>
          <a:p>
            <a:pPr lvl="1" algn="just">
              <a:lnSpc>
                <a:spcPct val="90000"/>
              </a:lnSpc>
              <a:spcBef>
                <a:spcPts val="600"/>
              </a:spcBef>
            </a:pPr>
            <a:r>
              <a:rPr lang="en-US" sz="2100" b="0" i="0" u="none" strike="noStrike" baseline="0" dirty="0">
                <a:solidFill>
                  <a:srgbClr val="221E1F"/>
                </a:solidFill>
              </a:rPr>
              <a:t>Answer depends on what figure is released</a:t>
            </a:r>
          </a:p>
          <a:p>
            <a:pPr lvl="1" algn="just">
              <a:lnSpc>
                <a:spcPct val="90000"/>
              </a:lnSpc>
              <a:spcBef>
                <a:spcPts val="600"/>
              </a:spcBef>
            </a:pPr>
            <a:r>
              <a:rPr lang="en-US" altLang="en-US" sz="2100" dirty="0">
                <a:solidFill>
                  <a:srgbClr val="221E1F"/>
                </a:solidFill>
              </a:rPr>
              <a:t>Answer also depends on what shareholders forecast GDP to be</a:t>
            </a:r>
          </a:p>
          <a:p>
            <a:pPr algn="just">
              <a:lnSpc>
                <a:spcPct val="90000"/>
              </a:lnSpc>
              <a:spcBef>
                <a:spcPts val="600"/>
              </a:spcBef>
            </a:pPr>
            <a:r>
              <a:rPr lang="en-US" sz="2200" b="0" i="0" u="none" strike="noStrike" baseline="0" dirty="0">
                <a:solidFill>
                  <a:srgbClr val="221E1F"/>
                </a:solidFill>
              </a:rPr>
              <a:t>Suppose shareholders forecast GDP to increase by 0.5%, but the government announces that the actual GDP increase during the year has been 1.5%</a:t>
            </a:r>
          </a:p>
          <a:p>
            <a:pPr lvl="1" algn="just">
              <a:lnSpc>
                <a:spcPct val="90000"/>
              </a:lnSpc>
              <a:spcBef>
                <a:spcPts val="600"/>
              </a:spcBef>
            </a:pPr>
            <a:r>
              <a:rPr lang="en-US" sz="2100" b="0" i="0" u="none" strike="noStrike" baseline="0" dirty="0">
                <a:solidFill>
                  <a:srgbClr val="221E1F"/>
                </a:solidFill>
              </a:rPr>
              <a:t>Difference between actual result and forecast, 1% in this example, is sometimes called the </a:t>
            </a:r>
            <a:r>
              <a:rPr lang="en-US" sz="2100" b="0" i="1" u="none" strike="noStrike" baseline="0" dirty="0">
                <a:solidFill>
                  <a:srgbClr val="221E1F"/>
                </a:solidFill>
              </a:rPr>
              <a:t>innovation </a:t>
            </a:r>
            <a:r>
              <a:rPr lang="en-US" sz="2100" b="0" i="0" u="none" strike="noStrike" baseline="0" dirty="0">
                <a:solidFill>
                  <a:srgbClr val="221E1F"/>
                </a:solidFill>
              </a:rPr>
              <a:t>or the </a:t>
            </a:r>
            <a:r>
              <a:rPr lang="en-US" sz="2100" b="0" i="1" u="none" strike="noStrike" baseline="0" dirty="0">
                <a:solidFill>
                  <a:srgbClr val="221E1F"/>
                </a:solidFill>
              </a:rPr>
              <a:t>surprise </a:t>
            </a:r>
          </a:p>
          <a:p>
            <a:pPr algn="just">
              <a:lnSpc>
                <a:spcPct val="90000"/>
              </a:lnSpc>
              <a:spcBef>
                <a:spcPts val="600"/>
              </a:spcBef>
            </a:pPr>
            <a:r>
              <a:rPr lang="en-US" sz="2200" b="0" i="0" u="none" strike="noStrike" baseline="0" dirty="0">
                <a:solidFill>
                  <a:srgbClr val="221E1F"/>
                </a:solidFill>
              </a:rPr>
              <a:t>An announcement can be broken into two parts: the anticipated, or expected, part and the surprise, or innovation: </a:t>
            </a:r>
            <a:endParaRPr lang="en-US" altLang="en-US" sz="22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Announcements and news</a:t>
            </a:r>
          </a:p>
        </p:txBody>
      </p:sp>
      <p:pic>
        <p:nvPicPr>
          <p:cNvPr id="5" name="Picture 4">
            <a:extLst>
              <a:ext uri="{FF2B5EF4-FFF2-40B4-BE49-F238E27FC236}">
                <a16:creationId xmlns:a16="http://schemas.microsoft.com/office/drawing/2014/main" id="{52EDF0C2-B85A-43E1-A9AC-173445D73BED}"/>
              </a:ext>
            </a:extLst>
          </p:cNvPr>
          <p:cNvPicPr>
            <a:picLocks noChangeAspect="1"/>
          </p:cNvPicPr>
          <p:nvPr/>
        </p:nvPicPr>
        <p:blipFill>
          <a:blip r:embed="rId3"/>
          <a:stretch>
            <a:fillRect/>
          </a:stretch>
        </p:blipFill>
        <p:spPr>
          <a:xfrm>
            <a:off x="1742463" y="5867400"/>
            <a:ext cx="5659073" cy="616922"/>
          </a:xfrm>
          <a:prstGeom prst="rect">
            <a:avLst/>
          </a:prstGeom>
        </p:spPr>
      </p:pic>
    </p:spTree>
    <p:extLst>
      <p:ext uri="{BB962C8B-B14F-4D97-AF65-F5344CB8AC3E}">
        <p14:creationId xmlns:p14="http://schemas.microsoft.com/office/powerpoint/2010/main" val="122799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466020" y="1524000"/>
            <a:ext cx="8601780" cy="4993289"/>
          </a:xfrm>
        </p:spPr>
        <p:txBody>
          <a:bodyPr/>
          <a:lstStyle/>
          <a:p>
            <a:pPr algn="just">
              <a:lnSpc>
                <a:spcPct val="88000"/>
              </a:lnSpc>
              <a:spcBef>
                <a:spcPts val="500"/>
              </a:spcBef>
            </a:pPr>
            <a:r>
              <a:rPr lang="en-US" sz="2200" b="1" i="0" u="none" strike="noStrike" baseline="0" dirty="0">
                <a:solidFill>
                  <a:srgbClr val="221E1F"/>
                </a:solidFill>
              </a:rPr>
              <a:t>Systematic risk </a:t>
            </a:r>
            <a:r>
              <a:rPr lang="en-US" sz="2200" b="0" i="0" u="none" strike="noStrike" baseline="0" dirty="0">
                <a:solidFill>
                  <a:srgbClr val="221E1F"/>
                </a:solidFill>
              </a:rPr>
              <a:t>(i.e., </a:t>
            </a:r>
            <a:r>
              <a:rPr lang="en-US" sz="2200" b="0" i="1" u="none" strike="noStrike" baseline="0" dirty="0">
                <a:solidFill>
                  <a:srgbClr val="221E1F"/>
                </a:solidFill>
              </a:rPr>
              <a:t>market risk</a:t>
            </a:r>
            <a:r>
              <a:rPr lang="en-US" sz="2200" b="0" i="0" u="none" strike="noStrike" baseline="0" dirty="0">
                <a:solidFill>
                  <a:srgbClr val="221E1F"/>
                </a:solidFill>
              </a:rPr>
              <a:t>) influences many assets (e.g., uncertainties about general economic conditions, such as GDP, interest rates, or inflation)</a:t>
            </a:r>
          </a:p>
          <a:p>
            <a:pPr algn="just">
              <a:lnSpc>
                <a:spcPct val="88000"/>
              </a:lnSpc>
              <a:spcBef>
                <a:spcPts val="500"/>
              </a:spcBef>
            </a:pPr>
            <a:r>
              <a:rPr lang="en-US" altLang="en-US" sz="2200" b="1" dirty="0">
                <a:solidFill>
                  <a:srgbClr val="221E1F"/>
                </a:solidFill>
              </a:rPr>
              <a:t>Unsystematic risk </a:t>
            </a:r>
            <a:r>
              <a:rPr lang="en-US" altLang="en-US" sz="2200" dirty="0">
                <a:solidFill>
                  <a:srgbClr val="221E1F"/>
                </a:solidFill>
              </a:rPr>
              <a:t>(i.e., </a:t>
            </a:r>
            <a:r>
              <a:rPr lang="en-US" altLang="en-US" sz="2200" i="1" dirty="0">
                <a:solidFill>
                  <a:srgbClr val="221E1F"/>
                </a:solidFill>
              </a:rPr>
              <a:t>unique</a:t>
            </a:r>
            <a:r>
              <a:rPr lang="en-US" altLang="en-US" sz="2200" dirty="0">
                <a:solidFill>
                  <a:srgbClr val="221E1F"/>
                </a:solidFill>
              </a:rPr>
              <a:t> or </a:t>
            </a:r>
            <a:r>
              <a:rPr lang="en-US" altLang="en-US" sz="2200" i="1" dirty="0">
                <a:solidFill>
                  <a:srgbClr val="221E1F"/>
                </a:solidFill>
              </a:rPr>
              <a:t>asset-specific risk</a:t>
            </a:r>
            <a:r>
              <a:rPr lang="en-US" altLang="en-US" sz="2200" dirty="0">
                <a:solidFill>
                  <a:srgbClr val="221E1F"/>
                </a:solidFill>
              </a:rPr>
              <a:t>) is a risk that affects at most a small number of assets (e.g., the announcement of an oil strike by a company)</a:t>
            </a:r>
          </a:p>
          <a:p>
            <a:pPr algn="just">
              <a:lnSpc>
                <a:spcPct val="88000"/>
              </a:lnSpc>
              <a:spcBef>
                <a:spcPts val="500"/>
              </a:spcBef>
            </a:pPr>
            <a:r>
              <a:rPr lang="en-US" sz="2200" b="0" i="0" u="none" strike="noStrike" baseline="0" dirty="0">
                <a:solidFill>
                  <a:srgbClr val="221E1F"/>
                </a:solidFill>
              </a:rPr>
              <a:t>Actual return broken down into its expected and surprise components: </a:t>
            </a:r>
          </a:p>
          <a:p>
            <a:pPr marL="686047" lvl="2" indent="0" algn="just">
              <a:lnSpc>
                <a:spcPct val="88000"/>
              </a:lnSpc>
              <a:spcBef>
                <a:spcPts val="500"/>
              </a:spcBef>
              <a:buNone/>
            </a:pPr>
            <a:r>
              <a:rPr lang="en-US" sz="2100" b="0" i="1" u="none" strike="noStrike" baseline="0" dirty="0">
                <a:solidFill>
                  <a:srgbClr val="221E1F"/>
                </a:solidFill>
              </a:rPr>
              <a:t>R </a:t>
            </a:r>
            <a:r>
              <a:rPr lang="en-US" sz="2100" b="0" i="0" u="none" strike="noStrike" baseline="0" dirty="0">
                <a:solidFill>
                  <a:srgbClr val="221E1F"/>
                </a:solidFill>
              </a:rPr>
              <a:t>= E(</a:t>
            </a:r>
            <a:r>
              <a:rPr lang="en-US" sz="2100" b="0" i="1" u="none" strike="noStrike" baseline="0" dirty="0">
                <a:solidFill>
                  <a:srgbClr val="221E1F"/>
                </a:solidFill>
              </a:rPr>
              <a:t>R</a:t>
            </a:r>
            <a:r>
              <a:rPr lang="en-US" sz="2100" b="0" i="0" u="none" strike="noStrike" baseline="0" dirty="0">
                <a:solidFill>
                  <a:srgbClr val="221E1F"/>
                </a:solidFill>
              </a:rPr>
              <a:t>) + </a:t>
            </a:r>
            <a:r>
              <a:rPr lang="en-US" sz="2100" b="0" i="1" u="none" strike="noStrike" baseline="0" dirty="0">
                <a:solidFill>
                  <a:srgbClr val="221E1F"/>
                </a:solidFill>
              </a:rPr>
              <a:t>U </a:t>
            </a:r>
            <a:endParaRPr lang="en-US" sz="2100" b="0" i="0" u="none" strike="noStrike" baseline="0" dirty="0">
              <a:solidFill>
                <a:srgbClr val="221E1F"/>
              </a:solidFill>
            </a:endParaRPr>
          </a:p>
          <a:p>
            <a:pPr algn="just">
              <a:lnSpc>
                <a:spcPct val="88000"/>
              </a:lnSpc>
              <a:spcBef>
                <a:spcPts val="500"/>
              </a:spcBef>
            </a:pPr>
            <a:r>
              <a:rPr lang="en-US" sz="2200" b="0" i="0" u="none" strike="noStrike" baseline="0" dirty="0">
                <a:solidFill>
                  <a:srgbClr val="221E1F"/>
                </a:solidFill>
              </a:rPr>
              <a:t>Total surprise component has systematic and unsystematic component: </a:t>
            </a:r>
          </a:p>
          <a:p>
            <a:pPr algn="just">
              <a:lnSpc>
                <a:spcPct val="88000"/>
              </a:lnSpc>
              <a:spcBef>
                <a:spcPts val="500"/>
              </a:spcBef>
            </a:pPr>
            <a:endParaRPr lang="en-US" altLang="en-US" sz="2200" dirty="0">
              <a:solidFill>
                <a:srgbClr val="221E1F"/>
              </a:solidFill>
            </a:endParaRPr>
          </a:p>
          <a:p>
            <a:pPr algn="just">
              <a:lnSpc>
                <a:spcPct val="88000"/>
              </a:lnSpc>
              <a:spcBef>
                <a:spcPts val="500"/>
              </a:spcBef>
            </a:pPr>
            <a:endParaRPr lang="en-US" altLang="en-US" sz="2200" dirty="0">
              <a:solidFill>
                <a:srgbClr val="221E1F"/>
              </a:solidFill>
            </a:endParaRPr>
          </a:p>
          <a:p>
            <a:pPr algn="just">
              <a:lnSpc>
                <a:spcPct val="88000"/>
              </a:lnSpc>
              <a:spcBef>
                <a:spcPts val="500"/>
              </a:spcBef>
            </a:pPr>
            <a:r>
              <a:rPr lang="en-US" sz="2200" b="0" i="0" u="none" strike="noStrike" baseline="0" dirty="0">
                <a:solidFill>
                  <a:srgbClr val="221E1F"/>
                </a:solidFill>
              </a:rPr>
              <a:t>We can rewrite the formula for the total return, allowing </a:t>
            </a:r>
            <a:r>
              <a:rPr lang="el-GR" sz="2200" b="0" i="0" u="none" strike="noStrike" baseline="0" dirty="0">
                <a:solidFill>
                  <a:srgbClr val="221E1F"/>
                </a:solidFill>
              </a:rPr>
              <a:t>ϵ </a:t>
            </a:r>
            <a:r>
              <a:rPr lang="en-US" sz="2200" b="0" i="0" u="none" strike="noStrike" baseline="0" dirty="0">
                <a:solidFill>
                  <a:srgbClr val="221E1F"/>
                </a:solidFill>
              </a:rPr>
              <a:t>to stand for the unsystematic portion and </a:t>
            </a:r>
            <a:r>
              <a:rPr lang="en-US" sz="2200" b="0" i="1" u="none" strike="noStrike" baseline="0" dirty="0">
                <a:solidFill>
                  <a:srgbClr val="221E1F"/>
                </a:solidFill>
              </a:rPr>
              <a:t>m</a:t>
            </a:r>
            <a:r>
              <a:rPr lang="en-US" sz="2200" b="0" i="0" u="none" strike="noStrike" baseline="0" dirty="0">
                <a:solidFill>
                  <a:srgbClr val="221E1F"/>
                </a:solidFill>
              </a:rPr>
              <a:t> to stand fo</a:t>
            </a:r>
            <a:r>
              <a:rPr lang="en-US" sz="2200" dirty="0">
                <a:solidFill>
                  <a:srgbClr val="221E1F"/>
                </a:solidFill>
              </a:rPr>
              <a:t>r the systematic part</a:t>
            </a:r>
            <a:r>
              <a:rPr lang="en-US" sz="2200" b="0" i="0" u="none" strike="noStrike" baseline="0" dirty="0">
                <a:solidFill>
                  <a:srgbClr val="221E1F"/>
                </a:solidFill>
              </a:rPr>
              <a:t>: </a:t>
            </a:r>
          </a:p>
          <a:p>
            <a:pPr marL="686047" lvl="2" indent="0" algn="just">
              <a:lnSpc>
                <a:spcPct val="88000"/>
              </a:lnSpc>
              <a:spcBef>
                <a:spcPts val="500"/>
              </a:spcBef>
              <a:buNone/>
            </a:pPr>
            <a:r>
              <a:rPr lang="en-US" sz="2100" b="0" i="1" u="none" strike="noStrike" baseline="0" dirty="0">
                <a:solidFill>
                  <a:srgbClr val="221E1F"/>
                </a:solidFill>
              </a:rPr>
              <a:t>R </a:t>
            </a:r>
            <a:r>
              <a:rPr lang="en-US" sz="2100" b="0" i="0" u="none" strike="noStrike" baseline="0" dirty="0">
                <a:solidFill>
                  <a:srgbClr val="221E1F"/>
                </a:solidFill>
              </a:rPr>
              <a:t>= E(</a:t>
            </a:r>
            <a:r>
              <a:rPr lang="en-US" sz="2100" b="0" i="1" u="none" strike="noStrike" baseline="0" dirty="0">
                <a:solidFill>
                  <a:srgbClr val="221E1F"/>
                </a:solidFill>
              </a:rPr>
              <a:t>R</a:t>
            </a:r>
            <a:r>
              <a:rPr lang="en-US" sz="2100" b="0" i="0" u="none" strike="noStrike" baseline="0" dirty="0">
                <a:solidFill>
                  <a:srgbClr val="221E1F"/>
                </a:solidFill>
              </a:rPr>
              <a:t>) + </a:t>
            </a:r>
            <a:r>
              <a:rPr lang="en-US" sz="2100" b="0" i="1" u="none" strike="noStrike" baseline="0" dirty="0">
                <a:solidFill>
                  <a:srgbClr val="221E1F"/>
                </a:solidFill>
              </a:rPr>
              <a:t>U </a:t>
            </a:r>
            <a:endParaRPr lang="en-US" sz="2100" b="0" i="0" u="none" strike="noStrike" baseline="0" dirty="0">
              <a:solidFill>
                <a:srgbClr val="221E1F"/>
              </a:solidFill>
            </a:endParaRPr>
          </a:p>
          <a:p>
            <a:pPr marL="685800" lvl="2" indent="228600" algn="just">
              <a:lnSpc>
                <a:spcPct val="88000"/>
              </a:lnSpc>
              <a:spcBef>
                <a:spcPts val="500"/>
              </a:spcBef>
              <a:buNone/>
            </a:pPr>
            <a:r>
              <a:rPr lang="en-US" sz="2100" b="0" i="0" u="none" strike="noStrike" baseline="0" dirty="0">
                <a:solidFill>
                  <a:srgbClr val="221E1F"/>
                </a:solidFill>
              </a:rPr>
              <a:t>= E(</a:t>
            </a:r>
            <a:r>
              <a:rPr lang="en-US" sz="2100" b="0" i="1" u="none" strike="noStrike" baseline="0" dirty="0">
                <a:solidFill>
                  <a:srgbClr val="221E1F"/>
                </a:solidFill>
              </a:rPr>
              <a:t>R</a:t>
            </a:r>
            <a:r>
              <a:rPr lang="en-US" sz="2100" b="0" i="0" u="none" strike="noStrike" baseline="0" dirty="0">
                <a:solidFill>
                  <a:srgbClr val="221E1F"/>
                </a:solidFill>
              </a:rPr>
              <a:t>) + </a:t>
            </a:r>
            <a:r>
              <a:rPr lang="en-US" sz="2100" b="0" i="1" u="none" strike="noStrike" baseline="0" dirty="0">
                <a:solidFill>
                  <a:srgbClr val="221E1F"/>
                </a:solidFill>
              </a:rPr>
              <a:t>m </a:t>
            </a:r>
            <a:r>
              <a:rPr lang="en-US" sz="2100" b="0" i="0" u="none" strike="noStrike" baseline="0" dirty="0">
                <a:solidFill>
                  <a:srgbClr val="221E1F"/>
                </a:solidFill>
              </a:rPr>
              <a:t>+ </a:t>
            </a:r>
            <a:r>
              <a:rPr lang="el-GR" sz="2100" b="0" i="0" u="none" strike="noStrike" baseline="0" dirty="0">
                <a:solidFill>
                  <a:srgbClr val="221E1F"/>
                </a:solidFill>
              </a:rPr>
              <a:t>ϵ </a:t>
            </a:r>
            <a:endParaRPr lang="en-US" altLang="en-US" sz="2100" dirty="0">
              <a:solidFill>
                <a:srgbClr val="221E1F"/>
              </a:solidFill>
            </a:endParaRPr>
          </a:p>
          <a:p>
            <a:pPr algn="just">
              <a:lnSpc>
                <a:spcPct val="88000"/>
              </a:lnSpc>
              <a:spcBef>
                <a:spcPts val="500"/>
              </a:spcBef>
            </a:pPr>
            <a:endParaRPr lang="en-US" altLang="en-US" sz="27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Systematic and unsystematic risk</a:t>
            </a:r>
          </a:p>
        </p:txBody>
      </p:sp>
      <p:pic>
        <p:nvPicPr>
          <p:cNvPr id="4" name="Picture 3">
            <a:extLst>
              <a:ext uri="{FF2B5EF4-FFF2-40B4-BE49-F238E27FC236}">
                <a16:creationId xmlns:a16="http://schemas.microsoft.com/office/drawing/2014/main" id="{F0F42ECE-9B34-4F46-84E4-4FE28E0A707C}"/>
              </a:ext>
            </a:extLst>
          </p:cNvPr>
          <p:cNvPicPr>
            <a:picLocks noChangeAspect="1"/>
          </p:cNvPicPr>
          <p:nvPr/>
        </p:nvPicPr>
        <p:blipFill>
          <a:blip r:embed="rId3"/>
          <a:stretch>
            <a:fillRect/>
          </a:stretch>
        </p:blipFill>
        <p:spPr>
          <a:xfrm>
            <a:off x="1178918" y="4519119"/>
            <a:ext cx="7243011" cy="586281"/>
          </a:xfrm>
          <a:prstGeom prst="rect">
            <a:avLst/>
          </a:prstGeom>
        </p:spPr>
      </p:pic>
    </p:spTree>
    <p:extLst>
      <p:ext uri="{BB962C8B-B14F-4D97-AF65-F5344CB8AC3E}">
        <p14:creationId xmlns:p14="http://schemas.microsoft.com/office/powerpoint/2010/main" val="45055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sz="half" idx="1"/>
          </p:nvPr>
        </p:nvSpPr>
        <p:spPr>
          <a:xfrm>
            <a:off x="381000" y="1491032"/>
            <a:ext cx="3962752" cy="5280501"/>
          </a:xfrm>
        </p:spPr>
        <p:txBody>
          <a:bodyPr wrap="square" anchor="t">
            <a:normAutofit/>
          </a:bodyPr>
          <a:lstStyle/>
          <a:p>
            <a:pPr>
              <a:lnSpc>
                <a:spcPct val="90000"/>
              </a:lnSpc>
              <a:spcBef>
                <a:spcPts val="500"/>
              </a:spcBef>
            </a:pPr>
            <a:r>
              <a:rPr lang="en-US" sz="2100" b="0" i="0" u="none" strike="noStrike" baseline="0" dirty="0">
                <a:solidFill>
                  <a:srgbClr val="221E1F"/>
                </a:solidFill>
              </a:rPr>
              <a:t>Table 13.7 illustrates typical average annual standard deviations for equally weighted portfolios that contain different numbers of randomly selected NYSE securities</a:t>
            </a:r>
          </a:p>
          <a:p>
            <a:pPr lvl="1">
              <a:lnSpc>
                <a:spcPct val="90000"/>
              </a:lnSpc>
              <a:spcBef>
                <a:spcPts val="500"/>
              </a:spcBef>
            </a:pPr>
            <a:r>
              <a:rPr lang="en-US" sz="2000" b="0" i="0" u="none" strike="noStrike" baseline="0" dirty="0">
                <a:solidFill>
                  <a:srgbClr val="221E1F"/>
                </a:solidFill>
              </a:rPr>
              <a:t>Standard deviation for “portfolio” of one security is 49%, meaning if you randomly selected a single NYSE stock and put all your money into it, your standard deviation of return would typically be a substantial 49% per year </a:t>
            </a:r>
          </a:p>
          <a:p>
            <a:pPr>
              <a:lnSpc>
                <a:spcPct val="90000"/>
              </a:lnSpc>
              <a:spcBef>
                <a:spcPts val="500"/>
              </a:spcBef>
            </a:pPr>
            <a:r>
              <a:rPr lang="en-US" sz="2100" b="0" i="0" u="none" strike="noStrike" baseline="0" dirty="0">
                <a:solidFill>
                  <a:srgbClr val="221E1F"/>
                </a:solidFill>
              </a:rPr>
              <a:t>Note the standard deviation declines as the number of securities is increased</a:t>
            </a:r>
          </a:p>
          <a:p>
            <a:pPr>
              <a:lnSpc>
                <a:spcPct val="90000"/>
              </a:lnSpc>
              <a:spcBef>
                <a:spcPts val="500"/>
              </a:spcBef>
            </a:pPr>
            <a:endParaRPr lang="en-US" altLang="en-US" sz="2100" dirty="0"/>
          </a:p>
        </p:txBody>
      </p:sp>
      <p:pic>
        <p:nvPicPr>
          <p:cNvPr id="5" name="Picture 4" descr="Table&#10;&#10;Description automatically generated">
            <a:extLst>
              <a:ext uri="{FF2B5EF4-FFF2-40B4-BE49-F238E27FC236}">
                <a16:creationId xmlns:a16="http://schemas.microsoft.com/office/drawing/2014/main" id="{C5572601-EEE2-42E1-9B12-296EFC9C313D}"/>
              </a:ext>
            </a:extLst>
          </p:cNvPr>
          <p:cNvPicPr>
            <a:picLocks noChangeAspect="1"/>
          </p:cNvPicPr>
          <p:nvPr/>
        </p:nvPicPr>
        <p:blipFill>
          <a:blip r:embed="rId3"/>
          <a:stretch>
            <a:fillRect/>
          </a:stretch>
        </p:blipFill>
        <p:spPr>
          <a:xfrm>
            <a:off x="4343400" y="2161412"/>
            <a:ext cx="4757322" cy="3522725"/>
          </a:xfrm>
          <a:prstGeom prst="rect">
            <a:avLst/>
          </a:prstGeom>
          <a:noFill/>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a:xfrm>
            <a:off x="456848" y="6484343"/>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a:xfrm>
            <a:off x="636764" y="373677"/>
            <a:ext cx="8117416" cy="1117356"/>
          </a:xfrm>
        </p:spPr>
        <p:txBody>
          <a:bodyPr anchor="ctr">
            <a:normAutofit/>
          </a:bodyPr>
          <a:lstStyle/>
          <a:p>
            <a:pPr eaLnBrk="1" hangingPunct="1">
              <a:lnSpc>
                <a:spcPct val="90000"/>
              </a:lnSpc>
              <a:defRPr/>
            </a:pPr>
            <a:r>
              <a:rPr lang="en-US" altLang="en-US" sz="3600" dirty="0">
                <a:solidFill>
                  <a:schemeClr val="accent1">
                    <a:lumMod val="75000"/>
                  </a:schemeClr>
                </a:solidFill>
              </a:rPr>
              <a:t>Effect of diversification: another lesson from market history</a:t>
            </a:r>
          </a:p>
        </p:txBody>
      </p:sp>
    </p:spTree>
    <p:extLst>
      <p:ext uri="{BB962C8B-B14F-4D97-AF65-F5344CB8AC3E}">
        <p14:creationId xmlns:p14="http://schemas.microsoft.com/office/powerpoint/2010/main" val="382460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CF14460F-AA51-4BBD-8AFB-2495108C9ED9}"/>
              </a:ext>
            </a:extLst>
          </p:cNvPr>
          <p:cNvSpPr>
            <a:spLocks noGrp="1" noChangeArrowheads="1"/>
          </p:cNvSpPr>
          <p:nvPr>
            <p:ph idx="1"/>
          </p:nvPr>
        </p:nvSpPr>
        <p:spPr/>
        <p:txBody>
          <a:bodyPr/>
          <a:lstStyle/>
          <a:p>
            <a:pPr eaLnBrk="1" hangingPunct="1"/>
            <a:r>
              <a:rPr lang="en-US" altLang="en-US" dirty="0"/>
              <a:t>Show how to calculate expected returns, variance, and standard deviation</a:t>
            </a:r>
          </a:p>
          <a:p>
            <a:pPr eaLnBrk="1" hangingPunct="1"/>
            <a:endParaRPr lang="en-US" altLang="en-US" dirty="0"/>
          </a:p>
          <a:p>
            <a:pPr eaLnBrk="1" hangingPunct="1"/>
            <a:r>
              <a:rPr lang="en-US" altLang="en-US" dirty="0"/>
              <a:t>Discuss the impact of diversification</a:t>
            </a:r>
          </a:p>
          <a:p>
            <a:pPr eaLnBrk="1" hangingPunct="1"/>
            <a:endParaRPr lang="en-US" altLang="en-US" dirty="0"/>
          </a:p>
          <a:p>
            <a:pPr eaLnBrk="1" hangingPunct="1"/>
            <a:r>
              <a:rPr lang="en-US" altLang="en-US" dirty="0"/>
              <a:t>Summarize the systematic risk principle</a:t>
            </a:r>
          </a:p>
          <a:p>
            <a:pPr eaLnBrk="1" hangingPunct="1"/>
            <a:endParaRPr lang="en-US" altLang="en-US" dirty="0"/>
          </a:p>
          <a:p>
            <a:pPr eaLnBrk="1" hangingPunct="1"/>
            <a:r>
              <a:rPr lang="en-US" altLang="en-US" dirty="0"/>
              <a:t>Describe the security market line and the risk-return trade-off</a:t>
            </a:r>
          </a:p>
          <a:p>
            <a:pPr eaLnBrk="1" hangingPunct="1"/>
            <a:endParaRPr lang="en-US" altLang="en-US" dirty="0"/>
          </a:p>
        </p:txBody>
      </p:sp>
      <p:sp>
        <p:nvSpPr>
          <p:cNvPr id="2" name="Footer Placeholder 1">
            <a:extLst>
              <a:ext uri="{FF2B5EF4-FFF2-40B4-BE49-F238E27FC236}">
                <a16:creationId xmlns:a16="http://schemas.microsoft.com/office/drawing/2014/main" id="{AC86D7FF-DB7D-46DC-A790-BB6DC4B3B99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4098" name="Rectangle 2">
            <a:extLst>
              <a:ext uri="{FF2B5EF4-FFF2-40B4-BE49-F238E27FC236}">
                <a16:creationId xmlns:a16="http://schemas.microsoft.com/office/drawing/2014/main" id="{BF1788FE-2709-4C40-BD72-317146A500F8}"/>
              </a:ext>
            </a:extLst>
          </p:cNvPr>
          <p:cNvSpPr>
            <a:spLocks noGrp="1" noChangeArrowheads="1"/>
          </p:cNvSpPr>
          <p:nvPr>
            <p:ph type="title"/>
          </p:nvPr>
        </p:nvSpPr>
        <p:spPr/>
        <p:txBody>
          <a:bodyPr/>
          <a:lstStyle/>
          <a:p>
            <a:pPr eaLnBrk="1" hangingPunct="1">
              <a:defRPr/>
            </a:pPr>
            <a:r>
              <a:rPr lang="en-US" altLang="en-US" sz="3600"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sz="half" idx="1"/>
          </p:nvPr>
        </p:nvSpPr>
        <p:spPr>
          <a:xfrm>
            <a:off x="636764" y="1447800"/>
            <a:ext cx="3642889" cy="5138366"/>
          </a:xfrm>
        </p:spPr>
        <p:txBody>
          <a:bodyPr wrap="square" anchor="t">
            <a:normAutofit lnSpcReduction="10000"/>
          </a:bodyPr>
          <a:lstStyle/>
          <a:p>
            <a:pPr>
              <a:lnSpc>
                <a:spcPct val="95000"/>
              </a:lnSpc>
              <a:spcBef>
                <a:spcPts val="500"/>
              </a:spcBef>
            </a:pPr>
            <a:r>
              <a:rPr lang="en-US" altLang="en-US" sz="2100" dirty="0"/>
              <a:t>Figure 13.1 plots the standard deviation of return versus the number of stocks in the portfolio</a:t>
            </a:r>
          </a:p>
          <a:p>
            <a:pPr>
              <a:lnSpc>
                <a:spcPct val="95000"/>
              </a:lnSpc>
              <a:spcBef>
                <a:spcPts val="500"/>
              </a:spcBef>
            </a:pPr>
            <a:r>
              <a:rPr lang="en-US" altLang="en-US" sz="2100" dirty="0"/>
              <a:t>Notice the benefit in terms of risk reduction from adding securities drops off as we add more and more</a:t>
            </a:r>
          </a:p>
          <a:p>
            <a:pPr>
              <a:lnSpc>
                <a:spcPct val="95000"/>
              </a:lnSpc>
              <a:spcBef>
                <a:spcPts val="500"/>
              </a:spcBef>
            </a:pPr>
            <a:r>
              <a:rPr lang="en-US" altLang="en-US" sz="2100" dirty="0"/>
              <a:t>Key points:	</a:t>
            </a:r>
          </a:p>
          <a:p>
            <a:pPr lvl="1">
              <a:lnSpc>
                <a:spcPct val="95000"/>
              </a:lnSpc>
              <a:spcBef>
                <a:spcPts val="500"/>
              </a:spcBef>
            </a:pPr>
            <a:r>
              <a:rPr lang="en-US" altLang="en-US" sz="2000" b="1" dirty="0"/>
              <a:t>Principle of diversification</a:t>
            </a:r>
            <a:r>
              <a:rPr lang="en-US" altLang="en-US" sz="2000" dirty="0"/>
              <a:t> implies some of the riskiness with individual assets can be eliminated by forming portfolios</a:t>
            </a:r>
          </a:p>
          <a:p>
            <a:pPr lvl="1">
              <a:lnSpc>
                <a:spcPct val="95000"/>
              </a:lnSpc>
              <a:spcBef>
                <a:spcPts val="500"/>
              </a:spcBef>
            </a:pPr>
            <a:r>
              <a:rPr lang="en-US" altLang="en-US" sz="2000" dirty="0"/>
              <a:t>There is a minimum level of risk that cannot be eliminated by diversifying (i.e., </a:t>
            </a:r>
            <a:r>
              <a:rPr lang="en-US" altLang="en-US" sz="2000" dirty="0" err="1"/>
              <a:t>nondiversifiable</a:t>
            </a:r>
            <a:r>
              <a:rPr lang="en-US" altLang="en-US" sz="2000" dirty="0"/>
              <a:t> risk)</a:t>
            </a:r>
          </a:p>
        </p:txBody>
      </p:sp>
      <p:pic>
        <p:nvPicPr>
          <p:cNvPr id="5" name="Picture 4" descr="Diagram&#10;&#10;Description automatically generated">
            <a:extLst>
              <a:ext uri="{FF2B5EF4-FFF2-40B4-BE49-F238E27FC236}">
                <a16:creationId xmlns:a16="http://schemas.microsoft.com/office/drawing/2014/main" id="{BF8B46C9-928C-4756-9A4F-D4B8503FE007}"/>
              </a:ext>
            </a:extLst>
          </p:cNvPr>
          <p:cNvPicPr>
            <a:picLocks noChangeAspect="1"/>
          </p:cNvPicPr>
          <p:nvPr/>
        </p:nvPicPr>
        <p:blipFill>
          <a:blip r:embed="rId3"/>
          <a:stretch>
            <a:fillRect/>
          </a:stretch>
        </p:blipFill>
        <p:spPr>
          <a:xfrm>
            <a:off x="4279653" y="1601452"/>
            <a:ext cx="4788147" cy="4716324"/>
          </a:xfrm>
          <a:prstGeom prst="rect">
            <a:avLst/>
          </a:prstGeom>
          <a:noFill/>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a:xfrm>
            <a:off x="456848" y="6484343"/>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a:xfrm>
            <a:off x="636764" y="373677"/>
            <a:ext cx="8117416" cy="1117356"/>
          </a:xfrm>
        </p:spPr>
        <p:txBody>
          <a:bodyPr anchor="ctr">
            <a:normAutofit/>
          </a:bodyPr>
          <a:lstStyle/>
          <a:p>
            <a:pPr eaLnBrk="1" hangingPunct="1">
              <a:defRPr/>
            </a:pPr>
            <a:r>
              <a:rPr lang="en-US" altLang="en-US" dirty="0">
                <a:solidFill>
                  <a:schemeClr val="accent1">
                    <a:lumMod val="75000"/>
                  </a:schemeClr>
                </a:solidFill>
              </a:rPr>
              <a:t>The principle of diversification</a:t>
            </a:r>
          </a:p>
        </p:txBody>
      </p:sp>
    </p:spTree>
    <p:extLst>
      <p:ext uri="{BB962C8B-B14F-4D97-AF65-F5344CB8AC3E}">
        <p14:creationId xmlns:p14="http://schemas.microsoft.com/office/powerpoint/2010/main" val="355461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524000"/>
            <a:ext cx="8117416" cy="4993289"/>
          </a:xfrm>
        </p:spPr>
        <p:txBody>
          <a:bodyPr/>
          <a:lstStyle/>
          <a:p>
            <a:pPr algn="just">
              <a:lnSpc>
                <a:spcPct val="90000"/>
              </a:lnSpc>
              <a:spcBef>
                <a:spcPts val="600"/>
              </a:spcBef>
            </a:pPr>
            <a:r>
              <a:rPr lang="en-US" sz="2200" b="0" i="0" u="none" strike="noStrike" baseline="0" dirty="0">
                <a:solidFill>
                  <a:srgbClr val="221E1F"/>
                </a:solidFill>
              </a:rPr>
              <a:t>Some of the risk associated with individual assets can be diversified away and some cannot. Why is this so?</a:t>
            </a:r>
          </a:p>
          <a:p>
            <a:pPr lvl="1" algn="just">
              <a:lnSpc>
                <a:spcPct val="90000"/>
              </a:lnSpc>
              <a:spcBef>
                <a:spcPts val="600"/>
              </a:spcBef>
            </a:pPr>
            <a:r>
              <a:rPr lang="en-US" sz="2100" b="0" i="0" u="none" strike="noStrike" baseline="0" dirty="0">
                <a:solidFill>
                  <a:srgbClr val="221E1F"/>
                </a:solidFill>
              </a:rPr>
              <a:t>If we held only a single stock, the value of our investment would fluctuate because of company-specific events </a:t>
            </a:r>
          </a:p>
          <a:p>
            <a:pPr lvl="1" algn="just">
              <a:lnSpc>
                <a:spcPct val="90000"/>
              </a:lnSpc>
              <a:spcBef>
                <a:spcPts val="600"/>
              </a:spcBef>
            </a:pPr>
            <a:r>
              <a:rPr lang="en-US" sz="2100" b="0" i="0" u="none" strike="noStrike" baseline="0" dirty="0">
                <a:solidFill>
                  <a:srgbClr val="221E1F"/>
                </a:solidFill>
              </a:rPr>
              <a:t>If we hold a large portfolio, some of the stocks in the portfolio will go up in value because of positive company-specific events and some will go down in value because of negative events </a:t>
            </a:r>
          </a:p>
          <a:p>
            <a:pPr lvl="1" algn="just">
              <a:lnSpc>
                <a:spcPct val="90000"/>
              </a:lnSpc>
              <a:spcBef>
                <a:spcPts val="600"/>
              </a:spcBef>
            </a:pPr>
            <a:r>
              <a:rPr lang="en-US" sz="2100" b="0" i="0" u="none" strike="noStrike" baseline="0" dirty="0">
                <a:solidFill>
                  <a:srgbClr val="221E1F"/>
                </a:solidFill>
              </a:rPr>
              <a:t>Net effect on the overall value of the portfolio will be relatively small because these effects will tend to cancel each other out</a:t>
            </a:r>
          </a:p>
          <a:p>
            <a:pPr algn="just">
              <a:lnSpc>
                <a:spcPct val="90000"/>
              </a:lnSpc>
              <a:spcBef>
                <a:spcPts val="600"/>
              </a:spcBef>
            </a:pPr>
            <a:r>
              <a:rPr lang="en-US" sz="2200" b="0" i="0" u="none" strike="noStrike" baseline="0" dirty="0">
                <a:solidFill>
                  <a:srgbClr val="221E1F"/>
                </a:solidFill>
              </a:rPr>
              <a:t>When we combine assets into portfolios, the unique, or unsystematic, events—both positive and negative—tend to “wash out” once we have more than just a few assets</a:t>
            </a:r>
            <a:endParaRPr lang="en-US" altLang="en-US" sz="22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Diversification and </a:t>
            </a:r>
            <a:br>
              <a:rPr lang="en-US" altLang="en-US" sz="3600" dirty="0"/>
            </a:br>
            <a:r>
              <a:rPr lang="en-US" altLang="en-US" sz="3600" dirty="0"/>
              <a:t>unsystematic risk</a:t>
            </a:r>
          </a:p>
        </p:txBody>
      </p:sp>
      <p:pic>
        <p:nvPicPr>
          <p:cNvPr id="5" name="Picture 4" descr="Text&#10;&#10;Description automatically generated">
            <a:extLst>
              <a:ext uri="{FF2B5EF4-FFF2-40B4-BE49-F238E27FC236}">
                <a16:creationId xmlns:a16="http://schemas.microsoft.com/office/drawing/2014/main" id="{58E527CE-94D9-4701-AA8C-67EA9D49C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49" y="5334000"/>
            <a:ext cx="8134350" cy="1057275"/>
          </a:xfrm>
          <a:prstGeom prst="rect">
            <a:avLst/>
          </a:prstGeom>
        </p:spPr>
      </p:pic>
    </p:spTree>
    <p:extLst>
      <p:ext uri="{BB962C8B-B14F-4D97-AF65-F5344CB8AC3E}">
        <p14:creationId xmlns:p14="http://schemas.microsoft.com/office/powerpoint/2010/main" val="417630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524000"/>
            <a:ext cx="8117416" cy="4993289"/>
          </a:xfrm>
        </p:spPr>
        <p:txBody>
          <a:bodyPr/>
          <a:lstStyle/>
          <a:p>
            <a:pPr algn="just">
              <a:lnSpc>
                <a:spcPct val="90000"/>
              </a:lnSpc>
              <a:spcBef>
                <a:spcPts val="600"/>
              </a:spcBef>
            </a:pPr>
            <a:r>
              <a:rPr lang="en-US" sz="2200" b="0" i="0" u="none" strike="noStrike" baseline="0" dirty="0">
                <a:solidFill>
                  <a:srgbClr val="221E1F"/>
                </a:solidFill>
              </a:rPr>
              <a:t>If unsystematic risk can be eliminated by diversification, is the same true for systematic risk? </a:t>
            </a:r>
          </a:p>
          <a:p>
            <a:pPr lvl="1" algn="just">
              <a:lnSpc>
                <a:spcPct val="90000"/>
              </a:lnSpc>
              <a:spcBef>
                <a:spcPts val="600"/>
              </a:spcBef>
            </a:pPr>
            <a:r>
              <a:rPr lang="en-US" sz="2100" b="0" i="0" u="none" strike="noStrike" baseline="0" dirty="0">
                <a:solidFill>
                  <a:srgbClr val="221E1F"/>
                </a:solidFill>
              </a:rPr>
              <a:t>No, a systematic risk affects almost all assets to some degree, so no matter how many assets we put into a portfolio, the systematic risk doesn’t go away </a:t>
            </a:r>
          </a:p>
          <a:p>
            <a:pPr lvl="1" algn="just">
              <a:lnSpc>
                <a:spcPct val="90000"/>
              </a:lnSpc>
              <a:spcBef>
                <a:spcPts val="600"/>
              </a:spcBef>
            </a:pPr>
            <a:endParaRPr lang="en-US" sz="21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The total risk of an investment, as measured by the standard deviation of its return, can be written as:</a:t>
            </a:r>
          </a:p>
          <a:p>
            <a:pPr algn="just">
              <a:lnSpc>
                <a:spcPct val="90000"/>
              </a:lnSpc>
              <a:spcBef>
                <a:spcPts val="600"/>
              </a:spcBef>
            </a:pPr>
            <a:endParaRPr lang="en-US" altLang="en-US" sz="2200" dirty="0">
              <a:solidFill>
                <a:srgbClr val="221E1F"/>
              </a:solidFill>
            </a:endParaRPr>
          </a:p>
          <a:p>
            <a:pPr algn="just">
              <a:lnSpc>
                <a:spcPct val="90000"/>
              </a:lnSpc>
              <a:spcBef>
                <a:spcPts val="600"/>
              </a:spcBef>
            </a:pPr>
            <a:endParaRPr lang="en-US" altLang="en-US" sz="2200" dirty="0">
              <a:solidFill>
                <a:srgbClr val="221E1F"/>
              </a:solidFill>
            </a:endParaRPr>
          </a:p>
          <a:p>
            <a:pPr marL="114639" indent="0" algn="just">
              <a:lnSpc>
                <a:spcPct val="90000"/>
              </a:lnSpc>
              <a:spcBef>
                <a:spcPts val="600"/>
              </a:spcBef>
              <a:buNone/>
            </a:pPr>
            <a:endParaRPr lang="en-US" sz="2200" b="0" i="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Systematic risk is also called </a:t>
            </a:r>
            <a:r>
              <a:rPr lang="en-US" sz="2200" b="0" i="1" u="none" strike="noStrike" baseline="0" dirty="0" err="1">
                <a:solidFill>
                  <a:srgbClr val="221E1F"/>
                </a:solidFill>
              </a:rPr>
              <a:t>nondiversifiable</a:t>
            </a:r>
            <a:r>
              <a:rPr lang="en-US" sz="2200" b="0" i="1" u="none" strike="noStrike" baseline="0" dirty="0">
                <a:solidFill>
                  <a:srgbClr val="221E1F"/>
                </a:solidFill>
              </a:rPr>
              <a:t> risk </a:t>
            </a:r>
            <a:r>
              <a:rPr lang="en-US" sz="2200" b="0" i="0" u="none" strike="noStrike" baseline="0" dirty="0">
                <a:solidFill>
                  <a:srgbClr val="221E1F"/>
                </a:solidFill>
              </a:rPr>
              <a:t>or </a:t>
            </a:r>
            <a:r>
              <a:rPr lang="en-US" sz="2200" b="0" i="1" u="none" strike="noStrike" baseline="0" dirty="0">
                <a:solidFill>
                  <a:srgbClr val="221E1F"/>
                </a:solidFill>
              </a:rPr>
              <a:t>market risk</a:t>
            </a:r>
          </a:p>
          <a:p>
            <a:pPr algn="just">
              <a:lnSpc>
                <a:spcPct val="90000"/>
              </a:lnSpc>
              <a:spcBef>
                <a:spcPts val="600"/>
              </a:spcBef>
            </a:pPr>
            <a:r>
              <a:rPr lang="en-US" sz="2200" b="0" i="0" u="none" strike="noStrike" baseline="0" dirty="0">
                <a:solidFill>
                  <a:srgbClr val="221E1F"/>
                </a:solidFill>
              </a:rPr>
              <a:t>Unsystematic risk is also called </a:t>
            </a:r>
            <a:r>
              <a:rPr lang="en-US" sz="2200" b="0" i="1" u="none" strike="noStrike" baseline="0" dirty="0">
                <a:solidFill>
                  <a:srgbClr val="221E1F"/>
                </a:solidFill>
              </a:rPr>
              <a:t>diversifiable risk, unique risk, </a:t>
            </a:r>
            <a:r>
              <a:rPr lang="en-US" sz="2200" b="0" i="0" u="none" strike="noStrike" baseline="0" dirty="0">
                <a:solidFill>
                  <a:srgbClr val="221E1F"/>
                </a:solidFill>
              </a:rPr>
              <a:t>or </a:t>
            </a:r>
            <a:r>
              <a:rPr lang="en-US" sz="2200" b="0" i="1" u="none" strike="noStrike" baseline="0" dirty="0">
                <a:solidFill>
                  <a:srgbClr val="221E1F"/>
                </a:solidFill>
              </a:rPr>
              <a:t>asset-specific risk</a:t>
            </a:r>
            <a:endParaRPr lang="en-US" altLang="en-US" sz="22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Diversification and </a:t>
            </a:r>
            <a:br>
              <a:rPr lang="en-US" altLang="en-US" sz="3600" dirty="0"/>
            </a:br>
            <a:r>
              <a:rPr lang="en-US" altLang="en-US" sz="3600" dirty="0"/>
              <a:t>systematic risk</a:t>
            </a:r>
          </a:p>
        </p:txBody>
      </p:sp>
      <p:pic>
        <p:nvPicPr>
          <p:cNvPr id="4" name="Picture 3">
            <a:extLst>
              <a:ext uri="{FF2B5EF4-FFF2-40B4-BE49-F238E27FC236}">
                <a16:creationId xmlns:a16="http://schemas.microsoft.com/office/drawing/2014/main" id="{AF73F5F5-FBF9-4227-92F5-0B07E24E599E}"/>
              </a:ext>
            </a:extLst>
          </p:cNvPr>
          <p:cNvPicPr>
            <a:picLocks noChangeAspect="1"/>
          </p:cNvPicPr>
          <p:nvPr/>
        </p:nvPicPr>
        <p:blipFill>
          <a:blip r:embed="rId3"/>
          <a:stretch>
            <a:fillRect/>
          </a:stretch>
        </p:blipFill>
        <p:spPr>
          <a:xfrm>
            <a:off x="1669032" y="4267200"/>
            <a:ext cx="6262783" cy="651619"/>
          </a:xfrm>
          <a:prstGeom prst="rect">
            <a:avLst/>
          </a:prstGeom>
        </p:spPr>
      </p:pic>
    </p:spTree>
    <p:extLst>
      <p:ext uri="{BB962C8B-B14F-4D97-AF65-F5344CB8AC3E}">
        <p14:creationId xmlns:p14="http://schemas.microsoft.com/office/powerpoint/2010/main" val="241880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524000"/>
            <a:ext cx="8117416" cy="4993289"/>
          </a:xfrm>
        </p:spPr>
        <p:txBody>
          <a:bodyPr/>
          <a:lstStyle/>
          <a:p>
            <a:pPr algn="just">
              <a:lnSpc>
                <a:spcPct val="90000"/>
              </a:lnSpc>
              <a:spcBef>
                <a:spcPts val="600"/>
              </a:spcBef>
            </a:pPr>
            <a:r>
              <a:rPr lang="en-US" altLang="en-US" sz="2200" b="1" dirty="0"/>
              <a:t>Systematic risk principle </a:t>
            </a:r>
            <a:r>
              <a:rPr lang="en-US" altLang="en-US" sz="2200" dirty="0"/>
              <a:t>states the expected return on a risky asset depends only on that asset’s systematic risk</a:t>
            </a:r>
          </a:p>
          <a:p>
            <a:pPr lvl="1" algn="just">
              <a:lnSpc>
                <a:spcPct val="90000"/>
              </a:lnSpc>
              <a:spcBef>
                <a:spcPts val="600"/>
              </a:spcBef>
            </a:pPr>
            <a:r>
              <a:rPr lang="en-US" sz="2100" b="0" i="0" u="none" strike="noStrike" baseline="0" dirty="0">
                <a:solidFill>
                  <a:srgbClr val="221E1F"/>
                </a:solidFill>
              </a:rPr>
              <a:t>Only the systematic portion </a:t>
            </a:r>
            <a:r>
              <a:rPr lang="en-US" sz="2100" dirty="0">
                <a:solidFill>
                  <a:srgbClr val="221E1F"/>
                </a:solidFill>
              </a:rPr>
              <a:t>of total risk </a:t>
            </a:r>
            <a:r>
              <a:rPr lang="en-US" sz="2100" b="0" i="0" u="none" strike="noStrike" baseline="0" dirty="0">
                <a:solidFill>
                  <a:srgbClr val="221E1F"/>
                </a:solidFill>
              </a:rPr>
              <a:t>is relevant in determining the expected return (and the risk premium) on that asset</a:t>
            </a:r>
          </a:p>
          <a:p>
            <a:pPr algn="just">
              <a:lnSpc>
                <a:spcPct val="90000"/>
              </a:lnSpc>
              <a:spcBef>
                <a:spcPts val="600"/>
              </a:spcBef>
            </a:pPr>
            <a:r>
              <a:rPr lang="en-US" altLang="en-US" sz="2200" dirty="0">
                <a:latin typeface="STIX MathJax Main"/>
              </a:rPr>
              <a:t>Level of systematic risk is measured using the </a:t>
            </a:r>
            <a:r>
              <a:rPr lang="en-US" altLang="en-US" sz="2200" b="1" dirty="0">
                <a:latin typeface="STIX MathJax Main"/>
              </a:rPr>
              <a:t>beta coefficient</a:t>
            </a:r>
            <a:r>
              <a:rPr lang="en-US" altLang="en-US" sz="2200" dirty="0">
                <a:latin typeface="STIX MathJax Main"/>
              </a:rPr>
              <a:t>, </a:t>
            </a:r>
            <a:r>
              <a:rPr lang="el-GR" altLang="en-US" sz="2200" dirty="0">
                <a:latin typeface="STIX MathJax Main"/>
              </a:rPr>
              <a:t>β</a:t>
            </a:r>
            <a:endParaRPr lang="en-US" altLang="en-US" sz="2200" dirty="0">
              <a:latin typeface="STIX MathJax Main"/>
            </a:endParaRPr>
          </a:p>
          <a:p>
            <a:pPr lvl="1" algn="just">
              <a:lnSpc>
                <a:spcPct val="90000"/>
              </a:lnSpc>
              <a:spcBef>
                <a:spcPts val="600"/>
              </a:spcBef>
            </a:pPr>
            <a:r>
              <a:rPr lang="en-US" sz="2100" b="0" i="0" u="none" strike="noStrike" baseline="0" dirty="0">
                <a:solidFill>
                  <a:srgbClr val="221E1F"/>
                </a:solidFill>
              </a:rPr>
              <a:t>An average asset has a beta of 1.0 relative to itself; an asset with a beta of .50 has half as much systematic risk as an average asset; an asset with a beta of 2.0 has twice as much</a:t>
            </a:r>
          </a:p>
          <a:p>
            <a:pPr lvl="1" algn="just">
              <a:lnSpc>
                <a:spcPct val="90000"/>
              </a:lnSpc>
              <a:spcBef>
                <a:spcPts val="600"/>
              </a:spcBef>
            </a:pPr>
            <a:endParaRPr lang="en-US" altLang="en-US" sz="2100" b="1"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systematic risk principle</a:t>
            </a:r>
          </a:p>
        </p:txBody>
      </p:sp>
      <p:pic>
        <p:nvPicPr>
          <p:cNvPr id="5" name="Picture 4">
            <a:extLst>
              <a:ext uri="{FF2B5EF4-FFF2-40B4-BE49-F238E27FC236}">
                <a16:creationId xmlns:a16="http://schemas.microsoft.com/office/drawing/2014/main" id="{7C1C7BB8-1739-4684-93F5-9E67DC83C7C7}"/>
              </a:ext>
            </a:extLst>
          </p:cNvPr>
          <p:cNvPicPr>
            <a:picLocks noChangeAspect="1"/>
          </p:cNvPicPr>
          <p:nvPr/>
        </p:nvPicPr>
        <p:blipFill>
          <a:blip r:embed="rId3"/>
          <a:stretch>
            <a:fillRect/>
          </a:stretch>
        </p:blipFill>
        <p:spPr>
          <a:xfrm>
            <a:off x="2635955" y="4231735"/>
            <a:ext cx="3872089" cy="2285554"/>
          </a:xfrm>
          <a:prstGeom prst="rect">
            <a:avLst/>
          </a:prstGeom>
        </p:spPr>
      </p:pic>
    </p:spTree>
    <p:extLst>
      <p:ext uri="{BB962C8B-B14F-4D97-AF65-F5344CB8AC3E}">
        <p14:creationId xmlns:p14="http://schemas.microsoft.com/office/powerpoint/2010/main" val="120151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890147-6C20-4265-ABF7-53B5C913EB7F}"/>
              </a:ext>
            </a:extLst>
          </p:cNvPr>
          <p:cNvPicPr>
            <a:picLocks noGrp="1" noChangeAspect="1"/>
          </p:cNvPicPr>
          <p:nvPr>
            <p:ph idx="1"/>
          </p:nvPr>
        </p:nvPicPr>
        <p:blipFill>
          <a:blip r:embed="rId3"/>
          <a:stretch>
            <a:fillRect/>
          </a:stretch>
        </p:blipFill>
        <p:spPr>
          <a:xfrm>
            <a:off x="636764" y="1851344"/>
            <a:ext cx="8116887" cy="4256646"/>
          </a:xfrm>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Total risk versus beta</a:t>
            </a:r>
          </a:p>
        </p:txBody>
      </p:sp>
    </p:spTree>
    <p:extLst>
      <p:ext uri="{BB962C8B-B14F-4D97-AF65-F5344CB8AC3E}">
        <p14:creationId xmlns:p14="http://schemas.microsoft.com/office/powerpoint/2010/main" val="347289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524000"/>
            <a:ext cx="8278636" cy="4993289"/>
          </a:xfrm>
        </p:spPr>
        <p:txBody>
          <a:bodyPr/>
          <a:lstStyle/>
          <a:p>
            <a:pPr algn="just">
              <a:spcBef>
                <a:spcPts val="600"/>
              </a:spcBef>
              <a:spcAft>
                <a:spcPts val="600"/>
              </a:spcAft>
            </a:pPr>
            <a:r>
              <a:rPr lang="en-US" sz="2200" b="0" i="0" u="none" strike="noStrike" baseline="0" dirty="0">
                <a:solidFill>
                  <a:srgbClr val="221E1F"/>
                </a:solidFill>
              </a:rPr>
              <a:t>A portfolio beta can be calculated just like a portfolio expected return</a:t>
            </a:r>
          </a:p>
          <a:p>
            <a:pPr lvl="1" algn="just">
              <a:spcBef>
                <a:spcPts val="600"/>
              </a:spcBef>
              <a:spcAft>
                <a:spcPts val="600"/>
              </a:spcAft>
            </a:pPr>
            <a:r>
              <a:rPr lang="en-US" sz="2100" b="0" i="0" u="none" strike="noStrike" baseline="0" dirty="0">
                <a:solidFill>
                  <a:srgbClr val="221E1F"/>
                </a:solidFill>
              </a:rPr>
              <a:t>If we had many assets in a portfolio, we would multiply each asset’s beta by its portfolio weight and then add the results to get the portfolio’s beta</a:t>
            </a:r>
          </a:p>
          <a:p>
            <a:pPr algn="just">
              <a:spcBef>
                <a:spcPts val="600"/>
              </a:spcBef>
              <a:spcAft>
                <a:spcPts val="600"/>
              </a:spcAft>
            </a:pPr>
            <a:endParaRPr lang="en-US" sz="2200" b="0" i="0" u="none" strike="noStrike" baseline="0" dirty="0">
              <a:solidFill>
                <a:srgbClr val="221E1F"/>
              </a:solidFill>
            </a:endParaRPr>
          </a:p>
          <a:p>
            <a:pPr algn="just">
              <a:spcBef>
                <a:spcPts val="600"/>
              </a:spcBef>
              <a:spcAft>
                <a:spcPts val="600"/>
              </a:spcAft>
            </a:pPr>
            <a:r>
              <a:rPr lang="en-US" sz="2200" b="0" i="0" u="none" strike="noStrike" baseline="0" dirty="0">
                <a:solidFill>
                  <a:srgbClr val="221E1F"/>
                </a:solidFill>
              </a:rPr>
              <a:t>Using Table 13.8, suppose you put half of your money in Shopify and half in Coca-Cola. What would the beta of this combination be?</a:t>
            </a:r>
          </a:p>
          <a:p>
            <a:pPr lvl="1" algn="just">
              <a:spcBef>
                <a:spcPts val="600"/>
              </a:spcBef>
              <a:spcAft>
                <a:spcPts val="600"/>
              </a:spcAft>
            </a:pPr>
            <a:r>
              <a:rPr lang="en-US" sz="2100" b="0" i="0" u="none" strike="noStrike" baseline="0" dirty="0">
                <a:solidFill>
                  <a:srgbClr val="221E1F"/>
                </a:solidFill>
              </a:rPr>
              <a:t>Because Shopify has a beta of 1.59 and Coca-Cola has a beta of .55, the portfolio’s beta, β</a:t>
            </a:r>
            <a:r>
              <a:rPr lang="en-US" sz="2100" b="0" i="1" u="none" strike="noStrike" baseline="-25000" dirty="0">
                <a:solidFill>
                  <a:srgbClr val="221E1F"/>
                </a:solidFill>
              </a:rPr>
              <a:t>P</a:t>
            </a:r>
            <a:r>
              <a:rPr lang="en-US" sz="2100" b="0" i="0" u="none" strike="noStrike" baseline="0" dirty="0">
                <a:solidFill>
                  <a:srgbClr val="221E1F"/>
                </a:solidFill>
              </a:rPr>
              <a:t>, would be: </a:t>
            </a:r>
          </a:p>
          <a:p>
            <a:pPr marL="686047" lvl="2" indent="0" algn="just">
              <a:spcBef>
                <a:spcPts val="600"/>
              </a:spcBef>
              <a:spcAft>
                <a:spcPts val="600"/>
              </a:spcAft>
              <a:buNone/>
            </a:pPr>
            <a:r>
              <a:rPr lang="el-GR" sz="2100" b="0" i="0" u="none" strike="noStrike" baseline="0" dirty="0">
                <a:solidFill>
                  <a:srgbClr val="221E1F"/>
                </a:solidFill>
              </a:rPr>
              <a:t>β</a:t>
            </a:r>
            <a:r>
              <a:rPr lang="en-US" sz="2100" b="0" i="1" u="none" strike="noStrike" baseline="-25000" dirty="0">
                <a:solidFill>
                  <a:srgbClr val="221E1F"/>
                </a:solidFill>
              </a:rPr>
              <a:t>P</a:t>
            </a:r>
            <a:r>
              <a:rPr lang="en-US" sz="2100" b="0" i="1" u="none" strike="noStrike" baseline="0" dirty="0">
                <a:solidFill>
                  <a:srgbClr val="221E1F"/>
                </a:solidFill>
              </a:rPr>
              <a:t> </a:t>
            </a:r>
            <a:r>
              <a:rPr lang="en-US" sz="2100" b="0" i="0" u="none" strike="noStrike" baseline="0" dirty="0">
                <a:solidFill>
                  <a:srgbClr val="221E1F"/>
                </a:solidFill>
              </a:rPr>
              <a:t>= .50 × </a:t>
            </a:r>
            <a:r>
              <a:rPr lang="el-GR" sz="2100" b="0" i="0" u="none" strike="noStrike" baseline="0" dirty="0">
                <a:solidFill>
                  <a:srgbClr val="221E1F"/>
                </a:solidFill>
              </a:rPr>
              <a:t>β</a:t>
            </a:r>
            <a:r>
              <a:rPr lang="en-US" sz="2100" b="0" i="1" u="none" strike="noStrike" baseline="-25000" dirty="0">
                <a:solidFill>
                  <a:srgbClr val="221E1F"/>
                </a:solidFill>
              </a:rPr>
              <a:t>Shopify</a:t>
            </a:r>
            <a:r>
              <a:rPr lang="en-US" sz="2100" b="0" i="1" u="none" strike="noStrike" baseline="0" dirty="0">
                <a:solidFill>
                  <a:srgbClr val="221E1F"/>
                </a:solidFill>
              </a:rPr>
              <a:t> </a:t>
            </a:r>
            <a:r>
              <a:rPr lang="en-US" sz="2100" b="0" i="0" u="none" strike="noStrike" baseline="0" dirty="0">
                <a:solidFill>
                  <a:srgbClr val="221E1F"/>
                </a:solidFill>
              </a:rPr>
              <a:t>+ .50 × </a:t>
            </a:r>
            <a:r>
              <a:rPr lang="el-GR" sz="2100" b="0" i="0" u="none" strike="noStrike" baseline="0" dirty="0">
                <a:solidFill>
                  <a:srgbClr val="221E1F"/>
                </a:solidFill>
              </a:rPr>
              <a:t>β</a:t>
            </a:r>
            <a:r>
              <a:rPr lang="en-US" sz="2100" b="0" i="1" u="none" strike="noStrike" baseline="-25000" dirty="0">
                <a:solidFill>
                  <a:srgbClr val="221E1F"/>
                </a:solidFill>
              </a:rPr>
              <a:t>Coca-Cola</a:t>
            </a:r>
            <a:r>
              <a:rPr lang="en-US" sz="2100" b="0" i="1" u="none" strike="noStrike" baseline="0" dirty="0">
                <a:solidFill>
                  <a:srgbClr val="221E1F"/>
                </a:solidFill>
              </a:rPr>
              <a:t> </a:t>
            </a:r>
            <a:r>
              <a:rPr lang="en-US" sz="2100" b="0" i="0" u="none" strike="noStrike" baseline="0" dirty="0">
                <a:solidFill>
                  <a:srgbClr val="221E1F"/>
                </a:solidFill>
              </a:rPr>
              <a:t>= .50 × 1.59 + .50 × .55 = </a:t>
            </a:r>
            <a:r>
              <a:rPr lang="en-US" sz="2100" b="1" i="0" u="none" strike="noStrike" baseline="0" dirty="0">
                <a:solidFill>
                  <a:schemeClr val="accent1">
                    <a:lumMod val="75000"/>
                  </a:schemeClr>
                </a:solidFill>
              </a:rPr>
              <a:t>1.07</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Portfolio betas</a:t>
            </a:r>
          </a:p>
        </p:txBody>
      </p:sp>
    </p:spTree>
    <p:extLst>
      <p:ext uri="{BB962C8B-B14F-4D97-AF65-F5344CB8AC3E}">
        <p14:creationId xmlns:p14="http://schemas.microsoft.com/office/powerpoint/2010/main" val="62985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idx="4294967295"/>
          </p:nvPr>
        </p:nvSpPr>
        <p:spPr>
          <a:xfrm>
            <a:off x="6799262" y="685800"/>
            <a:ext cx="2344738" cy="1117600"/>
          </a:xfrm>
        </p:spPr>
        <p:txBody>
          <a:bodyPr/>
          <a:lstStyle/>
          <a:p>
            <a:pPr eaLnBrk="1" hangingPunct="1">
              <a:defRPr/>
            </a:pPr>
            <a:r>
              <a:rPr lang="en-US" altLang="en-US" sz="3600" dirty="0">
                <a:solidFill>
                  <a:schemeClr val="accent1">
                    <a:lumMod val="75000"/>
                  </a:schemeClr>
                </a:solidFill>
              </a:rPr>
              <a:t>Portfolio betas:</a:t>
            </a:r>
            <a:br>
              <a:rPr lang="en-US" altLang="en-US" sz="3600" dirty="0">
                <a:solidFill>
                  <a:schemeClr val="accent1">
                    <a:lumMod val="75000"/>
                  </a:schemeClr>
                </a:solidFill>
              </a:rPr>
            </a:br>
            <a:r>
              <a:rPr lang="en-US" altLang="en-US" sz="3600" dirty="0">
                <a:solidFill>
                  <a:schemeClr val="accent1">
                    <a:lumMod val="75000"/>
                  </a:schemeClr>
                </a:solidFill>
              </a:rPr>
              <a:t>an example</a:t>
            </a:r>
          </a:p>
        </p:txBody>
      </p:sp>
      <p:pic>
        <p:nvPicPr>
          <p:cNvPr id="6" name="Content Placeholder 5">
            <a:extLst>
              <a:ext uri="{FF2B5EF4-FFF2-40B4-BE49-F238E27FC236}">
                <a16:creationId xmlns:a16="http://schemas.microsoft.com/office/drawing/2014/main" id="{C98C871B-E64A-4589-AF31-D51ACCEE3065}"/>
              </a:ext>
            </a:extLst>
          </p:cNvPr>
          <p:cNvPicPr>
            <a:picLocks noGrp="1" noChangeAspect="1"/>
          </p:cNvPicPr>
          <p:nvPr>
            <p:ph idx="4294967295"/>
          </p:nvPr>
        </p:nvPicPr>
        <p:blipFill>
          <a:blip r:embed="rId3"/>
          <a:stretch>
            <a:fillRect/>
          </a:stretch>
        </p:blipFill>
        <p:spPr>
          <a:xfrm>
            <a:off x="152400" y="177800"/>
            <a:ext cx="6646862" cy="3251200"/>
          </a:xfrm>
        </p:spPr>
      </p:pic>
      <p:pic>
        <p:nvPicPr>
          <p:cNvPr id="8" name="Picture 7">
            <a:extLst>
              <a:ext uri="{FF2B5EF4-FFF2-40B4-BE49-F238E27FC236}">
                <a16:creationId xmlns:a16="http://schemas.microsoft.com/office/drawing/2014/main" id="{73F58EFE-E237-4AA8-8528-0287F62D4801}"/>
              </a:ext>
            </a:extLst>
          </p:cNvPr>
          <p:cNvPicPr>
            <a:picLocks noChangeAspect="1"/>
          </p:cNvPicPr>
          <p:nvPr/>
        </p:nvPicPr>
        <p:blipFill>
          <a:blip r:embed="rId4"/>
          <a:stretch>
            <a:fillRect/>
          </a:stretch>
        </p:blipFill>
        <p:spPr>
          <a:xfrm>
            <a:off x="152194" y="3429000"/>
            <a:ext cx="6647068" cy="3055344"/>
          </a:xfrm>
          <a:prstGeom prst="rect">
            <a:avLst/>
          </a:prstGeom>
        </p:spPr>
      </p:pic>
    </p:spTree>
    <p:extLst>
      <p:ext uri="{BB962C8B-B14F-4D97-AF65-F5344CB8AC3E}">
        <p14:creationId xmlns:p14="http://schemas.microsoft.com/office/powerpoint/2010/main" val="72305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524000"/>
            <a:ext cx="8278636" cy="4993289"/>
          </a:xfrm>
        </p:spPr>
        <p:txBody>
          <a:bodyPr/>
          <a:lstStyle/>
          <a:p>
            <a:pPr algn="just">
              <a:spcBef>
                <a:spcPts val="600"/>
              </a:spcBef>
              <a:spcAft>
                <a:spcPts val="600"/>
              </a:spcAft>
            </a:pPr>
            <a:r>
              <a:rPr lang="en-US" sz="2200" b="0" i="0" u="none" strike="noStrike" baseline="0" dirty="0">
                <a:solidFill>
                  <a:srgbClr val="221E1F"/>
                </a:solidFill>
              </a:rPr>
              <a:t>Suppose Asset A has an expected return of E(</a:t>
            </a:r>
            <a:r>
              <a:rPr lang="en-US" sz="2200" b="0" i="1" u="none" strike="noStrike" baseline="0" dirty="0">
                <a:solidFill>
                  <a:srgbClr val="221E1F"/>
                </a:solidFill>
              </a:rPr>
              <a:t>R</a:t>
            </a:r>
            <a:r>
              <a:rPr lang="en-US" sz="2200" b="0" i="1" u="none" strike="noStrike" baseline="-25000" dirty="0">
                <a:solidFill>
                  <a:srgbClr val="221E1F"/>
                </a:solidFill>
              </a:rPr>
              <a:t>A</a:t>
            </a:r>
            <a:r>
              <a:rPr lang="en-US" sz="2200" b="0" i="0" u="none" strike="noStrike" baseline="0" dirty="0">
                <a:solidFill>
                  <a:srgbClr val="221E1F"/>
                </a:solidFill>
              </a:rPr>
              <a:t>) = 20% and a beta of β</a:t>
            </a:r>
            <a:r>
              <a:rPr lang="en-US" sz="2200" b="0" i="1" u="none" strike="noStrike" baseline="-25000" dirty="0">
                <a:solidFill>
                  <a:srgbClr val="221E1F"/>
                </a:solidFill>
              </a:rPr>
              <a:t>A</a:t>
            </a:r>
            <a:r>
              <a:rPr lang="en-US" sz="2200" b="0" i="1" u="none" strike="noStrike" baseline="0" dirty="0">
                <a:solidFill>
                  <a:srgbClr val="221E1F"/>
                </a:solidFill>
              </a:rPr>
              <a:t> </a:t>
            </a:r>
            <a:r>
              <a:rPr lang="en-US" sz="2200" b="0" i="0" u="none" strike="noStrike" baseline="0" dirty="0">
                <a:solidFill>
                  <a:srgbClr val="221E1F"/>
                </a:solidFill>
              </a:rPr>
              <a:t>= 1.6. Furthermore, suppose that the risk-free rate is </a:t>
            </a:r>
            <a:r>
              <a:rPr lang="en-US" sz="2200" b="0" i="1" u="none" strike="noStrike" baseline="0" dirty="0">
                <a:solidFill>
                  <a:srgbClr val="221E1F"/>
                </a:solidFill>
              </a:rPr>
              <a:t>R</a:t>
            </a:r>
            <a:r>
              <a:rPr lang="en-US" sz="2200" b="0" i="1" u="none" strike="noStrike" baseline="-25000" dirty="0">
                <a:solidFill>
                  <a:srgbClr val="221E1F"/>
                </a:solidFill>
              </a:rPr>
              <a:t>f</a:t>
            </a:r>
            <a:r>
              <a:rPr lang="en-US" sz="2200" b="0" i="1" u="none" strike="noStrike" baseline="0" dirty="0">
                <a:solidFill>
                  <a:srgbClr val="221E1F"/>
                </a:solidFill>
              </a:rPr>
              <a:t> </a:t>
            </a:r>
            <a:r>
              <a:rPr lang="en-US" sz="2200" b="0" i="0" u="none" strike="noStrike" baseline="0" dirty="0">
                <a:solidFill>
                  <a:srgbClr val="221E1F"/>
                </a:solidFill>
              </a:rPr>
              <a:t>= 8%.</a:t>
            </a:r>
          </a:p>
          <a:p>
            <a:pPr algn="just">
              <a:spcBef>
                <a:spcPts val="600"/>
              </a:spcBef>
              <a:spcAft>
                <a:spcPts val="600"/>
              </a:spcAft>
            </a:pPr>
            <a:r>
              <a:rPr lang="en-US" sz="2200" b="0" i="0" u="none" strike="noStrike" baseline="0" dirty="0">
                <a:solidFill>
                  <a:srgbClr val="221E1F"/>
                </a:solidFill>
              </a:rPr>
              <a:t>Consider a portfolio made up of Asset A and a risk-free asset</a:t>
            </a:r>
            <a:r>
              <a:rPr lang="en-US" sz="2200" dirty="0">
                <a:solidFill>
                  <a:srgbClr val="221E1F"/>
                </a:solidFill>
              </a:rPr>
              <a:t>. </a:t>
            </a:r>
            <a:r>
              <a:rPr lang="en-US" sz="2200" b="0" i="0" u="none" strike="noStrike" baseline="0" dirty="0">
                <a:solidFill>
                  <a:srgbClr val="221E1F"/>
                </a:solidFill>
              </a:rPr>
              <a:t>If 25% of the portfolio is invested in Asset A, then the expected return is: </a:t>
            </a:r>
          </a:p>
          <a:p>
            <a:pPr marL="686047" lvl="2" indent="0" algn="just">
              <a:buNone/>
            </a:pPr>
            <a:r>
              <a:rPr lang="pt-BR" sz="2100" b="0" i="0" u="none" strike="noStrike" baseline="0" dirty="0">
                <a:solidFill>
                  <a:srgbClr val="221E1F"/>
                </a:solidFill>
              </a:rPr>
              <a:t>E(</a:t>
            </a:r>
            <a:r>
              <a:rPr lang="pt-BR" sz="2100" b="0" i="1" u="none" strike="noStrike" baseline="0" dirty="0">
                <a:solidFill>
                  <a:srgbClr val="221E1F"/>
                </a:solidFill>
              </a:rPr>
              <a:t>R</a:t>
            </a:r>
            <a:r>
              <a:rPr lang="pt-BR" sz="2100" b="0" i="1" u="none" strike="noStrike" baseline="-25000" dirty="0">
                <a:solidFill>
                  <a:srgbClr val="221E1F"/>
                </a:solidFill>
              </a:rPr>
              <a:t>P</a:t>
            </a:r>
            <a:r>
              <a:rPr lang="pt-BR" sz="2100" b="0" i="0" u="none" strike="noStrike" baseline="0" dirty="0">
                <a:solidFill>
                  <a:srgbClr val="221E1F"/>
                </a:solidFill>
              </a:rPr>
              <a:t>) = .25 × E(</a:t>
            </a:r>
            <a:r>
              <a:rPr lang="pt-BR" sz="2100" b="0" i="1" u="none" strike="noStrike" baseline="0" dirty="0">
                <a:solidFill>
                  <a:srgbClr val="221E1F"/>
                </a:solidFill>
              </a:rPr>
              <a:t>R</a:t>
            </a:r>
            <a:r>
              <a:rPr lang="pt-BR" sz="2100" b="0" i="1" u="none" strike="noStrike" baseline="-25000" dirty="0">
                <a:solidFill>
                  <a:srgbClr val="221E1F"/>
                </a:solidFill>
              </a:rPr>
              <a:t>A</a:t>
            </a:r>
            <a:r>
              <a:rPr lang="pt-BR" sz="2100" b="0" i="0" u="none" strike="noStrike" baseline="0" dirty="0">
                <a:solidFill>
                  <a:srgbClr val="221E1F"/>
                </a:solidFill>
              </a:rPr>
              <a:t>) + (1 − .25) × </a:t>
            </a:r>
            <a:r>
              <a:rPr lang="pt-BR" sz="2100" b="0" i="1" u="none" strike="noStrike" baseline="0" dirty="0">
                <a:solidFill>
                  <a:srgbClr val="221E1F"/>
                </a:solidFill>
              </a:rPr>
              <a:t>R</a:t>
            </a:r>
            <a:r>
              <a:rPr lang="pt-BR" sz="2100" b="0" i="1" u="none" strike="noStrike" baseline="-25000" dirty="0">
                <a:solidFill>
                  <a:srgbClr val="221E1F"/>
                </a:solidFill>
              </a:rPr>
              <a:t>f</a:t>
            </a:r>
            <a:r>
              <a:rPr lang="pt-BR" sz="2100" b="0" i="1" u="none" strike="noStrike" baseline="0" dirty="0">
                <a:solidFill>
                  <a:srgbClr val="221E1F"/>
                </a:solidFill>
              </a:rPr>
              <a:t> </a:t>
            </a:r>
          </a:p>
          <a:p>
            <a:pPr marL="685800" lvl="2" indent="577850" algn="just">
              <a:buNone/>
            </a:pPr>
            <a:r>
              <a:rPr lang="pt-BR" sz="2100" b="0" i="0" u="none" strike="noStrike" baseline="0" dirty="0">
                <a:solidFill>
                  <a:srgbClr val="221E1F"/>
                </a:solidFill>
              </a:rPr>
              <a:t>= .25 × 20 % + .75 × 8% </a:t>
            </a:r>
          </a:p>
          <a:p>
            <a:pPr marL="685800" lvl="2" indent="577850" algn="just">
              <a:buNone/>
            </a:pPr>
            <a:r>
              <a:rPr lang="pt-BR" sz="2100" b="0" i="0" u="none" strike="noStrike" baseline="0" dirty="0">
                <a:solidFill>
                  <a:srgbClr val="221E1F"/>
                </a:solidFill>
              </a:rPr>
              <a:t>= </a:t>
            </a:r>
            <a:r>
              <a:rPr lang="pt-BR" sz="2100" b="1" i="0" u="none" strike="noStrike" baseline="0" dirty="0">
                <a:solidFill>
                  <a:schemeClr val="accent1">
                    <a:lumMod val="75000"/>
                  </a:schemeClr>
                </a:solidFill>
              </a:rPr>
              <a:t>11% </a:t>
            </a:r>
          </a:p>
          <a:p>
            <a:pPr marL="685800" lvl="2" indent="577850" algn="just">
              <a:buNone/>
            </a:pPr>
            <a:endParaRPr lang="pt-BR" sz="2100" b="0" i="0" u="none" strike="noStrike" baseline="0" dirty="0">
              <a:solidFill>
                <a:srgbClr val="221E1F"/>
              </a:solidFill>
            </a:endParaRPr>
          </a:p>
          <a:p>
            <a:pPr algn="just"/>
            <a:r>
              <a:rPr lang="en-US" sz="2200" b="0" i="0" u="none" strike="noStrike" baseline="0" dirty="0">
                <a:solidFill>
                  <a:srgbClr val="221E1F"/>
                </a:solidFill>
              </a:rPr>
              <a:t>The beta on the portfolio, β</a:t>
            </a:r>
            <a:r>
              <a:rPr lang="en-US" sz="2200" b="0" i="1" u="none" strike="noStrike" baseline="-25000" dirty="0">
                <a:solidFill>
                  <a:srgbClr val="221E1F"/>
                </a:solidFill>
              </a:rPr>
              <a:t>P</a:t>
            </a:r>
            <a:r>
              <a:rPr lang="en-US" sz="2200" b="0" i="0" u="none" strike="noStrike" baseline="0" dirty="0">
                <a:solidFill>
                  <a:srgbClr val="221E1F"/>
                </a:solidFill>
              </a:rPr>
              <a:t>, would be: </a:t>
            </a:r>
          </a:p>
          <a:p>
            <a:pPr marL="686047" lvl="2" indent="0" algn="just">
              <a:buNone/>
            </a:pPr>
            <a:r>
              <a:rPr lang="pt-BR" sz="2100" b="0" i="0" u="none" strike="noStrike" baseline="0" dirty="0">
                <a:solidFill>
                  <a:srgbClr val="221E1F"/>
                </a:solidFill>
              </a:rPr>
              <a:t>β</a:t>
            </a:r>
            <a:r>
              <a:rPr lang="pt-BR" sz="2100" b="0" i="1" u="none" strike="noStrike" baseline="-25000" dirty="0">
                <a:solidFill>
                  <a:srgbClr val="221E1F"/>
                </a:solidFill>
              </a:rPr>
              <a:t>P</a:t>
            </a:r>
            <a:r>
              <a:rPr lang="pt-BR" sz="2100" b="0" i="1" u="none" strike="noStrike" baseline="0" dirty="0">
                <a:solidFill>
                  <a:srgbClr val="221E1F"/>
                </a:solidFill>
              </a:rPr>
              <a:t> </a:t>
            </a:r>
            <a:r>
              <a:rPr lang="pt-BR" sz="2100" b="0" i="0" u="none" strike="noStrike" baseline="0" dirty="0">
                <a:solidFill>
                  <a:srgbClr val="221E1F"/>
                </a:solidFill>
              </a:rPr>
              <a:t>= .25 × β</a:t>
            </a:r>
            <a:r>
              <a:rPr lang="pt-BR" sz="2100" b="0" i="1" u="none" strike="noStrike" baseline="-25000" dirty="0">
                <a:solidFill>
                  <a:srgbClr val="221E1F"/>
                </a:solidFill>
              </a:rPr>
              <a:t>A</a:t>
            </a:r>
            <a:r>
              <a:rPr lang="pt-BR" sz="2100" b="0" i="1" u="none" strike="noStrike" baseline="0" dirty="0">
                <a:solidFill>
                  <a:srgbClr val="221E1F"/>
                </a:solidFill>
              </a:rPr>
              <a:t> </a:t>
            </a:r>
            <a:r>
              <a:rPr lang="pt-BR" sz="2100" b="0" i="0" u="none" strike="noStrike" baseline="0" dirty="0">
                <a:solidFill>
                  <a:srgbClr val="221E1F"/>
                </a:solidFill>
              </a:rPr>
              <a:t>+ (1 − .25) × 0 </a:t>
            </a:r>
          </a:p>
          <a:p>
            <a:pPr marL="685800" lvl="2" indent="288925" algn="just">
              <a:buNone/>
            </a:pPr>
            <a:r>
              <a:rPr lang="pt-BR" sz="2100" b="0" i="0" u="none" strike="noStrike" baseline="0" dirty="0">
                <a:solidFill>
                  <a:srgbClr val="221E1F"/>
                </a:solidFill>
              </a:rPr>
              <a:t>= .25 × 1.6 </a:t>
            </a:r>
          </a:p>
          <a:p>
            <a:pPr marL="685800" lvl="2" indent="288925" algn="just">
              <a:buNone/>
            </a:pPr>
            <a:r>
              <a:rPr lang="pt-BR" sz="2100" b="0" i="0" u="none" strike="noStrike" baseline="0" dirty="0">
                <a:solidFill>
                  <a:srgbClr val="221E1F"/>
                </a:solidFill>
              </a:rPr>
              <a:t>= </a:t>
            </a:r>
            <a:r>
              <a:rPr lang="pt-BR" sz="2100" b="1" i="0" u="none" strike="noStrike" baseline="0" dirty="0">
                <a:solidFill>
                  <a:schemeClr val="accent1">
                    <a:lumMod val="75000"/>
                  </a:schemeClr>
                </a:solidFill>
              </a:rPr>
              <a:t>.40</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Beta and the risk premium</a:t>
            </a:r>
          </a:p>
        </p:txBody>
      </p:sp>
    </p:spTree>
    <p:extLst>
      <p:ext uri="{BB962C8B-B14F-4D97-AF65-F5344CB8AC3E}">
        <p14:creationId xmlns:p14="http://schemas.microsoft.com/office/powerpoint/2010/main" val="185049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676400"/>
            <a:ext cx="8278636" cy="4840889"/>
          </a:xfrm>
        </p:spPr>
        <p:txBody>
          <a:bodyPr/>
          <a:lstStyle/>
          <a:p>
            <a:pPr algn="just">
              <a:lnSpc>
                <a:spcPct val="90000"/>
              </a:lnSpc>
              <a:spcBef>
                <a:spcPts val="600"/>
              </a:spcBef>
              <a:spcAft>
                <a:spcPts val="0"/>
              </a:spcAft>
            </a:pPr>
            <a:r>
              <a:rPr lang="en-US" sz="2200" b="0" i="0" u="none" strike="noStrike" baseline="0" dirty="0">
                <a:solidFill>
                  <a:srgbClr val="221E1F"/>
                </a:solidFill>
              </a:rPr>
              <a:t>Is it possible for the percentage invested in Asset A to exceed 100%?</a:t>
            </a:r>
          </a:p>
          <a:p>
            <a:pPr lvl="1" algn="just">
              <a:lnSpc>
                <a:spcPct val="90000"/>
              </a:lnSpc>
              <a:spcBef>
                <a:spcPts val="600"/>
              </a:spcBef>
              <a:spcAft>
                <a:spcPts val="0"/>
              </a:spcAft>
            </a:pPr>
            <a:r>
              <a:rPr lang="en-US" altLang="en-US" sz="2200" dirty="0">
                <a:solidFill>
                  <a:srgbClr val="221E1F"/>
                </a:solidFill>
              </a:rPr>
              <a:t>Yes, this happens if the investor borrows at the risk-free rate</a:t>
            </a:r>
            <a:endParaRPr lang="en-US" sz="2200" b="0" i="0" u="none" strike="noStrike" baseline="0" dirty="0">
              <a:solidFill>
                <a:srgbClr val="221E1F"/>
              </a:solidFill>
            </a:endParaRPr>
          </a:p>
          <a:p>
            <a:pPr algn="just">
              <a:lnSpc>
                <a:spcPct val="90000"/>
              </a:lnSpc>
              <a:spcBef>
                <a:spcPts val="600"/>
              </a:spcBef>
              <a:spcAft>
                <a:spcPts val="0"/>
              </a:spcAft>
            </a:pPr>
            <a:r>
              <a:rPr lang="en-US" sz="2200" b="0" i="0" u="none" strike="noStrike" baseline="0" dirty="0">
                <a:solidFill>
                  <a:srgbClr val="221E1F"/>
                </a:solidFill>
              </a:rPr>
              <a:t>Suppose an investor has $100 and borrows an additional $50 at 8 percent, the risk-free rate. The total investment in Asset A would be $150, or 150 percent of the investor’s wealth. </a:t>
            </a:r>
          </a:p>
          <a:p>
            <a:pPr algn="just">
              <a:lnSpc>
                <a:spcPct val="90000"/>
              </a:lnSpc>
              <a:spcBef>
                <a:spcPts val="600"/>
              </a:spcBef>
              <a:spcAft>
                <a:spcPts val="0"/>
              </a:spcAft>
            </a:pPr>
            <a:r>
              <a:rPr lang="en-US" sz="2200" b="0" i="0" u="none" strike="noStrike" baseline="0" dirty="0">
                <a:solidFill>
                  <a:srgbClr val="221E1F"/>
                </a:solidFill>
              </a:rPr>
              <a:t>The expected return in this case would be: </a:t>
            </a:r>
          </a:p>
          <a:p>
            <a:pPr marL="686047" lvl="2" indent="0" algn="just">
              <a:lnSpc>
                <a:spcPct val="90000"/>
              </a:lnSpc>
              <a:spcBef>
                <a:spcPts val="600"/>
              </a:spcBef>
              <a:spcAft>
                <a:spcPts val="0"/>
              </a:spcAft>
              <a:buNone/>
            </a:pPr>
            <a:r>
              <a:rPr lang="pt-BR" sz="2100" b="0" i="0" u="none" strike="noStrike" baseline="0" dirty="0">
                <a:solidFill>
                  <a:srgbClr val="221E1F"/>
                </a:solidFill>
              </a:rPr>
              <a:t>E(</a:t>
            </a:r>
            <a:r>
              <a:rPr lang="pt-BR" sz="2100" b="0" i="1" u="none" strike="noStrike" baseline="0" dirty="0">
                <a:solidFill>
                  <a:srgbClr val="221E1F"/>
                </a:solidFill>
              </a:rPr>
              <a:t>R</a:t>
            </a:r>
            <a:r>
              <a:rPr lang="pt-BR" sz="2100" b="0" i="1" u="none" strike="noStrike" baseline="-25000" dirty="0">
                <a:solidFill>
                  <a:srgbClr val="221E1F"/>
                </a:solidFill>
              </a:rPr>
              <a:t>P</a:t>
            </a:r>
            <a:r>
              <a:rPr lang="pt-BR" sz="2100" b="0" i="0" u="none" strike="noStrike" baseline="0" dirty="0">
                <a:solidFill>
                  <a:srgbClr val="221E1F"/>
                </a:solidFill>
              </a:rPr>
              <a:t>) = 1.50 × E(</a:t>
            </a:r>
            <a:r>
              <a:rPr lang="pt-BR" sz="2100" b="0" i="1" u="none" strike="noStrike" baseline="0" dirty="0">
                <a:solidFill>
                  <a:srgbClr val="221E1F"/>
                </a:solidFill>
              </a:rPr>
              <a:t>R</a:t>
            </a:r>
            <a:r>
              <a:rPr lang="pt-BR" sz="2100" b="0" i="1" u="none" strike="noStrike" baseline="-25000" dirty="0">
                <a:solidFill>
                  <a:srgbClr val="221E1F"/>
                </a:solidFill>
              </a:rPr>
              <a:t>A</a:t>
            </a:r>
            <a:r>
              <a:rPr lang="pt-BR" sz="2100" b="0" i="0" u="none" strike="noStrike" baseline="0" dirty="0">
                <a:solidFill>
                  <a:srgbClr val="221E1F"/>
                </a:solidFill>
              </a:rPr>
              <a:t>) + (1 − 1.50) × </a:t>
            </a:r>
            <a:r>
              <a:rPr lang="pt-BR" sz="2100" b="0" i="1" u="none" strike="noStrike" baseline="0" dirty="0">
                <a:solidFill>
                  <a:srgbClr val="221E1F"/>
                </a:solidFill>
              </a:rPr>
              <a:t>R</a:t>
            </a:r>
            <a:r>
              <a:rPr lang="pt-BR" sz="2100" b="0" i="1" u="none" strike="noStrike" baseline="-25000" dirty="0">
                <a:solidFill>
                  <a:srgbClr val="221E1F"/>
                </a:solidFill>
              </a:rPr>
              <a:t>f</a:t>
            </a:r>
            <a:r>
              <a:rPr lang="pt-BR" sz="2100" b="0" i="1" u="none" strike="noStrike" baseline="0" dirty="0">
                <a:solidFill>
                  <a:srgbClr val="221E1F"/>
                </a:solidFill>
              </a:rPr>
              <a:t> </a:t>
            </a:r>
          </a:p>
          <a:p>
            <a:pPr marL="685800" lvl="2" indent="577850" algn="just">
              <a:lnSpc>
                <a:spcPct val="90000"/>
              </a:lnSpc>
              <a:spcBef>
                <a:spcPts val="600"/>
              </a:spcBef>
              <a:spcAft>
                <a:spcPts val="0"/>
              </a:spcAft>
              <a:buNone/>
            </a:pPr>
            <a:r>
              <a:rPr lang="pt-BR" sz="2100" b="0" i="0" u="none" strike="noStrike" baseline="0" dirty="0">
                <a:solidFill>
                  <a:srgbClr val="221E1F"/>
                </a:solidFill>
              </a:rPr>
              <a:t>= 1.50 × 20% − .50 × 8% </a:t>
            </a:r>
          </a:p>
          <a:p>
            <a:pPr marL="685800" lvl="2" indent="577850" algn="just">
              <a:lnSpc>
                <a:spcPct val="90000"/>
              </a:lnSpc>
              <a:spcBef>
                <a:spcPts val="600"/>
              </a:spcBef>
              <a:spcAft>
                <a:spcPts val="0"/>
              </a:spcAft>
              <a:buNone/>
            </a:pPr>
            <a:r>
              <a:rPr lang="pt-BR" sz="2100" b="0" i="0" u="none" strike="noStrike" baseline="0" dirty="0">
                <a:solidFill>
                  <a:srgbClr val="221E1F"/>
                </a:solidFill>
              </a:rPr>
              <a:t>= </a:t>
            </a:r>
            <a:r>
              <a:rPr lang="pt-BR" sz="2100" b="1" i="0" u="none" strike="noStrike" baseline="0" dirty="0">
                <a:solidFill>
                  <a:schemeClr val="accent1">
                    <a:lumMod val="75000"/>
                  </a:schemeClr>
                </a:solidFill>
              </a:rPr>
              <a:t>26% </a:t>
            </a:r>
          </a:p>
          <a:p>
            <a:pPr algn="just">
              <a:lnSpc>
                <a:spcPct val="90000"/>
              </a:lnSpc>
              <a:spcBef>
                <a:spcPts val="600"/>
              </a:spcBef>
              <a:spcAft>
                <a:spcPts val="0"/>
              </a:spcAft>
            </a:pPr>
            <a:r>
              <a:rPr lang="en-US" sz="2200" b="0" i="0" u="none" strike="noStrike" baseline="0" dirty="0">
                <a:solidFill>
                  <a:srgbClr val="221E1F"/>
                </a:solidFill>
              </a:rPr>
              <a:t>The beta on the portfolio would be: </a:t>
            </a:r>
          </a:p>
          <a:p>
            <a:pPr marL="686047" lvl="2" indent="0" algn="just">
              <a:lnSpc>
                <a:spcPct val="90000"/>
              </a:lnSpc>
              <a:spcBef>
                <a:spcPts val="600"/>
              </a:spcBef>
              <a:spcAft>
                <a:spcPts val="0"/>
              </a:spcAft>
              <a:buNone/>
            </a:pPr>
            <a:r>
              <a:rPr lang="pt-BR" sz="2100" b="0" i="0" u="none" strike="noStrike" baseline="0" dirty="0">
                <a:solidFill>
                  <a:srgbClr val="221E1F"/>
                </a:solidFill>
              </a:rPr>
              <a:t>β</a:t>
            </a:r>
            <a:r>
              <a:rPr lang="pt-BR" sz="2100" b="0" i="1" u="none" strike="noStrike" baseline="-25000" dirty="0">
                <a:solidFill>
                  <a:srgbClr val="221E1F"/>
                </a:solidFill>
              </a:rPr>
              <a:t>P</a:t>
            </a:r>
            <a:r>
              <a:rPr lang="pt-BR" sz="2100" b="0" i="1" u="none" strike="noStrike" baseline="0" dirty="0">
                <a:solidFill>
                  <a:srgbClr val="221E1F"/>
                </a:solidFill>
              </a:rPr>
              <a:t> </a:t>
            </a:r>
            <a:r>
              <a:rPr lang="pt-BR" sz="2100" b="0" i="0" u="none" strike="noStrike" baseline="0" dirty="0">
                <a:solidFill>
                  <a:srgbClr val="221E1F"/>
                </a:solidFill>
              </a:rPr>
              <a:t>= 1.50 × β</a:t>
            </a:r>
            <a:r>
              <a:rPr lang="pt-BR" sz="2100" b="0" i="1" u="none" strike="noStrike" baseline="-25000" dirty="0">
                <a:solidFill>
                  <a:srgbClr val="221E1F"/>
                </a:solidFill>
              </a:rPr>
              <a:t>A</a:t>
            </a:r>
            <a:r>
              <a:rPr lang="pt-BR" sz="2100" b="0" i="1" u="none" strike="noStrike" baseline="0" dirty="0">
                <a:solidFill>
                  <a:srgbClr val="221E1F"/>
                </a:solidFill>
              </a:rPr>
              <a:t> </a:t>
            </a:r>
            <a:r>
              <a:rPr lang="pt-BR" sz="2100" b="0" i="0" u="none" strike="noStrike" baseline="0" dirty="0">
                <a:solidFill>
                  <a:srgbClr val="221E1F"/>
                </a:solidFill>
              </a:rPr>
              <a:t>+ (1 − 1.50) × 0 </a:t>
            </a:r>
          </a:p>
          <a:p>
            <a:pPr marL="685800" lvl="2" indent="288925" algn="just">
              <a:lnSpc>
                <a:spcPct val="90000"/>
              </a:lnSpc>
              <a:spcBef>
                <a:spcPts val="600"/>
              </a:spcBef>
              <a:spcAft>
                <a:spcPts val="0"/>
              </a:spcAft>
              <a:buNone/>
            </a:pPr>
            <a:r>
              <a:rPr lang="pt-BR" sz="2100" b="0" i="0" u="none" strike="noStrike" baseline="0" dirty="0">
                <a:solidFill>
                  <a:srgbClr val="221E1F"/>
                </a:solidFill>
              </a:rPr>
              <a:t>= 1.50 × 1.6 </a:t>
            </a:r>
          </a:p>
          <a:p>
            <a:pPr marL="685800" lvl="2" indent="288925" algn="just">
              <a:lnSpc>
                <a:spcPct val="90000"/>
              </a:lnSpc>
              <a:spcBef>
                <a:spcPts val="600"/>
              </a:spcBef>
              <a:spcAft>
                <a:spcPts val="0"/>
              </a:spcAft>
              <a:buNone/>
            </a:pPr>
            <a:r>
              <a:rPr lang="pt-BR" sz="2100" b="0" i="0" u="none" strike="noStrike" baseline="0" dirty="0">
                <a:solidFill>
                  <a:srgbClr val="221E1F"/>
                </a:solidFill>
              </a:rPr>
              <a:t>= </a:t>
            </a:r>
            <a:r>
              <a:rPr lang="pt-BR" sz="2100" b="1" i="0" u="none" strike="noStrike" baseline="0" dirty="0">
                <a:solidFill>
                  <a:schemeClr val="accent1">
                    <a:lumMod val="75000"/>
                  </a:schemeClr>
                </a:solidFill>
              </a:rPr>
              <a:t>2.4</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Beta and the risk premium (continued)</a:t>
            </a:r>
          </a:p>
        </p:txBody>
      </p:sp>
    </p:spTree>
    <p:extLst>
      <p:ext uri="{BB962C8B-B14F-4D97-AF65-F5344CB8AC3E}">
        <p14:creationId xmlns:p14="http://schemas.microsoft.com/office/powerpoint/2010/main" val="118875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828800"/>
            <a:ext cx="8278636" cy="4688489"/>
          </a:xfrm>
        </p:spPr>
        <p:txBody>
          <a:bodyPr/>
          <a:lstStyle/>
          <a:p>
            <a:pPr algn="just">
              <a:lnSpc>
                <a:spcPct val="90000"/>
              </a:lnSpc>
              <a:spcBef>
                <a:spcPts val="600"/>
              </a:spcBef>
              <a:spcAft>
                <a:spcPts val="0"/>
              </a:spcAft>
            </a:pPr>
            <a:endParaRPr lang="en-US" altLang="en-US" sz="2100" dirty="0"/>
          </a:p>
          <a:p>
            <a:pPr algn="just">
              <a:lnSpc>
                <a:spcPct val="90000"/>
              </a:lnSpc>
              <a:spcBef>
                <a:spcPts val="600"/>
              </a:spcBef>
              <a:spcAft>
                <a:spcPts val="0"/>
              </a:spcAft>
            </a:pPr>
            <a:r>
              <a:rPr lang="en-US" altLang="en-US" sz="2200" dirty="0"/>
              <a:t>Other possibilities for Asset A may be calculated as follows:</a:t>
            </a: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Beta and the risk premium (concluded)</a:t>
            </a:r>
          </a:p>
        </p:txBody>
      </p:sp>
      <p:pic>
        <p:nvPicPr>
          <p:cNvPr id="4" name="Picture 3">
            <a:extLst>
              <a:ext uri="{FF2B5EF4-FFF2-40B4-BE49-F238E27FC236}">
                <a16:creationId xmlns:a16="http://schemas.microsoft.com/office/drawing/2014/main" id="{C95F150E-3176-4CBC-8474-46115E6DD536}"/>
              </a:ext>
            </a:extLst>
          </p:cNvPr>
          <p:cNvPicPr>
            <a:picLocks noChangeAspect="1"/>
          </p:cNvPicPr>
          <p:nvPr/>
        </p:nvPicPr>
        <p:blipFill>
          <a:blip r:embed="rId3"/>
          <a:stretch>
            <a:fillRect/>
          </a:stretch>
        </p:blipFill>
        <p:spPr>
          <a:xfrm>
            <a:off x="1711965" y="2743200"/>
            <a:ext cx="5720069" cy="2938463"/>
          </a:xfrm>
          <a:prstGeom prst="rect">
            <a:avLst/>
          </a:prstGeom>
        </p:spPr>
      </p:pic>
    </p:spTree>
    <p:extLst>
      <p:ext uri="{BB962C8B-B14F-4D97-AF65-F5344CB8AC3E}">
        <p14:creationId xmlns:p14="http://schemas.microsoft.com/office/powerpoint/2010/main" val="201432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8C16992A-22A1-4C15-B66F-06C73872853F}"/>
              </a:ext>
            </a:extLst>
          </p:cNvPr>
          <p:cNvSpPr>
            <a:spLocks noGrp="1" noChangeArrowheads="1"/>
          </p:cNvSpPr>
          <p:nvPr>
            <p:ph idx="1"/>
          </p:nvPr>
        </p:nvSpPr>
        <p:spPr/>
        <p:txBody>
          <a:bodyPr/>
          <a:lstStyle/>
          <a:p>
            <a:pPr eaLnBrk="1" hangingPunct="1"/>
            <a:r>
              <a:rPr lang="en-US" altLang="en-US" dirty="0"/>
              <a:t>Expected Returns and Variances</a:t>
            </a:r>
          </a:p>
          <a:p>
            <a:pPr eaLnBrk="1" hangingPunct="1"/>
            <a:endParaRPr lang="en-US" altLang="en-US" sz="500" dirty="0"/>
          </a:p>
          <a:p>
            <a:pPr eaLnBrk="1" hangingPunct="1"/>
            <a:r>
              <a:rPr lang="en-US" altLang="en-US" dirty="0"/>
              <a:t>Portfolios</a:t>
            </a:r>
          </a:p>
          <a:p>
            <a:pPr eaLnBrk="1" hangingPunct="1"/>
            <a:endParaRPr lang="en-US" altLang="en-US" sz="500" dirty="0"/>
          </a:p>
          <a:p>
            <a:pPr eaLnBrk="1" hangingPunct="1"/>
            <a:r>
              <a:rPr lang="en-US" altLang="en-US" dirty="0"/>
              <a:t>Announcements, Surprises, and Expected Returns</a:t>
            </a:r>
          </a:p>
          <a:p>
            <a:pPr eaLnBrk="1" hangingPunct="1"/>
            <a:endParaRPr lang="en-US" altLang="en-US" sz="500" dirty="0"/>
          </a:p>
          <a:p>
            <a:pPr eaLnBrk="1" hangingPunct="1"/>
            <a:r>
              <a:rPr lang="en-US" altLang="en-US" dirty="0"/>
              <a:t>Risk: Systematic and Unsystematic</a:t>
            </a:r>
          </a:p>
          <a:p>
            <a:pPr eaLnBrk="1" hangingPunct="1"/>
            <a:endParaRPr lang="en-US" altLang="en-US" sz="500" dirty="0"/>
          </a:p>
          <a:p>
            <a:pPr eaLnBrk="1" hangingPunct="1"/>
            <a:r>
              <a:rPr lang="en-US" altLang="en-US" dirty="0"/>
              <a:t>Diversification and Portfolio Risk</a:t>
            </a:r>
          </a:p>
          <a:p>
            <a:pPr eaLnBrk="1" hangingPunct="1"/>
            <a:endParaRPr lang="en-US" altLang="en-US" sz="500" dirty="0"/>
          </a:p>
          <a:p>
            <a:pPr eaLnBrk="1" hangingPunct="1"/>
            <a:r>
              <a:rPr lang="en-US" altLang="en-US" dirty="0"/>
              <a:t>Systematic Risk and Beta</a:t>
            </a:r>
          </a:p>
          <a:p>
            <a:pPr eaLnBrk="1" hangingPunct="1"/>
            <a:endParaRPr lang="en-US" altLang="en-US" sz="500" dirty="0"/>
          </a:p>
          <a:p>
            <a:pPr eaLnBrk="1" hangingPunct="1"/>
            <a:r>
              <a:rPr lang="en-US" altLang="en-US" dirty="0"/>
              <a:t>The Security Market Line</a:t>
            </a:r>
          </a:p>
          <a:p>
            <a:pPr eaLnBrk="1" hangingPunct="1"/>
            <a:endParaRPr lang="en-US" altLang="en-US" sz="500" dirty="0"/>
          </a:p>
          <a:p>
            <a:pPr eaLnBrk="1" hangingPunct="1"/>
            <a:r>
              <a:rPr lang="en-US" altLang="en-US" dirty="0"/>
              <a:t>The SML and the Cost of Capital: A Preview</a:t>
            </a:r>
          </a:p>
        </p:txBody>
      </p:sp>
      <p:sp>
        <p:nvSpPr>
          <p:cNvPr id="2" name="Footer Placeholder 1">
            <a:extLst>
              <a:ext uri="{FF2B5EF4-FFF2-40B4-BE49-F238E27FC236}">
                <a16:creationId xmlns:a16="http://schemas.microsoft.com/office/drawing/2014/main" id="{C15084EA-C73E-419B-B764-26BE137448D7}"/>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122" name="Rectangle 2">
            <a:extLst>
              <a:ext uri="{FF2B5EF4-FFF2-40B4-BE49-F238E27FC236}">
                <a16:creationId xmlns:a16="http://schemas.microsoft.com/office/drawing/2014/main" id="{DE872700-8EAC-42FB-9E2E-C914F7E56E92}"/>
              </a:ext>
            </a:extLst>
          </p:cNvPr>
          <p:cNvSpPr>
            <a:spLocks noGrp="1" noChangeArrowheads="1"/>
          </p:cNvSpPr>
          <p:nvPr>
            <p:ph type="title"/>
          </p:nvPr>
        </p:nvSpPr>
        <p:spPr/>
        <p:txBody>
          <a:bodyPr/>
          <a:lstStyle/>
          <a:p>
            <a:pPr eaLnBrk="1" hangingPunct="1">
              <a:defRPr/>
            </a:pPr>
            <a:r>
              <a:rPr lang="en-US" altLang="en-US" sz="3600" dirty="0"/>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sz="half" idx="1"/>
          </p:nvPr>
        </p:nvSpPr>
        <p:spPr>
          <a:xfrm>
            <a:off x="381000" y="1491033"/>
            <a:ext cx="4218516" cy="4993290"/>
          </a:xfrm>
        </p:spPr>
        <p:txBody>
          <a:bodyPr wrap="square" anchor="t">
            <a:normAutofit/>
          </a:bodyPr>
          <a:lstStyle/>
          <a:p>
            <a:pPr>
              <a:lnSpc>
                <a:spcPct val="95000"/>
              </a:lnSpc>
              <a:spcBef>
                <a:spcPts val="600"/>
              </a:spcBef>
              <a:spcAft>
                <a:spcPts val="0"/>
              </a:spcAft>
            </a:pPr>
            <a:r>
              <a:rPr lang="en-US" altLang="en-US" sz="2200" dirty="0"/>
              <a:t>Expected returns from the previous slide are plotted against portfolio betas in the graph below</a:t>
            </a:r>
          </a:p>
          <a:p>
            <a:pPr>
              <a:lnSpc>
                <a:spcPct val="95000"/>
              </a:lnSpc>
              <a:spcBef>
                <a:spcPts val="600"/>
              </a:spcBef>
              <a:spcAft>
                <a:spcPts val="0"/>
              </a:spcAft>
            </a:pPr>
            <a:r>
              <a:rPr lang="en-US" altLang="en-US" sz="2200" dirty="0"/>
              <a:t>Notice all combination fall on a straight line. </a:t>
            </a:r>
            <a:r>
              <a:rPr lang="en-US" sz="2200" b="1" i="0" u="none" strike="noStrike" baseline="0" dirty="0"/>
              <a:t>What is the slope of the straight line?</a:t>
            </a:r>
            <a:endParaRPr lang="en-US" altLang="en-US" sz="2200" b="1" dirty="0"/>
          </a:p>
          <a:p>
            <a:pPr>
              <a:lnSpc>
                <a:spcPct val="95000"/>
              </a:lnSpc>
              <a:spcBef>
                <a:spcPts val="600"/>
              </a:spcBef>
              <a:spcAft>
                <a:spcPts val="0"/>
              </a:spcAft>
            </a:pPr>
            <a:r>
              <a:rPr lang="en-US" sz="2200" b="0" i="0" u="none" strike="noStrike" baseline="0" dirty="0"/>
              <a:t>Slope of line is risk premium on Asset A, E(</a:t>
            </a:r>
            <a:r>
              <a:rPr lang="en-US" sz="2200" b="0" i="1" u="none" strike="noStrike" baseline="0" dirty="0"/>
              <a:t>R</a:t>
            </a:r>
            <a:r>
              <a:rPr lang="en-US" sz="2200" b="0" i="1" u="none" strike="noStrike" baseline="-25000" dirty="0"/>
              <a:t>A</a:t>
            </a:r>
            <a:r>
              <a:rPr lang="en-US" sz="2200" b="0" i="0" u="none" strike="noStrike" baseline="0" dirty="0"/>
              <a:t>) − </a:t>
            </a:r>
            <a:r>
              <a:rPr lang="en-US" sz="2200" b="0" i="1" u="none" strike="noStrike" baseline="0" dirty="0"/>
              <a:t>R</a:t>
            </a:r>
            <a:r>
              <a:rPr lang="en-US" sz="2200" b="0" i="1" u="none" strike="noStrike" baseline="-25000" dirty="0"/>
              <a:t>f</a:t>
            </a:r>
            <a:r>
              <a:rPr lang="en-US" sz="2200" b="0" i="1" u="none" strike="noStrike" baseline="0" dirty="0"/>
              <a:t> </a:t>
            </a:r>
            <a:r>
              <a:rPr lang="en-US" sz="2200" b="0" i="0" u="none" strike="noStrike" baseline="0" dirty="0"/>
              <a:t>, divided by Asset A’s beta, β</a:t>
            </a:r>
            <a:r>
              <a:rPr lang="en-US" sz="2200" b="0" i="1" u="none" strike="noStrike" baseline="-25000" dirty="0"/>
              <a:t>A</a:t>
            </a:r>
            <a:r>
              <a:rPr lang="en-US" sz="2200" b="0" i="0" u="none" strike="noStrike" baseline="0" dirty="0"/>
              <a:t>: </a:t>
            </a:r>
            <a:endParaRPr lang="en-US" altLang="en-US" sz="2200" dirty="0"/>
          </a:p>
        </p:txBody>
      </p:sp>
      <p:pic>
        <p:nvPicPr>
          <p:cNvPr id="5" name="Picture 4" descr="Chart, line chart&#10;&#10;Description automatically generated">
            <a:extLst>
              <a:ext uri="{FF2B5EF4-FFF2-40B4-BE49-F238E27FC236}">
                <a16:creationId xmlns:a16="http://schemas.microsoft.com/office/drawing/2014/main" id="{0B7E77E9-01BA-4F12-914B-00719D488C22}"/>
              </a:ext>
            </a:extLst>
          </p:cNvPr>
          <p:cNvPicPr>
            <a:picLocks noChangeAspect="1"/>
          </p:cNvPicPr>
          <p:nvPr/>
        </p:nvPicPr>
        <p:blipFill>
          <a:blip r:embed="rId3"/>
          <a:stretch>
            <a:fillRect/>
          </a:stretch>
        </p:blipFill>
        <p:spPr>
          <a:xfrm>
            <a:off x="4468636" y="2590800"/>
            <a:ext cx="4631016" cy="2361817"/>
          </a:xfrm>
          <a:prstGeom prst="rect">
            <a:avLst/>
          </a:prstGeom>
          <a:noFill/>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a:xfrm>
            <a:off x="456848" y="6484343"/>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a:xfrm>
            <a:off x="636764" y="373677"/>
            <a:ext cx="8117416" cy="1117356"/>
          </a:xfrm>
        </p:spPr>
        <p:txBody>
          <a:bodyPr anchor="ctr">
            <a:normAutofit/>
          </a:bodyPr>
          <a:lstStyle/>
          <a:p>
            <a:pPr eaLnBrk="1" hangingPunct="1">
              <a:defRPr/>
            </a:pPr>
            <a:r>
              <a:rPr lang="en-US" altLang="en-US" dirty="0">
                <a:solidFill>
                  <a:schemeClr val="accent1">
                    <a:lumMod val="75000"/>
                  </a:schemeClr>
                </a:solidFill>
              </a:rPr>
              <a:t>The Reward-to-risk ratio</a:t>
            </a:r>
          </a:p>
        </p:txBody>
      </p:sp>
      <p:pic>
        <p:nvPicPr>
          <p:cNvPr id="8" name="Picture 7">
            <a:extLst>
              <a:ext uri="{FF2B5EF4-FFF2-40B4-BE49-F238E27FC236}">
                <a16:creationId xmlns:a16="http://schemas.microsoft.com/office/drawing/2014/main" id="{13F4B5B1-F18C-4D23-A767-B10B6DFE997F}"/>
              </a:ext>
            </a:extLst>
          </p:cNvPr>
          <p:cNvPicPr>
            <a:picLocks noChangeAspect="1"/>
          </p:cNvPicPr>
          <p:nvPr/>
        </p:nvPicPr>
        <p:blipFill>
          <a:blip r:embed="rId4"/>
          <a:stretch>
            <a:fillRect/>
          </a:stretch>
        </p:blipFill>
        <p:spPr>
          <a:xfrm>
            <a:off x="694729" y="5020607"/>
            <a:ext cx="3591058" cy="1380193"/>
          </a:xfrm>
          <a:prstGeom prst="rect">
            <a:avLst/>
          </a:prstGeom>
        </p:spPr>
      </p:pic>
    </p:spTree>
    <p:extLst>
      <p:ext uri="{BB962C8B-B14F-4D97-AF65-F5344CB8AC3E}">
        <p14:creationId xmlns:p14="http://schemas.microsoft.com/office/powerpoint/2010/main" val="193467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88000"/>
              </a:lnSpc>
              <a:spcBef>
                <a:spcPts val="600"/>
              </a:spcBef>
              <a:spcAft>
                <a:spcPts val="0"/>
              </a:spcAft>
            </a:pPr>
            <a:r>
              <a:rPr lang="en-US" sz="2200" b="0" i="0" u="none" strike="noStrike" baseline="0" dirty="0">
                <a:solidFill>
                  <a:srgbClr val="221E1F"/>
                </a:solidFill>
              </a:rPr>
              <a:t>Suppose we consider a second asset, Asset B. This asset has a beta of 1.2 and an expected return of 16%. Which investment is better, Asset A or Asset B? </a:t>
            </a:r>
            <a:endParaRPr lang="en-US" sz="2200" dirty="0">
              <a:solidFill>
                <a:srgbClr val="221E1F"/>
              </a:solidFill>
            </a:endParaRPr>
          </a:p>
          <a:p>
            <a:pPr algn="just">
              <a:lnSpc>
                <a:spcPct val="88000"/>
              </a:lnSpc>
              <a:spcBef>
                <a:spcPts val="600"/>
              </a:spcBef>
              <a:spcAft>
                <a:spcPts val="0"/>
              </a:spcAft>
            </a:pPr>
            <a:r>
              <a:rPr lang="en-US" sz="2200" b="0" i="0" u="none" strike="noStrike" baseline="0" dirty="0">
                <a:solidFill>
                  <a:srgbClr val="221E1F"/>
                </a:solidFill>
              </a:rPr>
              <a:t>To begin, calculate different combinations of expected returns and betas for portfolios of Asset B and a risk-free asset, just as we did for Asset A</a:t>
            </a:r>
          </a:p>
          <a:p>
            <a:pPr lvl="1" algn="just">
              <a:lnSpc>
                <a:spcPct val="88000"/>
              </a:lnSpc>
              <a:spcBef>
                <a:spcPts val="600"/>
              </a:spcBef>
              <a:spcAft>
                <a:spcPts val="0"/>
              </a:spcAft>
            </a:pPr>
            <a:r>
              <a:rPr lang="en-US" sz="2100" b="0" i="0" u="none" strike="noStrike" baseline="0" dirty="0">
                <a:solidFill>
                  <a:srgbClr val="221E1F"/>
                </a:solidFill>
              </a:rPr>
              <a:t>For example, if we put 25% in Asset B and the remaining 75% in the risk-free asset, the portfolio’s expected return will be: </a:t>
            </a:r>
          </a:p>
          <a:p>
            <a:pPr marL="1051463" lvl="3" indent="0" algn="just">
              <a:lnSpc>
                <a:spcPct val="88000"/>
              </a:lnSpc>
              <a:spcBef>
                <a:spcPts val="600"/>
              </a:spcBef>
              <a:spcAft>
                <a:spcPts val="0"/>
              </a:spcAft>
              <a:buNone/>
            </a:pPr>
            <a:r>
              <a:rPr lang="pt-BR" sz="2100" b="0" i="0" u="none" strike="noStrike" baseline="0" dirty="0">
                <a:solidFill>
                  <a:srgbClr val="221E1F"/>
                </a:solidFill>
              </a:rPr>
              <a:t>E(</a:t>
            </a:r>
            <a:r>
              <a:rPr lang="pt-BR" sz="2100" b="0" i="1" u="none" strike="noStrike" baseline="0" dirty="0">
                <a:solidFill>
                  <a:srgbClr val="221E1F"/>
                </a:solidFill>
              </a:rPr>
              <a:t>R</a:t>
            </a:r>
            <a:r>
              <a:rPr lang="pt-BR" sz="2100" b="0" i="1" u="none" strike="noStrike" baseline="-25000" dirty="0">
                <a:solidFill>
                  <a:srgbClr val="221E1F"/>
                </a:solidFill>
              </a:rPr>
              <a:t>P</a:t>
            </a:r>
            <a:r>
              <a:rPr lang="pt-BR" sz="2100" b="0" i="0" u="none" strike="noStrike" baseline="0" dirty="0">
                <a:solidFill>
                  <a:srgbClr val="221E1F"/>
                </a:solidFill>
              </a:rPr>
              <a:t>) = .25 × E(</a:t>
            </a:r>
            <a:r>
              <a:rPr lang="pt-BR" sz="2100" b="0" i="1" u="none" strike="noStrike" baseline="0" dirty="0">
                <a:solidFill>
                  <a:srgbClr val="221E1F"/>
                </a:solidFill>
              </a:rPr>
              <a:t>R</a:t>
            </a:r>
            <a:r>
              <a:rPr lang="pt-BR" sz="2100" b="0" i="1" u="none" strike="noStrike" baseline="-25000" dirty="0">
                <a:solidFill>
                  <a:srgbClr val="221E1F"/>
                </a:solidFill>
              </a:rPr>
              <a:t>B</a:t>
            </a:r>
            <a:r>
              <a:rPr lang="pt-BR" sz="2100" b="0" i="0" u="none" strike="noStrike" baseline="0" dirty="0">
                <a:solidFill>
                  <a:srgbClr val="221E1F"/>
                </a:solidFill>
              </a:rPr>
              <a:t>) + (1 − .25) × </a:t>
            </a:r>
            <a:r>
              <a:rPr lang="pt-BR" sz="2100" b="0" i="1" u="none" strike="noStrike" baseline="0" dirty="0">
                <a:solidFill>
                  <a:srgbClr val="221E1F"/>
                </a:solidFill>
              </a:rPr>
              <a:t>R</a:t>
            </a:r>
            <a:r>
              <a:rPr lang="pt-BR" sz="2100" b="0" i="1" u="none" strike="noStrike" baseline="-25000" dirty="0">
                <a:solidFill>
                  <a:srgbClr val="221E1F"/>
                </a:solidFill>
              </a:rPr>
              <a:t>f</a:t>
            </a:r>
            <a:r>
              <a:rPr lang="pt-BR" sz="2100" b="0" i="1" u="none" strike="noStrike" baseline="0" dirty="0">
                <a:solidFill>
                  <a:srgbClr val="221E1F"/>
                </a:solidFill>
              </a:rPr>
              <a:t> </a:t>
            </a:r>
          </a:p>
          <a:p>
            <a:pPr marL="1051463" lvl="3" indent="0" algn="just">
              <a:lnSpc>
                <a:spcPct val="88000"/>
              </a:lnSpc>
              <a:spcBef>
                <a:spcPts val="600"/>
              </a:spcBef>
              <a:spcAft>
                <a:spcPts val="0"/>
              </a:spcAft>
              <a:buNone/>
            </a:pPr>
            <a:r>
              <a:rPr lang="pt-BR" sz="2100" b="0" i="0" u="none" strike="noStrike" baseline="0" dirty="0">
                <a:solidFill>
                  <a:srgbClr val="221E1F"/>
                </a:solidFill>
              </a:rPr>
              <a:t>= .25 × 16 % + .75 × 8% </a:t>
            </a:r>
          </a:p>
          <a:p>
            <a:pPr marL="1051463" lvl="3" indent="0" algn="just">
              <a:lnSpc>
                <a:spcPct val="88000"/>
              </a:lnSpc>
              <a:spcBef>
                <a:spcPts val="600"/>
              </a:spcBef>
              <a:spcAft>
                <a:spcPts val="0"/>
              </a:spcAft>
              <a:buNone/>
            </a:pPr>
            <a:r>
              <a:rPr lang="pt-BR" sz="2100" b="0" i="0" u="none" strike="noStrike" baseline="0" dirty="0">
                <a:solidFill>
                  <a:srgbClr val="221E1F"/>
                </a:solidFill>
              </a:rPr>
              <a:t>= </a:t>
            </a:r>
            <a:r>
              <a:rPr lang="pt-BR" sz="2100" b="1" i="0" u="none" strike="noStrike" baseline="0" dirty="0">
                <a:solidFill>
                  <a:schemeClr val="accent1">
                    <a:lumMod val="75000"/>
                  </a:schemeClr>
                </a:solidFill>
              </a:rPr>
              <a:t>10% </a:t>
            </a:r>
          </a:p>
          <a:p>
            <a:pPr lvl="1" algn="just">
              <a:lnSpc>
                <a:spcPct val="88000"/>
              </a:lnSpc>
              <a:spcBef>
                <a:spcPts val="600"/>
              </a:spcBef>
              <a:spcAft>
                <a:spcPts val="0"/>
              </a:spcAft>
            </a:pPr>
            <a:r>
              <a:rPr lang="en-US" sz="2100" b="0" i="0" u="none" strike="noStrike" baseline="0" dirty="0">
                <a:solidFill>
                  <a:srgbClr val="221E1F"/>
                </a:solidFill>
              </a:rPr>
              <a:t>Similarly, the beta on the portfolio, β</a:t>
            </a:r>
            <a:r>
              <a:rPr lang="en-US" sz="2100" b="0" i="1" u="none" strike="noStrike" baseline="-25000" dirty="0">
                <a:solidFill>
                  <a:srgbClr val="221E1F"/>
                </a:solidFill>
              </a:rPr>
              <a:t>P</a:t>
            </a:r>
            <a:r>
              <a:rPr lang="en-US" sz="2100" b="0" i="0" u="none" strike="noStrike" baseline="0" dirty="0">
                <a:solidFill>
                  <a:srgbClr val="221E1F"/>
                </a:solidFill>
              </a:rPr>
              <a:t>, will be: </a:t>
            </a:r>
          </a:p>
          <a:p>
            <a:pPr marL="1051463" lvl="3" indent="0" algn="just">
              <a:lnSpc>
                <a:spcPct val="88000"/>
              </a:lnSpc>
              <a:spcBef>
                <a:spcPts val="600"/>
              </a:spcBef>
              <a:spcAft>
                <a:spcPts val="0"/>
              </a:spcAft>
              <a:buNone/>
            </a:pPr>
            <a:r>
              <a:rPr lang="el-GR" sz="2100" b="0" i="0" u="none" strike="noStrike" baseline="0" dirty="0">
                <a:solidFill>
                  <a:srgbClr val="221E1F"/>
                </a:solidFill>
              </a:rPr>
              <a:t>β</a:t>
            </a:r>
            <a:r>
              <a:rPr lang="en-US" sz="2100" b="0" i="1" u="none" strike="noStrike" baseline="-25000" dirty="0">
                <a:solidFill>
                  <a:srgbClr val="221E1F"/>
                </a:solidFill>
              </a:rPr>
              <a:t>P</a:t>
            </a:r>
            <a:r>
              <a:rPr lang="en-US" sz="2100" b="0" i="1" u="none" strike="noStrike" baseline="0" dirty="0">
                <a:solidFill>
                  <a:srgbClr val="221E1F"/>
                </a:solidFill>
              </a:rPr>
              <a:t> </a:t>
            </a:r>
            <a:r>
              <a:rPr lang="en-US" sz="2100" b="0" i="0" u="none" strike="noStrike" baseline="0" dirty="0">
                <a:solidFill>
                  <a:srgbClr val="221E1F"/>
                </a:solidFill>
              </a:rPr>
              <a:t>= .25 × </a:t>
            </a:r>
            <a:r>
              <a:rPr lang="el-GR" sz="2100" b="0" i="0" u="none" strike="noStrike" baseline="0" dirty="0">
                <a:solidFill>
                  <a:srgbClr val="221E1F"/>
                </a:solidFill>
              </a:rPr>
              <a:t>β</a:t>
            </a:r>
            <a:r>
              <a:rPr lang="en-US" sz="2100" b="0" i="1" u="none" strike="noStrike" baseline="-25000" dirty="0">
                <a:solidFill>
                  <a:srgbClr val="221E1F"/>
                </a:solidFill>
              </a:rPr>
              <a:t>B</a:t>
            </a:r>
            <a:r>
              <a:rPr lang="en-US" sz="2100" b="0" i="1" u="none" strike="noStrike" baseline="0" dirty="0">
                <a:solidFill>
                  <a:srgbClr val="221E1F"/>
                </a:solidFill>
              </a:rPr>
              <a:t> </a:t>
            </a:r>
            <a:r>
              <a:rPr lang="en-US" sz="2100" b="0" i="0" u="none" strike="noStrike" baseline="0" dirty="0">
                <a:solidFill>
                  <a:srgbClr val="221E1F"/>
                </a:solidFill>
              </a:rPr>
              <a:t>+ (1 − .25) × 0 </a:t>
            </a:r>
          </a:p>
          <a:p>
            <a:pPr marL="1051463" lvl="3" indent="0" algn="just">
              <a:lnSpc>
                <a:spcPct val="88000"/>
              </a:lnSpc>
              <a:spcBef>
                <a:spcPts val="600"/>
              </a:spcBef>
              <a:spcAft>
                <a:spcPts val="0"/>
              </a:spcAft>
              <a:buNone/>
            </a:pPr>
            <a:r>
              <a:rPr lang="en-US" sz="2100" b="0" i="0" u="none" strike="noStrike" baseline="0" dirty="0">
                <a:solidFill>
                  <a:srgbClr val="221E1F"/>
                </a:solidFill>
              </a:rPr>
              <a:t>= .25 × 1.2 </a:t>
            </a:r>
          </a:p>
          <a:p>
            <a:pPr marL="1051463" lvl="3" indent="0" algn="just">
              <a:lnSpc>
                <a:spcPct val="88000"/>
              </a:lnSpc>
              <a:spcBef>
                <a:spcPts val="600"/>
              </a:spcBef>
              <a:spcAft>
                <a:spcPts val="0"/>
              </a:spcAft>
              <a:buNone/>
            </a:pPr>
            <a:r>
              <a:rPr lang="en-US" sz="2100" b="0" i="0" u="none" strike="noStrike" baseline="0" dirty="0">
                <a:solidFill>
                  <a:srgbClr val="221E1F"/>
                </a:solidFill>
              </a:rPr>
              <a:t>= </a:t>
            </a:r>
            <a:r>
              <a:rPr lang="en-US" sz="2100" b="1" i="0" u="none" strike="noStrike" baseline="0" dirty="0">
                <a:solidFill>
                  <a:schemeClr val="accent1">
                    <a:lumMod val="75000"/>
                  </a:schemeClr>
                </a:solidFill>
              </a:rPr>
              <a:t>.30 </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basic argument</a:t>
            </a:r>
          </a:p>
        </p:txBody>
      </p:sp>
    </p:spTree>
    <p:extLst>
      <p:ext uri="{BB962C8B-B14F-4D97-AF65-F5344CB8AC3E}">
        <p14:creationId xmlns:p14="http://schemas.microsoft.com/office/powerpoint/2010/main" val="342261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431036" cy="5026256"/>
          </a:xfrm>
        </p:spPr>
        <p:txBody>
          <a:bodyPr/>
          <a:lstStyle/>
          <a:p>
            <a:pPr algn="just">
              <a:lnSpc>
                <a:spcPct val="80000"/>
              </a:lnSpc>
              <a:spcBef>
                <a:spcPts val="600"/>
              </a:spcBef>
              <a:spcAft>
                <a:spcPts val="0"/>
              </a:spcAft>
            </a:pPr>
            <a:r>
              <a:rPr lang="en-US" altLang="en-US" sz="2200" dirty="0"/>
              <a:t>Other possibilities for Asset B may be calculated as follows:</a:t>
            </a:r>
          </a:p>
          <a:p>
            <a:pPr algn="just">
              <a:lnSpc>
                <a:spcPct val="80000"/>
              </a:lnSpc>
              <a:spcBef>
                <a:spcPts val="600"/>
              </a:spcBef>
              <a:spcAft>
                <a:spcPts val="0"/>
              </a:spcAft>
            </a:pPr>
            <a:endParaRPr lang="en-US" altLang="en-US" sz="2200" dirty="0"/>
          </a:p>
          <a:p>
            <a:pPr algn="just">
              <a:lnSpc>
                <a:spcPct val="80000"/>
              </a:lnSpc>
              <a:spcBef>
                <a:spcPts val="600"/>
              </a:spcBef>
              <a:spcAft>
                <a:spcPts val="0"/>
              </a:spcAft>
            </a:pPr>
            <a:endParaRPr lang="en-US" altLang="en-US" sz="2200" dirty="0"/>
          </a:p>
          <a:p>
            <a:pPr algn="just">
              <a:lnSpc>
                <a:spcPct val="80000"/>
              </a:lnSpc>
              <a:spcBef>
                <a:spcPts val="600"/>
              </a:spcBef>
              <a:spcAft>
                <a:spcPts val="0"/>
              </a:spcAft>
            </a:pPr>
            <a:endParaRPr lang="en-US" altLang="en-US" sz="2200" dirty="0"/>
          </a:p>
          <a:p>
            <a:pPr algn="just">
              <a:lnSpc>
                <a:spcPct val="80000"/>
              </a:lnSpc>
              <a:spcBef>
                <a:spcPts val="600"/>
              </a:spcBef>
              <a:spcAft>
                <a:spcPts val="0"/>
              </a:spcAft>
            </a:pPr>
            <a:endParaRPr lang="en-US" altLang="en-US" sz="2200" dirty="0"/>
          </a:p>
          <a:p>
            <a:pPr algn="just">
              <a:lnSpc>
                <a:spcPct val="80000"/>
              </a:lnSpc>
              <a:spcBef>
                <a:spcPts val="600"/>
              </a:spcBef>
              <a:spcAft>
                <a:spcPts val="0"/>
              </a:spcAft>
            </a:pPr>
            <a:endParaRPr lang="en-US" altLang="en-US" sz="2200" dirty="0"/>
          </a:p>
          <a:p>
            <a:pPr algn="just">
              <a:lnSpc>
                <a:spcPct val="80000"/>
              </a:lnSpc>
              <a:spcBef>
                <a:spcPts val="600"/>
              </a:spcBef>
              <a:spcAft>
                <a:spcPts val="0"/>
              </a:spcAft>
            </a:pPr>
            <a:endParaRPr lang="en-US" altLang="en-US" sz="2200" dirty="0"/>
          </a:p>
          <a:p>
            <a:pPr algn="just">
              <a:lnSpc>
                <a:spcPct val="80000"/>
              </a:lnSpc>
              <a:spcBef>
                <a:spcPts val="600"/>
              </a:spcBef>
              <a:spcAft>
                <a:spcPts val="0"/>
              </a:spcAft>
            </a:pPr>
            <a:r>
              <a:rPr lang="en-US" altLang="en-US" sz="2200" dirty="0"/>
              <a:t>Plotting these combinations results in a straight line, as with Asset A:</a:t>
            </a: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basic argument</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B3237CC5-FB52-419E-BC21-497FB2AC36DD}"/>
              </a:ext>
            </a:extLst>
          </p:cNvPr>
          <p:cNvPicPr>
            <a:picLocks noChangeAspect="1"/>
          </p:cNvPicPr>
          <p:nvPr/>
        </p:nvPicPr>
        <p:blipFill>
          <a:blip r:embed="rId3"/>
          <a:stretch>
            <a:fillRect/>
          </a:stretch>
        </p:blipFill>
        <p:spPr>
          <a:xfrm>
            <a:off x="2517730" y="1828800"/>
            <a:ext cx="4355483" cy="2044996"/>
          </a:xfrm>
          <a:prstGeom prst="rect">
            <a:avLst/>
          </a:prstGeom>
        </p:spPr>
      </p:pic>
      <p:pic>
        <p:nvPicPr>
          <p:cNvPr id="7" name="Picture 6">
            <a:extLst>
              <a:ext uri="{FF2B5EF4-FFF2-40B4-BE49-F238E27FC236}">
                <a16:creationId xmlns:a16="http://schemas.microsoft.com/office/drawing/2014/main" id="{D50AC338-8848-4785-9A53-046216E2F50A}"/>
              </a:ext>
            </a:extLst>
          </p:cNvPr>
          <p:cNvPicPr>
            <a:picLocks noChangeAspect="1"/>
          </p:cNvPicPr>
          <p:nvPr/>
        </p:nvPicPr>
        <p:blipFill>
          <a:blip r:embed="rId4"/>
          <a:stretch>
            <a:fillRect/>
          </a:stretch>
        </p:blipFill>
        <p:spPr>
          <a:xfrm>
            <a:off x="2517730" y="4217374"/>
            <a:ext cx="4436778" cy="2299916"/>
          </a:xfrm>
          <a:prstGeom prst="rect">
            <a:avLst/>
          </a:prstGeom>
        </p:spPr>
      </p:pic>
    </p:spTree>
    <p:extLst>
      <p:ext uri="{BB962C8B-B14F-4D97-AF65-F5344CB8AC3E}">
        <p14:creationId xmlns:p14="http://schemas.microsoft.com/office/powerpoint/2010/main" val="68667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85000"/>
              </a:lnSpc>
              <a:spcBef>
                <a:spcPts val="600"/>
              </a:spcBef>
              <a:spcAft>
                <a:spcPts val="0"/>
              </a:spcAft>
            </a:pPr>
            <a:r>
              <a:rPr lang="en-US" sz="2200" b="0" i="0" u="none" strike="noStrike" baseline="0" dirty="0">
                <a:solidFill>
                  <a:srgbClr val="221E1F"/>
                </a:solidFill>
              </a:rPr>
              <a:t>The figure below compares the results for Assets A and B</a:t>
            </a:r>
          </a:p>
          <a:p>
            <a:pPr algn="just">
              <a:lnSpc>
                <a:spcPct val="85000"/>
              </a:lnSpc>
              <a:spcBef>
                <a:spcPts val="600"/>
              </a:spcBef>
              <a:spcAft>
                <a:spcPts val="0"/>
              </a:spcAft>
            </a:pPr>
            <a:r>
              <a:rPr lang="en-US" sz="2200" dirty="0">
                <a:solidFill>
                  <a:srgbClr val="221E1F"/>
                </a:solidFill>
              </a:rPr>
              <a:t>Note </a:t>
            </a:r>
            <a:r>
              <a:rPr lang="en-US" sz="2200" b="0" i="0" u="none" strike="noStrike" baseline="0" dirty="0">
                <a:solidFill>
                  <a:srgbClr val="221E1F"/>
                </a:solidFill>
              </a:rPr>
              <a:t>the line describing the combinations of expected returns and betas for Asset A is higher than the one for Asset B </a:t>
            </a:r>
          </a:p>
          <a:p>
            <a:pPr lvl="1" algn="just">
              <a:lnSpc>
                <a:spcPct val="85000"/>
              </a:lnSpc>
              <a:spcBef>
                <a:spcPts val="600"/>
              </a:spcBef>
              <a:spcAft>
                <a:spcPts val="0"/>
              </a:spcAft>
            </a:pPr>
            <a:r>
              <a:rPr lang="en-US" sz="2100" b="0" i="0" u="none" strike="noStrike" baseline="0" dirty="0">
                <a:solidFill>
                  <a:srgbClr val="221E1F"/>
                </a:solidFill>
              </a:rPr>
              <a:t>Implies that for any given level of systematic risk (as measured by β), some combination of Asset A and the risk-free asset always offers a larger return </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basic argument</a:t>
            </a:r>
            <a:br>
              <a:rPr lang="en-US" altLang="en-US" sz="3600" dirty="0"/>
            </a:br>
            <a:r>
              <a:rPr lang="en-US" altLang="en-US" sz="3600" dirty="0"/>
              <a:t>(concluded)</a:t>
            </a:r>
          </a:p>
        </p:txBody>
      </p:sp>
      <p:pic>
        <p:nvPicPr>
          <p:cNvPr id="4" name="Picture 3">
            <a:extLst>
              <a:ext uri="{FF2B5EF4-FFF2-40B4-BE49-F238E27FC236}">
                <a16:creationId xmlns:a16="http://schemas.microsoft.com/office/drawing/2014/main" id="{E01C708C-FEE1-4ECA-874C-666B5193CD8A}"/>
              </a:ext>
            </a:extLst>
          </p:cNvPr>
          <p:cNvPicPr>
            <a:picLocks noChangeAspect="1"/>
          </p:cNvPicPr>
          <p:nvPr/>
        </p:nvPicPr>
        <p:blipFill>
          <a:blip r:embed="rId3"/>
          <a:stretch>
            <a:fillRect/>
          </a:stretch>
        </p:blipFill>
        <p:spPr>
          <a:xfrm>
            <a:off x="1797667" y="3463783"/>
            <a:ext cx="5548666" cy="2984445"/>
          </a:xfrm>
          <a:prstGeom prst="rect">
            <a:avLst/>
          </a:prstGeom>
        </p:spPr>
      </p:pic>
    </p:spTree>
    <p:extLst>
      <p:ext uri="{BB962C8B-B14F-4D97-AF65-F5344CB8AC3E}">
        <p14:creationId xmlns:p14="http://schemas.microsoft.com/office/powerpoint/2010/main" val="42583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87000"/>
              </a:lnSpc>
              <a:spcBef>
                <a:spcPts val="600"/>
              </a:spcBef>
              <a:spcAft>
                <a:spcPts val="0"/>
              </a:spcAft>
            </a:pPr>
            <a:r>
              <a:rPr lang="en-US" sz="2200" b="0" i="0" u="none" strike="noStrike" baseline="0" dirty="0">
                <a:solidFill>
                  <a:srgbClr val="221E1F"/>
                </a:solidFill>
              </a:rPr>
              <a:t>Situation we have described for Assets A and B could not persist in a well-organized, active market, because investors would be attracted to Asset A and away from Asset B </a:t>
            </a:r>
          </a:p>
          <a:p>
            <a:pPr lvl="1" algn="just">
              <a:lnSpc>
                <a:spcPct val="87000"/>
              </a:lnSpc>
              <a:spcBef>
                <a:spcPts val="600"/>
              </a:spcBef>
              <a:spcAft>
                <a:spcPts val="0"/>
              </a:spcAft>
            </a:pPr>
            <a:r>
              <a:rPr lang="en-US" sz="2100" b="0" i="0" u="none" strike="noStrike" baseline="0" dirty="0">
                <a:solidFill>
                  <a:srgbClr val="221E1F"/>
                </a:solidFill>
              </a:rPr>
              <a:t>Asset A’s price would rise and Asset B’s price would fall</a:t>
            </a:r>
          </a:p>
          <a:p>
            <a:pPr lvl="1" algn="just">
              <a:lnSpc>
                <a:spcPct val="87000"/>
              </a:lnSpc>
              <a:spcBef>
                <a:spcPts val="600"/>
              </a:spcBef>
              <a:spcAft>
                <a:spcPts val="0"/>
              </a:spcAft>
            </a:pPr>
            <a:r>
              <a:rPr lang="en-US" sz="2100" b="0" i="0" u="none" strike="noStrike" baseline="0" dirty="0">
                <a:solidFill>
                  <a:srgbClr val="221E1F"/>
                </a:solidFill>
              </a:rPr>
              <a:t>Because prices and returns move in opposite directions, A’s expected return would decline and B’s would rise</a:t>
            </a:r>
          </a:p>
          <a:p>
            <a:pPr lvl="1" algn="just">
              <a:lnSpc>
                <a:spcPct val="87000"/>
              </a:lnSpc>
              <a:spcBef>
                <a:spcPts val="600"/>
              </a:spcBef>
              <a:spcAft>
                <a:spcPts val="0"/>
              </a:spcAft>
            </a:pPr>
            <a:r>
              <a:rPr lang="en-US" sz="2100" b="0" i="0" u="none" strike="noStrike" baseline="0" dirty="0">
                <a:solidFill>
                  <a:srgbClr val="221E1F"/>
                </a:solidFill>
              </a:rPr>
              <a:t>Buying and selling would continue until the two assets plotted on exactly the same line, which means they would offer the same reward for bearing risk</a:t>
            </a:r>
          </a:p>
          <a:p>
            <a:pPr algn="just">
              <a:lnSpc>
                <a:spcPct val="87000"/>
              </a:lnSpc>
              <a:spcBef>
                <a:spcPts val="600"/>
              </a:spcBef>
              <a:spcAft>
                <a:spcPts val="0"/>
              </a:spcAft>
            </a:pPr>
            <a:r>
              <a:rPr lang="en-US" sz="2200" b="0" i="0" u="none" strike="noStrike" baseline="0" dirty="0">
                <a:solidFill>
                  <a:srgbClr val="221E1F"/>
                </a:solidFill>
              </a:rPr>
              <a:t>In an active, competitive market, we must have the situation that:</a:t>
            </a:r>
          </a:p>
          <a:p>
            <a:pPr algn="just">
              <a:lnSpc>
                <a:spcPct val="87000"/>
              </a:lnSpc>
              <a:spcBef>
                <a:spcPts val="600"/>
              </a:spcBef>
              <a:spcAft>
                <a:spcPts val="0"/>
              </a:spcAft>
            </a:pPr>
            <a:endParaRPr lang="en-US" sz="2200" dirty="0">
              <a:solidFill>
                <a:srgbClr val="221E1F"/>
              </a:solidFill>
            </a:endParaRPr>
          </a:p>
          <a:p>
            <a:pPr algn="just">
              <a:lnSpc>
                <a:spcPct val="87000"/>
              </a:lnSpc>
              <a:spcBef>
                <a:spcPts val="600"/>
              </a:spcBef>
              <a:spcAft>
                <a:spcPts val="0"/>
              </a:spcAft>
            </a:pPr>
            <a:endParaRPr lang="en-US" sz="2200" b="0" i="0" u="none" strike="noStrike" baseline="0" dirty="0">
              <a:solidFill>
                <a:srgbClr val="221E1F"/>
              </a:solidFill>
            </a:endParaRPr>
          </a:p>
          <a:p>
            <a:pPr marL="114639" indent="0" algn="just">
              <a:lnSpc>
                <a:spcPct val="87000"/>
              </a:lnSpc>
              <a:spcBef>
                <a:spcPts val="600"/>
              </a:spcBef>
              <a:spcAft>
                <a:spcPts val="0"/>
              </a:spcAft>
              <a:buNone/>
            </a:pPr>
            <a:endParaRPr lang="en-US" sz="2200" dirty="0">
              <a:solidFill>
                <a:srgbClr val="221E1F"/>
              </a:solidFill>
            </a:endParaRPr>
          </a:p>
          <a:p>
            <a:pPr algn="just">
              <a:lnSpc>
                <a:spcPct val="87000"/>
              </a:lnSpc>
              <a:spcBef>
                <a:spcPts val="600"/>
              </a:spcBef>
              <a:spcAft>
                <a:spcPts val="0"/>
              </a:spcAft>
            </a:pPr>
            <a:r>
              <a:rPr lang="en-US" sz="2200" b="0" i="0" u="none" strike="noStrike" baseline="0" dirty="0">
                <a:solidFill>
                  <a:srgbClr val="221E1F"/>
                </a:solidFill>
              </a:rPr>
              <a:t>No matter how many assets we have, the  reward-to-risk ratio must be the same for all assets in the market</a:t>
            </a: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fundamental result</a:t>
            </a:r>
          </a:p>
        </p:txBody>
      </p:sp>
      <p:pic>
        <p:nvPicPr>
          <p:cNvPr id="5" name="Picture 4">
            <a:extLst>
              <a:ext uri="{FF2B5EF4-FFF2-40B4-BE49-F238E27FC236}">
                <a16:creationId xmlns:a16="http://schemas.microsoft.com/office/drawing/2014/main" id="{03FE435E-D7BA-4A3A-9FC1-29A569B31CCE}"/>
              </a:ext>
            </a:extLst>
          </p:cNvPr>
          <p:cNvPicPr>
            <a:picLocks noChangeAspect="1"/>
          </p:cNvPicPr>
          <p:nvPr/>
        </p:nvPicPr>
        <p:blipFill>
          <a:blip r:embed="rId3"/>
          <a:stretch>
            <a:fillRect/>
          </a:stretch>
        </p:blipFill>
        <p:spPr>
          <a:xfrm>
            <a:off x="2843005" y="4800600"/>
            <a:ext cx="3457989" cy="976684"/>
          </a:xfrm>
          <a:prstGeom prst="rect">
            <a:avLst/>
          </a:prstGeom>
          <a:ln>
            <a:solidFill>
              <a:schemeClr val="accent1"/>
            </a:solidFill>
          </a:ln>
        </p:spPr>
      </p:pic>
    </p:spTree>
    <p:extLst>
      <p:ext uri="{BB962C8B-B14F-4D97-AF65-F5344CB8AC3E}">
        <p14:creationId xmlns:p14="http://schemas.microsoft.com/office/powerpoint/2010/main" val="452967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1BF89F-243B-46CF-AC43-292144D5E817}"/>
              </a:ext>
            </a:extLst>
          </p:cNvPr>
          <p:cNvPicPr>
            <a:picLocks noGrp="1" noChangeAspect="1"/>
          </p:cNvPicPr>
          <p:nvPr>
            <p:ph idx="1"/>
          </p:nvPr>
        </p:nvPicPr>
        <p:blipFill>
          <a:blip r:embed="rId3"/>
          <a:stretch>
            <a:fillRect/>
          </a:stretch>
        </p:blipFill>
        <p:spPr>
          <a:xfrm>
            <a:off x="709436" y="1706450"/>
            <a:ext cx="8181975" cy="4562475"/>
          </a:xfrm>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Buy low, sell high</a:t>
            </a:r>
          </a:p>
        </p:txBody>
      </p:sp>
    </p:spTree>
    <p:extLst>
      <p:ext uri="{BB962C8B-B14F-4D97-AF65-F5344CB8AC3E}">
        <p14:creationId xmlns:p14="http://schemas.microsoft.com/office/powerpoint/2010/main" val="4214701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90000"/>
              </a:lnSpc>
              <a:spcBef>
                <a:spcPts val="600"/>
              </a:spcBef>
              <a:spcAft>
                <a:spcPts val="0"/>
              </a:spcAft>
            </a:pPr>
            <a:r>
              <a:rPr lang="en-US" altLang="en-US" sz="2200" dirty="0"/>
              <a:t>The </a:t>
            </a:r>
            <a:r>
              <a:rPr lang="en-US" altLang="en-US" sz="2200" b="1" dirty="0"/>
              <a:t>security market line (SML) </a:t>
            </a:r>
            <a:r>
              <a:rPr lang="en-US" altLang="en-US" sz="2200" dirty="0"/>
              <a:t>is a positively sloped, straight line displaying the relationship between expected return and beta</a:t>
            </a:r>
          </a:p>
          <a:p>
            <a:pPr algn="just">
              <a:lnSpc>
                <a:spcPct val="90000"/>
              </a:lnSpc>
              <a:spcBef>
                <a:spcPts val="600"/>
              </a:spcBef>
              <a:spcAft>
                <a:spcPts val="0"/>
              </a:spcAft>
            </a:pPr>
            <a:r>
              <a:rPr lang="en-US" sz="2200" b="0" i="0" u="none" strike="noStrike" baseline="0" dirty="0">
                <a:solidFill>
                  <a:srgbClr val="221E1F"/>
                </a:solidFill>
              </a:rPr>
              <a:t>Suppose we consider a portfolio made up of all the assets in the market (i.e., a market portfolio), with the expected return on this market portfolio denoted as E(</a:t>
            </a:r>
            <a:r>
              <a:rPr lang="en-US" sz="2200" b="0" i="1" u="none" strike="noStrike" baseline="0" dirty="0">
                <a:solidFill>
                  <a:srgbClr val="221E1F"/>
                </a:solidFill>
              </a:rPr>
              <a:t>R</a:t>
            </a:r>
            <a:r>
              <a:rPr lang="en-US" sz="2200" b="0" i="1" u="none" strike="noStrike" baseline="-25000" dirty="0">
                <a:solidFill>
                  <a:srgbClr val="221E1F"/>
                </a:solidFill>
              </a:rPr>
              <a:t>M</a:t>
            </a:r>
            <a:r>
              <a:rPr lang="en-US" sz="2200" b="0" i="0" u="none" strike="noStrike" baseline="0" dirty="0">
                <a:solidFill>
                  <a:srgbClr val="221E1F"/>
                </a:solidFill>
              </a:rPr>
              <a:t>) </a:t>
            </a:r>
          </a:p>
          <a:p>
            <a:pPr lvl="1" algn="just">
              <a:lnSpc>
                <a:spcPct val="90000"/>
              </a:lnSpc>
              <a:spcBef>
                <a:spcPts val="600"/>
              </a:spcBef>
              <a:spcAft>
                <a:spcPts val="0"/>
              </a:spcAft>
            </a:pPr>
            <a:r>
              <a:rPr lang="en-US" sz="2100" b="0" i="0" u="none" strike="noStrike" baseline="0" dirty="0">
                <a:solidFill>
                  <a:srgbClr val="221E1F"/>
                </a:solidFill>
              </a:rPr>
              <a:t>Because all the assets in the market must plot on the SML, so must a market portfolio made up of those assets </a:t>
            </a:r>
          </a:p>
          <a:p>
            <a:pPr lvl="1" algn="just">
              <a:lnSpc>
                <a:spcPct val="90000"/>
              </a:lnSpc>
              <a:spcBef>
                <a:spcPts val="600"/>
              </a:spcBef>
              <a:spcAft>
                <a:spcPts val="0"/>
              </a:spcAft>
            </a:pPr>
            <a:r>
              <a:rPr lang="en-US" sz="2100" b="0" i="0" u="none" strike="noStrike" baseline="0" dirty="0">
                <a:solidFill>
                  <a:srgbClr val="221E1F"/>
                </a:solidFill>
              </a:rPr>
              <a:t>Because the market portfolio is representative of all assets in the market, it must have average systematic risk (i.e., a beta of 1) </a:t>
            </a:r>
          </a:p>
          <a:p>
            <a:pPr algn="just">
              <a:lnSpc>
                <a:spcPct val="90000"/>
              </a:lnSpc>
              <a:spcBef>
                <a:spcPts val="600"/>
              </a:spcBef>
              <a:spcAft>
                <a:spcPts val="0"/>
              </a:spcAft>
            </a:pPr>
            <a:r>
              <a:rPr lang="en-US" sz="2200" b="0" i="0" u="none" strike="noStrike" baseline="0" dirty="0">
                <a:solidFill>
                  <a:srgbClr val="221E1F"/>
                </a:solidFill>
              </a:rPr>
              <a:t>We could express the slope of the SML as: </a:t>
            </a:r>
          </a:p>
          <a:p>
            <a:pPr algn="just">
              <a:lnSpc>
                <a:spcPct val="90000"/>
              </a:lnSpc>
              <a:spcBef>
                <a:spcPts val="600"/>
              </a:spcBef>
              <a:spcAft>
                <a:spcPts val="0"/>
              </a:spcAft>
            </a:pPr>
            <a:endParaRPr lang="en-US" altLang="en-US" sz="2200" dirty="0">
              <a:solidFill>
                <a:srgbClr val="221E1F"/>
              </a:solidFill>
            </a:endParaRPr>
          </a:p>
          <a:p>
            <a:pPr algn="just">
              <a:lnSpc>
                <a:spcPct val="90000"/>
              </a:lnSpc>
              <a:spcBef>
                <a:spcPts val="600"/>
              </a:spcBef>
              <a:spcAft>
                <a:spcPts val="0"/>
              </a:spcAft>
            </a:pPr>
            <a:endParaRPr lang="en-US" altLang="en-US" sz="2200" dirty="0">
              <a:solidFill>
                <a:srgbClr val="221E1F"/>
              </a:solidFill>
            </a:endParaRPr>
          </a:p>
          <a:p>
            <a:pPr algn="just">
              <a:lnSpc>
                <a:spcPct val="90000"/>
              </a:lnSpc>
              <a:spcBef>
                <a:spcPts val="600"/>
              </a:spcBef>
              <a:spcAft>
                <a:spcPts val="0"/>
              </a:spcAft>
            </a:pPr>
            <a:endParaRPr lang="en-US" altLang="en-US" sz="2200" dirty="0">
              <a:solidFill>
                <a:srgbClr val="221E1F"/>
              </a:solidFill>
            </a:endParaRPr>
          </a:p>
          <a:p>
            <a:pPr algn="just">
              <a:lnSpc>
                <a:spcPct val="90000"/>
              </a:lnSpc>
              <a:spcBef>
                <a:spcPts val="600"/>
              </a:spcBef>
              <a:spcAft>
                <a:spcPts val="0"/>
              </a:spcAft>
            </a:pPr>
            <a:r>
              <a:rPr lang="en-US" altLang="en-US" sz="2200" b="1" dirty="0">
                <a:solidFill>
                  <a:srgbClr val="221E1F"/>
                </a:solidFill>
              </a:rPr>
              <a:t>Market risk premium </a:t>
            </a:r>
            <a:r>
              <a:rPr lang="en-US" altLang="en-US" sz="2200" dirty="0">
                <a:solidFill>
                  <a:srgbClr val="221E1F"/>
                </a:solidFill>
              </a:rPr>
              <a:t>is the slope of the SML, the term E(</a:t>
            </a:r>
            <a:r>
              <a:rPr lang="en-US" altLang="en-US" sz="2200" i="1" dirty="0">
                <a:solidFill>
                  <a:srgbClr val="221E1F"/>
                </a:solidFill>
              </a:rPr>
              <a:t>R</a:t>
            </a:r>
            <a:r>
              <a:rPr lang="en-US" altLang="en-US" sz="2200" i="1" baseline="-25000" dirty="0">
                <a:solidFill>
                  <a:srgbClr val="221E1F"/>
                </a:solidFill>
              </a:rPr>
              <a:t>M</a:t>
            </a:r>
            <a:r>
              <a:rPr lang="en-US" altLang="en-US" sz="2200" dirty="0">
                <a:solidFill>
                  <a:srgbClr val="221E1F"/>
                </a:solidFill>
              </a:rPr>
              <a:t>) - </a:t>
            </a:r>
            <a:r>
              <a:rPr lang="en-US" altLang="en-US" sz="2200" i="1" dirty="0">
                <a:solidFill>
                  <a:srgbClr val="221E1F"/>
                </a:solidFill>
              </a:rPr>
              <a:t>R</a:t>
            </a:r>
            <a:r>
              <a:rPr lang="en-US" altLang="en-US" sz="2200" i="1" baseline="-25000" dirty="0">
                <a:solidFill>
                  <a:srgbClr val="221E1F"/>
                </a:solidFill>
              </a:rPr>
              <a:t>f</a:t>
            </a:r>
            <a:endParaRPr lang="en-US" altLang="en-US" sz="2200" i="1" baseline="-250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security market line</a:t>
            </a:r>
          </a:p>
        </p:txBody>
      </p:sp>
      <p:pic>
        <p:nvPicPr>
          <p:cNvPr id="4" name="Picture 3">
            <a:extLst>
              <a:ext uri="{FF2B5EF4-FFF2-40B4-BE49-F238E27FC236}">
                <a16:creationId xmlns:a16="http://schemas.microsoft.com/office/drawing/2014/main" id="{6F8B7E35-194B-4CA4-9FE8-CF4D05731297}"/>
              </a:ext>
            </a:extLst>
          </p:cNvPr>
          <p:cNvPicPr>
            <a:picLocks noChangeAspect="1"/>
          </p:cNvPicPr>
          <p:nvPr/>
        </p:nvPicPr>
        <p:blipFill>
          <a:blip r:embed="rId3"/>
          <a:stretch>
            <a:fillRect/>
          </a:stretch>
        </p:blipFill>
        <p:spPr>
          <a:xfrm>
            <a:off x="1638300" y="4947866"/>
            <a:ext cx="5867400" cy="838200"/>
          </a:xfrm>
          <a:prstGeom prst="rect">
            <a:avLst/>
          </a:prstGeom>
          <a:ln>
            <a:solidFill>
              <a:schemeClr val="accent1"/>
            </a:solidFill>
          </a:ln>
        </p:spPr>
      </p:pic>
    </p:spTree>
    <p:extLst>
      <p:ext uri="{BB962C8B-B14F-4D97-AF65-F5344CB8AC3E}">
        <p14:creationId xmlns:p14="http://schemas.microsoft.com/office/powerpoint/2010/main" val="54012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85000"/>
              </a:lnSpc>
              <a:spcBef>
                <a:spcPts val="600"/>
              </a:spcBef>
              <a:spcAft>
                <a:spcPts val="0"/>
              </a:spcAft>
            </a:pPr>
            <a:r>
              <a:rPr lang="en-US" altLang="en-US" sz="2200" b="1" dirty="0"/>
              <a:t>Capital asset pricing model (CAPM) </a:t>
            </a:r>
            <a:r>
              <a:rPr lang="en-US" altLang="en-US" sz="2200" dirty="0"/>
              <a:t>is the equation of the SML showing the relationship between expected return and beta</a:t>
            </a:r>
          </a:p>
          <a:p>
            <a:pPr lvl="1" algn="just">
              <a:lnSpc>
                <a:spcPct val="85000"/>
              </a:lnSpc>
              <a:spcBef>
                <a:spcPts val="600"/>
              </a:spcBef>
              <a:spcAft>
                <a:spcPts val="0"/>
              </a:spcAft>
            </a:pPr>
            <a:r>
              <a:rPr lang="en-US" sz="2100" b="0" i="0" u="none" strike="noStrike" baseline="0" dirty="0">
                <a:solidFill>
                  <a:srgbClr val="221E1F"/>
                </a:solidFill>
              </a:rPr>
              <a:t>Let E(</a:t>
            </a:r>
            <a:r>
              <a:rPr lang="en-US" sz="2100" b="0" i="1" u="none" strike="noStrike" baseline="0" dirty="0">
                <a:solidFill>
                  <a:srgbClr val="221E1F"/>
                </a:solidFill>
              </a:rPr>
              <a:t>R</a:t>
            </a:r>
            <a:r>
              <a:rPr lang="en-US" sz="2100" b="0" i="1" u="none" strike="noStrike" baseline="-25000" dirty="0">
                <a:solidFill>
                  <a:srgbClr val="221E1F"/>
                </a:solidFill>
              </a:rPr>
              <a:t>i</a:t>
            </a:r>
            <a:r>
              <a:rPr lang="en-US" sz="2100" b="0" i="0" u="none" strike="noStrike" baseline="0" dirty="0">
                <a:solidFill>
                  <a:srgbClr val="221E1F"/>
                </a:solidFill>
              </a:rPr>
              <a:t>) and β</a:t>
            </a:r>
            <a:r>
              <a:rPr lang="en-US" sz="2100" b="0" i="1" u="none" strike="noStrike" baseline="-25000" dirty="0">
                <a:solidFill>
                  <a:srgbClr val="221E1F"/>
                </a:solidFill>
              </a:rPr>
              <a:t>i</a:t>
            </a:r>
            <a:r>
              <a:rPr lang="en-US" sz="2100" b="0" i="1" u="none" strike="noStrike" baseline="0" dirty="0">
                <a:solidFill>
                  <a:srgbClr val="221E1F"/>
                </a:solidFill>
              </a:rPr>
              <a:t> </a:t>
            </a:r>
            <a:r>
              <a:rPr lang="en-US" sz="2100" b="0" i="0" u="none" strike="noStrike" baseline="0" dirty="0">
                <a:solidFill>
                  <a:srgbClr val="221E1F"/>
                </a:solidFill>
              </a:rPr>
              <a:t>stand for the expected return and beta, respectively, on any asset in the market, and the following equation is the CAPM:</a:t>
            </a:r>
          </a:p>
          <a:p>
            <a:pPr marL="114639" indent="0" algn="just">
              <a:lnSpc>
                <a:spcPct val="85000"/>
              </a:lnSpc>
              <a:spcBef>
                <a:spcPts val="600"/>
              </a:spcBef>
              <a:spcAft>
                <a:spcPts val="0"/>
              </a:spcAft>
              <a:buNone/>
            </a:pPr>
            <a:endParaRPr lang="en-US" sz="2200" dirty="0">
              <a:solidFill>
                <a:srgbClr val="221E1F"/>
              </a:solidFill>
            </a:endParaRPr>
          </a:p>
          <a:p>
            <a:pPr marL="114639" indent="0" algn="just">
              <a:lnSpc>
                <a:spcPct val="85000"/>
              </a:lnSpc>
              <a:spcBef>
                <a:spcPts val="600"/>
              </a:spcBef>
              <a:spcAft>
                <a:spcPts val="0"/>
              </a:spcAft>
              <a:buNone/>
            </a:pPr>
            <a:endParaRPr lang="en-US" sz="2200" dirty="0">
              <a:solidFill>
                <a:srgbClr val="221E1F"/>
              </a:solidFill>
            </a:endParaRPr>
          </a:p>
          <a:p>
            <a:pPr algn="just">
              <a:lnSpc>
                <a:spcPct val="85000"/>
              </a:lnSpc>
              <a:spcBef>
                <a:spcPts val="600"/>
              </a:spcBef>
              <a:spcAft>
                <a:spcPts val="0"/>
              </a:spcAft>
            </a:pPr>
            <a:r>
              <a:rPr lang="en-US" sz="2200" b="0" i="0" u="none" strike="noStrike" baseline="0" dirty="0">
                <a:solidFill>
                  <a:srgbClr val="221E1F"/>
                </a:solidFill>
              </a:rPr>
              <a:t>CAPM shows the expected return for a particular asset depends on three things:</a:t>
            </a:r>
          </a:p>
          <a:p>
            <a:pPr marL="869187" lvl="1" indent="-457200" algn="just">
              <a:lnSpc>
                <a:spcPct val="85000"/>
              </a:lnSpc>
              <a:spcBef>
                <a:spcPts val="600"/>
              </a:spcBef>
              <a:spcAft>
                <a:spcPts val="0"/>
              </a:spcAft>
              <a:buFont typeface="+mj-lt"/>
              <a:buAutoNum type="arabicPeriod"/>
            </a:pPr>
            <a:r>
              <a:rPr lang="en-US" sz="2100" i="1" dirty="0">
                <a:solidFill>
                  <a:srgbClr val="221E1F"/>
                </a:solidFill>
              </a:rPr>
              <a:t>Pure time value of money</a:t>
            </a:r>
            <a:r>
              <a:rPr lang="en-US" sz="2100" dirty="0">
                <a:solidFill>
                  <a:srgbClr val="221E1F"/>
                </a:solidFill>
              </a:rPr>
              <a:t>: </a:t>
            </a:r>
            <a:r>
              <a:rPr lang="en-US" sz="2100" b="0" i="0" u="none" strike="noStrike" baseline="0" dirty="0">
                <a:solidFill>
                  <a:srgbClr val="221E1F"/>
                </a:solidFill>
              </a:rPr>
              <a:t>As measured by risk-free rate,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0" u="none" strike="noStrike" baseline="0" dirty="0">
                <a:solidFill>
                  <a:srgbClr val="221E1F"/>
                </a:solidFill>
              </a:rPr>
              <a:t>, this is the reward for waiting for your money, without taking any risk </a:t>
            </a:r>
            <a:endParaRPr lang="en-US" sz="2100" dirty="0">
              <a:solidFill>
                <a:srgbClr val="221E1F"/>
              </a:solidFill>
            </a:endParaRPr>
          </a:p>
          <a:p>
            <a:pPr marL="869187" lvl="1" indent="-457200" algn="just">
              <a:lnSpc>
                <a:spcPct val="85000"/>
              </a:lnSpc>
              <a:spcBef>
                <a:spcPts val="600"/>
              </a:spcBef>
              <a:spcAft>
                <a:spcPts val="0"/>
              </a:spcAft>
              <a:buFont typeface="+mj-lt"/>
              <a:buAutoNum type="arabicPeriod"/>
            </a:pPr>
            <a:r>
              <a:rPr lang="en-US" sz="2100" b="0" i="1" u="none" strike="noStrike" baseline="0" dirty="0">
                <a:solidFill>
                  <a:srgbClr val="221E1F"/>
                </a:solidFill>
              </a:rPr>
              <a:t>Reward for bearing systematic risk</a:t>
            </a:r>
            <a:r>
              <a:rPr lang="en-US" sz="2100" b="0" i="0" u="none" strike="noStrike" baseline="0" dirty="0">
                <a:solidFill>
                  <a:srgbClr val="221E1F"/>
                </a:solidFill>
              </a:rPr>
              <a:t>: As measured by the market risk premium, E(</a:t>
            </a:r>
            <a:r>
              <a:rPr lang="en-US" sz="2100" b="0" i="1" u="none" strike="noStrike" baseline="0" dirty="0">
                <a:solidFill>
                  <a:srgbClr val="221E1F"/>
                </a:solidFill>
              </a:rPr>
              <a:t>R</a:t>
            </a:r>
            <a:r>
              <a:rPr lang="en-US" sz="2100" b="0" i="1" u="none" strike="noStrike" baseline="-25000" dirty="0">
                <a:solidFill>
                  <a:srgbClr val="221E1F"/>
                </a:solidFill>
              </a:rPr>
              <a:t>M</a:t>
            </a:r>
            <a:r>
              <a:rPr lang="en-US" sz="2100" b="0" i="0" u="none" strike="noStrike" baseline="0" dirty="0">
                <a:solidFill>
                  <a:srgbClr val="221E1F"/>
                </a:solidFill>
              </a:rPr>
              <a:t>) − </a:t>
            </a:r>
            <a:r>
              <a:rPr lang="en-US" sz="2100" b="0" i="1" u="none" strike="noStrike" baseline="0" dirty="0">
                <a:solidFill>
                  <a:srgbClr val="221E1F"/>
                </a:solidFill>
              </a:rPr>
              <a:t>R</a:t>
            </a:r>
            <a:r>
              <a:rPr lang="en-US" sz="2100" b="0" i="1" u="none" strike="noStrike" baseline="-25000" dirty="0">
                <a:solidFill>
                  <a:srgbClr val="221E1F"/>
                </a:solidFill>
              </a:rPr>
              <a:t>f</a:t>
            </a:r>
            <a:r>
              <a:rPr lang="en-US" sz="2100" b="0" i="0" u="none" strike="noStrike" baseline="0" dirty="0">
                <a:solidFill>
                  <a:srgbClr val="221E1F"/>
                </a:solidFill>
              </a:rPr>
              <a:t>, this is the reward offered for bearing an average amount of systematic risk in addition to waiting </a:t>
            </a:r>
          </a:p>
          <a:p>
            <a:pPr marL="869187" lvl="1" indent="-457200" algn="just">
              <a:lnSpc>
                <a:spcPct val="85000"/>
              </a:lnSpc>
              <a:spcBef>
                <a:spcPts val="600"/>
              </a:spcBef>
              <a:spcAft>
                <a:spcPts val="0"/>
              </a:spcAft>
              <a:buFont typeface="+mj-lt"/>
              <a:buAutoNum type="arabicPeriod"/>
            </a:pPr>
            <a:r>
              <a:rPr lang="en-US" sz="2100" i="1" dirty="0">
                <a:solidFill>
                  <a:srgbClr val="221E1F"/>
                </a:solidFill>
              </a:rPr>
              <a:t>Amount of systematic risk</a:t>
            </a:r>
            <a:r>
              <a:rPr lang="en-US" sz="2100" dirty="0">
                <a:solidFill>
                  <a:srgbClr val="221E1F"/>
                </a:solidFill>
              </a:rPr>
              <a:t>: </a:t>
            </a:r>
            <a:r>
              <a:rPr lang="en-US" sz="2100" b="0" i="0" u="none" strike="noStrike" baseline="0" dirty="0">
                <a:solidFill>
                  <a:srgbClr val="221E1F"/>
                </a:solidFill>
              </a:rPr>
              <a:t>As measured by β</a:t>
            </a:r>
            <a:r>
              <a:rPr lang="en-US" sz="2100" b="0" i="1" u="none" strike="noStrike" baseline="-25000" dirty="0">
                <a:solidFill>
                  <a:srgbClr val="221E1F"/>
                </a:solidFill>
              </a:rPr>
              <a:t>i</a:t>
            </a:r>
            <a:r>
              <a:rPr lang="en-US" sz="2100" b="0" i="0" u="none" strike="noStrike" baseline="0" dirty="0">
                <a:solidFill>
                  <a:srgbClr val="221E1F"/>
                </a:solidFill>
              </a:rPr>
              <a:t>, this is the amount of systematic risk present in a particular asset or portfolio, relative to that in an average asset</a:t>
            </a:r>
            <a:endParaRPr lang="en-US" altLang="en-US" sz="2100" i="1" baseline="-250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capital asset pricing model</a:t>
            </a:r>
          </a:p>
        </p:txBody>
      </p:sp>
      <p:pic>
        <p:nvPicPr>
          <p:cNvPr id="5" name="Picture 4">
            <a:extLst>
              <a:ext uri="{FF2B5EF4-FFF2-40B4-BE49-F238E27FC236}">
                <a16:creationId xmlns:a16="http://schemas.microsoft.com/office/drawing/2014/main" id="{60A08C2F-9852-4CB7-9175-4E9D0192E26E}"/>
              </a:ext>
            </a:extLst>
          </p:cNvPr>
          <p:cNvPicPr>
            <a:picLocks noChangeAspect="1"/>
          </p:cNvPicPr>
          <p:nvPr/>
        </p:nvPicPr>
        <p:blipFill>
          <a:blip r:embed="rId3"/>
          <a:stretch>
            <a:fillRect/>
          </a:stretch>
        </p:blipFill>
        <p:spPr>
          <a:xfrm>
            <a:off x="2548495" y="2847077"/>
            <a:ext cx="4047009" cy="581923"/>
          </a:xfrm>
          <a:prstGeom prst="rect">
            <a:avLst/>
          </a:prstGeom>
        </p:spPr>
      </p:pic>
    </p:spTree>
    <p:extLst>
      <p:ext uri="{BB962C8B-B14F-4D97-AF65-F5344CB8AC3E}">
        <p14:creationId xmlns:p14="http://schemas.microsoft.com/office/powerpoint/2010/main" val="2378834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AF878D-676A-40D2-A808-60A7F5F30404}"/>
              </a:ext>
            </a:extLst>
          </p:cNvPr>
          <p:cNvPicPr>
            <a:picLocks noGrp="1" noChangeAspect="1"/>
          </p:cNvPicPr>
          <p:nvPr>
            <p:ph idx="1"/>
          </p:nvPr>
        </p:nvPicPr>
        <p:blipFill>
          <a:blip r:embed="rId3"/>
          <a:stretch>
            <a:fillRect/>
          </a:stretch>
        </p:blipFill>
        <p:spPr>
          <a:xfrm>
            <a:off x="1471436" y="1563575"/>
            <a:ext cx="6657975" cy="4848225"/>
          </a:xfrm>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capital asset pricing model</a:t>
            </a:r>
            <a:br>
              <a:rPr lang="en-US" altLang="en-US" sz="3600" dirty="0"/>
            </a:br>
            <a:r>
              <a:rPr lang="en-US" altLang="en-US" sz="3600" dirty="0"/>
              <a:t>(continued)</a:t>
            </a:r>
          </a:p>
        </p:txBody>
      </p:sp>
    </p:spTree>
    <p:extLst>
      <p:ext uri="{BB962C8B-B14F-4D97-AF65-F5344CB8AC3E}">
        <p14:creationId xmlns:p14="http://schemas.microsoft.com/office/powerpoint/2010/main" val="992753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Risk and return</a:t>
            </a:r>
          </a:p>
        </p:txBody>
      </p:sp>
      <p:pic>
        <p:nvPicPr>
          <p:cNvPr id="6" name="Content Placeholder 5">
            <a:extLst>
              <a:ext uri="{FF2B5EF4-FFF2-40B4-BE49-F238E27FC236}">
                <a16:creationId xmlns:a16="http://schemas.microsoft.com/office/drawing/2014/main" id="{19BA2B8E-BA2E-4DFE-A194-7E3FBFBF5382}"/>
              </a:ext>
            </a:extLst>
          </p:cNvPr>
          <p:cNvPicPr>
            <a:picLocks noGrp="1" noChangeAspect="1"/>
          </p:cNvPicPr>
          <p:nvPr>
            <p:ph idx="1"/>
          </p:nvPr>
        </p:nvPicPr>
        <p:blipFill>
          <a:blip r:embed="rId3"/>
          <a:stretch>
            <a:fillRect/>
          </a:stretch>
        </p:blipFill>
        <p:spPr>
          <a:xfrm>
            <a:off x="741980" y="2765124"/>
            <a:ext cx="8116887" cy="2388979"/>
          </a:xfrm>
        </p:spPr>
      </p:pic>
    </p:spTree>
    <p:extLst>
      <p:ext uri="{BB962C8B-B14F-4D97-AF65-F5344CB8AC3E}">
        <p14:creationId xmlns:p14="http://schemas.microsoft.com/office/powerpoint/2010/main" val="14647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3"/>
            <a:ext cx="8278636" cy="4993289"/>
          </a:xfrm>
        </p:spPr>
        <p:txBody>
          <a:bodyPr/>
          <a:lstStyle/>
          <a:p>
            <a:pPr eaLnBrk="1" hangingPunct="1">
              <a:lnSpc>
                <a:spcPct val="85000"/>
              </a:lnSpc>
              <a:spcBef>
                <a:spcPts val="600"/>
              </a:spcBef>
            </a:pPr>
            <a:r>
              <a:rPr lang="en-US" sz="2200" b="0" i="0" u="none" strike="noStrike" baseline="0" dirty="0">
                <a:solidFill>
                  <a:srgbClr val="221E1F"/>
                </a:solidFill>
              </a:rPr>
              <a:t>Consider a single period of time—say a year. We have two stocks, L and U, which have the following characteristics: </a:t>
            </a:r>
          </a:p>
          <a:p>
            <a:pPr lvl="1" eaLnBrk="1" hangingPunct="1">
              <a:lnSpc>
                <a:spcPct val="85000"/>
              </a:lnSpc>
              <a:spcBef>
                <a:spcPts val="600"/>
              </a:spcBef>
            </a:pPr>
            <a:r>
              <a:rPr lang="en-US" sz="2100" b="0" i="0" u="none" strike="noStrike" baseline="0" dirty="0">
                <a:solidFill>
                  <a:srgbClr val="221E1F"/>
                </a:solidFill>
              </a:rPr>
              <a:t>Stock L is expected to have a return of 25% in the coming year</a:t>
            </a:r>
          </a:p>
          <a:p>
            <a:pPr lvl="1" eaLnBrk="1" hangingPunct="1">
              <a:lnSpc>
                <a:spcPct val="85000"/>
              </a:lnSpc>
              <a:spcBef>
                <a:spcPts val="600"/>
              </a:spcBef>
            </a:pPr>
            <a:r>
              <a:rPr lang="en-US" sz="2100" b="0" i="0" u="none" strike="noStrike" baseline="0" dirty="0">
                <a:solidFill>
                  <a:srgbClr val="221E1F"/>
                </a:solidFill>
              </a:rPr>
              <a:t>Stock U is expected to have a return of 20% for the same period </a:t>
            </a:r>
          </a:p>
          <a:p>
            <a:pPr eaLnBrk="1" hangingPunct="1">
              <a:lnSpc>
                <a:spcPct val="85000"/>
              </a:lnSpc>
              <a:spcBef>
                <a:spcPts val="600"/>
              </a:spcBef>
            </a:pPr>
            <a:r>
              <a:rPr lang="en-US" sz="2200" b="0" i="0" u="none" strike="noStrike" baseline="0" dirty="0">
                <a:solidFill>
                  <a:srgbClr val="221E1F"/>
                </a:solidFill>
              </a:rPr>
              <a:t>There are two </a:t>
            </a:r>
            <a:r>
              <a:rPr lang="en-US" sz="2200" b="0" i="1" u="none" strike="noStrike" baseline="0" dirty="0">
                <a:solidFill>
                  <a:srgbClr val="221E1F"/>
                </a:solidFill>
              </a:rPr>
              <a:t>states of the economy, </a:t>
            </a:r>
            <a:r>
              <a:rPr lang="en-US" sz="2200" b="0" i="0" u="none" strike="noStrike" baseline="0" dirty="0">
                <a:solidFill>
                  <a:srgbClr val="221E1F"/>
                </a:solidFill>
              </a:rPr>
              <a:t>which means that there are only two possible situations, and the two are equally likely to occur:</a:t>
            </a:r>
          </a:p>
          <a:p>
            <a:pPr lvl="1" eaLnBrk="1" hangingPunct="1">
              <a:lnSpc>
                <a:spcPct val="85000"/>
              </a:lnSpc>
              <a:spcBef>
                <a:spcPts val="600"/>
              </a:spcBef>
            </a:pPr>
            <a:r>
              <a:rPr lang="en-US" sz="2100" dirty="0">
                <a:solidFill>
                  <a:srgbClr val="221E1F"/>
                </a:solidFill>
                <a:latin typeface="STIX MathJax Main"/>
              </a:rPr>
              <a:t>Economy booms, in which case Stock L will have a 70% return and Stock U will have a 10% return</a:t>
            </a:r>
          </a:p>
          <a:p>
            <a:pPr lvl="1" eaLnBrk="1" hangingPunct="1">
              <a:lnSpc>
                <a:spcPct val="85000"/>
              </a:lnSpc>
              <a:spcBef>
                <a:spcPts val="600"/>
              </a:spcBef>
            </a:pPr>
            <a:r>
              <a:rPr lang="en-US" sz="2100" b="0" i="0" u="none" strike="noStrike" baseline="0" dirty="0">
                <a:solidFill>
                  <a:srgbClr val="221E1F"/>
                </a:solidFill>
                <a:latin typeface="STIX MathJax Main"/>
              </a:rPr>
              <a:t>Economy enters a recession, </a:t>
            </a:r>
            <a:r>
              <a:rPr lang="en-US" sz="2100" dirty="0">
                <a:solidFill>
                  <a:srgbClr val="221E1F"/>
                </a:solidFill>
                <a:latin typeface="STIX MathJax Main"/>
              </a:rPr>
              <a:t>where </a:t>
            </a:r>
            <a:r>
              <a:rPr lang="en-US" sz="2100" b="0" i="0" u="none" strike="noStrike" baseline="0" dirty="0">
                <a:solidFill>
                  <a:srgbClr val="221E1F"/>
                </a:solidFill>
                <a:latin typeface="STIX MathJax Main"/>
              </a:rPr>
              <a:t>Stock L will have a -20% return and Stock U will have a 30% return</a:t>
            </a:r>
          </a:p>
          <a:p>
            <a:pPr lvl="1" eaLnBrk="1" hangingPunct="1">
              <a:lnSpc>
                <a:spcPct val="85000"/>
              </a:lnSpc>
              <a:spcBef>
                <a:spcPts val="600"/>
              </a:spcBef>
            </a:pPr>
            <a:endParaRPr lang="en-US" sz="2100" dirty="0">
              <a:solidFill>
                <a:srgbClr val="221E1F"/>
              </a:solidFill>
              <a:latin typeface="STIX MathJax Main"/>
            </a:endParaRPr>
          </a:p>
          <a:p>
            <a:pPr lvl="1" eaLnBrk="1" hangingPunct="1">
              <a:lnSpc>
                <a:spcPct val="85000"/>
              </a:lnSpc>
              <a:spcBef>
                <a:spcPts val="600"/>
              </a:spcBef>
            </a:pPr>
            <a:endParaRPr lang="en-US" sz="2100" b="0" i="0" u="none" strike="noStrike" baseline="0" dirty="0">
              <a:solidFill>
                <a:srgbClr val="221E1F"/>
              </a:solidFill>
              <a:latin typeface="STIX MathJax Main"/>
            </a:endParaRPr>
          </a:p>
          <a:p>
            <a:pPr lvl="1" eaLnBrk="1" hangingPunct="1">
              <a:lnSpc>
                <a:spcPct val="85000"/>
              </a:lnSpc>
              <a:spcBef>
                <a:spcPts val="600"/>
              </a:spcBef>
            </a:pPr>
            <a:endParaRPr lang="en-US" sz="2100" b="0" i="0" u="none" strike="noStrike" baseline="0" dirty="0">
              <a:solidFill>
                <a:srgbClr val="221E1F"/>
              </a:solidFill>
              <a:latin typeface="STIX MathJax Main"/>
            </a:endParaRPr>
          </a:p>
          <a:p>
            <a:pPr lvl="1" eaLnBrk="1" hangingPunct="1">
              <a:lnSpc>
                <a:spcPct val="85000"/>
              </a:lnSpc>
              <a:spcBef>
                <a:spcPts val="600"/>
              </a:spcBef>
            </a:pPr>
            <a:endParaRPr lang="en-US" sz="2100" b="0" i="0" u="none" strike="noStrike" baseline="0" dirty="0">
              <a:solidFill>
                <a:srgbClr val="221E1F"/>
              </a:solidFill>
              <a:latin typeface="STIX MathJax Main"/>
            </a:endParaRPr>
          </a:p>
          <a:p>
            <a:pPr eaLnBrk="1" hangingPunct="1">
              <a:lnSpc>
                <a:spcPct val="85000"/>
              </a:lnSpc>
              <a:spcBef>
                <a:spcPts val="600"/>
              </a:spcBef>
            </a:pPr>
            <a:r>
              <a:rPr lang="en-US" altLang="en-US" sz="2200" b="1" dirty="0">
                <a:solidFill>
                  <a:srgbClr val="221E1F"/>
                </a:solidFill>
                <a:latin typeface="STIX MathJax Main"/>
              </a:rPr>
              <a:t>Expected return </a:t>
            </a:r>
            <a:r>
              <a:rPr lang="en-US" altLang="en-US" sz="2200" dirty="0">
                <a:solidFill>
                  <a:srgbClr val="221E1F"/>
                </a:solidFill>
                <a:latin typeface="STIX MathJax Main"/>
              </a:rPr>
              <a:t>is the return on a risky asset expected in the future</a:t>
            </a:r>
            <a:endParaRPr lang="en-US" altLang="en-US" sz="2200" dirty="0">
              <a:latin typeface="STIX MathJax Main"/>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Expected Return</a:t>
            </a:r>
          </a:p>
        </p:txBody>
      </p:sp>
      <p:pic>
        <p:nvPicPr>
          <p:cNvPr id="4" name="Picture 3">
            <a:extLst>
              <a:ext uri="{FF2B5EF4-FFF2-40B4-BE49-F238E27FC236}">
                <a16:creationId xmlns:a16="http://schemas.microsoft.com/office/drawing/2014/main" id="{703498C6-BE1C-44D4-A4E6-5AA7CDA91C07}"/>
              </a:ext>
            </a:extLst>
          </p:cNvPr>
          <p:cNvPicPr>
            <a:picLocks noChangeAspect="1"/>
          </p:cNvPicPr>
          <p:nvPr/>
        </p:nvPicPr>
        <p:blipFill>
          <a:blip r:embed="rId3"/>
          <a:stretch>
            <a:fillRect/>
          </a:stretch>
        </p:blipFill>
        <p:spPr>
          <a:xfrm>
            <a:off x="1888331" y="4724400"/>
            <a:ext cx="5367338" cy="142051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idx="4294967295"/>
          </p:nvPr>
        </p:nvSpPr>
        <p:spPr>
          <a:xfrm>
            <a:off x="5105400" y="373063"/>
            <a:ext cx="4267200" cy="1117600"/>
          </a:xfrm>
        </p:spPr>
        <p:txBody>
          <a:bodyPr/>
          <a:lstStyle/>
          <a:p>
            <a:pPr eaLnBrk="1" hangingPunct="1">
              <a:defRPr/>
            </a:pPr>
            <a:r>
              <a:rPr lang="en-US" altLang="en-US" sz="3600" dirty="0">
                <a:solidFill>
                  <a:schemeClr val="accent1">
                    <a:lumMod val="75000"/>
                  </a:schemeClr>
                </a:solidFill>
              </a:rPr>
              <a:t>Summary of Risk and return</a:t>
            </a:r>
          </a:p>
        </p:txBody>
      </p:sp>
      <p:pic>
        <p:nvPicPr>
          <p:cNvPr id="5" name="Content Placeholder 4">
            <a:extLst>
              <a:ext uri="{FF2B5EF4-FFF2-40B4-BE49-F238E27FC236}">
                <a16:creationId xmlns:a16="http://schemas.microsoft.com/office/drawing/2014/main" id="{6D08C975-DAA8-4185-9746-69CF2BE85BA4}"/>
              </a:ext>
            </a:extLst>
          </p:cNvPr>
          <p:cNvPicPr>
            <a:picLocks noGrp="1" noChangeAspect="1"/>
          </p:cNvPicPr>
          <p:nvPr>
            <p:ph idx="4294967295"/>
          </p:nvPr>
        </p:nvPicPr>
        <p:blipFill>
          <a:blip r:embed="rId3"/>
          <a:stretch>
            <a:fillRect/>
          </a:stretch>
        </p:blipFill>
        <p:spPr>
          <a:xfrm>
            <a:off x="228600" y="221256"/>
            <a:ext cx="5152464" cy="6331944"/>
          </a:xfrm>
        </p:spPr>
      </p:pic>
    </p:spTree>
    <p:extLst>
      <p:ext uri="{BB962C8B-B14F-4D97-AF65-F5344CB8AC3E}">
        <p14:creationId xmlns:p14="http://schemas.microsoft.com/office/powerpoint/2010/main" val="346501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90000"/>
              </a:lnSpc>
              <a:spcBef>
                <a:spcPts val="600"/>
              </a:spcBef>
              <a:spcAft>
                <a:spcPts val="0"/>
              </a:spcAft>
            </a:pPr>
            <a:r>
              <a:rPr lang="en-US" sz="2200" b="0" i="0" u="none" strike="noStrike" baseline="0" dirty="0">
                <a:solidFill>
                  <a:srgbClr val="221E1F"/>
                </a:solidFill>
              </a:rPr>
              <a:t>Security market line tells us the reward for bearing risk in financial markets </a:t>
            </a:r>
          </a:p>
          <a:p>
            <a:pPr lvl="1" algn="just">
              <a:lnSpc>
                <a:spcPct val="90000"/>
              </a:lnSpc>
              <a:spcBef>
                <a:spcPts val="600"/>
              </a:spcBef>
              <a:spcAft>
                <a:spcPts val="0"/>
              </a:spcAft>
            </a:pPr>
            <a:r>
              <a:rPr lang="en-US" sz="2100" b="0" i="0" u="none" strike="noStrike" baseline="0" dirty="0">
                <a:solidFill>
                  <a:srgbClr val="221E1F"/>
                </a:solidFill>
              </a:rPr>
              <a:t>Only way to benefit our shareholders is by finding investments with expected returns that are superior to what the financial markets offer for the same risk; such an investment will have a positive NPV </a:t>
            </a:r>
          </a:p>
          <a:p>
            <a:pPr lvl="1" algn="just">
              <a:lnSpc>
                <a:spcPct val="90000"/>
              </a:lnSpc>
              <a:spcBef>
                <a:spcPts val="600"/>
              </a:spcBef>
              <a:spcAft>
                <a:spcPts val="0"/>
              </a:spcAft>
            </a:pPr>
            <a:r>
              <a:rPr lang="en-US" sz="2100" b="0" i="0" u="none" strike="noStrike" baseline="0" dirty="0">
                <a:solidFill>
                  <a:srgbClr val="221E1F"/>
                </a:solidFill>
              </a:rPr>
              <a:t>To determine whether an investment has a positive NPV, we compare the expected return on that new investment to what the financial market offers on an investment with the same beta </a:t>
            </a:r>
          </a:p>
          <a:p>
            <a:pPr algn="just">
              <a:lnSpc>
                <a:spcPct val="90000"/>
              </a:lnSpc>
              <a:spcBef>
                <a:spcPts val="600"/>
              </a:spcBef>
              <a:spcAft>
                <a:spcPts val="0"/>
              </a:spcAft>
            </a:pPr>
            <a:endParaRPr lang="en-US" sz="2200" b="0" i="0" u="none" strike="noStrike" baseline="0" dirty="0">
              <a:solidFill>
                <a:srgbClr val="221E1F"/>
              </a:solidFill>
            </a:endParaRPr>
          </a:p>
          <a:p>
            <a:pPr algn="just">
              <a:lnSpc>
                <a:spcPct val="90000"/>
              </a:lnSpc>
              <a:spcBef>
                <a:spcPts val="600"/>
              </a:spcBef>
              <a:spcAft>
                <a:spcPts val="0"/>
              </a:spcAft>
            </a:pPr>
            <a:r>
              <a:rPr lang="en-US" sz="2200" b="0" i="0" u="none" strike="noStrike" baseline="0" dirty="0">
                <a:solidFill>
                  <a:srgbClr val="221E1F"/>
                </a:solidFill>
              </a:rPr>
              <a:t>Appropriate discount rate on a new project is the minimum expected rate of return an investment must offer to be attractive (i.e., the </a:t>
            </a:r>
            <a:r>
              <a:rPr lang="en-US" sz="2200" b="1" i="0" u="none" strike="noStrike" baseline="0" dirty="0">
                <a:solidFill>
                  <a:srgbClr val="221E1F"/>
                </a:solidFill>
              </a:rPr>
              <a:t>cost of capital</a:t>
            </a:r>
            <a:r>
              <a:rPr lang="en-US" sz="2200" b="0" i="0" u="none" strike="noStrike" baseline="0" dirty="0">
                <a:solidFill>
                  <a:srgbClr val="221E1F"/>
                </a:solidFill>
              </a:rPr>
              <a:t>)</a:t>
            </a:r>
          </a:p>
          <a:p>
            <a:pPr lvl="1" algn="just">
              <a:lnSpc>
                <a:spcPct val="90000"/>
              </a:lnSpc>
              <a:spcBef>
                <a:spcPts val="600"/>
              </a:spcBef>
              <a:spcAft>
                <a:spcPts val="0"/>
              </a:spcAft>
            </a:pPr>
            <a:r>
              <a:rPr lang="en-US" sz="2100" b="0" i="0" u="none" strike="noStrike" baseline="0" dirty="0">
                <a:solidFill>
                  <a:srgbClr val="221E1F"/>
                </a:solidFill>
              </a:rPr>
              <a:t>By saying an investment is attractive if its expected return exceeds what is offered in financial markets for investments of the same risk, we are effectively using the internal rate of return (IRR) criterion </a:t>
            </a:r>
            <a:endParaRPr lang="en-US" altLang="en-US" sz="2100" i="1" baseline="-250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The </a:t>
            </a:r>
            <a:r>
              <a:rPr lang="en-US" altLang="en-US" sz="3600" dirty="0" err="1"/>
              <a:t>sml</a:t>
            </a:r>
            <a:r>
              <a:rPr lang="en-US" altLang="en-US" sz="3600" dirty="0"/>
              <a:t> and the cost of capital:</a:t>
            </a:r>
            <a:br>
              <a:rPr lang="en-US" altLang="en-US" sz="3600" dirty="0"/>
            </a:br>
            <a:r>
              <a:rPr lang="en-US" altLang="en-US" sz="3600" dirty="0"/>
              <a:t>a preview</a:t>
            </a:r>
          </a:p>
        </p:txBody>
      </p:sp>
    </p:spTree>
    <p:extLst>
      <p:ext uri="{BB962C8B-B14F-4D97-AF65-F5344CB8AC3E}">
        <p14:creationId xmlns:p14="http://schemas.microsoft.com/office/powerpoint/2010/main" val="319904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4"/>
            <a:ext cx="8278636" cy="5026256"/>
          </a:xfrm>
        </p:spPr>
        <p:txBody>
          <a:bodyPr/>
          <a:lstStyle/>
          <a:p>
            <a:pPr algn="just">
              <a:lnSpc>
                <a:spcPct val="90000"/>
              </a:lnSpc>
              <a:spcBef>
                <a:spcPts val="600"/>
              </a:spcBef>
              <a:spcAft>
                <a:spcPts val="600"/>
              </a:spcAft>
            </a:pPr>
            <a:r>
              <a:rPr lang="en-US" sz="2200" b="0" i="0" u="none" strike="noStrike" baseline="0" dirty="0">
                <a:solidFill>
                  <a:srgbClr val="221E1F"/>
                </a:solidFill>
              </a:rPr>
              <a:t>How do we calculate the expected return on a security? 	</a:t>
            </a:r>
          </a:p>
          <a:p>
            <a:pPr algn="just">
              <a:lnSpc>
                <a:spcPct val="90000"/>
              </a:lnSpc>
              <a:spcBef>
                <a:spcPts val="600"/>
              </a:spcBef>
              <a:spcAft>
                <a:spcPts val="600"/>
              </a:spcAft>
            </a:pPr>
            <a:r>
              <a:rPr lang="en-US" sz="2200" b="0" i="0" u="none" strike="noStrike" baseline="0" dirty="0">
                <a:solidFill>
                  <a:srgbClr val="221E1F"/>
                </a:solidFill>
              </a:rPr>
              <a:t>Is there a simple relationship between the standard deviation on a portfolio and the standard deviations of the assets in the portfolio?</a:t>
            </a:r>
          </a:p>
          <a:p>
            <a:pPr algn="just">
              <a:lnSpc>
                <a:spcPct val="90000"/>
              </a:lnSpc>
              <a:spcBef>
                <a:spcPts val="600"/>
              </a:spcBef>
              <a:spcAft>
                <a:spcPts val="600"/>
              </a:spcAft>
            </a:pPr>
            <a:r>
              <a:rPr lang="en-US" sz="2200" b="0" i="0" u="none" strike="noStrike" baseline="0" dirty="0">
                <a:solidFill>
                  <a:srgbClr val="221E1F"/>
                </a:solidFill>
              </a:rPr>
              <a:t>What are the two basic parts of a return? 	</a:t>
            </a:r>
          </a:p>
          <a:p>
            <a:pPr algn="just">
              <a:lnSpc>
                <a:spcPct val="90000"/>
              </a:lnSpc>
              <a:spcBef>
                <a:spcPts val="600"/>
              </a:spcBef>
              <a:spcAft>
                <a:spcPts val="600"/>
              </a:spcAft>
            </a:pPr>
            <a:r>
              <a:rPr lang="en-US" sz="2200" b="0" i="0" u="none" strike="noStrike" baseline="0" dirty="0">
                <a:solidFill>
                  <a:srgbClr val="221E1F"/>
                </a:solidFill>
              </a:rPr>
              <a:t>What is the distinction between the two types of risk? 	</a:t>
            </a:r>
          </a:p>
          <a:p>
            <a:pPr algn="just">
              <a:lnSpc>
                <a:spcPct val="90000"/>
              </a:lnSpc>
              <a:spcBef>
                <a:spcPts val="600"/>
              </a:spcBef>
              <a:spcAft>
                <a:spcPts val="600"/>
              </a:spcAft>
            </a:pPr>
            <a:r>
              <a:rPr lang="en-US" sz="2200" b="0" i="0" u="none" strike="noStrike" baseline="0" dirty="0">
                <a:solidFill>
                  <a:srgbClr val="221E1F"/>
                </a:solidFill>
              </a:rPr>
              <a:t>What happens to the standard deviation of return for a portfolio if we increase the number of securities in the portfolio? 	</a:t>
            </a:r>
          </a:p>
          <a:p>
            <a:pPr algn="just">
              <a:lnSpc>
                <a:spcPct val="90000"/>
              </a:lnSpc>
              <a:spcBef>
                <a:spcPts val="600"/>
              </a:spcBef>
              <a:spcAft>
                <a:spcPts val="600"/>
              </a:spcAft>
            </a:pPr>
            <a:r>
              <a:rPr lang="en-US" sz="2200" b="0" i="0" u="none" strike="noStrike" baseline="0" dirty="0">
                <a:solidFill>
                  <a:srgbClr val="221E1F"/>
                </a:solidFill>
              </a:rPr>
              <a:t>True or false: The expected return on a risky asset depends on that asset’s total risk. Explain. 	</a:t>
            </a:r>
          </a:p>
          <a:p>
            <a:pPr algn="just">
              <a:lnSpc>
                <a:spcPct val="90000"/>
              </a:lnSpc>
              <a:spcBef>
                <a:spcPts val="600"/>
              </a:spcBef>
              <a:spcAft>
                <a:spcPts val="600"/>
              </a:spcAft>
            </a:pPr>
            <a:r>
              <a:rPr lang="en-US" sz="2200" b="0" i="0" u="none" strike="noStrike" baseline="0" dirty="0">
                <a:solidFill>
                  <a:srgbClr val="221E1F"/>
                </a:solidFill>
              </a:rPr>
              <a:t>What is the security market line? Why must all assets plot directly on the SML in a well-functioning market? 	</a:t>
            </a:r>
          </a:p>
          <a:p>
            <a:pPr algn="just">
              <a:lnSpc>
                <a:spcPct val="90000"/>
              </a:lnSpc>
              <a:spcBef>
                <a:spcPts val="600"/>
              </a:spcBef>
              <a:spcAft>
                <a:spcPts val="600"/>
              </a:spcAft>
            </a:pPr>
            <a:r>
              <a:rPr lang="en-US" sz="2200" b="0" i="0" u="none" strike="noStrike" baseline="0" dirty="0">
                <a:solidFill>
                  <a:srgbClr val="221E1F"/>
                </a:solidFill>
              </a:rPr>
              <a:t>If an investment has a positive NPV, would it plot above or below the SML? Why? 	</a:t>
            </a:r>
          </a:p>
          <a:p>
            <a:pPr algn="just">
              <a:lnSpc>
                <a:spcPct val="90000"/>
              </a:lnSpc>
              <a:spcBef>
                <a:spcPts val="600"/>
              </a:spcBef>
              <a:spcAft>
                <a:spcPts val="600"/>
              </a:spcAft>
            </a:pPr>
            <a:endParaRPr lang="en-US" altLang="en-US" sz="22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SELECTED CONCEPT QUESTIONS</a:t>
            </a:r>
          </a:p>
        </p:txBody>
      </p:sp>
    </p:spTree>
    <p:extLst>
      <p:ext uri="{BB962C8B-B14F-4D97-AF65-F5344CB8AC3E}">
        <p14:creationId xmlns:p14="http://schemas.microsoft.com/office/powerpoint/2010/main" val="3638041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2DAE-13D3-4A12-B847-2226E43A6330}"/>
              </a:ext>
            </a:extLst>
          </p:cNvPr>
          <p:cNvSpPr>
            <a:spLocks noGrp="1"/>
          </p:cNvSpPr>
          <p:nvPr>
            <p:ph type="title"/>
          </p:nvPr>
        </p:nvSpPr>
        <p:spPr/>
        <p:txBody>
          <a:bodyPr/>
          <a:lstStyle/>
          <a:p>
            <a:r>
              <a:rPr lang="en-US" altLang="en-US" dirty="0">
                <a:solidFill>
                  <a:schemeClr val="tx1"/>
                </a:solidFill>
              </a:rPr>
              <a:t>End of Chapter</a:t>
            </a:r>
            <a:endParaRPr lang="en-US" dirty="0">
              <a:solidFill>
                <a:schemeClr val="tx1"/>
              </a:solidFill>
            </a:endParaRPr>
          </a:p>
        </p:txBody>
      </p:sp>
      <p:sp>
        <p:nvSpPr>
          <p:cNvPr id="75778" name="Rectangle 3">
            <a:extLst>
              <a:ext uri="{FF2B5EF4-FFF2-40B4-BE49-F238E27FC236}">
                <a16:creationId xmlns:a16="http://schemas.microsoft.com/office/drawing/2014/main" id="{5E1D7898-20C7-4E06-8629-AECF09F22DCE}"/>
              </a:ext>
            </a:extLst>
          </p:cNvPr>
          <p:cNvSpPr>
            <a:spLocks noGrp="1" noChangeArrowheads="1"/>
          </p:cNvSpPr>
          <p:nvPr>
            <p:ph type="body" idx="1"/>
          </p:nvPr>
        </p:nvSpPr>
        <p:spPr/>
        <p:txBody>
          <a:bodyPr/>
          <a:lstStyle/>
          <a:p>
            <a:r>
              <a:rPr lang="en-US" dirty="0"/>
              <a:t>Chapter 13</a:t>
            </a:r>
            <a:endParaRPr lang="en-US" altLang="en-US" dirty="0"/>
          </a:p>
        </p:txBody>
      </p:sp>
      <p:sp>
        <p:nvSpPr>
          <p:cNvPr id="5" name="Footer Placeholder 4">
            <a:extLst>
              <a:ext uri="{FF2B5EF4-FFF2-40B4-BE49-F238E27FC236}">
                <a16:creationId xmlns:a16="http://schemas.microsoft.com/office/drawing/2014/main" id="{49908440-E6A4-49DB-97BA-E30FE8AD5FC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676400"/>
            <a:ext cx="8278636" cy="4807922"/>
          </a:xfrm>
        </p:spPr>
        <p:txBody>
          <a:bodyPr/>
          <a:lstStyle/>
          <a:p>
            <a:pPr eaLnBrk="1" hangingPunct="1">
              <a:lnSpc>
                <a:spcPct val="90000"/>
              </a:lnSpc>
              <a:spcBef>
                <a:spcPts val="600"/>
              </a:spcBef>
              <a:spcAft>
                <a:spcPts val="400"/>
              </a:spcAft>
            </a:pPr>
            <a:r>
              <a:rPr lang="en-US" altLang="en-US" sz="2200" dirty="0">
                <a:solidFill>
                  <a:srgbClr val="221E1F"/>
                </a:solidFill>
              </a:rPr>
              <a:t>Expected return on Stock U, E(R</a:t>
            </a:r>
            <a:r>
              <a:rPr lang="en-US" altLang="en-US" sz="2200" baseline="-25000" dirty="0">
                <a:solidFill>
                  <a:srgbClr val="221E1F"/>
                </a:solidFill>
              </a:rPr>
              <a:t>U</a:t>
            </a:r>
            <a:r>
              <a:rPr lang="en-US" altLang="en-US" sz="2200" dirty="0">
                <a:solidFill>
                  <a:srgbClr val="221E1F"/>
                </a:solidFill>
              </a:rPr>
              <a:t>), is 20%, found by:</a:t>
            </a:r>
          </a:p>
          <a:p>
            <a:pPr lvl="1" eaLnBrk="1" hangingPunct="1">
              <a:lnSpc>
                <a:spcPct val="90000"/>
              </a:lnSpc>
              <a:spcBef>
                <a:spcPts val="600"/>
              </a:spcBef>
              <a:spcAft>
                <a:spcPts val="400"/>
              </a:spcAft>
            </a:pPr>
            <a:r>
              <a:rPr lang="de-DE" sz="2100" b="0" i="0" u="none" strike="noStrike" baseline="0" dirty="0"/>
              <a:t>E(</a:t>
            </a:r>
            <a:r>
              <a:rPr lang="de-DE" sz="2100" b="0" i="1" u="none" strike="noStrike" baseline="0" dirty="0"/>
              <a:t>R</a:t>
            </a:r>
            <a:r>
              <a:rPr lang="de-DE" sz="2100" b="0" i="1" u="none" strike="noStrike" baseline="-25000" dirty="0"/>
              <a:t>U</a:t>
            </a:r>
            <a:r>
              <a:rPr lang="de-DE" sz="2100" b="0" i="0" u="none" strike="noStrike" baseline="0" dirty="0"/>
              <a:t>) = .50 × 30% + .50 × 10% = </a:t>
            </a:r>
            <a:r>
              <a:rPr lang="de-DE" sz="2100" b="1" i="0" u="none" strike="noStrike" baseline="0" dirty="0">
                <a:solidFill>
                  <a:schemeClr val="accent1">
                    <a:lumMod val="75000"/>
                  </a:schemeClr>
                </a:solidFill>
              </a:rPr>
              <a:t>20% </a:t>
            </a:r>
            <a:endParaRPr lang="en-US" altLang="en-US" sz="2200" dirty="0">
              <a:solidFill>
                <a:srgbClr val="221E1F"/>
              </a:solidFill>
            </a:endParaRPr>
          </a:p>
          <a:p>
            <a:pPr eaLnBrk="1" hangingPunct="1">
              <a:lnSpc>
                <a:spcPct val="90000"/>
              </a:lnSpc>
              <a:spcBef>
                <a:spcPts val="600"/>
              </a:spcBef>
              <a:spcAft>
                <a:spcPts val="400"/>
              </a:spcAft>
            </a:pPr>
            <a:r>
              <a:rPr lang="en-US" altLang="en-US" sz="2200" dirty="0">
                <a:solidFill>
                  <a:srgbClr val="221E1F"/>
                </a:solidFill>
              </a:rPr>
              <a:t>Expected return on Stock L, E(R</a:t>
            </a:r>
            <a:r>
              <a:rPr lang="en-US" altLang="en-US" sz="2200" baseline="-25000" dirty="0">
                <a:solidFill>
                  <a:srgbClr val="221E1F"/>
                </a:solidFill>
              </a:rPr>
              <a:t>L</a:t>
            </a:r>
            <a:r>
              <a:rPr lang="en-US" altLang="en-US" sz="2200" dirty="0">
                <a:solidFill>
                  <a:srgbClr val="221E1F"/>
                </a:solidFill>
              </a:rPr>
              <a:t>), is 25%, found by:</a:t>
            </a:r>
          </a:p>
          <a:p>
            <a:pPr lvl="1" eaLnBrk="1" hangingPunct="1">
              <a:lnSpc>
                <a:spcPct val="90000"/>
              </a:lnSpc>
              <a:spcBef>
                <a:spcPts val="600"/>
              </a:spcBef>
              <a:spcAft>
                <a:spcPts val="400"/>
              </a:spcAft>
            </a:pPr>
            <a:r>
              <a:rPr lang="en-US" sz="2100" b="0" i="0" u="none" strike="noStrike" baseline="0" dirty="0"/>
              <a:t>E(</a:t>
            </a:r>
            <a:r>
              <a:rPr lang="en-US" sz="2100" b="0" i="1" u="none" strike="noStrike" baseline="0" dirty="0"/>
              <a:t>R</a:t>
            </a:r>
            <a:r>
              <a:rPr lang="en-US" sz="2100" b="0" i="1" u="none" strike="noStrike" baseline="-25000" dirty="0"/>
              <a:t>L</a:t>
            </a:r>
            <a:r>
              <a:rPr lang="en-US" sz="2100" b="0" i="0" u="none" strike="noStrike" baseline="0" dirty="0"/>
              <a:t>) = .50 × −20% + .50 × 70% = </a:t>
            </a:r>
            <a:r>
              <a:rPr lang="en-US" sz="2100" b="1" i="0" u="none" strike="noStrike" baseline="0" dirty="0">
                <a:solidFill>
                  <a:schemeClr val="accent1">
                    <a:lumMod val="75000"/>
                  </a:schemeClr>
                </a:solidFill>
              </a:rPr>
              <a:t>25% </a:t>
            </a:r>
          </a:p>
          <a:p>
            <a:pPr eaLnBrk="1" hangingPunct="1">
              <a:lnSpc>
                <a:spcPct val="90000"/>
              </a:lnSpc>
              <a:spcBef>
                <a:spcPts val="600"/>
              </a:spcBef>
              <a:spcAft>
                <a:spcPts val="400"/>
              </a:spcAft>
            </a:pPr>
            <a:endParaRPr lang="en-US" altLang="en-US" sz="2200" dirty="0"/>
          </a:p>
          <a:p>
            <a:pPr eaLnBrk="1" hangingPunct="1">
              <a:lnSpc>
                <a:spcPct val="90000"/>
              </a:lnSpc>
              <a:spcBef>
                <a:spcPts val="600"/>
              </a:spcBef>
              <a:spcAft>
                <a:spcPts val="400"/>
              </a:spcAft>
            </a:pPr>
            <a:r>
              <a:rPr lang="en-US" altLang="en-US" sz="2200" dirty="0"/>
              <a:t>The following table illustrates these calculations:</a:t>
            </a:r>
          </a:p>
          <a:p>
            <a:pPr eaLnBrk="1" hangingPunct="1">
              <a:lnSpc>
                <a:spcPct val="90000"/>
              </a:lnSpc>
              <a:spcBef>
                <a:spcPts val="600"/>
              </a:spcBef>
              <a:spcAft>
                <a:spcPts val="400"/>
              </a:spcAft>
            </a:pPr>
            <a:endParaRPr lang="en-US" altLang="en-US" sz="2200" dirty="0"/>
          </a:p>
          <a:p>
            <a:pPr eaLnBrk="1" hangingPunct="1">
              <a:lnSpc>
                <a:spcPct val="90000"/>
              </a:lnSpc>
              <a:spcBef>
                <a:spcPts val="600"/>
              </a:spcBef>
              <a:spcAft>
                <a:spcPts val="400"/>
              </a:spcAft>
            </a:pPr>
            <a:endParaRPr lang="en-US" altLang="en-US" sz="2200" dirty="0"/>
          </a:p>
          <a:p>
            <a:pPr eaLnBrk="1" hangingPunct="1">
              <a:lnSpc>
                <a:spcPct val="90000"/>
              </a:lnSpc>
              <a:spcBef>
                <a:spcPts val="600"/>
              </a:spcBef>
              <a:spcAft>
                <a:spcPts val="400"/>
              </a:spcAft>
            </a:pPr>
            <a:endParaRPr lang="en-US" altLang="en-US" sz="2200" dirty="0"/>
          </a:p>
          <a:p>
            <a:pPr eaLnBrk="1" hangingPunct="1">
              <a:lnSpc>
                <a:spcPct val="90000"/>
              </a:lnSpc>
              <a:spcBef>
                <a:spcPts val="600"/>
              </a:spcBef>
              <a:spcAft>
                <a:spcPts val="400"/>
              </a:spcAft>
            </a:pPr>
            <a:endParaRPr lang="en-US" altLang="en-US" sz="2200" dirty="0"/>
          </a:p>
          <a:p>
            <a:pPr eaLnBrk="1" hangingPunct="1">
              <a:lnSpc>
                <a:spcPct val="90000"/>
              </a:lnSpc>
              <a:spcBef>
                <a:spcPts val="600"/>
              </a:spcBef>
              <a:spcAft>
                <a:spcPts val="400"/>
              </a:spcAft>
            </a:pPr>
            <a:endParaRPr lang="en-US" altLang="en-US" sz="2200" dirty="0"/>
          </a:p>
          <a:p>
            <a:pPr marL="114639" indent="0" eaLnBrk="1" hangingPunct="1">
              <a:lnSpc>
                <a:spcPct val="90000"/>
              </a:lnSpc>
              <a:spcBef>
                <a:spcPts val="600"/>
              </a:spcBef>
              <a:spcAft>
                <a:spcPts val="400"/>
              </a:spcAft>
              <a:buNone/>
            </a:pPr>
            <a:endParaRPr lang="en-US" altLang="en-US" sz="2200" dirty="0"/>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Expected Return</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C3C10A99-5D8A-4F33-AEC2-B8A99B0E2E87}"/>
              </a:ext>
            </a:extLst>
          </p:cNvPr>
          <p:cNvPicPr>
            <a:picLocks noChangeAspect="1"/>
          </p:cNvPicPr>
          <p:nvPr/>
        </p:nvPicPr>
        <p:blipFill>
          <a:blip r:embed="rId3"/>
          <a:stretch>
            <a:fillRect/>
          </a:stretch>
        </p:blipFill>
        <p:spPr>
          <a:xfrm>
            <a:off x="1444893" y="4267200"/>
            <a:ext cx="6662377" cy="2076481"/>
          </a:xfrm>
          <a:prstGeom prst="rect">
            <a:avLst/>
          </a:prstGeom>
        </p:spPr>
      </p:pic>
    </p:spTree>
    <p:extLst>
      <p:ext uri="{BB962C8B-B14F-4D97-AF65-F5344CB8AC3E}">
        <p14:creationId xmlns:p14="http://schemas.microsoft.com/office/powerpoint/2010/main" val="68297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Using projected returns, we can calculate the </a:t>
            </a:r>
            <a:r>
              <a:rPr lang="en-US" sz="2200" b="0" i="1" u="none" strike="noStrike" baseline="0" dirty="0">
                <a:solidFill>
                  <a:srgbClr val="221E1F"/>
                </a:solidFill>
              </a:rPr>
              <a:t>projected, </a:t>
            </a:r>
            <a:r>
              <a:rPr lang="en-US" sz="2200" b="0" i="0" u="none" strike="noStrike" baseline="0" dirty="0">
                <a:solidFill>
                  <a:srgbClr val="221E1F"/>
                </a:solidFill>
              </a:rPr>
              <a:t>or </a:t>
            </a:r>
            <a:r>
              <a:rPr lang="en-US" sz="2200" b="0" i="1" u="none" strike="noStrike" baseline="0" dirty="0">
                <a:solidFill>
                  <a:srgbClr val="221E1F"/>
                </a:solidFill>
              </a:rPr>
              <a:t>expected, risk premium </a:t>
            </a:r>
            <a:r>
              <a:rPr lang="en-US" sz="2200" b="0" i="0" u="none" strike="noStrike" baseline="0" dirty="0">
                <a:solidFill>
                  <a:srgbClr val="221E1F"/>
                </a:solidFill>
              </a:rPr>
              <a:t>as the difference between the expected return on a risky investment and the certain return on a risk-free investment </a:t>
            </a:r>
          </a:p>
          <a:p>
            <a:pPr eaLnBrk="1" hangingPunct="1">
              <a:lnSpc>
                <a:spcPct val="90000"/>
              </a:lnSpc>
              <a:spcBef>
                <a:spcPts val="600"/>
              </a:spcBef>
              <a:spcAft>
                <a:spcPts val="0"/>
              </a:spcAft>
            </a:pPr>
            <a:r>
              <a:rPr lang="en-US" sz="2200" b="0" i="0" u="none" strike="noStrike" baseline="0" dirty="0">
                <a:solidFill>
                  <a:srgbClr val="221E1F"/>
                </a:solidFill>
              </a:rPr>
              <a:t>Suppose risk-free investments are currently offering 8% (i.e., the risk-free rate, which we label as </a:t>
            </a:r>
            <a:r>
              <a:rPr lang="en-US" sz="2200" b="0" i="1" u="none" strike="noStrike" baseline="0" dirty="0">
                <a:solidFill>
                  <a:srgbClr val="221E1F"/>
                </a:solidFill>
              </a:rPr>
              <a:t>R</a:t>
            </a:r>
            <a:r>
              <a:rPr lang="en-US" sz="2200" b="0" i="1" u="none" strike="noStrike" baseline="-25000" dirty="0">
                <a:solidFill>
                  <a:srgbClr val="221E1F"/>
                </a:solidFill>
              </a:rPr>
              <a:t>f</a:t>
            </a:r>
            <a:r>
              <a:rPr lang="en-US" sz="2200" b="0" i="1" u="none" strike="noStrike" baseline="0" dirty="0">
                <a:solidFill>
                  <a:srgbClr val="221E1F"/>
                </a:solidFill>
              </a:rPr>
              <a:t> </a:t>
            </a:r>
            <a:r>
              <a:rPr lang="en-US" sz="2200" b="0" i="0" u="none" strike="noStrike" baseline="0" dirty="0">
                <a:solidFill>
                  <a:srgbClr val="221E1F"/>
                </a:solidFill>
              </a:rPr>
              <a:t>, is 8%). Given this, what is the projected risk premium on Stock U? On Stock L? </a:t>
            </a:r>
          </a:p>
          <a:p>
            <a:pPr eaLnBrk="1" hangingPunct="1">
              <a:lnSpc>
                <a:spcPct val="90000"/>
              </a:lnSpc>
              <a:spcBef>
                <a:spcPts val="600"/>
              </a:spcBef>
              <a:spcAft>
                <a:spcPts val="0"/>
              </a:spcAft>
            </a:pPr>
            <a:r>
              <a:rPr lang="en-US" sz="2200" b="0" i="0" u="none" strike="noStrike" baseline="0" dirty="0">
                <a:solidFill>
                  <a:srgbClr val="221E1F"/>
                </a:solidFill>
              </a:rPr>
              <a:t>Expected return on Stock U, E(</a:t>
            </a:r>
            <a:r>
              <a:rPr lang="en-US" sz="2200" b="0" i="1" u="none" strike="noStrike" baseline="0" dirty="0">
                <a:solidFill>
                  <a:srgbClr val="221E1F"/>
                </a:solidFill>
              </a:rPr>
              <a:t>R</a:t>
            </a:r>
            <a:r>
              <a:rPr lang="en-US" sz="2200" b="0" i="1" u="none" strike="noStrike" baseline="-25000" dirty="0">
                <a:solidFill>
                  <a:srgbClr val="221E1F"/>
                </a:solidFill>
              </a:rPr>
              <a:t>U</a:t>
            </a:r>
            <a:r>
              <a:rPr lang="en-US" sz="2200" b="0" i="0" u="none" strike="noStrike" baseline="0" dirty="0">
                <a:solidFill>
                  <a:srgbClr val="221E1F"/>
                </a:solidFill>
              </a:rPr>
              <a:t>), is 20%; projected risk premium is: </a:t>
            </a:r>
          </a:p>
          <a:p>
            <a:pPr eaLnBrk="1" hangingPunct="1">
              <a:lnSpc>
                <a:spcPct val="90000"/>
              </a:lnSpc>
              <a:spcBef>
                <a:spcPts val="600"/>
              </a:spcBef>
              <a:spcAft>
                <a:spcPts val="0"/>
              </a:spcAft>
            </a:pPr>
            <a:endParaRPr lang="en-US" altLang="en-US" sz="2200" dirty="0">
              <a:solidFill>
                <a:srgbClr val="221E1F"/>
              </a:solidFill>
            </a:endParaRPr>
          </a:p>
          <a:p>
            <a:pPr eaLnBrk="1" hangingPunct="1">
              <a:lnSpc>
                <a:spcPct val="90000"/>
              </a:lnSpc>
              <a:spcBef>
                <a:spcPts val="600"/>
              </a:spcBef>
              <a:spcAft>
                <a:spcPts val="0"/>
              </a:spcAft>
            </a:pPr>
            <a:endParaRPr lang="en-US" altLang="en-US" sz="2200" dirty="0">
              <a:solidFill>
                <a:srgbClr val="221E1F"/>
              </a:solidFill>
            </a:endParaRPr>
          </a:p>
          <a:p>
            <a:pPr eaLnBrk="1" hangingPunct="1">
              <a:lnSpc>
                <a:spcPct val="90000"/>
              </a:lnSpc>
              <a:spcBef>
                <a:spcPts val="600"/>
              </a:spcBef>
              <a:spcAft>
                <a:spcPts val="0"/>
              </a:spcAft>
            </a:pPr>
            <a:endParaRPr lang="en-US" altLang="en-US" sz="2200" dirty="0">
              <a:solidFill>
                <a:srgbClr val="221E1F"/>
              </a:solidFill>
            </a:endParaRPr>
          </a:p>
          <a:p>
            <a:pPr eaLnBrk="1" hangingPunct="1">
              <a:lnSpc>
                <a:spcPct val="90000"/>
              </a:lnSpc>
              <a:spcBef>
                <a:spcPts val="600"/>
              </a:spcBef>
              <a:spcAft>
                <a:spcPts val="0"/>
              </a:spcAft>
            </a:pPr>
            <a:endParaRPr lang="en-US" altLang="en-US" sz="2200" dirty="0">
              <a:solidFill>
                <a:srgbClr val="221E1F"/>
              </a:solidFill>
            </a:endParaRPr>
          </a:p>
          <a:p>
            <a:pPr lvl="1" eaLnBrk="1" hangingPunct="1">
              <a:lnSpc>
                <a:spcPct val="90000"/>
              </a:lnSpc>
              <a:spcBef>
                <a:spcPts val="600"/>
              </a:spcBef>
              <a:spcAft>
                <a:spcPts val="0"/>
              </a:spcAft>
            </a:pPr>
            <a:r>
              <a:rPr lang="en-US" sz="2100" b="0" i="0" u="none" strike="noStrike" baseline="0" dirty="0">
                <a:solidFill>
                  <a:srgbClr val="221E1F"/>
                </a:solidFill>
              </a:rPr>
              <a:t>Risk premium on Stock L is 25% - 8% = </a:t>
            </a:r>
            <a:r>
              <a:rPr lang="en-US" sz="2100" b="1" i="0" u="none" strike="noStrike" baseline="0" dirty="0">
                <a:solidFill>
                  <a:schemeClr val="accent1">
                    <a:lumMod val="75000"/>
                  </a:schemeClr>
                </a:solidFill>
              </a:rPr>
              <a:t>17%</a:t>
            </a:r>
          </a:p>
          <a:p>
            <a:pPr eaLnBrk="1" hangingPunct="1">
              <a:lnSpc>
                <a:spcPct val="90000"/>
              </a:lnSpc>
              <a:spcBef>
                <a:spcPts val="600"/>
              </a:spcBef>
              <a:spcAft>
                <a:spcPts val="0"/>
              </a:spcAft>
            </a:pPr>
            <a:r>
              <a:rPr lang="en-US" sz="2200" b="0" i="0" u="none" strike="noStrike" baseline="0" dirty="0">
                <a:solidFill>
                  <a:srgbClr val="221E1F"/>
                </a:solidFill>
              </a:rPr>
              <a:t>In general, the expected return on a security or other asset is equal to the sum of the possible returns multiplied by their probabilities </a:t>
            </a:r>
            <a:endParaRPr lang="en-US" altLang="en-US" sz="22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Expected Return</a:t>
            </a:r>
            <a:br>
              <a:rPr lang="en-US" altLang="en-US" sz="3600" dirty="0"/>
            </a:br>
            <a:r>
              <a:rPr lang="en-US" altLang="en-US" sz="3600" dirty="0"/>
              <a:t>(concluded)</a:t>
            </a:r>
          </a:p>
        </p:txBody>
      </p:sp>
      <p:pic>
        <p:nvPicPr>
          <p:cNvPr id="4" name="Picture 3">
            <a:extLst>
              <a:ext uri="{FF2B5EF4-FFF2-40B4-BE49-F238E27FC236}">
                <a16:creationId xmlns:a16="http://schemas.microsoft.com/office/drawing/2014/main" id="{C68B02C9-25C3-4E9A-9E9B-6EE5AB489849}"/>
              </a:ext>
            </a:extLst>
          </p:cNvPr>
          <p:cNvPicPr>
            <a:picLocks noChangeAspect="1"/>
          </p:cNvPicPr>
          <p:nvPr/>
        </p:nvPicPr>
        <p:blipFill>
          <a:blip r:embed="rId3"/>
          <a:stretch>
            <a:fillRect/>
          </a:stretch>
        </p:blipFill>
        <p:spPr>
          <a:xfrm>
            <a:off x="2085975" y="3848100"/>
            <a:ext cx="4972050" cy="1409700"/>
          </a:xfrm>
          <a:prstGeom prst="rect">
            <a:avLst/>
          </a:prstGeom>
        </p:spPr>
      </p:pic>
    </p:spTree>
    <p:extLst>
      <p:ext uri="{BB962C8B-B14F-4D97-AF65-F5344CB8AC3E}">
        <p14:creationId xmlns:p14="http://schemas.microsoft.com/office/powerpoint/2010/main" val="245418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0BDFD-C7DB-4549-9CBE-60E61B3518D4}"/>
              </a:ext>
            </a:extLst>
          </p:cNvPr>
          <p:cNvPicPr>
            <a:picLocks noGrp="1" noChangeAspect="1"/>
          </p:cNvPicPr>
          <p:nvPr>
            <p:ph idx="1"/>
          </p:nvPr>
        </p:nvPicPr>
        <p:blipFill>
          <a:blip r:embed="rId3"/>
          <a:stretch>
            <a:fillRect/>
          </a:stretch>
        </p:blipFill>
        <p:spPr>
          <a:xfrm>
            <a:off x="1642699" y="1505526"/>
            <a:ext cx="6068327" cy="2536123"/>
          </a:xfrm>
        </p:spPr>
      </p:pic>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Unequal probabilities</a:t>
            </a:r>
          </a:p>
        </p:txBody>
      </p:sp>
      <p:pic>
        <p:nvPicPr>
          <p:cNvPr id="7" name="Picture 6">
            <a:extLst>
              <a:ext uri="{FF2B5EF4-FFF2-40B4-BE49-F238E27FC236}">
                <a16:creationId xmlns:a16="http://schemas.microsoft.com/office/drawing/2014/main" id="{6ADDA7EA-5B73-4338-9D8E-3D4DA1EDAAB3}"/>
              </a:ext>
            </a:extLst>
          </p:cNvPr>
          <p:cNvPicPr>
            <a:picLocks noChangeAspect="1"/>
          </p:cNvPicPr>
          <p:nvPr/>
        </p:nvPicPr>
        <p:blipFill>
          <a:blip r:embed="rId4"/>
          <a:stretch>
            <a:fillRect/>
          </a:stretch>
        </p:blipFill>
        <p:spPr>
          <a:xfrm>
            <a:off x="1479408" y="4017076"/>
            <a:ext cx="6231618" cy="2536124"/>
          </a:xfrm>
          <a:prstGeom prst="rect">
            <a:avLst/>
          </a:prstGeom>
        </p:spPr>
      </p:pic>
    </p:spTree>
    <p:extLst>
      <p:ext uri="{BB962C8B-B14F-4D97-AF65-F5344CB8AC3E}">
        <p14:creationId xmlns:p14="http://schemas.microsoft.com/office/powerpoint/2010/main" val="398042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3"/>
                <a:ext cx="8278636" cy="4993289"/>
              </a:xfrm>
            </p:spPr>
            <p:txBody>
              <a:bodyPr/>
              <a:lstStyle/>
              <a:p>
                <a:pPr algn="just"/>
                <a:r>
                  <a:rPr lang="en-US" sz="2200" b="0" i="0" u="none" strike="noStrike" baseline="0" dirty="0"/>
                  <a:t>Let us return to the Stock U, which has an expected return of E(</a:t>
                </a:r>
                <a:r>
                  <a:rPr lang="en-US" sz="2200" b="0" i="1" u="none" strike="noStrike" baseline="0" dirty="0"/>
                  <a:t>RU</a:t>
                </a:r>
                <a:r>
                  <a:rPr lang="en-US" sz="2200" b="0" i="0" u="none" strike="noStrike" baseline="0" dirty="0"/>
                  <a:t>) = 20%. In a given year, it will actually return either 30% or 10%. </a:t>
                </a:r>
              </a:p>
              <a:p>
                <a:pPr lvl="1" algn="just"/>
                <a:r>
                  <a:rPr lang="en-US" sz="2100" dirty="0"/>
                  <a:t>P</a:t>
                </a:r>
                <a:r>
                  <a:rPr lang="en-US" sz="2100" b="0" i="0" u="none" strike="noStrike" baseline="0" dirty="0"/>
                  <a:t>ossible deviations are 30% − 20% = 10% and 10% − 20% = −10%</a:t>
                </a:r>
              </a:p>
              <a:p>
                <a:pPr algn="just"/>
                <a:r>
                  <a:rPr lang="en-US" sz="2200" b="0" i="0" u="none" strike="noStrike" baseline="0" dirty="0"/>
                  <a:t>In this case, the variance is: </a:t>
                </a:r>
              </a:p>
              <a:p>
                <a:pPr lvl="1" algn="just"/>
                <a:r>
                  <a:rPr lang="it-IT" sz="2100" b="0" i="0" u="none" strike="noStrike" baseline="0" dirty="0"/>
                  <a:t>Variance = σ</a:t>
                </a:r>
                <a:r>
                  <a:rPr lang="it-IT" sz="2100" b="0" i="0" u="none" strike="noStrike" baseline="30000" dirty="0"/>
                  <a:t>2</a:t>
                </a:r>
                <a:r>
                  <a:rPr lang="it-IT" sz="2100" b="0" i="0" u="none" strike="noStrike" baseline="0" dirty="0"/>
                  <a:t> = .50 × .10</a:t>
                </a:r>
                <a:r>
                  <a:rPr lang="it-IT" sz="2100" b="0" i="0" u="none" strike="noStrike" baseline="30000" dirty="0"/>
                  <a:t>2</a:t>
                </a:r>
                <a:r>
                  <a:rPr lang="it-IT" sz="2100" b="0" i="0" u="none" strike="noStrike" baseline="0" dirty="0"/>
                  <a:t> + .50 × (−.10)</a:t>
                </a:r>
                <a:r>
                  <a:rPr lang="it-IT" sz="2100" b="0" i="0" u="none" strike="noStrike" baseline="30000" dirty="0"/>
                  <a:t>2</a:t>
                </a:r>
                <a:r>
                  <a:rPr lang="it-IT" sz="2100" b="0" i="0" u="none" strike="noStrike" baseline="0" dirty="0"/>
                  <a:t> = </a:t>
                </a:r>
                <a:r>
                  <a:rPr lang="it-IT" sz="2100" b="1" i="0" u="none" strike="noStrike" baseline="0" dirty="0">
                    <a:solidFill>
                      <a:schemeClr val="accent1">
                        <a:lumMod val="75000"/>
                      </a:schemeClr>
                    </a:solidFill>
                  </a:rPr>
                  <a:t>.01 </a:t>
                </a:r>
              </a:p>
              <a:p>
                <a:pPr algn="just"/>
                <a:r>
                  <a:rPr lang="en-US" sz="2200" b="0" i="0" u="none" strike="noStrike" baseline="0" dirty="0"/>
                  <a:t>The standard deviation is the square root of this: </a:t>
                </a:r>
              </a:p>
              <a:p>
                <a:pPr lvl="1" algn="just"/>
                <a:r>
                  <a:rPr lang="fr-FR" sz="2100" dirty="0"/>
                  <a:t>Standard deviation = </a:t>
                </a:r>
                <a:r>
                  <a:rPr lang="it-IT" sz="2100" dirty="0"/>
                  <a:t>σ =</a:t>
                </a:r>
                <a:r>
                  <a:rPr lang="fr-FR" sz="2100" dirty="0"/>
                  <a:t> </a:t>
                </a:r>
                <a14:m>
                  <m:oMath xmlns:m="http://schemas.openxmlformats.org/officeDocument/2006/math">
                    <m:rad>
                      <m:radPr>
                        <m:degHide m:val="on"/>
                        <m:ctrlPr>
                          <a:rPr lang="fr-FR" sz="2100" b="0" i="1" u="none" strike="noStrike" baseline="0" smtClean="0">
                            <a:latin typeface="Cambria Math" panose="02040503050406030204" pitchFamily="18" charset="0"/>
                          </a:rPr>
                        </m:ctrlPr>
                      </m:radPr>
                      <m:deg/>
                      <m:e>
                        <m:r>
                          <a:rPr lang="en-US" sz="2100" b="0" i="1" u="none" strike="noStrike" baseline="0" smtClean="0">
                            <a:latin typeface="Cambria Math" panose="02040503050406030204" pitchFamily="18" charset="0"/>
                          </a:rPr>
                          <m:t>.01</m:t>
                        </m:r>
                      </m:e>
                    </m:rad>
                    <m:r>
                      <a:rPr lang="en-US" sz="2100" b="0" i="1" u="none" strike="noStrike" baseline="0" smtClean="0">
                        <a:latin typeface="Cambria Math" panose="02040503050406030204" pitchFamily="18" charset="0"/>
                      </a:rPr>
                      <m:t> </m:t>
                    </m:r>
                  </m:oMath>
                </a14:m>
                <a:r>
                  <a:rPr lang="en-US" altLang="en-US" sz="2100" dirty="0"/>
                  <a:t>= .10, or </a:t>
                </a:r>
                <a:r>
                  <a:rPr lang="en-US" altLang="en-US" sz="2100" b="1" dirty="0">
                    <a:solidFill>
                      <a:schemeClr val="accent1">
                        <a:lumMod val="75000"/>
                      </a:schemeClr>
                    </a:solidFill>
                  </a:rPr>
                  <a:t>10%</a:t>
                </a:r>
              </a:p>
            </p:txBody>
          </p:sp>
        </mc:Choice>
        <mc:Fallback xmlns="">
          <p:sp>
            <p:nvSpPr>
              <p:cNvPr id="17411" name="Rectangle 3">
                <a:extLst>
                  <a:ext uri="{FF2B5EF4-FFF2-40B4-BE49-F238E27FC236}">
                    <a16:creationId xmlns:a16="http://schemas.microsoft.com/office/drawing/2014/main" id="{86D768B8-0AE4-4425-BC53-67FBD0C24296}"/>
                  </a:ext>
                </a:extLst>
              </p:cNvPr>
              <p:cNvSpPr>
                <a:spLocks noGrp="1" noRot="1" noChangeAspect="1" noMove="1" noResize="1" noEditPoints="1" noAdjustHandles="1" noChangeArrowheads="1" noChangeShapeType="1" noTextEdit="1"/>
              </p:cNvSpPr>
              <p:nvPr>
                <p:ph idx="1"/>
              </p:nvPr>
            </p:nvSpPr>
            <p:spPr>
              <a:xfrm>
                <a:off x="636764" y="1491033"/>
                <a:ext cx="8278636" cy="4993289"/>
              </a:xfrm>
              <a:blipFill>
                <a:blip r:embed="rId3"/>
                <a:stretch>
                  <a:fillRect t="-855" r="-883"/>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Calculating the variance</a:t>
            </a:r>
          </a:p>
        </p:txBody>
      </p:sp>
      <p:pic>
        <p:nvPicPr>
          <p:cNvPr id="5" name="Picture 4">
            <a:extLst>
              <a:ext uri="{FF2B5EF4-FFF2-40B4-BE49-F238E27FC236}">
                <a16:creationId xmlns:a16="http://schemas.microsoft.com/office/drawing/2014/main" id="{A9A38DD0-0CBC-4E78-91AB-6DEF6CE63B43}"/>
              </a:ext>
            </a:extLst>
          </p:cNvPr>
          <p:cNvPicPr>
            <a:picLocks noChangeAspect="1"/>
          </p:cNvPicPr>
          <p:nvPr/>
        </p:nvPicPr>
        <p:blipFill>
          <a:blip r:embed="rId4"/>
          <a:stretch>
            <a:fillRect/>
          </a:stretch>
        </p:blipFill>
        <p:spPr>
          <a:xfrm>
            <a:off x="1961744" y="4495800"/>
            <a:ext cx="5220511" cy="1600200"/>
          </a:xfrm>
          <a:prstGeom prst="rect">
            <a:avLst/>
          </a:prstGeom>
        </p:spPr>
      </p:pic>
    </p:spTree>
    <p:extLst>
      <p:ext uri="{BB962C8B-B14F-4D97-AF65-F5344CB8AC3E}">
        <p14:creationId xmlns:p14="http://schemas.microsoft.com/office/powerpoint/2010/main" val="194206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86D768B8-0AE4-4425-BC53-67FBD0C24296}"/>
              </a:ext>
            </a:extLst>
          </p:cNvPr>
          <p:cNvSpPr>
            <a:spLocks noGrp="1" noChangeArrowheads="1"/>
          </p:cNvSpPr>
          <p:nvPr>
            <p:ph idx="1"/>
          </p:nvPr>
        </p:nvSpPr>
        <p:spPr>
          <a:xfrm>
            <a:off x="636764" y="1491033"/>
            <a:ext cx="8278636" cy="4993289"/>
          </a:xfrm>
        </p:spPr>
        <p:txBody>
          <a:bodyPr/>
          <a:lstStyle/>
          <a:p>
            <a:pPr algn="just"/>
            <a:r>
              <a:rPr lang="en-US" sz="2200" b="0" i="0" u="none" strike="noStrike" baseline="0" dirty="0">
                <a:solidFill>
                  <a:srgbClr val="221E1F"/>
                </a:solidFill>
              </a:rPr>
              <a:t>The way we have calculated expected returns and variances here is somewhat different from the way we did it in the last chapter </a:t>
            </a:r>
          </a:p>
          <a:p>
            <a:pPr lvl="1" algn="just"/>
            <a:r>
              <a:rPr lang="en-US" sz="2100" b="0" i="0" u="none" strike="noStrike" baseline="0" dirty="0">
                <a:solidFill>
                  <a:srgbClr val="221E1F"/>
                </a:solidFill>
              </a:rPr>
              <a:t>If examining actual historical returns, we estimate the average return and the variance based on some actual events</a:t>
            </a:r>
          </a:p>
          <a:p>
            <a:pPr lvl="1" algn="just"/>
            <a:r>
              <a:rPr lang="en-US" sz="2100" b="0" i="0" u="none" strike="noStrike" baseline="0" dirty="0">
                <a:solidFill>
                  <a:srgbClr val="221E1F"/>
                </a:solidFill>
              </a:rPr>
              <a:t>Here, we have projected </a:t>
            </a:r>
            <a:r>
              <a:rPr lang="en-US" sz="2100" b="0" i="1" u="none" strike="noStrike" baseline="0" dirty="0">
                <a:solidFill>
                  <a:srgbClr val="221E1F"/>
                </a:solidFill>
              </a:rPr>
              <a:t>future </a:t>
            </a:r>
            <a:r>
              <a:rPr lang="en-US" sz="2100" b="0" i="0" u="none" strike="noStrike" baseline="0" dirty="0">
                <a:solidFill>
                  <a:srgbClr val="221E1F"/>
                </a:solidFill>
              </a:rPr>
              <a:t>returns and their associated probabilities, so this is the information with which we must work</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E0A3D9ED-1EDF-45BB-B035-5667523D833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9EFF36EF-15BD-4F83-AF43-0573988BBAF5}"/>
              </a:ext>
            </a:extLst>
          </p:cNvPr>
          <p:cNvSpPr>
            <a:spLocks noGrp="1" noChangeArrowheads="1"/>
          </p:cNvSpPr>
          <p:nvPr>
            <p:ph type="title"/>
          </p:nvPr>
        </p:nvSpPr>
        <p:spPr/>
        <p:txBody>
          <a:bodyPr/>
          <a:lstStyle/>
          <a:p>
            <a:pPr eaLnBrk="1" hangingPunct="1">
              <a:defRPr/>
            </a:pPr>
            <a:r>
              <a:rPr lang="en-US" altLang="en-US" sz="3600" dirty="0"/>
              <a:t>Calculating the variance (continued)</a:t>
            </a:r>
          </a:p>
        </p:txBody>
      </p:sp>
      <p:pic>
        <p:nvPicPr>
          <p:cNvPr id="4" name="Picture 3">
            <a:extLst>
              <a:ext uri="{FF2B5EF4-FFF2-40B4-BE49-F238E27FC236}">
                <a16:creationId xmlns:a16="http://schemas.microsoft.com/office/drawing/2014/main" id="{5CCA9E84-F253-47E3-A6BF-F6B1E2BE753C}"/>
              </a:ext>
            </a:extLst>
          </p:cNvPr>
          <p:cNvPicPr>
            <a:picLocks noChangeAspect="1"/>
          </p:cNvPicPr>
          <p:nvPr/>
        </p:nvPicPr>
        <p:blipFill>
          <a:blip r:embed="rId3"/>
          <a:stretch>
            <a:fillRect/>
          </a:stretch>
        </p:blipFill>
        <p:spPr>
          <a:xfrm>
            <a:off x="1564255" y="3750986"/>
            <a:ext cx="6472337" cy="2726014"/>
          </a:xfrm>
          <a:prstGeom prst="rect">
            <a:avLst/>
          </a:prstGeom>
        </p:spPr>
      </p:pic>
    </p:spTree>
    <p:extLst>
      <p:ext uri="{BB962C8B-B14F-4D97-AF65-F5344CB8AC3E}">
        <p14:creationId xmlns:p14="http://schemas.microsoft.com/office/powerpoint/2010/main" val="15645330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5459</Words>
  <Application>Microsoft Office PowerPoint</Application>
  <PresentationFormat>On-screen Show (4:3)</PresentationFormat>
  <Paragraphs>410</Paragraphs>
  <Slides>43</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Book Antiqua</vt:lpstr>
      <vt:lpstr>Calibri</vt:lpstr>
      <vt:lpstr>Cambria Math</vt:lpstr>
      <vt:lpstr>STIX MathJax Main</vt:lpstr>
      <vt:lpstr>TeeFranklin Bd</vt:lpstr>
      <vt:lpstr>Times New Roman</vt:lpstr>
      <vt:lpstr>1_RWJ_FCF11e_PPT_Template</vt:lpstr>
      <vt:lpstr>CHAPTER 13</vt:lpstr>
      <vt:lpstr>Learning objectives</vt:lpstr>
      <vt:lpstr>Chapter Outline</vt:lpstr>
      <vt:lpstr>Expected Return</vt:lpstr>
      <vt:lpstr>Expected Return (continued)</vt:lpstr>
      <vt:lpstr>Expected Return (concluded)</vt:lpstr>
      <vt:lpstr>Unequal probabilities</vt:lpstr>
      <vt:lpstr>Calculating the variance</vt:lpstr>
      <vt:lpstr>Calculating the variance (continued)</vt:lpstr>
      <vt:lpstr>More unequal probabilities</vt:lpstr>
      <vt:lpstr>portfolios</vt:lpstr>
      <vt:lpstr>Portfolio expected returns</vt:lpstr>
      <vt:lpstr>Portfolio expected return</vt:lpstr>
      <vt:lpstr>Portfolio variance</vt:lpstr>
      <vt:lpstr>Portfolio variance and  Standard deviation</vt:lpstr>
      <vt:lpstr>Expected and unexpected returns</vt:lpstr>
      <vt:lpstr>Announcements and news</vt:lpstr>
      <vt:lpstr>Systematic and unsystematic risk</vt:lpstr>
      <vt:lpstr>Effect of diversification: another lesson from market history</vt:lpstr>
      <vt:lpstr>The principle of diversification</vt:lpstr>
      <vt:lpstr>Diversification and  unsystematic risk</vt:lpstr>
      <vt:lpstr>Diversification and  systematic risk</vt:lpstr>
      <vt:lpstr>The systematic risk principle</vt:lpstr>
      <vt:lpstr>Total risk versus beta</vt:lpstr>
      <vt:lpstr>Portfolio betas</vt:lpstr>
      <vt:lpstr>Portfolio betas: an example</vt:lpstr>
      <vt:lpstr>Beta and the risk premium</vt:lpstr>
      <vt:lpstr>Beta and the risk premium (continued)</vt:lpstr>
      <vt:lpstr>Beta and the risk premium (concluded)</vt:lpstr>
      <vt:lpstr>The Reward-to-risk ratio</vt:lpstr>
      <vt:lpstr>The basic argument</vt:lpstr>
      <vt:lpstr>The basic argument (continued)</vt:lpstr>
      <vt:lpstr>The basic argument (concluded)</vt:lpstr>
      <vt:lpstr>The fundamental result</vt:lpstr>
      <vt:lpstr>Buy low, sell high</vt:lpstr>
      <vt:lpstr>The security market line</vt:lpstr>
      <vt:lpstr>The capital asset pricing model</vt:lpstr>
      <vt:lpstr>The capital asset pricing model (continued)</vt:lpstr>
      <vt:lpstr>Risk and return</vt:lpstr>
      <vt:lpstr>Summary of Risk and return</vt:lpstr>
      <vt:lpstr>The sml and the cost of capital: a preview</vt:lpstr>
      <vt:lpstr>SELECTED CONCEPT QUESTIONS</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Courtney Baggett</dc:creator>
  <cp:lastModifiedBy>Mccabe, Allison</cp:lastModifiedBy>
  <cp:revision>32</cp:revision>
  <dcterms:created xsi:type="dcterms:W3CDTF">2021-01-02T21:12:10Z</dcterms:created>
  <dcterms:modified xsi:type="dcterms:W3CDTF">2021-01-07T16:54:48Z</dcterms:modified>
</cp:coreProperties>
</file>