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88" r:id="rId2"/>
    <p:sldId id="256" r:id="rId3"/>
    <p:sldId id="258" r:id="rId4"/>
    <p:sldId id="259" r:id="rId5"/>
    <p:sldId id="260" r:id="rId6"/>
    <p:sldId id="302" r:id="rId7"/>
    <p:sldId id="303" r:id="rId8"/>
    <p:sldId id="304" r:id="rId9"/>
    <p:sldId id="305" r:id="rId10"/>
    <p:sldId id="306" r:id="rId11"/>
    <p:sldId id="307" r:id="rId12"/>
    <p:sldId id="308" r:id="rId13"/>
    <p:sldId id="309" r:id="rId14"/>
    <p:sldId id="310" r:id="rId15"/>
    <p:sldId id="312" r:id="rId16"/>
    <p:sldId id="313" r:id="rId17"/>
    <p:sldId id="314" r:id="rId18"/>
    <p:sldId id="315" r:id="rId19"/>
    <p:sldId id="316" r:id="rId20"/>
    <p:sldId id="320" r:id="rId21"/>
    <p:sldId id="317" r:id="rId22"/>
    <p:sldId id="321" r:id="rId23"/>
    <p:sldId id="318" r:id="rId24"/>
    <p:sldId id="319"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298" r:id="rId43"/>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Wood" initials="A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1345" autoAdjust="0"/>
    <p:restoredTop sz="75908" autoAdjust="0"/>
  </p:normalViewPr>
  <p:slideViewPr>
    <p:cSldViewPr>
      <p:cViewPr varScale="1">
        <p:scale>
          <a:sx n="115" d="100"/>
          <a:sy n="115" d="100"/>
        </p:scale>
        <p:origin x="1740" y="10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04"/>
    </p:cViewPr>
  </p:sorterViewPr>
  <p:notesViewPr>
    <p:cSldViewPr>
      <p:cViewPr varScale="1">
        <p:scale>
          <a:sx n="60" d="100"/>
          <a:sy n="60" d="100"/>
        </p:scale>
        <p:origin x="-17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BDF3C7C-E393-4A48-8A35-88ACE293E78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0243" name="Rectangle 3">
            <a:extLst>
              <a:ext uri="{FF2B5EF4-FFF2-40B4-BE49-F238E27FC236}">
                <a16:creationId xmlns:a16="http://schemas.microsoft.com/office/drawing/2014/main" id="{07FEC5EF-FF3A-4B9D-A7D1-B6BD8E299D5B}"/>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1268" name="Rectangle 4">
            <a:extLst>
              <a:ext uri="{FF2B5EF4-FFF2-40B4-BE49-F238E27FC236}">
                <a16:creationId xmlns:a16="http://schemas.microsoft.com/office/drawing/2014/main" id="{7EBF1B65-C0E2-4375-857F-66105ECF502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7EA330F1-54C0-42C7-A765-E5E5FB336CD0}"/>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C6DC9F74-ED03-4E1F-BF20-A2DC03EC626F}"/>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0247" name="Rectangle 7">
            <a:extLst>
              <a:ext uri="{FF2B5EF4-FFF2-40B4-BE49-F238E27FC236}">
                <a16:creationId xmlns:a16="http://schemas.microsoft.com/office/drawing/2014/main" id="{66330C06-6EB8-42C5-98A9-2B8DFAC1B885}"/>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atin typeface="Times New Roman" panose="02020603050405020304" pitchFamily="18" charset="0"/>
              </a:defRPr>
            </a:lvl1pPr>
          </a:lstStyle>
          <a:p>
            <a:pPr>
              <a:defRPr/>
            </a:pPr>
            <a:r>
              <a:rPr lang="en-US" altLang="en-US" dirty="0"/>
              <a:t>12.</a:t>
            </a:r>
            <a:fld id="{FB940ECC-ADE3-4F68-8DAD-827AA701A3D3}" type="slidenum">
              <a:rPr lang="en-US" altLang="en-US"/>
              <a:pPr>
                <a:defRPr/>
              </a:pPr>
              <a:t>‹#›</a:t>
            </a:fld>
            <a:endParaRPr lang="en-US" altLang="en-US" dirty="0"/>
          </a:p>
        </p:txBody>
      </p:sp>
    </p:spTree>
    <p:extLst>
      <p:ext uri="{BB962C8B-B14F-4D97-AF65-F5344CB8AC3E}">
        <p14:creationId xmlns:p14="http://schemas.microsoft.com/office/powerpoint/2010/main" val="185152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E8A6EE0-3C70-47BD-9079-81C2FDE627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B3B6E4A6-83D8-41F4-A1C9-29B0819D562D}" type="slidenum">
              <a:rPr lang="en-US" altLang="en-US">
                <a:latin typeface="Times New Roman" panose="02020603050405020304" pitchFamily="18" charset="0"/>
              </a:rPr>
              <a:pPr/>
              <a:t>4</a:t>
            </a:fld>
            <a:endParaRPr lang="en-US" altLang="en-US" dirty="0">
              <a:latin typeface="Times New Roman" panose="02020603050405020304" pitchFamily="18" charset="0"/>
            </a:endParaRPr>
          </a:p>
        </p:txBody>
      </p:sp>
      <p:sp>
        <p:nvSpPr>
          <p:cNvPr id="16387" name="Rectangle 2">
            <a:extLst>
              <a:ext uri="{FF2B5EF4-FFF2-40B4-BE49-F238E27FC236}">
                <a16:creationId xmlns:a16="http://schemas.microsoft.com/office/drawing/2014/main" id="{A61A12A7-A0FD-4516-A26C-A80D377ABC7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62805BE-693A-4996-804A-AA7B14F018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en-US" altLang="en-US" dirty="0"/>
              <a:t>Section 14.1</a:t>
            </a:r>
          </a:p>
          <a:p>
            <a:pPr lvl="0" eaLnBrk="1" hangingPunct="1"/>
            <a:endParaRPr lang="en-US" altLang="en-US" dirty="0"/>
          </a:p>
          <a:p>
            <a:pPr lvl="0" eaLnBrk="1" hangingPunct="1"/>
            <a:r>
              <a:rPr lang="en-US" sz="1800" b="0" i="0" u="none" strike="noStrike" baseline="0" dirty="0">
                <a:solidFill>
                  <a:srgbClr val="221E1F"/>
                </a:solidFill>
                <a:latin typeface="STIX MathJax Main"/>
              </a:rPr>
              <a:t>We will henceforth use the terms </a:t>
            </a:r>
            <a:r>
              <a:rPr lang="en-US" sz="1800" b="0" i="1" u="none" strike="noStrike" baseline="0" dirty="0">
                <a:solidFill>
                  <a:srgbClr val="221E1F"/>
                </a:solidFill>
                <a:latin typeface="STIX MathJax Main"/>
              </a:rPr>
              <a:t>required return, appropriate discount rate, </a:t>
            </a:r>
            <a:r>
              <a:rPr lang="en-US" sz="1800" b="0" i="0" u="none" strike="noStrike" baseline="0" dirty="0">
                <a:solidFill>
                  <a:srgbClr val="221E1F"/>
                </a:solidFill>
                <a:latin typeface="STIX MathJax Main"/>
              </a:rPr>
              <a:t>and </a:t>
            </a:r>
            <a:r>
              <a:rPr lang="en-US" sz="1800" b="0" i="1" u="none" strike="noStrike" baseline="0" dirty="0">
                <a:solidFill>
                  <a:srgbClr val="221E1F"/>
                </a:solidFill>
                <a:latin typeface="STIX MathJax Main"/>
              </a:rPr>
              <a:t>cost of capital </a:t>
            </a:r>
            <a:r>
              <a:rPr lang="en-US" sz="1800" b="0" i="0" u="none" strike="noStrike" baseline="0" dirty="0">
                <a:solidFill>
                  <a:srgbClr val="221E1F"/>
                </a:solidFill>
                <a:latin typeface="STIX MathJax Main"/>
              </a:rPr>
              <a:t>more or less interchangeably.</a:t>
            </a:r>
            <a:endParaRPr lang="en-US" altLang="en-US" dirty="0"/>
          </a:p>
        </p:txBody>
      </p:sp>
    </p:spTree>
    <p:extLst>
      <p:ext uri="{BB962C8B-B14F-4D97-AF65-F5344CB8AC3E}">
        <p14:creationId xmlns:p14="http://schemas.microsoft.com/office/powerpoint/2010/main" val="335998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1852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14.3</a:t>
            </a:r>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8476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352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3578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14.4</a:t>
            </a:r>
          </a:p>
          <a:p>
            <a:endParaRPr lang="en-US" altLang="en-US" dirty="0"/>
          </a:p>
          <a:p>
            <a:r>
              <a:rPr lang="en-US" sz="1800" b="0" i="0" u="none" strike="noStrike" baseline="0" dirty="0">
                <a:solidFill>
                  <a:srgbClr val="221E1F"/>
                </a:solidFill>
                <a:latin typeface="STIX MathJax Main"/>
              </a:rPr>
              <a:t>For short-term debt, the book (accounting) values and market values should be somewhat similar, so we might use the book values as estimates of the market value</a:t>
            </a:r>
          </a:p>
          <a:p>
            <a:endParaRPr 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For example, if the total market value of a company’s stock were calculated as $200 million and the total market value of the company’s debt were calculated as $50 million, then the combined value would be $250 million. Of this total, </a:t>
            </a:r>
            <a:r>
              <a:rPr lang="en-US" sz="1800" b="0" i="1" u="none" strike="noStrike" baseline="0" dirty="0">
                <a:solidFill>
                  <a:srgbClr val="221E1F"/>
                </a:solidFill>
                <a:latin typeface="STIX MathJax Main"/>
              </a:rPr>
              <a:t>E</a:t>
            </a:r>
            <a:r>
              <a:rPr lang="en-US" sz="1800" b="0" i="0" u="none" strike="noStrike" baseline="0" dirty="0">
                <a:solidFill>
                  <a:srgbClr val="221E1F"/>
                </a:solidFill>
                <a:latin typeface="STIX MathJax Main"/>
              </a:rPr>
              <a:t>/</a:t>
            </a:r>
            <a:r>
              <a:rPr lang="en-US" sz="1800" b="0" i="1" u="none" strike="noStrike" baseline="0" dirty="0">
                <a:solidFill>
                  <a:srgbClr val="221E1F"/>
                </a:solidFill>
                <a:latin typeface="STIX MathJax Main"/>
              </a:rPr>
              <a:t>V </a:t>
            </a:r>
            <a:r>
              <a:rPr lang="en-US" sz="1800" b="0" i="0" u="none" strike="noStrike" baseline="0" dirty="0">
                <a:solidFill>
                  <a:srgbClr val="221E1F"/>
                </a:solidFill>
                <a:latin typeface="STIX MathJax Main"/>
              </a:rPr>
              <a:t>= $200 million/$250 million = .80, so 80 percent of the firm’s financing would be equity and the remaining 20 percent would be debt.</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494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221E1F"/>
                </a:solidFill>
              </a:rPr>
              <a:t>Using the numbers from the preceding paragraph, we find that the </a:t>
            </a:r>
            <a:r>
              <a:rPr lang="en-US" sz="1200" b="0" i="0" u="none" strike="noStrike" baseline="0" dirty="0" err="1">
                <a:solidFill>
                  <a:srgbClr val="221E1F"/>
                </a:solidFill>
              </a:rPr>
              <a:t>aftertax</a:t>
            </a:r>
            <a:r>
              <a:rPr lang="en-US" sz="1200" b="0" i="0" u="none" strike="noStrike" baseline="0" dirty="0">
                <a:solidFill>
                  <a:srgbClr val="221E1F"/>
                </a:solidFill>
              </a:rPr>
              <a:t> interest rate is 9% × (1 − .21) = 7.11%.</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04001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The Tax Cuts and Jobs Act of 2017 placed limitations on the amount of interest that can be deducted in certain situations. Throughout this chapter, we will assume all interest can be deducted. We will discuss this issue in greater detail in a subsequent chapter.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1148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52400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50956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8737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69710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38962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2771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38295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14.5</a:t>
            </a:r>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7940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7337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92848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29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63783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5994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With the subjective approach, the firm’s WACC may change through time as economic conditions change. As this happens, the discount rates for the different types of projects will also change.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77007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7935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14.2</a:t>
            </a:r>
          </a:p>
          <a:p>
            <a:endParaRPr lang="en-US" altLang="en-US" dirty="0"/>
          </a:p>
          <a:p>
            <a:r>
              <a:rPr lang="en-US" sz="1800" b="0" i="0" u="none" strike="noStrike" baseline="0" dirty="0">
                <a:solidFill>
                  <a:srgbClr val="221E1F"/>
                </a:solidFill>
                <a:latin typeface="STIX MathJax Main"/>
              </a:rPr>
              <a:t>This section discusses two approaches to determining the cost of equity: the dividend growth model approach and the security market line (SML) approach. </a:t>
            </a:r>
          </a:p>
          <a:p>
            <a:endParaRPr lang="en-US" altLang="en-US" sz="1800" b="0" i="0" u="none" strike="noStrike" baseline="0" dirty="0">
              <a:solidFill>
                <a:srgbClr val="221E1F"/>
              </a:solidFill>
              <a:latin typeface="STIX MathJax Main"/>
            </a:endParaRPr>
          </a:p>
          <a:p>
            <a:r>
              <a:rPr lang="en-US" altLang="en-US" sz="1800" b="0" i="0" u="none" strike="noStrike" baseline="0" dirty="0">
                <a:solidFill>
                  <a:srgbClr val="221E1F"/>
                </a:solidFill>
                <a:latin typeface="STIX MathJax Main"/>
              </a:rPr>
              <a:t>Recall, the dividend growth model was developed in Chapter 8.</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0925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Section 14.6</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When we look at an entire company, we will often see an interest deduction because the company has borrowed money. But as we have consistently emphasized, interest paid is a financing cost, not an operating cost. However, because interest paid is a tax deductible expense, a company’s tax bill is lower than it would have been had the company not used debt financing.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0274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In sum, valuing a firm is no different from valuing a project, except for the fact that we have to adjust the taxes to remove the effect of any debt financing.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Notice that the tricky part is that to get the value at Time </a:t>
            </a:r>
            <a:r>
              <a:rPr lang="en-US" sz="1800" b="0" i="1" u="none" strike="noStrike" baseline="0" dirty="0">
                <a:solidFill>
                  <a:srgbClr val="221E1F"/>
                </a:solidFill>
                <a:latin typeface="STIX MathJax Main"/>
              </a:rPr>
              <a:t>t, </a:t>
            </a:r>
            <a:r>
              <a:rPr lang="en-US" sz="1800" b="0" i="0" u="none" strike="noStrike" baseline="0" dirty="0">
                <a:solidFill>
                  <a:srgbClr val="221E1F"/>
                </a:solidFill>
                <a:latin typeface="STIX MathJax Main"/>
              </a:rPr>
              <a:t>we have to use the cash flow that occurs at the end of that period at Time </a:t>
            </a:r>
            <a:r>
              <a:rPr lang="en-US" sz="1800" b="0" i="1" u="none" strike="noStrike" baseline="0" dirty="0">
                <a:solidFill>
                  <a:srgbClr val="221E1F"/>
                </a:solidFill>
                <a:latin typeface="STIX MathJax Main"/>
              </a:rPr>
              <a:t>t </a:t>
            </a:r>
            <a:r>
              <a:rPr lang="en-US" sz="1800" b="0" i="0" u="none" strike="noStrike" baseline="0" dirty="0">
                <a:solidFill>
                  <a:srgbClr val="221E1F"/>
                </a:solidFill>
                <a:latin typeface="STIX MathJax Main"/>
              </a:rPr>
              <a:t>+ 1. Also, the value of the firm in the future, </a:t>
            </a:r>
            <a:r>
              <a:rPr lang="en-US" sz="1800" b="0" i="1" u="none" strike="noStrike" baseline="0" dirty="0">
                <a:solidFill>
                  <a:srgbClr val="221E1F"/>
                </a:solidFill>
                <a:latin typeface="STIX MathJax Main"/>
              </a:rPr>
              <a:t>V</a:t>
            </a:r>
            <a:r>
              <a:rPr lang="en-US" sz="1800" b="0" i="1" u="none" strike="noStrike" baseline="-25000" dirty="0">
                <a:solidFill>
                  <a:srgbClr val="221E1F"/>
                </a:solidFill>
                <a:latin typeface="STIX MathJax Main"/>
              </a:rPr>
              <a:t>t</a:t>
            </a:r>
            <a:r>
              <a:rPr lang="en-US" sz="1800" b="0" i="0" u="none" strike="noStrike" baseline="0" dirty="0">
                <a:solidFill>
                  <a:srgbClr val="221E1F"/>
                </a:solidFill>
                <a:latin typeface="STIX MathJax Main"/>
              </a:rPr>
              <a:t>, is often referred to as the “terminal value.”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15358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14.7</a:t>
            </a:r>
          </a:p>
          <a:p>
            <a:endParaRPr lang="en-US" altLang="en-US" dirty="0"/>
          </a:p>
          <a:p>
            <a:r>
              <a:rPr lang="en-US" sz="1800" b="0" i="0" u="none" strike="noStrike" baseline="0" dirty="0">
                <a:solidFill>
                  <a:srgbClr val="221E1F"/>
                </a:solidFill>
                <a:latin typeface="STIX MathJax Main"/>
              </a:rPr>
              <a:t>Sometimes it is suggested that the firm’s WACC should be adjusted upward to reflect flotation costs. This is really not the best approach because, once again, the required return on an investment depends on the risk of the investment, not the source of the funds.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26471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In taking issue costs into account, the firm must be careful not to use the wrong weights. The firm should use the target weights, even if it can finance the entire cost of the project with either debt or equity.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43132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84998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59821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39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24617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Our discussion of flotation costs to this point implicitly assumes that firms always have to raise the capital needed for new investments.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Notice that whether equity is generated internally or externally makes a big difference because external equity has a relatively high flotation cost.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40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33628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41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7818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1130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Analysts’ forecasts are available from a variety of sources. Naturally, different sources will have different estimates, so one approach might be to obtain multiple estimates and then average them. Alternatively, we might observe dividends for the previous, say, five years, calculate the year-to-year growth rates, and average them.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Notice that we calculated the change in the dividend on a year-to-year basis and then expressed the change as a percentage. In 2018 for example, the dividend rose from </a:t>
            </a:r>
            <a:r>
              <a:rPr lang="en-US" sz="1800" b="0" i="0" u="none" strike="noStrike" baseline="0" dirty="0">
                <a:solidFill>
                  <a:srgbClr val="358C40"/>
                </a:solidFill>
                <a:latin typeface="STIX MathJax Main"/>
              </a:rPr>
              <a:t>$1.10 </a:t>
            </a:r>
            <a:r>
              <a:rPr lang="en-US" sz="1800" b="0" i="0" u="none" strike="noStrike" baseline="0" dirty="0">
                <a:solidFill>
                  <a:srgbClr val="221E1F"/>
                </a:solidFill>
                <a:latin typeface="STIX MathJax Main"/>
              </a:rPr>
              <a:t>to </a:t>
            </a:r>
            <a:r>
              <a:rPr lang="en-US" sz="1800" b="0" i="0" u="none" strike="noStrike" baseline="0" dirty="0">
                <a:solidFill>
                  <a:srgbClr val="358C40"/>
                </a:solidFill>
                <a:latin typeface="STIX MathJax Main"/>
              </a:rPr>
              <a:t>$1.20</a:t>
            </a:r>
            <a:r>
              <a:rPr lang="en-US" sz="1800" b="0" i="0" u="none" strike="noStrike" baseline="0" dirty="0">
                <a:solidFill>
                  <a:srgbClr val="221E1F"/>
                </a:solidFill>
                <a:latin typeface="STIX MathJax Main"/>
              </a:rPr>
              <a:t>, an increase of </a:t>
            </a:r>
            <a:r>
              <a:rPr lang="en-US" sz="1800" b="0" i="0" u="none" strike="noStrike" baseline="0" dirty="0">
                <a:solidFill>
                  <a:srgbClr val="005E9E"/>
                </a:solidFill>
                <a:latin typeface="STIX MathJax Main"/>
              </a:rPr>
              <a:t>$.10</a:t>
            </a:r>
            <a:r>
              <a:rPr lang="en-US" sz="1800" b="0" i="0" u="none" strike="noStrike" baseline="0" dirty="0">
                <a:solidFill>
                  <a:srgbClr val="221E1F"/>
                </a:solidFill>
                <a:latin typeface="STIX MathJax Main"/>
              </a:rPr>
              <a:t>. This represents a </a:t>
            </a:r>
            <a:r>
              <a:rPr lang="en-US" sz="1800" b="0" i="0" u="none" strike="noStrike" baseline="0" dirty="0">
                <a:solidFill>
                  <a:srgbClr val="005E9E"/>
                </a:solidFill>
                <a:latin typeface="STIX MathJax Main"/>
              </a:rPr>
              <a:t>$.10</a:t>
            </a:r>
            <a:r>
              <a:rPr lang="en-US" sz="1800" b="0" i="0" u="none" strike="noStrike" baseline="0" dirty="0">
                <a:solidFill>
                  <a:srgbClr val="221E1F"/>
                </a:solidFill>
                <a:latin typeface="STIX MathJax Main"/>
              </a:rPr>
              <a:t>/</a:t>
            </a:r>
            <a:r>
              <a:rPr lang="en-US" sz="1800" b="0" i="0" u="none" strike="noStrike" baseline="0" dirty="0">
                <a:solidFill>
                  <a:srgbClr val="358C40"/>
                </a:solidFill>
                <a:latin typeface="STIX MathJax Main"/>
              </a:rPr>
              <a:t>$1.10 </a:t>
            </a:r>
            <a:r>
              <a:rPr lang="en-US" sz="1800" b="0" i="0" u="none" strike="noStrike" baseline="0" dirty="0">
                <a:solidFill>
                  <a:srgbClr val="221E1F"/>
                </a:solidFill>
                <a:latin typeface="STIX MathJax Main"/>
              </a:rPr>
              <a:t>= </a:t>
            </a:r>
            <a:r>
              <a:rPr lang="en-US" sz="1800" b="0" i="0" u="none" strike="noStrike" baseline="0" dirty="0">
                <a:solidFill>
                  <a:srgbClr val="005E9E"/>
                </a:solidFill>
                <a:latin typeface="STIX MathJax Main"/>
              </a:rPr>
              <a:t>.0909, or 9.09% </a:t>
            </a:r>
            <a:r>
              <a:rPr lang="en-US" sz="1800" b="0" i="0" u="none" strike="noStrike" baseline="0" dirty="0">
                <a:solidFill>
                  <a:srgbClr val="221E1F"/>
                </a:solidFill>
                <a:latin typeface="STIX MathJax Main"/>
              </a:rPr>
              <a:t>increase.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We also could calculate a geometric growth rate of the four-year period, 8.95%.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0903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5149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5852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4545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B2E4596-9F8C-427E-809C-8028BEFE0F12}"/>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133A96C-23DD-4327-96D9-C36BD7FDB7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In the best of all worlds, both approaches (the dividend growth model and the SML) are applicable and the two result in similar answers. If this happens, we might have some confidence in our estimates. We might also wish to compare the results to those for other similar companies as a reality check. </a:t>
            </a:r>
            <a:endParaRPr lang="en-US" altLang="en-US" dirty="0"/>
          </a:p>
        </p:txBody>
      </p:sp>
      <p:sp>
        <p:nvSpPr>
          <p:cNvPr id="18436" name="Slide Number Placeholder 3">
            <a:extLst>
              <a:ext uri="{FF2B5EF4-FFF2-40B4-BE49-F238E27FC236}">
                <a16:creationId xmlns:a16="http://schemas.microsoft.com/office/drawing/2014/main" id="{EC8DF34B-E7DB-4C06-9883-2E305F367A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12.</a:t>
            </a:r>
            <a:fld id="{1C688272-67A2-4C6D-BD16-ADAE76D0E3C4}"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8348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7"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92" y="3135941"/>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604"/>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6854" indent="0" algn="ctr">
              <a:buNone/>
              <a:defRPr>
                <a:solidFill>
                  <a:schemeClr val="tx1">
                    <a:tint val="75000"/>
                  </a:schemeClr>
                </a:solidFill>
              </a:defRPr>
            </a:lvl2pPr>
            <a:lvl3pPr marL="913705" indent="0" algn="ctr">
              <a:buNone/>
              <a:defRPr>
                <a:solidFill>
                  <a:schemeClr val="tx1">
                    <a:tint val="75000"/>
                  </a:schemeClr>
                </a:solidFill>
              </a:defRPr>
            </a:lvl3pPr>
            <a:lvl4pPr marL="1370563" indent="0" algn="ctr">
              <a:buNone/>
              <a:defRPr>
                <a:solidFill>
                  <a:schemeClr val="tx1">
                    <a:tint val="75000"/>
                  </a:schemeClr>
                </a:solidFill>
              </a:defRPr>
            </a:lvl4pPr>
            <a:lvl5pPr marL="1827412" indent="0" algn="ctr">
              <a:buNone/>
              <a:defRPr>
                <a:solidFill>
                  <a:schemeClr val="tx1">
                    <a:tint val="75000"/>
                  </a:schemeClr>
                </a:solidFill>
              </a:defRPr>
            </a:lvl5pPr>
            <a:lvl6pPr marL="2284265" indent="0" algn="ctr">
              <a:buNone/>
              <a:defRPr>
                <a:solidFill>
                  <a:schemeClr val="tx1">
                    <a:tint val="75000"/>
                  </a:schemeClr>
                </a:solidFill>
              </a:defRPr>
            </a:lvl6pPr>
            <a:lvl7pPr marL="2741115" indent="0" algn="ctr">
              <a:buNone/>
              <a:defRPr>
                <a:solidFill>
                  <a:schemeClr val="tx1">
                    <a:tint val="75000"/>
                  </a:schemeClr>
                </a:solidFill>
              </a:defRPr>
            </a:lvl7pPr>
            <a:lvl8pPr marL="3197969" indent="0" algn="ctr">
              <a:buNone/>
              <a:defRPr>
                <a:solidFill>
                  <a:schemeClr val="tx1">
                    <a:tint val="75000"/>
                  </a:schemeClr>
                </a:solidFill>
              </a:defRPr>
            </a:lvl8pPr>
            <a:lvl9pPr marL="365482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52"/>
            <a:ext cx="6629400" cy="1219201"/>
          </a:xfrm>
        </p:spPr>
        <p:txBody>
          <a:bodyPr anchor="b" anchorCtr="0">
            <a:noAutofit/>
          </a:bodyPr>
          <a:lstStyle>
            <a:lvl1pPr>
              <a:defRPr sz="4000">
                <a:solidFill>
                  <a:schemeClr val="tx1"/>
                </a:solidFill>
              </a:defRPr>
            </a:lvl1pPr>
          </a:lstStyle>
          <a:p>
            <a:r>
              <a:rPr lang="en-US" dirty="0"/>
              <a:t>Click to edit Master title style</a:t>
            </a:r>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18" y="648434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D42A055C-13C9-46BD-BB1D-38E3AC8B6A2B}"/>
              </a:ext>
            </a:extLst>
          </p:cNvPr>
          <p:cNvPicPr>
            <a:picLocks noChangeAspect="1"/>
          </p:cNvPicPr>
          <p:nvPr userDrawn="1"/>
        </p:nvPicPr>
        <p:blipFill>
          <a:blip r:embed="rId2"/>
          <a:stretch>
            <a:fillRect/>
          </a:stretch>
        </p:blipFill>
        <p:spPr>
          <a:xfrm>
            <a:off x="1980856" y="137362"/>
            <a:ext cx="4478000" cy="2614829"/>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45" y="228971"/>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defTabSz="913705"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44"/>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19"/>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168" tIns="51584" rIns="103168" bIns="51584" rtlCol="0">
            <a:noAutofit/>
          </a:bodyPr>
          <a:lstStyle/>
          <a:p>
            <a:pPr algn="r"/>
            <a:r>
              <a:rPr lang="en-US" sz="1400" b="1" dirty="0">
                <a:solidFill>
                  <a:srgbClr val="000000"/>
                </a:solidFill>
                <a:cs typeface="Arial" panose="020B0604020202020204" pitchFamily="34" charset="0"/>
              </a:rPr>
              <a:t>14-</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18" y="648434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764" y="1752968"/>
            <a:ext cx="8117416" cy="43723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7"/>
            <a:ext cx="8117416" cy="1117356"/>
          </a:xfrm>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5" y="3048005"/>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50"/>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2" name="Title 1"/>
          <p:cNvSpPr>
            <a:spLocks noGrp="1"/>
          </p:cNvSpPr>
          <p:nvPr>
            <p:ph type="title"/>
          </p:nvPr>
        </p:nvSpPr>
        <p:spPr>
          <a:xfrm>
            <a:off x="736456" y="3200414"/>
            <a:ext cx="7696200" cy="1295401"/>
          </a:xfrm>
        </p:spPr>
        <p:txBody>
          <a:bodyPr anchor="b" anchorCtr="0">
            <a:noAutofit/>
          </a:bodyPr>
          <a:lstStyle>
            <a:lvl1pPr algn="ctr" defTabSz="913705" rtl="0" eaLnBrk="1" latinLnBrk="0" hangingPunct="1">
              <a:spcBef>
                <a:spcPct val="0"/>
              </a:spcBef>
              <a:buNone/>
              <a:defRPr lang="en-US" sz="4000" kern="1200" cap="all" baseline="0" dirty="0">
                <a:solidFill>
                  <a:schemeClr val="tx1"/>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30"/>
            <a:ext cx="7696200" cy="523783"/>
          </a:xfrm>
        </p:spPr>
        <p:txBody>
          <a:bodyPr anchor="ctr">
            <a:normAutofit/>
          </a:bodyPr>
          <a:lstStyle>
            <a:lvl1pPr marL="0" indent="0" algn="ctr">
              <a:buNone/>
              <a:defRPr sz="2000" cap="all" spc="250" baseline="0">
                <a:solidFill>
                  <a:srgbClr val="FFFFFF"/>
                </a:solidFill>
              </a:defRPr>
            </a:lvl1pPr>
            <a:lvl2pPr marL="456854" indent="0">
              <a:buNone/>
              <a:defRPr sz="1800">
                <a:solidFill>
                  <a:schemeClr val="tx1">
                    <a:tint val="75000"/>
                  </a:schemeClr>
                </a:solidFill>
              </a:defRPr>
            </a:lvl2pPr>
            <a:lvl3pPr marL="913705" indent="0">
              <a:buNone/>
              <a:defRPr sz="1600">
                <a:solidFill>
                  <a:schemeClr val="tx1">
                    <a:tint val="75000"/>
                  </a:schemeClr>
                </a:solidFill>
              </a:defRPr>
            </a:lvl3pPr>
            <a:lvl4pPr marL="1370563" indent="0">
              <a:buNone/>
              <a:defRPr sz="1400">
                <a:solidFill>
                  <a:schemeClr val="tx1">
                    <a:tint val="75000"/>
                  </a:schemeClr>
                </a:solidFill>
              </a:defRPr>
            </a:lvl4pPr>
            <a:lvl5pPr marL="1827412" indent="0">
              <a:buNone/>
              <a:defRPr sz="1400">
                <a:solidFill>
                  <a:schemeClr val="tx1">
                    <a:tint val="75000"/>
                  </a:schemeClr>
                </a:solidFill>
              </a:defRPr>
            </a:lvl5pPr>
            <a:lvl6pPr marL="2284265" indent="0">
              <a:buNone/>
              <a:defRPr sz="1400">
                <a:solidFill>
                  <a:schemeClr val="tx1">
                    <a:tint val="75000"/>
                  </a:schemeClr>
                </a:solidFill>
              </a:defRPr>
            </a:lvl6pPr>
            <a:lvl7pPr marL="2741115" indent="0">
              <a:buNone/>
              <a:defRPr sz="1400">
                <a:solidFill>
                  <a:schemeClr val="tx1">
                    <a:tint val="75000"/>
                  </a:schemeClr>
                </a:solidFill>
              </a:defRPr>
            </a:lvl7pPr>
            <a:lvl8pPr marL="3197969" indent="0">
              <a:buNone/>
              <a:defRPr sz="1400">
                <a:solidFill>
                  <a:schemeClr val="tx1">
                    <a:tint val="75000"/>
                  </a:schemeClr>
                </a:solidFill>
              </a:defRPr>
            </a:lvl8pPr>
            <a:lvl9pPr marL="3654821"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168" tIns="51584" rIns="103168" bIns="51584" rtlCol="0">
            <a:noAutofit/>
          </a:bodyPr>
          <a:lstStyle/>
          <a:p>
            <a:pPr algn="r"/>
            <a:r>
              <a:rPr lang="en-US" sz="1400" b="1" dirty="0">
                <a:solidFill>
                  <a:srgbClr val="000000"/>
                </a:solidFill>
                <a:cs typeface="Arial" panose="020B0604020202020204" pitchFamily="34" charset="0"/>
              </a:rPr>
              <a:t>14-</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18" y="648434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7" y="1722438"/>
            <a:ext cx="4040188" cy="639762"/>
          </a:xfrm>
        </p:spPr>
        <p:txBody>
          <a:bodyPr anchor="b">
            <a:noAutofit/>
          </a:bodyPr>
          <a:lstStyle>
            <a:lvl1pPr marL="0" indent="0" algn="ctr">
              <a:buNone/>
              <a:defRPr sz="2100" b="1"/>
            </a:lvl1pPr>
            <a:lvl2pPr marL="456854" indent="0">
              <a:buNone/>
              <a:defRPr sz="2000" b="1"/>
            </a:lvl2pPr>
            <a:lvl3pPr marL="913705" indent="0">
              <a:buNone/>
              <a:defRPr sz="1800" b="1"/>
            </a:lvl3pPr>
            <a:lvl4pPr marL="1370563" indent="0">
              <a:buNone/>
              <a:defRPr sz="1600" b="1"/>
            </a:lvl4pPr>
            <a:lvl5pPr marL="1827412" indent="0">
              <a:buNone/>
              <a:defRPr sz="1600" b="1"/>
            </a:lvl5pPr>
            <a:lvl6pPr marL="2284265" indent="0">
              <a:buNone/>
              <a:defRPr sz="1600" b="1"/>
            </a:lvl6pPr>
            <a:lvl7pPr marL="2741115" indent="0">
              <a:buNone/>
              <a:defRPr sz="1600" b="1"/>
            </a:lvl7pPr>
            <a:lvl8pPr marL="3197969" indent="0">
              <a:buNone/>
              <a:defRPr sz="1600" b="1"/>
            </a:lvl8pPr>
            <a:lvl9pPr marL="365482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7"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6854" indent="0">
              <a:buNone/>
              <a:defRPr sz="2000" b="1"/>
            </a:lvl2pPr>
            <a:lvl3pPr marL="913705" indent="0">
              <a:buNone/>
              <a:defRPr sz="1800" b="1"/>
            </a:lvl3pPr>
            <a:lvl4pPr marL="1370563" indent="0">
              <a:buNone/>
              <a:defRPr sz="1600" b="1"/>
            </a:lvl4pPr>
            <a:lvl5pPr marL="1827412" indent="0">
              <a:buNone/>
              <a:defRPr sz="1600" b="1"/>
            </a:lvl5pPr>
            <a:lvl6pPr marL="2284265" indent="0">
              <a:buNone/>
              <a:defRPr sz="1600" b="1"/>
            </a:lvl6pPr>
            <a:lvl7pPr marL="2741115" indent="0">
              <a:buNone/>
              <a:defRPr sz="1600" b="1"/>
            </a:lvl7pPr>
            <a:lvl8pPr marL="3197969" indent="0">
              <a:buNone/>
              <a:defRPr sz="1600" b="1"/>
            </a:lvl8pPr>
            <a:lvl9pPr marL="365482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168" tIns="51584" rIns="103168" bIns="51584" rtlCol="0">
            <a:noAutofit/>
          </a:bodyPr>
          <a:lstStyle/>
          <a:p>
            <a:pPr algn="r"/>
            <a:r>
              <a:rPr lang="en-US" sz="1400" b="1" dirty="0">
                <a:solidFill>
                  <a:srgbClr val="000000"/>
                </a:solidFill>
                <a:cs typeface="Arial" panose="020B0604020202020204" pitchFamily="34" charset="0"/>
              </a:rPr>
              <a:t>14-</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18" y="648434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8"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6"/>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4" y="2971800"/>
            <a:ext cx="2298634" cy="1752600"/>
          </a:xfrm>
        </p:spPr>
        <p:txBody>
          <a:bodyPr/>
          <a:lstStyle>
            <a:lvl1pPr marL="0" indent="0">
              <a:spcBef>
                <a:spcPts val="400"/>
              </a:spcBef>
              <a:buNone/>
              <a:defRPr sz="1400">
                <a:solidFill>
                  <a:schemeClr val="accent1">
                    <a:lumMod val="50000"/>
                  </a:schemeClr>
                </a:solidFill>
              </a:defRPr>
            </a:lvl1pPr>
            <a:lvl2pPr marL="456854" indent="0">
              <a:buNone/>
              <a:defRPr sz="1200"/>
            </a:lvl2pPr>
            <a:lvl3pPr marL="913705" indent="0">
              <a:buNone/>
              <a:defRPr sz="1000"/>
            </a:lvl3pPr>
            <a:lvl4pPr marL="1370563" indent="0">
              <a:buNone/>
              <a:defRPr sz="900"/>
            </a:lvl4pPr>
            <a:lvl5pPr marL="1827412" indent="0">
              <a:buNone/>
              <a:defRPr sz="900"/>
            </a:lvl5pPr>
            <a:lvl6pPr marL="2284265" indent="0">
              <a:buNone/>
              <a:defRPr sz="900"/>
            </a:lvl6pPr>
            <a:lvl7pPr marL="2741115" indent="0">
              <a:buNone/>
              <a:defRPr sz="900"/>
            </a:lvl7pPr>
            <a:lvl8pPr marL="3197969" indent="0">
              <a:buNone/>
              <a:defRPr sz="900"/>
            </a:lvl8pPr>
            <a:lvl9pPr marL="3654821" indent="0">
              <a:buNone/>
              <a:defRPr sz="900"/>
            </a:lvl9pPr>
          </a:lstStyle>
          <a:p>
            <a:pPr lvl="0"/>
            <a:r>
              <a:rPr lang="en-US"/>
              <a:t>Click to edit Master text styles</a:t>
            </a:r>
          </a:p>
        </p:txBody>
      </p:sp>
      <p:sp>
        <p:nvSpPr>
          <p:cNvPr id="2" name="Title 1"/>
          <p:cNvSpPr>
            <a:spLocks noGrp="1"/>
          </p:cNvSpPr>
          <p:nvPr>
            <p:ph type="title"/>
          </p:nvPr>
        </p:nvSpPr>
        <p:spPr>
          <a:xfrm>
            <a:off x="769004" y="1734313"/>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168" tIns="51584" rIns="103168" bIns="51584" rtlCol="0">
            <a:noAutofit/>
          </a:bodyPr>
          <a:lstStyle/>
          <a:p>
            <a:pPr algn="r"/>
            <a:r>
              <a:rPr lang="en-US" sz="1400" b="1" dirty="0">
                <a:solidFill>
                  <a:srgbClr val="000000"/>
                </a:solidFill>
                <a:cs typeface="Arial" panose="020B0604020202020204" pitchFamily="34" charset="0"/>
              </a:rPr>
              <a:t>14-</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18" y="648434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700"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20"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5" tIns="45684" rIns="91365" bIns="45684"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6854" indent="0">
              <a:buNone/>
              <a:defRPr sz="2800"/>
            </a:lvl2pPr>
            <a:lvl3pPr marL="913705" indent="0">
              <a:buNone/>
              <a:defRPr sz="2400"/>
            </a:lvl3pPr>
            <a:lvl4pPr marL="1370563" indent="0">
              <a:buNone/>
              <a:defRPr sz="2000"/>
            </a:lvl4pPr>
            <a:lvl5pPr marL="1827412" indent="0">
              <a:buNone/>
              <a:defRPr sz="2000"/>
            </a:lvl5pPr>
            <a:lvl6pPr marL="2284265" indent="0">
              <a:buNone/>
              <a:defRPr sz="2000"/>
            </a:lvl6pPr>
            <a:lvl7pPr marL="2741115" indent="0">
              <a:buNone/>
              <a:defRPr sz="2000"/>
            </a:lvl7pPr>
            <a:lvl8pPr marL="3197969" indent="0">
              <a:buNone/>
              <a:defRPr sz="2000"/>
            </a:lvl8pPr>
            <a:lvl9pPr marL="36548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76"/>
            <a:ext cx="7244736" cy="401715"/>
          </a:xfrm>
        </p:spPr>
        <p:txBody>
          <a:bodyPr anchor="ctr">
            <a:normAutofit/>
          </a:bodyPr>
          <a:lstStyle>
            <a:lvl1pPr marL="0" indent="0" algn="ctr">
              <a:buNone/>
              <a:defRPr sz="1500" cap="all" spc="250" baseline="0">
                <a:solidFill>
                  <a:srgbClr val="FFFFFF"/>
                </a:solidFill>
              </a:defRPr>
            </a:lvl1pPr>
            <a:lvl2pPr marL="456854" indent="0">
              <a:buNone/>
              <a:defRPr sz="1200"/>
            </a:lvl2pPr>
            <a:lvl3pPr marL="913705" indent="0">
              <a:buNone/>
              <a:defRPr sz="1000"/>
            </a:lvl3pPr>
            <a:lvl4pPr marL="1370563" indent="0">
              <a:buNone/>
              <a:defRPr sz="900"/>
            </a:lvl4pPr>
            <a:lvl5pPr marL="1827412" indent="0">
              <a:buNone/>
              <a:defRPr sz="900"/>
            </a:lvl5pPr>
            <a:lvl6pPr marL="2284265" indent="0">
              <a:buNone/>
              <a:defRPr sz="900"/>
            </a:lvl6pPr>
            <a:lvl7pPr marL="2741115" indent="0">
              <a:buNone/>
              <a:defRPr sz="900"/>
            </a:lvl7pPr>
            <a:lvl8pPr marL="3197969" indent="0">
              <a:buNone/>
              <a:defRPr sz="900"/>
            </a:lvl8pPr>
            <a:lvl9pPr marL="3654821" indent="0">
              <a:buNone/>
              <a:defRPr sz="900"/>
            </a:lvl9pPr>
          </a:lstStyle>
          <a:p>
            <a:pPr lvl="0"/>
            <a:r>
              <a:rPr lang="en-US"/>
              <a:t>Click to edit Master text styles</a:t>
            </a:r>
          </a:p>
        </p:txBody>
      </p:sp>
      <p:sp>
        <p:nvSpPr>
          <p:cNvPr id="2" name="Title 1"/>
          <p:cNvSpPr>
            <a:spLocks noGrp="1"/>
          </p:cNvSpPr>
          <p:nvPr>
            <p:ph type="title"/>
          </p:nvPr>
        </p:nvSpPr>
        <p:spPr>
          <a:xfrm>
            <a:off x="914404"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168" tIns="51584" rIns="103168" bIns="51584" rtlCol="0">
            <a:noAutofit/>
          </a:bodyPr>
          <a:lstStyle/>
          <a:p>
            <a:pPr algn="r"/>
            <a:r>
              <a:rPr lang="en-US" sz="1400" b="1" dirty="0">
                <a:solidFill>
                  <a:srgbClr val="000000"/>
                </a:solidFill>
                <a:cs typeface="Arial" panose="020B0604020202020204" pitchFamily="34" charset="0"/>
              </a:rPr>
              <a:t>14-</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18" y="6484345"/>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114" y="120911"/>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8"/>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3" tIns="45688" rIns="91373" bIns="4568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23"/>
            <a:ext cx="2134306" cy="364515"/>
          </a:xfrm>
          <a:prstGeom prst="rect">
            <a:avLst/>
          </a:prstGeom>
        </p:spPr>
        <p:txBody>
          <a:bodyPr vert="horz" lIns="91373" tIns="45688" rIns="91373" bIns="45688"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44"/>
            <a:ext cx="8687152" cy="370577"/>
          </a:xfrm>
          <a:prstGeom prst="rect">
            <a:avLst/>
          </a:prstGeom>
        </p:spPr>
        <p:txBody>
          <a:bodyPr vert="horz" lIns="91373" tIns="45688" rIns="91373" bIns="45688"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anchor="ctr"/>
          <a:lstStyle/>
          <a:p>
            <a:pPr algn="ctr" defTabSz="913787"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7"/>
            <a:ext cx="8117416" cy="1117356"/>
          </a:xfrm>
          <a:prstGeom prst="rect">
            <a:avLst/>
          </a:prstGeom>
          <a:noFill/>
        </p:spPr>
        <p:txBody>
          <a:bodyPr vert="horz" lIns="91373" tIns="45688" rIns="91373" bIns="45688"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173" tIns="51586" rIns="103173" bIns="51586" rtlCol="0">
            <a:noAutofit/>
          </a:bodyPr>
          <a:lstStyle/>
          <a:p>
            <a:pPr algn="r"/>
            <a:r>
              <a:rPr lang="en-US" sz="1400" b="1" dirty="0">
                <a:solidFill>
                  <a:srgbClr val="000000"/>
                </a:solidFill>
                <a:cs typeface="Arial" panose="020B0604020202020204" pitchFamily="34" charset="0"/>
              </a:rPr>
              <a:t>14-</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71" y="373677"/>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anchor="ctr"/>
          <a:lstStyle/>
          <a:p>
            <a:pPr algn="ctr">
              <a:defRPr/>
            </a:pPr>
            <a:endParaRPr lang="en-US" dirty="0">
              <a:solidFill>
                <a:prstClr val="white"/>
              </a:solidFill>
            </a:endParaRPr>
          </a:p>
        </p:txBody>
      </p:sp>
      <p:pic>
        <p:nvPicPr>
          <p:cNvPr id="12" name="Picture 11">
            <a:extLst>
              <a:ext uri="{FF2B5EF4-FFF2-40B4-BE49-F238E27FC236}">
                <a16:creationId xmlns:a16="http://schemas.microsoft.com/office/drawing/2014/main" id="{D96C666F-D332-4B37-87BF-7CBB87C85B06}"/>
              </a:ext>
            </a:extLst>
          </p:cNvPr>
          <p:cNvPicPr>
            <a:picLocks noChangeAspect="1"/>
          </p:cNvPicPr>
          <p:nvPr userDrawn="1"/>
        </p:nvPicPr>
        <p:blipFill>
          <a:blip r:embed="rId14"/>
          <a:stretch>
            <a:fillRect/>
          </a:stretch>
        </p:blipFill>
        <p:spPr>
          <a:xfrm>
            <a:off x="32648" y="104775"/>
            <a:ext cx="345867" cy="6663837"/>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913495" rtl="0" eaLnBrk="0" fontAlgn="base" hangingPunct="0">
        <a:spcBef>
          <a:spcPct val="0"/>
        </a:spcBef>
        <a:spcAft>
          <a:spcPct val="0"/>
        </a:spcAft>
        <a:defRPr sz="4100" kern="1200" cap="all">
          <a:solidFill>
            <a:srgbClr val="BF2600"/>
          </a:solidFill>
          <a:latin typeface="+mj-lt"/>
          <a:ea typeface="+mj-ea"/>
          <a:cs typeface="+mj-cs"/>
        </a:defRPr>
      </a:lvl1pPr>
      <a:lvl2pPr algn="ctr" defTabSz="913495" rtl="0" eaLnBrk="0" fontAlgn="base" hangingPunct="0">
        <a:spcBef>
          <a:spcPct val="0"/>
        </a:spcBef>
        <a:spcAft>
          <a:spcPct val="0"/>
        </a:spcAft>
        <a:defRPr sz="3500">
          <a:solidFill>
            <a:srgbClr val="BF2600"/>
          </a:solidFill>
          <a:latin typeface="Book Antiqua" panose="02040602050305030304" pitchFamily="18" charset="0"/>
        </a:defRPr>
      </a:lvl2pPr>
      <a:lvl3pPr algn="ctr" defTabSz="913495" rtl="0" eaLnBrk="0" fontAlgn="base" hangingPunct="0">
        <a:spcBef>
          <a:spcPct val="0"/>
        </a:spcBef>
        <a:spcAft>
          <a:spcPct val="0"/>
        </a:spcAft>
        <a:defRPr sz="3500">
          <a:solidFill>
            <a:srgbClr val="BF2600"/>
          </a:solidFill>
          <a:latin typeface="Book Antiqua" panose="02040602050305030304" pitchFamily="18" charset="0"/>
        </a:defRPr>
      </a:lvl3pPr>
      <a:lvl4pPr algn="ctr" defTabSz="913495" rtl="0" eaLnBrk="0" fontAlgn="base" hangingPunct="0">
        <a:spcBef>
          <a:spcPct val="0"/>
        </a:spcBef>
        <a:spcAft>
          <a:spcPct val="0"/>
        </a:spcAft>
        <a:defRPr sz="3500">
          <a:solidFill>
            <a:srgbClr val="BF2600"/>
          </a:solidFill>
          <a:latin typeface="Book Antiqua" panose="02040602050305030304" pitchFamily="18" charset="0"/>
        </a:defRPr>
      </a:lvl4pPr>
      <a:lvl5pPr algn="ctr" defTabSz="913495" rtl="0" eaLnBrk="0" fontAlgn="base" hangingPunct="0">
        <a:spcBef>
          <a:spcPct val="0"/>
        </a:spcBef>
        <a:spcAft>
          <a:spcPct val="0"/>
        </a:spcAft>
        <a:defRPr sz="3500">
          <a:solidFill>
            <a:srgbClr val="BF2600"/>
          </a:solidFill>
          <a:latin typeface="Book Antiqua" panose="02040602050305030304" pitchFamily="18" charset="0"/>
        </a:defRPr>
      </a:lvl5pPr>
      <a:lvl6pPr marL="515855" algn="ctr" defTabSz="913495" rtl="0" fontAlgn="base">
        <a:spcBef>
          <a:spcPct val="0"/>
        </a:spcBef>
        <a:spcAft>
          <a:spcPct val="0"/>
        </a:spcAft>
        <a:defRPr sz="3500">
          <a:solidFill>
            <a:srgbClr val="BF2600"/>
          </a:solidFill>
          <a:latin typeface="Book Antiqua" panose="02040602050305030304" pitchFamily="18" charset="0"/>
        </a:defRPr>
      </a:lvl6pPr>
      <a:lvl7pPr marL="1031712" algn="ctr" defTabSz="913495" rtl="0" fontAlgn="base">
        <a:spcBef>
          <a:spcPct val="0"/>
        </a:spcBef>
        <a:spcAft>
          <a:spcPct val="0"/>
        </a:spcAft>
        <a:defRPr sz="3500">
          <a:solidFill>
            <a:srgbClr val="BF2600"/>
          </a:solidFill>
          <a:latin typeface="Book Antiqua" panose="02040602050305030304" pitchFamily="18" charset="0"/>
        </a:defRPr>
      </a:lvl7pPr>
      <a:lvl8pPr marL="1547556" algn="ctr" defTabSz="913495" rtl="0" fontAlgn="base">
        <a:spcBef>
          <a:spcPct val="0"/>
        </a:spcBef>
        <a:spcAft>
          <a:spcPct val="0"/>
        </a:spcAft>
        <a:defRPr sz="3500">
          <a:solidFill>
            <a:srgbClr val="BF2600"/>
          </a:solidFill>
          <a:latin typeface="Book Antiqua" panose="02040602050305030304" pitchFamily="18" charset="0"/>
        </a:defRPr>
      </a:lvl8pPr>
      <a:lvl9pPr marL="2063425" algn="ctr" defTabSz="913495" rtl="0" fontAlgn="base">
        <a:spcBef>
          <a:spcPct val="0"/>
        </a:spcBef>
        <a:spcAft>
          <a:spcPct val="0"/>
        </a:spcAft>
        <a:defRPr sz="3500">
          <a:solidFill>
            <a:srgbClr val="BF2600"/>
          </a:solidFill>
          <a:latin typeface="Book Antiqua" panose="02040602050305030304" pitchFamily="18" charset="0"/>
        </a:defRPr>
      </a:lvl9pPr>
    </p:titleStyle>
    <p:bodyStyle>
      <a:lvl1pPr marL="342113" indent="-227479" algn="l" defTabSz="913495"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448" indent="-227479" algn="l" defTabSz="913495"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495" indent="-227479" algn="l" defTabSz="913495"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8895" indent="-227479" algn="l" defTabSz="913495"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2936" indent="-227479" algn="l" defTabSz="913495"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194" indent="-182752" algn="l" defTabSz="913787"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334" indent="-182752" algn="l" defTabSz="913787"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089" indent="-182752" algn="l" defTabSz="913787"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5848" indent="-182752" algn="l" defTabSz="913787"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3787" rtl="0" eaLnBrk="1" latinLnBrk="0" hangingPunct="1">
        <a:defRPr sz="1800" kern="1200">
          <a:solidFill>
            <a:schemeClr val="tx1"/>
          </a:solidFill>
          <a:latin typeface="+mn-lt"/>
          <a:ea typeface="+mn-ea"/>
          <a:cs typeface="+mn-cs"/>
        </a:defRPr>
      </a:lvl1pPr>
      <a:lvl2pPr marL="456895" algn="l" defTabSz="913787" rtl="0" eaLnBrk="1" latinLnBrk="0" hangingPunct="1">
        <a:defRPr sz="1800" kern="1200">
          <a:solidFill>
            <a:schemeClr val="tx1"/>
          </a:solidFill>
          <a:latin typeface="+mn-lt"/>
          <a:ea typeface="+mn-ea"/>
          <a:cs typeface="+mn-cs"/>
        </a:defRPr>
      </a:lvl2pPr>
      <a:lvl3pPr marL="913787" algn="l" defTabSz="913787" rtl="0" eaLnBrk="1" latinLnBrk="0" hangingPunct="1">
        <a:defRPr sz="1800" kern="1200">
          <a:solidFill>
            <a:schemeClr val="tx1"/>
          </a:solidFill>
          <a:latin typeface="+mn-lt"/>
          <a:ea typeface="+mn-ea"/>
          <a:cs typeface="+mn-cs"/>
        </a:defRPr>
      </a:lvl3pPr>
      <a:lvl4pPr marL="1370685" algn="l" defTabSz="913787" rtl="0" eaLnBrk="1" latinLnBrk="0" hangingPunct="1">
        <a:defRPr sz="1800" kern="1200">
          <a:solidFill>
            <a:schemeClr val="tx1"/>
          </a:solidFill>
          <a:latin typeface="+mn-lt"/>
          <a:ea typeface="+mn-ea"/>
          <a:cs typeface="+mn-cs"/>
        </a:defRPr>
      </a:lvl4pPr>
      <a:lvl5pPr marL="1827576" algn="l" defTabSz="913787" rtl="0" eaLnBrk="1" latinLnBrk="0" hangingPunct="1">
        <a:defRPr sz="1800" kern="1200">
          <a:solidFill>
            <a:schemeClr val="tx1"/>
          </a:solidFill>
          <a:latin typeface="+mn-lt"/>
          <a:ea typeface="+mn-ea"/>
          <a:cs typeface="+mn-cs"/>
        </a:defRPr>
      </a:lvl5pPr>
      <a:lvl6pPr marL="2284469" algn="l" defTabSz="913787" rtl="0" eaLnBrk="1" latinLnBrk="0" hangingPunct="1">
        <a:defRPr sz="1800" kern="1200">
          <a:solidFill>
            <a:schemeClr val="tx1"/>
          </a:solidFill>
          <a:latin typeface="+mn-lt"/>
          <a:ea typeface="+mn-ea"/>
          <a:cs typeface="+mn-cs"/>
        </a:defRPr>
      </a:lvl6pPr>
      <a:lvl7pPr marL="2741360" algn="l" defTabSz="913787" rtl="0" eaLnBrk="1" latinLnBrk="0" hangingPunct="1">
        <a:defRPr sz="1800" kern="1200">
          <a:solidFill>
            <a:schemeClr val="tx1"/>
          </a:solidFill>
          <a:latin typeface="+mn-lt"/>
          <a:ea typeface="+mn-ea"/>
          <a:cs typeface="+mn-cs"/>
        </a:defRPr>
      </a:lvl7pPr>
      <a:lvl8pPr marL="3198255" algn="l" defTabSz="913787" rtl="0" eaLnBrk="1" latinLnBrk="0" hangingPunct="1">
        <a:defRPr sz="1800" kern="1200">
          <a:solidFill>
            <a:schemeClr val="tx1"/>
          </a:solidFill>
          <a:latin typeface="+mn-lt"/>
          <a:ea typeface="+mn-ea"/>
          <a:cs typeface="+mn-cs"/>
        </a:defRPr>
      </a:lvl8pPr>
      <a:lvl9pPr marL="3655148" algn="l" defTabSz="9137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4507D43-EE13-41DC-BB50-5A56998A700D}"/>
              </a:ext>
            </a:extLst>
          </p:cNvPr>
          <p:cNvSpPr>
            <a:spLocks noGrp="1"/>
          </p:cNvSpPr>
          <p:nvPr>
            <p:ph type="subTitle" idx="1"/>
          </p:nvPr>
        </p:nvSpPr>
        <p:spPr/>
        <p:txBody>
          <a:bodyPr/>
          <a:lstStyle/>
          <a:p>
            <a:r>
              <a:rPr lang="en-US" altLang="en-US" dirty="0"/>
              <a:t>COST OF CAPITAL</a:t>
            </a:r>
          </a:p>
        </p:txBody>
      </p:sp>
      <p:sp>
        <p:nvSpPr>
          <p:cNvPr id="3" name="Title 2">
            <a:extLst>
              <a:ext uri="{FF2B5EF4-FFF2-40B4-BE49-F238E27FC236}">
                <a16:creationId xmlns:a16="http://schemas.microsoft.com/office/drawing/2014/main" id="{D91C8827-ED58-4EB4-BC04-F628895B1170}"/>
              </a:ext>
            </a:extLst>
          </p:cNvPr>
          <p:cNvSpPr>
            <a:spLocks noGrp="1"/>
          </p:cNvSpPr>
          <p:nvPr>
            <p:ph type="ctrTitle"/>
          </p:nvPr>
        </p:nvSpPr>
        <p:spPr/>
        <p:txBody>
          <a:bodyPr/>
          <a:lstStyle/>
          <a:p>
            <a:r>
              <a:rPr lang="en-US" altLang="en-US" dirty="0"/>
              <a:t>CHAPTER 14</a:t>
            </a:r>
            <a:endParaRPr lang="en-US" dirty="0"/>
          </a:p>
        </p:txBody>
      </p:sp>
      <p:sp>
        <p:nvSpPr>
          <p:cNvPr id="7" name="Footer Placeholder 6">
            <a:extLst>
              <a:ext uri="{FF2B5EF4-FFF2-40B4-BE49-F238E27FC236}">
                <a16:creationId xmlns:a16="http://schemas.microsoft.com/office/drawing/2014/main" id="{7A9A75FD-923E-4725-B404-3B7BD55E716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3"/>
            <a:ext cx="8117416" cy="5095133"/>
          </a:xfrm>
        </p:spPr>
        <p:txBody>
          <a:bodyPr/>
          <a:lstStyle/>
          <a:p>
            <a:pPr algn="just">
              <a:lnSpc>
                <a:spcPct val="87000"/>
              </a:lnSpc>
              <a:spcBef>
                <a:spcPts val="600"/>
              </a:spcBef>
            </a:pPr>
            <a:r>
              <a:rPr lang="en-US" altLang="en-US" sz="2200" dirty="0"/>
              <a:t>Recall, the </a:t>
            </a:r>
            <a:r>
              <a:rPr lang="en-US" sz="2200" b="0" i="0" u="none" strike="noStrike" baseline="0" dirty="0">
                <a:solidFill>
                  <a:srgbClr val="221E1F"/>
                </a:solidFill>
              </a:rPr>
              <a:t>required or expected return on a risky investment depends on three things: </a:t>
            </a:r>
          </a:p>
          <a:p>
            <a:pPr marL="869169" lvl="1" indent="-457200">
              <a:lnSpc>
                <a:spcPct val="87000"/>
              </a:lnSpc>
              <a:spcBef>
                <a:spcPts val="600"/>
              </a:spcBef>
              <a:buFont typeface="+mj-lt"/>
              <a:buAutoNum type="arabicPeriod"/>
            </a:pPr>
            <a:r>
              <a:rPr lang="en-US" sz="2100" b="0" i="0" u="none" strike="noStrike" baseline="0" dirty="0">
                <a:solidFill>
                  <a:srgbClr val="221E1F"/>
                </a:solidFill>
              </a:rPr>
              <a:t>Risk-free rate, </a:t>
            </a:r>
            <a:r>
              <a:rPr lang="en-US" sz="2100" b="0" i="1" u="none" strike="noStrike" baseline="0" dirty="0">
                <a:solidFill>
                  <a:srgbClr val="221E1F"/>
                </a:solidFill>
              </a:rPr>
              <a:t>R</a:t>
            </a:r>
            <a:r>
              <a:rPr lang="en-US" sz="2100" b="0" i="1" u="none" strike="noStrike" baseline="-25000" dirty="0">
                <a:solidFill>
                  <a:srgbClr val="221E1F"/>
                </a:solidFill>
              </a:rPr>
              <a:t>f</a:t>
            </a:r>
            <a:r>
              <a:rPr lang="en-US" sz="2100" b="0" i="1" u="none" strike="noStrike" baseline="0" dirty="0">
                <a:solidFill>
                  <a:srgbClr val="221E1F"/>
                </a:solidFill>
              </a:rPr>
              <a:t> </a:t>
            </a:r>
            <a:endParaRPr lang="en-US" sz="2100" b="0" i="0" u="none" strike="noStrike" baseline="0" dirty="0">
              <a:solidFill>
                <a:srgbClr val="221E1F"/>
              </a:solidFill>
            </a:endParaRPr>
          </a:p>
          <a:p>
            <a:pPr marL="869169" lvl="1" indent="-457200">
              <a:lnSpc>
                <a:spcPct val="87000"/>
              </a:lnSpc>
              <a:spcBef>
                <a:spcPts val="600"/>
              </a:spcBef>
              <a:buFont typeface="+mj-lt"/>
              <a:buAutoNum type="arabicPeriod"/>
            </a:pPr>
            <a:r>
              <a:rPr lang="en-US" sz="2100" b="0" i="0" u="none" strike="noStrike" baseline="0" dirty="0">
                <a:solidFill>
                  <a:srgbClr val="221E1F"/>
                </a:solidFill>
              </a:rPr>
              <a:t>Market risk premium, E(</a:t>
            </a:r>
            <a:r>
              <a:rPr lang="en-US" sz="2100" b="0" i="1" u="none" strike="noStrike" baseline="0" dirty="0">
                <a:solidFill>
                  <a:srgbClr val="221E1F"/>
                </a:solidFill>
              </a:rPr>
              <a:t>R</a:t>
            </a:r>
            <a:r>
              <a:rPr lang="en-US" sz="2100" b="0" i="1" u="none" strike="noStrike" baseline="-25000" dirty="0">
                <a:solidFill>
                  <a:srgbClr val="221E1F"/>
                </a:solidFill>
              </a:rPr>
              <a:t>M</a:t>
            </a:r>
            <a:r>
              <a:rPr lang="en-US" sz="2100" b="0" i="0" u="none" strike="noStrike" baseline="0" dirty="0">
                <a:solidFill>
                  <a:srgbClr val="221E1F"/>
                </a:solidFill>
              </a:rPr>
              <a:t>) − </a:t>
            </a:r>
            <a:r>
              <a:rPr lang="en-US" sz="2100" b="0" i="1" u="none" strike="noStrike" baseline="0" dirty="0">
                <a:solidFill>
                  <a:srgbClr val="221E1F"/>
                </a:solidFill>
              </a:rPr>
              <a:t>R</a:t>
            </a:r>
            <a:r>
              <a:rPr lang="en-US" sz="2100" b="0" i="1" u="none" strike="noStrike" baseline="-25000" dirty="0">
                <a:solidFill>
                  <a:srgbClr val="221E1F"/>
                </a:solidFill>
              </a:rPr>
              <a:t>f</a:t>
            </a:r>
            <a:r>
              <a:rPr lang="en-US" sz="2100" b="0" i="1" u="none" strike="noStrike" baseline="0" dirty="0">
                <a:solidFill>
                  <a:srgbClr val="221E1F"/>
                </a:solidFill>
              </a:rPr>
              <a:t> </a:t>
            </a:r>
            <a:endParaRPr lang="en-US" sz="2100" b="0" i="0" u="none" strike="noStrike" baseline="0" dirty="0">
              <a:solidFill>
                <a:srgbClr val="221E1F"/>
              </a:solidFill>
            </a:endParaRPr>
          </a:p>
          <a:p>
            <a:pPr marL="869169" lvl="1" indent="-457200">
              <a:lnSpc>
                <a:spcPct val="87000"/>
              </a:lnSpc>
              <a:spcBef>
                <a:spcPts val="600"/>
              </a:spcBef>
              <a:buFont typeface="+mj-lt"/>
              <a:buAutoNum type="arabicPeriod"/>
            </a:pPr>
            <a:r>
              <a:rPr lang="en-US" sz="2100" b="0" i="0" u="none" strike="noStrike" baseline="0" dirty="0">
                <a:solidFill>
                  <a:srgbClr val="221E1F"/>
                </a:solidFill>
              </a:rPr>
              <a:t>Systematic risk of the asset relative to the average, which we called its beta coefficient, β</a:t>
            </a:r>
          </a:p>
          <a:p>
            <a:pPr algn="just">
              <a:lnSpc>
                <a:spcPct val="87000"/>
              </a:lnSpc>
              <a:spcBef>
                <a:spcPts val="600"/>
              </a:spcBef>
            </a:pPr>
            <a:endParaRPr lang="en-US" sz="2200" b="0" i="0" u="none" strike="noStrike" baseline="0" dirty="0">
              <a:solidFill>
                <a:srgbClr val="221E1F"/>
              </a:solidFill>
            </a:endParaRPr>
          </a:p>
          <a:p>
            <a:pPr algn="just">
              <a:lnSpc>
                <a:spcPct val="87000"/>
              </a:lnSpc>
              <a:spcBef>
                <a:spcPts val="600"/>
              </a:spcBef>
            </a:pPr>
            <a:r>
              <a:rPr lang="en-US" sz="2200" b="0" i="0" u="none" strike="noStrike" baseline="0" dirty="0">
                <a:solidFill>
                  <a:srgbClr val="221E1F"/>
                </a:solidFill>
              </a:rPr>
              <a:t>Using SML, we can write the expected return on the company’s equity, E(</a:t>
            </a:r>
            <a:r>
              <a:rPr lang="en-US" sz="2200" b="0" i="1" u="none" strike="noStrike" baseline="0" dirty="0">
                <a:solidFill>
                  <a:srgbClr val="221E1F"/>
                </a:solidFill>
              </a:rPr>
              <a:t>R</a:t>
            </a:r>
            <a:r>
              <a:rPr lang="en-US" sz="2200" b="0" i="1" u="none" strike="noStrike" baseline="-25000" dirty="0">
                <a:solidFill>
                  <a:srgbClr val="221E1F"/>
                </a:solidFill>
              </a:rPr>
              <a:t>E</a:t>
            </a:r>
            <a:r>
              <a:rPr lang="en-US" sz="2200" b="0" i="0" u="none" strike="noStrike" baseline="0" dirty="0">
                <a:solidFill>
                  <a:srgbClr val="221E1F"/>
                </a:solidFill>
              </a:rPr>
              <a:t>), as follows, where </a:t>
            </a:r>
            <a:r>
              <a:rPr lang="el-GR" sz="2400" b="0" i="0" u="none" strike="noStrike" baseline="0" dirty="0">
                <a:solidFill>
                  <a:srgbClr val="221E1F"/>
                </a:solidFill>
              </a:rPr>
              <a:t>β</a:t>
            </a:r>
            <a:r>
              <a:rPr lang="en-US" sz="2400" b="0" i="1" u="none" strike="noStrike" baseline="-25000" dirty="0">
                <a:solidFill>
                  <a:srgbClr val="221E1F"/>
                </a:solidFill>
              </a:rPr>
              <a:t>E  </a:t>
            </a:r>
            <a:r>
              <a:rPr lang="en-US" sz="2200" b="0" i="0" u="none" strike="noStrike" baseline="0" dirty="0">
                <a:solidFill>
                  <a:srgbClr val="221E1F"/>
                </a:solidFill>
              </a:rPr>
              <a:t>is the estimated beta: </a:t>
            </a:r>
          </a:p>
          <a:p>
            <a:pPr lvl="1" algn="just">
              <a:lnSpc>
                <a:spcPct val="87000"/>
              </a:lnSpc>
              <a:spcBef>
                <a:spcPts val="600"/>
              </a:spcBef>
            </a:pPr>
            <a:r>
              <a:rPr lang="en-US" sz="2100" b="0" i="0" u="none" strike="noStrike" baseline="0" dirty="0">
                <a:solidFill>
                  <a:srgbClr val="221E1F"/>
                </a:solidFill>
              </a:rPr>
              <a:t>E(</a:t>
            </a:r>
            <a:r>
              <a:rPr lang="en-US" sz="2100" b="0" i="1" u="none" strike="noStrike" baseline="0" dirty="0">
                <a:solidFill>
                  <a:srgbClr val="221E1F"/>
                </a:solidFill>
              </a:rPr>
              <a:t>R</a:t>
            </a:r>
            <a:r>
              <a:rPr lang="en-US" sz="2100" b="0" i="1" u="none" strike="noStrike" baseline="-25000" dirty="0">
                <a:solidFill>
                  <a:srgbClr val="221E1F"/>
                </a:solidFill>
              </a:rPr>
              <a:t>E</a:t>
            </a:r>
            <a:r>
              <a:rPr lang="en-US" sz="2100" b="0" i="0" u="none" strike="noStrike" baseline="0" dirty="0">
                <a:solidFill>
                  <a:srgbClr val="221E1F"/>
                </a:solidFill>
              </a:rPr>
              <a:t>) = </a:t>
            </a:r>
            <a:r>
              <a:rPr lang="en-US" sz="2100" b="0" i="1" u="none" strike="noStrike" baseline="0" dirty="0">
                <a:solidFill>
                  <a:srgbClr val="221E1F"/>
                </a:solidFill>
              </a:rPr>
              <a:t>R</a:t>
            </a:r>
            <a:r>
              <a:rPr lang="en-US" sz="2100" b="0" i="1" u="none" strike="noStrike" baseline="-25000" dirty="0">
                <a:solidFill>
                  <a:srgbClr val="221E1F"/>
                </a:solidFill>
              </a:rPr>
              <a:t>f</a:t>
            </a:r>
            <a:r>
              <a:rPr lang="en-US" sz="2100" b="0" i="1" u="none" strike="noStrike" baseline="0" dirty="0">
                <a:solidFill>
                  <a:srgbClr val="221E1F"/>
                </a:solidFill>
              </a:rPr>
              <a:t> </a:t>
            </a:r>
            <a:r>
              <a:rPr lang="en-US" sz="2100" b="0" i="0" u="none" strike="noStrike" baseline="0" dirty="0">
                <a:solidFill>
                  <a:srgbClr val="221E1F"/>
                </a:solidFill>
              </a:rPr>
              <a:t>+ </a:t>
            </a:r>
            <a:r>
              <a:rPr lang="el-GR" sz="2100" b="0" i="0" u="none" strike="noStrike" baseline="0" dirty="0">
                <a:solidFill>
                  <a:srgbClr val="221E1F"/>
                </a:solidFill>
              </a:rPr>
              <a:t>β</a:t>
            </a:r>
            <a:r>
              <a:rPr lang="en-US" sz="2100" b="0" i="1" u="none" strike="noStrike" baseline="-25000" dirty="0">
                <a:solidFill>
                  <a:srgbClr val="221E1F"/>
                </a:solidFill>
              </a:rPr>
              <a:t>E</a:t>
            </a:r>
            <a:r>
              <a:rPr lang="en-US" sz="2100" b="0" i="1" u="none" strike="noStrike" baseline="0" dirty="0">
                <a:solidFill>
                  <a:srgbClr val="221E1F"/>
                </a:solidFill>
              </a:rPr>
              <a:t> </a:t>
            </a:r>
            <a:r>
              <a:rPr lang="en-US" sz="2100" b="0" i="0" u="none" strike="noStrike" baseline="0" dirty="0">
                <a:solidFill>
                  <a:srgbClr val="221E1F"/>
                </a:solidFill>
              </a:rPr>
              <a:t>× [E(</a:t>
            </a:r>
            <a:r>
              <a:rPr lang="en-US" sz="2100" b="0" i="1" u="none" strike="noStrike" baseline="0" dirty="0">
                <a:solidFill>
                  <a:srgbClr val="221E1F"/>
                </a:solidFill>
              </a:rPr>
              <a:t>R</a:t>
            </a:r>
            <a:r>
              <a:rPr lang="en-US" sz="2100" b="0" i="1" u="none" strike="noStrike" baseline="-25000" dirty="0">
                <a:solidFill>
                  <a:srgbClr val="221E1F"/>
                </a:solidFill>
              </a:rPr>
              <a:t>M</a:t>
            </a:r>
            <a:r>
              <a:rPr lang="en-US" sz="2100" b="0" i="0" u="none" strike="noStrike" baseline="0" dirty="0">
                <a:solidFill>
                  <a:srgbClr val="221E1F"/>
                </a:solidFill>
              </a:rPr>
              <a:t>) − </a:t>
            </a:r>
            <a:r>
              <a:rPr lang="en-US" sz="2100" b="0" i="1" u="none" strike="noStrike" baseline="0" dirty="0">
                <a:solidFill>
                  <a:srgbClr val="221E1F"/>
                </a:solidFill>
              </a:rPr>
              <a:t>R</a:t>
            </a:r>
            <a:r>
              <a:rPr lang="en-US" sz="2100" b="0" i="1" u="none" strike="noStrike" baseline="-25000" dirty="0">
                <a:solidFill>
                  <a:srgbClr val="221E1F"/>
                </a:solidFill>
              </a:rPr>
              <a:t>f</a:t>
            </a:r>
            <a:r>
              <a:rPr lang="en-US" sz="2100" b="0" i="0" u="none" strike="noStrike" baseline="0" dirty="0">
                <a:solidFill>
                  <a:srgbClr val="221E1F"/>
                </a:solidFill>
              </a:rPr>
              <a:t>] </a:t>
            </a:r>
          </a:p>
          <a:p>
            <a:pPr algn="just">
              <a:lnSpc>
                <a:spcPct val="87000"/>
              </a:lnSpc>
              <a:spcBef>
                <a:spcPts val="600"/>
              </a:spcBef>
            </a:pPr>
            <a:endParaRPr lang="en-US" sz="2200" b="0" i="0" u="none" strike="noStrike" baseline="0" dirty="0">
              <a:solidFill>
                <a:srgbClr val="221E1F"/>
              </a:solidFill>
            </a:endParaRPr>
          </a:p>
          <a:p>
            <a:pPr algn="just">
              <a:lnSpc>
                <a:spcPct val="87000"/>
              </a:lnSpc>
              <a:spcBef>
                <a:spcPts val="600"/>
              </a:spcBef>
            </a:pPr>
            <a:r>
              <a:rPr lang="en-US" sz="2200" b="0" i="0" u="none" strike="noStrike" baseline="0" dirty="0">
                <a:solidFill>
                  <a:srgbClr val="221E1F"/>
                </a:solidFill>
              </a:rPr>
              <a:t>Dropping the Es denoting expectations, the required return form the SML, </a:t>
            </a:r>
            <a:r>
              <a:rPr lang="en-US" sz="2200" b="0" i="1" u="none" strike="noStrike" baseline="0" dirty="0">
                <a:solidFill>
                  <a:srgbClr val="221E1F"/>
                </a:solidFill>
              </a:rPr>
              <a:t>R</a:t>
            </a:r>
            <a:r>
              <a:rPr lang="en-US" sz="2200" b="0" i="1" u="none" strike="noStrike" baseline="-25000" dirty="0">
                <a:solidFill>
                  <a:srgbClr val="221E1F"/>
                </a:solidFill>
              </a:rPr>
              <a:t>E</a:t>
            </a:r>
            <a:r>
              <a:rPr lang="en-US" sz="2200" b="0" i="0" u="none" strike="noStrike" baseline="0" dirty="0">
                <a:solidFill>
                  <a:srgbClr val="221E1F"/>
                </a:solidFill>
              </a:rPr>
              <a:t>, can be written as:</a:t>
            </a:r>
          </a:p>
          <a:p>
            <a:pPr algn="just">
              <a:lnSpc>
                <a:spcPct val="87000"/>
              </a:lnSpc>
              <a:spcBef>
                <a:spcPts val="600"/>
              </a:spcBef>
            </a:pPr>
            <a:endParaRPr lang="en-US" altLang="en-US" sz="27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The </a:t>
            </a:r>
            <a:r>
              <a:rPr lang="en-US" altLang="en-US" sz="3600" dirty="0" err="1"/>
              <a:t>sml</a:t>
            </a:r>
            <a:r>
              <a:rPr lang="en-US" altLang="en-US" sz="3600" dirty="0"/>
              <a:t> approach</a:t>
            </a:r>
          </a:p>
        </p:txBody>
      </p:sp>
      <p:pic>
        <p:nvPicPr>
          <p:cNvPr id="4" name="Picture 3">
            <a:extLst>
              <a:ext uri="{FF2B5EF4-FFF2-40B4-BE49-F238E27FC236}">
                <a16:creationId xmlns:a16="http://schemas.microsoft.com/office/drawing/2014/main" id="{5B59F200-F9B3-4D12-A2A1-F5CD76F23B39}"/>
              </a:ext>
            </a:extLst>
          </p:cNvPr>
          <p:cNvPicPr>
            <a:picLocks noChangeAspect="1"/>
          </p:cNvPicPr>
          <p:nvPr/>
        </p:nvPicPr>
        <p:blipFill>
          <a:blip r:embed="rId3"/>
          <a:stretch>
            <a:fillRect/>
          </a:stretch>
        </p:blipFill>
        <p:spPr>
          <a:xfrm>
            <a:off x="3281894" y="5943600"/>
            <a:ext cx="3037059" cy="604838"/>
          </a:xfrm>
          <a:prstGeom prst="rect">
            <a:avLst/>
          </a:prstGeom>
        </p:spPr>
      </p:pic>
    </p:spTree>
    <p:extLst>
      <p:ext uri="{BB962C8B-B14F-4D97-AF65-F5344CB8AC3E}">
        <p14:creationId xmlns:p14="http://schemas.microsoft.com/office/powerpoint/2010/main" val="121361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3"/>
            <a:ext cx="8117416" cy="5095133"/>
          </a:xfrm>
        </p:spPr>
        <p:txBody>
          <a:bodyPr/>
          <a:lstStyle/>
          <a:p>
            <a:pPr algn="just">
              <a:lnSpc>
                <a:spcPct val="87000"/>
              </a:lnSpc>
              <a:spcBef>
                <a:spcPts val="600"/>
              </a:spcBef>
            </a:pPr>
            <a:r>
              <a:rPr lang="en-US" altLang="en-US" sz="2200" dirty="0"/>
              <a:t>To use the SML approach, we need the following:</a:t>
            </a:r>
          </a:p>
          <a:p>
            <a:pPr marL="869169" lvl="1" indent="-457200" algn="just">
              <a:lnSpc>
                <a:spcPct val="87000"/>
              </a:lnSpc>
              <a:spcBef>
                <a:spcPts val="600"/>
              </a:spcBef>
              <a:buFont typeface="+mj-lt"/>
              <a:buAutoNum type="arabicPeriod"/>
            </a:pPr>
            <a:r>
              <a:rPr lang="en-US" sz="2100" b="0" i="0" u="none" strike="noStrike" baseline="0" dirty="0">
                <a:solidFill>
                  <a:srgbClr val="221E1F"/>
                </a:solidFill>
              </a:rPr>
              <a:t>A risk-free rate, </a:t>
            </a:r>
            <a:r>
              <a:rPr lang="en-US" sz="2100" b="0" i="1" u="none" strike="noStrike" baseline="0" dirty="0">
                <a:solidFill>
                  <a:srgbClr val="221E1F"/>
                </a:solidFill>
              </a:rPr>
              <a:t>R</a:t>
            </a:r>
            <a:r>
              <a:rPr lang="en-US" sz="2100" b="0" i="1" u="none" strike="noStrike" baseline="-25000" dirty="0">
                <a:solidFill>
                  <a:srgbClr val="221E1F"/>
                </a:solidFill>
              </a:rPr>
              <a:t>f</a:t>
            </a:r>
            <a:r>
              <a:rPr lang="en-US" sz="2100" b="0" i="1" u="none" strike="noStrike" baseline="0" dirty="0">
                <a:solidFill>
                  <a:srgbClr val="221E1F"/>
                </a:solidFill>
              </a:rPr>
              <a:t> </a:t>
            </a:r>
          </a:p>
          <a:p>
            <a:pPr lvl="2" algn="just">
              <a:lnSpc>
                <a:spcPct val="87000"/>
              </a:lnSpc>
              <a:spcBef>
                <a:spcPts val="600"/>
              </a:spcBef>
            </a:pPr>
            <a:r>
              <a:rPr lang="en-US" sz="2000" b="0" i="0" u="none" strike="noStrike" baseline="0" dirty="0">
                <a:solidFill>
                  <a:srgbClr val="221E1F"/>
                </a:solidFill>
              </a:rPr>
              <a:t>U.S. T-bills were paying about 1.53% as this chapter was being written, so we will use this as our risk-free rate</a:t>
            </a:r>
            <a:endParaRPr lang="en-US" sz="2000" b="0" i="1" u="none" strike="noStrike" baseline="0" dirty="0">
              <a:solidFill>
                <a:srgbClr val="221E1F"/>
              </a:solidFill>
            </a:endParaRPr>
          </a:p>
          <a:p>
            <a:pPr marL="869169" lvl="1" indent="-457200" algn="just">
              <a:lnSpc>
                <a:spcPct val="87000"/>
              </a:lnSpc>
              <a:spcBef>
                <a:spcPts val="600"/>
              </a:spcBef>
              <a:buFont typeface="+mj-lt"/>
              <a:buAutoNum type="arabicPeriod"/>
            </a:pPr>
            <a:r>
              <a:rPr lang="en-US" sz="2100" b="0" u="none" strike="noStrike" baseline="0" dirty="0">
                <a:solidFill>
                  <a:srgbClr val="221E1F"/>
                </a:solidFill>
              </a:rPr>
              <a:t>An estimate of the market </a:t>
            </a:r>
            <a:r>
              <a:rPr lang="en-US" sz="2100" b="0" i="0" u="none" strike="noStrike" baseline="0" dirty="0">
                <a:solidFill>
                  <a:srgbClr val="221E1F"/>
                </a:solidFill>
              </a:rPr>
              <a:t>risk premium, E(</a:t>
            </a:r>
            <a:r>
              <a:rPr lang="en-US" sz="2100" b="0" i="1" u="none" strike="noStrike" baseline="0" dirty="0">
                <a:solidFill>
                  <a:srgbClr val="221E1F"/>
                </a:solidFill>
              </a:rPr>
              <a:t>R</a:t>
            </a:r>
            <a:r>
              <a:rPr lang="en-US" sz="2100" b="0" i="1" u="none" strike="noStrike" baseline="-25000" dirty="0">
                <a:solidFill>
                  <a:srgbClr val="221E1F"/>
                </a:solidFill>
              </a:rPr>
              <a:t>M</a:t>
            </a:r>
            <a:r>
              <a:rPr lang="en-US" sz="2100" b="0" i="0" u="none" strike="noStrike" baseline="0" dirty="0">
                <a:solidFill>
                  <a:srgbClr val="221E1F"/>
                </a:solidFill>
              </a:rPr>
              <a:t>) − </a:t>
            </a:r>
            <a:r>
              <a:rPr lang="en-US" sz="2100" b="0" i="1" u="none" strike="noStrike" baseline="0" dirty="0">
                <a:solidFill>
                  <a:srgbClr val="221E1F"/>
                </a:solidFill>
              </a:rPr>
              <a:t>R</a:t>
            </a:r>
            <a:r>
              <a:rPr lang="en-US" sz="2100" b="0" i="1" u="none" strike="noStrike" baseline="-25000" dirty="0">
                <a:solidFill>
                  <a:srgbClr val="221E1F"/>
                </a:solidFill>
              </a:rPr>
              <a:t>f</a:t>
            </a:r>
            <a:r>
              <a:rPr lang="en-US" sz="2100" b="0" i="1" u="none" strike="noStrike" baseline="0" dirty="0">
                <a:solidFill>
                  <a:srgbClr val="221E1F"/>
                </a:solidFill>
              </a:rPr>
              <a:t> </a:t>
            </a:r>
          </a:p>
          <a:p>
            <a:pPr lvl="2" algn="just">
              <a:lnSpc>
                <a:spcPct val="87000"/>
              </a:lnSpc>
              <a:spcBef>
                <a:spcPts val="600"/>
              </a:spcBef>
            </a:pPr>
            <a:r>
              <a:rPr lang="en-US" sz="2000" dirty="0">
                <a:solidFill>
                  <a:srgbClr val="221E1F"/>
                </a:solidFill>
              </a:rPr>
              <a:t>Recall from Chapter 12 that </a:t>
            </a:r>
            <a:r>
              <a:rPr lang="en-US" sz="2000" b="0" i="0" u="none" strike="noStrike" baseline="0" dirty="0">
                <a:solidFill>
                  <a:srgbClr val="221E1F"/>
                </a:solidFill>
              </a:rPr>
              <a:t>one estimate of the market risk premium (based on large common stocks) is about 7%</a:t>
            </a:r>
            <a:endParaRPr lang="en-US" sz="2000" b="0" i="1" u="none" strike="noStrike" baseline="0" dirty="0">
              <a:solidFill>
                <a:srgbClr val="221E1F"/>
              </a:solidFill>
            </a:endParaRPr>
          </a:p>
          <a:p>
            <a:pPr marL="869169" lvl="1" indent="-457200" algn="just">
              <a:lnSpc>
                <a:spcPct val="87000"/>
              </a:lnSpc>
              <a:spcBef>
                <a:spcPts val="600"/>
              </a:spcBef>
              <a:buFont typeface="+mj-lt"/>
              <a:buAutoNum type="arabicPeriod"/>
            </a:pPr>
            <a:r>
              <a:rPr lang="en-US" sz="2100" b="0" u="none" strike="noStrike" baseline="0" dirty="0">
                <a:solidFill>
                  <a:srgbClr val="221E1F"/>
                </a:solidFill>
              </a:rPr>
              <a:t>An estimate of the relevant beta, </a:t>
            </a:r>
            <a:r>
              <a:rPr lang="en-US" sz="2100" b="0" i="0" u="none" strike="noStrike" baseline="0" dirty="0">
                <a:solidFill>
                  <a:srgbClr val="221E1F"/>
                </a:solidFill>
              </a:rPr>
              <a:t>β</a:t>
            </a:r>
            <a:r>
              <a:rPr lang="en-US" sz="2100" b="0" i="1" u="none" strike="noStrike" baseline="-25000" dirty="0">
                <a:solidFill>
                  <a:srgbClr val="221E1F"/>
                </a:solidFill>
              </a:rPr>
              <a:t>E</a:t>
            </a:r>
          </a:p>
          <a:p>
            <a:pPr lvl="2" algn="just">
              <a:lnSpc>
                <a:spcPct val="87000"/>
              </a:lnSpc>
              <a:spcBef>
                <a:spcPts val="600"/>
              </a:spcBef>
            </a:pPr>
            <a:r>
              <a:rPr lang="en-US" sz="2000" b="0" i="0" u="none" strike="noStrike" baseline="0" dirty="0">
                <a:solidFill>
                  <a:srgbClr val="221E1F"/>
                </a:solidFill>
              </a:rPr>
              <a:t>Beta coefficients for publicly traded companies are widely available</a:t>
            </a:r>
          </a:p>
          <a:p>
            <a:pPr algn="just">
              <a:lnSpc>
                <a:spcPct val="87000"/>
              </a:lnSpc>
              <a:spcBef>
                <a:spcPts val="600"/>
              </a:spcBef>
            </a:pPr>
            <a:endParaRPr lang="en-US" sz="2200" b="0" i="0" u="none" strike="noStrike" baseline="0" dirty="0">
              <a:solidFill>
                <a:srgbClr val="221E1F"/>
              </a:solidFill>
            </a:endParaRPr>
          </a:p>
          <a:p>
            <a:pPr algn="just">
              <a:lnSpc>
                <a:spcPct val="87000"/>
              </a:lnSpc>
              <a:spcBef>
                <a:spcPts val="600"/>
              </a:spcBef>
            </a:pPr>
            <a:r>
              <a:rPr lang="en-US" sz="2200" b="0" i="0" u="none" strike="noStrike" baseline="0" dirty="0">
                <a:solidFill>
                  <a:srgbClr val="221E1F"/>
                </a:solidFill>
              </a:rPr>
              <a:t>In Chapter 13, we saw Walt Disney had an estimated beta of 1.11 (Table 13.8). We could estimate Walt Disney’s cost of equity as: </a:t>
            </a:r>
          </a:p>
          <a:p>
            <a:pPr marL="686016" lvl="2" indent="0" algn="just">
              <a:lnSpc>
                <a:spcPct val="87000"/>
              </a:lnSpc>
              <a:spcBef>
                <a:spcPts val="600"/>
              </a:spcBef>
              <a:buNone/>
            </a:pPr>
            <a:r>
              <a:rPr lang="pt-BR" sz="2100" b="0" i="1" u="none" strike="noStrike" baseline="0" dirty="0">
                <a:solidFill>
                  <a:srgbClr val="221E1F"/>
                </a:solidFill>
              </a:rPr>
              <a:t>R</a:t>
            </a:r>
            <a:r>
              <a:rPr lang="pt-BR" sz="2100" b="0" i="1" u="none" strike="noStrike" baseline="-25000" dirty="0">
                <a:solidFill>
                  <a:srgbClr val="221E1F"/>
                </a:solidFill>
              </a:rPr>
              <a:t>Walt Disney </a:t>
            </a:r>
            <a:r>
              <a:rPr lang="pt-BR" sz="2100" b="0" i="0" u="none" strike="noStrike" baseline="0" dirty="0">
                <a:solidFill>
                  <a:srgbClr val="221E1F"/>
                </a:solidFill>
              </a:rPr>
              <a:t>= </a:t>
            </a:r>
            <a:r>
              <a:rPr lang="pt-BR" sz="2100" b="0" i="1" u="none" strike="noStrike" baseline="0" dirty="0">
                <a:solidFill>
                  <a:srgbClr val="221E1F"/>
                </a:solidFill>
              </a:rPr>
              <a:t>R</a:t>
            </a:r>
            <a:r>
              <a:rPr lang="pt-BR" sz="2100" b="0" i="1" u="none" strike="noStrike" baseline="-25000" dirty="0">
                <a:solidFill>
                  <a:srgbClr val="221E1F"/>
                </a:solidFill>
              </a:rPr>
              <a:t>f</a:t>
            </a:r>
            <a:r>
              <a:rPr lang="pt-BR" sz="2100" b="0" i="1" u="none" strike="noStrike" baseline="0" dirty="0">
                <a:solidFill>
                  <a:srgbClr val="221E1F"/>
                </a:solidFill>
              </a:rPr>
              <a:t> </a:t>
            </a:r>
            <a:r>
              <a:rPr lang="pt-BR" sz="2100" b="0" i="0" u="none" strike="noStrike" baseline="0" dirty="0">
                <a:solidFill>
                  <a:srgbClr val="221E1F"/>
                </a:solidFill>
              </a:rPr>
              <a:t>+ β</a:t>
            </a:r>
            <a:r>
              <a:rPr lang="pt-BR" sz="2100" b="0" i="1" u="none" strike="noStrike" baseline="-25000" dirty="0">
                <a:solidFill>
                  <a:srgbClr val="221E1F"/>
                </a:solidFill>
              </a:rPr>
              <a:t>Walt Disney </a:t>
            </a:r>
            <a:r>
              <a:rPr lang="pt-BR" sz="2100" b="0" i="0" u="none" strike="noStrike" baseline="0" dirty="0">
                <a:solidFill>
                  <a:srgbClr val="221E1F"/>
                </a:solidFill>
              </a:rPr>
              <a:t>× (</a:t>
            </a:r>
            <a:r>
              <a:rPr lang="pt-BR" sz="2100" b="0" i="1" u="none" strike="noStrike" baseline="0" dirty="0">
                <a:solidFill>
                  <a:srgbClr val="221E1F"/>
                </a:solidFill>
              </a:rPr>
              <a:t>R</a:t>
            </a:r>
            <a:r>
              <a:rPr lang="pt-BR" sz="2100" b="0" i="1" u="none" strike="noStrike" baseline="-25000" dirty="0">
                <a:solidFill>
                  <a:srgbClr val="221E1F"/>
                </a:solidFill>
              </a:rPr>
              <a:t>M</a:t>
            </a:r>
            <a:r>
              <a:rPr lang="pt-BR" sz="2100" b="0" i="1" u="none" strike="noStrike" baseline="0" dirty="0">
                <a:solidFill>
                  <a:srgbClr val="221E1F"/>
                </a:solidFill>
              </a:rPr>
              <a:t> </a:t>
            </a:r>
            <a:r>
              <a:rPr lang="pt-BR" sz="2100" b="0" i="0" u="none" strike="noStrike" baseline="0" dirty="0">
                <a:solidFill>
                  <a:srgbClr val="221E1F"/>
                </a:solidFill>
              </a:rPr>
              <a:t>− </a:t>
            </a:r>
            <a:r>
              <a:rPr lang="pt-BR" sz="2100" b="0" i="1" u="none" strike="noStrike" baseline="0" dirty="0">
                <a:solidFill>
                  <a:srgbClr val="221E1F"/>
                </a:solidFill>
              </a:rPr>
              <a:t>R</a:t>
            </a:r>
            <a:r>
              <a:rPr lang="pt-BR" sz="2100" b="0" i="1" u="none" strike="noStrike" baseline="-25000" dirty="0">
                <a:solidFill>
                  <a:srgbClr val="221E1F"/>
                </a:solidFill>
              </a:rPr>
              <a:t>f</a:t>
            </a:r>
            <a:r>
              <a:rPr lang="pt-BR" sz="2100" b="0" i="0" u="none" strike="noStrike" baseline="0" dirty="0">
                <a:solidFill>
                  <a:srgbClr val="221E1F"/>
                </a:solidFill>
              </a:rPr>
              <a:t>) </a:t>
            </a:r>
          </a:p>
          <a:p>
            <a:pPr marL="685800" lvl="2" indent="1023938" algn="just">
              <a:lnSpc>
                <a:spcPct val="87000"/>
              </a:lnSpc>
              <a:spcBef>
                <a:spcPts val="600"/>
              </a:spcBef>
              <a:buNone/>
            </a:pPr>
            <a:r>
              <a:rPr lang="pt-BR" sz="2100" b="0" i="0" u="none" strike="noStrike" baseline="0" dirty="0">
                <a:solidFill>
                  <a:srgbClr val="221E1F"/>
                </a:solidFill>
              </a:rPr>
              <a:t>= .0153 + 1.11 × .07 </a:t>
            </a:r>
          </a:p>
          <a:p>
            <a:pPr marL="685800" lvl="2" indent="1023938" algn="just">
              <a:lnSpc>
                <a:spcPct val="87000"/>
              </a:lnSpc>
              <a:spcBef>
                <a:spcPts val="600"/>
              </a:spcBef>
              <a:buNone/>
            </a:pPr>
            <a:r>
              <a:rPr lang="pt-BR" sz="2100" b="0" i="0" u="none" strike="noStrike" baseline="0" dirty="0">
                <a:solidFill>
                  <a:srgbClr val="221E1F"/>
                </a:solidFill>
              </a:rPr>
              <a:t>= .0930, or </a:t>
            </a:r>
            <a:r>
              <a:rPr lang="pt-BR" sz="2100" b="1" i="0" u="none" strike="noStrike" baseline="0" dirty="0">
                <a:solidFill>
                  <a:schemeClr val="accent1">
                    <a:lumMod val="75000"/>
                  </a:schemeClr>
                </a:solidFill>
              </a:rPr>
              <a:t>9.30%</a:t>
            </a:r>
            <a:endParaRPr lang="en-US" sz="2100" b="1" i="1" u="none" strike="noStrike" baseline="-25000" dirty="0">
              <a:solidFill>
                <a:schemeClr val="accent1">
                  <a:lumMod val="75000"/>
                </a:schemeClr>
              </a:solidFill>
            </a:endParaRPr>
          </a:p>
          <a:p>
            <a:pPr lvl="1" algn="just">
              <a:lnSpc>
                <a:spcPct val="87000"/>
              </a:lnSpc>
              <a:spcBef>
                <a:spcPts val="600"/>
              </a:spcBef>
            </a:pPr>
            <a:endParaRPr lang="en-US" sz="2200" b="0" i="0" u="none" strike="noStrike" baseline="0" dirty="0">
              <a:solidFill>
                <a:srgbClr val="221E1F"/>
              </a:solidFill>
            </a:endParaRPr>
          </a:p>
          <a:p>
            <a:pPr algn="just">
              <a:lnSpc>
                <a:spcPct val="87000"/>
              </a:lnSpc>
              <a:spcBef>
                <a:spcPts val="600"/>
              </a:spcBef>
            </a:pPr>
            <a:endParaRPr lang="en-US" altLang="en-US" sz="2700" dirty="0"/>
          </a:p>
          <a:p>
            <a:pPr algn="just">
              <a:lnSpc>
                <a:spcPct val="87000"/>
              </a:lnSpc>
              <a:spcBef>
                <a:spcPts val="600"/>
              </a:spcBef>
            </a:pPr>
            <a:endParaRPr lang="en-US" altLang="en-US" sz="27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Implementing The </a:t>
            </a:r>
            <a:r>
              <a:rPr lang="en-US" altLang="en-US" sz="3600" dirty="0" err="1"/>
              <a:t>sml</a:t>
            </a:r>
            <a:r>
              <a:rPr lang="en-US" altLang="en-US" sz="3600" dirty="0"/>
              <a:t> approach</a:t>
            </a:r>
          </a:p>
        </p:txBody>
      </p:sp>
    </p:spTree>
    <p:extLst>
      <p:ext uri="{BB962C8B-B14F-4D97-AF65-F5344CB8AC3E}">
        <p14:creationId xmlns:p14="http://schemas.microsoft.com/office/powerpoint/2010/main" val="140119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676400"/>
            <a:ext cx="8117416" cy="4909766"/>
          </a:xfrm>
        </p:spPr>
        <p:txBody>
          <a:bodyPr/>
          <a:lstStyle/>
          <a:p>
            <a:pPr algn="just">
              <a:lnSpc>
                <a:spcPct val="87000"/>
              </a:lnSpc>
              <a:spcBef>
                <a:spcPts val="600"/>
              </a:spcBef>
            </a:pPr>
            <a:r>
              <a:rPr lang="en-US" sz="2200" b="0" i="0" u="none" strike="noStrike" baseline="0" dirty="0">
                <a:solidFill>
                  <a:srgbClr val="221E1F"/>
                </a:solidFill>
              </a:rPr>
              <a:t>SML approach has two primary advantages:</a:t>
            </a:r>
          </a:p>
          <a:p>
            <a:pPr lvl="1" algn="just">
              <a:lnSpc>
                <a:spcPct val="87000"/>
              </a:lnSpc>
              <a:spcBef>
                <a:spcPts val="600"/>
              </a:spcBef>
            </a:pPr>
            <a:r>
              <a:rPr lang="en-US" sz="2100" b="0" i="0" u="none" strike="noStrike" baseline="0" dirty="0">
                <a:solidFill>
                  <a:srgbClr val="221E1F"/>
                </a:solidFill>
              </a:rPr>
              <a:t>It explicitly adjusts for risk</a:t>
            </a:r>
          </a:p>
          <a:p>
            <a:pPr lvl="1" algn="just">
              <a:lnSpc>
                <a:spcPct val="87000"/>
              </a:lnSpc>
              <a:spcBef>
                <a:spcPts val="600"/>
              </a:spcBef>
            </a:pPr>
            <a:r>
              <a:rPr lang="en-US" sz="2100" dirty="0">
                <a:solidFill>
                  <a:srgbClr val="221E1F"/>
                </a:solidFill>
              </a:rPr>
              <a:t>I</a:t>
            </a:r>
            <a:r>
              <a:rPr lang="en-US" sz="2100" b="0" i="0" u="none" strike="noStrike" baseline="0" dirty="0">
                <a:solidFill>
                  <a:srgbClr val="221E1F"/>
                </a:solidFill>
              </a:rPr>
              <a:t>t is applicable to companies other than just those with steady dividend growth</a:t>
            </a:r>
          </a:p>
          <a:p>
            <a:pPr algn="just">
              <a:lnSpc>
                <a:spcPct val="87000"/>
              </a:lnSpc>
              <a:spcBef>
                <a:spcPts val="600"/>
              </a:spcBef>
            </a:pPr>
            <a:endParaRPr lang="en-US" altLang="en-US" sz="2200" dirty="0">
              <a:solidFill>
                <a:srgbClr val="221E1F"/>
              </a:solidFill>
            </a:endParaRPr>
          </a:p>
          <a:p>
            <a:pPr algn="just">
              <a:lnSpc>
                <a:spcPct val="87000"/>
              </a:lnSpc>
              <a:spcBef>
                <a:spcPts val="600"/>
              </a:spcBef>
            </a:pPr>
            <a:r>
              <a:rPr lang="en-US" sz="2200" b="0" i="0" u="none" strike="noStrike" baseline="0" dirty="0">
                <a:solidFill>
                  <a:srgbClr val="221E1F"/>
                </a:solidFill>
              </a:rPr>
              <a:t>Disadvantages include the following:</a:t>
            </a:r>
          </a:p>
          <a:p>
            <a:pPr lvl="1" algn="just">
              <a:lnSpc>
                <a:spcPct val="87000"/>
              </a:lnSpc>
              <a:spcBef>
                <a:spcPts val="600"/>
              </a:spcBef>
            </a:pPr>
            <a:r>
              <a:rPr lang="en-US" sz="2100" b="0" i="0" u="none" strike="noStrike" baseline="0" dirty="0">
                <a:solidFill>
                  <a:srgbClr val="221E1F"/>
                </a:solidFill>
              </a:rPr>
              <a:t>SML approach requires that two things be estimated (the market risk premium and the beta coefficient) and if those estimates are poor, the resulting cost of equity will be inaccurate</a:t>
            </a:r>
          </a:p>
          <a:p>
            <a:pPr lvl="1" algn="just">
              <a:lnSpc>
                <a:spcPct val="87000"/>
              </a:lnSpc>
              <a:spcBef>
                <a:spcPts val="600"/>
              </a:spcBef>
            </a:pPr>
            <a:r>
              <a:rPr lang="en-US" sz="2100" b="0" i="0" u="none" strike="noStrike" baseline="0" dirty="0">
                <a:solidFill>
                  <a:srgbClr val="221E1F"/>
                </a:solidFill>
              </a:rPr>
              <a:t>As with the dividend growth model, we essentially rely on the past to predict the future when we use the SML approach</a:t>
            </a:r>
            <a:endParaRPr lang="en-US" altLang="en-US" sz="21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Advantages and disadvantages of The </a:t>
            </a:r>
            <a:r>
              <a:rPr lang="en-US" altLang="en-US" sz="3600" dirty="0" err="1"/>
              <a:t>sml</a:t>
            </a:r>
            <a:r>
              <a:rPr lang="en-US" altLang="en-US" sz="3600" dirty="0"/>
              <a:t> approach</a:t>
            </a:r>
          </a:p>
        </p:txBody>
      </p:sp>
    </p:spTree>
    <p:extLst>
      <p:ext uri="{BB962C8B-B14F-4D97-AF65-F5344CB8AC3E}">
        <p14:creationId xmlns:p14="http://schemas.microsoft.com/office/powerpoint/2010/main" val="199232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7FA461-DEFC-465F-B753-A5DAC70BE06A}"/>
              </a:ext>
            </a:extLst>
          </p:cNvPr>
          <p:cNvPicPr>
            <a:picLocks noGrp="1" noChangeAspect="1"/>
          </p:cNvPicPr>
          <p:nvPr>
            <p:ph idx="1"/>
          </p:nvPr>
        </p:nvPicPr>
        <p:blipFill>
          <a:blip r:embed="rId3"/>
          <a:stretch>
            <a:fillRect/>
          </a:stretch>
        </p:blipFill>
        <p:spPr>
          <a:xfrm>
            <a:off x="741980" y="1547299"/>
            <a:ext cx="8116887" cy="4855048"/>
          </a:xfrm>
        </p:spPr>
      </p:pic>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The cost of equity</a:t>
            </a:r>
          </a:p>
        </p:txBody>
      </p:sp>
    </p:spTree>
    <p:extLst>
      <p:ext uri="{BB962C8B-B14F-4D97-AF65-F5344CB8AC3E}">
        <p14:creationId xmlns:p14="http://schemas.microsoft.com/office/powerpoint/2010/main" val="61907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3"/>
            <a:ext cx="8117416" cy="5095133"/>
          </a:xfrm>
        </p:spPr>
        <p:txBody>
          <a:bodyPr/>
          <a:lstStyle/>
          <a:p>
            <a:pPr algn="just">
              <a:lnSpc>
                <a:spcPct val="90000"/>
              </a:lnSpc>
              <a:spcBef>
                <a:spcPts val="600"/>
              </a:spcBef>
            </a:pPr>
            <a:r>
              <a:rPr lang="en-US" altLang="en-US" sz="2200" b="1" dirty="0"/>
              <a:t>Cost of debt </a:t>
            </a:r>
            <a:r>
              <a:rPr lang="en-US" altLang="en-US" sz="2200" dirty="0"/>
              <a:t>is the return that lenders require on the firm’s debt</a:t>
            </a:r>
          </a:p>
          <a:p>
            <a:pPr algn="just">
              <a:lnSpc>
                <a:spcPct val="90000"/>
              </a:lnSpc>
              <a:spcBef>
                <a:spcPts val="600"/>
              </a:spcBef>
            </a:pPr>
            <a:r>
              <a:rPr lang="en-US" altLang="en-US" sz="2200" dirty="0"/>
              <a:t>No need to estimate a beta for the debt because the cost of debt can normally be observed either directly or indirectly:</a:t>
            </a:r>
          </a:p>
          <a:p>
            <a:pPr lvl="1" algn="just">
              <a:lnSpc>
                <a:spcPct val="90000"/>
              </a:lnSpc>
              <a:spcBef>
                <a:spcPts val="600"/>
              </a:spcBef>
            </a:pPr>
            <a:r>
              <a:rPr lang="en-US" altLang="en-US" sz="2100" dirty="0"/>
              <a:t>Cost of debt, </a:t>
            </a:r>
            <a:r>
              <a:rPr lang="en-US" altLang="en-US" sz="2100" i="1" dirty="0"/>
              <a:t>R</a:t>
            </a:r>
            <a:r>
              <a:rPr lang="en-US" altLang="en-US" sz="2100" i="1" baseline="-25000" dirty="0"/>
              <a:t>D</a:t>
            </a:r>
            <a:r>
              <a:rPr lang="en-US" altLang="en-US" sz="2100" dirty="0"/>
              <a:t>, is interest rate firm must pay on new borrowing, and we can observe interest rates in the financial markets</a:t>
            </a:r>
            <a:endParaRPr lang="en-US" altLang="en-US" sz="1500" dirty="0"/>
          </a:p>
          <a:p>
            <a:pPr algn="just">
              <a:lnSpc>
                <a:spcPct val="90000"/>
              </a:lnSpc>
              <a:spcBef>
                <a:spcPts val="600"/>
              </a:spcBef>
            </a:pPr>
            <a:r>
              <a:rPr lang="en-US" altLang="en-US" sz="2200" dirty="0"/>
              <a:t>Note the coupon rate on the firm’s outstanding debt is irrelevant, as this rate tells us what the firm’s cost of debt was back when the bonds were issues, not what the cost of debt is today</a:t>
            </a: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The cost of debt</a:t>
            </a:r>
          </a:p>
        </p:txBody>
      </p:sp>
      <p:pic>
        <p:nvPicPr>
          <p:cNvPr id="4" name="Picture 3">
            <a:extLst>
              <a:ext uri="{FF2B5EF4-FFF2-40B4-BE49-F238E27FC236}">
                <a16:creationId xmlns:a16="http://schemas.microsoft.com/office/drawing/2014/main" id="{D68F0D07-D78F-4E60-A70C-2A04B66FA1EE}"/>
              </a:ext>
            </a:extLst>
          </p:cNvPr>
          <p:cNvPicPr>
            <a:picLocks noChangeAspect="1"/>
          </p:cNvPicPr>
          <p:nvPr/>
        </p:nvPicPr>
        <p:blipFill>
          <a:blip r:embed="rId3"/>
          <a:stretch>
            <a:fillRect/>
          </a:stretch>
        </p:blipFill>
        <p:spPr>
          <a:xfrm>
            <a:off x="790399" y="4244662"/>
            <a:ext cx="7896401" cy="2079938"/>
          </a:xfrm>
          <a:prstGeom prst="rect">
            <a:avLst/>
          </a:prstGeom>
        </p:spPr>
      </p:pic>
    </p:spTree>
    <p:extLst>
      <p:ext uri="{BB962C8B-B14F-4D97-AF65-F5344CB8AC3E}">
        <p14:creationId xmlns:p14="http://schemas.microsoft.com/office/powerpoint/2010/main" val="232609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676400"/>
            <a:ext cx="8117416" cy="4909766"/>
          </a:xfrm>
        </p:spPr>
        <p:txBody>
          <a:bodyPr/>
          <a:lstStyle/>
          <a:p>
            <a:pPr algn="just">
              <a:lnSpc>
                <a:spcPct val="90000"/>
              </a:lnSpc>
              <a:spcBef>
                <a:spcPts val="600"/>
              </a:spcBef>
            </a:pPr>
            <a:r>
              <a:rPr lang="en-US" sz="2200" b="0" i="0" u="none" strike="noStrike" baseline="0" dirty="0">
                <a:solidFill>
                  <a:srgbClr val="221E1F"/>
                </a:solidFill>
              </a:rPr>
              <a:t>Preferred stock has a fixed dividend paid every period forever, so a share of preferred stock is essentially a perpetuity. The cost of preferred stock, </a:t>
            </a:r>
            <a:r>
              <a:rPr lang="en-US" sz="2200" b="0" i="1" u="none" strike="noStrike" baseline="0" dirty="0">
                <a:solidFill>
                  <a:srgbClr val="221E1F"/>
                </a:solidFill>
              </a:rPr>
              <a:t>R</a:t>
            </a:r>
            <a:r>
              <a:rPr lang="en-US" sz="2200" b="0" i="1" u="none" strike="noStrike" baseline="-25000" dirty="0">
                <a:solidFill>
                  <a:srgbClr val="221E1F"/>
                </a:solidFill>
              </a:rPr>
              <a:t>P</a:t>
            </a:r>
            <a:r>
              <a:rPr lang="en-US" sz="2200" b="0" i="0" u="none" strike="noStrike" baseline="0" dirty="0">
                <a:solidFill>
                  <a:srgbClr val="221E1F"/>
                </a:solidFill>
              </a:rPr>
              <a:t>, is thus:</a:t>
            </a:r>
          </a:p>
          <a:p>
            <a:pPr algn="just">
              <a:lnSpc>
                <a:spcPct val="90000"/>
              </a:lnSpc>
              <a:spcBef>
                <a:spcPts val="600"/>
              </a:spcBef>
            </a:pPr>
            <a:endParaRPr lang="en-US" altLang="en-US" sz="2200" dirty="0">
              <a:solidFill>
                <a:srgbClr val="221E1F"/>
              </a:solidFill>
            </a:endParaRPr>
          </a:p>
          <a:p>
            <a:pPr lvl="1" algn="just">
              <a:lnSpc>
                <a:spcPct val="90000"/>
              </a:lnSpc>
              <a:spcBef>
                <a:spcPts val="600"/>
              </a:spcBef>
            </a:pPr>
            <a:endParaRPr lang="en-US" sz="1600" b="0" i="0" u="none" strike="noStrike" baseline="0" dirty="0">
              <a:solidFill>
                <a:srgbClr val="221E1F"/>
              </a:solidFill>
            </a:endParaRPr>
          </a:p>
          <a:p>
            <a:pPr lvl="1" algn="just">
              <a:lnSpc>
                <a:spcPct val="90000"/>
              </a:lnSpc>
              <a:spcBef>
                <a:spcPts val="600"/>
              </a:spcBef>
            </a:pPr>
            <a:r>
              <a:rPr lang="en-US" sz="2100" b="0" i="1" u="none" strike="noStrike" baseline="0" dirty="0">
                <a:solidFill>
                  <a:srgbClr val="221E1F"/>
                </a:solidFill>
              </a:rPr>
              <a:t>D </a:t>
            </a:r>
            <a:r>
              <a:rPr lang="en-US" sz="2100" b="0" i="0" u="none" strike="noStrike" baseline="0" dirty="0">
                <a:solidFill>
                  <a:srgbClr val="221E1F"/>
                </a:solidFill>
              </a:rPr>
              <a:t>is the fixed dividend</a:t>
            </a:r>
          </a:p>
          <a:p>
            <a:pPr lvl="1" algn="just">
              <a:lnSpc>
                <a:spcPct val="90000"/>
              </a:lnSpc>
              <a:spcBef>
                <a:spcPts val="600"/>
              </a:spcBef>
            </a:pPr>
            <a:r>
              <a:rPr lang="en-US" sz="2100" b="0" i="1" u="none" strike="noStrike" baseline="0" dirty="0">
                <a:solidFill>
                  <a:srgbClr val="221E1F"/>
                </a:solidFill>
              </a:rPr>
              <a:t>P</a:t>
            </a:r>
            <a:r>
              <a:rPr lang="en-US" sz="2100" b="0" i="0" u="none" strike="noStrike" baseline="-25000" dirty="0">
                <a:solidFill>
                  <a:srgbClr val="221E1F"/>
                </a:solidFill>
              </a:rPr>
              <a:t>0 </a:t>
            </a:r>
            <a:r>
              <a:rPr lang="en-US" sz="2100" b="0" i="0" u="none" strike="noStrike" baseline="0" dirty="0">
                <a:solidFill>
                  <a:srgbClr val="221E1F"/>
                </a:solidFill>
              </a:rPr>
              <a:t>is the current price per share of the preferred stock</a:t>
            </a:r>
          </a:p>
          <a:p>
            <a:pPr algn="just">
              <a:lnSpc>
                <a:spcPct val="90000"/>
              </a:lnSpc>
              <a:spcBef>
                <a:spcPts val="600"/>
              </a:spcBef>
            </a:pPr>
            <a:endParaRPr lang="en-US" altLang="en-US" sz="2200" dirty="0">
              <a:solidFill>
                <a:srgbClr val="221E1F"/>
              </a:solidFill>
            </a:endParaRPr>
          </a:p>
          <a:p>
            <a:pPr algn="just">
              <a:lnSpc>
                <a:spcPct val="90000"/>
              </a:lnSpc>
              <a:spcBef>
                <a:spcPts val="600"/>
              </a:spcBef>
            </a:pPr>
            <a:r>
              <a:rPr lang="en-US" sz="2200" b="0" i="0" u="none" strike="noStrike" baseline="0" dirty="0">
                <a:solidFill>
                  <a:srgbClr val="221E1F"/>
                </a:solidFill>
              </a:rPr>
              <a:t>Cost of preferred stock is equal to the dividend yield on the preferred stock</a:t>
            </a:r>
          </a:p>
          <a:p>
            <a:pPr algn="just">
              <a:lnSpc>
                <a:spcPct val="90000"/>
              </a:lnSpc>
              <a:spcBef>
                <a:spcPts val="600"/>
              </a:spcBef>
            </a:pPr>
            <a:endParaRPr lang="en-US" altLang="en-US" sz="2200" dirty="0">
              <a:solidFill>
                <a:srgbClr val="221E1F"/>
              </a:solidFill>
            </a:endParaRPr>
          </a:p>
          <a:p>
            <a:pPr algn="just">
              <a:lnSpc>
                <a:spcPct val="90000"/>
              </a:lnSpc>
              <a:spcBef>
                <a:spcPts val="600"/>
              </a:spcBef>
            </a:pPr>
            <a:r>
              <a:rPr lang="en-US" sz="2200" b="0" i="0" u="none" strike="noStrike" baseline="0" dirty="0">
                <a:solidFill>
                  <a:srgbClr val="221E1F"/>
                </a:solidFill>
              </a:rPr>
              <a:t>Preferred stocks are rated in much the same way as bonds, so the cost of preferred stock can be estimated by observing the required returns on other, similarly rated shares of preferred stock</a:t>
            </a:r>
            <a:endParaRPr lang="en-US" altLang="en-US" sz="22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The cost of preferred stock</a:t>
            </a:r>
          </a:p>
        </p:txBody>
      </p:sp>
      <p:pic>
        <p:nvPicPr>
          <p:cNvPr id="5" name="Picture 4">
            <a:extLst>
              <a:ext uri="{FF2B5EF4-FFF2-40B4-BE49-F238E27FC236}">
                <a16:creationId xmlns:a16="http://schemas.microsoft.com/office/drawing/2014/main" id="{F9F4099F-7E40-408B-A028-A021D5DC598D}"/>
              </a:ext>
            </a:extLst>
          </p:cNvPr>
          <p:cNvPicPr>
            <a:picLocks noChangeAspect="1"/>
          </p:cNvPicPr>
          <p:nvPr/>
        </p:nvPicPr>
        <p:blipFill>
          <a:blip r:embed="rId3"/>
          <a:stretch>
            <a:fillRect/>
          </a:stretch>
        </p:blipFill>
        <p:spPr>
          <a:xfrm>
            <a:off x="3767044" y="2667000"/>
            <a:ext cx="1609911" cy="611061"/>
          </a:xfrm>
          <a:prstGeom prst="rect">
            <a:avLst/>
          </a:prstGeom>
        </p:spPr>
      </p:pic>
    </p:spTree>
    <p:extLst>
      <p:ext uri="{BB962C8B-B14F-4D97-AF65-F5344CB8AC3E}">
        <p14:creationId xmlns:p14="http://schemas.microsoft.com/office/powerpoint/2010/main" val="222091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Alabama power co.’s cost of preferred stock</a:t>
            </a:r>
          </a:p>
        </p:txBody>
      </p:sp>
      <p:pic>
        <p:nvPicPr>
          <p:cNvPr id="6" name="Content Placeholder 5">
            <a:extLst>
              <a:ext uri="{FF2B5EF4-FFF2-40B4-BE49-F238E27FC236}">
                <a16:creationId xmlns:a16="http://schemas.microsoft.com/office/drawing/2014/main" id="{81351FD3-82B3-43B5-9186-5F412D95A356}"/>
              </a:ext>
            </a:extLst>
          </p:cNvPr>
          <p:cNvPicPr>
            <a:picLocks noGrp="1" noChangeAspect="1"/>
          </p:cNvPicPr>
          <p:nvPr>
            <p:ph idx="1"/>
          </p:nvPr>
        </p:nvPicPr>
        <p:blipFill>
          <a:blip r:embed="rId3"/>
          <a:stretch>
            <a:fillRect/>
          </a:stretch>
        </p:blipFill>
        <p:spPr>
          <a:xfrm>
            <a:off x="708713" y="1801701"/>
            <a:ext cx="7973517" cy="4371975"/>
          </a:xfrm>
        </p:spPr>
      </p:pic>
    </p:spTree>
    <p:extLst>
      <p:ext uri="{BB962C8B-B14F-4D97-AF65-F5344CB8AC3E}">
        <p14:creationId xmlns:p14="http://schemas.microsoft.com/office/powerpoint/2010/main" val="23125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600200"/>
            <a:ext cx="8278636" cy="4985966"/>
          </a:xfrm>
        </p:spPr>
        <p:txBody>
          <a:bodyPr/>
          <a:lstStyle/>
          <a:p>
            <a:pPr algn="just">
              <a:lnSpc>
                <a:spcPct val="85000"/>
              </a:lnSpc>
              <a:spcBef>
                <a:spcPts val="600"/>
              </a:spcBef>
            </a:pPr>
            <a:r>
              <a:rPr lang="en-US" sz="2200" b="0" i="0" u="none" strike="noStrike" baseline="0" dirty="0">
                <a:solidFill>
                  <a:srgbClr val="221E1F"/>
                </a:solidFill>
              </a:rPr>
              <a:t>Use </a:t>
            </a:r>
            <a:r>
              <a:rPr lang="en-US" sz="2200" b="0" i="1" u="none" strike="noStrike" baseline="0" dirty="0">
                <a:solidFill>
                  <a:srgbClr val="221E1F"/>
                </a:solidFill>
              </a:rPr>
              <a:t>E </a:t>
            </a:r>
            <a:r>
              <a:rPr lang="en-US" sz="2200" b="0" i="0" u="none" strike="noStrike" baseline="0" dirty="0">
                <a:solidFill>
                  <a:srgbClr val="221E1F"/>
                </a:solidFill>
              </a:rPr>
              <a:t>to represent </a:t>
            </a:r>
            <a:r>
              <a:rPr lang="en-US" sz="2200" b="0" i="1" u="none" strike="noStrike" baseline="0" dirty="0">
                <a:solidFill>
                  <a:srgbClr val="221E1F"/>
                </a:solidFill>
              </a:rPr>
              <a:t>market </a:t>
            </a:r>
            <a:r>
              <a:rPr lang="en-US" sz="2200" b="0" i="0" u="none" strike="noStrike" baseline="0" dirty="0">
                <a:solidFill>
                  <a:srgbClr val="221E1F"/>
                </a:solidFill>
              </a:rPr>
              <a:t>value of firm’s equity, calculated by multiplying number of shares outstanding and price per share</a:t>
            </a:r>
          </a:p>
          <a:p>
            <a:pPr algn="just">
              <a:lnSpc>
                <a:spcPct val="85000"/>
              </a:lnSpc>
              <a:spcBef>
                <a:spcPts val="600"/>
              </a:spcBef>
            </a:pPr>
            <a:r>
              <a:rPr lang="en-US" sz="2200" b="0" i="0" u="none" strike="noStrike" baseline="0" dirty="0">
                <a:solidFill>
                  <a:srgbClr val="221E1F"/>
                </a:solidFill>
              </a:rPr>
              <a:t>Use </a:t>
            </a:r>
            <a:r>
              <a:rPr lang="en-US" sz="2200" b="0" i="1" u="none" strike="noStrike" baseline="0" dirty="0">
                <a:solidFill>
                  <a:srgbClr val="221E1F"/>
                </a:solidFill>
              </a:rPr>
              <a:t>D </a:t>
            </a:r>
            <a:r>
              <a:rPr lang="en-US" sz="2200" b="0" i="0" u="none" strike="noStrike" baseline="0" dirty="0">
                <a:solidFill>
                  <a:srgbClr val="221E1F"/>
                </a:solidFill>
              </a:rPr>
              <a:t>to represent </a:t>
            </a:r>
            <a:r>
              <a:rPr lang="en-US" sz="2200" b="0" i="1" u="none" strike="noStrike" baseline="0" dirty="0">
                <a:solidFill>
                  <a:srgbClr val="221E1F"/>
                </a:solidFill>
              </a:rPr>
              <a:t>market </a:t>
            </a:r>
            <a:r>
              <a:rPr lang="en-US" sz="2200" b="0" i="0" u="none" strike="noStrike" baseline="0" dirty="0">
                <a:solidFill>
                  <a:srgbClr val="221E1F"/>
                </a:solidFill>
              </a:rPr>
              <a:t>value of firm’s debt, calculated by multiplying market price of single bond and bonds outstanding</a:t>
            </a:r>
          </a:p>
          <a:p>
            <a:pPr lvl="1" algn="just">
              <a:lnSpc>
                <a:spcPct val="85000"/>
              </a:lnSpc>
              <a:spcBef>
                <a:spcPts val="600"/>
              </a:spcBef>
            </a:pPr>
            <a:r>
              <a:rPr lang="en-US" altLang="en-US" sz="2100" dirty="0">
                <a:solidFill>
                  <a:srgbClr val="221E1F"/>
                </a:solidFill>
              </a:rPr>
              <a:t>If there are multiple bonds issues, repeat this calculation of </a:t>
            </a:r>
            <a:r>
              <a:rPr lang="en-US" altLang="en-US" sz="2100" i="1" dirty="0">
                <a:solidFill>
                  <a:srgbClr val="221E1F"/>
                </a:solidFill>
              </a:rPr>
              <a:t>D</a:t>
            </a:r>
            <a:r>
              <a:rPr lang="en-US" altLang="en-US" sz="2100" dirty="0">
                <a:solidFill>
                  <a:srgbClr val="221E1F"/>
                </a:solidFill>
              </a:rPr>
              <a:t> for each and then add up the results</a:t>
            </a:r>
          </a:p>
          <a:p>
            <a:pPr lvl="1" algn="just">
              <a:lnSpc>
                <a:spcPct val="85000"/>
              </a:lnSpc>
              <a:spcBef>
                <a:spcPts val="600"/>
              </a:spcBef>
            </a:pPr>
            <a:r>
              <a:rPr lang="en-US" sz="2100" b="0" i="0" u="none" strike="noStrike" baseline="0" dirty="0">
                <a:solidFill>
                  <a:srgbClr val="221E1F"/>
                </a:solidFill>
              </a:rPr>
              <a:t>If there is debt that is not publicly traded, observe the yield on similar publicly traded debt and then estimate the market value of the privately held debt using this yield as the discount rate</a:t>
            </a:r>
          </a:p>
          <a:p>
            <a:pPr algn="just">
              <a:lnSpc>
                <a:spcPct val="85000"/>
              </a:lnSpc>
              <a:spcBef>
                <a:spcPts val="600"/>
              </a:spcBef>
            </a:pPr>
            <a:r>
              <a:rPr lang="en-US" sz="2200" b="0" i="0" u="none" strike="noStrike" baseline="0" dirty="0">
                <a:solidFill>
                  <a:srgbClr val="221E1F"/>
                </a:solidFill>
              </a:rPr>
              <a:t>Use </a:t>
            </a:r>
            <a:r>
              <a:rPr lang="en-US" sz="2200" b="0" i="1" u="none" strike="noStrike" baseline="0" dirty="0">
                <a:solidFill>
                  <a:srgbClr val="221E1F"/>
                </a:solidFill>
              </a:rPr>
              <a:t>V </a:t>
            </a:r>
            <a:r>
              <a:rPr lang="en-US" sz="2200" b="0" i="0" u="none" strike="noStrike" baseline="0" dirty="0">
                <a:solidFill>
                  <a:srgbClr val="221E1F"/>
                </a:solidFill>
              </a:rPr>
              <a:t>to represent combined market value of the debt and equity:</a:t>
            </a:r>
          </a:p>
          <a:p>
            <a:pPr algn="just">
              <a:lnSpc>
                <a:spcPct val="85000"/>
              </a:lnSpc>
              <a:spcBef>
                <a:spcPts val="600"/>
              </a:spcBef>
            </a:pPr>
            <a:endParaRPr lang="en-US" altLang="en-US" sz="2200" dirty="0">
              <a:solidFill>
                <a:srgbClr val="221E1F"/>
              </a:solidFill>
            </a:endParaRPr>
          </a:p>
          <a:p>
            <a:pPr algn="just">
              <a:lnSpc>
                <a:spcPct val="85000"/>
              </a:lnSpc>
              <a:spcBef>
                <a:spcPts val="600"/>
              </a:spcBef>
            </a:pPr>
            <a:r>
              <a:rPr lang="en-US" sz="2200" b="0" i="0" u="none" strike="noStrike" baseline="0" dirty="0">
                <a:solidFill>
                  <a:srgbClr val="221E1F"/>
                </a:solidFill>
              </a:rPr>
              <a:t>Dividing both sides by </a:t>
            </a:r>
            <a:r>
              <a:rPr lang="en-US" sz="2200" b="0" i="1" u="none" strike="noStrike" baseline="0" dirty="0">
                <a:solidFill>
                  <a:srgbClr val="221E1F"/>
                </a:solidFill>
              </a:rPr>
              <a:t>V, </a:t>
            </a:r>
            <a:r>
              <a:rPr lang="en-US" sz="2200" b="0" i="0" u="none" strike="noStrike" baseline="0" dirty="0">
                <a:solidFill>
                  <a:srgbClr val="221E1F"/>
                </a:solidFill>
              </a:rPr>
              <a:t>we can calculate percentages of the total capital represented by the debt and equity (i.e., </a:t>
            </a:r>
            <a:r>
              <a:rPr lang="en-US" sz="2200" b="0" i="1" u="none" strike="noStrike" baseline="0" dirty="0">
                <a:solidFill>
                  <a:srgbClr val="221E1F"/>
                </a:solidFill>
              </a:rPr>
              <a:t>capital structure weights</a:t>
            </a:r>
            <a:r>
              <a:rPr lang="en-US" sz="2200" b="0" i="0" u="none" strike="noStrike" baseline="0" dirty="0">
                <a:solidFill>
                  <a:srgbClr val="221E1F"/>
                </a:solidFill>
              </a:rPr>
              <a:t>), which can be interpreted just like portfolio weights:</a:t>
            </a:r>
            <a:endParaRPr lang="en-US" altLang="en-US" sz="22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The weighted average cost of capital</a:t>
            </a:r>
          </a:p>
        </p:txBody>
      </p:sp>
      <p:pic>
        <p:nvPicPr>
          <p:cNvPr id="4" name="Picture 3">
            <a:extLst>
              <a:ext uri="{FF2B5EF4-FFF2-40B4-BE49-F238E27FC236}">
                <a16:creationId xmlns:a16="http://schemas.microsoft.com/office/drawing/2014/main" id="{AEC9D5E4-C331-4DFA-B752-39D16886AE12}"/>
              </a:ext>
            </a:extLst>
          </p:cNvPr>
          <p:cNvPicPr>
            <a:picLocks noChangeAspect="1"/>
          </p:cNvPicPr>
          <p:nvPr/>
        </p:nvPicPr>
        <p:blipFill>
          <a:blip r:embed="rId3"/>
          <a:stretch>
            <a:fillRect/>
          </a:stretch>
        </p:blipFill>
        <p:spPr>
          <a:xfrm>
            <a:off x="4137907" y="4713699"/>
            <a:ext cx="1276350" cy="466725"/>
          </a:xfrm>
          <a:prstGeom prst="rect">
            <a:avLst/>
          </a:prstGeom>
        </p:spPr>
      </p:pic>
      <p:pic>
        <p:nvPicPr>
          <p:cNvPr id="7" name="Picture 6">
            <a:extLst>
              <a:ext uri="{FF2B5EF4-FFF2-40B4-BE49-F238E27FC236}">
                <a16:creationId xmlns:a16="http://schemas.microsoft.com/office/drawing/2014/main" id="{A13732D8-8228-4907-9A09-20DA9D5BFC42}"/>
              </a:ext>
            </a:extLst>
          </p:cNvPr>
          <p:cNvPicPr>
            <a:picLocks noChangeAspect="1"/>
          </p:cNvPicPr>
          <p:nvPr/>
        </p:nvPicPr>
        <p:blipFill>
          <a:blip r:embed="rId4"/>
          <a:stretch>
            <a:fillRect/>
          </a:stretch>
        </p:blipFill>
        <p:spPr>
          <a:xfrm>
            <a:off x="3709282" y="6062291"/>
            <a:ext cx="2133600" cy="523875"/>
          </a:xfrm>
          <a:prstGeom prst="rect">
            <a:avLst/>
          </a:prstGeom>
        </p:spPr>
      </p:pic>
    </p:spTree>
    <p:extLst>
      <p:ext uri="{BB962C8B-B14F-4D97-AF65-F5344CB8AC3E}">
        <p14:creationId xmlns:p14="http://schemas.microsoft.com/office/powerpoint/2010/main" val="148333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524000"/>
            <a:ext cx="8278636" cy="4985966"/>
          </a:xfrm>
        </p:spPr>
        <p:txBody>
          <a:bodyPr/>
          <a:lstStyle/>
          <a:p>
            <a:pPr algn="just">
              <a:lnSpc>
                <a:spcPct val="90000"/>
              </a:lnSpc>
              <a:spcBef>
                <a:spcPts val="600"/>
              </a:spcBef>
            </a:pPr>
            <a:r>
              <a:rPr lang="en-US" altLang="en-US" sz="2200" dirty="0"/>
              <a:t>Recall </a:t>
            </a:r>
            <a:r>
              <a:rPr lang="en-US" sz="2200" b="0" i="0" u="none" strike="noStrike" baseline="0" dirty="0">
                <a:solidFill>
                  <a:srgbClr val="221E1F"/>
                </a:solidFill>
              </a:rPr>
              <a:t>the interest paid by a corporation is deductible for tax purposes, but payments to stockholders, such as dividends, are not</a:t>
            </a:r>
          </a:p>
          <a:p>
            <a:pPr algn="just">
              <a:lnSpc>
                <a:spcPct val="90000"/>
              </a:lnSpc>
              <a:spcBef>
                <a:spcPts val="600"/>
              </a:spcBef>
            </a:pPr>
            <a:r>
              <a:rPr lang="en-US" sz="2200" b="0" i="0" u="none" strike="noStrike" baseline="0" dirty="0">
                <a:solidFill>
                  <a:srgbClr val="221E1F"/>
                </a:solidFill>
              </a:rPr>
              <a:t>In determining an </a:t>
            </a:r>
            <a:r>
              <a:rPr lang="en-US" sz="2200" b="0" i="0" u="none" strike="noStrike" baseline="0" dirty="0" err="1">
                <a:solidFill>
                  <a:srgbClr val="221E1F"/>
                </a:solidFill>
              </a:rPr>
              <a:t>aftertax</a:t>
            </a:r>
            <a:r>
              <a:rPr lang="en-US" sz="2200" b="0" i="0" u="none" strike="noStrike" baseline="0" dirty="0">
                <a:solidFill>
                  <a:srgbClr val="221E1F"/>
                </a:solidFill>
              </a:rPr>
              <a:t> discount rate, we need to distinguish between the pretax and the </a:t>
            </a:r>
            <a:r>
              <a:rPr lang="en-US" sz="2200" b="0" i="0" u="none" strike="noStrike" baseline="0" dirty="0" err="1">
                <a:solidFill>
                  <a:srgbClr val="221E1F"/>
                </a:solidFill>
              </a:rPr>
              <a:t>aftertax</a:t>
            </a:r>
            <a:r>
              <a:rPr lang="en-US" sz="2200" b="0" i="0" u="none" strike="noStrike" baseline="0" dirty="0">
                <a:solidFill>
                  <a:srgbClr val="221E1F"/>
                </a:solidFill>
              </a:rPr>
              <a:t> cost of debt</a:t>
            </a:r>
          </a:p>
          <a:p>
            <a:pPr algn="just">
              <a:lnSpc>
                <a:spcPct val="90000"/>
              </a:lnSpc>
              <a:spcBef>
                <a:spcPts val="600"/>
              </a:spcBef>
            </a:pPr>
            <a:r>
              <a:rPr lang="en-US" sz="2200" b="0" i="0" u="none" strike="noStrike" baseline="0" dirty="0">
                <a:solidFill>
                  <a:srgbClr val="221E1F"/>
                </a:solidFill>
              </a:rPr>
              <a:t>Suppose a firm borrows $1 million at 9% interest. The corporate tax rate is 21%. What is the </a:t>
            </a:r>
            <a:r>
              <a:rPr lang="en-US" sz="2200" b="0" i="0" u="none" strike="noStrike" baseline="0" dirty="0" err="1">
                <a:solidFill>
                  <a:srgbClr val="221E1F"/>
                </a:solidFill>
              </a:rPr>
              <a:t>aftertax</a:t>
            </a:r>
            <a:r>
              <a:rPr lang="en-US" sz="2200" b="0" i="0" u="none" strike="noStrike" baseline="0" dirty="0">
                <a:solidFill>
                  <a:srgbClr val="221E1F"/>
                </a:solidFill>
              </a:rPr>
              <a:t> interest rate on this loan? </a:t>
            </a:r>
          </a:p>
          <a:p>
            <a:pPr lvl="1" algn="just">
              <a:lnSpc>
                <a:spcPct val="90000"/>
              </a:lnSpc>
              <a:spcBef>
                <a:spcPts val="600"/>
              </a:spcBef>
            </a:pPr>
            <a:r>
              <a:rPr lang="en-US" sz="2100" b="0" i="0" u="none" strike="noStrike" baseline="0" dirty="0">
                <a:solidFill>
                  <a:srgbClr val="221E1F"/>
                </a:solidFill>
              </a:rPr>
              <a:t>Total interest bill will be $90,000 per year, but this amount is tax deductible, so the $90,000 interest reduces the firm’s tax bill by .21 × $90,000 = $18,900</a:t>
            </a:r>
          </a:p>
          <a:p>
            <a:pPr lvl="1" algn="just">
              <a:lnSpc>
                <a:spcPct val="90000"/>
              </a:lnSpc>
              <a:spcBef>
                <a:spcPts val="600"/>
              </a:spcBef>
            </a:pPr>
            <a:r>
              <a:rPr lang="en-US" sz="2100" b="0" i="0" u="none" strike="noStrike" baseline="0" dirty="0" err="1">
                <a:solidFill>
                  <a:srgbClr val="221E1F"/>
                </a:solidFill>
              </a:rPr>
              <a:t>Aftertax</a:t>
            </a:r>
            <a:r>
              <a:rPr lang="en-US" sz="2100" b="0" i="0" u="none" strike="noStrike" baseline="0" dirty="0">
                <a:solidFill>
                  <a:srgbClr val="221E1F"/>
                </a:solidFill>
              </a:rPr>
              <a:t> interest bill is $90,000 − 18,900 = $71,100</a:t>
            </a:r>
          </a:p>
          <a:p>
            <a:pPr lvl="1" algn="just">
              <a:lnSpc>
                <a:spcPct val="90000"/>
              </a:lnSpc>
              <a:spcBef>
                <a:spcPts val="600"/>
              </a:spcBef>
            </a:pPr>
            <a:r>
              <a:rPr lang="en-US" sz="2100" b="0" i="0" u="none" strike="noStrike" baseline="0" dirty="0" err="1">
                <a:solidFill>
                  <a:srgbClr val="221E1F"/>
                </a:solidFill>
              </a:rPr>
              <a:t>Aftertax</a:t>
            </a:r>
            <a:r>
              <a:rPr lang="en-US" sz="2100" b="0" i="0" u="none" strike="noStrike" baseline="0" dirty="0">
                <a:solidFill>
                  <a:srgbClr val="221E1F"/>
                </a:solidFill>
              </a:rPr>
              <a:t> interest rate is $71,100/$1 million = .0711, or </a:t>
            </a:r>
            <a:r>
              <a:rPr lang="en-US" sz="2100" b="1" i="0" u="none" strike="noStrike" baseline="0" dirty="0">
                <a:solidFill>
                  <a:schemeClr val="accent1">
                    <a:lumMod val="75000"/>
                  </a:schemeClr>
                </a:solidFill>
              </a:rPr>
              <a:t>7.11%</a:t>
            </a:r>
          </a:p>
          <a:p>
            <a:pPr algn="just">
              <a:lnSpc>
                <a:spcPct val="90000"/>
              </a:lnSpc>
              <a:spcBef>
                <a:spcPts val="600"/>
              </a:spcBef>
            </a:pPr>
            <a:r>
              <a:rPr lang="en-US" sz="2200" b="0" i="0" u="none" strike="noStrike" baseline="0" dirty="0">
                <a:solidFill>
                  <a:srgbClr val="221E1F"/>
                </a:solidFill>
              </a:rPr>
              <a:t>Generally, </a:t>
            </a:r>
            <a:r>
              <a:rPr lang="en-US" sz="2200" b="0" i="0" u="none" strike="noStrike" baseline="0" dirty="0" err="1">
                <a:solidFill>
                  <a:srgbClr val="221E1F"/>
                </a:solidFill>
              </a:rPr>
              <a:t>aftertax</a:t>
            </a:r>
            <a:r>
              <a:rPr lang="en-US" sz="2200" b="0" i="0" u="none" strike="noStrike" baseline="0" dirty="0">
                <a:solidFill>
                  <a:srgbClr val="221E1F"/>
                </a:solidFill>
              </a:rPr>
              <a:t> interest rate equals pretax rate multiplied by 1 minus tax rate</a:t>
            </a:r>
          </a:p>
          <a:p>
            <a:pPr lvl="1" algn="just">
              <a:lnSpc>
                <a:spcPct val="90000"/>
              </a:lnSpc>
              <a:spcBef>
                <a:spcPts val="600"/>
              </a:spcBef>
            </a:pPr>
            <a:r>
              <a:rPr lang="en-US" sz="2100" b="0" i="0" u="none" strike="noStrike" baseline="0" dirty="0">
                <a:solidFill>
                  <a:srgbClr val="221E1F"/>
                </a:solidFill>
              </a:rPr>
              <a:t>If we use the symbol </a:t>
            </a:r>
            <a:r>
              <a:rPr lang="en-US" sz="2100" b="0" i="1" u="none" strike="noStrike" baseline="0" dirty="0">
                <a:solidFill>
                  <a:srgbClr val="221E1F"/>
                </a:solidFill>
              </a:rPr>
              <a:t>T</a:t>
            </a:r>
            <a:r>
              <a:rPr lang="en-US" sz="2100" b="0" i="1" u="none" strike="noStrike" baseline="-25000" dirty="0">
                <a:solidFill>
                  <a:srgbClr val="221E1F"/>
                </a:solidFill>
              </a:rPr>
              <a:t>C</a:t>
            </a:r>
            <a:r>
              <a:rPr lang="en-US" sz="2100" b="0" i="1" u="none" strike="noStrike" baseline="0" dirty="0">
                <a:solidFill>
                  <a:srgbClr val="221E1F"/>
                </a:solidFill>
              </a:rPr>
              <a:t> </a:t>
            </a:r>
            <a:r>
              <a:rPr lang="en-US" sz="2100" b="0" i="0" u="none" strike="noStrike" baseline="0" dirty="0">
                <a:solidFill>
                  <a:srgbClr val="221E1F"/>
                </a:solidFill>
              </a:rPr>
              <a:t>to stand for the corporate tax rate, then the </a:t>
            </a:r>
            <a:r>
              <a:rPr lang="en-US" sz="2100" b="0" i="0" u="none" strike="noStrike" baseline="0" dirty="0" err="1">
                <a:solidFill>
                  <a:srgbClr val="221E1F"/>
                </a:solidFill>
              </a:rPr>
              <a:t>aftertax</a:t>
            </a:r>
            <a:r>
              <a:rPr lang="en-US" sz="2100" b="0" i="0" u="none" strike="noStrike" baseline="0" dirty="0">
                <a:solidFill>
                  <a:srgbClr val="221E1F"/>
                </a:solidFill>
              </a:rPr>
              <a:t> rate can be written as </a:t>
            </a:r>
            <a:r>
              <a:rPr lang="en-US" sz="2100" b="0" i="1" u="none" strike="noStrike" baseline="0" dirty="0">
                <a:solidFill>
                  <a:srgbClr val="221E1F"/>
                </a:solidFill>
              </a:rPr>
              <a:t>R</a:t>
            </a:r>
            <a:r>
              <a:rPr lang="en-US" sz="2100" b="0" i="1" u="none" strike="noStrike" baseline="-25000" dirty="0">
                <a:solidFill>
                  <a:srgbClr val="221E1F"/>
                </a:solidFill>
              </a:rPr>
              <a:t>D</a:t>
            </a:r>
            <a:r>
              <a:rPr lang="en-US" sz="2100" b="0" i="1" u="none" strike="noStrike" baseline="0" dirty="0">
                <a:solidFill>
                  <a:srgbClr val="221E1F"/>
                </a:solidFill>
              </a:rPr>
              <a:t> </a:t>
            </a:r>
            <a:r>
              <a:rPr lang="en-US" sz="2100" b="0" i="0" u="none" strike="noStrike" baseline="0" dirty="0">
                <a:solidFill>
                  <a:srgbClr val="221E1F"/>
                </a:solidFill>
              </a:rPr>
              <a:t>× (1 − </a:t>
            </a:r>
            <a:r>
              <a:rPr lang="en-US" sz="2100" b="0" i="1" u="none" strike="noStrike" baseline="0" dirty="0">
                <a:solidFill>
                  <a:srgbClr val="221E1F"/>
                </a:solidFill>
              </a:rPr>
              <a:t>T</a:t>
            </a:r>
            <a:r>
              <a:rPr lang="en-US" sz="2100" b="0" i="1" u="none" strike="noStrike" baseline="-25000" dirty="0">
                <a:solidFill>
                  <a:srgbClr val="221E1F"/>
                </a:solidFill>
              </a:rPr>
              <a:t>C</a:t>
            </a:r>
            <a:r>
              <a:rPr lang="en-US" sz="2100" b="0" i="0" u="none" strike="noStrike" baseline="0" dirty="0">
                <a:solidFill>
                  <a:srgbClr val="221E1F"/>
                </a:solidFill>
              </a:rPr>
              <a:t>)</a:t>
            </a:r>
            <a:endParaRPr lang="en-US" altLang="en-US" sz="21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Taxes and the weighted average cost of capital</a:t>
            </a:r>
          </a:p>
        </p:txBody>
      </p:sp>
    </p:spTree>
    <p:extLst>
      <p:ext uri="{BB962C8B-B14F-4D97-AF65-F5344CB8AC3E}">
        <p14:creationId xmlns:p14="http://schemas.microsoft.com/office/powerpoint/2010/main" val="94956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524000"/>
            <a:ext cx="8278636" cy="4985966"/>
          </a:xfrm>
        </p:spPr>
        <p:txBody>
          <a:bodyPr/>
          <a:lstStyle/>
          <a:p>
            <a:pPr algn="just">
              <a:lnSpc>
                <a:spcPct val="90000"/>
              </a:lnSpc>
              <a:spcBef>
                <a:spcPts val="600"/>
              </a:spcBef>
            </a:pPr>
            <a:r>
              <a:rPr lang="en-US" sz="2200" b="0" i="0" u="none" strike="noStrike" baseline="0" dirty="0"/>
              <a:t>To calculate the firm’s overall cost of capital, we multiply the capital structure weights by the associated costs and add them up, with the total being the </a:t>
            </a:r>
            <a:r>
              <a:rPr lang="en-US" sz="2200" b="1" i="0" u="none" strike="noStrike" baseline="0" dirty="0"/>
              <a:t>weighted average cost of capital (WACC)</a:t>
            </a:r>
            <a:r>
              <a:rPr lang="en-US" sz="2200" b="0" i="0" u="none" strike="noStrike" baseline="0" dirty="0"/>
              <a:t>:</a:t>
            </a:r>
          </a:p>
          <a:p>
            <a:pPr algn="just">
              <a:lnSpc>
                <a:spcPct val="90000"/>
              </a:lnSpc>
              <a:spcBef>
                <a:spcPts val="600"/>
              </a:spcBef>
            </a:pPr>
            <a:endParaRPr lang="en-US" altLang="en-US" sz="2200" dirty="0"/>
          </a:p>
          <a:p>
            <a:pPr algn="just">
              <a:lnSpc>
                <a:spcPct val="90000"/>
              </a:lnSpc>
              <a:spcBef>
                <a:spcPts val="600"/>
              </a:spcBef>
            </a:pPr>
            <a:endParaRPr lang="en-US" altLang="en-US" sz="2200" dirty="0"/>
          </a:p>
          <a:p>
            <a:pPr algn="just">
              <a:lnSpc>
                <a:spcPct val="90000"/>
              </a:lnSpc>
              <a:spcBef>
                <a:spcPts val="600"/>
              </a:spcBef>
            </a:pPr>
            <a:r>
              <a:rPr lang="en-US" sz="2200" b="0" i="0" u="none" strike="noStrike" baseline="0" dirty="0">
                <a:solidFill>
                  <a:srgbClr val="221E1F"/>
                </a:solidFill>
              </a:rPr>
              <a:t>WACC has straightforward interpretation:</a:t>
            </a:r>
          </a:p>
          <a:p>
            <a:pPr lvl="1" algn="just">
              <a:lnSpc>
                <a:spcPct val="90000"/>
              </a:lnSpc>
              <a:spcBef>
                <a:spcPts val="600"/>
              </a:spcBef>
            </a:pPr>
            <a:r>
              <a:rPr lang="en-US" sz="2100" b="0" i="0" u="none" strike="noStrike" baseline="0" dirty="0">
                <a:solidFill>
                  <a:srgbClr val="221E1F"/>
                </a:solidFill>
              </a:rPr>
              <a:t>It is the overall return the firm must earn on its existing assets to maintain the value of its stock</a:t>
            </a:r>
          </a:p>
          <a:p>
            <a:pPr lvl="1" algn="just">
              <a:lnSpc>
                <a:spcPct val="90000"/>
              </a:lnSpc>
              <a:spcBef>
                <a:spcPts val="600"/>
              </a:spcBef>
            </a:pPr>
            <a:r>
              <a:rPr lang="en-US" sz="2100" b="0" i="0" u="none" strike="noStrike" baseline="0" dirty="0">
                <a:solidFill>
                  <a:srgbClr val="221E1F"/>
                </a:solidFill>
              </a:rPr>
              <a:t>It is also the required return on any investments by the firm that have essentially the same risks as existing operations</a:t>
            </a:r>
            <a:endParaRPr lang="en-US" altLang="en-US" sz="2200" dirty="0">
              <a:solidFill>
                <a:srgbClr val="221E1F"/>
              </a:solidFill>
            </a:endParaRPr>
          </a:p>
          <a:p>
            <a:pPr algn="just">
              <a:lnSpc>
                <a:spcPct val="90000"/>
              </a:lnSpc>
              <a:spcBef>
                <a:spcPts val="600"/>
              </a:spcBef>
            </a:pPr>
            <a:r>
              <a:rPr lang="en-US" sz="2200" b="0" i="0" u="none" strike="noStrike" baseline="0" dirty="0">
                <a:solidFill>
                  <a:srgbClr val="221E1F"/>
                </a:solidFill>
              </a:rPr>
              <a:t>If a firm uses preferred stock in its capital structure, and we define </a:t>
            </a:r>
            <a:r>
              <a:rPr lang="en-US" sz="2200" b="0" i="1" u="none" strike="noStrike" baseline="0" dirty="0">
                <a:solidFill>
                  <a:srgbClr val="221E1F"/>
                </a:solidFill>
              </a:rPr>
              <a:t>P</a:t>
            </a:r>
            <a:r>
              <a:rPr lang="en-US" sz="2200" b="0" i="0" u="none" strike="noStrike" baseline="0" dirty="0">
                <a:solidFill>
                  <a:srgbClr val="221E1F"/>
                </a:solidFill>
              </a:rPr>
              <a:t>/</a:t>
            </a:r>
            <a:r>
              <a:rPr lang="en-US" sz="2200" b="0" i="1" u="none" strike="noStrike" baseline="0" dirty="0">
                <a:solidFill>
                  <a:srgbClr val="221E1F"/>
                </a:solidFill>
              </a:rPr>
              <a:t>V </a:t>
            </a:r>
            <a:r>
              <a:rPr lang="en-US" sz="2200" b="0" i="0" u="none" strike="noStrike" baseline="0" dirty="0">
                <a:solidFill>
                  <a:srgbClr val="221E1F"/>
                </a:solidFill>
              </a:rPr>
              <a:t>as the percentage of the firm’s financing that comes from preferred stock and </a:t>
            </a:r>
            <a:r>
              <a:rPr lang="en-US" sz="2200" b="0" i="1" u="none" strike="noStrike" baseline="0" dirty="0">
                <a:solidFill>
                  <a:srgbClr val="221E1F"/>
                </a:solidFill>
              </a:rPr>
              <a:t>R</a:t>
            </a:r>
            <a:r>
              <a:rPr lang="en-US" sz="2200" b="0" i="1" u="none" strike="noStrike" baseline="-25000" dirty="0">
                <a:solidFill>
                  <a:srgbClr val="221E1F"/>
                </a:solidFill>
              </a:rPr>
              <a:t>P</a:t>
            </a:r>
            <a:r>
              <a:rPr lang="en-US" sz="2200" b="0" i="1" u="none" strike="noStrike" baseline="0" dirty="0">
                <a:solidFill>
                  <a:srgbClr val="221E1F"/>
                </a:solidFill>
              </a:rPr>
              <a:t> </a:t>
            </a:r>
            <a:r>
              <a:rPr lang="en-US" sz="2200" b="0" i="0" u="none" strike="noStrike" baseline="0" dirty="0">
                <a:solidFill>
                  <a:srgbClr val="221E1F"/>
                </a:solidFill>
              </a:rPr>
              <a:t>as the cost of preferred stock, the WACC is: </a:t>
            </a:r>
            <a:endParaRPr lang="en-US" altLang="en-US" sz="22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Taxes and the weighted average cost of capital (continued)</a:t>
            </a:r>
          </a:p>
        </p:txBody>
      </p:sp>
      <p:pic>
        <p:nvPicPr>
          <p:cNvPr id="4" name="Picture 3">
            <a:extLst>
              <a:ext uri="{FF2B5EF4-FFF2-40B4-BE49-F238E27FC236}">
                <a16:creationId xmlns:a16="http://schemas.microsoft.com/office/drawing/2014/main" id="{2CD260C0-A7A6-427C-BE16-5004F317E328}"/>
              </a:ext>
            </a:extLst>
          </p:cNvPr>
          <p:cNvPicPr>
            <a:picLocks noChangeAspect="1"/>
          </p:cNvPicPr>
          <p:nvPr/>
        </p:nvPicPr>
        <p:blipFill>
          <a:blip r:embed="rId3"/>
          <a:stretch>
            <a:fillRect/>
          </a:stretch>
        </p:blipFill>
        <p:spPr>
          <a:xfrm>
            <a:off x="2057400" y="2607187"/>
            <a:ext cx="5029200" cy="594167"/>
          </a:xfrm>
          <a:prstGeom prst="rect">
            <a:avLst/>
          </a:prstGeom>
        </p:spPr>
      </p:pic>
      <p:pic>
        <p:nvPicPr>
          <p:cNvPr id="6" name="Picture 5">
            <a:extLst>
              <a:ext uri="{FF2B5EF4-FFF2-40B4-BE49-F238E27FC236}">
                <a16:creationId xmlns:a16="http://schemas.microsoft.com/office/drawing/2014/main" id="{2E3B96B4-6749-4D29-9C61-8421F52D8F10}"/>
              </a:ext>
            </a:extLst>
          </p:cNvPr>
          <p:cNvPicPr>
            <a:picLocks noChangeAspect="1"/>
          </p:cNvPicPr>
          <p:nvPr/>
        </p:nvPicPr>
        <p:blipFill>
          <a:blip r:embed="rId4"/>
          <a:stretch>
            <a:fillRect/>
          </a:stretch>
        </p:blipFill>
        <p:spPr>
          <a:xfrm>
            <a:off x="1462086" y="5918884"/>
            <a:ext cx="6219825" cy="565439"/>
          </a:xfrm>
          <a:prstGeom prst="rect">
            <a:avLst/>
          </a:prstGeom>
        </p:spPr>
      </p:pic>
    </p:spTree>
    <p:extLst>
      <p:ext uri="{BB962C8B-B14F-4D97-AF65-F5344CB8AC3E}">
        <p14:creationId xmlns:p14="http://schemas.microsoft.com/office/powerpoint/2010/main" val="40833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a:extLst>
              <a:ext uri="{FF2B5EF4-FFF2-40B4-BE49-F238E27FC236}">
                <a16:creationId xmlns:a16="http://schemas.microsoft.com/office/drawing/2014/main" id="{6DFE15D2-2E37-4B47-B008-7A22365D05AE}"/>
              </a:ext>
            </a:extLst>
          </p:cNvPr>
          <p:cNvSpPr>
            <a:spLocks noGrp="1" noChangeArrowheads="1"/>
          </p:cNvSpPr>
          <p:nvPr>
            <p:ph idx="1"/>
          </p:nvPr>
        </p:nvSpPr>
        <p:spPr/>
        <p:txBody>
          <a:bodyPr/>
          <a:lstStyle/>
          <a:p>
            <a:pPr eaLnBrk="1" hangingPunct="1"/>
            <a:r>
              <a:rPr lang="en-US" altLang="en-US" dirty="0"/>
              <a:t>Determine a firm’s cost of equity capital</a:t>
            </a:r>
          </a:p>
          <a:p>
            <a:pPr eaLnBrk="1" hangingPunct="1"/>
            <a:endParaRPr lang="en-US" altLang="en-US" sz="1100" dirty="0"/>
          </a:p>
          <a:p>
            <a:pPr eaLnBrk="1" hangingPunct="1"/>
            <a:r>
              <a:rPr lang="en-US" altLang="en-US" dirty="0"/>
              <a:t>Determine a firm’s cost of debt</a:t>
            </a:r>
          </a:p>
          <a:p>
            <a:pPr eaLnBrk="1" hangingPunct="1"/>
            <a:endParaRPr lang="en-US" altLang="en-US" sz="1100" dirty="0"/>
          </a:p>
          <a:p>
            <a:pPr eaLnBrk="1" hangingPunct="1"/>
            <a:r>
              <a:rPr lang="en-US" altLang="en-US" dirty="0"/>
              <a:t>Determine a firm’s overall cost of capital and how to use it to value a company</a:t>
            </a:r>
          </a:p>
          <a:p>
            <a:pPr eaLnBrk="1" hangingPunct="1"/>
            <a:endParaRPr lang="en-US" altLang="en-US" sz="1100" dirty="0"/>
          </a:p>
          <a:p>
            <a:pPr eaLnBrk="1" hangingPunct="1"/>
            <a:r>
              <a:rPr lang="en-US" altLang="en-US" dirty="0"/>
              <a:t>Explain how to correctly include flotation costs in capital budgeting projects</a:t>
            </a:r>
          </a:p>
          <a:p>
            <a:pPr eaLnBrk="1" hangingPunct="1"/>
            <a:endParaRPr lang="en-US" altLang="en-US" sz="1100" dirty="0"/>
          </a:p>
          <a:p>
            <a:pPr eaLnBrk="1" hangingPunct="1"/>
            <a:r>
              <a:rPr lang="en-US" altLang="en-US" dirty="0"/>
              <a:t>Describe some of the pitfalls associated with a firm’s overall cost of capital and what to do about them</a:t>
            </a:r>
          </a:p>
        </p:txBody>
      </p:sp>
      <p:sp>
        <p:nvSpPr>
          <p:cNvPr id="2" name="Footer Placeholder 1">
            <a:extLst>
              <a:ext uri="{FF2B5EF4-FFF2-40B4-BE49-F238E27FC236}">
                <a16:creationId xmlns:a16="http://schemas.microsoft.com/office/drawing/2014/main" id="{3855350C-6905-4DF7-96DB-8FFBBA9668B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4098" name="Rectangle 3">
            <a:extLst>
              <a:ext uri="{FF2B5EF4-FFF2-40B4-BE49-F238E27FC236}">
                <a16:creationId xmlns:a16="http://schemas.microsoft.com/office/drawing/2014/main" id="{83EB38FE-9356-44BC-9D0C-94CFA5DA19D5}"/>
              </a:ext>
            </a:extLst>
          </p:cNvPr>
          <p:cNvSpPr>
            <a:spLocks noGrp="1" noChangeArrowheads="1"/>
          </p:cNvSpPr>
          <p:nvPr>
            <p:ph type="title"/>
          </p:nvPr>
        </p:nvSpPr>
        <p:spPr/>
        <p:txBody>
          <a:bodyPr/>
          <a:lstStyle/>
          <a:p>
            <a:pPr eaLnBrk="1" hangingPunct="1">
              <a:defRPr/>
            </a:pPr>
            <a:r>
              <a:rPr lang="en-US" altLang="en-US" sz="3600" dirty="0"/>
              <a:t>Learning </a:t>
            </a:r>
            <a:r>
              <a:rPr lang="en-US" altLang="en-US" sz="3600" dirty="0" err="1"/>
              <a:t>obejectives</a:t>
            </a:r>
            <a:endParaRPr lang="en-US" alt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524000"/>
            <a:ext cx="8278636" cy="4985966"/>
          </a:xfrm>
        </p:spPr>
        <p:txBody>
          <a:bodyPr/>
          <a:lstStyle/>
          <a:p>
            <a:pPr algn="just">
              <a:lnSpc>
                <a:spcPct val="90000"/>
              </a:lnSpc>
              <a:spcBef>
                <a:spcPts val="600"/>
              </a:spcBef>
            </a:pPr>
            <a:r>
              <a:rPr lang="en-US" sz="2200" b="0" i="0" u="none" strike="noStrike" baseline="0" dirty="0">
                <a:solidFill>
                  <a:srgbClr val="221E1F"/>
                </a:solidFill>
              </a:rPr>
              <a:t>Suppose you have just become the president of a large company, and the first decision you face is whether to go ahead with a plan to renovate the company’s warehouse distribution system. The plan will cost the company $50 million, and it is expected to save $12 million per year after taxes over the next six years.</a:t>
            </a:r>
          </a:p>
          <a:p>
            <a:pPr lvl="1" algn="just">
              <a:lnSpc>
                <a:spcPct val="90000"/>
              </a:lnSpc>
              <a:spcBef>
                <a:spcPts val="600"/>
              </a:spcBef>
            </a:pPr>
            <a:r>
              <a:rPr lang="en-US" sz="2100" b="0" i="0" u="none" strike="noStrike" baseline="0" dirty="0">
                <a:solidFill>
                  <a:srgbClr val="221E1F"/>
                </a:solidFill>
              </a:rPr>
              <a:t>Need to find an alternative in the financial markets that is comparable to warehouse renovation (i.e., has same level of risk)</a:t>
            </a:r>
          </a:p>
          <a:p>
            <a:pPr algn="just"/>
            <a:endParaRPr lang="en-US" sz="2200" b="0" i="0" u="none" strike="noStrike" baseline="0" dirty="0">
              <a:solidFill>
                <a:srgbClr val="221E1F"/>
              </a:solidFill>
            </a:endParaRPr>
          </a:p>
          <a:p>
            <a:pPr algn="just"/>
            <a:r>
              <a:rPr lang="en-US" sz="2200" b="0" i="0" u="none" strike="noStrike" baseline="0" dirty="0">
                <a:solidFill>
                  <a:srgbClr val="221E1F"/>
                </a:solidFill>
              </a:rPr>
              <a:t>Suppose the firm has a target debt-equity ratio of 1/3, which implies that </a:t>
            </a:r>
            <a:r>
              <a:rPr lang="en-US" sz="2200" b="0" i="1" u="none" strike="noStrike" baseline="0" dirty="0">
                <a:solidFill>
                  <a:srgbClr val="221E1F"/>
                </a:solidFill>
              </a:rPr>
              <a:t>E</a:t>
            </a:r>
            <a:r>
              <a:rPr lang="en-US" sz="2200" b="0" i="0" u="none" strike="noStrike" baseline="0" dirty="0">
                <a:solidFill>
                  <a:srgbClr val="221E1F"/>
                </a:solidFill>
              </a:rPr>
              <a:t>/</a:t>
            </a:r>
            <a:r>
              <a:rPr lang="en-US" sz="2200" b="0" i="1" u="none" strike="noStrike" baseline="0" dirty="0">
                <a:solidFill>
                  <a:srgbClr val="221E1F"/>
                </a:solidFill>
              </a:rPr>
              <a:t>V </a:t>
            </a:r>
            <a:r>
              <a:rPr lang="en-US" sz="2200" b="0" i="0" u="none" strike="noStrike" baseline="0" dirty="0">
                <a:solidFill>
                  <a:srgbClr val="221E1F"/>
                </a:solidFill>
              </a:rPr>
              <a:t>is .75 and </a:t>
            </a:r>
            <a:r>
              <a:rPr lang="en-US" sz="2200" b="0" i="1" u="none" strike="noStrike" baseline="0" dirty="0">
                <a:solidFill>
                  <a:srgbClr val="221E1F"/>
                </a:solidFill>
              </a:rPr>
              <a:t>D</a:t>
            </a:r>
            <a:r>
              <a:rPr lang="en-US" sz="2200" b="0" i="0" u="none" strike="noStrike" baseline="0" dirty="0">
                <a:solidFill>
                  <a:srgbClr val="221E1F"/>
                </a:solidFill>
              </a:rPr>
              <a:t>/</a:t>
            </a:r>
            <a:r>
              <a:rPr lang="en-US" sz="2200" b="0" i="1" u="none" strike="noStrike" baseline="0" dirty="0">
                <a:solidFill>
                  <a:srgbClr val="221E1F"/>
                </a:solidFill>
              </a:rPr>
              <a:t>V </a:t>
            </a:r>
            <a:r>
              <a:rPr lang="en-US" sz="2200" b="0" i="0" u="none" strike="noStrike" baseline="0" dirty="0">
                <a:solidFill>
                  <a:srgbClr val="221E1F"/>
                </a:solidFill>
              </a:rPr>
              <a:t>is .25. The cost of debt is 10%, and the cost of equity is 20%. Assuming a 21% tax rate, the WACC will be: </a:t>
            </a:r>
          </a:p>
          <a:p>
            <a:pPr marL="686016" lvl="2" indent="0" algn="just">
              <a:buNone/>
            </a:pPr>
            <a:r>
              <a:rPr lang="pt-BR" sz="2100" b="0" i="1" u="none" strike="noStrike" baseline="0" dirty="0">
                <a:solidFill>
                  <a:srgbClr val="221E1F"/>
                </a:solidFill>
              </a:rPr>
              <a:t>WACC </a:t>
            </a:r>
            <a:r>
              <a:rPr lang="pt-BR" sz="2100" b="0" i="0" u="none" strike="noStrike" baseline="0" dirty="0">
                <a:solidFill>
                  <a:srgbClr val="221E1F"/>
                </a:solidFill>
              </a:rPr>
              <a:t>= (</a:t>
            </a:r>
            <a:r>
              <a:rPr lang="pt-BR" sz="2100" b="0" i="1" u="none" strike="noStrike" baseline="0" dirty="0">
                <a:solidFill>
                  <a:srgbClr val="221E1F"/>
                </a:solidFill>
              </a:rPr>
              <a:t>E</a:t>
            </a:r>
            <a:r>
              <a:rPr lang="pt-BR" sz="2100" b="0" i="0" u="none" strike="noStrike" baseline="0" dirty="0">
                <a:solidFill>
                  <a:srgbClr val="221E1F"/>
                </a:solidFill>
              </a:rPr>
              <a:t>/</a:t>
            </a:r>
            <a:r>
              <a:rPr lang="pt-BR" sz="2100" b="0" i="1" u="none" strike="noStrike" baseline="0" dirty="0">
                <a:solidFill>
                  <a:srgbClr val="221E1F"/>
                </a:solidFill>
              </a:rPr>
              <a:t>V</a:t>
            </a:r>
            <a:r>
              <a:rPr lang="pt-BR" sz="2100" b="0" i="0" u="none" strike="noStrike" baseline="0" dirty="0">
                <a:solidFill>
                  <a:srgbClr val="221E1F"/>
                </a:solidFill>
              </a:rPr>
              <a:t>) × </a:t>
            </a:r>
            <a:r>
              <a:rPr lang="pt-BR" sz="2100" b="0" i="1" u="none" strike="noStrike" baseline="0" dirty="0">
                <a:solidFill>
                  <a:srgbClr val="221E1F"/>
                </a:solidFill>
              </a:rPr>
              <a:t>R</a:t>
            </a:r>
            <a:r>
              <a:rPr lang="pt-BR" sz="2100" b="0" i="1" u="none" strike="noStrike" baseline="-25000" dirty="0">
                <a:solidFill>
                  <a:srgbClr val="221E1F"/>
                </a:solidFill>
              </a:rPr>
              <a:t>E</a:t>
            </a:r>
            <a:r>
              <a:rPr lang="pt-BR" sz="2100" b="0" i="1" u="none" strike="noStrike" baseline="0" dirty="0">
                <a:solidFill>
                  <a:srgbClr val="221E1F"/>
                </a:solidFill>
              </a:rPr>
              <a:t> </a:t>
            </a:r>
            <a:r>
              <a:rPr lang="pt-BR" sz="2100" b="0" i="0" u="none" strike="noStrike" baseline="0" dirty="0">
                <a:solidFill>
                  <a:srgbClr val="221E1F"/>
                </a:solidFill>
              </a:rPr>
              <a:t>+ (</a:t>
            </a:r>
            <a:r>
              <a:rPr lang="pt-BR" sz="2100" b="0" i="1" u="none" strike="noStrike" baseline="0" dirty="0">
                <a:solidFill>
                  <a:srgbClr val="221E1F"/>
                </a:solidFill>
              </a:rPr>
              <a:t>D</a:t>
            </a:r>
            <a:r>
              <a:rPr lang="pt-BR" sz="2100" b="0" i="0" u="none" strike="noStrike" baseline="0" dirty="0">
                <a:solidFill>
                  <a:srgbClr val="221E1F"/>
                </a:solidFill>
              </a:rPr>
              <a:t>/</a:t>
            </a:r>
            <a:r>
              <a:rPr lang="pt-BR" sz="2100" b="0" i="1" u="none" strike="noStrike" baseline="0" dirty="0">
                <a:solidFill>
                  <a:srgbClr val="221E1F"/>
                </a:solidFill>
              </a:rPr>
              <a:t>V</a:t>
            </a:r>
            <a:r>
              <a:rPr lang="pt-BR" sz="2100" b="0" i="0" u="none" strike="noStrike" baseline="0" dirty="0">
                <a:solidFill>
                  <a:srgbClr val="221E1F"/>
                </a:solidFill>
              </a:rPr>
              <a:t>) × </a:t>
            </a:r>
            <a:r>
              <a:rPr lang="pt-BR" sz="2100" b="0" i="1" u="none" strike="noStrike" baseline="0" dirty="0">
                <a:solidFill>
                  <a:srgbClr val="221E1F"/>
                </a:solidFill>
              </a:rPr>
              <a:t>R</a:t>
            </a:r>
            <a:r>
              <a:rPr lang="pt-BR" sz="2100" b="0" i="1" u="none" strike="noStrike" baseline="-25000" dirty="0">
                <a:solidFill>
                  <a:srgbClr val="221E1F"/>
                </a:solidFill>
              </a:rPr>
              <a:t>D</a:t>
            </a:r>
            <a:r>
              <a:rPr lang="pt-BR" sz="2100" b="0" i="1" u="none" strike="noStrike" baseline="0" dirty="0">
                <a:solidFill>
                  <a:srgbClr val="221E1F"/>
                </a:solidFill>
              </a:rPr>
              <a:t> </a:t>
            </a:r>
            <a:r>
              <a:rPr lang="pt-BR" sz="2100" b="0" i="0" u="none" strike="noStrike" baseline="0" dirty="0">
                <a:solidFill>
                  <a:srgbClr val="221E1F"/>
                </a:solidFill>
              </a:rPr>
              <a:t>× (1 − </a:t>
            </a:r>
            <a:r>
              <a:rPr lang="pt-BR" sz="2100" b="0" i="1" u="none" strike="noStrike" baseline="0" dirty="0">
                <a:solidFill>
                  <a:srgbClr val="221E1F"/>
                </a:solidFill>
              </a:rPr>
              <a:t>T</a:t>
            </a:r>
            <a:r>
              <a:rPr lang="pt-BR" sz="2100" b="0" i="1" u="none" strike="noStrike" baseline="-25000" dirty="0">
                <a:solidFill>
                  <a:srgbClr val="221E1F"/>
                </a:solidFill>
              </a:rPr>
              <a:t>C</a:t>
            </a:r>
            <a:r>
              <a:rPr lang="pt-BR" sz="2100" b="0" i="0" u="none" strike="noStrike" baseline="0" dirty="0">
                <a:solidFill>
                  <a:srgbClr val="221E1F"/>
                </a:solidFill>
              </a:rPr>
              <a:t>) </a:t>
            </a:r>
          </a:p>
          <a:p>
            <a:pPr marL="685800" lvl="2" indent="692150" algn="just">
              <a:buNone/>
            </a:pPr>
            <a:r>
              <a:rPr lang="pt-BR" sz="2100" b="0" i="0" u="none" strike="noStrike" baseline="0" dirty="0">
                <a:solidFill>
                  <a:srgbClr val="221E1F"/>
                </a:solidFill>
              </a:rPr>
              <a:t>= .75 × . 20 + .25 × . 10 × ( 1 − .21) </a:t>
            </a:r>
          </a:p>
          <a:p>
            <a:pPr marL="685800" lvl="2" indent="692150" algn="just">
              <a:buNone/>
            </a:pPr>
            <a:r>
              <a:rPr lang="pt-BR" sz="2100" b="0" i="0" u="none" strike="noStrike" baseline="0" dirty="0">
                <a:solidFill>
                  <a:srgbClr val="221E1F"/>
                </a:solidFill>
              </a:rPr>
              <a:t>= .1698, or </a:t>
            </a:r>
            <a:r>
              <a:rPr lang="pt-BR" sz="2100" b="1" i="0" u="none" strike="noStrike" baseline="0" dirty="0">
                <a:solidFill>
                  <a:schemeClr val="accent1">
                    <a:lumMod val="75000"/>
                  </a:schemeClr>
                </a:solidFill>
              </a:rPr>
              <a:t>16.98%</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The warehouse problem</a:t>
            </a:r>
          </a:p>
        </p:txBody>
      </p:sp>
    </p:spTree>
    <p:extLst>
      <p:ext uri="{BB962C8B-B14F-4D97-AF65-F5344CB8AC3E}">
        <p14:creationId xmlns:p14="http://schemas.microsoft.com/office/powerpoint/2010/main" val="322280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Calculating the </a:t>
            </a:r>
            <a:r>
              <a:rPr lang="en-US" altLang="en-US" sz="3600" dirty="0" err="1"/>
              <a:t>wacc</a:t>
            </a:r>
            <a:endParaRPr lang="en-US" altLang="en-US" sz="3600" dirty="0"/>
          </a:p>
        </p:txBody>
      </p:sp>
      <p:pic>
        <p:nvPicPr>
          <p:cNvPr id="6" name="Content Placeholder 5">
            <a:extLst>
              <a:ext uri="{FF2B5EF4-FFF2-40B4-BE49-F238E27FC236}">
                <a16:creationId xmlns:a16="http://schemas.microsoft.com/office/drawing/2014/main" id="{D6656696-2A32-4F5A-8A48-E7C09A8506E8}"/>
              </a:ext>
            </a:extLst>
          </p:cNvPr>
          <p:cNvPicPr>
            <a:picLocks noGrp="1" noChangeAspect="1"/>
          </p:cNvPicPr>
          <p:nvPr>
            <p:ph idx="1"/>
          </p:nvPr>
        </p:nvPicPr>
        <p:blipFill>
          <a:blip r:embed="rId3"/>
          <a:stretch>
            <a:fillRect/>
          </a:stretch>
        </p:blipFill>
        <p:spPr>
          <a:xfrm>
            <a:off x="1461406" y="1594404"/>
            <a:ext cx="6678036" cy="4786569"/>
          </a:xfrm>
        </p:spPr>
      </p:pic>
    </p:spTree>
    <p:extLst>
      <p:ext uri="{BB962C8B-B14F-4D97-AF65-F5344CB8AC3E}">
        <p14:creationId xmlns:p14="http://schemas.microsoft.com/office/powerpoint/2010/main" val="411361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524000"/>
            <a:ext cx="8278636" cy="4985966"/>
          </a:xfrm>
        </p:spPr>
        <p:txBody>
          <a:bodyPr/>
          <a:lstStyle/>
          <a:p>
            <a:pPr algn="just">
              <a:lnSpc>
                <a:spcPct val="95000"/>
              </a:lnSpc>
              <a:spcBef>
                <a:spcPts val="600"/>
              </a:spcBef>
            </a:pPr>
            <a:r>
              <a:rPr lang="en-US" sz="2200" b="0" i="0" u="none" strike="noStrike" baseline="0" dirty="0">
                <a:solidFill>
                  <a:srgbClr val="221E1F"/>
                </a:solidFill>
              </a:rPr>
              <a:t>Warehouse project has a cost of $50 million and expected </a:t>
            </a:r>
            <a:r>
              <a:rPr lang="en-US" sz="2200" b="0" i="0" u="none" strike="noStrike" baseline="0" dirty="0" err="1">
                <a:solidFill>
                  <a:srgbClr val="221E1F"/>
                </a:solidFill>
              </a:rPr>
              <a:t>aftertax</a:t>
            </a:r>
            <a:r>
              <a:rPr lang="en-US" sz="2200" b="0" i="0" u="none" strike="noStrike" baseline="0" dirty="0">
                <a:solidFill>
                  <a:srgbClr val="221E1F"/>
                </a:solidFill>
              </a:rPr>
              <a:t> cash flows (the cost savings) of $12 million per year for six years. </a:t>
            </a:r>
          </a:p>
          <a:p>
            <a:pPr algn="just">
              <a:lnSpc>
                <a:spcPct val="95000"/>
              </a:lnSpc>
              <a:spcBef>
                <a:spcPts val="600"/>
              </a:spcBef>
            </a:pPr>
            <a:r>
              <a:rPr lang="en-US" sz="2200" b="0" i="0" u="none" strike="noStrike" baseline="0" dirty="0">
                <a:solidFill>
                  <a:srgbClr val="221E1F"/>
                </a:solidFill>
              </a:rPr>
              <a:t>The NPV (in millions) is:</a:t>
            </a:r>
          </a:p>
          <a:p>
            <a:pPr algn="just">
              <a:lnSpc>
                <a:spcPct val="95000"/>
              </a:lnSpc>
              <a:spcBef>
                <a:spcPts val="600"/>
              </a:spcBef>
            </a:pPr>
            <a:endParaRPr lang="en-US" altLang="en-US" sz="2200" dirty="0">
              <a:solidFill>
                <a:srgbClr val="221E1F"/>
              </a:solidFill>
            </a:endParaRPr>
          </a:p>
          <a:p>
            <a:pPr algn="just">
              <a:lnSpc>
                <a:spcPct val="95000"/>
              </a:lnSpc>
              <a:spcBef>
                <a:spcPts val="600"/>
              </a:spcBef>
            </a:pPr>
            <a:endParaRPr lang="en-US" altLang="en-US" sz="2200" dirty="0">
              <a:solidFill>
                <a:srgbClr val="221E1F"/>
              </a:solidFill>
            </a:endParaRPr>
          </a:p>
          <a:p>
            <a:pPr algn="just">
              <a:lnSpc>
                <a:spcPct val="95000"/>
              </a:lnSpc>
              <a:spcBef>
                <a:spcPts val="600"/>
              </a:spcBef>
            </a:pPr>
            <a:r>
              <a:rPr lang="en-US" sz="2200" b="0" i="0" u="none" strike="noStrike" baseline="0" dirty="0">
                <a:solidFill>
                  <a:srgbClr val="221E1F"/>
                </a:solidFill>
              </a:rPr>
              <a:t>Because cash flows are in the form of an ordinary annuity, we can calculate NPV using 16.98% (the WACC) as the discount rate:</a:t>
            </a:r>
          </a:p>
          <a:p>
            <a:pPr algn="just">
              <a:lnSpc>
                <a:spcPct val="95000"/>
              </a:lnSpc>
              <a:spcBef>
                <a:spcPts val="600"/>
              </a:spcBef>
            </a:pPr>
            <a:endParaRPr lang="en-US" sz="2200" b="0" i="0" u="none" strike="noStrike" baseline="0" dirty="0">
              <a:solidFill>
                <a:srgbClr val="221E1F"/>
              </a:solidFill>
            </a:endParaRPr>
          </a:p>
          <a:p>
            <a:pPr algn="just">
              <a:lnSpc>
                <a:spcPct val="95000"/>
              </a:lnSpc>
              <a:spcBef>
                <a:spcPts val="600"/>
              </a:spcBef>
            </a:pPr>
            <a:endParaRPr lang="en-US" altLang="en-US" sz="2200" dirty="0">
              <a:solidFill>
                <a:srgbClr val="221E1F"/>
              </a:solidFill>
            </a:endParaRPr>
          </a:p>
          <a:p>
            <a:pPr algn="just">
              <a:lnSpc>
                <a:spcPct val="95000"/>
              </a:lnSpc>
              <a:spcBef>
                <a:spcPts val="600"/>
              </a:spcBef>
            </a:pPr>
            <a:endParaRPr lang="en-US" altLang="en-US" sz="2200" dirty="0">
              <a:solidFill>
                <a:srgbClr val="221E1F"/>
              </a:solidFill>
            </a:endParaRPr>
          </a:p>
          <a:p>
            <a:pPr algn="just">
              <a:lnSpc>
                <a:spcPct val="95000"/>
              </a:lnSpc>
              <a:spcBef>
                <a:spcPts val="600"/>
              </a:spcBef>
            </a:pPr>
            <a:endParaRPr lang="en-US" sz="2200" b="0" i="0" u="none" strike="noStrike" baseline="0" dirty="0">
              <a:solidFill>
                <a:srgbClr val="221E1F"/>
              </a:solidFill>
            </a:endParaRPr>
          </a:p>
          <a:p>
            <a:pPr algn="just">
              <a:lnSpc>
                <a:spcPct val="95000"/>
              </a:lnSpc>
              <a:spcBef>
                <a:spcPts val="600"/>
              </a:spcBef>
            </a:pPr>
            <a:r>
              <a:rPr lang="en-US" sz="2200" b="0" i="0" u="none" strike="noStrike" baseline="0" dirty="0">
                <a:solidFill>
                  <a:srgbClr val="221E1F"/>
                </a:solidFill>
              </a:rPr>
              <a:t>Should the firm take on the warehouse renovation? </a:t>
            </a:r>
          </a:p>
          <a:p>
            <a:pPr lvl="1" algn="just">
              <a:lnSpc>
                <a:spcPct val="95000"/>
              </a:lnSpc>
              <a:spcBef>
                <a:spcPts val="600"/>
              </a:spcBef>
            </a:pPr>
            <a:r>
              <a:rPr lang="en-US" sz="2100" dirty="0">
                <a:solidFill>
                  <a:srgbClr val="221E1F"/>
                </a:solidFill>
              </a:rPr>
              <a:t>No; t</a:t>
            </a:r>
            <a:r>
              <a:rPr lang="en-US" sz="2100" b="0" i="0" u="none" strike="noStrike" baseline="0" dirty="0">
                <a:solidFill>
                  <a:srgbClr val="221E1F"/>
                </a:solidFill>
              </a:rPr>
              <a:t>he project has a negative NPV using the firm’s WACC</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The warehouse problem</a:t>
            </a:r>
            <a:br>
              <a:rPr lang="en-US" altLang="en-US" sz="3600" dirty="0"/>
            </a:br>
            <a:r>
              <a:rPr lang="en-US" altLang="en-US" sz="3600" dirty="0"/>
              <a:t>(continued)</a:t>
            </a:r>
          </a:p>
        </p:txBody>
      </p:sp>
      <p:pic>
        <p:nvPicPr>
          <p:cNvPr id="4" name="Picture 3">
            <a:extLst>
              <a:ext uri="{FF2B5EF4-FFF2-40B4-BE49-F238E27FC236}">
                <a16:creationId xmlns:a16="http://schemas.microsoft.com/office/drawing/2014/main" id="{25150E7D-5775-4600-93A6-A46D07DD1991}"/>
              </a:ext>
            </a:extLst>
          </p:cNvPr>
          <p:cNvPicPr>
            <a:picLocks noChangeAspect="1"/>
          </p:cNvPicPr>
          <p:nvPr/>
        </p:nvPicPr>
        <p:blipFill>
          <a:blip r:embed="rId3"/>
          <a:stretch>
            <a:fillRect/>
          </a:stretch>
        </p:blipFill>
        <p:spPr>
          <a:xfrm>
            <a:off x="2052636" y="2648630"/>
            <a:ext cx="5038725" cy="752475"/>
          </a:xfrm>
          <a:prstGeom prst="rect">
            <a:avLst/>
          </a:prstGeom>
          <a:ln>
            <a:solidFill>
              <a:schemeClr val="accent1"/>
            </a:solidFill>
          </a:ln>
        </p:spPr>
      </p:pic>
      <p:pic>
        <p:nvPicPr>
          <p:cNvPr id="6" name="Picture 5">
            <a:extLst>
              <a:ext uri="{FF2B5EF4-FFF2-40B4-BE49-F238E27FC236}">
                <a16:creationId xmlns:a16="http://schemas.microsoft.com/office/drawing/2014/main" id="{0C1C278C-7C29-403D-B1D4-FFC6C0B682EC}"/>
              </a:ext>
            </a:extLst>
          </p:cNvPr>
          <p:cNvPicPr>
            <a:picLocks noChangeAspect="1"/>
          </p:cNvPicPr>
          <p:nvPr/>
        </p:nvPicPr>
        <p:blipFill>
          <a:blip r:embed="rId4"/>
          <a:stretch>
            <a:fillRect/>
          </a:stretch>
        </p:blipFill>
        <p:spPr>
          <a:xfrm>
            <a:off x="2619374" y="4328022"/>
            <a:ext cx="3905250" cy="1181100"/>
          </a:xfrm>
          <a:prstGeom prst="rect">
            <a:avLst/>
          </a:prstGeom>
          <a:ln>
            <a:solidFill>
              <a:schemeClr val="accent1"/>
            </a:solidFill>
          </a:ln>
        </p:spPr>
      </p:pic>
    </p:spTree>
    <p:extLst>
      <p:ext uri="{BB962C8B-B14F-4D97-AF65-F5344CB8AC3E}">
        <p14:creationId xmlns:p14="http://schemas.microsoft.com/office/powerpoint/2010/main" val="2694971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using the </a:t>
            </a:r>
            <a:r>
              <a:rPr lang="en-US" altLang="en-US" sz="3600" dirty="0" err="1"/>
              <a:t>wacc</a:t>
            </a:r>
            <a:endParaRPr lang="en-US" altLang="en-US" sz="3600" dirty="0"/>
          </a:p>
        </p:txBody>
      </p:sp>
      <p:pic>
        <p:nvPicPr>
          <p:cNvPr id="5" name="Content Placeholder 4">
            <a:extLst>
              <a:ext uri="{FF2B5EF4-FFF2-40B4-BE49-F238E27FC236}">
                <a16:creationId xmlns:a16="http://schemas.microsoft.com/office/drawing/2014/main" id="{C0AD13B3-33B0-47BD-91D1-9DFF59EBD9AD}"/>
              </a:ext>
            </a:extLst>
          </p:cNvPr>
          <p:cNvPicPr>
            <a:picLocks noGrp="1" noChangeAspect="1"/>
          </p:cNvPicPr>
          <p:nvPr>
            <p:ph idx="1"/>
          </p:nvPr>
        </p:nvPicPr>
        <p:blipFill>
          <a:blip r:embed="rId3"/>
          <a:stretch>
            <a:fillRect/>
          </a:stretch>
        </p:blipFill>
        <p:spPr>
          <a:xfrm>
            <a:off x="1435918" y="1607547"/>
            <a:ext cx="6729012" cy="4876776"/>
          </a:xfrm>
        </p:spPr>
      </p:pic>
    </p:spTree>
    <p:extLst>
      <p:ext uri="{BB962C8B-B14F-4D97-AF65-F5344CB8AC3E}">
        <p14:creationId xmlns:p14="http://schemas.microsoft.com/office/powerpoint/2010/main" val="594318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Summary of capital cost calculations</a:t>
            </a:r>
          </a:p>
        </p:txBody>
      </p:sp>
      <p:pic>
        <p:nvPicPr>
          <p:cNvPr id="6" name="Content Placeholder 5">
            <a:extLst>
              <a:ext uri="{FF2B5EF4-FFF2-40B4-BE49-F238E27FC236}">
                <a16:creationId xmlns:a16="http://schemas.microsoft.com/office/drawing/2014/main" id="{4E2A4109-CE7C-4B1E-869C-3DC4AAAD9F0C}"/>
              </a:ext>
            </a:extLst>
          </p:cNvPr>
          <p:cNvPicPr>
            <a:picLocks noGrp="1" noChangeAspect="1"/>
          </p:cNvPicPr>
          <p:nvPr>
            <p:ph idx="1"/>
          </p:nvPr>
        </p:nvPicPr>
        <p:blipFill>
          <a:blip r:embed="rId3"/>
          <a:stretch>
            <a:fillRect/>
          </a:stretch>
        </p:blipFill>
        <p:spPr>
          <a:xfrm>
            <a:off x="1842447" y="1549024"/>
            <a:ext cx="5915954" cy="5004176"/>
          </a:xfrm>
        </p:spPr>
      </p:pic>
    </p:spTree>
    <p:extLst>
      <p:ext uri="{BB962C8B-B14F-4D97-AF65-F5344CB8AC3E}">
        <p14:creationId xmlns:p14="http://schemas.microsoft.com/office/powerpoint/2010/main" val="2501769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524000"/>
            <a:ext cx="8117416" cy="4985966"/>
          </a:xfrm>
        </p:spPr>
        <p:txBody>
          <a:bodyPr/>
          <a:lstStyle/>
          <a:p>
            <a:pPr algn="just">
              <a:lnSpc>
                <a:spcPct val="90000"/>
              </a:lnSpc>
              <a:spcBef>
                <a:spcPts val="600"/>
              </a:spcBef>
            </a:pPr>
            <a:r>
              <a:rPr lang="en-US" sz="2200" b="0" i="0" u="none" strike="noStrike" baseline="0" dirty="0">
                <a:solidFill>
                  <a:srgbClr val="221E1F"/>
                </a:solidFill>
              </a:rPr>
              <a:t>Performance evaluation is another use of the WACC</a:t>
            </a:r>
            <a:endParaRPr lang="en-US" sz="2200" dirty="0">
              <a:solidFill>
                <a:srgbClr val="221E1F"/>
              </a:solidFill>
            </a:endParaRPr>
          </a:p>
          <a:p>
            <a:pPr lvl="1" algn="just">
              <a:lnSpc>
                <a:spcPct val="90000"/>
              </a:lnSpc>
              <a:spcBef>
                <a:spcPts val="600"/>
              </a:spcBef>
            </a:pPr>
            <a:r>
              <a:rPr lang="en-US" sz="2100" b="0" i="0" u="none" strike="noStrike" baseline="0" dirty="0">
                <a:solidFill>
                  <a:srgbClr val="221E1F"/>
                </a:solidFill>
              </a:rPr>
              <a:t>Best-known approach in this area is the economic value added (EVA) method</a:t>
            </a:r>
          </a:p>
          <a:p>
            <a:pPr lvl="1" algn="just">
              <a:lnSpc>
                <a:spcPct val="90000"/>
              </a:lnSpc>
              <a:spcBef>
                <a:spcPts val="600"/>
              </a:spcBef>
            </a:pPr>
            <a:r>
              <a:rPr lang="en-US" sz="2100" dirty="0">
                <a:solidFill>
                  <a:srgbClr val="221E1F"/>
                </a:solidFill>
              </a:rPr>
              <a:t>O</a:t>
            </a:r>
            <a:r>
              <a:rPr lang="en-US" sz="2100" b="0" i="0" u="none" strike="noStrike" baseline="0" dirty="0">
                <a:solidFill>
                  <a:srgbClr val="221E1F"/>
                </a:solidFill>
              </a:rPr>
              <a:t>thers include market value added (MVA) and shareholder value added (SVA)</a:t>
            </a:r>
          </a:p>
          <a:p>
            <a:pPr lvl="1" algn="just">
              <a:lnSpc>
                <a:spcPct val="90000"/>
              </a:lnSpc>
              <a:spcBef>
                <a:spcPts val="600"/>
              </a:spcBef>
            </a:pPr>
            <a:endParaRPr lang="en-US" sz="2100" b="0" i="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Suppose we have $100 million in capital (debt and equity) tied up in our firm, and our overall WACC is 12%. If we multiply these together, we get $12 million. If our cash flow from assets is less than this, we are, on an overall basis, destroying value; if cash flow from assets exceeds $12 million, we are creating value</a:t>
            </a:r>
          </a:p>
          <a:p>
            <a:pPr algn="just">
              <a:lnSpc>
                <a:spcPct val="90000"/>
              </a:lnSpc>
              <a:spcBef>
                <a:spcPts val="600"/>
              </a:spcBef>
            </a:pPr>
            <a:endParaRPr lang="en-US" sz="2200" b="0" i="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Evaluation strategies suffer to a certain extent from problems with implementation (e.g., many companies make extensive use of book values for debt and equity in computing cost of capital)</a:t>
            </a:r>
            <a:endParaRPr lang="en-US" altLang="en-US" sz="2200" b="1" dirty="0">
              <a:solidFill>
                <a:schemeClr val="accent1">
                  <a:lumMod val="75000"/>
                </a:schemeClr>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Performance evaluation</a:t>
            </a:r>
          </a:p>
        </p:txBody>
      </p:sp>
    </p:spTree>
    <p:extLst>
      <p:ext uri="{BB962C8B-B14F-4D97-AF65-F5344CB8AC3E}">
        <p14:creationId xmlns:p14="http://schemas.microsoft.com/office/powerpoint/2010/main" val="116897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sz="half" idx="1"/>
          </p:nvPr>
        </p:nvSpPr>
        <p:spPr>
          <a:xfrm>
            <a:off x="636764" y="1491033"/>
            <a:ext cx="4038600" cy="4993290"/>
          </a:xfrm>
        </p:spPr>
        <p:txBody>
          <a:bodyPr wrap="square" anchor="t">
            <a:noAutofit/>
          </a:bodyPr>
          <a:lstStyle/>
          <a:p>
            <a:pPr>
              <a:lnSpc>
                <a:spcPct val="90000"/>
              </a:lnSpc>
              <a:spcBef>
                <a:spcPts val="600"/>
              </a:spcBef>
            </a:pPr>
            <a:r>
              <a:rPr lang="en-US" sz="2200" b="0" i="0" u="none" strike="noStrike" baseline="0" dirty="0"/>
              <a:t>Using WACC could lead to poor decisions w</a:t>
            </a:r>
            <a:r>
              <a:rPr lang="en-US" sz="2200" dirty="0"/>
              <a:t>hen evaluating investments with risks that are substantially different from those of the overall firm</a:t>
            </a:r>
          </a:p>
          <a:p>
            <a:pPr>
              <a:lnSpc>
                <a:spcPct val="90000"/>
              </a:lnSpc>
              <a:spcBef>
                <a:spcPts val="600"/>
              </a:spcBef>
            </a:pPr>
            <a:r>
              <a:rPr lang="en-US" sz="2200" b="0" i="0" u="none" strike="noStrike" baseline="0" dirty="0"/>
              <a:t>In the graph, we have plotted an SML corresponding to a risk-free rate of 7% and a market risk premium of 8%</a:t>
            </a:r>
          </a:p>
          <a:p>
            <a:pPr lvl="1">
              <a:lnSpc>
                <a:spcPct val="90000"/>
              </a:lnSpc>
              <a:spcBef>
                <a:spcPts val="600"/>
              </a:spcBef>
            </a:pPr>
            <a:r>
              <a:rPr lang="en-US" sz="2100" dirty="0"/>
              <a:t>C</a:t>
            </a:r>
            <a:r>
              <a:rPr lang="en-US" sz="2100" b="0" i="0" u="none" strike="noStrike" baseline="0" dirty="0"/>
              <a:t>onsider an all-equity company with a beta of 1 </a:t>
            </a:r>
          </a:p>
          <a:p>
            <a:pPr lvl="1">
              <a:lnSpc>
                <a:spcPct val="90000"/>
              </a:lnSpc>
              <a:spcBef>
                <a:spcPts val="600"/>
              </a:spcBef>
            </a:pPr>
            <a:r>
              <a:rPr lang="en-US" sz="2100" b="0" i="0" u="none" strike="noStrike" baseline="0" dirty="0"/>
              <a:t>WACC and cost of equity are equal to 15% for this company because there is no debt</a:t>
            </a:r>
            <a:endParaRPr lang="en-US" altLang="en-US" sz="2100" b="1" dirty="0"/>
          </a:p>
        </p:txBody>
      </p:sp>
      <p:pic>
        <p:nvPicPr>
          <p:cNvPr id="4" name="Picture 3" descr="Diagram&#10;&#10;Description automatically generated">
            <a:extLst>
              <a:ext uri="{FF2B5EF4-FFF2-40B4-BE49-F238E27FC236}">
                <a16:creationId xmlns:a16="http://schemas.microsoft.com/office/drawing/2014/main" id="{22742CF3-2D16-4A05-BFDE-09A8921FF181}"/>
              </a:ext>
            </a:extLst>
          </p:cNvPr>
          <p:cNvPicPr>
            <a:picLocks noChangeAspect="1"/>
          </p:cNvPicPr>
          <p:nvPr/>
        </p:nvPicPr>
        <p:blipFill>
          <a:blip r:embed="rId3"/>
          <a:stretch>
            <a:fillRect/>
          </a:stretch>
        </p:blipFill>
        <p:spPr>
          <a:xfrm>
            <a:off x="4537364" y="2133600"/>
            <a:ext cx="4570131" cy="3233367"/>
          </a:xfrm>
          <a:prstGeom prst="rect">
            <a:avLst/>
          </a:prstGeom>
          <a:noFill/>
        </p:spPr>
      </p:pic>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a:xfrm>
            <a:off x="456848" y="6484344"/>
            <a:ext cx="8687152" cy="370577"/>
          </a:xfrm>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a:xfrm>
            <a:off x="636764" y="373677"/>
            <a:ext cx="8117416" cy="1117356"/>
          </a:xfrm>
        </p:spPr>
        <p:txBody>
          <a:bodyPr anchor="ctr">
            <a:normAutofit/>
          </a:bodyPr>
          <a:lstStyle/>
          <a:p>
            <a:pPr eaLnBrk="1" hangingPunct="1">
              <a:defRPr/>
            </a:pPr>
            <a:r>
              <a:rPr lang="en-US" altLang="en-US"/>
              <a:t>The </a:t>
            </a:r>
            <a:r>
              <a:rPr lang="en-US" altLang="en-US" err="1"/>
              <a:t>sml</a:t>
            </a:r>
            <a:r>
              <a:rPr lang="en-US" altLang="en-US"/>
              <a:t> and the </a:t>
            </a:r>
            <a:r>
              <a:rPr lang="en-US" altLang="en-US" err="1"/>
              <a:t>wacc</a:t>
            </a:r>
            <a:endParaRPr lang="en-US" altLang="en-US"/>
          </a:p>
        </p:txBody>
      </p:sp>
    </p:spTree>
    <p:extLst>
      <p:ext uri="{BB962C8B-B14F-4D97-AF65-F5344CB8AC3E}">
        <p14:creationId xmlns:p14="http://schemas.microsoft.com/office/powerpoint/2010/main" val="128808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600200"/>
            <a:ext cx="8117416" cy="4884123"/>
          </a:xfrm>
        </p:spPr>
        <p:txBody>
          <a:bodyPr wrap="square" anchor="t">
            <a:noAutofit/>
          </a:bodyPr>
          <a:lstStyle/>
          <a:p>
            <a:pPr>
              <a:lnSpc>
                <a:spcPct val="90000"/>
              </a:lnSpc>
              <a:spcBef>
                <a:spcPts val="600"/>
              </a:spcBef>
            </a:pPr>
            <a:r>
              <a:rPr lang="en-US" sz="2200" b="0" i="0" u="none" strike="noStrike" baseline="0" dirty="0">
                <a:solidFill>
                  <a:srgbClr val="221E1F"/>
                </a:solidFill>
              </a:rPr>
              <a:t>Suppose our firm uses its WACC to evaluate all investments (i.e., any investment with a return of greater than 15% will be accepted and any investment with a return of less than 15% will be rejected)</a:t>
            </a:r>
          </a:p>
          <a:p>
            <a:pPr lvl="1">
              <a:lnSpc>
                <a:spcPct val="90000"/>
              </a:lnSpc>
              <a:spcBef>
                <a:spcPts val="600"/>
              </a:spcBef>
            </a:pPr>
            <a:r>
              <a:rPr lang="en-US" sz="2100" b="0" i="0" u="none" strike="noStrike" baseline="0" dirty="0">
                <a:solidFill>
                  <a:srgbClr val="221E1F"/>
                </a:solidFill>
              </a:rPr>
              <a:t>Recall that a desirable investment is one that plots above the SML</a:t>
            </a:r>
            <a:endParaRPr lang="en-US" sz="2200" b="0" i="0" u="none" strike="noStrike" baseline="0" dirty="0"/>
          </a:p>
          <a:p>
            <a:pPr algn="just">
              <a:lnSpc>
                <a:spcPct val="90000"/>
              </a:lnSpc>
              <a:spcBef>
                <a:spcPts val="600"/>
              </a:spcBef>
            </a:pPr>
            <a:r>
              <a:rPr lang="en-US" sz="2200" b="0" i="0" u="none" strike="noStrike" baseline="0" dirty="0"/>
              <a:t>Consider Point A. This project has a beta of β</a:t>
            </a:r>
            <a:r>
              <a:rPr lang="en-US" sz="2200" b="0" i="0" u="none" strike="noStrike" baseline="-25000" dirty="0"/>
              <a:t>A</a:t>
            </a:r>
            <a:r>
              <a:rPr lang="en-US" sz="2200" b="0" i="0" u="none" strike="noStrike" baseline="0" dirty="0"/>
              <a:t> = .60, as compared to the firm’s beta of 1.0. It has an expected return of 14%. Is this a desirable investment? Yes, because its required return is only: </a:t>
            </a:r>
          </a:p>
          <a:p>
            <a:pPr marL="686016" lvl="2" indent="0" algn="just">
              <a:lnSpc>
                <a:spcPct val="90000"/>
              </a:lnSpc>
              <a:spcBef>
                <a:spcPts val="600"/>
              </a:spcBef>
              <a:buNone/>
            </a:pPr>
            <a:r>
              <a:rPr lang="en-US" sz="2100" b="0" i="1" u="none" strike="noStrike" baseline="0" dirty="0"/>
              <a:t>Required return </a:t>
            </a:r>
            <a:r>
              <a:rPr lang="en-US" sz="2100" b="0" i="0" u="none" strike="noStrike" baseline="0" dirty="0"/>
              <a:t>= </a:t>
            </a:r>
            <a:r>
              <a:rPr lang="en-US" sz="2100" b="0" i="1" u="none" strike="noStrike" baseline="0" dirty="0"/>
              <a:t>R</a:t>
            </a:r>
            <a:r>
              <a:rPr lang="en-US" sz="2100" b="0" i="1" u="none" strike="noStrike" baseline="-25000" dirty="0"/>
              <a:t>f </a:t>
            </a:r>
            <a:r>
              <a:rPr lang="en-US" sz="2100" b="0" i="0" u="none" strike="noStrike" baseline="0" dirty="0"/>
              <a:t>+ β</a:t>
            </a:r>
            <a:r>
              <a:rPr lang="en-US" sz="2100" b="0" i="1" u="none" strike="noStrike" baseline="-25000" dirty="0"/>
              <a:t>A</a:t>
            </a:r>
            <a:r>
              <a:rPr lang="en-US" sz="2100" b="0" i="1" u="none" strike="noStrike" baseline="0" dirty="0"/>
              <a:t> </a:t>
            </a:r>
            <a:r>
              <a:rPr lang="en-US" sz="2100" b="0" i="0" u="none" strike="noStrike" baseline="0" dirty="0"/>
              <a:t>× (</a:t>
            </a:r>
            <a:r>
              <a:rPr lang="en-US" sz="2100" b="0" i="1" u="none" strike="noStrike" baseline="0" dirty="0"/>
              <a:t>R</a:t>
            </a:r>
            <a:r>
              <a:rPr lang="en-US" sz="2100" b="0" i="1" u="none" strike="noStrike" baseline="-25000" dirty="0"/>
              <a:t>M</a:t>
            </a:r>
            <a:r>
              <a:rPr lang="en-US" sz="2100" b="0" i="1" u="none" strike="noStrike" baseline="0" dirty="0"/>
              <a:t> </a:t>
            </a:r>
            <a:r>
              <a:rPr lang="en-US" sz="2100" b="0" i="0" u="none" strike="noStrike" baseline="0" dirty="0"/>
              <a:t>− </a:t>
            </a:r>
            <a:r>
              <a:rPr lang="en-US" sz="2100" b="0" i="1" u="none" strike="noStrike" baseline="0" dirty="0"/>
              <a:t>R</a:t>
            </a:r>
            <a:r>
              <a:rPr lang="en-US" sz="2100" b="0" i="1" u="none" strike="noStrike" baseline="-25000" dirty="0"/>
              <a:t>f</a:t>
            </a:r>
            <a:r>
              <a:rPr lang="en-US" sz="2100" b="0" i="0" u="none" strike="noStrike" baseline="0" dirty="0"/>
              <a:t>) </a:t>
            </a:r>
          </a:p>
          <a:p>
            <a:pPr marL="685800" lvl="2" indent="1771650" algn="just">
              <a:lnSpc>
                <a:spcPct val="90000"/>
              </a:lnSpc>
              <a:spcBef>
                <a:spcPts val="600"/>
              </a:spcBef>
              <a:buNone/>
            </a:pPr>
            <a:r>
              <a:rPr lang="en-US" sz="2100" b="0" i="0" u="none" strike="noStrike" baseline="0" dirty="0"/>
              <a:t>= .07 + .60 × .08 </a:t>
            </a:r>
          </a:p>
          <a:p>
            <a:pPr marL="685800" lvl="2" indent="1771650" algn="just">
              <a:lnSpc>
                <a:spcPct val="90000"/>
              </a:lnSpc>
              <a:spcBef>
                <a:spcPts val="600"/>
              </a:spcBef>
              <a:buNone/>
            </a:pPr>
            <a:r>
              <a:rPr lang="en-US" sz="2100" b="0" i="0" u="none" strike="noStrike" baseline="0" dirty="0"/>
              <a:t>= .118, or </a:t>
            </a:r>
            <a:r>
              <a:rPr lang="en-US" sz="2100" b="1" i="0" u="none" strike="noStrike" baseline="0" dirty="0">
                <a:solidFill>
                  <a:schemeClr val="accent1">
                    <a:lumMod val="75000"/>
                  </a:schemeClr>
                </a:solidFill>
              </a:rPr>
              <a:t>11.8%</a:t>
            </a:r>
          </a:p>
          <a:p>
            <a:pPr algn="just">
              <a:lnSpc>
                <a:spcPct val="90000"/>
              </a:lnSpc>
              <a:spcBef>
                <a:spcPts val="600"/>
              </a:spcBef>
            </a:pPr>
            <a:r>
              <a:rPr lang="en-US" sz="2200" b="0" i="0" u="none" strike="noStrike" baseline="0" dirty="0">
                <a:solidFill>
                  <a:srgbClr val="221E1F"/>
                </a:solidFill>
              </a:rPr>
              <a:t>If we use the WACC as a cutoff, this project will be rejected because its return is less than 15%</a:t>
            </a:r>
          </a:p>
          <a:p>
            <a:pPr lvl="1" algn="just">
              <a:lnSpc>
                <a:spcPct val="90000"/>
              </a:lnSpc>
              <a:spcBef>
                <a:spcPts val="600"/>
              </a:spcBef>
            </a:pPr>
            <a:r>
              <a:rPr lang="en-US" sz="2100" dirty="0">
                <a:solidFill>
                  <a:srgbClr val="221E1F"/>
                </a:solidFill>
              </a:rPr>
              <a:t>A</a:t>
            </a:r>
            <a:r>
              <a:rPr lang="en-US" sz="2100" b="0" i="0" u="none" strike="noStrike" baseline="0" dirty="0">
                <a:solidFill>
                  <a:srgbClr val="221E1F"/>
                </a:solidFill>
              </a:rPr>
              <a:t> firm that uses its WACC as a cutoff will tend to reject profitable projects with risks less than those of the overall firm</a:t>
            </a:r>
            <a:endParaRPr lang="en-US" altLang="en-US" sz="2100" b="1"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fontScale="90000"/>
          </a:bodyPr>
          <a:lstStyle/>
          <a:p>
            <a:pPr eaLnBrk="1" hangingPunct="1">
              <a:defRPr/>
            </a:pPr>
            <a:r>
              <a:rPr lang="en-US" altLang="en-US" dirty="0"/>
              <a:t>The </a:t>
            </a:r>
            <a:r>
              <a:rPr lang="en-US" altLang="en-US" dirty="0" err="1"/>
              <a:t>sml</a:t>
            </a:r>
            <a:r>
              <a:rPr lang="en-US" altLang="en-US" dirty="0"/>
              <a:t> and the </a:t>
            </a:r>
            <a:r>
              <a:rPr lang="en-US" altLang="en-US" dirty="0" err="1"/>
              <a:t>wacc</a:t>
            </a:r>
            <a:br>
              <a:rPr lang="en-US" altLang="en-US" dirty="0"/>
            </a:br>
            <a:r>
              <a:rPr lang="en-US" altLang="en-US" dirty="0"/>
              <a:t>(continued)</a:t>
            </a:r>
          </a:p>
        </p:txBody>
      </p:sp>
    </p:spTree>
    <p:extLst>
      <p:ext uri="{BB962C8B-B14F-4D97-AF65-F5344CB8AC3E}">
        <p14:creationId xmlns:p14="http://schemas.microsoft.com/office/powerpoint/2010/main" val="1463072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752600"/>
            <a:ext cx="8117416" cy="4731723"/>
          </a:xfrm>
        </p:spPr>
        <p:txBody>
          <a:bodyPr wrap="square" anchor="t">
            <a:noAutofit/>
          </a:bodyPr>
          <a:lstStyle/>
          <a:p>
            <a:pPr>
              <a:lnSpc>
                <a:spcPct val="90000"/>
              </a:lnSpc>
              <a:spcBef>
                <a:spcPts val="600"/>
              </a:spcBef>
            </a:pPr>
            <a:r>
              <a:rPr lang="en-US" sz="2200" b="0" i="0" u="none" strike="noStrike" baseline="0" dirty="0">
                <a:solidFill>
                  <a:srgbClr val="221E1F"/>
                </a:solidFill>
              </a:rPr>
              <a:t>Consider Point B. This project has a beta </a:t>
            </a:r>
            <a:r>
              <a:rPr lang="en-US" sz="2200" b="0" i="0" u="none" strike="noStrike" baseline="0" dirty="0"/>
              <a:t>of β</a:t>
            </a:r>
            <a:r>
              <a:rPr lang="en-US" sz="2200" b="0" i="1" u="none" strike="noStrike" baseline="-25000" dirty="0"/>
              <a:t>B</a:t>
            </a:r>
            <a:r>
              <a:rPr lang="en-US" sz="2200" b="0" i="1" u="none" strike="noStrike" baseline="0" dirty="0"/>
              <a:t> </a:t>
            </a:r>
            <a:r>
              <a:rPr lang="en-US" sz="2200" b="0" i="0" u="none" strike="noStrike" baseline="0" dirty="0"/>
              <a:t>= 1.2. It offers </a:t>
            </a:r>
            <a:r>
              <a:rPr lang="en-US" sz="2200" b="0" i="0" u="none" strike="noStrike" baseline="0" dirty="0">
                <a:solidFill>
                  <a:srgbClr val="221E1F"/>
                </a:solidFill>
              </a:rPr>
              <a:t>a 16% return, which exceeds the firm’s cost of capital</a:t>
            </a:r>
          </a:p>
          <a:p>
            <a:pPr lvl="1">
              <a:lnSpc>
                <a:spcPct val="90000"/>
              </a:lnSpc>
              <a:spcBef>
                <a:spcPts val="600"/>
              </a:spcBef>
            </a:pPr>
            <a:r>
              <a:rPr lang="en-US" sz="2100" b="0" i="0" u="none" strike="noStrike" baseline="0" dirty="0">
                <a:solidFill>
                  <a:srgbClr val="221E1F"/>
                </a:solidFill>
              </a:rPr>
              <a:t>This is not a good investment because, given its level of systematic risk, its return is inadequate</a:t>
            </a:r>
          </a:p>
          <a:p>
            <a:pPr>
              <a:lnSpc>
                <a:spcPct val="90000"/>
              </a:lnSpc>
              <a:spcBef>
                <a:spcPts val="600"/>
              </a:spcBef>
            </a:pPr>
            <a:endParaRPr lang="en-US" sz="2200" b="0" i="0" u="none" strike="noStrike" baseline="0" dirty="0">
              <a:solidFill>
                <a:srgbClr val="221E1F"/>
              </a:solidFill>
            </a:endParaRPr>
          </a:p>
          <a:p>
            <a:pPr>
              <a:lnSpc>
                <a:spcPct val="90000"/>
              </a:lnSpc>
              <a:spcBef>
                <a:spcPts val="600"/>
              </a:spcBef>
            </a:pPr>
            <a:r>
              <a:rPr lang="en-US" sz="2200" b="0" i="0" u="none" strike="noStrike" baseline="0" dirty="0">
                <a:solidFill>
                  <a:srgbClr val="221E1F"/>
                </a:solidFill>
              </a:rPr>
              <a:t>If we use the WACC to evaluate this investment, it will appear to be attractive</a:t>
            </a:r>
          </a:p>
          <a:p>
            <a:pPr lvl="1">
              <a:lnSpc>
                <a:spcPct val="90000"/>
              </a:lnSpc>
              <a:spcBef>
                <a:spcPts val="600"/>
              </a:spcBef>
            </a:pPr>
            <a:r>
              <a:rPr lang="en-US" sz="2100" dirty="0">
                <a:solidFill>
                  <a:srgbClr val="221E1F"/>
                </a:solidFill>
              </a:rPr>
              <a:t>I</a:t>
            </a:r>
            <a:r>
              <a:rPr lang="en-US" sz="2100" b="0" i="0" u="none" strike="noStrike" baseline="0" dirty="0">
                <a:solidFill>
                  <a:srgbClr val="221E1F"/>
                </a:solidFill>
              </a:rPr>
              <a:t>f we use the WACC as a cutoff, we will tend to make unprofitable investments with risks greater than those of the overall firm</a:t>
            </a:r>
          </a:p>
          <a:p>
            <a:pPr>
              <a:lnSpc>
                <a:spcPct val="90000"/>
              </a:lnSpc>
              <a:spcBef>
                <a:spcPts val="600"/>
              </a:spcBef>
            </a:pPr>
            <a:endParaRPr lang="en-US" sz="2200" dirty="0">
              <a:solidFill>
                <a:srgbClr val="221E1F"/>
              </a:solidFill>
            </a:endParaRPr>
          </a:p>
          <a:p>
            <a:pPr>
              <a:lnSpc>
                <a:spcPct val="90000"/>
              </a:lnSpc>
              <a:spcBef>
                <a:spcPts val="600"/>
              </a:spcBef>
            </a:pPr>
            <a:r>
              <a:rPr lang="en-US" sz="2200" dirty="0">
                <a:solidFill>
                  <a:srgbClr val="221E1F"/>
                </a:solidFill>
              </a:rPr>
              <a:t>T</a:t>
            </a:r>
            <a:r>
              <a:rPr lang="en-US" sz="2200" b="0" i="0" u="none" strike="noStrike" baseline="0" dirty="0">
                <a:solidFill>
                  <a:srgbClr val="221E1F"/>
                </a:solidFill>
              </a:rPr>
              <a:t>hrough time, a firm that uses its WACC to evaluate all projects will tend to both accept unprofitable investments and become increasingly risky</a:t>
            </a:r>
            <a:endParaRPr lang="en-US" altLang="en-US" sz="2200" b="1"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fontScale="90000"/>
          </a:bodyPr>
          <a:lstStyle/>
          <a:p>
            <a:pPr eaLnBrk="1" hangingPunct="1">
              <a:defRPr/>
            </a:pPr>
            <a:r>
              <a:rPr lang="en-US" altLang="en-US" dirty="0"/>
              <a:t>The </a:t>
            </a:r>
            <a:r>
              <a:rPr lang="en-US" altLang="en-US" dirty="0" err="1"/>
              <a:t>sml</a:t>
            </a:r>
            <a:r>
              <a:rPr lang="en-US" altLang="en-US" dirty="0"/>
              <a:t> and the </a:t>
            </a:r>
            <a:r>
              <a:rPr lang="en-US" altLang="en-US" dirty="0" err="1"/>
              <a:t>wacc</a:t>
            </a:r>
            <a:br>
              <a:rPr lang="en-US" altLang="en-US" dirty="0"/>
            </a:br>
            <a:r>
              <a:rPr lang="en-US" altLang="en-US" dirty="0"/>
              <a:t>(concluded)</a:t>
            </a:r>
          </a:p>
        </p:txBody>
      </p:sp>
    </p:spTree>
    <p:extLst>
      <p:ext uri="{BB962C8B-B14F-4D97-AF65-F5344CB8AC3E}">
        <p14:creationId xmlns:p14="http://schemas.microsoft.com/office/powerpoint/2010/main" val="424838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4"/>
            <a:ext cx="8117416" cy="4993290"/>
          </a:xfrm>
        </p:spPr>
        <p:txBody>
          <a:bodyPr wrap="square" anchor="t">
            <a:noAutofit/>
          </a:bodyPr>
          <a:lstStyle/>
          <a:p>
            <a:pPr>
              <a:lnSpc>
                <a:spcPct val="90000"/>
              </a:lnSpc>
              <a:spcBef>
                <a:spcPts val="600"/>
              </a:spcBef>
            </a:pPr>
            <a:r>
              <a:rPr lang="en-US" sz="2200" b="0" i="0" u="none" strike="noStrike" baseline="0" dirty="0">
                <a:solidFill>
                  <a:srgbClr val="221E1F"/>
                </a:solidFill>
              </a:rPr>
              <a:t>Same type of problem with the WACC can arise in a corporation with more than one line of business</a:t>
            </a:r>
            <a:endParaRPr lang="en-US" sz="2200" dirty="0">
              <a:solidFill>
                <a:srgbClr val="221E1F"/>
              </a:solidFill>
            </a:endParaRPr>
          </a:p>
          <a:p>
            <a:pPr>
              <a:lnSpc>
                <a:spcPct val="90000"/>
              </a:lnSpc>
              <a:spcBef>
                <a:spcPts val="600"/>
              </a:spcBef>
            </a:pPr>
            <a:r>
              <a:rPr lang="en-US" sz="2200" b="0" i="0" u="none" strike="noStrike" baseline="0" dirty="0">
                <a:solidFill>
                  <a:srgbClr val="221E1F"/>
                </a:solidFill>
              </a:rPr>
              <a:t>Imagine a corporation that has two divisions: a regulated electric company and an electronics manufacturing operation</a:t>
            </a:r>
          </a:p>
          <a:p>
            <a:pPr lvl="1">
              <a:lnSpc>
                <a:spcPct val="90000"/>
              </a:lnSpc>
              <a:spcBef>
                <a:spcPts val="600"/>
              </a:spcBef>
            </a:pPr>
            <a:r>
              <a:rPr lang="en-US" sz="2100" b="0" i="0" u="none" strike="noStrike" baseline="0" dirty="0">
                <a:solidFill>
                  <a:srgbClr val="221E1F"/>
                </a:solidFill>
              </a:rPr>
              <a:t>Electricity operation has relatively low risk</a:t>
            </a:r>
          </a:p>
          <a:p>
            <a:pPr lvl="1">
              <a:lnSpc>
                <a:spcPct val="90000"/>
              </a:lnSpc>
              <a:spcBef>
                <a:spcPts val="600"/>
              </a:spcBef>
            </a:pPr>
            <a:r>
              <a:rPr lang="en-US" sz="2100" dirty="0">
                <a:solidFill>
                  <a:srgbClr val="221E1F"/>
                </a:solidFill>
              </a:rPr>
              <a:t>E</a:t>
            </a:r>
            <a:r>
              <a:rPr lang="en-US" sz="2100" b="0" i="0" u="none" strike="noStrike" baseline="0" dirty="0">
                <a:solidFill>
                  <a:srgbClr val="221E1F"/>
                </a:solidFill>
              </a:rPr>
              <a:t>lectronics manufacturing has relatively high risk</a:t>
            </a:r>
          </a:p>
          <a:p>
            <a:pPr>
              <a:lnSpc>
                <a:spcPct val="90000"/>
              </a:lnSpc>
              <a:spcBef>
                <a:spcPts val="600"/>
              </a:spcBef>
            </a:pPr>
            <a:r>
              <a:rPr lang="en-US" sz="2200" b="0" i="0" u="none" strike="noStrike" baseline="0" dirty="0">
                <a:solidFill>
                  <a:srgbClr val="221E1F"/>
                </a:solidFill>
              </a:rPr>
              <a:t>Firm’s overall cost of capital is really a mixture of two different costs of capital, one for each division</a:t>
            </a:r>
          </a:p>
          <a:p>
            <a:pPr>
              <a:lnSpc>
                <a:spcPct val="90000"/>
              </a:lnSpc>
              <a:spcBef>
                <a:spcPts val="600"/>
              </a:spcBef>
            </a:pPr>
            <a:r>
              <a:rPr lang="en-US" sz="2200" b="0" i="0" u="none" strike="noStrike" baseline="0" dirty="0">
                <a:solidFill>
                  <a:srgbClr val="221E1F"/>
                </a:solidFill>
              </a:rPr>
              <a:t>If the two divisions were competing for resources, and the firm used a single WACC as a cutoff, which division would tend to be awarded greater funds for investment?</a:t>
            </a:r>
            <a:endParaRPr lang="en-US" sz="2200" dirty="0">
              <a:solidFill>
                <a:srgbClr val="221E1F"/>
              </a:solidFill>
            </a:endParaRPr>
          </a:p>
          <a:p>
            <a:pPr lvl="1">
              <a:lnSpc>
                <a:spcPct val="90000"/>
              </a:lnSpc>
              <a:spcBef>
                <a:spcPts val="600"/>
              </a:spcBef>
            </a:pPr>
            <a:r>
              <a:rPr lang="en-US" sz="2100" b="0" i="0" u="none" strike="noStrike" baseline="0" dirty="0">
                <a:solidFill>
                  <a:srgbClr val="221E1F"/>
                </a:solidFill>
              </a:rPr>
              <a:t>Riskier division would tend to have greater returns (ignoring the greater risk), so it would tend to be the “winner” </a:t>
            </a:r>
          </a:p>
          <a:p>
            <a:pPr lvl="1">
              <a:lnSpc>
                <a:spcPct val="90000"/>
              </a:lnSpc>
              <a:spcBef>
                <a:spcPts val="600"/>
              </a:spcBef>
            </a:pPr>
            <a:r>
              <a:rPr lang="en-US" sz="2100" dirty="0">
                <a:solidFill>
                  <a:srgbClr val="221E1F"/>
                </a:solidFill>
              </a:rPr>
              <a:t>L</a:t>
            </a:r>
            <a:r>
              <a:rPr lang="en-US" sz="2100" b="0" i="0" u="none" strike="noStrike" baseline="0" dirty="0">
                <a:solidFill>
                  <a:srgbClr val="221E1F"/>
                </a:solidFill>
              </a:rPr>
              <a:t>ess glamorous operation might have great profit potential that would end up being ignored</a:t>
            </a:r>
            <a:endParaRPr lang="en-US" altLang="en-US" sz="2100" b="1"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a:bodyPr>
          <a:lstStyle/>
          <a:p>
            <a:pPr eaLnBrk="1" hangingPunct="1">
              <a:defRPr/>
            </a:pPr>
            <a:r>
              <a:rPr lang="en-US" altLang="en-US" dirty="0"/>
              <a:t>Divisional cost of capital</a:t>
            </a:r>
          </a:p>
        </p:txBody>
      </p:sp>
    </p:spTree>
    <p:extLst>
      <p:ext uri="{BB962C8B-B14F-4D97-AF65-F5344CB8AC3E}">
        <p14:creationId xmlns:p14="http://schemas.microsoft.com/office/powerpoint/2010/main" val="233874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521193DB-D8CE-4840-BB2A-247530DA7B14}"/>
              </a:ext>
            </a:extLst>
          </p:cNvPr>
          <p:cNvSpPr>
            <a:spLocks noGrp="1" noChangeArrowheads="1"/>
          </p:cNvSpPr>
          <p:nvPr>
            <p:ph idx="1"/>
          </p:nvPr>
        </p:nvSpPr>
        <p:spPr/>
        <p:txBody>
          <a:bodyPr/>
          <a:lstStyle/>
          <a:p>
            <a:pPr eaLnBrk="1" hangingPunct="1"/>
            <a:r>
              <a:rPr lang="en-US" altLang="en-US" dirty="0"/>
              <a:t>The Cost of Capital: Some Preliminaries</a:t>
            </a:r>
          </a:p>
          <a:p>
            <a:pPr eaLnBrk="1" hangingPunct="1"/>
            <a:endParaRPr lang="en-US" altLang="en-US" sz="800" dirty="0"/>
          </a:p>
          <a:p>
            <a:pPr eaLnBrk="1" hangingPunct="1"/>
            <a:r>
              <a:rPr lang="en-US" altLang="en-US" dirty="0"/>
              <a:t>The Cost of Equity</a:t>
            </a:r>
          </a:p>
          <a:p>
            <a:pPr eaLnBrk="1" hangingPunct="1"/>
            <a:endParaRPr lang="en-US" altLang="en-US" sz="800" dirty="0"/>
          </a:p>
          <a:p>
            <a:pPr eaLnBrk="1" hangingPunct="1"/>
            <a:r>
              <a:rPr lang="en-US" altLang="en-US" dirty="0"/>
              <a:t>The Costs of Debt and Preferred Stock</a:t>
            </a:r>
          </a:p>
          <a:p>
            <a:pPr eaLnBrk="1" hangingPunct="1"/>
            <a:endParaRPr lang="en-US" altLang="en-US" sz="800" dirty="0"/>
          </a:p>
          <a:p>
            <a:pPr eaLnBrk="1" hangingPunct="1"/>
            <a:r>
              <a:rPr lang="en-US" altLang="en-US" dirty="0"/>
              <a:t>The Weighted Average Cost of Capital</a:t>
            </a:r>
          </a:p>
          <a:p>
            <a:pPr eaLnBrk="1" hangingPunct="1"/>
            <a:endParaRPr lang="en-US" altLang="en-US" sz="800" dirty="0"/>
          </a:p>
          <a:p>
            <a:pPr eaLnBrk="1" hangingPunct="1"/>
            <a:r>
              <a:rPr lang="en-US" altLang="en-US" dirty="0"/>
              <a:t>Divisional and Project Costs of Capital</a:t>
            </a:r>
          </a:p>
          <a:p>
            <a:pPr eaLnBrk="1" hangingPunct="1"/>
            <a:endParaRPr lang="en-US" altLang="en-US" sz="800" dirty="0"/>
          </a:p>
          <a:p>
            <a:pPr eaLnBrk="1" hangingPunct="1"/>
            <a:r>
              <a:rPr lang="en-US" altLang="en-US" dirty="0"/>
              <a:t>Company Valuation with the WACC</a:t>
            </a:r>
          </a:p>
          <a:p>
            <a:pPr eaLnBrk="1" hangingPunct="1"/>
            <a:endParaRPr lang="en-US" altLang="en-US" sz="800" dirty="0"/>
          </a:p>
          <a:p>
            <a:pPr eaLnBrk="1" hangingPunct="1"/>
            <a:r>
              <a:rPr lang="en-US" altLang="en-US" dirty="0"/>
              <a:t>Flotation Costs and the Weighted Average Cost of Capital</a:t>
            </a:r>
          </a:p>
        </p:txBody>
      </p:sp>
      <p:sp>
        <p:nvSpPr>
          <p:cNvPr id="2" name="Footer Placeholder 1">
            <a:extLst>
              <a:ext uri="{FF2B5EF4-FFF2-40B4-BE49-F238E27FC236}">
                <a16:creationId xmlns:a16="http://schemas.microsoft.com/office/drawing/2014/main" id="{27EE5F00-1C0A-4055-B1FB-1462D4653F1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5122" name="Rectangle 2">
            <a:extLst>
              <a:ext uri="{FF2B5EF4-FFF2-40B4-BE49-F238E27FC236}">
                <a16:creationId xmlns:a16="http://schemas.microsoft.com/office/drawing/2014/main" id="{59C3B63A-B720-4469-A2BB-AE60976E3CC8}"/>
              </a:ext>
            </a:extLst>
          </p:cNvPr>
          <p:cNvSpPr>
            <a:spLocks noGrp="1" noChangeArrowheads="1"/>
          </p:cNvSpPr>
          <p:nvPr>
            <p:ph type="title"/>
          </p:nvPr>
        </p:nvSpPr>
        <p:spPr/>
        <p:txBody>
          <a:bodyPr/>
          <a:lstStyle/>
          <a:p>
            <a:pPr eaLnBrk="1" hangingPunct="1">
              <a:defRPr/>
            </a:pPr>
            <a:r>
              <a:rPr lang="en-US" altLang="en-US" sz="3600" dirty="0"/>
              <a:t>Chapter Outline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4"/>
            <a:ext cx="8117416" cy="4993290"/>
          </a:xfrm>
        </p:spPr>
        <p:txBody>
          <a:bodyPr wrap="square" anchor="t">
            <a:noAutofit/>
          </a:bodyPr>
          <a:lstStyle/>
          <a:p>
            <a:pPr>
              <a:lnSpc>
                <a:spcPct val="87000"/>
              </a:lnSpc>
              <a:spcBef>
                <a:spcPts val="600"/>
              </a:spcBef>
            </a:pPr>
            <a:r>
              <a:rPr lang="en-US" sz="2200" dirty="0">
                <a:solidFill>
                  <a:srgbClr val="221E1F"/>
                </a:solidFill>
              </a:rPr>
              <a:t>Using the firm’s WACC inappropriately can lead to problems, so how can we come up with the appropriate discount rates in such circumstances? </a:t>
            </a:r>
          </a:p>
          <a:p>
            <a:pPr lvl="1">
              <a:lnSpc>
                <a:spcPct val="87000"/>
              </a:lnSpc>
              <a:spcBef>
                <a:spcPts val="600"/>
              </a:spcBef>
            </a:pPr>
            <a:r>
              <a:rPr lang="en-US" sz="2100" dirty="0">
                <a:solidFill>
                  <a:srgbClr val="221E1F"/>
                </a:solidFill>
              </a:rPr>
              <a:t>Examine other investments outside the firm that are in the same risk class as the one being considered, and use the market-required return on these investments as the discount rate</a:t>
            </a:r>
            <a:endParaRPr lang="en-US" altLang="en-US" sz="2100" b="1" dirty="0"/>
          </a:p>
          <a:p>
            <a:pPr>
              <a:lnSpc>
                <a:spcPct val="87000"/>
              </a:lnSpc>
              <a:spcBef>
                <a:spcPts val="600"/>
              </a:spcBef>
            </a:pPr>
            <a:r>
              <a:rPr lang="en-US" altLang="en-US" sz="2200" b="1" dirty="0">
                <a:solidFill>
                  <a:srgbClr val="221E1F"/>
                </a:solidFill>
              </a:rPr>
              <a:t>Pure play approach </a:t>
            </a:r>
            <a:r>
              <a:rPr lang="en-US" altLang="en-US" sz="2200" dirty="0">
                <a:solidFill>
                  <a:srgbClr val="221E1F"/>
                </a:solidFill>
              </a:rPr>
              <a:t>is the use of WACC that is unique to a particular project, based on companies in similar lines of business</a:t>
            </a:r>
          </a:p>
          <a:p>
            <a:pPr>
              <a:lnSpc>
                <a:spcPct val="87000"/>
              </a:lnSpc>
              <a:spcBef>
                <a:spcPts val="600"/>
              </a:spcBef>
            </a:pPr>
            <a:r>
              <a:rPr lang="en-US" sz="2200" b="0" i="0" u="none" strike="noStrike" baseline="0" dirty="0">
                <a:solidFill>
                  <a:srgbClr val="221E1F"/>
                </a:solidFill>
              </a:rPr>
              <a:t>Going back to our electricity division, suppose we wanted to find a discount rate to use for that division:</a:t>
            </a:r>
          </a:p>
          <a:p>
            <a:pPr lvl="1">
              <a:lnSpc>
                <a:spcPct val="87000"/>
              </a:lnSpc>
              <a:spcBef>
                <a:spcPts val="600"/>
              </a:spcBef>
            </a:pPr>
            <a:r>
              <a:rPr lang="en-US" sz="2100" b="0" i="0" u="none" strike="noStrike" baseline="0" dirty="0">
                <a:solidFill>
                  <a:srgbClr val="221E1F"/>
                </a:solidFill>
              </a:rPr>
              <a:t>We could identify several other electric companies that have publicly traded securities</a:t>
            </a:r>
          </a:p>
          <a:p>
            <a:pPr lvl="1">
              <a:lnSpc>
                <a:spcPct val="87000"/>
              </a:lnSpc>
              <a:spcBef>
                <a:spcPts val="600"/>
              </a:spcBef>
            </a:pPr>
            <a:r>
              <a:rPr lang="en-US" sz="2100" b="0" i="0" u="none" strike="noStrike" baseline="0" dirty="0">
                <a:solidFill>
                  <a:srgbClr val="221E1F"/>
                </a:solidFill>
              </a:rPr>
              <a:t>We may find a typical electric company has a beta of .80, AA-rated debt, and a capital structure that is about 50% debt and 50% equity</a:t>
            </a:r>
          </a:p>
          <a:p>
            <a:pPr lvl="1">
              <a:lnSpc>
                <a:spcPct val="87000"/>
              </a:lnSpc>
              <a:spcBef>
                <a:spcPts val="600"/>
              </a:spcBef>
            </a:pPr>
            <a:r>
              <a:rPr lang="en-US" sz="2100" b="0" i="0" u="none" strike="noStrike" baseline="0" dirty="0">
                <a:solidFill>
                  <a:srgbClr val="221E1F"/>
                </a:solidFill>
              </a:rPr>
              <a:t>Using this information, we could develop a WACC for a typical electric company and use this as our discount rate</a:t>
            </a:r>
            <a:endParaRPr lang="en-US" altLang="en-US" sz="2100" dirty="0">
              <a:solidFill>
                <a:srgbClr val="221E1F"/>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a:bodyPr>
          <a:lstStyle/>
          <a:p>
            <a:pPr eaLnBrk="1" hangingPunct="1">
              <a:defRPr/>
            </a:pPr>
            <a:r>
              <a:rPr lang="en-US" altLang="en-US" dirty="0"/>
              <a:t>The pure play approach</a:t>
            </a:r>
          </a:p>
        </p:txBody>
      </p:sp>
    </p:spTree>
    <p:extLst>
      <p:ext uri="{BB962C8B-B14F-4D97-AF65-F5344CB8AC3E}">
        <p14:creationId xmlns:p14="http://schemas.microsoft.com/office/powerpoint/2010/main" val="137381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4"/>
            <a:ext cx="8117416" cy="4993290"/>
          </a:xfrm>
        </p:spPr>
        <p:txBody>
          <a:bodyPr wrap="square" anchor="t">
            <a:noAutofit/>
          </a:bodyPr>
          <a:lstStyle/>
          <a:p>
            <a:pPr>
              <a:lnSpc>
                <a:spcPct val="90000"/>
              </a:lnSpc>
              <a:spcBef>
                <a:spcPts val="600"/>
              </a:spcBef>
            </a:pPr>
            <a:r>
              <a:rPr lang="en-US" sz="2200" b="0" i="0" u="none" strike="noStrike" baseline="0" dirty="0">
                <a:solidFill>
                  <a:srgbClr val="221E1F"/>
                </a:solidFill>
              </a:rPr>
              <a:t>Due to the challenges that exist in objectively establishing discount rates for individual projects, firms often adopt an approach that involves making subjective adjustments to the overall WACC</a:t>
            </a:r>
          </a:p>
          <a:p>
            <a:pPr>
              <a:lnSpc>
                <a:spcPct val="90000"/>
              </a:lnSpc>
              <a:spcBef>
                <a:spcPts val="600"/>
              </a:spcBef>
            </a:pPr>
            <a:r>
              <a:rPr lang="en-US" sz="2200" b="0" i="0" u="none" strike="noStrike" baseline="0" dirty="0">
                <a:solidFill>
                  <a:srgbClr val="221E1F"/>
                </a:solidFill>
              </a:rPr>
              <a:t>Suppose a firm has an overall WACC of 14%, and it places all proposed projects into four categories as follows:</a:t>
            </a:r>
          </a:p>
          <a:p>
            <a:pPr>
              <a:lnSpc>
                <a:spcPct val="90000"/>
              </a:lnSpc>
              <a:spcBef>
                <a:spcPts val="600"/>
              </a:spcBef>
            </a:pPr>
            <a:endParaRPr lang="en-US" altLang="en-US" sz="2200" dirty="0">
              <a:solidFill>
                <a:srgbClr val="221E1F"/>
              </a:solidFill>
            </a:endParaRPr>
          </a:p>
          <a:p>
            <a:pPr>
              <a:lnSpc>
                <a:spcPct val="90000"/>
              </a:lnSpc>
              <a:spcBef>
                <a:spcPts val="600"/>
              </a:spcBef>
            </a:pPr>
            <a:endParaRPr lang="en-US" altLang="en-US" sz="2200" dirty="0">
              <a:solidFill>
                <a:srgbClr val="221E1F"/>
              </a:solidFill>
            </a:endParaRPr>
          </a:p>
          <a:p>
            <a:pPr>
              <a:lnSpc>
                <a:spcPct val="90000"/>
              </a:lnSpc>
              <a:spcBef>
                <a:spcPts val="600"/>
              </a:spcBef>
            </a:pPr>
            <a:endParaRPr lang="en-US" altLang="en-US" sz="2200" dirty="0">
              <a:solidFill>
                <a:srgbClr val="221E1F"/>
              </a:solidFill>
            </a:endParaRPr>
          </a:p>
          <a:p>
            <a:pPr>
              <a:lnSpc>
                <a:spcPct val="90000"/>
              </a:lnSpc>
              <a:spcBef>
                <a:spcPts val="600"/>
              </a:spcBef>
            </a:pPr>
            <a:endParaRPr lang="en-US" altLang="en-US" sz="2200" dirty="0">
              <a:solidFill>
                <a:srgbClr val="221E1F"/>
              </a:solidFill>
            </a:endParaRPr>
          </a:p>
          <a:p>
            <a:pPr>
              <a:lnSpc>
                <a:spcPct val="90000"/>
              </a:lnSpc>
              <a:spcBef>
                <a:spcPts val="600"/>
              </a:spcBef>
            </a:pPr>
            <a:endParaRPr lang="en-US" altLang="en-US" sz="2200" dirty="0">
              <a:solidFill>
                <a:srgbClr val="221E1F"/>
              </a:solidFill>
            </a:endParaRPr>
          </a:p>
          <a:p>
            <a:pPr lvl="1">
              <a:lnSpc>
                <a:spcPct val="90000"/>
              </a:lnSpc>
              <a:spcBef>
                <a:spcPts val="600"/>
              </a:spcBef>
            </a:pPr>
            <a:r>
              <a:rPr lang="en-US" sz="2100" b="0" i="0" u="none" strike="noStrike" baseline="0" dirty="0">
                <a:solidFill>
                  <a:srgbClr val="221E1F"/>
                </a:solidFill>
              </a:rPr>
              <a:t>Effect of this partitioning is to assume all projects either fall into one of three risk classes or else are mandatory, in which case the cost of capital is irrelevant because the project must be taken</a:t>
            </a:r>
            <a:endParaRPr lang="en-US" altLang="en-US" sz="2100" dirty="0">
              <a:solidFill>
                <a:srgbClr val="221E1F"/>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a:bodyPr>
          <a:lstStyle/>
          <a:p>
            <a:pPr eaLnBrk="1" hangingPunct="1">
              <a:defRPr/>
            </a:pPr>
            <a:r>
              <a:rPr lang="en-US" altLang="en-US" dirty="0"/>
              <a:t>The subjective approach</a:t>
            </a:r>
          </a:p>
        </p:txBody>
      </p:sp>
      <p:pic>
        <p:nvPicPr>
          <p:cNvPr id="4" name="Picture 3">
            <a:extLst>
              <a:ext uri="{FF2B5EF4-FFF2-40B4-BE49-F238E27FC236}">
                <a16:creationId xmlns:a16="http://schemas.microsoft.com/office/drawing/2014/main" id="{1876C5BA-F79C-472B-B405-DDD31E237B34}"/>
              </a:ext>
            </a:extLst>
          </p:cNvPr>
          <p:cNvPicPr>
            <a:picLocks noChangeAspect="1"/>
          </p:cNvPicPr>
          <p:nvPr/>
        </p:nvPicPr>
        <p:blipFill>
          <a:blip r:embed="rId3"/>
          <a:stretch>
            <a:fillRect/>
          </a:stretch>
        </p:blipFill>
        <p:spPr>
          <a:xfrm>
            <a:off x="1219200" y="3200400"/>
            <a:ext cx="7171620" cy="1680848"/>
          </a:xfrm>
          <a:prstGeom prst="rect">
            <a:avLst/>
          </a:prstGeom>
        </p:spPr>
      </p:pic>
    </p:spTree>
    <p:extLst>
      <p:ext uri="{BB962C8B-B14F-4D97-AF65-F5344CB8AC3E}">
        <p14:creationId xmlns:p14="http://schemas.microsoft.com/office/powerpoint/2010/main" val="662630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sz="half" idx="1"/>
          </p:nvPr>
        </p:nvSpPr>
        <p:spPr>
          <a:xfrm>
            <a:off x="636764" y="1600200"/>
            <a:ext cx="4038600" cy="4526279"/>
          </a:xfrm>
        </p:spPr>
        <p:txBody>
          <a:bodyPr wrap="square" anchor="t">
            <a:noAutofit/>
          </a:bodyPr>
          <a:lstStyle/>
          <a:p>
            <a:pPr>
              <a:spcBef>
                <a:spcPts val="600"/>
              </a:spcBef>
            </a:pPr>
            <a:r>
              <a:rPr lang="en-US" sz="2200" b="0" i="0" u="none" strike="noStrike" baseline="0" dirty="0">
                <a:solidFill>
                  <a:srgbClr val="221E1F"/>
                </a:solidFill>
              </a:rPr>
              <a:t>Within each risk class, some projects will presumably have more risk than others, and the danger of making incorrect decisions still exists</a:t>
            </a:r>
          </a:p>
          <a:p>
            <a:pPr>
              <a:spcBef>
                <a:spcPts val="600"/>
              </a:spcBef>
            </a:pPr>
            <a:r>
              <a:rPr lang="en-US" sz="2200" b="0" i="0" u="none" strike="noStrike" baseline="0" dirty="0">
                <a:solidFill>
                  <a:srgbClr val="221E1F"/>
                </a:solidFill>
              </a:rPr>
              <a:t>Project labeled A would be accepted if the WACC were used, but it is rejected once it is classified as a high-risk investment</a:t>
            </a:r>
            <a:endParaRPr lang="en-US" sz="2200" dirty="0">
              <a:solidFill>
                <a:srgbClr val="221E1F"/>
              </a:solidFill>
            </a:endParaRPr>
          </a:p>
          <a:p>
            <a:pPr lvl="1">
              <a:spcBef>
                <a:spcPts val="600"/>
              </a:spcBef>
            </a:pPr>
            <a:r>
              <a:rPr lang="en-US" sz="2200" b="0" i="0" u="none" strike="noStrike" baseline="0" dirty="0">
                <a:solidFill>
                  <a:srgbClr val="221E1F"/>
                </a:solidFill>
              </a:rPr>
              <a:t>Some risk adjustment, even if it is subjective, is probably better than no risk adjustment</a:t>
            </a:r>
            <a:endParaRPr lang="en-US" altLang="en-US" sz="2200" dirty="0"/>
          </a:p>
        </p:txBody>
      </p:sp>
      <p:pic>
        <p:nvPicPr>
          <p:cNvPr id="5" name="Picture 4" descr="Diagram, line chart&#10;&#10;Description automatically generated">
            <a:extLst>
              <a:ext uri="{FF2B5EF4-FFF2-40B4-BE49-F238E27FC236}">
                <a16:creationId xmlns:a16="http://schemas.microsoft.com/office/drawing/2014/main" id="{16FE983F-F6AA-4CD7-B9E1-491E86EB9695}"/>
              </a:ext>
            </a:extLst>
          </p:cNvPr>
          <p:cNvPicPr>
            <a:picLocks noChangeAspect="1"/>
          </p:cNvPicPr>
          <p:nvPr/>
        </p:nvPicPr>
        <p:blipFill>
          <a:blip r:embed="rId3"/>
          <a:stretch>
            <a:fillRect/>
          </a:stretch>
        </p:blipFill>
        <p:spPr>
          <a:xfrm>
            <a:off x="4599709" y="2286000"/>
            <a:ext cx="4459184" cy="3166021"/>
          </a:xfrm>
          <a:prstGeom prst="rect">
            <a:avLst/>
          </a:prstGeom>
          <a:noFill/>
        </p:spPr>
      </p:pic>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a:xfrm>
            <a:off x="456848" y="6484344"/>
            <a:ext cx="8687152" cy="370577"/>
          </a:xfrm>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a:xfrm>
            <a:off x="636764" y="373677"/>
            <a:ext cx="8117416" cy="1117356"/>
          </a:xfrm>
        </p:spPr>
        <p:txBody>
          <a:bodyPr anchor="ctr">
            <a:normAutofit/>
          </a:bodyPr>
          <a:lstStyle/>
          <a:p>
            <a:pPr eaLnBrk="1" hangingPunct="1">
              <a:lnSpc>
                <a:spcPct val="90000"/>
              </a:lnSpc>
              <a:defRPr/>
            </a:pPr>
            <a:r>
              <a:rPr lang="en-US" altLang="en-US" sz="3500"/>
              <a:t>The subjective approach</a:t>
            </a:r>
            <a:br>
              <a:rPr lang="en-US" altLang="en-US" sz="3500"/>
            </a:br>
            <a:r>
              <a:rPr lang="en-US" altLang="en-US" sz="3500"/>
              <a:t>(continued)</a:t>
            </a:r>
          </a:p>
        </p:txBody>
      </p:sp>
    </p:spTree>
    <p:extLst>
      <p:ext uri="{BB962C8B-B14F-4D97-AF65-F5344CB8AC3E}">
        <p14:creationId xmlns:p14="http://schemas.microsoft.com/office/powerpoint/2010/main" val="3432217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4"/>
            <a:ext cx="8354836" cy="4993290"/>
          </a:xfrm>
        </p:spPr>
        <p:txBody>
          <a:bodyPr wrap="square" anchor="t">
            <a:noAutofit/>
          </a:bodyPr>
          <a:lstStyle/>
          <a:p>
            <a:pPr>
              <a:lnSpc>
                <a:spcPct val="80000"/>
              </a:lnSpc>
              <a:spcBef>
                <a:spcPts val="600"/>
              </a:spcBef>
            </a:pPr>
            <a:r>
              <a:rPr lang="en-US" sz="2200" b="0" i="0" u="none" strike="noStrike" baseline="0" dirty="0">
                <a:solidFill>
                  <a:srgbClr val="221E1F"/>
                </a:solidFill>
              </a:rPr>
              <a:t>To calculate cash flow from assets, first calculate what the firm’s tax bill would have been if it had not used debt financing</a:t>
            </a:r>
          </a:p>
          <a:p>
            <a:pPr lvl="1">
              <a:lnSpc>
                <a:spcPct val="80000"/>
              </a:lnSpc>
              <a:spcBef>
                <a:spcPts val="600"/>
              </a:spcBef>
            </a:pPr>
            <a:r>
              <a:rPr lang="en-US" sz="2100" b="0" i="0" u="none" strike="noStrike" baseline="0" dirty="0">
                <a:solidFill>
                  <a:srgbClr val="221E1F"/>
                </a:solidFill>
              </a:rPr>
              <a:t>Multiply earnings before interest and taxes (EBIT) by firm’s tax rate (</a:t>
            </a:r>
            <a:r>
              <a:rPr lang="en-US" sz="2100" b="0" i="1" u="none" strike="noStrike" baseline="0" dirty="0">
                <a:solidFill>
                  <a:srgbClr val="221E1F"/>
                </a:solidFill>
              </a:rPr>
              <a:t>T</a:t>
            </a:r>
            <a:r>
              <a:rPr lang="en-US" sz="2100" b="0" i="1" u="none" strike="noStrike" baseline="-25000" dirty="0">
                <a:solidFill>
                  <a:srgbClr val="221E1F"/>
                </a:solidFill>
              </a:rPr>
              <a:t>C</a:t>
            </a:r>
            <a:r>
              <a:rPr lang="en-US" sz="2100" b="0" i="0" u="none" strike="noStrike" baseline="0" dirty="0">
                <a:solidFill>
                  <a:srgbClr val="221E1F"/>
                </a:solidFill>
              </a:rPr>
              <a:t>) to get “would-have-been” tax bill, called “adjusted” taxes, Taxes*:</a:t>
            </a:r>
          </a:p>
          <a:p>
            <a:pPr lvl="1">
              <a:lnSpc>
                <a:spcPct val="80000"/>
              </a:lnSpc>
              <a:spcBef>
                <a:spcPts val="600"/>
              </a:spcBef>
            </a:pPr>
            <a:endParaRPr lang="en-US" sz="2100" dirty="0">
              <a:solidFill>
                <a:srgbClr val="221E1F"/>
              </a:solidFill>
            </a:endParaRPr>
          </a:p>
          <a:p>
            <a:pPr lvl="1">
              <a:lnSpc>
                <a:spcPct val="80000"/>
              </a:lnSpc>
              <a:spcBef>
                <a:spcPts val="600"/>
              </a:spcBef>
            </a:pPr>
            <a:endParaRPr lang="en-US" sz="2100" b="0" i="0" u="none" strike="noStrike" baseline="0" dirty="0">
              <a:solidFill>
                <a:srgbClr val="221E1F"/>
              </a:solidFill>
            </a:endParaRPr>
          </a:p>
          <a:p>
            <a:pPr>
              <a:lnSpc>
                <a:spcPct val="80000"/>
              </a:lnSpc>
              <a:spcBef>
                <a:spcPts val="600"/>
              </a:spcBef>
            </a:pPr>
            <a:r>
              <a:rPr lang="en-US" sz="2200" b="0" i="0" u="none" strike="noStrike" baseline="0" dirty="0">
                <a:solidFill>
                  <a:srgbClr val="221E1F"/>
                </a:solidFill>
              </a:rPr>
              <a:t>Next, calculate cash flow from assets, using adjusted taxes</a:t>
            </a:r>
          </a:p>
          <a:p>
            <a:pPr lvl="1">
              <a:lnSpc>
                <a:spcPct val="80000"/>
              </a:lnSpc>
              <a:spcBef>
                <a:spcPts val="600"/>
              </a:spcBef>
            </a:pPr>
            <a:r>
              <a:rPr lang="en-US" sz="2100" b="0" i="0" u="none" strike="noStrike" baseline="0" dirty="0">
                <a:solidFill>
                  <a:srgbClr val="221E1F"/>
                </a:solidFill>
              </a:rPr>
              <a:t>Call this “adjusted” cash flow from assets, CFA*, calculated as:</a:t>
            </a:r>
          </a:p>
          <a:p>
            <a:pPr lvl="1">
              <a:lnSpc>
                <a:spcPct val="80000"/>
              </a:lnSpc>
              <a:spcBef>
                <a:spcPts val="600"/>
              </a:spcBef>
            </a:pPr>
            <a:endParaRPr lang="en-US" sz="2100" dirty="0">
              <a:solidFill>
                <a:srgbClr val="221E1F"/>
              </a:solidFill>
            </a:endParaRPr>
          </a:p>
          <a:p>
            <a:pPr lvl="1">
              <a:lnSpc>
                <a:spcPct val="80000"/>
              </a:lnSpc>
              <a:spcBef>
                <a:spcPts val="600"/>
              </a:spcBef>
            </a:pPr>
            <a:endParaRPr lang="en-US" sz="2100" b="0" i="0" u="none" strike="noStrike" baseline="0" dirty="0">
              <a:solidFill>
                <a:srgbClr val="221E1F"/>
              </a:solidFill>
            </a:endParaRPr>
          </a:p>
          <a:p>
            <a:pPr>
              <a:lnSpc>
                <a:spcPct val="80000"/>
              </a:lnSpc>
              <a:spcBef>
                <a:spcPts val="600"/>
              </a:spcBef>
            </a:pPr>
            <a:endParaRPr lang="en-US" sz="2200" b="0" i="0" u="none" strike="noStrike" baseline="0" dirty="0">
              <a:solidFill>
                <a:srgbClr val="221E1F"/>
              </a:solidFill>
            </a:endParaRPr>
          </a:p>
          <a:p>
            <a:pPr>
              <a:lnSpc>
                <a:spcPct val="80000"/>
              </a:lnSpc>
              <a:spcBef>
                <a:spcPts val="600"/>
              </a:spcBef>
            </a:pPr>
            <a:endParaRPr lang="en-US" sz="2200" b="0" i="0" u="none" strike="noStrike" baseline="0" dirty="0">
              <a:solidFill>
                <a:srgbClr val="221E1F"/>
              </a:solidFill>
            </a:endParaRPr>
          </a:p>
          <a:p>
            <a:pPr>
              <a:lnSpc>
                <a:spcPct val="80000"/>
              </a:lnSpc>
              <a:spcBef>
                <a:spcPts val="600"/>
              </a:spcBef>
            </a:pPr>
            <a:r>
              <a:rPr lang="en-US" sz="2200" b="0" i="0" u="none" strike="noStrike" baseline="0" dirty="0">
                <a:solidFill>
                  <a:srgbClr val="221E1F"/>
                </a:solidFill>
              </a:rPr>
              <a:t>CFA* calculation could be simplified by writing it as:</a:t>
            </a:r>
          </a:p>
          <a:p>
            <a:pPr>
              <a:lnSpc>
                <a:spcPct val="80000"/>
              </a:lnSpc>
              <a:spcBef>
                <a:spcPts val="600"/>
              </a:spcBef>
            </a:pPr>
            <a:endParaRPr lang="en-US" altLang="en-US" sz="2200" dirty="0">
              <a:solidFill>
                <a:srgbClr val="221E1F"/>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fontScale="90000"/>
          </a:bodyPr>
          <a:lstStyle/>
          <a:p>
            <a:pPr eaLnBrk="1" hangingPunct="1">
              <a:defRPr/>
            </a:pPr>
            <a:r>
              <a:rPr lang="en-US" altLang="en-US" dirty="0"/>
              <a:t>Company valuation with the </a:t>
            </a:r>
            <a:r>
              <a:rPr lang="en-US" altLang="en-US" dirty="0" err="1"/>
              <a:t>wacc</a:t>
            </a:r>
            <a:endParaRPr lang="en-US" altLang="en-US" dirty="0"/>
          </a:p>
        </p:txBody>
      </p:sp>
      <p:pic>
        <p:nvPicPr>
          <p:cNvPr id="5" name="Picture 4">
            <a:extLst>
              <a:ext uri="{FF2B5EF4-FFF2-40B4-BE49-F238E27FC236}">
                <a16:creationId xmlns:a16="http://schemas.microsoft.com/office/drawing/2014/main" id="{7541A334-1D7B-4FB2-9D37-7CEA4FF24DC4}"/>
              </a:ext>
            </a:extLst>
          </p:cNvPr>
          <p:cNvPicPr>
            <a:picLocks noChangeAspect="1"/>
          </p:cNvPicPr>
          <p:nvPr/>
        </p:nvPicPr>
        <p:blipFill>
          <a:blip r:embed="rId3"/>
          <a:stretch>
            <a:fillRect/>
          </a:stretch>
        </p:blipFill>
        <p:spPr>
          <a:xfrm>
            <a:off x="3358016" y="2788703"/>
            <a:ext cx="2427968" cy="504825"/>
          </a:xfrm>
          <a:prstGeom prst="rect">
            <a:avLst/>
          </a:prstGeom>
        </p:spPr>
      </p:pic>
      <p:pic>
        <p:nvPicPr>
          <p:cNvPr id="7" name="Picture 6">
            <a:extLst>
              <a:ext uri="{FF2B5EF4-FFF2-40B4-BE49-F238E27FC236}">
                <a16:creationId xmlns:a16="http://schemas.microsoft.com/office/drawing/2014/main" id="{D65C54E9-605E-4441-8D21-61FC7CF165B4}"/>
              </a:ext>
            </a:extLst>
          </p:cNvPr>
          <p:cNvPicPr>
            <a:picLocks noChangeAspect="1"/>
          </p:cNvPicPr>
          <p:nvPr/>
        </p:nvPicPr>
        <p:blipFill>
          <a:blip r:embed="rId4"/>
          <a:stretch>
            <a:fillRect/>
          </a:stretch>
        </p:blipFill>
        <p:spPr>
          <a:xfrm>
            <a:off x="2643011" y="4038600"/>
            <a:ext cx="4314825" cy="1257300"/>
          </a:xfrm>
          <a:prstGeom prst="rect">
            <a:avLst/>
          </a:prstGeom>
        </p:spPr>
      </p:pic>
      <p:pic>
        <p:nvPicPr>
          <p:cNvPr id="9" name="Picture 8">
            <a:extLst>
              <a:ext uri="{FF2B5EF4-FFF2-40B4-BE49-F238E27FC236}">
                <a16:creationId xmlns:a16="http://schemas.microsoft.com/office/drawing/2014/main" id="{EAC47A1B-24C4-420B-99C5-4FE01C0AD432}"/>
              </a:ext>
            </a:extLst>
          </p:cNvPr>
          <p:cNvPicPr>
            <a:picLocks noChangeAspect="1"/>
          </p:cNvPicPr>
          <p:nvPr/>
        </p:nvPicPr>
        <p:blipFill>
          <a:blip r:embed="rId5"/>
          <a:stretch>
            <a:fillRect/>
          </a:stretch>
        </p:blipFill>
        <p:spPr>
          <a:xfrm>
            <a:off x="2681110" y="5769948"/>
            <a:ext cx="4238625" cy="714375"/>
          </a:xfrm>
          <a:prstGeom prst="rect">
            <a:avLst/>
          </a:prstGeom>
        </p:spPr>
      </p:pic>
    </p:spTree>
    <p:extLst>
      <p:ext uri="{BB962C8B-B14F-4D97-AF65-F5344CB8AC3E}">
        <p14:creationId xmlns:p14="http://schemas.microsoft.com/office/powerpoint/2010/main" val="3473087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4"/>
            <a:ext cx="8354836" cy="4993290"/>
          </a:xfrm>
        </p:spPr>
        <p:txBody>
          <a:bodyPr wrap="square" anchor="t">
            <a:noAutofit/>
          </a:bodyPr>
          <a:lstStyle/>
          <a:p>
            <a:pPr>
              <a:lnSpc>
                <a:spcPct val="85000"/>
              </a:lnSpc>
              <a:spcBef>
                <a:spcPts val="600"/>
              </a:spcBef>
            </a:pPr>
            <a:r>
              <a:rPr lang="en-US" sz="2200" b="0" i="0" u="none" strike="noStrike" baseline="0" dirty="0">
                <a:solidFill>
                  <a:srgbClr val="221E1F"/>
                </a:solidFill>
              </a:rPr>
              <a:t>Suppose you project CFA* for the coming year as CFA</a:t>
            </a:r>
            <a:r>
              <a:rPr lang="en-US" sz="2200" b="0" i="0" u="none" strike="noStrike" baseline="-25000" dirty="0">
                <a:solidFill>
                  <a:srgbClr val="221E1F"/>
                </a:solidFill>
              </a:rPr>
              <a:t>1</a:t>
            </a:r>
            <a:r>
              <a:rPr lang="en-US" sz="2200" b="0" i="0" u="none" strike="noStrike" baseline="30000" dirty="0">
                <a:solidFill>
                  <a:srgbClr val="221E1F"/>
                </a:solidFill>
              </a:rPr>
              <a:t>*</a:t>
            </a:r>
            <a:r>
              <a:rPr lang="en-US" sz="2200" b="0" i="0" u="none" strike="noStrike" baseline="0" dirty="0">
                <a:solidFill>
                  <a:srgbClr val="221E1F"/>
                </a:solidFill>
              </a:rPr>
              <a:t> = $120 million. You think this amount will grow indefinitely at </a:t>
            </a:r>
            <a:r>
              <a:rPr lang="en-US" sz="2200" b="0" i="1" u="none" strike="noStrike" baseline="0" dirty="0">
                <a:solidFill>
                  <a:srgbClr val="221E1F"/>
                </a:solidFill>
              </a:rPr>
              <a:t>g </a:t>
            </a:r>
            <a:r>
              <a:rPr lang="en-US" sz="2200" b="0" i="0" u="none" strike="noStrike" baseline="0" dirty="0">
                <a:solidFill>
                  <a:srgbClr val="221E1F"/>
                </a:solidFill>
              </a:rPr>
              <a:t>= 5% per year. You’ve estimated the firm’s WACC to be 9%, so the value of the firm today (</a:t>
            </a:r>
            <a:r>
              <a:rPr lang="en-US" sz="2200" b="0" i="1" u="none" strike="noStrike" baseline="0" dirty="0">
                <a:solidFill>
                  <a:srgbClr val="221E1F"/>
                </a:solidFill>
              </a:rPr>
              <a:t>V</a:t>
            </a:r>
            <a:r>
              <a:rPr lang="en-US" sz="2200" b="0" i="0" u="none" strike="noStrike" baseline="-25000" dirty="0">
                <a:solidFill>
                  <a:srgbClr val="221E1F"/>
                </a:solidFill>
              </a:rPr>
              <a:t>0</a:t>
            </a:r>
            <a:r>
              <a:rPr lang="en-US" sz="2200" b="0" i="0" u="none" strike="noStrike" baseline="0" dirty="0">
                <a:solidFill>
                  <a:srgbClr val="221E1F"/>
                </a:solidFill>
              </a:rPr>
              <a:t>) is:</a:t>
            </a:r>
          </a:p>
          <a:p>
            <a:pPr>
              <a:lnSpc>
                <a:spcPct val="85000"/>
              </a:lnSpc>
              <a:spcBef>
                <a:spcPts val="600"/>
              </a:spcBef>
            </a:pPr>
            <a:endParaRPr lang="en-US" altLang="en-US" sz="2200" dirty="0">
              <a:solidFill>
                <a:srgbClr val="221E1F"/>
              </a:solidFill>
            </a:endParaRPr>
          </a:p>
          <a:p>
            <a:pPr>
              <a:lnSpc>
                <a:spcPct val="85000"/>
              </a:lnSpc>
              <a:spcBef>
                <a:spcPts val="600"/>
              </a:spcBef>
            </a:pPr>
            <a:endParaRPr lang="en-US" altLang="en-US" sz="2200" dirty="0">
              <a:solidFill>
                <a:srgbClr val="221E1F"/>
              </a:solidFill>
            </a:endParaRPr>
          </a:p>
          <a:p>
            <a:pPr>
              <a:lnSpc>
                <a:spcPct val="85000"/>
              </a:lnSpc>
              <a:spcBef>
                <a:spcPts val="600"/>
              </a:spcBef>
            </a:pPr>
            <a:r>
              <a:rPr lang="en-US" sz="2200" b="0" i="0" u="none" strike="noStrike" baseline="0" dirty="0">
                <a:solidFill>
                  <a:srgbClr val="221E1F"/>
                </a:solidFill>
              </a:rPr>
              <a:t>In the case of nonconstant growth, assume constant growth begins at Time </a:t>
            </a:r>
            <a:r>
              <a:rPr lang="en-US" sz="2200" b="0" i="1" u="none" strike="noStrike" baseline="0" dirty="0">
                <a:solidFill>
                  <a:srgbClr val="221E1F"/>
                </a:solidFill>
              </a:rPr>
              <a:t>t </a:t>
            </a:r>
            <a:r>
              <a:rPr lang="en-US" sz="2200" b="0" i="0" u="none" strike="noStrike" baseline="0" dirty="0">
                <a:solidFill>
                  <a:srgbClr val="221E1F"/>
                </a:solidFill>
              </a:rPr>
              <a:t>in the future and write the value of the firm today as: </a:t>
            </a:r>
          </a:p>
          <a:p>
            <a:pPr>
              <a:lnSpc>
                <a:spcPct val="85000"/>
              </a:lnSpc>
              <a:spcBef>
                <a:spcPts val="600"/>
              </a:spcBef>
            </a:pPr>
            <a:endParaRPr lang="en-US" altLang="en-US" sz="2200" dirty="0">
              <a:solidFill>
                <a:srgbClr val="221E1F"/>
              </a:solidFill>
            </a:endParaRPr>
          </a:p>
          <a:p>
            <a:pPr>
              <a:lnSpc>
                <a:spcPct val="85000"/>
              </a:lnSpc>
              <a:spcBef>
                <a:spcPts val="600"/>
              </a:spcBef>
            </a:pPr>
            <a:endParaRPr lang="en-US" sz="2200" b="0" i="0" u="none" strike="noStrike" baseline="0" dirty="0">
              <a:solidFill>
                <a:srgbClr val="221E1F"/>
              </a:solidFill>
            </a:endParaRPr>
          </a:p>
          <a:p>
            <a:pPr marL="114634" indent="0">
              <a:lnSpc>
                <a:spcPct val="85000"/>
              </a:lnSpc>
              <a:spcBef>
                <a:spcPts val="600"/>
              </a:spcBef>
              <a:buNone/>
            </a:pPr>
            <a:endParaRPr lang="en-US" sz="2200" b="0" i="0" u="none" strike="noStrike" baseline="0" dirty="0">
              <a:solidFill>
                <a:srgbClr val="221E1F"/>
              </a:solidFill>
            </a:endParaRPr>
          </a:p>
          <a:p>
            <a:pPr>
              <a:lnSpc>
                <a:spcPct val="85000"/>
              </a:lnSpc>
              <a:spcBef>
                <a:spcPts val="600"/>
              </a:spcBef>
            </a:pPr>
            <a:r>
              <a:rPr lang="en-US" sz="2200" b="0" i="1" u="none" strike="noStrike" baseline="0" dirty="0">
                <a:solidFill>
                  <a:srgbClr val="221E1F"/>
                </a:solidFill>
              </a:rPr>
              <a:t>V</a:t>
            </a:r>
            <a:r>
              <a:rPr lang="en-US" sz="2200" b="0" i="1" u="none" strike="noStrike" baseline="-25000" dirty="0">
                <a:solidFill>
                  <a:srgbClr val="221E1F"/>
                </a:solidFill>
              </a:rPr>
              <a:t>t</a:t>
            </a:r>
            <a:r>
              <a:rPr lang="en-US" sz="2200" b="0" i="1" u="none" strike="noStrike" baseline="0" dirty="0">
                <a:solidFill>
                  <a:srgbClr val="221E1F"/>
                </a:solidFill>
              </a:rPr>
              <a:t> </a:t>
            </a:r>
            <a:r>
              <a:rPr lang="en-US" sz="2200" b="0" i="0" u="none" strike="noStrike" baseline="0" dirty="0">
                <a:solidFill>
                  <a:srgbClr val="221E1F"/>
                </a:solidFill>
              </a:rPr>
              <a:t>is the value of the firm at Time </a:t>
            </a:r>
            <a:r>
              <a:rPr lang="en-US" sz="2200" b="0" i="1" u="none" strike="noStrike" baseline="0" dirty="0">
                <a:solidFill>
                  <a:srgbClr val="221E1F"/>
                </a:solidFill>
              </a:rPr>
              <a:t>t, </a:t>
            </a:r>
            <a:r>
              <a:rPr lang="en-US" sz="2200" b="0" i="0" u="none" strike="noStrike" baseline="0" dirty="0">
                <a:solidFill>
                  <a:srgbClr val="221E1F"/>
                </a:solidFill>
              </a:rPr>
              <a:t>which can be calculated using the growing perpetuity formula:</a:t>
            </a:r>
            <a:endParaRPr lang="en-US" altLang="en-US" sz="2200" dirty="0">
              <a:solidFill>
                <a:srgbClr val="221E1F"/>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fontScale="90000"/>
          </a:bodyPr>
          <a:lstStyle/>
          <a:p>
            <a:pPr eaLnBrk="1" hangingPunct="1">
              <a:defRPr/>
            </a:pPr>
            <a:r>
              <a:rPr lang="en-US" altLang="en-US" dirty="0"/>
              <a:t>Company valuation with the </a:t>
            </a:r>
            <a:r>
              <a:rPr lang="en-US" altLang="en-US" dirty="0" err="1"/>
              <a:t>wacc</a:t>
            </a:r>
            <a:br>
              <a:rPr lang="en-US" altLang="en-US" dirty="0"/>
            </a:br>
            <a:r>
              <a:rPr lang="en-US" altLang="en-US" dirty="0"/>
              <a:t>(continued)</a:t>
            </a:r>
          </a:p>
        </p:txBody>
      </p:sp>
      <p:pic>
        <p:nvPicPr>
          <p:cNvPr id="4" name="Picture 3">
            <a:extLst>
              <a:ext uri="{FF2B5EF4-FFF2-40B4-BE49-F238E27FC236}">
                <a16:creationId xmlns:a16="http://schemas.microsoft.com/office/drawing/2014/main" id="{A92153C8-534A-49D1-8233-8491FD7C9761}"/>
              </a:ext>
            </a:extLst>
          </p:cNvPr>
          <p:cNvPicPr>
            <a:picLocks noChangeAspect="1"/>
          </p:cNvPicPr>
          <p:nvPr/>
        </p:nvPicPr>
        <p:blipFill>
          <a:blip r:embed="rId3"/>
          <a:stretch>
            <a:fillRect/>
          </a:stretch>
        </p:blipFill>
        <p:spPr>
          <a:xfrm>
            <a:off x="1600200" y="2718551"/>
            <a:ext cx="6574235" cy="634249"/>
          </a:xfrm>
          <a:prstGeom prst="rect">
            <a:avLst/>
          </a:prstGeom>
          <a:ln>
            <a:solidFill>
              <a:schemeClr val="accent1"/>
            </a:solidFill>
          </a:ln>
        </p:spPr>
      </p:pic>
      <p:pic>
        <p:nvPicPr>
          <p:cNvPr id="8" name="Picture 7">
            <a:extLst>
              <a:ext uri="{FF2B5EF4-FFF2-40B4-BE49-F238E27FC236}">
                <a16:creationId xmlns:a16="http://schemas.microsoft.com/office/drawing/2014/main" id="{B3D2F3C7-221F-4A20-9CCC-31FC73D6EA30}"/>
              </a:ext>
            </a:extLst>
          </p:cNvPr>
          <p:cNvPicPr>
            <a:picLocks noChangeAspect="1"/>
          </p:cNvPicPr>
          <p:nvPr/>
        </p:nvPicPr>
        <p:blipFill>
          <a:blip r:embed="rId4"/>
          <a:stretch>
            <a:fillRect/>
          </a:stretch>
        </p:blipFill>
        <p:spPr>
          <a:xfrm>
            <a:off x="2171700" y="4058948"/>
            <a:ext cx="4800600" cy="1118672"/>
          </a:xfrm>
          <a:prstGeom prst="rect">
            <a:avLst/>
          </a:prstGeom>
        </p:spPr>
      </p:pic>
      <p:pic>
        <p:nvPicPr>
          <p:cNvPr id="11" name="Picture 10">
            <a:extLst>
              <a:ext uri="{FF2B5EF4-FFF2-40B4-BE49-F238E27FC236}">
                <a16:creationId xmlns:a16="http://schemas.microsoft.com/office/drawing/2014/main" id="{ACA6F61D-44F8-4DA5-BAB0-EBF1808A3E2F}"/>
              </a:ext>
            </a:extLst>
          </p:cNvPr>
          <p:cNvPicPr>
            <a:picLocks noChangeAspect="1"/>
          </p:cNvPicPr>
          <p:nvPr/>
        </p:nvPicPr>
        <p:blipFill>
          <a:blip r:embed="rId5"/>
          <a:stretch>
            <a:fillRect/>
          </a:stretch>
        </p:blipFill>
        <p:spPr>
          <a:xfrm>
            <a:off x="3525352" y="5862911"/>
            <a:ext cx="2093296" cy="656277"/>
          </a:xfrm>
          <a:prstGeom prst="rect">
            <a:avLst/>
          </a:prstGeom>
        </p:spPr>
      </p:pic>
    </p:spTree>
    <p:extLst>
      <p:ext uri="{BB962C8B-B14F-4D97-AF65-F5344CB8AC3E}">
        <p14:creationId xmlns:p14="http://schemas.microsoft.com/office/powerpoint/2010/main" val="833516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4"/>
            <a:ext cx="8354836" cy="4993290"/>
          </a:xfrm>
        </p:spPr>
        <p:txBody>
          <a:bodyPr wrap="square" anchor="t">
            <a:noAutofit/>
          </a:bodyPr>
          <a:lstStyle/>
          <a:p>
            <a:pPr>
              <a:lnSpc>
                <a:spcPct val="85000"/>
              </a:lnSpc>
              <a:spcBef>
                <a:spcPts val="600"/>
              </a:spcBef>
            </a:pPr>
            <a:r>
              <a:rPr lang="en-US" sz="2200" b="0" i="0" u="none" strike="noStrike" baseline="0" dirty="0">
                <a:solidFill>
                  <a:srgbClr val="221E1F"/>
                </a:solidFill>
              </a:rPr>
              <a:t>If a company accepts a new project, it may be required to issue, or float, new bonds and stocks (i.e., the firm will incur </a:t>
            </a:r>
            <a:r>
              <a:rPr lang="en-US" sz="2200" b="0" i="1" u="none" strike="noStrike" baseline="0" dirty="0">
                <a:solidFill>
                  <a:srgbClr val="221E1F"/>
                </a:solidFill>
              </a:rPr>
              <a:t>flotation costs</a:t>
            </a:r>
            <a:r>
              <a:rPr lang="en-US" sz="2200" dirty="0">
                <a:solidFill>
                  <a:srgbClr val="221E1F"/>
                </a:solidFill>
              </a:rPr>
              <a:t>)</a:t>
            </a:r>
          </a:p>
          <a:p>
            <a:pPr>
              <a:lnSpc>
                <a:spcPct val="85000"/>
              </a:lnSpc>
              <a:spcBef>
                <a:spcPts val="600"/>
              </a:spcBef>
            </a:pPr>
            <a:r>
              <a:rPr lang="en-US" sz="2200" b="0" i="0" u="none" strike="noStrike" baseline="0" dirty="0">
                <a:solidFill>
                  <a:srgbClr val="221E1F"/>
                </a:solidFill>
              </a:rPr>
              <a:t>The </a:t>
            </a:r>
            <a:r>
              <a:rPr lang="en-US" sz="2200" b="0" i="0" u="none" strike="noStrike" baseline="0" dirty="0" err="1">
                <a:solidFill>
                  <a:srgbClr val="221E1F"/>
                </a:solidFill>
              </a:rPr>
              <a:t>Spatt</a:t>
            </a:r>
            <a:r>
              <a:rPr lang="en-US" sz="2200" b="0" i="0" u="none" strike="noStrike" baseline="0" dirty="0">
                <a:solidFill>
                  <a:srgbClr val="221E1F"/>
                </a:solidFill>
              </a:rPr>
              <a:t> Company, an all-equity firm, has a cost of equity of 20%. Because this firm is 100% equity, its WACC and its cost of equity are the same. </a:t>
            </a:r>
            <a:r>
              <a:rPr lang="en-US" sz="2200" b="0" i="0" u="none" strike="noStrike" baseline="0" dirty="0" err="1">
                <a:solidFill>
                  <a:srgbClr val="221E1F"/>
                </a:solidFill>
              </a:rPr>
              <a:t>Spatt</a:t>
            </a:r>
            <a:r>
              <a:rPr lang="en-US" sz="2200" b="0" i="0" u="none" strike="noStrike" baseline="0" dirty="0">
                <a:solidFill>
                  <a:srgbClr val="221E1F"/>
                </a:solidFill>
              </a:rPr>
              <a:t> is contemplating a large-scale, $100 million expansion of its existing operations. The expansion would be funded by selling new stock. </a:t>
            </a:r>
            <a:r>
              <a:rPr lang="en-US" sz="2200" b="0" i="0" u="none" strike="noStrike" baseline="0" dirty="0" err="1">
                <a:solidFill>
                  <a:srgbClr val="221E1F"/>
                </a:solidFill>
              </a:rPr>
              <a:t>Spatt</a:t>
            </a:r>
            <a:r>
              <a:rPr lang="en-US" sz="2200" b="0" i="0" u="none" strike="noStrike" baseline="0" dirty="0">
                <a:solidFill>
                  <a:srgbClr val="221E1F"/>
                </a:solidFill>
              </a:rPr>
              <a:t> believes its flotation costs will run 10% of the amount issued, meaning the proceeds from the equity sale will be only 90% of the amount sold. When flotation costs are considered, what is the cost of the expansion? </a:t>
            </a:r>
          </a:p>
          <a:p>
            <a:pPr algn="just">
              <a:lnSpc>
                <a:spcPct val="85000"/>
              </a:lnSpc>
              <a:spcBef>
                <a:spcPts val="600"/>
              </a:spcBef>
            </a:pPr>
            <a:r>
              <a:rPr lang="en-US" sz="2200" b="0" i="0" u="none" strike="noStrike" baseline="0" dirty="0" err="1">
                <a:solidFill>
                  <a:srgbClr val="221E1F"/>
                </a:solidFill>
              </a:rPr>
              <a:t>Spatt</a:t>
            </a:r>
            <a:r>
              <a:rPr lang="en-US" sz="2200" b="0" i="0" u="none" strike="noStrike" baseline="0" dirty="0">
                <a:solidFill>
                  <a:srgbClr val="221E1F"/>
                </a:solidFill>
              </a:rPr>
              <a:t> needs to sell enough equity to raise $100 million </a:t>
            </a:r>
            <a:r>
              <a:rPr lang="en-US" sz="2200" b="0" i="1" u="none" strike="noStrike" baseline="0" dirty="0">
                <a:solidFill>
                  <a:srgbClr val="221E1F"/>
                </a:solidFill>
              </a:rPr>
              <a:t>after </a:t>
            </a:r>
            <a:r>
              <a:rPr lang="en-US" sz="2200" b="0" i="0" u="none" strike="noStrike" baseline="0" dirty="0">
                <a:solidFill>
                  <a:srgbClr val="221E1F"/>
                </a:solidFill>
              </a:rPr>
              <a:t>covering the flotation costs. In other words: </a:t>
            </a:r>
          </a:p>
          <a:p>
            <a:pPr marL="686016" lvl="2" indent="0" algn="just">
              <a:lnSpc>
                <a:spcPct val="85000"/>
              </a:lnSpc>
              <a:spcBef>
                <a:spcPts val="600"/>
              </a:spcBef>
              <a:buNone/>
            </a:pPr>
            <a:r>
              <a:rPr lang="en-US" sz="2100" b="0" i="0" u="none" strike="noStrike" baseline="0" dirty="0">
                <a:solidFill>
                  <a:srgbClr val="221E1F"/>
                </a:solidFill>
              </a:rPr>
              <a:t>$100 million = (1 − .10) × Amount raised </a:t>
            </a:r>
          </a:p>
          <a:p>
            <a:pPr marL="685800" lvl="2" indent="-222250" algn="just">
              <a:lnSpc>
                <a:spcPct val="85000"/>
              </a:lnSpc>
              <a:spcBef>
                <a:spcPts val="600"/>
              </a:spcBef>
              <a:buNone/>
            </a:pPr>
            <a:r>
              <a:rPr lang="en-US" sz="2100" b="0" i="0" u="none" strike="noStrike" baseline="0" dirty="0">
                <a:solidFill>
                  <a:srgbClr val="221E1F"/>
                </a:solidFill>
              </a:rPr>
              <a:t>Amount raised = $100 million/.90 = </a:t>
            </a:r>
            <a:r>
              <a:rPr lang="en-US" sz="2100" b="1" i="0" u="none" strike="noStrike" baseline="0" dirty="0">
                <a:solidFill>
                  <a:schemeClr val="accent1">
                    <a:lumMod val="75000"/>
                  </a:schemeClr>
                </a:solidFill>
              </a:rPr>
              <a:t>$111.11 million</a:t>
            </a:r>
          </a:p>
          <a:p>
            <a:pPr algn="just">
              <a:lnSpc>
                <a:spcPct val="85000"/>
              </a:lnSpc>
              <a:spcBef>
                <a:spcPts val="600"/>
              </a:spcBef>
            </a:pPr>
            <a:r>
              <a:rPr lang="en-US" sz="2200" b="0" i="0" u="none" strike="noStrike" baseline="0" dirty="0" err="1">
                <a:solidFill>
                  <a:srgbClr val="221E1F"/>
                </a:solidFill>
              </a:rPr>
              <a:t>Spatt’s</a:t>
            </a:r>
            <a:r>
              <a:rPr lang="en-US" sz="2200" b="0" i="0" u="none" strike="noStrike" baseline="0" dirty="0">
                <a:solidFill>
                  <a:srgbClr val="221E1F"/>
                </a:solidFill>
              </a:rPr>
              <a:t> flotation costs are $11.11 million, and the true cost of the expansion is $111.11 million once flotation costs are included</a:t>
            </a:r>
            <a:endParaRPr lang="en-US" sz="2200" dirty="0">
              <a:solidFill>
                <a:srgbClr val="221E1F"/>
              </a:solidFill>
            </a:endParaRPr>
          </a:p>
          <a:p>
            <a:pPr>
              <a:lnSpc>
                <a:spcPct val="85000"/>
              </a:lnSpc>
              <a:spcBef>
                <a:spcPts val="600"/>
              </a:spcBef>
            </a:pPr>
            <a:endParaRPr lang="en-US" altLang="en-US" sz="2200" dirty="0">
              <a:solidFill>
                <a:srgbClr val="221E1F"/>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fontScale="90000"/>
          </a:bodyPr>
          <a:lstStyle/>
          <a:p>
            <a:pPr eaLnBrk="1" hangingPunct="1">
              <a:defRPr/>
            </a:pPr>
            <a:r>
              <a:rPr lang="en-US" altLang="en-US" dirty="0"/>
              <a:t>Flotation costs:</a:t>
            </a:r>
            <a:br>
              <a:rPr lang="en-US" altLang="en-US" dirty="0"/>
            </a:br>
            <a:r>
              <a:rPr lang="en-US" altLang="en-US" dirty="0"/>
              <a:t>the basic approach</a:t>
            </a:r>
          </a:p>
        </p:txBody>
      </p:sp>
    </p:spTree>
    <p:extLst>
      <p:ext uri="{BB962C8B-B14F-4D97-AF65-F5344CB8AC3E}">
        <p14:creationId xmlns:p14="http://schemas.microsoft.com/office/powerpoint/2010/main" val="104650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47800"/>
            <a:ext cx="8354836" cy="4993290"/>
          </a:xfrm>
        </p:spPr>
        <p:txBody>
          <a:bodyPr wrap="square" anchor="t">
            <a:noAutofit/>
          </a:bodyPr>
          <a:lstStyle/>
          <a:p>
            <a:pPr>
              <a:lnSpc>
                <a:spcPct val="90000"/>
              </a:lnSpc>
              <a:spcBef>
                <a:spcPts val="600"/>
              </a:spcBef>
            </a:pPr>
            <a:r>
              <a:rPr lang="en-US" sz="2200" b="0" i="0" u="none" strike="noStrike" baseline="0" dirty="0">
                <a:solidFill>
                  <a:srgbClr val="221E1F"/>
                </a:solidFill>
              </a:rPr>
              <a:t>Suppose </a:t>
            </a:r>
            <a:r>
              <a:rPr lang="en-US" sz="2200" b="0" i="0" u="none" strike="noStrike" baseline="0" dirty="0" err="1">
                <a:solidFill>
                  <a:srgbClr val="221E1F"/>
                </a:solidFill>
              </a:rPr>
              <a:t>Spatt’s</a:t>
            </a:r>
            <a:r>
              <a:rPr lang="en-US" sz="2200" b="0" i="0" u="none" strike="noStrike" baseline="0" dirty="0">
                <a:solidFill>
                  <a:srgbClr val="221E1F"/>
                </a:solidFill>
              </a:rPr>
              <a:t> target capital structure is 60% equity, 40% debt. The flotation costs associated with equity are still 10%, but the flotation costs for debt are 5%.</a:t>
            </a:r>
          </a:p>
          <a:p>
            <a:pPr>
              <a:lnSpc>
                <a:spcPct val="90000"/>
              </a:lnSpc>
              <a:spcBef>
                <a:spcPts val="600"/>
              </a:spcBef>
            </a:pPr>
            <a:r>
              <a:rPr lang="en-US" sz="2200" dirty="0">
                <a:solidFill>
                  <a:srgbClr val="221E1F"/>
                </a:solidFill>
              </a:rPr>
              <a:t>W</a:t>
            </a:r>
            <a:r>
              <a:rPr lang="en-US" sz="2200" b="0" i="0" u="none" strike="noStrike" baseline="0" dirty="0">
                <a:solidFill>
                  <a:srgbClr val="221E1F"/>
                </a:solidFill>
              </a:rPr>
              <a:t>eighted average flotation cost, </a:t>
            </a:r>
            <a:r>
              <a:rPr lang="en-US" sz="2200" b="0" i="1" u="none" strike="noStrike" baseline="0" dirty="0">
                <a:solidFill>
                  <a:srgbClr val="221E1F"/>
                </a:solidFill>
              </a:rPr>
              <a:t>f</a:t>
            </a:r>
            <a:r>
              <a:rPr lang="en-US" sz="2200" b="0" i="1" u="none" strike="noStrike" baseline="-25000" dirty="0">
                <a:solidFill>
                  <a:srgbClr val="221E1F"/>
                </a:solidFill>
              </a:rPr>
              <a:t>A</a:t>
            </a:r>
            <a:r>
              <a:rPr lang="en-US" sz="2200" b="0" i="0" u="none" strike="noStrike" baseline="0" dirty="0">
                <a:solidFill>
                  <a:srgbClr val="221E1F"/>
                </a:solidFill>
              </a:rPr>
              <a:t>, </a:t>
            </a:r>
            <a:r>
              <a:rPr lang="en-US" sz="2200" dirty="0">
                <a:solidFill>
                  <a:srgbClr val="221E1F"/>
                </a:solidFill>
              </a:rPr>
              <a:t>may be calculated </a:t>
            </a:r>
            <a:r>
              <a:rPr lang="en-US" sz="2200" b="0" i="0" u="none" strike="noStrike" baseline="0" dirty="0">
                <a:solidFill>
                  <a:srgbClr val="221E1F"/>
                </a:solidFill>
              </a:rPr>
              <a:t>by multiplying the equity flotation cost, </a:t>
            </a:r>
            <a:r>
              <a:rPr lang="en-US" sz="2200" b="0" i="1" u="none" strike="noStrike" baseline="0" dirty="0" err="1">
                <a:solidFill>
                  <a:srgbClr val="221E1F"/>
                </a:solidFill>
              </a:rPr>
              <a:t>f</a:t>
            </a:r>
            <a:r>
              <a:rPr lang="en-US" sz="2200" b="0" i="1" u="none" strike="noStrike" baseline="-25000" dirty="0" err="1">
                <a:solidFill>
                  <a:srgbClr val="221E1F"/>
                </a:solidFill>
              </a:rPr>
              <a:t>E</a:t>
            </a:r>
            <a:r>
              <a:rPr lang="en-US" sz="2200" b="0" i="0" u="none" strike="noStrike" baseline="0" dirty="0">
                <a:solidFill>
                  <a:srgbClr val="221E1F"/>
                </a:solidFill>
              </a:rPr>
              <a:t>, by the percentage of equity (</a:t>
            </a:r>
            <a:r>
              <a:rPr lang="en-US" sz="2200" b="0" i="1" u="none" strike="noStrike" baseline="0" dirty="0">
                <a:solidFill>
                  <a:srgbClr val="221E1F"/>
                </a:solidFill>
              </a:rPr>
              <a:t>E</a:t>
            </a:r>
            <a:r>
              <a:rPr lang="en-US" sz="2200" b="0" i="0" u="none" strike="noStrike" baseline="0" dirty="0">
                <a:solidFill>
                  <a:srgbClr val="221E1F"/>
                </a:solidFill>
              </a:rPr>
              <a:t>/</a:t>
            </a:r>
            <a:r>
              <a:rPr lang="en-US" sz="2200" b="0" i="1" u="none" strike="noStrike" baseline="0" dirty="0">
                <a:solidFill>
                  <a:srgbClr val="221E1F"/>
                </a:solidFill>
              </a:rPr>
              <a:t>V</a:t>
            </a:r>
            <a:r>
              <a:rPr lang="en-US" sz="2200" b="0" i="0" u="none" strike="noStrike" baseline="0" dirty="0">
                <a:solidFill>
                  <a:srgbClr val="221E1F"/>
                </a:solidFill>
              </a:rPr>
              <a:t>) and the debt flotation cost, </a:t>
            </a:r>
            <a:r>
              <a:rPr lang="en-US" sz="2200" b="0" i="1" u="none" strike="noStrike" baseline="0" dirty="0" err="1">
                <a:solidFill>
                  <a:srgbClr val="221E1F"/>
                </a:solidFill>
              </a:rPr>
              <a:t>f</a:t>
            </a:r>
            <a:r>
              <a:rPr lang="en-US" sz="2200" b="0" i="1" u="none" strike="noStrike" baseline="-25000" dirty="0" err="1">
                <a:solidFill>
                  <a:srgbClr val="221E1F"/>
                </a:solidFill>
              </a:rPr>
              <a:t>D</a:t>
            </a:r>
            <a:r>
              <a:rPr lang="en-US" sz="2200" b="0" i="0" u="none" strike="noStrike" baseline="0" dirty="0">
                <a:solidFill>
                  <a:srgbClr val="221E1F"/>
                </a:solidFill>
              </a:rPr>
              <a:t>, by the percentage of debt (</a:t>
            </a:r>
            <a:r>
              <a:rPr lang="en-US" sz="2200" b="0" i="1" u="none" strike="noStrike" baseline="0" dirty="0">
                <a:solidFill>
                  <a:srgbClr val="221E1F"/>
                </a:solidFill>
              </a:rPr>
              <a:t>D</a:t>
            </a:r>
            <a:r>
              <a:rPr lang="en-US" sz="2200" b="0" i="0" u="none" strike="noStrike" baseline="0" dirty="0">
                <a:solidFill>
                  <a:srgbClr val="221E1F"/>
                </a:solidFill>
              </a:rPr>
              <a:t>/</a:t>
            </a:r>
            <a:r>
              <a:rPr lang="en-US" sz="2200" b="0" i="1" u="none" strike="noStrike" baseline="0" dirty="0">
                <a:solidFill>
                  <a:srgbClr val="221E1F"/>
                </a:solidFill>
              </a:rPr>
              <a:t>V</a:t>
            </a:r>
            <a:r>
              <a:rPr lang="en-US" sz="2200" b="0" i="0" u="none" strike="noStrike" baseline="0" dirty="0">
                <a:solidFill>
                  <a:srgbClr val="221E1F"/>
                </a:solidFill>
              </a:rPr>
              <a:t>) and then adding the two together:</a:t>
            </a:r>
          </a:p>
          <a:p>
            <a:pPr>
              <a:lnSpc>
                <a:spcPct val="90000"/>
              </a:lnSpc>
              <a:spcBef>
                <a:spcPts val="600"/>
              </a:spcBef>
            </a:pPr>
            <a:endParaRPr lang="en-US" sz="2200" b="0" i="0" u="none" strike="noStrike" baseline="0" dirty="0">
              <a:solidFill>
                <a:srgbClr val="221E1F"/>
              </a:solidFill>
            </a:endParaRPr>
          </a:p>
          <a:p>
            <a:pPr>
              <a:lnSpc>
                <a:spcPct val="90000"/>
              </a:lnSpc>
              <a:spcBef>
                <a:spcPts val="600"/>
              </a:spcBef>
            </a:pPr>
            <a:endParaRPr lang="en-US" sz="2200" dirty="0">
              <a:solidFill>
                <a:srgbClr val="221E1F"/>
              </a:solidFill>
            </a:endParaRPr>
          </a:p>
          <a:p>
            <a:pPr>
              <a:lnSpc>
                <a:spcPct val="90000"/>
              </a:lnSpc>
              <a:spcBef>
                <a:spcPts val="600"/>
              </a:spcBef>
            </a:pPr>
            <a:endParaRPr lang="en-US" sz="2200" dirty="0">
              <a:solidFill>
                <a:srgbClr val="221E1F"/>
              </a:solidFill>
            </a:endParaRPr>
          </a:p>
          <a:p>
            <a:pPr>
              <a:lnSpc>
                <a:spcPct val="90000"/>
              </a:lnSpc>
              <a:spcBef>
                <a:spcPts val="600"/>
              </a:spcBef>
            </a:pPr>
            <a:r>
              <a:rPr lang="en-US" sz="2200" b="0" i="0" u="none" strike="noStrike" baseline="0" dirty="0">
                <a:solidFill>
                  <a:srgbClr val="221E1F"/>
                </a:solidFill>
              </a:rPr>
              <a:t>For every dollar in outside financing needed for new projects, the firm must actually raise $1/(1 − .08) = $1.087</a:t>
            </a:r>
          </a:p>
          <a:p>
            <a:pPr>
              <a:lnSpc>
                <a:spcPct val="90000"/>
              </a:lnSpc>
              <a:spcBef>
                <a:spcPts val="600"/>
              </a:spcBef>
            </a:pPr>
            <a:r>
              <a:rPr lang="en-US" sz="2200" b="0" i="0" u="none" strike="noStrike" baseline="0" dirty="0">
                <a:solidFill>
                  <a:srgbClr val="221E1F"/>
                </a:solidFill>
              </a:rPr>
              <a:t>The project cost is $100 million when we ignore flotation costs, but if we include them, the true cost is: </a:t>
            </a:r>
          </a:p>
          <a:p>
            <a:pPr lvl="1">
              <a:lnSpc>
                <a:spcPct val="90000"/>
              </a:lnSpc>
              <a:spcBef>
                <a:spcPts val="600"/>
              </a:spcBef>
            </a:pPr>
            <a:r>
              <a:rPr lang="en-US" sz="2100" b="0" i="0" u="none" strike="noStrike" baseline="0" dirty="0">
                <a:solidFill>
                  <a:srgbClr val="221E1F"/>
                </a:solidFill>
              </a:rPr>
              <a:t>$100 million/(1 − </a:t>
            </a:r>
            <a:r>
              <a:rPr lang="en-US" sz="2100" b="0" i="1" u="none" strike="noStrike" baseline="0" dirty="0">
                <a:solidFill>
                  <a:srgbClr val="221E1F"/>
                </a:solidFill>
              </a:rPr>
              <a:t>f</a:t>
            </a:r>
            <a:r>
              <a:rPr lang="en-US" sz="2100" b="0" i="1" u="none" strike="noStrike" baseline="-25000" dirty="0">
                <a:solidFill>
                  <a:srgbClr val="221E1F"/>
                </a:solidFill>
              </a:rPr>
              <a:t>A</a:t>
            </a:r>
            <a:r>
              <a:rPr lang="en-US" sz="2100" b="0" i="0" u="none" strike="noStrike" baseline="0" dirty="0">
                <a:solidFill>
                  <a:srgbClr val="221E1F"/>
                </a:solidFill>
              </a:rPr>
              <a:t>) = $100 million/.92 = </a:t>
            </a:r>
            <a:r>
              <a:rPr lang="en-US" sz="2100" b="1" i="0" u="none" strike="noStrike" baseline="0" dirty="0">
                <a:solidFill>
                  <a:schemeClr val="accent1">
                    <a:lumMod val="75000"/>
                  </a:schemeClr>
                </a:solidFill>
              </a:rPr>
              <a:t>$108.7 million</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a:bodyPr>
          <a:lstStyle/>
          <a:p>
            <a:pPr eaLnBrk="1" hangingPunct="1">
              <a:defRPr/>
            </a:pPr>
            <a:r>
              <a:rPr lang="en-US" altLang="en-US" dirty="0"/>
              <a:t>The basic approach</a:t>
            </a:r>
          </a:p>
        </p:txBody>
      </p:sp>
      <p:pic>
        <p:nvPicPr>
          <p:cNvPr id="4" name="Picture 3">
            <a:extLst>
              <a:ext uri="{FF2B5EF4-FFF2-40B4-BE49-F238E27FC236}">
                <a16:creationId xmlns:a16="http://schemas.microsoft.com/office/drawing/2014/main" id="{4D8072EC-9A60-47FB-A199-E5EB64C8F423}"/>
              </a:ext>
            </a:extLst>
          </p:cNvPr>
          <p:cNvPicPr>
            <a:picLocks noChangeAspect="1"/>
          </p:cNvPicPr>
          <p:nvPr/>
        </p:nvPicPr>
        <p:blipFill>
          <a:blip r:embed="rId3"/>
          <a:stretch>
            <a:fillRect/>
          </a:stretch>
        </p:blipFill>
        <p:spPr>
          <a:xfrm>
            <a:off x="2958703" y="3657600"/>
            <a:ext cx="3226594" cy="1143000"/>
          </a:xfrm>
          <a:prstGeom prst="rect">
            <a:avLst/>
          </a:prstGeom>
        </p:spPr>
      </p:pic>
    </p:spTree>
    <p:extLst>
      <p:ext uri="{BB962C8B-B14F-4D97-AF65-F5344CB8AC3E}">
        <p14:creationId xmlns:p14="http://schemas.microsoft.com/office/powerpoint/2010/main" val="3468804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fontScale="90000"/>
          </a:bodyPr>
          <a:lstStyle/>
          <a:p>
            <a:pPr eaLnBrk="1" hangingPunct="1">
              <a:defRPr/>
            </a:pPr>
            <a:r>
              <a:rPr lang="en-US" altLang="en-US" dirty="0"/>
              <a:t>Calculating the weighted average flotation cost</a:t>
            </a:r>
          </a:p>
        </p:txBody>
      </p:sp>
      <p:pic>
        <p:nvPicPr>
          <p:cNvPr id="5" name="Picture 4">
            <a:extLst>
              <a:ext uri="{FF2B5EF4-FFF2-40B4-BE49-F238E27FC236}">
                <a16:creationId xmlns:a16="http://schemas.microsoft.com/office/drawing/2014/main" id="{68D66E98-72B4-4F54-A13E-B5FDEC22507A}"/>
              </a:ext>
            </a:extLst>
          </p:cNvPr>
          <p:cNvPicPr>
            <a:picLocks noChangeAspect="1"/>
          </p:cNvPicPr>
          <p:nvPr/>
        </p:nvPicPr>
        <p:blipFill>
          <a:blip r:embed="rId3"/>
          <a:stretch>
            <a:fillRect/>
          </a:stretch>
        </p:blipFill>
        <p:spPr>
          <a:xfrm>
            <a:off x="656608" y="1981200"/>
            <a:ext cx="8222808" cy="3962400"/>
          </a:xfrm>
          <a:prstGeom prst="rect">
            <a:avLst/>
          </a:prstGeom>
        </p:spPr>
      </p:pic>
    </p:spTree>
    <p:extLst>
      <p:ext uri="{BB962C8B-B14F-4D97-AF65-F5344CB8AC3E}">
        <p14:creationId xmlns:p14="http://schemas.microsoft.com/office/powerpoint/2010/main" val="124093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676400"/>
            <a:ext cx="8354836" cy="4764690"/>
          </a:xfrm>
        </p:spPr>
        <p:txBody>
          <a:bodyPr wrap="square" anchor="t">
            <a:noAutofit/>
          </a:bodyPr>
          <a:lstStyle/>
          <a:p>
            <a:pPr>
              <a:lnSpc>
                <a:spcPct val="90000"/>
              </a:lnSpc>
              <a:spcBef>
                <a:spcPts val="600"/>
              </a:spcBef>
            </a:pPr>
            <a:r>
              <a:rPr lang="en-US" sz="2200" dirty="0">
                <a:solidFill>
                  <a:srgbClr val="221E1F"/>
                </a:solidFill>
              </a:rPr>
              <a:t>S</a:t>
            </a:r>
            <a:r>
              <a:rPr lang="en-US" sz="2200" b="0" i="0" u="none" strike="noStrike" baseline="0" dirty="0">
                <a:solidFill>
                  <a:srgbClr val="221E1F"/>
                </a:solidFill>
              </a:rPr>
              <a:t>uppose the </a:t>
            </a:r>
            <a:r>
              <a:rPr lang="en-US" sz="2200" b="0" i="0" u="none" strike="noStrike" baseline="0" dirty="0" err="1">
                <a:solidFill>
                  <a:srgbClr val="221E1F"/>
                </a:solidFill>
              </a:rPr>
              <a:t>Tripleday</a:t>
            </a:r>
            <a:r>
              <a:rPr lang="en-US" sz="2200" b="0" i="0" u="none" strike="noStrike" baseline="0" dirty="0">
                <a:solidFill>
                  <a:srgbClr val="221E1F"/>
                </a:solidFill>
              </a:rPr>
              <a:t> Printing Company is currently at its target debt-equity ratio of 100%. It is considering building a new $500,000 printing plant in Kansas. This new plant is expected to generate </a:t>
            </a:r>
            <a:r>
              <a:rPr lang="en-US" sz="2200" b="0" i="0" u="none" strike="noStrike" baseline="0" dirty="0" err="1">
                <a:solidFill>
                  <a:srgbClr val="221E1F"/>
                </a:solidFill>
              </a:rPr>
              <a:t>aftertax</a:t>
            </a:r>
            <a:r>
              <a:rPr lang="en-US" sz="2200" b="0" i="0" u="none" strike="noStrike" baseline="0" dirty="0">
                <a:solidFill>
                  <a:srgbClr val="221E1F"/>
                </a:solidFill>
              </a:rPr>
              <a:t> cash flows of $73,150 per year forever. The tax rate is 21%.</a:t>
            </a:r>
          </a:p>
          <a:p>
            <a:pPr>
              <a:lnSpc>
                <a:spcPct val="90000"/>
              </a:lnSpc>
              <a:spcBef>
                <a:spcPts val="600"/>
              </a:spcBef>
            </a:pPr>
            <a:endParaRPr lang="en-US" sz="2200" b="0" i="0" u="none" strike="noStrike" baseline="0" dirty="0">
              <a:solidFill>
                <a:srgbClr val="221E1F"/>
              </a:solidFill>
            </a:endParaRPr>
          </a:p>
          <a:p>
            <a:pPr>
              <a:lnSpc>
                <a:spcPct val="90000"/>
              </a:lnSpc>
              <a:spcBef>
                <a:spcPts val="600"/>
              </a:spcBef>
            </a:pPr>
            <a:r>
              <a:rPr lang="en-US" sz="2200" b="0" i="0" u="none" strike="noStrike" baseline="0" dirty="0">
                <a:solidFill>
                  <a:srgbClr val="221E1F"/>
                </a:solidFill>
              </a:rPr>
              <a:t>There are two financing options:</a:t>
            </a:r>
          </a:p>
          <a:p>
            <a:pPr lvl="1">
              <a:lnSpc>
                <a:spcPct val="90000"/>
              </a:lnSpc>
              <a:spcBef>
                <a:spcPts val="600"/>
              </a:spcBef>
            </a:pPr>
            <a:r>
              <a:rPr lang="en-US" sz="2100" b="0" i="0" u="none" strike="noStrike" baseline="0" dirty="0">
                <a:solidFill>
                  <a:srgbClr val="000000"/>
                </a:solidFill>
              </a:rPr>
              <a:t>A $500,000 new issue of common stock: The issuance costs of the new common stock </a:t>
            </a:r>
            <a:r>
              <a:rPr lang="en-US" sz="2100" b="0" i="0" u="none" strike="noStrike" baseline="0" dirty="0">
                <a:solidFill>
                  <a:srgbClr val="221E1F"/>
                </a:solidFill>
              </a:rPr>
              <a:t>would be about 10% of the amount raised. The required return on the company’s new equity is 20%.</a:t>
            </a:r>
            <a:endParaRPr lang="en-US" sz="2100" dirty="0">
              <a:solidFill>
                <a:srgbClr val="221E1F"/>
              </a:solidFill>
            </a:endParaRPr>
          </a:p>
          <a:p>
            <a:pPr lvl="1">
              <a:lnSpc>
                <a:spcPct val="90000"/>
              </a:lnSpc>
              <a:spcBef>
                <a:spcPts val="600"/>
              </a:spcBef>
            </a:pPr>
            <a:r>
              <a:rPr lang="en-US" sz="2100" b="0" i="0" u="none" strike="noStrike" baseline="0" dirty="0">
                <a:solidFill>
                  <a:srgbClr val="000000"/>
                </a:solidFill>
              </a:rPr>
              <a:t>A $500,000 issue of 30-year bonds: The issuance costs of the new debt would be </a:t>
            </a:r>
            <a:r>
              <a:rPr lang="en-US" sz="2100" b="0" i="0" u="none" strike="noStrike" baseline="0" dirty="0">
                <a:solidFill>
                  <a:srgbClr val="221E1F"/>
                </a:solidFill>
              </a:rPr>
              <a:t>2% of proceeds. The company can raise new debt at 10%.</a:t>
            </a:r>
          </a:p>
          <a:p>
            <a:pPr>
              <a:lnSpc>
                <a:spcPct val="90000"/>
              </a:lnSpc>
              <a:spcBef>
                <a:spcPts val="600"/>
              </a:spcBef>
            </a:pPr>
            <a:endParaRPr lang="en-US" sz="2200" b="0" i="0" u="none" strike="noStrike" baseline="0" dirty="0">
              <a:solidFill>
                <a:srgbClr val="221E1F"/>
              </a:solidFill>
            </a:endParaRPr>
          </a:p>
          <a:p>
            <a:pPr>
              <a:lnSpc>
                <a:spcPct val="90000"/>
              </a:lnSpc>
              <a:spcBef>
                <a:spcPts val="600"/>
              </a:spcBef>
            </a:pPr>
            <a:r>
              <a:rPr lang="en-US" sz="2200" b="0" i="0" u="none" strike="noStrike" baseline="0" dirty="0">
                <a:solidFill>
                  <a:srgbClr val="221E1F"/>
                </a:solidFill>
              </a:rPr>
              <a:t>What is the NPV of the new printing plant?</a:t>
            </a:r>
            <a:endParaRPr lang="en-US" altLang="en-US" sz="2200" b="1" dirty="0">
              <a:solidFill>
                <a:schemeClr val="accent1">
                  <a:lumMod val="75000"/>
                </a:schemeClr>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a:bodyPr>
          <a:lstStyle/>
          <a:p>
            <a:pPr eaLnBrk="1" hangingPunct="1">
              <a:defRPr/>
            </a:pPr>
            <a:r>
              <a:rPr lang="en-US" altLang="en-US" dirty="0"/>
              <a:t>Flotation costs and </a:t>
            </a:r>
            <a:r>
              <a:rPr lang="en-US" altLang="en-US" dirty="0" err="1"/>
              <a:t>npv</a:t>
            </a:r>
            <a:endParaRPr lang="en-US" altLang="en-US" dirty="0"/>
          </a:p>
        </p:txBody>
      </p:sp>
    </p:spTree>
    <p:extLst>
      <p:ext uri="{BB962C8B-B14F-4D97-AF65-F5344CB8AC3E}">
        <p14:creationId xmlns:p14="http://schemas.microsoft.com/office/powerpoint/2010/main" val="2703463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47800"/>
            <a:ext cx="8354836" cy="5138367"/>
          </a:xfrm>
        </p:spPr>
        <p:txBody>
          <a:bodyPr wrap="square" anchor="t">
            <a:noAutofit/>
          </a:bodyPr>
          <a:lstStyle/>
          <a:p>
            <a:pPr algn="just">
              <a:lnSpc>
                <a:spcPct val="83000"/>
              </a:lnSpc>
              <a:spcBef>
                <a:spcPts val="600"/>
              </a:spcBef>
            </a:pPr>
            <a:r>
              <a:rPr lang="en-US" sz="2200" b="0" i="0" u="none" strike="noStrike" baseline="0" dirty="0">
                <a:solidFill>
                  <a:srgbClr val="221E1F"/>
                </a:solidFill>
              </a:rPr>
              <a:t>Printing is the company’s main line of business, so the company’s WACC </a:t>
            </a:r>
            <a:r>
              <a:rPr lang="en-US" sz="2200" dirty="0">
                <a:solidFill>
                  <a:srgbClr val="221E1F"/>
                </a:solidFill>
              </a:rPr>
              <a:t>should be used </a:t>
            </a:r>
            <a:r>
              <a:rPr lang="en-US" sz="2200" b="0" i="0" u="none" strike="noStrike" baseline="0" dirty="0">
                <a:solidFill>
                  <a:srgbClr val="221E1F"/>
                </a:solidFill>
              </a:rPr>
              <a:t>to value the new printing plant: </a:t>
            </a:r>
          </a:p>
          <a:p>
            <a:pPr marL="686016" lvl="2" indent="0" algn="just">
              <a:lnSpc>
                <a:spcPct val="83000"/>
              </a:lnSpc>
              <a:spcBef>
                <a:spcPts val="600"/>
              </a:spcBef>
              <a:buNone/>
            </a:pPr>
            <a:r>
              <a:rPr lang="pt-BR" sz="2100" b="0" i="0" u="none" strike="noStrike" baseline="0" dirty="0">
                <a:solidFill>
                  <a:srgbClr val="221E1F"/>
                </a:solidFill>
              </a:rPr>
              <a:t>WACC = (</a:t>
            </a:r>
            <a:r>
              <a:rPr lang="pt-BR" sz="2100" b="0" i="1" u="none" strike="noStrike" baseline="0" dirty="0">
                <a:solidFill>
                  <a:srgbClr val="221E1F"/>
                </a:solidFill>
              </a:rPr>
              <a:t>E</a:t>
            </a:r>
            <a:r>
              <a:rPr lang="pt-BR" sz="2100" b="0" i="0" u="none" strike="noStrike" baseline="0" dirty="0">
                <a:solidFill>
                  <a:srgbClr val="221E1F"/>
                </a:solidFill>
              </a:rPr>
              <a:t>/</a:t>
            </a:r>
            <a:r>
              <a:rPr lang="pt-BR" sz="2100" b="0" i="1" u="none" strike="noStrike" baseline="0" dirty="0">
                <a:solidFill>
                  <a:srgbClr val="221E1F"/>
                </a:solidFill>
              </a:rPr>
              <a:t>V</a:t>
            </a:r>
            <a:r>
              <a:rPr lang="pt-BR" sz="2100" b="0" i="0" u="none" strike="noStrike" baseline="0" dirty="0">
                <a:solidFill>
                  <a:srgbClr val="221E1F"/>
                </a:solidFill>
              </a:rPr>
              <a:t>) × </a:t>
            </a:r>
            <a:r>
              <a:rPr lang="pt-BR" sz="2100" b="0" i="1" u="none" strike="noStrike" baseline="0" dirty="0">
                <a:solidFill>
                  <a:srgbClr val="221E1F"/>
                </a:solidFill>
              </a:rPr>
              <a:t>R</a:t>
            </a:r>
            <a:r>
              <a:rPr lang="pt-BR" sz="2100" b="0" i="1" u="none" strike="noStrike" baseline="-25000" dirty="0">
                <a:solidFill>
                  <a:srgbClr val="221E1F"/>
                </a:solidFill>
              </a:rPr>
              <a:t>E</a:t>
            </a:r>
            <a:r>
              <a:rPr lang="pt-BR" sz="2100" b="0" i="1" u="none" strike="noStrike" baseline="0" dirty="0">
                <a:solidFill>
                  <a:srgbClr val="221E1F"/>
                </a:solidFill>
              </a:rPr>
              <a:t> </a:t>
            </a:r>
            <a:r>
              <a:rPr lang="pt-BR" sz="2100" b="0" i="0" u="none" strike="noStrike" baseline="0" dirty="0">
                <a:solidFill>
                  <a:srgbClr val="221E1F"/>
                </a:solidFill>
              </a:rPr>
              <a:t>+ (</a:t>
            </a:r>
            <a:r>
              <a:rPr lang="pt-BR" sz="2100" b="0" i="1" u="none" strike="noStrike" baseline="0" dirty="0">
                <a:solidFill>
                  <a:srgbClr val="221E1F"/>
                </a:solidFill>
              </a:rPr>
              <a:t>D</a:t>
            </a:r>
            <a:r>
              <a:rPr lang="pt-BR" sz="2100" b="0" i="0" u="none" strike="noStrike" baseline="0" dirty="0">
                <a:solidFill>
                  <a:srgbClr val="221E1F"/>
                </a:solidFill>
              </a:rPr>
              <a:t>/</a:t>
            </a:r>
            <a:r>
              <a:rPr lang="pt-BR" sz="2100" b="0" i="1" u="none" strike="noStrike" baseline="0" dirty="0">
                <a:solidFill>
                  <a:srgbClr val="221E1F"/>
                </a:solidFill>
              </a:rPr>
              <a:t>V</a:t>
            </a:r>
            <a:r>
              <a:rPr lang="pt-BR" sz="2100" b="0" i="0" u="none" strike="noStrike" baseline="0" dirty="0">
                <a:solidFill>
                  <a:srgbClr val="221E1F"/>
                </a:solidFill>
              </a:rPr>
              <a:t>) × </a:t>
            </a:r>
            <a:r>
              <a:rPr lang="pt-BR" sz="2100" b="0" i="1" u="none" strike="noStrike" baseline="0" dirty="0">
                <a:solidFill>
                  <a:srgbClr val="221E1F"/>
                </a:solidFill>
              </a:rPr>
              <a:t>R</a:t>
            </a:r>
            <a:r>
              <a:rPr lang="pt-BR" sz="2100" b="0" i="1" u="none" strike="noStrike" baseline="-25000" dirty="0">
                <a:solidFill>
                  <a:srgbClr val="221E1F"/>
                </a:solidFill>
              </a:rPr>
              <a:t>D</a:t>
            </a:r>
            <a:r>
              <a:rPr lang="pt-BR" sz="2100" b="0" i="1" u="none" strike="noStrike" baseline="0" dirty="0">
                <a:solidFill>
                  <a:srgbClr val="221E1F"/>
                </a:solidFill>
              </a:rPr>
              <a:t> </a:t>
            </a:r>
            <a:r>
              <a:rPr lang="pt-BR" sz="2100" b="0" i="0" u="none" strike="noStrike" baseline="0" dirty="0">
                <a:solidFill>
                  <a:srgbClr val="221E1F"/>
                </a:solidFill>
              </a:rPr>
              <a:t>× (1 − </a:t>
            </a:r>
            <a:r>
              <a:rPr lang="pt-BR" sz="2100" b="0" i="1" u="none" strike="noStrike" baseline="0" dirty="0">
                <a:solidFill>
                  <a:srgbClr val="221E1F"/>
                </a:solidFill>
              </a:rPr>
              <a:t>T</a:t>
            </a:r>
            <a:r>
              <a:rPr lang="pt-BR" sz="2100" b="0" i="1" u="none" strike="noStrike" baseline="-25000" dirty="0">
                <a:solidFill>
                  <a:srgbClr val="221E1F"/>
                </a:solidFill>
              </a:rPr>
              <a:t>C</a:t>
            </a:r>
            <a:r>
              <a:rPr lang="pt-BR" sz="2100" b="0" i="0" u="none" strike="noStrike" baseline="0" dirty="0">
                <a:solidFill>
                  <a:srgbClr val="221E1F"/>
                </a:solidFill>
              </a:rPr>
              <a:t>) </a:t>
            </a:r>
          </a:p>
          <a:p>
            <a:pPr marL="685800" lvl="2" indent="739775" algn="just">
              <a:lnSpc>
                <a:spcPct val="83000"/>
              </a:lnSpc>
              <a:spcBef>
                <a:spcPts val="600"/>
              </a:spcBef>
              <a:buNone/>
            </a:pPr>
            <a:r>
              <a:rPr lang="pt-BR" sz="2100" b="0" i="0" u="none" strike="noStrike" baseline="0" dirty="0">
                <a:solidFill>
                  <a:srgbClr val="221E1F"/>
                </a:solidFill>
              </a:rPr>
              <a:t>= .50 × .20 + .50 × .10 × (1 − .21) = .1395, or </a:t>
            </a:r>
            <a:r>
              <a:rPr lang="pt-BR" sz="2100" i="0" u="none" strike="noStrike" baseline="0" dirty="0">
                <a:solidFill>
                  <a:srgbClr val="221E1F"/>
                </a:solidFill>
              </a:rPr>
              <a:t>13.95%</a:t>
            </a:r>
            <a:endParaRPr lang="en-US" sz="2100" i="0" u="none" strike="noStrike" baseline="0" dirty="0">
              <a:solidFill>
                <a:srgbClr val="221E1F"/>
              </a:solidFill>
            </a:endParaRPr>
          </a:p>
          <a:p>
            <a:pPr algn="just">
              <a:lnSpc>
                <a:spcPct val="83000"/>
              </a:lnSpc>
              <a:spcBef>
                <a:spcPts val="600"/>
              </a:spcBef>
            </a:pPr>
            <a:r>
              <a:rPr lang="en-US" sz="2200" b="0" i="0" u="none" strike="noStrike" baseline="0" dirty="0">
                <a:solidFill>
                  <a:srgbClr val="221E1F"/>
                </a:solidFill>
              </a:rPr>
              <a:t>Because cash flows are $73,150 per year forever, the PV is: </a:t>
            </a:r>
          </a:p>
          <a:p>
            <a:pPr lvl="1" algn="just">
              <a:lnSpc>
                <a:spcPct val="83000"/>
              </a:lnSpc>
              <a:spcBef>
                <a:spcPts val="600"/>
              </a:spcBef>
            </a:pPr>
            <a:r>
              <a:rPr lang="en-US" sz="2100" b="0" i="0" u="none" strike="noStrike" baseline="0" dirty="0">
                <a:solidFill>
                  <a:srgbClr val="221E1F"/>
                </a:solidFill>
              </a:rPr>
              <a:t>PV = $73,150 / .1395 = $524,373</a:t>
            </a:r>
          </a:p>
          <a:p>
            <a:pPr algn="just">
              <a:lnSpc>
                <a:spcPct val="83000"/>
              </a:lnSpc>
              <a:spcBef>
                <a:spcPts val="600"/>
              </a:spcBef>
            </a:pPr>
            <a:r>
              <a:rPr lang="en-US" sz="2200" b="1" i="0" u="none" strike="noStrike" baseline="0" dirty="0"/>
              <a:t>Ignoring flotation costs, the project should be accepted: </a:t>
            </a:r>
          </a:p>
          <a:p>
            <a:pPr lvl="1" algn="just">
              <a:lnSpc>
                <a:spcPct val="83000"/>
              </a:lnSpc>
              <a:spcBef>
                <a:spcPts val="600"/>
              </a:spcBef>
            </a:pPr>
            <a:r>
              <a:rPr lang="en-US" sz="2100" b="0" i="0" u="none" strike="noStrike" baseline="0" dirty="0">
                <a:solidFill>
                  <a:srgbClr val="221E1F"/>
                </a:solidFill>
              </a:rPr>
              <a:t>NPV = $524,373 − 500,000 = </a:t>
            </a:r>
            <a:r>
              <a:rPr lang="en-US" sz="2100" b="1" i="0" u="none" strike="noStrike" baseline="0" dirty="0">
                <a:solidFill>
                  <a:schemeClr val="accent1">
                    <a:lumMod val="75000"/>
                  </a:schemeClr>
                </a:solidFill>
              </a:rPr>
              <a:t>$24,373</a:t>
            </a:r>
          </a:p>
          <a:p>
            <a:pPr algn="just">
              <a:lnSpc>
                <a:spcPct val="83000"/>
              </a:lnSpc>
              <a:spcBef>
                <a:spcPts val="600"/>
              </a:spcBef>
            </a:pPr>
            <a:r>
              <a:rPr lang="en-US" sz="2200" dirty="0">
                <a:solidFill>
                  <a:srgbClr val="221E1F"/>
                </a:solidFill>
              </a:rPr>
              <a:t>Including flotation costs</a:t>
            </a:r>
            <a:r>
              <a:rPr lang="en-US" sz="2200" b="0" i="0" u="none" strike="noStrike" baseline="0" dirty="0">
                <a:solidFill>
                  <a:srgbClr val="221E1F"/>
                </a:solidFill>
              </a:rPr>
              <a:t>, the weighted average flotation cost, </a:t>
            </a:r>
            <a:r>
              <a:rPr lang="en-US" sz="2200" b="0" i="1" u="none" strike="noStrike" baseline="0" dirty="0">
                <a:solidFill>
                  <a:srgbClr val="221E1F"/>
                </a:solidFill>
              </a:rPr>
              <a:t>f</a:t>
            </a:r>
            <a:r>
              <a:rPr lang="en-US" sz="2200" b="0" i="0" u="none" strike="noStrike" baseline="-25000" dirty="0">
                <a:solidFill>
                  <a:srgbClr val="221E1F"/>
                </a:solidFill>
              </a:rPr>
              <a:t>A</a:t>
            </a:r>
            <a:r>
              <a:rPr lang="en-US" sz="2200" b="0" i="0" u="none" strike="noStrike" baseline="0" dirty="0">
                <a:solidFill>
                  <a:srgbClr val="221E1F"/>
                </a:solidFill>
              </a:rPr>
              <a:t>, is: </a:t>
            </a:r>
          </a:p>
          <a:p>
            <a:pPr marL="686016" lvl="2" indent="0" algn="just">
              <a:lnSpc>
                <a:spcPct val="83000"/>
              </a:lnSpc>
              <a:spcBef>
                <a:spcPts val="600"/>
              </a:spcBef>
              <a:buNone/>
            </a:pPr>
            <a:r>
              <a:rPr lang="en-US" sz="2100" b="0" i="1" u="none" strike="noStrike" baseline="0" dirty="0">
                <a:solidFill>
                  <a:srgbClr val="221E1F"/>
                </a:solidFill>
              </a:rPr>
              <a:t>f</a:t>
            </a:r>
            <a:r>
              <a:rPr lang="en-US" sz="2100" b="0" i="1" u="none" strike="noStrike" baseline="-25000" dirty="0">
                <a:solidFill>
                  <a:srgbClr val="221E1F"/>
                </a:solidFill>
              </a:rPr>
              <a:t>A</a:t>
            </a:r>
            <a:r>
              <a:rPr lang="en-US" sz="2100" b="0" i="1" u="none" strike="noStrike" baseline="0" dirty="0">
                <a:solidFill>
                  <a:srgbClr val="221E1F"/>
                </a:solidFill>
              </a:rPr>
              <a:t> </a:t>
            </a:r>
            <a:r>
              <a:rPr lang="en-US" sz="2100" b="0" i="0" u="none" strike="noStrike" baseline="0" dirty="0">
                <a:solidFill>
                  <a:srgbClr val="221E1F"/>
                </a:solidFill>
              </a:rPr>
              <a:t>= (</a:t>
            </a:r>
            <a:r>
              <a:rPr lang="en-US" sz="2100" b="0" i="1" u="none" strike="noStrike" baseline="0" dirty="0">
                <a:solidFill>
                  <a:srgbClr val="221E1F"/>
                </a:solidFill>
              </a:rPr>
              <a:t>E</a:t>
            </a:r>
            <a:r>
              <a:rPr lang="en-US" sz="2100" b="0" i="0" u="none" strike="noStrike" baseline="0" dirty="0">
                <a:solidFill>
                  <a:srgbClr val="221E1F"/>
                </a:solidFill>
              </a:rPr>
              <a:t>/</a:t>
            </a:r>
            <a:r>
              <a:rPr lang="en-US" sz="2100" b="0" i="1" u="none" strike="noStrike" baseline="0" dirty="0">
                <a:solidFill>
                  <a:srgbClr val="221E1F"/>
                </a:solidFill>
              </a:rPr>
              <a:t>V</a:t>
            </a:r>
            <a:r>
              <a:rPr lang="en-US" sz="2100" b="0" i="0" u="none" strike="noStrike" baseline="0" dirty="0">
                <a:solidFill>
                  <a:srgbClr val="221E1F"/>
                </a:solidFill>
              </a:rPr>
              <a:t>) × </a:t>
            </a:r>
            <a:r>
              <a:rPr lang="en-US" sz="2100" b="0" i="1" u="none" strike="noStrike" baseline="0" dirty="0" err="1">
                <a:solidFill>
                  <a:srgbClr val="221E1F"/>
                </a:solidFill>
              </a:rPr>
              <a:t>f</a:t>
            </a:r>
            <a:r>
              <a:rPr lang="en-US" sz="2100" b="0" i="1" u="none" strike="noStrike" baseline="-25000" dirty="0" err="1">
                <a:solidFill>
                  <a:srgbClr val="221E1F"/>
                </a:solidFill>
              </a:rPr>
              <a:t>E</a:t>
            </a:r>
            <a:r>
              <a:rPr lang="en-US" sz="2100" b="0" i="1" u="none" strike="noStrike" baseline="0" dirty="0">
                <a:solidFill>
                  <a:srgbClr val="221E1F"/>
                </a:solidFill>
              </a:rPr>
              <a:t> </a:t>
            </a:r>
            <a:r>
              <a:rPr lang="en-US" sz="2100" b="0" i="0" u="none" strike="noStrike" baseline="0" dirty="0">
                <a:solidFill>
                  <a:srgbClr val="221E1F"/>
                </a:solidFill>
              </a:rPr>
              <a:t>+ (</a:t>
            </a:r>
            <a:r>
              <a:rPr lang="en-US" sz="2100" b="0" i="1" u="none" strike="noStrike" baseline="0" dirty="0">
                <a:solidFill>
                  <a:srgbClr val="221E1F"/>
                </a:solidFill>
              </a:rPr>
              <a:t>D</a:t>
            </a:r>
            <a:r>
              <a:rPr lang="en-US" sz="2100" b="0" i="0" u="none" strike="noStrike" baseline="0" dirty="0">
                <a:solidFill>
                  <a:srgbClr val="221E1F"/>
                </a:solidFill>
              </a:rPr>
              <a:t>/</a:t>
            </a:r>
            <a:r>
              <a:rPr lang="en-US" sz="2100" b="0" i="1" u="none" strike="noStrike" baseline="0" dirty="0">
                <a:solidFill>
                  <a:srgbClr val="221E1F"/>
                </a:solidFill>
              </a:rPr>
              <a:t>V</a:t>
            </a:r>
            <a:r>
              <a:rPr lang="en-US" sz="2100" b="0" i="0" u="none" strike="noStrike" baseline="0" dirty="0">
                <a:solidFill>
                  <a:srgbClr val="221E1F"/>
                </a:solidFill>
              </a:rPr>
              <a:t>) × </a:t>
            </a:r>
            <a:r>
              <a:rPr lang="en-US" sz="2100" b="0" i="1" u="none" strike="noStrike" baseline="0" dirty="0" err="1">
                <a:solidFill>
                  <a:srgbClr val="221E1F"/>
                </a:solidFill>
              </a:rPr>
              <a:t>f</a:t>
            </a:r>
            <a:r>
              <a:rPr lang="en-US" sz="2100" b="0" i="1" u="none" strike="noStrike" baseline="-25000" dirty="0" err="1">
                <a:solidFill>
                  <a:srgbClr val="221E1F"/>
                </a:solidFill>
              </a:rPr>
              <a:t>D</a:t>
            </a:r>
            <a:r>
              <a:rPr lang="en-US" sz="2100" b="0" i="1" u="none" strike="noStrike" baseline="0" dirty="0">
                <a:solidFill>
                  <a:srgbClr val="221E1F"/>
                </a:solidFill>
              </a:rPr>
              <a:t> </a:t>
            </a:r>
          </a:p>
          <a:p>
            <a:pPr marL="686016" lvl="2" indent="0" algn="just">
              <a:lnSpc>
                <a:spcPct val="83000"/>
              </a:lnSpc>
              <a:spcBef>
                <a:spcPts val="600"/>
              </a:spcBef>
              <a:buNone/>
            </a:pPr>
            <a:r>
              <a:rPr lang="en-US" sz="2100" b="0" i="0" u="none" strike="noStrike" baseline="0" dirty="0">
                <a:solidFill>
                  <a:srgbClr val="221E1F"/>
                </a:solidFill>
              </a:rPr>
              <a:t>= .50 × .10 + .50 × .02 = .06, or 6%</a:t>
            </a:r>
          </a:p>
          <a:p>
            <a:pPr algn="just">
              <a:lnSpc>
                <a:spcPct val="83000"/>
              </a:lnSpc>
              <a:spcBef>
                <a:spcPts val="600"/>
              </a:spcBef>
            </a:pPr>
            <a:r>
              <a:rPr lang="en-US" sz="2200" b="0" i="0" u="none" strike="noStrike" baseline="0" dirty="0">
                <a:solidFill>
                  <a:srgbClr val="221E1F"/>
                </a:solidFill>
              </a:rPr>
              <a:t>The true cost, once we include flotation costs, is:</a:t>
            </a:r>
          </a:p>
          <a:p>
            <a:pPr lvl="1" algn="just">
              <a:lnSpc>
                <a:spcPct val="83000"/>
              </a:lnSpc>
              <a:spcBef>
                <a:spcPts val="600"/>
              </a:spcBef>
            </a:pPr>
            <a:r>
              <a:rPr lang="en-US" sz="2100" b="0" i="0" u="none" strike="noStrike" baseline="0" dirty="0">
                <a:solidFill>
                  <a:srgbClr val="221E1F"/>
                </a:solidFill>
              </a:rPr>
              <a:t>$500,000/(1− </a:t>
            </a:r>
            <a:r>
              <a:rPr lang="en-US" sz="2100" b="0" i="1" u="none" strike="noStrike" baseline="0" dirty="0">
                <a:solidFill>
                  <a:srgbClr val="221E1F"/>
                </a:solidFill>
              </a:rPr>
              <a:t>f</a:t>
            </a:r>
            <a:r>
              <a:rPr lang="en-US" sz="2100" b="0" i="0" u="none" strike="noStrike" baseline="-25000" dirty="0">
                <a:solidFill>
                  <a:srgbClr val="221E1F"/>
                </a:solidFill>
              </a:rPr>
              <a:t>A</a:t>
            </a:r>
            <a:r>
              <a:rPr lang="en-US" sz="2100" b="0" i="0" u="none" strike="noStrike" baseline="0" dirty="0">
                <a:solidFill>
                  <a:srgbClr val="221E1F"/>
                </a:solidFill>
              </a:rPr>
              <a:t>) = $500,000/.94 = $531,915</a:t>
            </a:r>
          </a:p>
          <a:p>
            <a:pPr algn="just">
              <a:lnSpc>
                <a:spcPct val="83000"/>
              </a:lnSpc>
              <a:spcBef>
                <a:spcPts val="600"/>
              </a:spcBef>
            </a:pPr>
            <a:r>
              <a:rPr lang="en-US" sz="2200" b="1" i="0" u="none" strike="noStrike" baseline="0" dirty="0"/>
              <a:t>Including floatation costs, the project should be rejected:</a:t>
            </a:r>
          </a:p>
          <a:p>
            <a:pPr lvl="1" algn="just">
              <a:lnSpc>
                <a:spcPct val="83000"/>
              </a:lnSpc>
              <a:spcBef>
                <a:spcPts val="600"/>
              </a:spcBef>
            </a:pPr>
            <a:r>
              <a:rPr lang="en-US" sz="2100" b="0" i="0" u="none" strike="noStrike" baseline="0" dirty="0">
                <a:solidFill>
                  <a:srgbClr val="221E1F"/>
                </a:solidFill>
              </a:rPr>
              <a:t>NPV = $524,373 − 531,915 = </a:t>
            </a:r>
            <a:r>
              <a:rPr lang="en-US" sz="2100" b="1" i="0" u="none" strike="noStrike" baseline="0" dirty="0">
                <a:solidFill>
                  <a:schemeClr val="accent1">
                    <a:lumMod val="75000"/>
                  </a:schemeClr>
                </a:solidFill>
              </a:rPr>
              <a:t>−$7,542</a:t>
            </a:r>
          </a:p>
          <a:p>
            <a:pPr lvl="1" algn="just">
              <a:lnSpc>
                <a:spcPct val="83000"/>
              </a:lnSpc>
              <a:spcBef>
                <a:spcPts val="600"/>
              </a:spcBef>
            </a:pPr>
            <a:endParaRPr lang="en-US" altLang="en-US" sz="1600" b="1" dirty="0">
              <a:solidFill>
                <a:schemeClr val="accent1">
                  <a:lumMod val="75000"/>
                </a:schemeClr>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fontScale="90000"/>
          </a:bodyPr>
          <a:lstStyle/>
          <a:p>
            <a:pPr eaLnBrk="1" hangingPunct="1">
              <a:defRPr/>
            </a:pPr>
            <a:r>
              <a:rPr lang="en-US" altLang="en-US" dirty="0"/>
              <a:t>Flotation costs and </a:t>
            </a:r>
            <a:r>
              <a:rPr lang="en-US" altLang="en-US" dirty="0" err="1"/>
              <a:t>npv</a:t>
            </a:r>
            <a:br>
              <a:rPr lang="en-US" altLang="en-US" dirty="0"/>
            </a:br>
            <a:r>
              <a:rPr lang="en-US" altLang="en-US" dirty="0"/>
              <a:t>(continued)</a:t>
            </a:r>
          </a:p>
        </p:txBody>
      </p:sp>
    </p:spTree>
    <p:extLst>
      <p:ext uri="{BB962C8B-B14F-4D97-AF65-F5344CB8AC3E}">
        <p14:creationId xmlns:p14="http://schemas.microsoft.com/office/powerpoint/2010/main" val="36307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C18E4C31-D9C5-4467-B575-ED7946EC99B7}"/>
              </a:ext>
            </a:extLst>
          </p:cNvPr>
          <p:cNvSpPr>
            <a:spLocks noGrp="1" noChangeArrowheads="1"/>
          </p:cNvSpPr>
          <p:nvPr>
            <p:ph idx="1"/>
          </p:nvPr>
        </p:nvSpPr>
        <p:spPr>
          <a:xfrm>
            <a:off x="636764" y="1752600"/>
            <a:ext cx="8117416" cy="4372710"/>
          </a:xfrm>
        </p:spPr>
        <p:txBody>
          <a:bodyPr/>
          <a:lstStyle/>
          <a:p>
            <a:pPr eaLnBrk="1" hangingPunct="1">
              <a:lnSpc>
                <a:spcPct val="90000"/>
              </a:lnSpc>
              <a:spcBef>
                <a:spcPts val="600"/>
              </a:spcBef>
            </a:pPr>
            <a:r>
              <a:rPr lang="en-US" sz="2200" dirty="0">
                <a:solidFill>
                  <a:srgbClr val="221E1F"/>
                </a:solidFill>
              </a:rPr>
              <a:t>The terms </a:t>
            </a:r>
            <a:r>
              <a:rPr lang="en-US" sz="2200" i="1" dirty="0">
                <a:solidFill>
                  <a:srgbClr val="221E1F"/>
                </a:solidFill>
              </a:rPr>
              <a:t>r</a:t>
            </a:r>
            <a:r>
              <a:rPr lang="en-US" sz="2200" b="0" i="1" u="none" strike="noStrike" baseline="0" dirty="0">
                <a:solidFill>
                  <a:srgbClr val="221E1F"/>
                </a:solidFill>
              </a:rPr>
              <a:t>equired return</a:t>
            </a:r>
            <a:r>
              <a:rPr lang="en-US" sz="2200" b="0" i="0" u="none" strike="noStrike" baseline="0" dirty="0">
                <a:solidFill>
                  <a:srgbClr val="221E1F"/>
                </a:solidFill>
              </a:rPr>
              <a:t>, </a:t>
            </a:r>
            <a:r>
              <a:rPr lang="en-US" sz="2200" b="0" i="1" u="none" strike="noStrike" baseline="0" dirty="0">
                <a:solidFill>
                  <a:srgbClr val="221E1F"/>
                </a:solidFill>
              </a:rPr>
              <a:t>appropriate discount rate</a:t>
            </a:r>
            <a:r>
              <a:rPr lang="en-US" sz="2200" b="0" i="0" u="none" strike="noStrike" baseline="0" dirty="0">
                <a:solidFill>
                  <a:srgbClr val="221E1F"/>
                </a:solidFill>
              </a:rPr>
              <a:t>, and </a:t>
            </a:r>
            <a:r>
              <a:rPr lang="en-US" sz="2200" b="0" i="1" u="none" strike="noStrike" baseline="0" dirty="0">
                <a:solidFill>
                  <a:srgbClr val="221E1F"/>
                </a:solidFill>
              </a:rPr>
              <a:t>cost of capital </a:t>
            </a:r>
            <a:r>
              <a:rPr lang="en-US" sz="2200" b="0" i="0" u="none" strike="noStrike" baseline="0" dirty="0">
                <a:solidFill>
                  <a:srgbClr val="221E1F"/>
                </a:solidFill>
              </a:rPr>
              <a:t>essentially mean the same thing:</a:t>
            </a:r>
          </a:p>
          <a:p>
            <a:pPr lvl="1" eaLnBrk="1" hangingPunct="1">
              <a:lnSpc>
                <a:spcPct val="90000"/>
              </a:lnSpc>
              <a:spcBef>
                <a:spcPts val="600"/>
              </a:spcBef>
            </a:pPr>
            <a:r>
              <a:rPr lang="en-US" sz="2100" b="0" i="0" u="none" strike="noStrike" baseline="0" dirty="0">
                <a:solidFill>
                  <a:srgbClr val="221E1F"/>
                </a:solidFill>
              </a:rPr>
              <a:t>If the </a:t>
            </a:r>
            <a:r>
              <a:rPr lang="en-US" sz="2100" b="0" i="1" u="none" strike="noStrike" baseline="0" dirty="0">
                <a:solidFill>
                  <a:srgbClr val="221E1F"/>
                </a:solidFill>
              </a:rPr>
              <a:t>required return </a:t>
            </a:r>
            <a:r>
              <a:rPr lang="en-US" sz="2100" b="0" i="0" u="none" strike="noStrike" baseline="0" dirty="0">
                <a:solidFill>
                  <a:srgbClr val="221E1F"/>
                </a:solidFill>
              </a:rPr>
              <a:t>on an investment is 10%, we mean the investment will have a positive NPV only if its return exceeds 10%</a:t>
            </a:r>
          </a:p>
          <a:p>
            <a:pPr lvl="1" eaLnBrk="1" hangingPunct="1">
              <a:lnSpc>
                <a:spcPct val="90000"/>
              </a:lnSpc>
              <a:spcBef>
                <a:spcPts val="600"/>
              </a:spcBef>
            </a:pPr>
            <a:r>
              <a:rPr lang="en-US" sz="2200" dirty="0">
                <a:solidFill>
                  <a:srgbClr val="221E1F"/>
                </a:solidFill>
              </a:rPr>
              <a:t>Also, the f</a:t>
            </a:r>
            <a:r>
              <a:rPr lang="en-US" sz="2200" b="0" i="0" u="none" strike="noStrike" baseline="0" dirty="0">
                <a:solidFill>
                  <a:srgbClr val="221E1F"/>
                </a:solidFill>
              </a:rPr>
              <a:t>irm must earn 10% on the investment to compensate investors for the use of the capital needed to finance the project </a:t>
            </a:r>
            <a:endParaRPr lang="en-US" sz="2200" dirty="0">
              <a:solidFill>
                <a:srgbClr val="221E1F"/>
              </a:solidFill>
            </a:endParaRPr>
          </a:p>
          <a:p>
            <a:pPr lvl="1" eaLnBrk="1" hangingPunct="1">
              <a:lnSpc>
                <a:spcPct val="90000"/>
              </a:lnSpc>
              <a:spcBef>
                <a:spcPts val="600"/>
              </a:spcBef>
            </a:pPr>
            <a:r>
              <a:rPr lang="en-US" sz="2200" b="0" i="0" u="none" strike="noStrike" baseline="0" dirty="0">
                <a:solidFill>
                  <a:srgbClr val="221E1F"/>
                </a:solidFill>
              </a:rPr>
              <a:t>Furthermore, 10% is the </a:t>
            </a:r>
            <a:r>
              <a:rPr lang="en-US" sz="2200" b="0" i="1" u="none" strike="noStrike" baseline="0" dirty="0">
                <a:solidFill>
                  <a:srgbClr val="221E1F"/>
                </a:solidFill>
              </a:rPr>
              <a:t>cost of capital </a:t>
            </a:r>
            <a:r>
              <a:rPr lang="en-US" sz="2200" b="0" i="0" u="none" strike="noStrike" baseline="0" dirty="0">
                <a:solidFill>
                  <a:srgbClr val="221E1F"/>
                </a:solidFill>
              </a:rPr>
              <a:t>associated with the investment </a:t>
            </a:r>
          </a:p>
          <a:p>
            <a:pPr lvl="1" eaLnBrk="1" hangingPunct="1">
              <a:lnSpc>
                <a:spcPct val="90000"/>
              </a:lnSpc>
              <a:spcBef>
                <a:spcPts val="600"/>
              </a:spcBef>
            </a:pPr>
            <a:endParaRPr lang="en-US" sz="2200" b="0" i="0" u="none" strike="noStrike" baseline="0" dirty="0">
              <a:solidFill>
                <a:srgbClr val="221E1F"/>
              </a:solidFill>
            </a:endParaRPr>
          </a:p>
          <a:p>
            <a:pPr eaLnBrk="1" hangingPunct="1">
              <a:lnSpc>
                <a:spcPct val="90000"/>
              </a:lnSpc>
              <a:spcBef>
                <a:spcPts val="600"/>
              </a:spcBef>
            </a:pPr>
            <a:r>
              <a:rPr lang="en-US" sz="2200" b="0" i="0" u="none" strike="noStrike" baseline="0" dirty="0">
                <a:solidFill>
                  <a:srgbClr val="221E1F"/>
                </a:solidFill>
              </a:rPr>
              <a:t>Cost of capital associated with an investment depends on the risk of that investment, not how and where the capital is raised</a:t>
            </a:r>
            <a:endParaRPr lang="en-US" altLang="en-US" sz="2200" dirty="0"/>
          </a:p>
        </p:txBody>
      </p:sp>
      <p:sp>
        <p:nvSpPr>
          <p:cNvPr id="2" name="Footer Placeholder 1">
            <a:extLst>
              <a:ext uri="{FF2B5EF4-FFF2-40B4-BE49-F238E27FC236}">
                <a16:creationId xmlns:a16="http://schemas.microsoft.com/office/drawing/2014/main" id="{DDD2C4EB-D00B-4FDC-AB91-1BD8B5F16AD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6146" name="Rectangle 2">
            <a:extLst>
              <a:ext uri="{FF2B5EF4-FFF2-40B4-BE49-F238E27FC236}">
                <a16:creationId xmlns:a16="http://schemas.microsoft.com/office/drawing/2014/main" id="{EB2C9C57-06A0-45B3-8D19-F489713B5C97}"/>
              </a:ext>
            </a:extLst>
          </p:cNvPr>
          <p:cNvSpPr>
            <a:spLocks noGrp="1" noChangeArrowheads="1"/>
          </p:cNvSpPr>
          <p:nvPr>
            <p:ph type="title"/>
          </p:nvPr>
        </p:nvSpPr>
        <p:spPr/>
        <p:txBody>
          <a:bodyPr>
            <a:noAutofit/>
          </a:bodyPr>
          <a:lstStyle/>
          <a:p>
            <a:pPr eaLnBrk="1" hangingPunct="1">
              <a:defRPr/>
            </a:pPr>
            <a:r>
              <a:rPr lang="en-US" altLang="en-US" sz="3600" dirty="0"/>
              <a:t>Required return versus </a:t>
            </a:r>
            <a:br>
              <a:rPr lang="en-US" altLang="en-US" sz="3600" dirty="0"/>
            </a:br>
            <a:r>
              <a:rPr lang="en-US" altLang="en-US" sz="3600" dirty="0"/>
              <a:t>cost of capital</a:t>
            </a:r>
          </a:p>
        </p:txBody>
      </p:sp>
      <p:pic>
        <p:nvPicPr>
          <p:cNvPr id="4" name="Picture 3">
            <a:extLst>
              <a:ext uri="{FF2B5EF4-FFF2-40B4-BE49-F238E27FC236}">
                <a16:creationId xmlns:a16="http://schemas.microsoft.com/office/drawing/2014/main" id="{4C77658A-41CB-4AB1-AC3C-C0B6FADC0971}"/>
              </a:ext>
            </a:extLst>
          </p:cNvPr>
          <p:cNvPicPr>
            <a:picLocks noChangeAspect="1"/>
          </p:cNvPicPr>
          <p:nvPr/>
        </p:nvPicPr>
        <p:blipFill>
          <a:blip r:embed="rId3"/>
          <a:stretch>
            <a:fillRect/>
          </a:stretch>
        </p:blipFill>
        <p:spPr>
          <a:xfrm>
            <a:off x="747536" y="5514252"/>
            <a:ext cx="8105775" cy="7905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3"/>
            <a:ext cx="8117416" cy="5095134"/>
          </a:xfrm>
        </p:spPr>
        <p:txBody>
          <a:bodyPr wrap="square" anchor="t">
            <a:noAutofit/>
          </a:bodyPr>
          <a:lstStyle/>
          <a:p>
            <a:pPr algn="just">
              <a:lnSpc>
                <a:spcPct val="90000"/>
              </a:lnSpc>
              <a:spcBef>
                <a:spcPts val="600"/>
              </a:spcBef>
            </a:pPr>
            <a:r>
              <a:rPr lang="en-US" sz="2200" b="0" i="0" u="none" strike="noStrike" baseline="0" dirty="0">
                <a:solidFill>
                  <a:srgbClr val="221E1F"/>
                </a:solidFill>
              </a:rPr>
              <a:t>Most firms rarely sell equity at all</a:t>
            </a:r>
          </a:p>
          <a:p>
            <a:pPr lvl="1" algn="just">
              <a:lnSpc>
                <a:spcPct val="90000"/>
              </a:lnSpc>
              <a:spcBef>
                <a:spcPts val="600"/>
              </a:spcBef>
            </a:pPr>
            <a:r>
              <a:rPr lang="en-US" sz="2100" dirty="0">
                <a:solidFill>
                  <a:srgbClr val="221E1F"/>
                </a:solidFill>
              </a:rPr>
              <a:t>T</a:t>
            </a:r>
            <a:r>
              <a:rPr lang="en-US" sz="2100" b="0" i="0" u="none" strike="noStrike" baseline="0" dirty="0">
                <a:solidFill>
                  <a:srgbClr val="221E1F"/>
                </a:solidFill>
              </a:rPr>
              <a:t>heir internally generated cash flow is sufficient to cover the equity portion of their capital spending, so only the debt portion must be raised externally</a:t>
            </a:r>
          </a:p>
          <a:p>
            <a:pPr lvl="1" algn="just">
              <a:lnSpc>
                <a:spcPct val="90000"/>
              </a:lnSpc>
              <a:spcBef>
                <a:spcPts val="600"/>
              </a:spcBef>
            </a:pPr>
            <a:endParaRPr lang="en-US" sz="2100" b="0" i="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Use of internal equity doesn’t change our approach</a:t>
            </a:r>
            <a:endParaRPr lang="en-US" sz="2200" dirty="0">
              <a:solidFill>
                <a:srgbClr val="221E1F"/>
              </a:solidFill>
            </a:endParaRPr>
          </a:p>
          <a:p>
            <a:pPr lvl="1" algn="just">
              <a:lnSpc>
                <a:spcPct val="90000"/>
              </a:lnSpc>
              <a:spcBef>
                <a:spcPts val="600"/>
              </a:spcBef>
            </a:pPr>
            <a:r>
              <a:rPr lang="en-US" sz="2100" b="0" i="0" u="none" strike="noStrike" baseline="0" dirty="0">
                <a:solidFill>
                  <a:srgbClr val="221E1F"/>
                </a:solidFill>
              </a:rPr>
              <a:t>Assign a value of zero to the flotation cost of equity because there is no such cost</a:t>
            </a:r>
          </a:p>
          <a:p>
            <a:pPr lvl="1" algn="just">
              <a:lnSpc>
                <a:spcPct val="90000"/>
              </a:lnSpc>
              <a:spcBef>
                <a:spcPts val="600"/>
              </a:spcBef>
            </a:pPr>
            <a:endParaRPr lang="en-US" altLang="en-US" sz="2100" dirty="0">
              <a:solidFill>
                <a:srgbClr val="221E1F"/>
              </a:solidFill>
            </a:endParaRPr>
          </a:p>
          <a:p>
            <a:pPr algn="just">
              <a:lnSpc>
                <a:spcPct val="90000"/>
              </a:lnSpc>
              <a:spcBef>
                <a:spcPts val="600"/>
              </a:spcBef>
            </a:pPr>
            <a:r>
              <a:rPr lang="en-US" sz="2200" b="0" i="0" u="none" strike="noStrike" baseline="0" dirty="0">
                <a:solidFill>
                  <a:srgbClr val="221E1F"/>
                </a:solidFill>
              </a:rPr>
              <a:t>In the </a:t>
            </a:r>
            <a:r>
              <a:rPr lang="en-US" sz="2200" b="0" i="0" u="none" strike="noStrike" baseline="0" dirty="0" err="1">
                <a:solidFill>
                  <a:srgbClr val="221E1F"/>
                </a:solidFill>
              </a:rPr>
              <a:t>Tripleday</a:t>
            </a:r>
            <a:r>
              <a:rPr lang="en-US" sz="2200" b="0" i="0" u="none" strike="noStrike" baseline="0" dirty="0">
                <a:solidFill>
                  <a:srgbClr val="221E1F"/>
                </a:solidFill>
              </a:rPr>
              <a:t> example, the weighted average flotation cost would therefore be: </a:t>
            </a:r>
          </a:p>
          <a:p>
            <a:pPr marL="686016" lvl="2" indent="0" algn="just">
              <a:lnSpc>
                <a:spcPct val="90000"/>
              </a:lnSpc>
              <a:spcBef>
                <a:spcPts val="600"/>
              </a:spcBef>
              <a:buNone/>
            </a:pPr>
            <a:r>
              <a:rPr lang="en-US" sz="2100" b="0" i="1" u="none" strike="noStrike" baseline="0" dirty="0">
                <a:solidFill>
                  <a:srgbClr val="221E1F"/>
                </a:solidFill>
              </a:rPr>
              <a:t>f</a:t>
            </a:r>
            <a:r>
              <a:rPr lang="en-US" sz="2100" b="0" i="1" u="none" strike="noStrike" baseline="-25000" dirty="0">
                <a:solidFill>
                  <a:srgbClr val="221E1F"/>
                </a:solidFill>
              </a:rPr>
              <a:t>A</a:t>
            </a:r>
            <a:r>
              <a:rPr lang="en-US" sz="2100" b="0" i="1" u="none" strike="noStrike" baseline="0" dirty="0">
                <a:solidFill>
                  <a:srgbClr val="221E1F"/>
                </a:solidFill>
              </a:rPr>
              <a:t> </a:t>
            </a:r>
            <a:r>
              <a:rPr lang="en-US" sz="2100" b="0" i="0" u="none" strike="noStrike" baseline="0" dirty="0">
                <a:solidFill>
                  <a:srgbClr val="221E1F"/>
                </a:solidFill>
              </a:rPr>
              <a:t>= (</a:t>
            </a:r>
            <a:r>
              <a:rPr lang="en-US" sz="2100" b="0" i="1" u="none" strike="noStrike" baseline="0" dirty="0">
                <a:solidFill>
                  <a:srgbClr val="221E1F"/>
                </a:solidFill>
              </a:rPr>
              <a:t>E</a:t>
            </a:r>
            <a:r>
              <a:rPr lang="en-US" sz="2100" b="0" i="0" u="none" strike="noStrike" baseline="0" dirty="0">
                <a:solidFill>
                  <a:srgbClr val="221E1F"/>
                </a:solidFill>
              </a:rPr>
              <a:t>/</a:t>
            </a:r>
            <a:r>
              <a:rPr lang="en-US" sz="2100" b="0" i="1" u="none" strike="noStrike" baseline="0" dirty="0">
                <a:solidFill>
                  <a:srgbClr val="221E1F"/>
                </a:solidFill>
              </a:rPr>
              <a:t>V</a:t>
            </a:r>
            <a:r>
              <a:rPr lang="en-US" sz="2100" b="0" i="0" u="none" strike="noStrike" baseline="0" dirty="0">
                <a:solidFill>
                  <a:srgbClr val="221E1F"/>
                </a:solidFill>
              </a:rPr>
              <a:t>) × </a:t>
            </a:r>
            <a:r>
              <a:rPr lang="en-US" sz="2100" b="0" i="1" u="none" strike="noStrike" baseline="0" dirty="0" err="1">
                <a:solidFill>
                  <a:srgbClr val="221E1F"/>
                </a:solidFill>
              </a:rPr>
              <a:t>f</a:t>
            </a:r>
            <a:r>
              <a:rPr lang="en-US" sz="2100" b="0" i="1" u="none" strike="noStrike" baseline="-25000" dirty="0" err="1">
                <a:solidFill>
                  <a:srgbClr val="221E1F"/>
                </a:solidFill>
              </a:rPr>
              <a:t>E</a:t>
            </a:r>
            <a:r>
              <a:rPr lang="en-US" sz="2100" b="0" i="1" u="none" strike="noStrike" baseline="0" dirty="0">
                <a:solidFill>
                  <a:srgbClr val="221E1F"/>
                </a:solidFill>
              </a:rPr>
              <a:t> </a:t>
            </a:r>
            <a:r>
              <a:rPr lang="en-US" sz="2100" b="0" i="0" u="none" strike="noStrike" baseline="0" dirty="0">
                <a:solidFill>
                  <a:srgbClr val="221E1F"/>
                </a:solidFill>
              </a:rPr>
              <a:t>+ (</a:t>
            </a:r>
            <a:r>
              <a:rPr lang="en-US" sz="2100" b="0" i="1" u="none" strike="noStrike" baseline="0" dirty="0">
                <a:solidFill>
                  <a:srgbClr val="221E1F"/>
                </a:solidFill>
              </a:rPr>
              <a:t>D</a:t>
            </a:r>
            <a:r>
              <a:rPr lang="en-US" sz="2100" b="0" i="0" u="none" strike="noStrike" baseline="0" dirty="0">
                <a:solidFill>
                  <a:srgbClr val="221E1F"/>
                </a:solidFill>
              </a:rPr>
              <a:t>/</a:t>
            </a:r>
            <a:r>
              <a:rPr lang="en-US" sz="2100" b="0" i="1" u="none" strike="noStrike" baseline="0" dirty="0">
                <a:solidFill>
                  <a:srgbClr val="221E1F"/>
                </a:solidFill>
              </a:rPr>
              <a:t>V</a:t>
            </a:r>
            <a:r>
              <a:rPr lang="en-US" sz="2100" b="0" i="0" u="none" strike="noStrike" baseline="0" dirty="0">
                <a:solidFill>
                  <a:srgbClr val="221E1F"/>
                </a:solidFill>
              </a:rPr>
              <a:t>) × </a:t>
            </a:r>
            <a:r>
              <a:rPr lang="en-US" sz="2100" b="0" i="1" u="none" strike="noStrike" baseline="0" dirty="0" err="1">
                <a:solidFill>
                  <a:srgbClr val="221E1F"/>
                </a:solidFill>
              </a:rPr>
              <a:t>f</a:t>
            </a:r>
            <a:r>
              <a:rPr lang="en-US" sz="2100" b="0" i="1" u="none" strike="noStrike" baseline="-25000" dirty="0" err="1">
                <a:solidFill>
                  <a:srgbClr val="221E1F"/>
                </a:solidFill>
              </a:rPr>
              <a:t>D</a:t>
            </a:r>
            <a:r>
              <a:rPr lang="en-US" sz="2100" b="0" i="1" u="none" strike="noStrike" baseline="0" dirty="0">
                <a:solidFill>
                  <a:srgbClr val="221E1F"/>
                </a:solidFill>
              </a:rPr>
              <a:t> </a:t>
            </a:r>
          </a:p>
          <a:p>
            <a:pPr marL="686016" lvl="2" indent="0" algn="just">
              <a:lnSpc>
                <a:spcPct val="90000"/>
              </a:lnSpc>
              <a:spcBef>
                <a:spcPts val="600"/>
              </a:spcBef>
              <a:buNone/>
            </a:pPr>
            <a:r>
              <a:rPr lang="en-US" sz="2100" b="0" i="0" u="none" strike="noStrike" baseline="0" dirty="0">
                <a:solidFill>
                  <a:srgbClr val="221E1F"/>
                </a:solidFill>
              </a:rPr>
              <a:t>= .50 × 0 + .50 × .02 </a:t>
            </a:r>
          </a:p>
          <a:p>
            <a:pPr marL="686016" lvl="2" indent="0" algn="just">
              <a:lnSpc>
                <a:spcPct val="90000"/>
              </a:lnSpc>
              <a:spcBef>
                <a:spcPts val="600"/>
              </a:spcBef>
              <a:buNone/>
            </a:pPr>
            <a:r>
              <a:rPr lang="en-US" sz="2100" b="0" i="0" u="none" strike="noStrike" baseline="0" dirty="0">
                <a:solidFill>
                  <a:srgbClr val="221E1F"/>
                </a:solidFill>
              </a:rPr>
              <a:t>= .01, or </a:t>
            </a:r>
            <a:r>
              <a:rPr lang="en-US" sz="2100" b="1" i="0" u="none" strike="noStrike" baseline="0" dirty="0">
                <a:solidFill>
                  <a:schemeClr val="accent1">
                    <a:lumMod val="75000"/>
                  </a:schemeClr>
                </a:solidFill>
              </a:rPr>
              <a:t>1%</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fontScale="90000"/>
          </a:bodyPr>
          <a:lstStyle/>
          <a:p>
            <a:pPr eaLnBrk="1" hangingPunct="1">
              <a:defRPr/>
            </a:pPr>
            <a:r>
              <a:rPr lang="en-US" altLang="en-US" dirty="0"/>
              <a:t>Internal equity and flotation costs</a:t>
            </a:r>
          </a:p>
        </p:txBody>
      </p:sp>
    </p:spTree>
    <p:extLst>
      <p:ext uri="{BB962C8B-B14F-4D97-AF65-F5344CB8AC3E}">
        <p14:creationId xmlns:p14="http://schemas.microsoft.com/office/powerpoint/2010/main" val="4230358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676399"/>
            <a:ext cx="8117416" cy="4909767"/>
          </a:xfrm>
        </p:spPr>
        <p:txBody>
          <a:bodyPr wrap="square" anchor="t">
            <a:noAutofit/>
          </a:bodyPr>
          <a:lstStyle/>
          <a:p>
            <a:pPr algn="just">
              <a:lnSpc>
                <a:spcPct val="90000"/>
              </a:lnSpc>
              <a:spcBef>
                <a:spcPts val="600"/>
              </a:spcBef>
              <a:spcAft>
                <a:spcPts val="600"/>
              </a:spcAft>
            </a:pPr>
            <a:r>
              <a:rPr lang="en-US" sz="2200" b="0" i="0" u="none" strike="noStrike" baseline="0" dirty="0">
                <a:solidFill>
                  <a:srgbClr val="221E1F"/>
                </a:solidFill>
              </a:rPr>
              <a:t>What is the primary determinant of the cost of capital for an investment? </a:t>
            </a:r>
          </a:p>
          <a:p>
            <a:pPr algn="just">
              <a:lnSpc>
                <a:spcPct val="90000"/>
              </a:lnSpc>
              <a:spcBef>
                <a:spcPts val="600"/>
              </a:spcBef>
              <a:spcAft>
                <a:spcPts val="600"/>
              </a:spcAft>
            </a:pPr>
            <a:r>
              <a:rPr lang="en-US" sz="2200" b="0" i="0" u="none" strike="noStrike" baseline="0" dirty="0">
                <a:solidFill>
                  <a:srgbClr val="221E1F"/>
                </a:solidFill>
              </a:rPr>
              <a:t>What are two approaches to estimating the cost of equity capital? </a:t>
            </a:r>
          </a:p>
          <a:p>
            <a:pPr algn="just">
              <a:lnSpc>
                <a:spcPct val="90000"/>
              </a:lnSpc>
              <a:spcBef>
                <a:spcPts val="600"/>
              </a:spcBef>
              <a:spcAft>
                <a:spcPts val="600"/>
              </a:spcAft>
            </a:pPr>
            <a:r>
              <a:rPr lang="en-US" sz="2200" b="0" i="0" u="none" strike="noStrike" baseline="0" dirty="0">
                <a:solidFill>
                  <a:srgbClr val="221E1F"/>
                </a:solidFill>
              </a:rPr>
              <a:t>Why is the coupon rate a bad estimate of a firm’s cost of debt? </a:t>
            </a:r>
          </a:p>
          <a:p>
            <a:pPr algn="just">
              <a:lnSpc>
                <a:spcPct val="90000"/>
              </a:lnSpc>
              <a:spcBef>
                <a:spcPts val="600"/>
              </a:spcBef>
              <a:spcAft>
                <a:spcPts val="600"/>
              </a:spcAft>
            </a:pPr>
            <a:r>
              <a:rPr lang="en-US" sz="2200" b="0" i="0" u="none" strike="noStrike" baseline="0" dirty="0">
                <a:solidFill>
                  <a:srgbClr val="221E1F"/>
                </a:solidFill>
              </a:rPr>
              <a:t>Under what conditions is it correct to use the WACC to determine NPV? </a:t>
            </a:r>
          </a:p>
          <a:p>
            <a:pPr algn="just">
              <a:lnSpc>
                <a:spcPct val="90000"/>
              </a:lnSpc>
              <a:spcBef>
                <a:spcPts val="600"/>
              </a:spcBef>
              <a:spcAft>
                <a:spcPts val="600"/>
              </a:spcAft>
            </a:pPr>
            <a:r>
              <a:rPr lang="en-US" sz="2200" b="0" i="0" u="none" strike="noStrike" baseline="0" dirty="0">
                <a:solidFill>
                  <a:srgbClr val="221E1F"/>
                </a:solidFill>
              </a:rPr>
              <a:t>What are the likely consequences if a firm uses its WACC to evaluate all proposed investments? 	</a:t>
            </a:r>
          </a:p>
          <a:p>
            <a:pPr algn="just">
              <a:lnSpc>
                <a:spcPct val="90000"/>
              </a:lnSpc>
              <a:spcBef>
                <a:spcPts val="600"/>
              </a:spcBef>
              <a:spcAft>
                <a:spcPts val="600"/>
              </a:spcAft>
            </a:pPr>
            <a:r>
              <a:rPr lang="en-US" sz="2200" b="0" i="0" u="none" strike="noStrike" baseline="0" dirty="0">
                <a:solidFill>
                  <a:srgbClr val="221E1F"/>
                </a:solidFill>
              </a:rPr>
              <a:t>Why do you think we might prefer to use a ratio when calculating the terminal value when we do a firm valuation?	</a:t>
            </a:r>
          </a:p>
          <a:p>
            <a:pPr algn="just">
              <a:lnSpc>
                <a:spcPct val="90000"/>
              </a:lnSpc>
              <a:spcBef>
                <a:spcPts val="600"/>
              </a:spcBef>
              <a:spcAft>
                <a:spcPts val="600"/>
              </a:spcAft>
            </a:pPr>
            <a:r>
              <a:rPr lang="en-US" sz="2200" b="0" i="0" u="none" strike="noStrike" baseline="0" dirty="0">
                <a:solidFill>
                  <a:srgbClr val="221E1F"/>
                </a:solidFill>
              </a:rPr>
              <a:t>What are flotation costs? 	</a:t>
            </a:r>
          </a:p>
          <a:p>
            <a:pPr algn="just">
              <a:lnSpc>
                <a:spcPct val="90000"/>
              </a:lnSpc>
              <a:spcBef>
                <a:spcPts val="600"/>
              </a:spcBef>
              <a:spcAft>
                <a:spcPts val="600"/>
              </a:spcAft>
            </a:pPr>
            <a:endParaRPr lang="en-US" altLang="en-US" sz="2200" b="1" dirty="0">
              <a:solidFill>
                <a:schemeClr val="accent1">
                  <a:lumMod val="75000"/>
                </a:schemeClr>
              </a:solidFill>
            </a:endParaRPr>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nchor="ctr">
            <a:normAutofit/>
          </a:bodyPr>
          <a:lstStyle/>
          <a:p>
            <a:pPr eaLnBrk="1" hangingPunct="1">
              <a:defRPr/>
            </a:pPr>
            <a:r>
              <a:rPr lang="en-US" altLang="en-US" dirty="0"/>
              <a:t>Selected concept questions</a:t>
            </a:r>
          </a:p>
        </p:txBody>
      </p:sp>
    </p:spTree>
    <p:extLst>
      <p:ext uri="{BB962C8B-B14F-4D97-AF65-F5344CB8AC3E}">
        <p14:creationId xmlns:p14="http://schemas.microsoft.com/office/powerpoint/2010/main" val="1001606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3255-2763-42AA-8D65-CB1FA080F6DD}"/>
              </a:ext>
            </a:extLst>
          </p:cNvPr>
          <p:cNvSpPr>
            <a:spLocks noGrp="1"/>
          </p:cNvSpPr>
          <p:nvPr>
            <p:ph type="title"/>
          </p:nvPr>
        </p:nvSpPr>
        <p:spPr/>
        <p:txBody>
          <a:bodyPr/>
          <a:lstStyle/>
          <a:p>
            <a:r>
              <a:rPr lang="en-US" altLang="en-US" dirty="0"/>
              <a:t>End of Chapter</a:t>
            </a:r>
            <a:endParaRPr lang="en-US" dirty="0"/>
          </a:p>
        </p:txBody>
      </p:sp>
      <p:sp>
        <p:nvSpPr>
          <p:cNvPr id="72706" name="Rectangle 3">
            <a:extLst>
              <a:ext uri="{FF2B5EF4-FFF2-40B4-BE49-F238E27FC236}">
                <a16:creationId xmlns:a16="http://schemas.microsoft.com/office/drawing/2014/main" id="{978F3B95-30E1-4AED-8381-10986B77AC89}"/>
              </a:ext>
            </a:extLst>
          </p:cNvPr>
          <p:cNvSpPr>
            <a:spLocks noGrp="1" noChangeArrowheads="1"/>
          </p:cNvSpPr>
          <p:nvPr>
            <p:ph type="body" idx="1"/>
          </p:nvPr>
        </p:nvSpPr>
        <p:spPr/>
        <p:txBody>
          <a:bodyPr/>
          <a:lstStyle/>
          <a:p>
            <a:r>
              <a:rPr lang="en-US" dirty="0"/>
              <a:t>Chapter 14</a:t>
            </a:r>
            <a:endParaRPr lang="en-US" altLang="en-US" dirty="0"/>
          </a:p>
        </p:txBody>
      </p:sp>
      <p:sp>
        <p:nvSpPr>
          <p:cNvPr id="5" name="Footer Placeholder 4">
            <a:extLst>
              <a:ext uri="{FF2B5EF4-FFF2-40B4-BE49-F238E27FC236}">
                <a16:creationId xmlns:a16="http://schemas.microsoft.com/office/drawing/2014/main" id="{69A21978-BDFC-4430-AFE7-8946069B76C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752968"/>
            <a:ext cx="8117416" cy="4571632"/>
          </a:xfrm>
        </p:spPr>
        <p:txBody>
          <a:bodyPr/>
          <a:lstStyle/>
          <a:p>
            <a:pPr eaLnBrk="1" hangingPunct="1">
              <a:lnSpc>
                <a:spcPct val="90000"/>
              </a:lnSpc>
              <a:spcBef>
                <a:spcPts val="600"/>
              </a:spcBef>
            </a:pPr>
            <a:r>
              <a:rPr lang="en-US" sz="2200" b="0" i="0" u="none" strike="noStrike" baseline="0" dirty="0">
                <a:solidFill>
                  <a:srgbClr val="221E1F"/>
                </a:solidFill>
              </a:rPr>
              <a:t>The particular mixture of debt and equity a firm chooses to employ—its </a:t>
            </a:r>
            <a:r>
              <a:rPr lang="en-US" sz="2200" b="0" i="1" u="none" strike="noStrike" baseline="0" dirty="0">
                <a:solidFill>
                  <a:srgbClr val="221E1F"/>
                </a:solidFill>
              </a:rPr>
              <a:t>capital structure</a:t>
            </a:r>
            <a:r>
              <a:rPr lang="en-US" sz="2200" b="0" i="0" u="none" strike="noStrike" baseline="0" dirty="0">
                <a:solidFill>
                  <a:srgbClr val="221E1F"/>
                </a:solidFill>
              </a:rPr>
              <a:t>—is a managerial variable </a:t>
            </a:r>
          </a:p>
          <a:p>
            <a:pPr eaLnBrk="1" hangingPunct="1">
              <a:lnSpc>
                <a:spcPct val="90000"/>
              </a:lnSpc>
              <a:spcBef>
                <a:spcPts val="600"/>
              </a:spcBef>
            </a:pPr>
            <a:endParaRPr lang="en-US" altLang="en-US" sz="2200" dirty="0">
              <a:solidFill>
                <a:srgbClr val="221E1F"/>
              </a:solidFill>
            </a:endParaRPr>
          </a:p>
          <a:p>
            <a:pPr eaLnBrk="1" hangingPunct="1">
              <a:lnSpc>
                <a:spcPct val="90000"/>
              </a:lnSpc>
              <a:spcBef>
                <a:spcPts val="600"/>
              </a:spcBef>
            </a:pPr>
            <a:r>
              <a:rPr lang="en-US" sz="2200" b="0" i="0" u="none" strike="noStrike" baseline="0" dirty="0">
                <a:solidFill>
                  <a:srgbClr val="221E1F"/>
                </a:solidFill>
              </a:rPr>
              <a:t>In this chapter, we will assume the firm has a fixed debt-equity ratio that it maintains </a:t>
            </a:r>
          </a:p>
          <a:p>
            <a:pPr lvl="1" eaLnBrk="1" hangingPunct="1">
              <a:lnSpc>
                <a:spcPct val="90000"/>
              </a:lnSpc>
              <a:spcBef>
                <a:spcPts val="600"/>
              </a:spcBef>
            </a:pPr>
            <a:r>
              <a:rPr lang="en-US" sz="2100" b="0" i="0" u="none" strike="noStrike" baseline="0" dirty="0">
                <a:solidFill>
                  <a:srgbClr val="221E1F"/>
                </a:solidFill>
              </a:rPr>
              <a:t>This ratio reflects the firm’s </a:t>
            </a:r>
            <a:r>
              <a:rPr lang="en-US" sz="2100" b="0" i="1" u="none" strike="noStrike" baseline="0" dirty="0">
                <a:solidFill>
                  <a:srgbClr val="221E1F"/>
                </a:solidFill>
              </a:rPr>
              <a:t>target </a:t>
            </a:r>
            <a:r>
              <a:rPr lang="en-US" sz="2100" b="0" i="0" u="none" strike="noStrike" baseline="0" dirty="0">
                <a:solidFill>
                  <a:srgbClr val="221E1F"/>
                </a:solidFill>
              </a:rPr>
              <a:t>capital structure </a:t>
            </a:r>
            <a:endParaRPr lang="en-US" sz="2100" dirty="0">
              <a:solidFill>
                <a:srgbClr val="221E1F"/>
              </a:solidFill>
            </a:endParaRPr>
          </a:p>
          <a:p>
            <a:pPr lvl="1" eaLnBrk="1" hangingPunct="1">
              <a:lnSpc>
                <a:spcPct val="90000"/>
              </a:lnSpc>
              <a:spcBef>
                <a:spcPts val="600"/>
              </a:spcBef>
            </a:pPr>
            <a:endParaRPr lang="en-US" altLang="en-US" sz="2200" dirty="0">
              <a:solidFill>
                <a:srgbClr val="221E1F"/>
              </a:solidFill>
            </a:endParaRPr>
          </a:p>
          <a:p>
            <a:pPr eaLnBrk="1" hangingPunct="1">
              <a:lnSpc>
                <a:spcPct val="90000"/>
              </a:lnSpc>
              <a:spcBef>
                <a:spcPts val="600"/>
              </a:spcBef>
            </a:pPr>
            <a:r>
              <a:rPr lang="en-US" sz="2200" b="0" i="0" u="none" strike="noStrike" baseline="0" dirty="0">
                <a:solidFill>
                  <a:srgbClr val="221E1F"/>
                </a:solidFill>
              </a:rPr>
              <a:t>Recall, a firm’s overall cost of capital will reflect the required return on the firm’s assets as a whole </a:t>
            </a:r>
          </a:p>
          <a:p>
            <a:pPr lvl="1" eaLnBrk="1" hangingPunct="1">
              <a:lnSpc>
                <a:spcPct val="90000"/>
              </a:lnSpc>
              <a:spcBef>
                <a:spcPts val="600"/>
              </a:spcBef>
            </a:pPr>
            <a:r>
              <a:rPr lang="en-US" sz="2100" b="0" i="0" u="none" strike="noStrike" baseline="0" dirty="0">
                <a:solidFill>
                  <a:srgbClr val="221E1F"/>
                </a:solidFill>
              </a:rPr>
              <a:t>Thus, a firm’s cost of capital will reflect both its cost of debt capital and its cost of equity capital </a:t>
            </a:r>
            <a:endParaRPr lang="en-US" altLang="en-US" sz="21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Financial policy and cost of capital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3"/>
            <a:ext cx="8117416" cy="5138367"/>
          </a:xfrm>
        </p:spPr>
        <p:txBody>
          <a:bodyPr/>
          <a:lstStyle/>
          <a:p>
            <a:pPr eaLnBrk="1" hangingPunct="1">
              <a:lnSpc>
                <a:spcPct val="85000"/>
              </a:lnSpc>
              <a:spcBef>
                <a:spcPts val="600"/>
              </a:spcBef>
            </a:pPr>
            <a:r>
              <a:rPr lang="en-US" sz="2200" b="1" i="0" u="none" strike="noStrike" baseline="0" dirty="0">
                <a:solidFill>
                  <a:srgbClr val="221E1F"/>
                </a:solidFill>
              </a:rPr>
              <a:t>Cost of equity </a:t>
            </a:r>
            <a:r>
              <a:rPr lang="en-US" sz="2200" b="0" i="0" u="none" strike="noStrike" baseline="0" dirty="0">
                <a:solidFill>
                  <a:srgbClr val="221E1F"/>
                </a:solidFill>
              </a:rPr>
              <a:t>is th</a:t>
            </a:r>
            <a:r>
              <a:rPr lang="en-US" sz="2200" dirty="0">
                <a:solidFill>
                  <a:srgbClr val="221E1F"/>
                </a:solidFill>
              </a:rPr>
              <a:t>e return that equity investors require on their investment in the firm</a:t>
            </a:r>
          </a:p>
          <a:p>
            <a:pPr lvl="1" eaLnBrk="1" hangingPunct="1">
              <a:lnSpc>
                <a:spcPct val="85000"/>
              </a:lnSpc>
              <a:spcBef>
                <a:spcPts val="600"/>
              </a:spcBef>
            </a:pPr>
            <a:r>
              <a:rPr lang="en-US" sz="2100" dirty="0">
                <a:solidFill>
                  <a:srgbClr val="221E1F"/>
                </a:solidFill>
              </a:rPr>
              <a:t>No way to directly observe the return the firm’s equity investors require, so we must estimate the firm’s overall cost of equity</a:t>
            </a:r>
          </a:p>
          <a:p>
            <a:pPr eaLnBrk="1" hangingPunct="1">
              <a:lnSpc>
                <a:spcPct val="85000"/>
              </a:lnSpc>
              <a:spcBef>
                <a:spcPts val="600"/>
              </a:spcBef>
            </a:pPr>
            <a:r>
              <a:rPr lang="en-US" sz="2200" dirty="0">
                <a:solidFill>
                  <a:srgbClr val="221E1F"/>
                </a:solidFill>
              </a:rPr>
              <a:t>Dividend growth model approach is the easiest way to estimate the cost of equity capital</a:t>
            </a:r>
          </a:p>
          <a:p>
            <a:pPr eaLnBrk="1" hangingPunct="1">
              <a:lnSpc>
                <a:spcPct val="85000"/>
              </a:lnSpc>
              <a:spcBef>
                <a:spcPts val="600"/>
              </a:spcBef>
            </a:pPr>
            <a:r>
              <a:rPr lang="en-US" sz="2200" b="0" i="0" u="none" strike="noStrike" baseline="0" dirty="0">
                <a:solidFill>
                  <a:srgbClr val="221E1F"/>
                </a:solidFill>
              </a:rPr>
              <a:t>If we assume the firm’s dividend will grow at a constant rate, </a:t>
            </a:r>
            <a:r>
              <a:rPr lang="en-US" sz="2200" b="0" i="1" u="none" strike="noStrike" baseline="0" dirty="0">
                <a:solidFill>
                  <a:srgbClr val="221E1F"/>
                </a:solidFill>
              </a:rPr>
              <a:t>g, </a:t>
            </a:r>
            <a:r>
              <a:rPr lang="en-US" sz="2200" dirty="0">
                <a:solidFill>
                  <a:srgbClr val="221E1F"/>
                </a:solidFill>
              </a:rPr>
              <a:t>allow </a:t>
            </a:r>
            <a:r>
              <a:rPr lang="en-US" sz="2200" b="0" i="1" u="none" strike="noStrike" baseline="0" dirty="0">
                <a:solidFill>
                  <a:srgbClr val="221E1F"/>
                </a:solidFill>
              </a:rPr>
              <a:t>D</a:t>
            </a:r>
            <a:r>
              <a:rPr lang="en-US" sz="2200" b="0" i="0" u="none" strike="noStrike" baseline="-25000" dirty="0">
                <a:solidFill>
                  <a:srgbClr val="221E1F"/>
                </a:solidFill>
              </a:rPr>
              <a:t>0</a:t>
            </a:r>
            <a:r>
              <a:rPr lang="en-US" sz="2200" b="0" i="0" u="none" strike="noStrike" baseline="0" dirty="0">
                <a:solidFill>
                  <a:srgbClr val="221E1F"/>
                </a:solidFill>
              </a:rPr>
              <a:t> to represent the dividend just paid and </a:t>
            </a:r>
            <a:r>
              <a:rPr lang="en-US" sz="2200" b="0" i="1" u="none" strike="noStrike" baseline="0" dirty="0">
                <a:solidFill>
                  <a:srgbClr val="221E1F"/>
                </a:solidFill>
              </a:rPr>
              <a:t>D</a:t>
            </a:r>
            <a:r>
              <a:rPr lang="en-US" sz="2200" b="0" i="0" u="none" strike="noStrike" baseline="-25000" dirty="0">
                <a:solidFill>
                  <a:srgbClr val="221E1F"/>
                </a:solidFill>
              </a:rPr>
              <a:t>1</a:t>
            </a:r>
            <a:r>
              <a:rPr lang="en-US" sz="2200" b="0" i="0" u="none" strike="noStrike" baseline="0" dirty="0">
                <a:solidFill>
                  <a:srgbClr val="221E1F"/>
                </a:solidFill>
              </a:rPr>
              <a:t> to represent the next period’s projected dividend, the price per share of the stock, </a:t>
            </a:r>
            <a:r>
              <a:rPr lang="en-US" sz="2200" b="0" i="1" u="none" strike="noStrike" baseline="0" dirty="0">
                <a:solidFill>
                  <a:srgbClr val="221E1F"/>
                </a:solidFill>
              </a:rPr>
              <a:t>P</a:t>
            </a:r>
            <a:r>
              <a:rPr lang="en-US" sz="2200" b="0" i="0" u="none" strike="noStrike" baseline="-25000" dirty="0">
                <a:solidFill>
                  <a:srgbClr val="221E1F"/>
                </a:solidFill>
              </a:rPr>
              <a:t>0</a:t>
            </a:r>
            <a:r>
              <a:rPr lang="en-US" sz="2200" b="0" i="0" u="none" strike="noStrike" baseline="0" dirty="0">
                <a:solidFill>
                  <a:srgbClr val="221E1F"/>
                </a:solidFill>
              </a:rPr>
              <a:t>, can be written as: </a:t>
            </a:r>
          </a:p>
          <a:p>
            <a:pPr eaLnBrk="1" hangingPunct="1">
              <a:lnSpc>
                <a:spcPct val="85000"/>
              </a:lnSpc>
              <a:spcBef>
                <a:spcPts val="600"/>
              </a:spcBef>
            </a:pPr>
            <a:endParaRPr lang="en-US" sz="2200" dirty="0">
              <a:solidFill>
                <a:srgbClr val="221E1F"/>
              </a:solidFill>
            </a:endParaRPr>
          </a:p>
          <a:p>
            <a:pPr eaLnBrk="1" hangingPunct="1">
              <a:lnSpc>
                <a:spcPct val="85000"/>
              </a:lnSpc>
              <a:spcBef>
                <a:spcPts val="600"/>
              </a:spcBef>
            </a:pPr>
            <a:endParaRPr lang="en-US" sz="2200" dirty="0">
              <a:solidFill>
                <a:srgbClr val="221E1F"/>
              </a:solidFill>
            </a:endParaRPr>
          </a:p>
          <a:p>
            <a:pPr eaLnBrk="1" hangingPunct="1">
              <a:lnSpc>
                <a:spcPct val="85000"/>
              </a:lnSpc>
              <a:spcBef>
                <a:spcPts val="600"/>
              </a:spcBef>
            </a:pPr>
            <a:r>
              <a:rPr lang="en-US" sz="2200" b="0" i="0" u="none" strike="noStrike" baseline="0" dirty="0">
                <a:solidFill>
                  <a:srgbClr val="221E1F"/>
                </a:solidFill>
              </a:rPr>
              <a:t>We can rearrange this to solve for </a:t>
            </a:r>
            <a:r>
              <a:rPr lang="en-US" sz="2200" b="0" i="1" u="none" strike="noStrike" baseline="0" dirty="0">
                <a:solidFill>
                  <a:srgbClr val="221E1F"/>
                </a:solidFill>
              </a:rPr>
              <a:t>R</a:t>
            </a:r>
            <a:r>
              <a:rPr lang="en-US" sz="2200" b="0" i="1" u="none" strike="noStrike" baseline="-25000" dirty="0">
                <a:solidFill>
                  <a:srgbClr val="221E1F"/>
                </a:solidFill>
              </a:rPr>
              <a:t>E</a:t>
            </a:r>
            <a:r>
              <a:rPr lang="en-US" sz="2200" b="0" u="none" strike="noStrike" baseline="0" dirty="0">
                <a:solidFill>
                  <a:srgbClr val="221E1F"/>
                </a:solidFill>
              </a:rPr>
              <a:t>, the required return on the stock (i.e., firm’s cost of equity capital),</a:t>
            </a:r>
            <a:r>
              <a:rPr lang="en-US" sz="2200" b="0" i="1" u="none" strike="noStrike" baseline="0" dirty="0">
                <a:solidFill>
                  <a:srgbClr val="221E1F"/>
                </a:solidFill>
              </a:rPr>
              <a:t> </a:t>
            </a:r>
            <a:r>
              <a:rPr lang="en-US" sz="2200" b="0" i="0" u="none" strike="noStrike" baseline="0" dirty="0">
                <a:solidFill>
                  <a:srgbClr val="221E1F"/>
                </a:solidFill>
              </a:rPr>
              <a:t>as follows: </a:t>
            </a:r>
            <a:endParaRPr lang="en-US" sz="2200" dirty="0">
              <a:solidFill>
                <a:srgbClr val="221E1F"/>
              </a:solidFill>
            </a:endParaRPr>
          </a:p>
          <a:p>
            <a:pPr eaLnBrk="1" hangingPunct="1">
              <a:lnSpc>
                <a:spcPct val="85000"/>
              </a:lnSpc>
              <a:spcBef>
                <a:spcPts val="600"/>
              </a:spcBef>
            </a:pPr>
            <a:endParaRPr lang="en-US" altLang="en-US" sz="21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The cost of equity:</a:t>
            </a:r>
            <a:br>
              <a:rPr lang="en-US" altLang="en-US" sz="3600" dirty="0"/>
            </a:br>
            <a:r>
              <a:rPr lang="en-US" altLang="en-US" sz="3600" dirty="0"/>
              <a:t>dividend growth model approach</a:t>
            </a:r>
          </a:p>
        </p:txBody>
      </p:sp>
      <p:pic>
        <p:nvPicPr>
          <p:cNvPr id="4" name="Picture 3">
            <a:extLst>
              <a:ext uri="{FF2B5EF4-FFF2-40B4-BE49-F238E27FC236}">
                <a16:creationId xmlns:a16="http://schemas.microsoft.com/office/drawing/2014/main" id="{BCFDDB90-839E-4B37-8F50-A71FB605DC10}"/>
              </a:ext>
            </a:extLst>
          </p:cNvPr>
          <p:cNvPicPr>
            <a:picLocks noChangeAspect="1"/>
          </p:cNvPicPr>
          <p:nvPr/>
        </p:nvPicPr>
        <p:blipFill>
          <a:blip r:embed="rId3"/>
          <a:stretch>
            <a:fillRect/>
          </a:stretch>
        </p:blipFill>
        <p:spPr>
          <a:xfrm>
            <a:off x="3124200" y="4576022"/>
            <a:ext cx="3137949" cy="749199"/>
          </a:xfrm>
          <a:prstGeom prst="rect">
            <a:avLst/>
          </a:prstGeom>
        </p:spPr>
      </p:pic>
      <p:pic>
        <p:nvPicPr>
          <p:cNvPr id="6" name="Picture 5">
            <a:extLst>
              <a:ext uri="{FF2B5EF4-FFF2-40B4-BE49-F238E27FC236}">
                <a16:creationId xmlns:a16="http://schemas.microsoft.com/office/drawing/2014/main" id="{CD387A99-1B03-4ADC-82FF-2F7E9E2DA7D2}"/>
              </a:ext>
            </a:extLst>
          </p:cNvPr>
          <p:cNvPicPr>
            <a:picLocks noChangeAspect="1"/>
          </p:cNvPicPr>
          <p:nvPr/>
        </p:nvPicPr>
        <p:blipFill>
          <a:blip r:embed="rId4"/>
          <a:stretch>
            <a:fillRect/>
          </a:stretch>
        </p:blipFill>
        <p:spPr>
          <a:xfrm>
            <a:off x="3625131" y="6012132"/>
            <a:ext cx="1893738" cy="541068"/>
          </a:xfrm>
          <a:prstGeom prst="rect">
            <a:avLst/>
          </a:prstGeom>
        </p:spPr>
      </p:pic>
    </p:spTree>
    <p:extLst>
      <p:ext uri="{BB962C8B-B14F-4D97-AF65-F5344CB8AC3E}">
        <p14:creationId xmlns:p14="http://schemas.microsoft.com/office/powerpoint/2010/main" val="296860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47800"/>
            <a:ext cx="8117416" cy="5138367"/>
          </a:xfrm>
        </p:spPr>
        <p:txBody>
          <a:bodyPr/>
          <a:lstStyle/>
          <a:p>
            <a:pPr eaLnBrk="1" hangingPunct="1">
              <a:lnSpc>
                <a:spcPct val="90000"/>
              </a:lnSpc>
              <a:spcBef>
                <a:spcPts val="600"/>
              </a:spcBef>
            </a:pPr>
            <a:r>
              <a:rPr lang="en-US" altLang="en-US" sz="2200" dirty="0"/>
              <a:t>We need three pieces of information to estimate </a:t>
            </a:r>
            <a:r>
              <a:rPr lang="en-US" sz="2200" i="1" u="none" strike="noStrike" baseline="0" dirty="0">
                <a:solidFill>
                  <a:srgbClr val="221E1F"/>
                </a:solidFill>
              </a:rPr>
              <a:t>R</a:t>
            </a:r>
            <a:r>
              <a:rPr lang="en-US" sz="2200" i="1" u="none" strike="noStrike" baseline="-25000" dirty="0">
                <a:solidFill>
                  <a:srgbClr val="221E1F"/>
                </a:solidFill>
              </a:rPr>
              <a:t>E</a:t>
            </a:r>
            <a:r>
              <a:rPr lang="en-US" altLang="en-US" sz="2200" dirty="0"/>
              <a:t>:</a:t>
            </a:r>
          </a:p>
          <a:p>
            <a:pPr lvl="1" eaLnBrk="1" hangingPunct="1">
              <a:lnSpc>
                <a:spcPct val="90000"/>
              </a:lnSpc>
              <a:spcBef>
                <a:spcPts val="600"/>
              </a:spcBef>
            </a:pPr>
            <a:r>
              <a:rPr lang="en-US" sz="2100" b="0" i="1" u="none" strike="noStrike" dirty="0">
                <a:solidFill>
                  <a:srgbClr val="221E1F"/>
                </a:solidFill>
              </a:rPr>
              <a:t>P</a:t>
            </a:r>
            <a:r>
              <a:rPr lang="en-US" sz="2100" b="0" i="0" u="none" strike="noStrike" baseline="-25000" dirty="0">
                <a:solidFill>
                  <a:srgbClr val="221E1F"/>
                </a:solidFill>
              </a:rPr>
              <a:t>0</a:t>
            </a:r>
            <a:r>
              <a:rPr lang="en-US" sz="2100" b="0" i="0" u="none" strike="noStrike" dirty="0">
                <a:solidFill>
                  <a:srgbClr val="221E1F"/>
                </a:solidFill>
              </a:rPr>
              <a:t> and </a:t>
            </a:r>
            <a:r>
              <a:rPr lang="en-US" sz="2100" b="0" i="1" u="none" strike="noStrike" dirty="0">
                <a:solidFill>
                  <a:srgbClr val="221E1F"/>
                </a:solidFill>
              </a:rPr>
              <a:t>D</a:t>
            </a:r>
            <a:r>
              <a:rPr lang="en-US" sz="2100" b="0" i="0" u="none" strike="noStrike" baseline="-25000" dirty="0">
                <a:solidFill>
                  <a:srgbClr val="221E1F"/>
                </a:solidFill>
              </a:rPr>
              <a:t>0</a:t>
            </a:r>
            <a:r>
              <a:rPr lang="en-US" sz="2100" b="0" i="0" u="none" strike="noStrike" dirty="0">
                <a:solidFill>
                  <a:srgbClr val="221E1F"/>
                </a:solidFill>
              </a:rPr>
              <a:t> can be observed directly for publicly traded, dividend-paying firms</a:t>
            </a:r>
          </a:p>
          <a:p>
            <a:pPr lvl="1" eaLnBrk="1" hangingPunct="1">
              <a:lnSpc>
                <a:spcPct val="90000"/>
              </a:lnSpc>
              <a:spcBef>
                <a:spcPts val="600"/>
              </a:spcBef>
            </a:pPr>
            <a:r>
              <a:rPr lang="en-US" sz="2100" i="1" dirty="0">
                <a:solidFill>
                  <a:srgbClr val="221E1F"/>
                </a:solidFill>
              </a:rPr>
              <a:t>g</a:t>
            </a:r>
            <a:r>
              <a:rPr lang="en-US" sz="2100" dirty="0">
                <a:solidFill>
                  <a:srgbClr val="221E1F"/>
                </a:solidFill>
              </a:rPr>
              <a:t> must be estimated</a:t>
            </a:r>
          </a:p>
          <a:p>
            <a:pPr eaLnBrk="1" hangingPunct="1">
              <a:lnSpc>
                <a:spcPct val="90000"/>
              </a:lnSpc>
              <a:spcBef>
                <a:spcPts val="600"/>
              </a:spcBef>
            </a:pPr>
            <a:r>
              <a:rPr lang="en-US" sz="2200" b="0" i="0" u="none" strike="noStrike" baseline="0" dirty="0">
                <a:solidFill>
                  <a:srgbClr val="221E1F"/>
                </a:solidFill>
              </a:rPr>
              <a:t>Suppose Greater States Public Service, a large public utility, paid a dividend of $4 per share last year. The stock currently sells for $60 per share. You estimate that the dividend will grow steadily at a rate of 6% per year into the indefinite future. What is the cost of equity capital for Greater States?</a:t>
            </a:r>
          </a:p>
          <a:p>
            <a:pPr algn="just">
              <a:lnSpc>
                <a:spcPct val="90000"/>
              </a:lnSpc>
              <a:spcBef>
                <a:spcPts val="600"/>
              </a:spcBef>
            </a:pPr>
            <a:r>
              <a:rPr lang="en-US" sz="2200" b="0" i="0" u="none" strike="noStrike" baseline="0" dirty="0">
                <a:solidFill>
                  <a:srgbClr val="221E1F"/>
                </a:solidFill>
              </a:rPr>
              <a:t>We can calculate the expected dividend for the coming year, </a:t>
            </a:r>
            <a:r>
              <a:rPr lang="en-US" sz="2200" b="0" i="1" u="none" strike="noStrike" baseline="0" dirty="0">
                <a:solidFill>
                  <a:srgbClr val="221E1F"/>
                </a:solidFill>
              </a:rPr>
              <a:t>D</a:t>
            </a:r>
            <a:r>
              <a:rPr lang="en-US" sz="2200" b="0" i="0" u="none" strike="noStrike" baseline="-25000" dirty="0">
                <a:solidFill>
                  <a:srgbClr val="221E1F"/>
                </a:solidFill>
              </a:rPr>
              <a:t>1</a:t>
            </a:r>
            <a:r>
              <a:rPr lang="en-US" sz="2200" b="0" i="0" u="none" strike="noStrike" baseline="0" dirty="0">
                <a:solidFill>
                  <a:srgbClr val="221E1F"/>
                </a:solidFill>
              </a:rPr>
              <a:t>, is: </a:t>
            </a:r>
          </a:p>
          <a:p>
            <a:pPr marL="686016" lvl="2" indent="0" algn="just">
              <a:lnSpc>
                <a:spcPct val="90000"/>
              </a:lnSpc>
              <a:spcBef>
                <a:spcPts val="600"/>
              </a:spcBef>
              <a:buNone/>
            </a:pPr>
            <a:r>
              <a:rPr lang="nn-NO" sz="2100" b="0" i="1" u="none" strike="noStrike" baseline="0" dirty="0">
                <a:solidFill>
                  <a:srgbClr val="221E1F"/>
                </a:solidFill>
              </a:rPr>
              <a:t>D</a:t>
            </a:r>
            <a:r>
              <a:rPr lang="nn-NO" sz="2100" b="0" i="0" u="none" strike="noStrike" baseline="-25000" dirty="0">
                <a:solidFill>
                  <a:srgbClr val="221E1F"/>
                </a:solidFill>
              </a:rPr>
              <a:t>1</a:t>
            </a:r>
            <a:r>
              <a:rPr lang="nn-NO" sz="2100" b="0" i="0" u="none" strike="noStrike" baseline="0" dirty="0">
                <a:solidFill>
                  <a:srgbClr val="221E1F"/>
                </a:solidFill>
              </a:rPr>
              <a:t> = </a:t>
            </a:r>
            <a:r>
              <a:rPr lang="nn-NO" sz="2100" b="0" i="1" u="none" strike="noStrike" baseline="0" dirty="0">
                <a:solidFill>
                  <a:srgbClr val="221E1F"/>
                </a:solidFill>
              </a:rPr>
              <a:t>D</a:t>
            </a:r>
            <a:r>
              <a:rPr lang="nn-NO" sz="2100" b="0" i="0" u="none" strike="noStrike" baseline="-25000" dirty="0">
                <a:solidFill>
                  <a:srgbClr val="221E1F"/>
                </a:solidFill>
              </a:rPr>
              <a:t>0</a:t>
            </a:r>
            <a:r>
              <a:rPr lang="nn-NO" sz="2100" b="0" i="0" u="none" strike="noStrike" baseline="0" dirty="0">
                <a:solidFill>
                  <a:srgbClr val="221E1F"/>
                </a:solidFill>
              </a:rPr>
              <a:t> × (1 + </a:t>
            </a:r>
            <a:r>
              <a:rPr lang="nn-NO" sz="2100" b="0" i="1" u="none" strike="noStrike" baseline="0" dirty="0">
                <a:solidFill>
                  <a:srgbClr val="221E1F"/>
                </a:solidFill>
              </a:rPr>
              <a:t>g</a:t>
            </a:r>
            <a:r>
              <a:rPr lang="nn-NO" sz="2100" b="0" i="0" u="none" strike="noStrike" baseline="0" dirty="0">
                <a:solidFill>
                  <a:srgbClr val="221E1F"/>
                </a:solidFill>
              </a:rPr>
              <a:t>) </a:t>
            </a:r>
          </a:p>
          <a:p>
            <a:pPr marL="685800" lvl="2" indent="347663" algn="just">
              <a:lnSpc>
                <a:spcPct val="90000"/>
              </a:lnSpc>
              <a:spcBef>
                <a:spcPts val="600"/>
              </a:spcBef>
              <a:buNone/>
            </a:pPr>
            <a:r>
              <a:rPr lang="nn-NO" sz="2100" b="0" i="0" u="none" strike="noStrike" baseline="0" dirty="0">
                <a:solidFill>
                  <a:srgbClr val="221E1F"/>
                </a:solidFill>
              </a:rPr>
              <a:t>= $4 × 1.06 = $4.24 </a:t>
            </a:r>
          </a:p>
          <a:p>
            <a:pPr algn="just">
              <a:lnSpc>
                <a:spcPct val="90000"/>
              </a:lnSpc>
              <a:spcBef>
                <a:spcPts val="600"/>
              </a:spcBef>
            </a:pPr>
            <a:r>
              <a:rPr lang="en-US" sz="2200" b="0" i="0" u="none" strike="noStrike" baseline="0" dirty="0">
                <a:solidFill>
                  <a:srgbClr val="221E1F"/>
                </a:solidFill>
              </a:rPr>
              <a:t>Given this, the cost of equity, </a:t>
            </a:r>
            <a:r>
              <a:rPr lang="en-US" sz="2200" b="0" i="1" u="none" strike="noStrike" baseline="0" dirty="0">
                <a:solidFill>
                  <a:srgbClr val="221E1F"/>
                </a:solidFill>
              </a:rPr>
              <a:t>R</a:t>
            </a:r>
            <a:r>
              <a:rPr lang="en-US" sz="2200" b="0" i="1" u="none" strike="noStrike" baseline="-25000" dirty="0">
                <a:solidFill>
                  <a:srgbClr val="221E1F"/>
                </a:solidFill>
              </a:rPr>
              <a:t>E</a:t>
            </a:r>
            <a:r>
              <a:rPr lang="en-US" sz="2200" b="0" i="0" u="none" strike="noStrike" baseline="0" dirty="0">
                <a:solidFill>
                  <a:srgbClr val="221E1F"/>
                </a:solidFill>
              </a:rPr>
              <a:t>, is: </a:t>
            </a:r>
          </a:p>
          <a:p>
            <a:pPr marL="686016" lvl="2" indent="0" algn="just">
              <a:lnSpc>
                <a:spcPct val="90000"/>
              </a:lnSpc>
              <a:spcBef>
                <a:spcPts val="600"/>
              </a:spcBef>
              <a:buNone/>
            </a:pPr>
            <a:r>
              <a:rPr lang="pt-BR" sz="2100" b="0" i="1" u="none" strike="noStrike" baseline="0" dirty="0">
                <a:solidFill>
                  <a:srgbClr val="221E1F"/>
                </a:solidFill>
              </a:rPr>
              <a:t>R</a:t>
            </a:r>
            <a:r>
              <a:rPr lang="pt-BR" sz="2100" b="0" i="1" u="none" strike="noStrike" baseline="-25000" dirty="0">
                <a:solidFill>
                  <a:srgbClr val="221E1F"/>
                </a:solidFill>
              </a:rPr>
              <a:t>E</a:t>
            </a:r>
            <a:r>
              <a:rPr lang="pt-BR" sz="2100" b="0" i="1" u="none" strike="noStrike" baseline="0" dirty="0">
                <a:solidFill>
                  <a:srgbClr val="221E1F"/>
                </a:solidFill>
              </a:rPr>
              <a:t> </a:t>
            </a:r>
            <a:r>
              <a:rPr lang="pt-BR" sz="2100" b="0" i="0" u="none" strike="noStrike" baseline="0" dirty="0">
                <a:solidFill>
                  <a:srgbClr val="221E1F"/>
                </a:solidFill>
              </a:rPr>
              <a:t>= </a:t>
            </a:r>
            <a:r>
              <a:rPr lang="pt-BR" sz="2100" b="0" i="1" u="none" strike="noStrike" baseline="0" dirty="0">
                <a:solidFill>
                  <a:srgbClr val="221E1F"/>
                </a:solidFill>
              </a:rPr>
              <a:t>D</a:t>
            </a:r>
            <a:r>
              <a:rPr lang="pt-BR" sz="2100" b="0" i="0" u="none" strike="noStrike" baseline="-25000" dirty="0">
                <a:solidFill>
                  <a:srgbClr val="221E1F"/>
                </a:solidFill>
              </a:rPr>
              <a:t>1</a:t>
            </a:r>
            <a:r>
              <a:rPr lang="pt-BR" sz="2100" b="0" i="0" u="none" strike="noStrike" baseline="0" dirty="0">
                <a:solidFill>
                  <a:srgbClr val="221E1F"/>
                </a:solidFill>
              </a:rPr>
              <a:t>/</a:t>
            </a:r>
            <a:r>
              <a:rPr lang="pt-BR" sz="2100" b="0" i="1" u="none" strike="noStrike" baseline="0" dirty="0">
                <a:solidFill>
                  <a:srgbClr val="221E1F"/>
                </a:solidFill>
              </a:rPr>
              <a:t>P</a:t>
            </a:r>
            <a:r>
              <a:rPr lang="pt-BR" sz="2100" b="0" i="0" u="none" strike="noStrike" baseline="-25000" dirty="0">
                <a:solidFill>
                  <a:srgbClr val="221E1F"/>
                </a:solidFill>
              </a:rPr>
              <a:t>0</a:t>
            </a:r>
            <a:r>
              <a:rPr lang="pt-BR" sz="2100" b="0" i="0" u="none" strike="noStrike" baseline="0" dirty="0">
                <a:solidFill>
                  <a:srgbClr val="221E1F"/>
                </a:solidFill>
              </a:rPr>
              <a:t> + </a:t>
            </a:r>
            <a:r>
              <a:rPr lang="pt-BR" sz="2100" b="0" i="1" u="none" strike="noStrike" baseline="0" dirty="0">
                <a:solidFill>
                  <a:srgbClr val="221E1F"/>
                </a:solidFill>
              </a:rPr>
              <a:t>g </a:t>
            </a:r>
          </a:p>
          <a:p>
            <a:pPr marL="686016" lvl="2" indent="0" algn="just">
              <a:lnSpc>
                <a:spcPct val="90000"/>
              </a:lnSpc>
              <a:spcBef>
                <a:spcPts val="600"/>
              </a:spcBef>
              <a:buNone/>
            </a:pPr>
            <a:r>
              <a:rPr lang="pt-BR" sz="2100" b="0" i="0" u="none" strike="noStrike" baseline="0" dirty="0">
                <a:solidFill>
                  <a:srgbClr val="221E1F"/>
                </a:solidFill>
              </a:rPr>
              <a:t>= $4.24/$60 + .06 = .1307, or </a:t>
            </a:r>
            <a:r>
              <a:rPr lang="pt-BR" sz="2100" b="1" i="0" u="none" strike="noStrike" baseline="0" dirty="0">
                <a:solidFill>
                  <a:schemeClr val="accent1">
                    <a:lumMod val="75000"/>
                  </a:schemeClr>
                </a:solidFill>
              </a:rPr>
              <a:t>13.07% </a:t>
            </a:r>
          </a:p>
          <a:p>
            <a:pPr lvl="1" eaLnBrk="1" hangingPunct="1">
              <a:lnSpc>
                <a:spcPct val="90000"/>
              </a:lnSpc>
              <a:spcBef>
                <a:spcPts val="600"/>
              </a:spcBef>
            </a:pPr>
            <a:endParaRPr lang="en-US" altLang="en-US" sz="2100" dirty="0"/>
          </a:p>
          <a:p>
            <a:pPr lvl="1" eaLnBrk="1" hangingPunct="1">
              <a:lnSpc>
                <a:spcPct val="90000"/>
              </a:lnSpc>
              <a:spcBef>
                <a:spcPts val="600"/>
              </a:spcBef>
            </a:pPr>
            <a:endParaRPr lang="en-US" altLang="en-US" sz="16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dividend growth model approach</a:t>
            </a:r>
          </a:p>
        </p:txBody>
      </p:sp>
    </p:spTree>
    <p:extLst>
      <p:ext uri="{BB962C8B-B14F-4D97-AF65-F5344CB8AC3E}">
        <p14:creationId xmlns:p14="http://schemas.microsoft.com/office/powerpoint/2010/main" val="322748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491033"/>
            <a:ext cx="8117416" cy="5095134"/>
          </a:xfrm>
        </p:spPr>
        <p:txBody>
          <a:bodyPr/>
          <a:lstStyle/>
          <a:p>
            <a:pPr eaLnBrk="1" hangingPunct="1">
              <a:lnSpc>
                <a:spcPct val="85000"/>
              </a:lnSpc>
              <a:spcBef>
                <a:spcPts val="600"/>
              </a:spcBef>
            </a:pPr>
            <a:r>
              <a:rPr lang="en-US" sz="2200" b="0" i="0" u="none" strike="noStrike" baseline="0" dirty="0">
                <a:solidFill>
                  <a:srgbClr val="221E1F"/>
                </a:solidFill>
              </a:rPr>
              <a:t>To estimate the growth rate, we can use historical growth rates or analysts’ forecasts of future growth rates</a:t>
            </a:r>
          </a:p>
          <a:p>
            <a:pPr eaLnBrk="1" hangingPunct="1">
              <a:lnSpc>
                <a:spcPct val="85000"/>
              </a:lnSpc>
              <a:spcBef>
                <a:spcPts val="600"/>
              </a:spcBef>
            </a:pPr>
            <a:r>
              <a:rPr lang="en-US" sz="2200" b="0" i="0" u="none" strike="noStrike" baseline="0" dirty="0">
                <a:solidFill>
                  <a:srgbClr val="221E1F"/>
                </a:solidFill>
              </a:rPr>
              <a:t>Suppose we observe the following for some company:</a:t>
            </a:r>
          </a:p>
          <a:p>
            <a:pPr eaLnBrk="1" hangingPunct="1">
              <a:lnSpc>
                <a:spcPct val="85000"/>
              </a:lnSpc>
              <a:spcBef>
                <a:spcPts val="600"/>
              </a:spcBef>
            </a:pPr>
            <a:endParaRPr lang="en-US" sz="2200" dirty="0">
              <a:solidFill>
                <a:srgbClr val="221E1F"/>
              </a:solidFill>
            </a:endParaRPr>
          </a:p>
          <a:p>
            <a:pPr eaLnBrk="1" hangingPunct="1">
              <a:lnSpc>
                <a:spcPct val="85000"/>
              </a:lnSpc>
              <a:spcBef>
                <a:spcPts val="600"/>
              </a:spcBef>
            </a:pPr>
            <a:endParaRPr lang="en-US" sz="2200" b="0" i="0" u="none" strike="noStrike" baseline="0" dirty="0">
              <a:solidFill>
                <a:srgbClr val="221E1F"/>
              </a:solidFill>
            </a:endParaRPr>
          </a:p>
          <a:p>
            <a:pPr eaLnBrk="1" hangingPunct="1">
              <a:lnSpc>
                <a:spcPct val="85000"/>
              </a:lnSpc>
              <a:spcBef>
                <a:spcPts val="600"/>
              </a:spcBef>
            </a:pPr>
            <a:endParaRPr lang="en-US" sz="2200" dirty="0">
              <a:solidFill>
                <a:srgbClr val="221E1F"/>
              </a:solidFill>
            </a:endParaRPr>
          </a:p>
          <a:p>
            <a:pPr eaLnBrk="1" hangingPunct="1">
              <a:lnSpc>
                <a:spcPct val="85000"/>
              </a:lnSpc>
              <a:spcBef>
                <a:spcPts val="600"/>
              </a:spcBef>
            </a:pPr>
            <a:endParaRPr lang="en-US" sz="2200" b="0" i="0" u="none" strike="noStrike" baseline="0" dirty="0">
              <a:solidFill>
                <a:srgbClr val="221E1F"/>
              </a:solidFill>
            </a:endParaRPr>
          </a:p>
          <a:p>
            <a:pPr eaLnBrk="1" hangingPunct="1">
              <a:lnSpc>
                <a:spcPct val="85000"/>
              </a:lnSpc>
              <a:spcBef>
                <a:spcPts val="600"/>
              </a:spcBef>
            </a:pPr>
            <a:r>
              <a:rPr lang="en-US" sz="2200" dirty="0"/>
              <a:t>We can c</a:t>
            </a:r>
            <a:r>
              <a:rPr lang="en-US" sz="2200" b="0" i="0" u="none" strike="noStrike" baseline="0" dirty="0"/>
              <a:t>alculate the percentage change in the dividend per year and then average the four growth rates to derive an estimate for </a:t>
            </a:r>
            <a:r>
              <a:rPr lang="en-US" sz="2200" b="0" i="1" u="none" strike="noStrike" baseline="0" dirty="0"/>
              <a:t>g</a:t>
            </a:r>
            <a:r>
              <a:rPr lang="en-US" sz="2200" b="0" u="none" strike="noStrike" baseline="0" dirty="0"/>
              <a:t>,</a:t>
            </a:r>
            <a:r>
              <a:rPr lang="en-US" sz="2200" b="0" i="0" u="none" strike="noStrike" baseline="0" dirty="0"/>
              <a:t> (.0909 + .1250 + .0370 + .1071)/4 = .09, or </a:t>
            </a:r>
            <a:r>
              <a:rPr lang="en-US" sz="2200" b="1" i="0" u="none" strike="noStrike" baseline="0" dirty="0">
                <a:solidFill>
                  <a:schemeClr val="accent1">
                    <a:lumMod val="75000"/>
                  </a:schemeClr>
                </a:solidFill>
              </a:rPr>
              <a:t>9%</a:t>
            </a:r>
            <a:r>
              <a:rPr lang="en-US" sz="2200" b="0" i="0" u="none" strike="noStrike" baseline="0" dirty="0"/>
              <a:t>:</a:t>
            </a:r>
          </a:p>
          <a:p>
            <a:pPr eaLnBrk="1" hangingPunct="1">
              <a:lnSpc>
                <a:spcPct val="85000"/>
              </a:lnSpc>
              <a:spcBef>
                <a:spcPts val="600"/>
              </a:spcBef>
            </a:pPr>
            <a:endParaRPr lang="en-US" altLang="en-US" sz="27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dividend growth model approach:</a:t>
            </a:r>
            <a:br>
              <a:rPr lang="en-US" altLang="en-US" sz="3600" dirty="0"/>
            </a:br>
            <a:r>
              <a:rPr lang="en-US" altLang="en-US" sz="3600" dirty="0"/>
              <a:t>estimating the growth rate</a:t>
            </a:r>
          </a:p>
        </p:txBody>
      </p:sp>
      <p:pic>
        <p:nvPicPr>
          <p:cNvPr id="4" name="Picture 3">
            <a:extLst>
              <a:ext uri="{FF2B5EF4-FFF2-40B4-BE49-F238E27FC236}">
                <a16:creationId xmlns:a16="http://schemas.microsoft.com/office/drawing/2014/main" id="{D0DB30B1-E9DE-4AC6-ADA1-73C6B6DB32D1}"/>
              </a:ext>
            </a:extLst>
          </p:cNvPr>
          <p:cNvPicPr>
            <a:picLocks noChangeAspect="1"/>
          </p:cNvPicPr>
          <p:nvPr/>
        </p:nvPicPr>
        <p:blipFill>
          <a:blip r:embed="rId3"/>
          <a:stretch>
            <a:fillRect/>
          </a:stretch>
        </p:blipFill>
        <p:spPr>
          <a:xfrm>
            <a:off x="3314347" y="2456986"/>
            <a:ext cx="2762250" cy="1495425"/>
          </a:xfrm>
          <a:prstGeom prst="rect">
            <a:avLst/>
          </a:prstGeom>
        </p:spPr>
      </p:pic>
      <p:pic>
        <p:nvPicPr>
          <p:cNvPr id="6" name="Picture 5">
            <a:extLst>
              <a:ext uri="{FF2B5EF4-FFF2-40B4-BE49-F238E27FC236}">
                <a16:creationId xmlns:a16="http://schemas.microsoft.com/office/drawing/2014/main" id="{F0BDCC5A-7BD6-4B10-9A6C-BBBA398BCA76}"/>
              </a:ext>
            </a:extLst>
          </p:cNvPr>
          <p:cNvPicPr>
            <a:picLocks noChangeAspect="1"/>
          </p:cNvPicPr>
          <p:nvPr/>
        </p:nvPicPr>
        <p:blipFill>
          <a:blip r:embed="rId4"/>
          <a:stretch>
            <a:fillRect/>
          </a:stretch>
        </p:blipFill>
        <p:spPr>
          <a:xfrm>
            <a:off x="1813283" y="4876800"/>
            <a:ext cx="5517434" cy="1607523"/>
          </a:xfrm>
          <a:prstGeom prst="rect">
            <a:avLst/>
          </a:prstGeom>
        </p:spPr>
      </p:pic>
    </p:spTree>
    <p:extLst>
      <p:ext uri="{BB962C8B-B14F-4D97-AF65-F5344CB8AC3E}">
        <p14:creationId xmlns:p14="http://schemas.microsoft.com/office/powerpoint/2010/main" val="291399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6F4BB53-6497-4BEE-887A-7E8CF552C4AB}"/>
              </a:ext>
            </a:extLst>
          </p:cNvPr>
          <p:cNvSpPr>
            <a:spLocks noGrp="1" noChangeArrowheads="1"/>
          </p:cNvSpPr>
          <p:nvPr>
            <p:ph idx="1"/>
          </p:nvPr>
        </p:nvSpPr>
        <p:spPr>
          <a:xfrm>
            <a:off x="636764" y="1752599"/>
            <a:ext cx="8117416" cy="4833567"/>
          </a:xfrm>
        </p:spPr>
        <p:txBody>
          <a:bodyPr/>
          <a:lstStyle/>
          <a:p>
            <a:pPr eaLnBrk="1" hangingPunct="1">
              <a:lnSpc>
                <a:spcPct val="90000"/>
              </a:lnSpc>
              <a:spcBef>
                <a:spcPts val="600"/>
              </a:spcBef>
            </a:pPr>
            <a:r>
              <a:rPr lang="en-US" sz="2200" b="0" i="0" u="none" strike="noStrike" baseline="0" dirty="0">
                <a:solidFill>
                  <a:srgbClr val="221E1F"/>
                </a:solidFill>
              </a:rPr>
              <a:t>Primary advantage of dividend growth model is its simplicity </a:t>
            </a:r>
          </a:p>
          <a:p>
            <a:pPr eaLnBrk="1" hangingPunct="1">
              <a:lnSpc>
                <a:spcPct val="90000"/>
              </a:lnSpc>
              <a:spcBef>
                <a:spcPts val="600"/>
              </a:spcBef>
            </a:pPr>
            <a:endParaRPr lang="en-US" sz="2200" dirty="0">
              <a:solidFill>
                <a:srgbClr val="221E1F"/>
              </a:solidFill>
            </a:endParaRPr>
          </a:p>
          <a:p>
            <a:pPr eaLnBrk="1" hangingPunct="1">
              <a:lnSpc>
                <a:spcPct val="90000"/>
              </a:lnSpc>
              <a:spcBef>
                <a:spcPts val="600"/>
              </a:spcBef>
            </a:pPr>
            <a:r>
              <a:rPr lang="en-US" sz="2200" dirty="0">
                <a:solidFill>
                  <a:srgbClr val="221E1F"/>
                </a:solidFill>
              </a:rPr>
              <a:t>Several </a:t>
            </a:r>
            <a:r>
              <a:rPr lang="en-US" sz="2200" b="0" i="0" u="none" strike="noStrike" baseline="0" dirty="0">
                <a:solidFill>
                  <a:srgbClr val="221E1F"/>
                </a:solidFill>
              </a:rPr>
              <a:t>associated practical problems and disadvantages:</a:t>
            </a:r>
          </a:p>
          <a:p>
            <a:pPr lvl="1" eaLnBrk="1" hangingPunct="1">
              <a:lnSpc>
                <a:spcPct val="90000"/>
              </a:lnSpc>
              <a:spcBef>
                <a:spcPts val="600"/>
              </a:spcBef>
            </a:pPr>
            <a:r>
              <a:rPr lang="en-US" sz="2100" b="0" i="0" u="none" strike="noStrike" baseline="0" dirty="0">
                <a:solidFill>
                  <a:srgbClr val="221E1F"/>
                </a:solidFill>
              </a:rPr>
              <a:t>Applicable only to firms that pay dividends, </a:t>
            </a:r>
            <a:r>
              <a:rPr lang="en-US" sz="2100" dirty="0">
                <a:solidFill>
                  <a:srgbClr val="221E1F"/>
                </a:solidFill>
              </a:rPr>
              <a:t>and </a:t>
            </a:r>
            <a:r>
              <a:rPr lang="en-US" sz="2100" b="0" i="0" u="none" strike="noStrike" baseline="0" dirty="0">
                <a:solidFill>
                  <a:srgbClr val="221E1F"/>
                </a:solidFill>
              </a:rPr>
              <a:t>even for those companies that pay dividends, a key underlying assumption is that the dividend grows at constant rate </a:t>
            </a:r>
          </a:p>
          <a:p>
            <a:pPr lvl="1" eaLnBrk="1" hangingPunct="1">
              <a:lnSpc>
                <a:spcPct val="90000"/>
              </a:lnSpc>
              <a:spcBef>
                <a:spcPts val="600"/>
              </a:spcBef>
            </a:pPr>
            <a:r>
              <a:rPr lang="en-US" sz="2100" b="0" i="0" u="none" strike="noStrike" baseline="0" dirty="0">
                <a:solidFill>
                  <a:srgbClr val="221E1F"/>
                </a:solidFill>
              </a:rPr>
              <a:t>Estimated cost of equity is very sensitive to estimated growth rate </a:t>
            </a:r>
          </a:p>
          <a:p>
            <a:pPr lvl="1" eaLnBrk="1" hangingPunct="1">
              <a:lnSpc>
                <a:spcPct val="90000"/>
              </a:lnSpc>
              <a:spcBef>
                <a:spcPts val="600"/>
              </a:spcBef>
            </a:pPr>
            <a:r>
              <a:rPr lang="en-US" sz="2100" b="0" i="0" u="none" strike="noStrike" baseline="0" dirty="0">
                <a:solidFill>
                  <a:srgbClr val="221E1F"/>
                </a:solidFill>
              </a:rPr>
              <a:t>Does not explicitly consider risk</a:t>
            </a:r>
          </a:p>
          <a:p>
            <a:pPr lvl="1" eaLnBrk="1" hangingPunct="1">
              <a:lnSpc>
                <a:spcPct val="90000"/>
              </a:lnSpc>
              <a:spcBef>
                <a:spcPts val="600"/>
              </a:spcBef>
            </a:pPr>
            <a:endParaRPr lang="en-US" altLang="en-US" sz="2200" dirty="0"/>
          </a:p>
        </p:txBody>
      </p:sp>
      <p:sp>
        <p:nvSpPr>
          <p:cNvPr id="2" name="Footer Placeholder 1">
            <a:extLst>
              <a:ext uri="{FF2B5EF4-FFF2-40B4-BE49-F238E27FC236}">
                <a16:creationId xmlns:a16="http://schemas.microsoft.com/office/drawing/2014/main" id="{31C2D1C2-B858-4867-AFBF-F81B96BCC3FA}"/>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8E6BFA5-7581-4EED-8103-89E26A9D11A7}"/>
              </a:ext>
            </a:extLst>
          </p:cNvPr>
          <p:cNvSpPr>
            <a:spLocks noGrp="1" noChangeArrowheads="1"/>
          </p:cNvSpPr>
          <p:nvPr>
            <p:ph type="title"/>
          </p:nvPr>
        </p:nvSpPr>
        <p:spPr/>
        <p:txBody>
          <a:bodyPr/>
          <a:lstStyle/>
          <a:p>
            <a:pPr eaLnBrk="1" hangingPunct="1">
              <a:defRPr/>
            </a:pPr>
            <a:r>
              <a:rPr lang="en-US" altLang="en-US" sz="3600" dirty="0"/>
              <a:t>dividend growth model approach:</a:t>
            </a:r>
            <a:br>
              <a:rPr lang="en-US" altLang="en-US" sz="3600" dirty="0"/>
            </a:br>
            <a:r>
              <a:rPr lang="en-US" altLang="en-US" sz="3600" dirty="0"/>
              <a:t>advantages and disadvantages</a:t>
            </a:r>
          </a:p>
        </p:txBody>
      </p:sp>
    </p:spTree>
    <p:extLst>
      <p:ext uri="{BB962C8B-B14F-4D97-AF65-F5344CB8AC3E}">
        <p14:creationId xmlns:p14="http://schemas.microsoft.com/office/powerpoint/2010/main" val="343506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6117</Words>
  <Application>Microsoft Office PowerPoint</Application>
  <PresentationFormat>On-screen Show (4:3)</PresentationFormat>
  <Paragraphs>431</Paragraphs>
  <Slides>42</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Book Antiqua</vt:lpstr>
      <vt:lpstr>Calibri</vt:lpstr>
      <vt:lpstr>STIX MathJax Main</vt:lpstr>
      <vt:lpstr>Times New Roman</vt:lpstr>
      <vt:lpstr>1_RWJ_FCF11e_PPT_Template</vt:lpstr>
      <vt:lpstr>CHAPTER 14</vt:lpstr>
      <vt:lpstr>Learning obejectives</vt:lpstr>
      <vt:lpstr>Chapter Outline</vt:lpstr>
      <vt:lpstr>Required return versus  cost of capital</vt:lpstr>
      <vt:lpstr>Financial policy and cost of capital</vt:lpstr>
      <vt:lpstr>The cost of equity: dividend growth model approach</vt:lpstr>
      <vt:lpstr>dividend growth model approach</vt:lpstr>
      <vt:lpstr>dividend growth model approach: estimating the growth rate</vt:lpstr>
      <vt:lpstr>dividend growth model approach: advantages and disadvantages</vt:lpstr>
      <vt:lpstr>The sml approach</vt:lpstr>
      <vt:lpstr>Implementing The sml approach</vt:lpstr>
      <vt:lpstr>Advantages and disadvantages of The sml approach</vt:lpstr>
      <vt:lpstr>The cost of equity</vt:lpstr>
      <vt:lpstr>The cost of debt</vt:lpstr>
      <vt:lpstr>The cost of preferred stock</vt:lpstr>
      <vt:lpstr>Alabama power co.’s cost of preferred stock</vt:lpstr>
      <vt:lpstr>The weighted average cost of capital</vt:lpstr>
      <vt:lpstr>Taxes and the weighted average cost of capital</vt:lpstr>
      <vt:lpstr>Taxes and the weighted average cost of capital (continued)</vt:lpstr>
      <vt:lpstr>The warehouse problem</vt:lpstr>
      <vt:lpstr>Calculating the wacc</vt:lpstr>
      <vt:lpstr>The warehouse problem (continued)</vt:lpstr>
      <vt:lpstr>using the wacc</vt:lpstr>
      <vt:lpstr>Summary of capital cost calculations</vt:lpstr>
      <vt:lpstr>Performance evaluation</vt:lpstr>
      <vt:lpstr>The sml and the wacc</vt:lpstr>
      <vt:lpstr>The sml and the wacc (continued)</vt:lpstr>
      <vt:lpstr>The sml and the wacc (concluded)</vt:lpstr>
      <vt:lpstr>Divisional cost of capital</vt:lpstr>
      <vt:lpstr>The pure play approach</vt:lpstr>
      <vt:lpstr>The subjective approach</vt:lpstr>
      <vt:lpstr>The subjective approach (continued)</vt:lpstr>
      <vt:lpstr>Company valuation with the wacc</vt:lpstr>
      <vt:lpstr>Company valuation with the wacc (continued)</vt:lpstr>
      <vt:lpstr>Flotation costs: the basic approach</vt:lpstr>
      <vt:lpstr>The basic approach</vt:lpstr>
      <vt:lpstr>Calculating the weighted average flotation cost</vt:lpstr>
      <vt:lpstr>Flotation costs and npv</vt:lpstr>
      <vt:lpstr>Flotation costs and npv (continued)</vt:lpstr>
      <vt:lpstr>Internal equity and flotation costs</vt:lpstr>
      <vt:lpstr>Selected concept questions</vt:lpstr>
      <vt:lpstr>End of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Courtney Baggett</dc:creator>
  <cp:lastModifiedBy>Mccabe, Allison</cp:lastModifiedBy>
  <cp:revision>18</cp:revision>
  <dcterms:created xsi:type="dcterms:W3CDTF">2021-01-03T20:24:26Z</dcterms:created>
  <dcterms:modified xsi:type="dcterms:W3CDTF">2021-01-07T16:56:03Z</dcterms:modified>
</cp:coreProperties>
</file>