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0" r:id="rId8"/>
    <p:sldId id="261" r:id="rId9"/>
    <p:sldId id="272" r:id="rId10"/>
    <p:sldId id="274" r:id="rId11"/>
    <p:sldId id="273" r:id="rId12"/>
    <p:sldId id="275" r:id="rId13"/>
    <p:sldId id="276" r:id="rId14"/>
    <p:sldId id="277" r:id="rId15"/>
    <p:sldId id="278" r:id="rId16"/>
    <p:sldId id="279" r:id="rId17"/>
    <p:sldId id="28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F82C1-9E79-48AE-B8A4-49B5C5AE02BC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BC2A-E124-4828-BE93-5D0670080E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F82C1-9E79-48AE-B8A4-49B5C5AE02BC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BC2A-E124-4828-BE93-5D0670080E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F82C1-9E79-48AE-B8A4-49B5C5AE02BC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BC2A-E124-4828-BE93-5D0670080E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F82C1-9E79-48AE-B8A4-49B5C5AE02BC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BC2A-E124-4828-BE93-5D0670080E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F82C1-9E79-48AE-B8A4-49B5C5AE02BC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BC2A-E124-4828-BE93-5D0670080E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F82C1-9E79-48AE-B8A4-49B5C5AE02BC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BC2A-E124-4828-BE93-5D0670080E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F82C1-9E79-48AE-B8A4-49B5C5AE02BC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BC2A-E124-4828-BE93-5D0670080E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F82C1-9E79-48AE-B8A4-49B5C5AE02BC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BC2A-E124-4828-BE93-5D0670080E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F82C1-9E79-48AE-B8A4-49B5C5AE02BC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BC2A-E124-4828-BE93-5D0670080E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F82C1-9E79-48AE-B8A4-49B5C5AE02BC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BC2A-E124-4828-BE93-5D0670080E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F82C1-9E79-48AE-B8A4-49B5C5AE02BC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7BC2A-E124-4828-BE93-5D0670080E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F82C1-9E79-48AE-B8A4-49B5C5AE02BC}" type="datetimeFigureOut">
              <a:rPr lang="en-US" smtClean="0"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7BC2A-E124-4828-BE93-5D0670080EE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ata.com/manuals13/u12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tata.com/manuals13/rsummarize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Microeconomcis</a:t>
            </a:r>
            <a:r>
              <a:rPr lang="en-US" dirty="0" smtClean="0"/>
              <a:t> Using </a:t>
            </a:r>
            <a:r>
              <a:rPr lang="en-US" dirty="0" err="1" smtClean="0"/>
              <a:t>Stata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3 </a:t>
            </a:r>
          </a:p>
          <a:p>
            <a:r>
              <a:rPr lang="en-US" dirty="0" smtClean="0"/>
              <a:t>Notes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beta?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b = (X'X)</a:t>
            </a:r>
            <a:r>
              <a:rPr lang="en-US" b="1" baseline="30000" dirty="0"/>
              <a:t>-</a:t>
            </a:r>
            <a:r>
              <a:rPr lang="en-US" b="1" baseline="30000" dirty="0" smtClean="0"/>
              <a:t>1</a:t>
            </a:r>
            <a:r>
              <a:rPr lang="en-US" b="1" dirty="0" smtClean="0"/>
              <a:t>X'y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Content Placeholder 4" descr="ol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2438400"/>
            <a:ext cx="5524500" cy="233362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ols-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6629" y="1143000"/>
            <a:ext cx="6235771" cy="4525963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5344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correlate </a:t>
            </a:r>
            <a:r>
              <a:rPr lang="en-US" dirty="0" err="1" smtClean="0"/>
              <a:t>ltotexp</a:t>
            </a:r>
            <a:r>
              <a:rPr lang="en-US" dirty="0" smtClean="0"/>
              <a:t> </a:t>
            </a:r>
            <a:r>
              <a:rPr lang="en-US" dirty="0" err="1" smtClean="0"/>
              <a:t>suppins</a:t>
            </a:r>
            <a:r>
              <a:rPr lang="en-US" dirty="0" smtClean="0"/>
              <a:t> </a:t>
            </a:r>
            <a:r>
              <a:rPr lang="en-US" dirty="0" err="1" smtClean="0"/>
              <a:t>phylim</a:t>
            </a:r>
            <a:r>
              <a:rPr lang="en-US" dirty="0" smtClean="0"/>
              <a:t> </a:t>
            </a:r>
            <a:r>
              <a:rPr lang="en-US" dirty="0" err="1" smtClean="0"/>
              <a:t>actlim</a:t>
            </a:r>
            <a:r>
              <a:rPr lang="en-US" dirty="0" smtClean="0"/>
              <a:t> </a:t>
            </a:r>
            <a:r>
              <a:rPr lang="en-US" dirty="0" err="1" smtClean="0"/>
              <a:t>totchr</a:t>
            </a:r>
            <a:r>
              <a:rPr lang="en-US" dirty="0" smtClean="0"/>
              <a:t> age female income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obs</a:t>
            </a:r>
            <a:r>
              <a:rPr lang="en-US" dirty="0" smtClean="0"/>
              <a:t>=2,955)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900" dirty="0" smtClean="0"/>
              <a:t>             |      </a:t>
            </a:r>
            <a:r>
              <a:rPr lang="en-US" sz="2900" dirty="0" err="1" smtClean="0"/>
              <a:t>ltotexp</a:t>
            </a:r>
            <a:r>
              <a:rPr lang="en-US" sz="2900" dirty="0" smtClean="0"/>
              <a:t>  </a:t>
            </a:r>
            <a:r>
              <a:rPr lang="en-US" sz="2900" dirty="0" err="1" smtClean="0"/>
              <a:t>suppins</a:t>
            </a:r>
            <a:r>
              <a:rPr lang="en-US" sz="2900" dirty="0" smtClean="0"/>
              <a:t>   </a:t>
            </a:r>
            <a:r>
              <a:rPr lang="en-US" sz="2900" dirty="0" err="1" smtClean="0"/>
              <a:t>phylim</a:t>
            </a:r>
            <a:r>
              <a:rPr lang="en-US" sz="2900" dirty="0" smtClean="0"/>
              <a:t>   </a:t>
            </a:r>
            <a:r>
              <a:rPr lang="en-US" sz="2900" dirty="0" err="1" smtClean="0"/>
              <a:t>actlim</a:t>
            </a:r>
            <a:r>
              <a:rPr lang="en-US" sz="2900" dirty="0" smtClean="0"/>
              <a:t>   </a:t>
            </a:r>
            <a:r>
              <a:rPr lang="en-US" sz="2900" dirty="0" err="1" smtClean="0"/>
              <a:t>totchr</a:t>
            </a:r>
            <a:r>
              <a:rPr lang="en-US" sz="2900" dirty="0" smtClean="0"/>
              <a:t>      age   female   income</a:t>
            </a:r>
          </a:p>
          <a:p>
            <a:pPr>
              <a:buNone/>
            </a:pPr>
            <a:r>
              <a:rPr lang="en-US" sz="2900" dirty="0" smtClean="0"/>
              <a:t>-------------+------------------------------------------------------------------------</a:t>
            </a:r>
          </a:p>
          <a:p>
            <a:pPr>
              <a:buNone/>
            </a:pPr>
            <a:r>
              <a:rPr lang="en-US" sz="2900" dirty="0" smtClean="0"/>
              <a:t>     </a:t>
            </a:r>
            <a:r>
              <a:rPr lang="en-US" sz="2900" dirty="0" err="1" smtClean="0"/>
              <a:t>ltotexp</a:t>
            </a:r>
            <a:r>
              <a:rPr lang="en-US" sz="2900" dirty="0" smtClean="0"/>
              <a:t> |   1.0000</a:t>
            </a:r>
          </a:p>
          <a:p>
            <a:pPr>
              <a:buNone/>
            </a:pPr>
            <a:r>
              <a:rPr lang="en-US" sz="2900" dirty="0" smtClean="0"/>
              <a:t>     </a:t>
            </a:r>
            <a:r>
              <a:rPr lang="en-US" sz="2900" dirty="0" err="1" smtClean="0"/>
              <a:t>suppins</a:t>
            </a:r>
            <a:r>
              <a:rPr lang="en-US" sz="2900" dirty="0" smtClean="0"/>
              <a:t> |   0.0941   1.0000</a:t>
            </a:r>
          </a:p>
          <a:p>
            <a:pPr>
              <a:buNone/>
            </a:pPr>
            <a:r>
              <a:rPr lang="en-US" sz="2900" dirty="0" smtClean="0"/>
              <a:t>      </a:t>
            </a:r>
            <a:r>
              <a:rPr lang="en-US" sz="2900" dirty="0" err="1" smtClean="0"/>
              <a:t>phylim</a:t>
            </a:r>
            <a:r>
              <a:rPr lang="en-US" sz="2900" dirty="0" smtClean="0"/>
              <a:t> |   0.2924  -0.0243   1.0000</a:t>
            </a:r>
          </a:p>
          <a:p>
            <a:pPr>
              <a:buNone/>
            </a:pPr>
            <a:r>
              <a:rPr lang="en-US" sz="2900" dirty="0" smtClean="0"/>
              <a:t>      </a:t>
            </a:r>
            <a:r>
              <a:rPr lang="en-US" sz="2900" dirty="0" err="1" smtClean="0"/>
              <a:t>actlim</a:t>
            </a:r>
            <a:r>
              <a:rPr lang="en-US" sz="2900" dirty="0" smtClean="0"/>
              <a:t> |   0.2888  -0.0675   0.5904   1.0000</a:t>
            </a:r>
          </a:p>
          <a:p>
            <a:pPr>
              <a:buNone/>
            </a:pPr>
            <a:r>
              <a:rPr lang="en-US" sz="2900" dirty="0" smtClean="0"/>
              <a:t>      </a:t>
            </a:r>
            <a:r>
              <a:rPr lang="en-US" sz="2900" dirty="0" err="1" smtClean="0"/>
              <a:t>totchr</a:t>
            </a:r>
            <a:r>
              <a:rPr lang="en-US" sz="2900" dirty="0" smtClean="0"/>
              <a:t> |   0.4283   0.0124   0.3334   0.3260   1.0000</a:t>
            </a:r>
          </a:p>
          <a:p>
            <a:pPr>
              <a:buNone/>
            </a:pPr>
            <a:r>
              <a:rPr lang="en-US" sz="2900" dirty="0" smtClean="0"/>
              <a:t>         age |   0.0858  -0.1226   0.2538   0.2394   0.0904   1.0000</a:t>
            </a:r>
          </a:p>
          <a:p>
            <a:pPr>
              <a:buNone/>
            </a:pPr>
            <a:r>
              <a:rPr lang="en-US" sz="2900" dirty="0" smtClean="0"/>
              <a:t>      female |  -0.0058  -0.0796   0.0943   0.0499   0.0557   0.0774   1.0000</a:t>
            </a:r>
          </a:p>
          <a:p>
            <a:pPr>
              <a:buNone/>
            </a:pPr>
            <a:r>
              <a:rPr lang="en-US" sz="2900" dirty="0" smtClean="0"/>
              <a:t>      income |   0.0023   0.1943  -0.1142  -0.1483  -0.0816  -0.1542  -0.1312   1.000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OLS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regress </a:t>
            </a:r>
            <a:r>
              <a:rPr lang="en-US" dirty="0" err="1" smtClean="0"/>
              <a:t>ltotexp</a:t>
            </a:r>
            <a:r>
              <a:rPr lang="en-US" dirty="0" smtClean="0"/>
              <a:t> </a:t>
            </a:r>
            <a:r>
              <a:rPr lang="en-US" dirty="0" err="1" smtClean="0"/>
              <a:t>suppins</a:t>
            </a:r>
            <a:r>
              <a:rPr lang="en-US" dirty="0" smtClean="0"/>
              <a:t> </a:t>
            </a:r>
            <a:r>
              <a:rPr lang="en-US" dirty="0" err="1" smtClean="0"/>
              <a:t>phylim</a:t>
            </a:r>
            <a:r>
              <a:rPr lang="en-US" dirty="0" smtClean="0"/>
              <a:t> </a:t>
            </a:r>
            <a:r>
              <a:rPr lang="en-US" dirty="0" err="1" smtClean="0"/>
              <a:t>actlim</a:t>
            </a:r>
            <a:r>
              <a:rPr lang="en-US" dirty="0" smtClean="0"/>
              <a:t> </a:t>
            </a:r>
            <a:r>
              <a:rPr lang="en-US" dirty="0" err="1" smtClean="0"/>
              <a:t>totchr</a:t>
            </a:r>
            <a:r>
              <a:rPr lang="en-US" dirty="0" smtClean="0"/>
              <a:t> age female income, </a:t>
            </a:r>
            <a:r>
              <a:rPr lang="en-US" dirty="0" err="1" smtClean="0"/>
              <a:t>vce</a:t>
            </a:r>
            <a:r>
              <a:rPr lang="en-US" dirty="0" smtClean="0"/>
              <a:t>(robust)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Linear regression                               Number of </a:t>
            </a:r>
            <a:r>
              <a:rPr lang="en-US" dirty="0" err="1" smtClean="0"/>
              <a:t>obs</a:t>
            </a:r>
            <a:r>
              <a:rPr lang="en-US" dirty="0" smtClean="0"/>
              <a:t>     =      2,955</a:t>
            </a:r>
          </a:p>
          <a:p>
            <a:pPr>
              <a:buNone/>
            </a:pPr>
            <a:r>
              <a:rPr lang="en-US" dirty="0" smtClean="0"/>
              <a:t>                                                F(7, 2947)        =     126.97</a:t>
            </a:r>
          </a:p>
          <a:p>
            <a:pPr>
              <a:buNone/>
            </a:pPr>
            <a:r>
              <a:rPr lang="en-US" dirty="0" smtClean="0"/>
              <a:t>                                                </a:t>
            </a:r>
            <a:r>
              <a:rPr lang="en-US" dirty="0" err="1" smtClean="0"/>
              <a:t>Prob</a:t>
            </a:r>
            <a:r>
              <a:rPr lang="en-US" dirty="0" smtClean="0"/>
              <a:t> &gt; F          =     0.0000</a:t>
            </a:r>
          </a:p>
          <a:p>
            <a:pPr>
              <a:buNone/>
            </a:pPr>
            <a:r>
              <a:rPr lang="en-US" dirty="0" smtClean="0"/>
              <a:t>                                                R-squared         =     0.2289</a:t>
            </a:r>
          </a:p>
          <a:p>
            <a:pPr>
              <a:buNone/>
            </a:pPr>
            <a:r>
              <a:rPr lang="en-US" dirty="0" smtClean="0"/>
              <a:t>                                                Root MSE          =     1.2023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------------------------------------------------------------------------------</a:t>
            </a:r>
          </a:p>
          <a:p>
            <a:pPr>
              <a:buNone/>
            </a:pPr>
            <a:r>
              <a:rPr lang="en-US" dirty="0" smtClean="0"/>
              <a:t>             |               Robust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ltotexp</a:t>
            </a:r>
            <a:r>
              <a:rPr lang="en-US" dirty="0" smtClean="0"/>
              <a:t> |      </a:t>
            </a:r>
            <a:r>
              <a:rPr lang="en-US" dirty="0" err="1" smtClean="0"/>
              <a:t>Coef</a:t>
            </a:r>
            <a:r>
              <a:rPr lang="en-US" dirty="0" smtClean="0"/>
              <a:t>.   Std. Err.      t    P&gt;|t|     [95% Conf. Interval]</a:t>
            </a:r>
          </a:p>
          <a:p>
            <a:pPr>
              <a:buNone/>
            </a:pPr>
            <a:r>
              <a:rPr lang="en-US" dirty="0" smtClean="0"/>
              <a:t>-------------+----------------------------------------------------------------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suppins</a:t>
            </a:r>
            <a:r>
              <a:rPr lang="en-US" dirty="0" smtClean="0"/>
              <a:t> |   .2556428   .0465982     5.49   0.000     .1642744    .3470112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phylim</a:t>
            </a:r>
            <a:r>
              <a:rPr lang="en-US" dirty="0" smtClean="0"/>
              <a:t> |   .3020598    .057705     5.23   0.000     .1889136     .415206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actlim</a:t>
            </a:r>
            <a:r>
              <a:rPr lang="en-US" dirty="0" smtClean="0"/>
              <a:t> |   .3560054   .0634066     5.61   0.000     .2316797    .4803311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totchr</a:t>
            </a:r>
            <a:r>
              <a:rPr lang="en-US" dirty="0" smtClean="0"/>
              <a:t> |   .3758201   .0187185    20.08   0.000     .3391175    .4125228</a:t>
            </a:r>
          </a:p>
          <a:p>
            <a:pPr>
              <a:buNone/>
            </a:pPr>
            <a:r>
              <a:rPr lang="en-US" dirty="0" smtClean="0"/>
              <a:t>         age |   .0038016   .0037028     1.03   0.305    -.0034587     .011062</a:t>
            </a:r>
          </a:p>
          <a:p>
            <a:pPr>
              <a:buNone/>
            </a:pPr>
            <a:r>
              <a:rPr lang="en-US" dirty="0" smtClean="0"/>
              <a:t>      female |  -.0843275    .045654    -1.85   0.065    -.1738444    .0051894</a:t>
            </a:r>
          </a:p>
          <a:p>
            <a:pPr>
              <a:buNone/>
            </a:pPr>
            <a:r>
              <a:rPr lang="en-US" dirty="0" smtClean="0"/>
              <a:t>      income |   .0025498   .0010468     2.44   0.015     .0004973    .0046023</a:t>
            </a:r>
          </a:p>
          <a:p>
            <a:pPr>
              <a:buNone/>
            </a:pPr>
            <a:r>
              <a:rPr lang="en-US" dirty="0" smtClean="0"/>
              <a:t>       _cons |   6.703737   .2825751    23.72   0.000     6.149673    7.257802</a:t>
            </a:r>
          </a:p>
          <a:p>
            <a:pPr>
              <a:buNone/>
            </a:pPr>
            <a:r>
              <a:rPr lang="en-US" dirty="0" smtClean="0"/>
              <a:t>------------------------------------------------------------------------------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Hypothesis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</a:t>
            </a:r>
            <a:r>
              <a:rPr lang="en-US" dirty="0" err="1" smtClean="0"/>
              <a:t>phylim</a:t>
            </a:r>
            <a:r>
              <a:rPr lang="en-US" dirty="0" smtClean="0"/>
              <a:t> = </a:t>
            </a:r>
            <a:r>
              <a:rPr lang="en-US" dirty="0" err="1" smtClean="0"/>
              <a:t>actlim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Results: </a:t>
            </a:r>
          </a:p>
          <a:p>
            <a:pPr>
              <a:buNone/>
            </a:pPr>
            <a:r>
              <a:rPr lang="en-US" dirty="0" smtClean="0"/>
              <a:t>( 1)  </a:t>
            </a:r>
            <a:r>
              <a:rPr lang="en-US" dirty="0" err="1" smtClean="0"/>
              <a:t>phylim</a:t>
            </a:r>
            <a:r>
              <a:rPr lang="en-US" dirty="0" smtClean="0"/>
              <a:t> - </a:t>
            </a:r>
            <a:r>
              <a:rPr lang="en-US" dirty="0" err="1" smtClean="0"/>
              <a:t>actlim</a:t>
            </a:r>
            <a:r>
              <a:rPr lang="en-US" dirty="0" smtClean="0"/>
              <a:t> = 0</a:t>
            </a:r>
          </a:p>
          <a:p>
            <a:pPr>
              <a:buNone/>
            </a:pPr>
            <a:r>
              <a:rPr lang="en-US" dirty="0" smtClean="0"/>
              <a:t>       F(  1,  2947) =    0.27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Prob</a:t>
            </a:r>
            <a:r>
              <a:rPr lang="en-US" dirty="0" smtClean="0"/>
              <a:t> &gt; F =    0.6054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is hypothesis test?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Heteroskedasticity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57150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quietly regress </a:t>
            </a:r>
            <a:r>
              <a:rPr lang="en-US" dirty="0" err="1" smtClean="0"/>
              <a:t>ltotexp</a:t>
            </a:r>
            <a:r>
              <a:rPr lang="en-US" dirty="0" smtClean="0"/>
              <a:t> </a:t>
            </a:r>
            <a:r>
              <a:rPr lang="en-US" dirty="0" err="1" smtClean="0"/>
              <a:t>suppins</a:t>
            </a:r>
            <a:r>
              <a:rPr lang="en-US" dirty="0" smtClean="0"/>
              <a:t> </a:t>
            </a:r>
            <a:r>
              <a:rPr lang="en-US" dirty="0" err="1" smtClean="0"/>
              <a:t>phylim</a:t>
            </a:r>
            <a:r>
              <a:rPr lang="en-US" dirty="0" smtClean="0"/>
              <a:t> </a:t>
            </a:r>
            <a:r>
              <a:rPr lang="en-US" dirty="0" err="1" smtClean="0"/>
              <a:t>actlim</a:t>
            </a:r>
            <a:r>
              <a:rPr lang="en-US" dirty="0" smtClean="0"/>
              <a:t> </a:t>
            </a:r>
            <a:r>
              <a:rPr lang="en-US" dirty="0" err="1" smtClean="0"/>
              <a:t>totchr</a:t>
            </a:r>
            <a:r>
              <a:rPr lang="en-US" dirty="0" smtClean="0"/>
              <a:t> age female income</a:t>
            </a:r>
          </a:p>
          <a:p>
            <a:endParaRPr lang="en-US" dirty="0" smtClean="0"/>
          </a:p>
          <a:p>
            <a:r>
              <a:rPr lang="en-US" dirty="0" smtClean="0"/>
              <a:t>. </a:t>
            </a:r>
            <a:r>
              <a:rPr lang="en-US" dirty="0" err="1" smtClean="0"/>
              <a:t>estat</a:t>
            </a:r>
            <a:r>
              <a:rPr lang="en-US" dirty="0" smtClean="0"/>
              <a:t> </a:t>
            </a:r>
            <a:r>
              <a:rPr lang="en-US" dirty="0" err="1" smtClean="0"/>
              <a:t>hettest</a:t>
            </a:r>
            <a:r>
              <a:rPr lang="en-US" dirty="0" smtClean="0"/>
              <a:t>, </a:t>
            </a:r>
            <a:r>
              <a:rPr lang="en-US" dirty="0" err="1" smtClean="0"/>
              <a:t>iid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/>
              <a:t>Breusch</a:t>
            </a:r>
            <a:r>
              <a:rPr lang="en-US" dirty="0" smtClean="0"/>
              <a:t>-Pagan / Cook-Weisberg test for </a:t>
            </a:r>
            <a:r>
              <a:rPr lang="en-US" dirty="0" err="1" smtClean="0"/>
              <a:t>heteroskedasticity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Ho: Constant variance</a:t>
            </a:r>
          </a:p>
          <a:p>
            <a:pPr>
              <a:buNone/>
            </a:pPr>
            <a:r>
              <a:rPr lang="en-US" dirty="0" smtClean="0"/>
              <a:t>         Variables: fitted values of </a:t>
            </a:r>
            <a:r>
              <a:rPr lang="en-US" dirty="0" err="1" smtClean="0"/>
              <a:t>ltotexp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chi2(1)      =    32.87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Prob</a:t>
            </a:r>
            <a:r>
              <a:rPr lang="en-US" dirty="0" smtClean="0"/>
              <a:t> &gt; chi2  =   0.0000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estat</a:t>
            </a:r>
            <a:r>
              <a:rPr lang="en-US" dirty="0" smtClean="0"/>
              <a:t> </a:t>
            </a:r>
            <a:r>
              <a:rPr lang="en-US" dirty="0" err="1" smtClean="0"/>
              <a:t>hettest</a:t>
            </a:r>
            <a:r>
              <a:rPr lang="en-US" dirty="0" smtClean="0"/>
              <a:t> </a:t>
            </a:r>
            <a:r>
              <a:rPr lang="en-US" dirty="0" err="1" smtClean="0"/>
              <a:t>suppins</a:t>
            </a:r>
            <a:r>
              <a:rPr lang="en-US" dirty="0" smtClean="0"/>
              <a:t> </a:t>
            </a:r>
            <a:r>
              <a:rPr lang="en-US" dirty="0" err="1" smtClean="0"/>
              <a:t>phylim</a:t>
            </a:r>
            <a:r>
              <a:rPr lang="en-US" dirty="0" smtClean="0"/>
              <a:t> </a:t>
            </a:r>
            <a:r>
              <a:rPr lang="en-US" dirty="0" err="1" smtClean="0"/>
              <a:t>actlim</a:t>
            </a:r>
            <a:r>
              <a:rPr lang="en-US" dirty="0" smtClean="0"/>
              <a:t> </a:t>
            </a:r>
            <a:r>
              <a:rPr lang="en-US" dirty="0" err="1" smtClean="0"/>
              <a:t>totchr</a:t>
            </a:r>
            <a:r>
              <a:rPr lang="en-US" dirty="0" smtClean="0"/>
              <a:t> age female income, </a:t>
            </a:r>
            <a:r>
              <a:rPr lang="en-US" dirty="0" err="1" smtClean="0"/>
              <a:t>iid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/>
              <a:t>Breusch</a:t>
            </a:r>
            <a:r>
              <a:rPr lang="en-US" dirty="0" smtClean="0"/>
              <a:t>-Pagan / Cook-Weisberg test for </a:t>
            </a:r>
            <a:r>
              <a:rPr lang="en-US" dirty="0" err="1" smtClean="0"/>
              <a:t>heteroskedasticity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Ho: Constant variance</a:t>
            </a:r>
          </a:p>
          <a:p>
            <a:pPr>
              <a:buNone/>
            </a:pPr>
            <a:r>
              <a:rPr lang="en-US" dirty="0" smtClean="0"/>
              <a:t>         Variables: </a:t>
            </a:r>
            <a:r>
              <a:rPr lang="en-US" dirty="0" err="1" smtClean="0"/>
              <a:t>suppins</a:t>
            </a:r>
            <a:r>
              <a:rPr lang="en-US" dirty="0" smtClean="0"/>
              <a:t> </a:t>
            </a:r>
            <a:r>
              <a:rPr lang="en-US" dirty="0" err="1" smtClean="0"/>
              <a:t>phylim</a:t>
            </a:r>
            <a:r>
              <a:rPr lang="en-US" dirty="0" smtClean="0"/>
              <a:t> </a:t>
            </a:r>
            <a:r>
              <a:rPr lang="en-US" dirty="0" err="1" smtClean="0"/>
              <a:t>actlim</a:t>
            </a:r>
            <a:r>
              <a:rPr lang="en-US" dirty="0" smtClean="0"/>
              <a:t> </a:t>
            </a:r>
            <a:r>
              <a:rPr lang="en-US" dirty="0" err="1" smtClean="0"/>
              <a:t>totchr</a:t>
            </a:r>
            <a:r>
              <a:rPr lang="en-US" dirty="0" smtClean="0"/>
              <a:t> age female income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chi2(7)      =    93.13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Prob</a:t>
            </a:r>
            <a:r>
              <a:rPr lang="en-US" dirty="0" smtClean="0"/>
              <a:t> &gt; chi2  =   0.0000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Marginal Effect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 margins, </a:t>
            </a:r>
            <a:r>
              <a:rPr lang="en-US" dirty="0" err="1" smtClean="0"/>
              <a:t>dydx</a:t>
            </a:r>
            <a:r>
              <a:rPr lang="en-US" dirty="0" smtClean="0"/>
              <a:t>(income)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Average marginal effects                        Number of </a:t>
            </a:r>
            <a:r>
              <a:rPr lang="en-US" dirty="0" err="1" smtClean="0"/>
              <a:t>obs</a:t>
            </a:r>
            <a:r>
              <a:rPr lang="en-US" dirty="0" smtClean="0"/>
              <a:t>     =      3,064</a:t>
            </a:r>
          </a:p>
          <a:p>
            <a:pPr>
              <a:buNone/>
            </a:pPr>
            <a:r>
              <a:rPr lang="en-US" dirty="0" smtClean="0"/>
              <a:t>Model VCE    : Robust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Expression   : Linear prediction, predict()</a:t>
            </a:r>
          </a:p>
          <a:p>
            <a:pPr>
              <a:buNone/>
            </a:pPr>
            <a:r>
              <a:rPr lang="en-US" dirty="0" err="1" smtClean="0"/>
              <a:t>dy</a:t>
            </a:r>
            <a:r>
              <a:rPr lang="en-US" dirty="0" smtClean="0"/>
              <a:t>/</a:t>
            </a:r>
            <a:r>
              <a:rPr lang="en-US" dirty="0" err="1" smtClean="0"/>
              <a:t>dx</a:t>
            </a:r>
            <a:r>
              <a:rPr lang="en-US" dirty="0" smtClean="0"/>
              <a:t> </a:t>
            </a:r>
            <a:r>
              <a:rPr lang="en-US" dirty="0" err="1" smtClean="0"/>
              <a:t>w.r.t</a:t>
            </a:r>
            <a:r>
              <a:rPr lang="en-US" dirty="0" smtClean="0"/>
              <a:t>. : income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------------------------------------------------------------------------------</a:t>
            </a:r>
          </a:p>
          <a:p>
            <a:pPr>
              <a:buNone/>
            </a:pPr>
            <a:r>
              <a:rPr lang="en-US" dirty="0" smtClean="0"/>
              <a:t>             |            Delta-method</a:t>
            </a:r>
          </a:p>
          <a:p>
            <a:pPr>
              <a:buNone/>
            </a:pPr>
            <a:r>
              <a:rPr lang="en-US" dirty="0" smtClean="0"/>
              <a:t>             |      </a:t>
            </a:r>
            <a:r>
              <a:rPr lang="en-US" dirty="0" err="1" smtClean="0"/>
              <a:t>dy</a:t>
            </a:r>
            <a:r>
              <a:rPr lang="en-US" dirty="0" smtClean="0"/>
              <a:t>/</a:t>
            </a:r>
            <a:r>
              <a:rPr lang="en-US" dirty="0" err="1" smtClean="0"/>
              <a:t>dx</a:t>
            </a:r>
            <a:r>
              <a:rPr lang="en-US" dirty="0" smtClean="0"/>
              <a:t>   Std. Err.      t    P&gt;|t|     [95% Conf. Interval]</a:t>
            </a:r>
          </a:p>
          <a:p>
            <a:pPr>
              <a:buNone/>
            </a:pPr>
            <a:r>
              <a:rPr lang="en-US" dirty="0" smtClean="0"/>
              <a:t>-------------+----------------------------------------------------------------</a:t>
            </a:r>
          </a:p>
          <a:p>
            <a:pPr>
              <a:buNone/>
            </a:pPr>
            <a:r>
              <a:rPr lang="en-US" dirty="0" smtClean="0"/>
              <a:t>      income |   3.893248   8.387865     0.46   0.643    -12.55321    20.33971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Marginal Effect II - Elasticity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686800" cy="59436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margins, </a:t>
            </a:r>
            <a:r>
              <a:rPr lang="en-US" dirty="0" err="1" smtClean="0"/>
              <a:t>eyex</a:t>
            </a:r>
            <a:r>
              <a:rPr lang="en-US" dirty="0" smtClean="0"/>
              <a:t>(</a:t>
            </a:r>
            <a:r>
              <a:rPr lang="en-US" dirty="0" err="1" smtClean="0"/>
              <a:t>totchr</a:t>
            </a:r>
            <a:r>
              <a:rPr lang="en-US" dirty="0" smtClean="0"/>
              <a:t>) </a:t>
            </a:r>
            <a:r>
              <a:rPr lang="en-US" dirty="0" err="1" smtClean="0"/>
              <a:t>atmean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Conditional marginal effects                    Number of </a:t>
            </a:r>
            <a:r>
              <a:rPr lang="en-US" dirty="0" err="1" smtClean="0"/>
              <a:t>obs</a:t>
            </a:r>
            <a:r>
              <a:rPr lang="en-US" dirty="0" smtClean="0"/>
              <a:t>     =      3,064</a:t>
            </a:r>
          </a:p>
          <a:p>
            <a:pPr>
              <a:buNone/>
            </a:pPr>
            <a:r>
              <a:rPr lang="en-US" dirty="0" smtClean="0"/>
              <a:t>Model VCE    : Robust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Expression   : Linear prediction, predict()</a:t>
            </a:r>
          </a:p>
          <a:p>
            <a:pPr>
              <a:buNone/>
            </a:pPr>
            <a:r>
              <a:rPr lang="en-US" dirty="0" err="1" smtClean="0"/>
              <a:t>ey</a:t>
            </a:r>
            <a:r>
              <a:rPr lang="en-US" dirty="0" smtClean="0"/>
              <a:t>/ex </a:t>
            </a:r>
            <a:r>
              <a:rPr lang="en-US" dirty="0" err="1" smtClean="0"/>
              <a:t>w.r.t</a:t>
            </a:r>
            <a:r>
              <a:rPr lang="en-US" dirty="0" smtClean="0"/>
              <a:t>. : </a:t>
            </a:r>
            <a:r>
              <a:rPr lang="en-US" dirty="0" err="1" smtClean="0"/>
              <a:t>totchr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at           : </a:t>
            </a:r>
            <a:r>
              <a:rPr lang="en-US" dirty="0" err="1" smtClean="0"/>
              <a:t>suppins</a:t>
            </a:r>
            <a:r>
              <a:rPr lang="en-US" dirty="0" smtClean="0"/>
              <a:t>         =    .5812663 (mean)</a:t>
            </a:r>
          </a:p>
          <a:p>
            <a:pPr>
              <a:buNone/>
            </a:pPr>
            <a:r>
              <a:rPr lang="en-US" dirty="0" smtClean="0"/>
              <a:t>               </a:t>
            </a:r>
            <a:r>
              <a:rPr lang="en-US" dirty="0" err="1" smtClean="0"/>
              <a:t>phylim</a:t>
            </a:r>
            <a:r>
              <a:rPr lang="en-US" dirty="0" smtClean="0"/>
              <a:t>          =    .4255875 (mean)</a:t>
            </a:r>
          </a:p>
          <a:p>
            <a:pPr>
              <a:buNone/>
            </a:pPr>
            <a:r>
              <a:rPr lang="en-US" dirty="0" smtClean="0"/>
              <a:t>               </a:t>
            </a:r>
            <a:r>
              <a:rPr lang="en-US" dirty="0" err="1" smtClean="0"/>
              <a:t>actlim</a:t>
            </a:r>
            <a:r>
              <a:rPr lang="en-US" dirty="0" smtClean="0"/>
              <a:t>          =    .2836162 (mean)</a:t>
            </a:r>
          </a:p>
          <a:p>
            <a:pPr>
              <a:buNone/>
            </a:pPr>
            <a:r>
              <a:rPr lang="en-US" dirty="0" smtClean="0"/>
              <a:t>               </a:t>
            </a:r>
            <a:r>
              <a:rPr lang="en-US" dirty="0" err="1" smtClean="0"/>
              <a:t>totchr</a:t>
            </a:r>
            <a:r>
              <a:rPr lang="en-US" dirty="0" smtClean="0"/>
              <a:t>          =    1.754243 (mean)</a:t>
            </a:r>
          </a:p>
          <a:p>
            <a:pPr>
              <a:buNone/>
            </a:pPr>
            <a:r>
              <a:rPr lang="en-US" dirty="0" smtClean="0"/>
              <a:t>               age             =    74.17167 (mean)</a:t>
            </a:r>
          </a:p>
          <a:p>
            <a:pPr>
              <a:buNone/>
            </a:pPr>
            <a:r>
              <a:rPr lang="en-US" dirty="0" smtClean="0"/>
              <a:t>               female          =    .5796345 (mean)</a:t>
            </a:r>
          </a:p>
          <a:p>
            <a:pPr>
              <a:buNone/>
            </a:pPr>
            <a:r>
              <a:rPr lang="en-US" dirty="0" smtClean="0"/>
              <a:t>               income          =    22.47472 (mean)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------------------------------------------------------------------------------</a:t>
            </a:r>
          </a:p>
          <a:p>
            <a:pPr>
              <a:buNone/>
            </a:pPr>
            <a:r>
              <a:rPr lang="en-US" dirty="0" smtClean="0"/>
              <a:t>             |            Delta-method</a:t>
            </a:r>
          </a:p>
          <a:p>
            <a:pPr>
              <a:buNone/>
            </a:pPr>
            <a:r>
              <a:rPr lang="en-US" dirty="0" smtClean="0"/>
              <a:t>             |      </a:t>
            </a:r>
            <a:r>
              <a:rPr lang="en-US" dirty="0" err="1" smtClean="0"/>
              <a:t>ey</a:t>
            </a:r>
            <a:r>
              <a:rPr lang="en-US" dirty="0" smtClean="0"/>
              <a:t>/ex   Std. Err.      t    P&gt;|t|     [95% Conf. Interval]</a:t>
            </a:r>
          </a:p>
          <a:p>
            <a:pPr>
              <a:buNone/>
            </a:pPr>
            <a:r>
              <a:rPr lang="en-US" dirty="0" smtClean="0"/>
              <a:t>-------------+----------------------------------------------------------------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totchr</a:t>
            </a:r>
            <a:r>
              <a:rPr lang="en-US" dirty="0" smtClean="0"/>
              <a:t> |   .4839724   .0433653    11.16   0.000     .3989444    .5690005</a:t>
            </a:r>
          </a:p>
          <a:p>
            <a:pPr>
              <a:buNone/>
            </a:pPr>
            <a:r>
              <a:rPr lang="en-US" b="1" dirty="0" smtClean="0"/>
              <a:t>------------------------------------------------------------------------------</a:t>
            </a:r>
          </a:p>
          <a:p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and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Medical expenditure of people over 65 from MEPS</a:t>
            </a:r>
          </a:p>
          <a:p>
            <a:r>
              <a:rPr lang="en-US" b="1" dirty="0" smtClean="0"/>
              <a:t>Research question: the impact of insurance on medical expenditure</a:t>
            </a:r>
          </a:p>
          <a:p>
            <a:pPr lvl="1"/>
            <a:r>
              <a:rPr lang="en-US" b="1" dirty="0" smtClean="0"/>
              <a:t>Control for factors such as</a:t>
            </a:r>
          </a:p>
          <a:p>
            <a:pPr lvl="2"/>
            <a:r>
              <a:rPr lang="en-US" b="1" dirty="0" smtClean="0"/>
              <a:t>Age</a:t>
            </a:r>
          </a:p>
          <a:p>
            <a:pPr lvl="2"/>
            <a:r>
              <a:rPr lang="en-US" b="1" dirty="0" smtClean="0"/>
              <a:t>Race</a:t>
            </a:r>
          </a:p>
          <a:p>
            <a:pPr lvl="2"/>
            <a:r>
              <a:rPr lang="en-US" b="1" dirty="0" smtClean="0"/>
              <a:t>Sex</a:t>
            </a:r>
          </a:p>
          <a:p>
            <a:pPr lvl="2"/>
            <a:r>
              <a:rPr lang="en-US" b="1" dirty="0" smtClean="0"/>
              <a:t>Education </a:t>
            </a:r>
          </a:p>
          <a:p>
            <a:pPr lvl="2"/>
            <a:r>
              <a:rPr lang="en-US" b="1" dirty="0" smtClean="0"/>
              <a:t>Income</a:t>
            </a:r>
          </a:p>
          <a:p>
            <a:pPr lvl="2"/>
            <a:r>
              <a:rPr lang="en-US" b="1" dirty="0" smtClean="0"/>
              <a:t>Location</a:t>
            </a:r>
          </a:p>
          <a:p>
            <a:pPr lvl="2"/>
            <a:r>
              <a:rPr lang="en-US" b="1" dirty="0" smtClean="0"/>
              <a:t>Health status etc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Univariate</a:t>
            </a:r>
            <a:r>
              <a:rPr lang="en-US" dirty="0" smtClean="0"/>
              <a:t>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describe </a:t>
            </a:r>
            <a:r>
              <a:rPr lang="en-US" dirty="0" smtClean="0"/>
              <a:t>command</a:t>
            </a:r>
          </a:p>
          <a:p>
            <a:pPr lvl="1"/>
            <a:r>
              <a:rPr lang="en-US" dirty="0" smtClean="0"/>
              <a:t>List various features of the variables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	storage   display	value</a:t>
            </a:r>
          </a:p>
          <a:p>
            <a:pPr lvl="1">
              <a:buNone/>
            </a:pPr>
            <a:r>
              <a:rPr lang="en-US" dirty="0" smtClean="0"/>
              <a:t>variable	name   type    format	label	variable label</a:t>
            </a:r>
          </a:p>
          <a:p>
            <a:pPr lvl="1">
              <a:buNone/>
            </a:pPr>
            <a:r>
              <a:rPr lang="en-US" dirty="0" smtClean="0"/>
              <a:t>				</a:t>
            </a:r>
          </a:p>
          <a:p>
            <a:pPr lvl="1">
              <a:buNone/>
            </a:pPr>
            <a:r>
              <a:rPr lang="en-US" dirty="0" err="1" smtClean="0"/>
              <a:t>totexp</a:t>
            </a:r>
            <a:r>
              <a:rPr lang="en-US" dirty="0" smtClean="0"/>
              <a:t>	double  %12.0g		Total medical expenditure</a:t>
            </a:r>
          </a:p>
          <a:p>
            <a:pPr lvl="1">
              <a:buNone/>
            </a:pPr>
            <a:r>
              <a:rPr lang="en-US" dirty="0" err="1" smtClean="0"/>
              <a:t>ltotexp</a:t>
            </a:r>
            <a:r>
              <a:rPr lang="en-US" dirty="0" smtClean="0"/>
              <a:t>	float   %9.0g		</a:t>
            </a:r>
            <a:r>
              <a:rPr lang="en-US" dirty="0" err="1" smtClean="0"/>
              <a:t>ln</a:t>
            </a:r>
            <a:r>
              <a:rPr lang="en-US" dirty="0" smtClean="0"/>
              <a:t>(</a:t>
            </a:r>
            <a:r>
              <a:rPr lang="en-US" dirty="0" err="1" smtClean="0"/>
              <a:t>totexp</a:t>
            </a:r>
            <a:r>
              <a:rPr lang="en-US" dirty="0" smtClean="0"/>
              <a:t>) if </a:t>
            </a:r>
            <a:r>
              <a:rPr lang="en-US" dirty="0" err="1" smtClean="0"/>
              <a:t>totexp</a:t>
            </a:r>
            <a:r>
              <a:rPr lang="en-US" dirty="0" smtClean="0"/>
              <a:t> &gt; 0</a:t>
            </a:r>
          </a:p>
          <a:p>
            <a:pPr lvl="1">
              <a:buNone/>
            </a:pPr>
            <a:r>
              <a:rPr lang="en-US" dirty="0" err="1" smtClean="0"/>
              <a:t>posexp</a:t>
            </a:r>
            <a:r>
              <a:rPr lang="en-US" dirty="0" smtClean="0"/>
              <a:t>	float   %9.0g		=1 if total expenditure &gt; 0</a:t>
            </a:r>
          </a:p>
          <a:p>
            <a:pPr lvl="1">
              <a:buNone/>
            </a:pPr>
            <a:r>
              <a:rPr lang="en-US" dirty="0" err="1" smtClean="0"/>
              <a:t>suppins</a:t>
            </a:r>
            <a:r>
              <a:rPr lang="en-US" dirty="0" smtClean="0"/>
              <a:t>	float   %9.0g		=1 if has supp </a:t>
            </a:r>
            <a:r>
              <a:rPr lang="en-US" dirty="0" err="1" smtClean="0"/>
              <a:t>priv</a:t>
            </a:r>
            <a:r>
              <a:rPr lang="en-US" dirty="0" smtClean="0"/>
              <a:t> insurance</a:t>
            </a:r>
          </a:p>
          <a:p>
            <a:pPr lvl="1">
              <a:buNone/>
            </a:pPr>
            <a:r>
              <a:rPr lang="en-US" dirty="0" err="1" smtClean="0"/>
              <a:t>phylim</a:t>
            </a:r>
            <a:r>
              <a:rPr lang="en-US" dirty="0" smtClean="0"/>
              <a:t>	double  %12.0g		=1 if has functional limitation</a:t>
            </a:r>
          </a:p>
          <a:p>
            <a:pPr lvl="1">
              <a:buNone/>
            </a:pPr>
            <a:r>
              <a:rPr lang="en-US" dirty="0" err="1" smtClean="0"/>
              <a:t>actlim</a:t>
            </a:r>
            <a:r>
              <a:rPr lang="en-US" dirty="0" smtClean="0"/>
              <a:t>	double  %12.0g		=1 if has activity limitation</a:t>
            </a:r>
          </a:p>
          <a:p>
            <a:pPr lvl="1">
              <a:buNone/>
            </a:pPr>
            <a:r>
              <a:rPr lang="en-US" dirty="0" err="1" smtClean="0"/>
              <a:t>totchr</a:t>
            </a:r>
            <a:r>
              <a:rPr lang="en-US" dirty="0" smtClean="0"/>
              <a:t>	double  %12.0g		# of chronic problems</a:t>
            </a:r>
          </a:p>
          <a:p>
            <a:pPr lvl="1">
              <a:buNone/>
            </a:pPr>
            <a:r>
              <a:rPr lang="en-US" dirty="0" smtClean="0"/>
              <a:t>age	                  double  %12.0g		Age</a:t>
            </a:r>
          </a:p>
          <a:p>
            <a:pPr lvl="1">
              <a:buNone/>
            </a:pPr>
            <a:r>
              <a:rPr lang="en-US" dirty="0" smtClean="0"/>
              <a:t>female	double  %12.0g		=1 if female</a:t>
            </a:r>
          </a:p>
          <a:p>
            <a:pPr lvl="1">
              <a:buNone/>
            </a:pPr>
            <a:r>
              <a:rPr lang="en-US" dirty="0" smtClean="0"/>
              <a:t>income	double  %12.0g		annual household income/1000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r>
              <a:rPr lang="en-US" dirty="0" smtClean="0">
                <a:hlinkClick r:id="rId2"/>
              </a:rPr>
              <a:t>https://www.stata.com/manuals13/u12.pdf</a:t>
            </a: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Univariate</a:t>
            </a:r>
            <a:r>
              <a:rPr lang="en-US" dirty="0" smtClean="0"/>
              <a:t>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summarize </a:t>
            </a:r>
            <a:r>
              <a:rPr lang="en-US" dirty="0" smtClean="0"/>
              <a:t>command and </a:t>
            </a:r>
            <a:r>
              <a:rPr lang="en-US" dirty="0" err="1" smtClean="0"/>
              <a:t>outreg</a:t>
            </a:r>
            <a:r>
              <a:rPr lang="en-US" dirty="0" smtClean="0"/>
              <a:t> (check the do file)</a:t>
            </a:r>
          </a:p>
          <a:p>
            <a:pPr lvl="1"/>
            <a:r>
              <a:rPr lang="en-US" dirty="0" smtClean="0"/>
              <a:t>Show </a:t>
            </a:r>
            <a:r>
              <a:rPr lang="en-US" dirty="0" err="1" smtClean="0"/>
              <a:t>univariate</a:t>
            </a:r>
            <a:r>
              <a:rPr lang="en-US" dirty="0" smtClean="0"/>
              <a:t> analysis results</a:t>
            </a:r>
          </a:p>
          <a:p>
            <a:pPr lvl="1">
              <a:buNone/>
            </a:pPr>
            <a:r>
              <a:rPr lang="en-US" dirty="0" smtClean="0"/>
              <a:t>Variable |        </a:t>
            </a:r>
            <a:r>
              <a:rPr lang="en-US" dirty="0" err="1" smtClean="0"/>
              <a:t>Obs</a:t>
            </a:r>
            <a:r>
              <a:rPr lang="en-US" dirty="0" smtClean="0"/>
              <a:t>        Mean    Std. Dev.       Min        Max</a:t>
            </a:r>
          </a:p>
          <a:p>
            <a:pPr lvl="1">
              <a:buNone/>
            </a:pPr>
            <a:r>
              <a:rPr lang="en-US" dirty="0" smtClean="0"/>
              <a:t>-------------+---------------------------------------------------------</a:t>
            </a:r>
          </a:p>
          <a:p>
            <a:pPr lvl="1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totexp</a:t>
            </a:r>
            <a:r>
              <a:rPr lang="en-US" dirty="0" smtClean="0"/>
              <a:t> |      3,064    7030.889    11852.75          0     125610</a:t>
            </a:r>
          </a:p>
          <a:p>
            <a:pPr lvl="1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ltotexp</a:t>
            </a:r>
            <a:r>
              <a:rPr lang="en-US" dirty="0" smtClean="0"/>
              <a:t> |      2,955    8.059866    1.367592   1.098612   11.74094</a:t>
            </a:r>
          </a:p>
          <a:p>
            <a:pPr lvl="1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posexp</a:t>
            </a:r>
            <a:r>
              <a:rPr lang="en-US" dirty="0" smtClean="0"/>
              <a:t> |      3,064    .9644256    .1852568          0          1</a:t>
            </a:r>
          </a:p>
          <a:p>
            <a:pPr lvl="1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suppins</a:t>
            </a:r>
            <a:r>
              <a:rPr lang="en-US" dirty="0" smtClean="0"/>
              <a:t> |      3,064    .5812663    .4934321          0          1</a:t>
            </a:r>
          </a:p>
          <a:p>
            <a:pPr lvl="1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phylim</a:t>
            </a:r>
            <a:r>
              <a:rPr lang="en-US" dirty="0" smtClean="0"/>
              <a:t> |      3,064    .4255875    .4945125          0          1</a:t>
            </a:r>
          </a:p>
          <a:p>
            <a:pPr lvl="1">
              <a:buNone/>
            </a:pPr>
            <a:r>
              <a:rPr lang="en-US" dirty="0" smtClean="0"/>
              <a:t>-------------+---------------------------------------------------------</a:t>
            </a:r>
          </a:p>
          <a:p>
            <a:pPr lvl="1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actlim</a:t>
            </a:r>
            <a:r>
              <a:rPr lang="en-US" dirty="0" smtClean="0"/>
              <a:t> |      3,064    .2836162    .4508263          0          1</a:t>
            </a:r>
          </a:p>
          <a:p>
            <a:pPr lvl="1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totchr</a:t>
            </a:r>
            <a:r>
              <a:rPr lang="en-US" dirty="0" smtClean="0"/>
              <a:t> |      3,064    1.754243    1.307197          0          7</a:t>
            </a:r>
          </a:p>
          <a:p>
            <a:pPr lvl="1">
              <a:buNone/>
            </a:pPr>
            <a:r>
              <a:rPr lang="en-US" dirty="0" smtClean="0"/>
              <a:t>         age |      3,064    74.17167    6.372938         65         90</a:t>
            </a:r>
          </a:p>
          <a:p>
            <a:pPr lvl="1">
              <a:buNone/>
            </a:pPr>
            <a:r>
              <a:rPr lang="en-US" dirty="0" smtClean="0"/>
              <a:t>      female |      3,064    .5796345    .4936982          0          1</a:t>
            </a:r>
          </a:p>
          <a:p>
            <a:pPr lvl="1">
              <a:buNone/>
            </a:pPr>
            <a:r>
              <a:rPr lang="en-US" dirty="0" smtClean="0"/>
              <a:t>      income |      3,064    22.47472    22.53491         -1     312.46</a:t>
            </a:r>
          </a:p>
          <a:p>
            <a:pPr lvl="1">
              <a:buNone/>
            </a:pP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https://www.stata.com/manuals13/rsummarize.pdf</a:t>
            </a: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tabulate </a:t>
            </a:r>
            <a:r>
              <a:rPr lang="en-US" dirty="0" smtClean="0"/>
              <a:t>command </a:t>
            </a:r>
          </a:p>
          <a:p>
            <a:pPr lvl="1"/>
            <a:r>
              <a:rPr lang="en-US" dirty="0" smtClean="0"/>
              <a:t>show the frequency of certain features</a:t>
            </a:r>
          </a:p>
          <a:p>
            <a:pPr lvl="1">
              <a:buNone/>
            </a:pPr>
            <a:r>
              <a:rPr lang="en-US" dirty="0" smtClean="0"/>
              <a:t> tabulate income if income &lt;= 0.3</a:t>
            </a:r>
          </a:p>
          <a:p>
            <a:pPr lvl="1">
              <a:buNone/>
            </a:pPr>
            <a:r>
              <a:rPr lang="en-US" dirty="0" smtClean="0"/>
              <a:t>     annual |</a:t>
            </a:r>
          </a:p>
          <a:p>
            <a:pPr lvl="1">
              <a:buNone/>
            </a:pPr>
            <a:r>
              <a:rPr lang="en-US" dirty="0" smtClean="0"/>
              <a:t>  household |</a:t>
            </a:r>
          </a:p>
          <a:p>
            <a:pPr lvl="1">
              <a:buNone/>
            </a:pPr>
            <a:r>
              <a:rPr lang="en-US" dirty="0" smtClean="0"/>
              <a:t>income/1000 |      Freq.     Percent        Cum.</a:t>
            </a:r>
          </a:p>
          <a:p>
            <a:pPr lvl="1">
              <a:buNone/>
            </a:pPr>
            <a:r>
              <a:rPr lang="en-US" dirty="0" smtClean="0"/>
              <a:t>------------+-----------------------------------</a:t>
            </a:r>
          </a:p>
          <a:p>
            <a:pPr lvl="1">
              <a:buNone/>
            </a:pPr>
            <a:r>
              <a:rPr lang="en-US" dirty="0" smtClean="0"/>
              <a:t>         -1 |          1        1.04        1.04</a:t>
            </a:r>
          </a:p>
          <a:p>
            <a:pPr lvl="1">
              <a:buNone/>
            </a:pPr>
            <a:r>
              <a:rPr lang="en-US" dirty="0" smtClean="0"/>
              <a:t>          0 |         87       90.63       91.67</a:t>
            </a:r>
          </a:p>
          <a:p>
            <a:pPr lvl="1">
              <a:buNone/>
            </a:pPr>
            <a:r>
              <a:rPr lang="en-US" dirty="0" smtClean="0"/>
              <a:t>       .023 |          1        1.04       92.71</a:t>
            </a:r>
          </a:p>
          <a:p>
            <a:pPr lvl="1">
              <a:buNone/>
            </a:pPr>
            <a:r>
              <a:rPr lang="en-US" dirty="0" smtClean="0"/>
              <a:t>       .069 |          1        1.04       93.75</a:t>
            </a:r>
          </a:p>
          <a:p>
            <a:pPr lvl="1">
              <a:buNone/>
            </a:pPr>
            <a:r>
              <a:rPr lang="en-US" dirty="0" smtClean="0"/>
              <a:t>        .07 |          1        1.04       94.79</a:t>
            </a:r>
          </a:p>
          <a:p>
            <a:pPr lvl="1">
              <a:buNone/>
            </a:pPr>
            <a:r>
              <a:rPr lang="en-US" dirty="0" smtClean="0"/>
              <a:t>         .1 |          2        2.08       96.88</a:t>
            </a:r>
          </a:p>
          <a:p>
            <a:pPr lvl="1">
              <a:buNone/>
            </a:pPr>
            <a:r>
              <a:rPr lang="en-US" dirty="0" smtClean="0"/>
              <a:t>        .12 |          1        1.04       97.92</a:t>
            </a:r>
          </a:p>
          <a:p>
            <a:pPr lvl="1">
              <a:buNone/>
            </a:pPr>
            <a:r>
              <a:rPr lang="en-US" dirty="0" smtClean="0"/>
              <a:t>         .2 |          1        1.04       98.96</a:t>
            </a:r>
          </a:p>
          <a:p>
            <a:pPr lvl="1">
              <a:buNone/>
            </a:pPr>
            <a:r>
              <a:rPr lang="en-US" dirty="0" smtClean="0"/>
              <a:t>        .25 |          1        1.04      100.00</a:t>
            </a:r>
          </a:p>
          <a:p>
            <a:pPr lvl="1">
              <a:buNone/>
            </a:pPr>
            <a:r>
              <a:rPr lang="en-US" dirty="0" smtClean="0"/>
              <a:t>------------+-----------------------------------</a:t>
            </a:r>
          </a:p>
          <a:p>
            <a:pPr lvl="1">
              <a:buNone/>
            </a:pPr>
            <a:r>
              <a:rPr lang="en-US" dirty="0" smtClean="0"/>
              <a:t>      Total |         96      100.00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Two way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tabulate </a:t>
            </a:r>
            <a:r>
              <a:rPr lang="en-US" dirty="0" smtClean="0"/>
              <a:t>command </a:t>
            </a:r>
          </a:p>
          <a:p>
            <a:pPr lvl="1"/>
            <a:r>
              <a:rPr lang="en-US" dirty="0" smtClean="0"/>
              <a:t>show the frequency of certain features</a:t>
            </a:r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r>
              <a:rPr lang="en-US" sz="1800" dirty="0" smtClean="0"/>
              <a:t> tabulate female </a:t>
            </a:r>
            <a:r>
              <a:rPr lang="en-US" sz="1800" dirty="0" err="1" smtClean="0"/>
              <a:t>suppins</a:t>
            </a:r>
            <a:r>
              <a:rPr lang="en-US" sz="1800" dirty="0" smtClean="0"/>
              <a:t>, row </a:t>
            </a:r>
            <a:r>
              <a:rPr lang="en-US" sz="1800" dirty="0" err="1" smtClean="0"/>
              <a:t>col</a:t>
            </a:r>
            <a:r>
              <a:rPr lang="en-US" sz="1800" dirty="0" smtClean="0"/>
              <a:t> chi2</a:t>
            </a:r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r>
              <a:rPr lang="en-US" sz="1800" dirty="0" smtClean="0"/>
              <a:t>           |  =1 if has supp </a:t>
            </a:r>
            <a:r>
              <a:rPr lang="en-US" sz="1800" dirty="0" err="1" smtClean="0"/>
              <a:t>priv</a:t>
            </a:r>
            <a:endParaRPr lang="en-US" sz="1800" dirty="0" smtClean="0"/>
          </a:p>
          <a:p>
            <a:pPr lvl="1">
              <a:buNone/>
            </a:pPr>
            <a:r>
              <a:rPr lang="en-US" sz="1800" dirty="0" smtClean="0"/>
              <a:t>    =1  if |       insurance</a:t>
            </a:r>
          </a:p>
          <a:p>
            <a:pPr lvl="1">
              <a:buNone/>
            </a:pPr>
            <a:r>
              <a:rPr lang="en-US" sz="1800" dirty="0" smtClean="0"/>
              <a:t>    female |         0          1 |     Total</a:t>
            </a:r>
          </a:p>
          <a:p>
            <a:pPr lvl="1">
              <a:buNone/>
            </a:pPr>
            <a:r>
              <a:rPr lang="en-US" sz="1800" dirty="0" smtClean="0"/>
              <a:t>-----------+----------------------+----------</a:t>
            </a:r>
          </a:p>
          <a:p>
            <a:pPr lvl="1">
              <a:buNone/>
            </a:pPr>
            <a:r>
              <a:rPr lang="en-US" sz="1800" dirty="0" smtClean="0"/>
              <a:t>         0 |       488        800 |     1,288 </a:t>
            </a:r>
          </a:p>
          <a:p>
            <a:pPr lvl="1">
              <a:buNone/>
            </a:pPr>
            <a:r>
              <a:rPr lang="en-US" sz="1800" dirty="0" smtClean="0"/>
              <a:t>           |     37.89      62.11 |    100.00 </a:t>
            </a:r>
          </a:p>
          <a:p>
            <a:pPr lvl="1">
              <a:buNone/>
            </a:pPr>
            <a:r>
              <a:rPr lang="en-US" sz="1800" dirty="0" smtClean="0"/>
              <a:t>           |     38.04      44.92 |     42.04 </a:t>
            </a:r>
          </a:p>
          <a:p>
            <a:pPr lvl="1">
              <a:buNone/>
            </a:pPr>
            <a:r>
              <a:rPr lang="en-US" sz="1800" dirty="0" smtClean="0"/>
              <a:t>-----------+----------------------+----------</a:t>
            </a:r>
          </a:p>
          <a:p>
            <a:pPr lvl="1">
              <a:buNone/>
            </a:pPr>
            <a:r>
              <a:rPr lang="en-US" sz="1800" dirty="0" smtClean="0"/>
              <a:t>         1 |       795        981 |     1,776 </a:t>
            </a:r>
          </a:p>
          <a:p>
            <a:pPr lvl="1">
              <a:buNone/>
            </a:pPr>
            <a:r>
              <a:rPr lang="en-US" sz="1800" dirty="0" smtClean="0"/>
              <a:t>           |     44.76      55.24 |    100.00 </a:t>
            </a:r>
          </a:p>
          <a:p>
            <a:pPr lvl="1">
              <a:buNone/>
            </a:pPr>
            <a:r>
              <a:rPr lang="en-US" sz="1800" dirty="0" smtClean="0"/>
              <a:t>           |     61.96      55.08 |     57.96 </a:t>
            </a:r>
          </a:p>
          <a:p>
            <a:pPr lvl="1">
              <a:buNone/>
            </a:pPr>
            <a:r>
              <a:rPr lang="en-US" sz="1800" dirty="0" smtClean="0"/>
              <a:t>-----------+----------------------+----------</a:t>
            </a:r>
          </a:p>
          <a:p>
            <a:pPr lvl="1">
              <a:buNone/>
            </a:pPr>
            <a:r>
              <a:rPr lang="en-US" sz="1800" dirty="0" smtClean="0"/>
              <a:t>     Total |     1,283      1,781 |     3,064 </a:t>
            </a:r>
          </a:p>
          <a:p>
            <a:pPr lvl="1">
              <a:buNone/>
            </a:pPr>
            <a:r>
              <a:rPr lang="en-US" sz="1800" dirty="0" smtClean="0"/>
              <a:t>           |     41.87      58.13 |    100.00 </a:t>
            </a:r>
          </a:p>
          <a:p>
            <a:pPr lvl="1">
              <a:buNone/>
            </a:pPr>
            <a:r>
              <a:rPr lang="en-US" sz="1800" dirty="0" smtClean="0"/>
              <a:t>           |    100.00     100.00 |    100.00 </a:t>
            </a:r>
          </a:p>
          <a:p>
            <a:pPr lvl="1">
              <a:buNone/>
            </a:pPr>
            <a:endParaRPr lang="en-US" sz="1800" dirty="0" smtClean="0"/>
          </a:p>
          <a:p>
            <a:pPr lvl="1">
              <a:buNone/>
            </a:pPr>
            <a:r>
              <a:rPr lang="en-US" sz="1800" dirty="0" smtClean="0"/>
              <a:t>          Pearson chi2(1) =  14.4991   Pr = 0.000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way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table female </a:t>
            </a:r>
            <a:r>
              <a:rPr lang="en-US" dirty="0" err="1" smtClean="0"/>
              <a:t>totchr</a:t>
            </a:r>
            <a:r>
              <a:rPr lang="en-US" dirty="0" smtClean="0"/>
              <a:t> </a:t>
            </a:r>
            <a:r>
              <a:rPr lang="en-US" dirty="0" err="1" smtClean="0"/>
              <a:t>suppins</a:t>
            </a:r>
            <a:endParaRPr lang="en-US" dirty="0"/>
          </a:p>
          <a:p>
            <a:r>
              <a:rPr lang="en-US" dirty="0" smtClean="0"/>
              <a:t>Check do file for results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command with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table female </a:t>
            </a:r>
            <a:r>
              <a:rPr lang="en-US" sz="2600" dirty="0" err="1" smtClean="0"/>
              <a:t>suppins</a:t>
            </a:r>
            <a:r>
              <a:rPr lang="en-US" sz="2600" dirty="0" smtClean="0"/>
              <a:t>, contents(N </a:t>
            </a:r>
            <a:r>
              <a:rPr lang="en-US" sz="2600" dirty="0" err="1" smtClean="0"/>
              <a:t>totchr</a:t>
            </a:r>
            <a:r>
              <a:rPr lang="en-US" sz="2600" dirty="0" smtClean="0"/>
              <a:t> mean </a:t>
            </a:r>
            <a:r>
              <a:rPr lang="en-US" sz="2600" dirty="0" err="1" smtClean="0"/>
              <a:t>totchr</a:t>
            </a:r>
            <a:r>
              <a:rPr lang="en-US" sz="2600" dirty="0" smtClean="0"/>
              <a:t>)</a:t>
            </a:r>
          </a:p>
          <a:p>
            <a:endParaRPr lang="en-US" dirty="0" smtClean="0"/>
          </a:p>
          <a:p>
            <a:pPr>
              <a:buNone/>
            </a:pPr>
            <a:r>
              <a:rPr lang="en-US" sz="1700" dirty="0" smtClean="0"/>
              <a:t>------------------------------------</a:t>
            </a:r>
          </a:p>
          <a:p>
            <a:pPr>
              <a:buNone/>
            </a:pPr>
            <a:r>
              <a:rPr lang="en-US" sz="1700" dirty="0" smtClean="0"/>
              <a:t>              |   =1 if has supp </a:t>
            </a:r>
            <a:r>
              <a:rPr lang="en-US" sz="1700" dirty="0" err="1" smtClean="0"/>
              <a:t>priv</a:t>
            </a:r>
            <a:r>
              <a:rPr lang="en-US" sz="1700" dirty="0" smtClean="0"/>
              <a:t>   </a:t>
            </a:r>
          </a:p>
          <a:p>
            <a:pPr>
              <a:buNone/>
            </a:pPr>
            <a:r>
              <a:rPr lang="en-US" sz="1700" dirty="0" smtClean="0"/>
              <a:t>=1 if      |        insurance        </a:t>
            </a:r>
          </a:p>
          <a:p>
            <a:pPr>
              <a:buNone/>
            </a:pPr>
            <a:r>
              <a:rPr lang="en-US" sz="1700" dirty="0" smtClean="0"/>
              <a:t>female  |           0            1</a:t>
            </a:r>
          </a:p>
          <a:p>
            <a:pPr>
              <a:buNone/>
            </a:pPr>
            <a:r>
              <a:rPr lang="en-US" sz="1700" dirty="0" smtClean="0"/>
              <a:t>----------+-------------------------</a:t>
            </a:r>
          </a:p>
          <a:p>
            <a:pPr>
              <a:buNone/>
            </a:pPr>
            <a:r>
              <a:rPr lang="en-US" sz="1700" dirty="0" smtClean="0"/>
              <a:t>        0    |         488          800</a:t>
            </a:r>
          </a:p>
          <a:p>
            <a:pPr>
              <a:buNone/>
            </a:pPr>
            <a:r>
              <a:rPr lang="en-US" sz="1700" dirty="0" smtClean="0"/>
              <a:t>              | 1.530737705      1.73875</a:t>
            </a:r>
          </a:p>
          <a:p>
            <a:pPr>
              <a:buNone/>
            </a:pPr>
            <a:r>
              <a:rPr lang="en-US" sz="1700" dirty="0" smtClean="0"/>
              <a:t>              | </a:t>
            </a:r>
          </a:p>
          <a:p>
            <a:pPr>
              <a:buNone/>
            </a:pPr>
            <a:r>
              <a:rPr lang="en-US" sz="1700" dirty="0" smtClean="0"/>
              <a:t>        1    |         795          981</a:t>
            </a:r>
          </a:p>
          <a:p>
            <a:pPr>
              <a:buNone/>
            </a:pPr>
            <a:r>
              <a:rPr lang="en-US" sz="1700" dirty="0" smtClean="0"/>
              <a:t>              | 1.803773585  1.837920489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sample t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47500" lnSpcReduction="20000"/>
          </a:bodyPr>
          <a:lstStyle/>
          <a:p>
            <a:r>
              <a:rPr lang="en-US" sz="5000" dirty="0" smtClean="0"/>
              <a:t>This is a hypothesis test</a:t>
            </a:r>
          </a:p>
          <a:p>
            <a:r>
              <a:rPr lang="en-US" sz="5000" dirty="0" smtClean="0"/>
              <a:t>Does the expenditures equal between man and woman?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ttest</a:t>
            </a:r>
            <a:r>
              <a:rPr lang="en-US" dirty="0" smtClean="0"/>
              <a:t> </a:t>
            </a:r>
            <a:r>
              <a:rPr lang="en-US" dirty="0" err="1" smtClean="0"/>
              <a:t>ltotexp</a:t>
            </a:r>
            <a:r>
              <a:rPr lang="en-US" dirty="0" smtClean="0"/>
              <a:t>, by (female) unequal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Two-sample t test with unequal variances</a:t>
            </a:r>
          </a:p>
          <a:p>
            <a:pPr>
              <a:buNone/>
            </a:pPr>
            <a:r>
              <a:rPr lang="en-US" dirty="0" smtClean="0"/>
              <a:t>------------------------------------------------------------------------------</a:t>
            </a:r>
          </a:p>
          <a:p>
            <a:pPr>
              <a:buNone/>
            </a:pPr>
            <a:r>
              <a:rPr lang="en-US" dirty="0" smtClean="0"/>
              <a:t>   Group |     </a:t>
            </a:r>
            <a:r>
              <a:rPr lang="en-US" dirty="0" err="1" smtClean="0"/>
              <a:t>Obs</a:t>
            </a:r>
            <a:r>
              <a:rPr lang="en-US" dirty="0" smtClean="0"/>
              <a:t>        Mean    Std. Err.   Std. Dev.   [95% Conf. Interval]</a:t>
            </a:r>
          </a:p>
          <a:p>
            <a:pPr>
              <a:buNone/>
            </a:pPr>
            <a:r>
              <a:rPr lang="en-US" dirty="0" smtClean="0"/>
              <a:t>---------+--------------------------------------------------------------------</a:t>
            </a:r>
          </a:p>
          <a:p>
            <a:pPr>
              <a:buNone/>
            </a:pPr>
            <a:r>
              <a:rPr lang="en-US" dirty="0" smtClean="0"/>
              <a:t>       0 |   1,229    8.069327    .0405719    1.422333    7.989729    8.148925</a:t>
            </a:r>
          </a:p>
          <a:p>
            <a:pPr>
              <a:buNone/>
            </a:pPr>
            <a:r>
              <a:rPr lang="en-US" dirty="0" smtClean="0"/>
              <a:t>       1 |   1,726     8.05313     .031956    1.327615    7.990453    8.115806</a:t>
            </a:r>
          </a:p>
          <a:p>
            <a:pPr>
              <a:buNone/>
            </a:pPr>
            <a:r>
              <a:rPr lang="en-US" dirty="0" smtClean="0"/>
              <a:t>---------+--------------------------------------------------------------------</a:t>
            </a:r>
          </a:p>
          <a:p>
            <a:pPr>
              <a:buNone/>
            </a:pPr>
            <a:r>
              <a:rPr lang="en-US" dirty="0" smtClean="0"/>
              <a:t>combined |   2,955    8.059866    .0251581    1.367592    8.010537    8.109196</a:t>
            </a:r>
          </a:p>
          <a:p>
            <a:pPr>
              <a:buNone/>
            </a:pPr>
            <a:r>
              <a:rPr lang="en-US" dirty="0" smtClean="0"/>
              <a:t>---------+--------------------------------------------------------------------</a:t>
            </a:r>
          </a:p>
          <a:p>
            <a:pPr>
              <a:buNone/>
            </a:pPr>
            <a:r>
              <a:rPr lang="en-US" dirty="0" smtClean="0"/>
              <a:t>    diff |            .0161972    .0516455               -.0850746    .1174691</a:t>
            </a:r>
          </a:p>
          <a:p>
            <a:pPr>
              <a:buNone/>
            </a:pPr>
            <a:r>
              <a:rPr lang="en-US" dirty="0" smtClean="0"/>
              <a:t>------------------------------------------------------------------------------</a:t>
            </a:r>
          </a:p>
          <a:p>
            <a:pPr>
              <a:buNone/>
            </a:pPr>
            <a:r>
              <a:rPr lang="en-US" dirty="0" smtClean="0"/>
              <a:t>    diff = mean(0) - mean(1)                                      t =   0.3136</a:t>
            </a:r>
          </a:p>
          <a:p>
            <a:pPr>
              <a:buNone/>
            </a:pPr>
            <a:r>
              <a:rPr lang="en-US" dirty="0" smtClean="0"/>
              <a:t>Ho: diff = 0                     </a:t>
            </a:r>
            <a:r>
              <a:rPr lang="en-US" dirty="0" err="1" smtClean="0"/>
              <a:t>Satterthwaite's</a:t>
            </a:r>
            <a:r>
              <a:rPr lang="en-US" dirty="0" smtClean="0"/>
              <a:t> degrees of freedom =  2530.85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Ha: diff &lt; 0                 Ha: diff != 0                 Ha: diff &gt; 0</a:t>
            </a:r>
          </a:p>
          <a:p>
            <a:pPr>
              <a:buNone/>
            </a:pPr>
            <a:r>
              <a:rPr lang="en-US" dirty="0" smtClean="0"/>
              <a:t> Pr(T &lt; t) = 0.6231         Pr(|T| &gt; |t|) = 0.7538          Pr(T &gt; t) = 0.3769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1604</TotalTime>
  <Words>1199</Words>
  <Application>Microsoft Office PowerPoint</Application>
  <PresentationFormat>On-screen Show (4:3)</PresentationFormat>
  <Paragraphs>232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Microeconomcis Using Stata</vt:lpstr>
      <vt:lpstr>Data and Focus</vt:lpstr>
      <vt:lpstr>Univariate Analysis</vt:lpstr>
      <vt:lpstr>Univariate Analysis</vt:lpstr>
      <vt:lpstr>Frequency Check</vt:lpstr>
      <vt:lpstr>Two way table</vt:lpstr>
      <vt:lpstr>Three way table</vt:lpstr>
      <vt:lpstr>Table command with content</vt:lpstr>
      <vt:lpstr>Two sample t test</vt:lpstr>
      <vt:lpstr>What is beta?</vt:lpstr>
      <vt:lpstr>Slide 11</vt:lpstr>
      <vt:lpstr>Correlation Matrix</vt:lpstr>
      <vt:lpstr>OLS regression</vt:lpstr>
      <vt:lpstr>Hypothesis Test</vt:lpstr>
      <vt:lpstr>Heteroskedasticity</vt:lpstr>
      <vt:lpstr>Marginal Effect I</vt:lpstr>
      <vt:lpstr>Marginal Effect II - Elasticity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Microeconomcis Using Stata</dc:title>
  <dc:creator>caoxi</dc:creator>
  <cp:lastModifiedBy>caoxi</cp:lastModifiedBy>
  <cp:revision>45</cp:revision>
  <dcterms:created xsi:type="dcterms:W3CDTF">2020-04-24T06:11:09Z</dcterms:created>
  <dcterms:modified xsi:type="dcterms:W3CDTF">2020-04-25T08:55:33Z</dcterms:modified>
</cp:coreProperties>
</file>