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3D609C-E832-4D98-9DB3-F07819C359BC}" type="datetimeFigureOut">
              <a:rPr lang="en-US" smtClean="0"/>
              <a:t>10/18/2009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C2690F-01EE-407D-92DC-8CAF632E430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 smtClean="0"/>
              <a:t>3.</a:t>
            </a:r>
            <a:fld id="{0ECB2647-1BFF-42E2-94E5-4F20B52A2408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665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 smtClean="0"/>
              <a:t>3.</a:t>
            </a:r>
            <a:fld id="{0F197D3A-403A-4BBB-A123-61846F5FF89A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6758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Students need to understand: increase in the cash account is a use of funds and vice versa.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 smtClean="0"/>
              <a:t>3.</a:t>
            </a:r>
            <a:fld id="{C14FFDD6-6A8E-42BE-9005-449EEA785117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686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The net income figure and EPS are based on income from continuing operations. There are 190.9 million shares outstanding.</a:t>
            </a:r>
          </a:p>
          <a:p>
            <a:r>
              <a:rPr lang="en-US" smtClean="0"/>
              <a:t>So EPS (earning per share) = 689 million / 190.9 million shares = $3.61 /share. </a:t>
            </a:r>
          </a:p>
          <a:p>
            <a:r>
              <a:rPr lang="en-US" smtClean="0"/>
              <a:t>So, Dividend paid = 206.172 million (=1.08 * 190.9 million)</a:t>
            </a:r>
          </a:p>
          <a:p>
            <a:r>
              <a:rPr lang="en-US" smtClean="0"/>
              <a:t>So RE=NI – Dividend paid = 689million – 206.172 million= 482.828million</a:t>
            </a:r>
          </a:p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626E52-0808-4D51-9D6F-33668DACE3B3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6963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8D0480E-C914-48E6-BBB6-D9FD7CCC430D}" type="slidenum">
              <a:rPr lang="en-US"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 algn="r"/>
              <a:t>11</a:t>
            </a:fld>
            <a:endParaRPr lang="en-US" sz="12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636" name="Rectangle 2"/>
          <p:cNvSpPr>
            <a:spLocks noRo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96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AE0EBF-7971-44CE-B64E-83008696776B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7065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FADB418-42BD-4BD4-B42F-310724E5C647}" type="slidenum">
              <a:rPr lang="en-US"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 algn="r"/>
              <a:t>12</a:t>
            </a:fld>
            <a:endParaRPr lang="en-US" sz="12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660" name="Rectangle 2"/>
          <p:cNvSpPr>
            <a:spLocks noRo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06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CFA797-2919-4426-B889-7F6F793544D9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7168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AE4DD82-9CD4-4770-9771-0E7982EFAD98}" type="slidenum">
              <a:rPr lang="en-US"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 algn="r"/>
              <a:t>13</a:t>
            </a:fld>
            <a:endParaRPr lang="en-US" sz="12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684" name="Rectangle 2"/>
          <p:cNvSpPr>
            <a:spLocks noRo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6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9395D-F2E6-467A-8818-B6B0F88C8D0C}" type="datetimeFigureOut">
              <a:rPr lang="en-US" smtClean="0"/>
              <a:t>10/18/2009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834-1020-42AD-A8F3-BB0BC114DB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9395D-F2E6-467A-8818-B6B0F88C8D0C}" type="datetimeFigureOut">
              <a:rPr lang="en-US" smtClean="0"/>
              <a:t>10/18/2009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834-1020-42AD-A8F3-BB0BC114DB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9395D-F2E6-467A-8818-B6B0F88C8D0C}" type="datetimeFigureOut">
              <a:rPr lang="en-US" smtClean="0"/>
              <a:t>10/18/2009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834-1020-42AD-A8F3-BB0BC114DB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6050" y="274638"/>
            <a:ext cx="7256463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416050" y="1600200"/>
            <a:ext cx="7270750" cy="45243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9395D-F2E6-467A-8818-B6B0F88C8D0C}" type="datetimeFigureOut">
              <a:rPr lang="en-US" smtClean="0"/>
              <a:t>10/18/2009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834-1020-42AD-A8F3-BB0BC114DB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9395D-F2E6-467A-8818-B6B0F88C8D0C}" type="datetimeFigureOut">
              <a:rPr lang="en-US" smtClean="0"/>
              <a:t>10/18/2009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834-1020-42AD-A8F3-BB0BC114DB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9395D-F2E6-467A-8818-B6B0F88C8D0C}" type="datetimeFigureOut">
              <a:rPr lang="en-US" smtClean="0"/>
              <a:t>10/18/2009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834-1020-42AD-A8F3-BB0BC114DB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9395D-F2E6-467A-8818-B6B0F88C8D0C}" type="datetimeFigureOut">
              <a:rPr lang="en-US" smtClean="0"/>
              <a:t>10/18/2009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834-1020-42AD-A8F3-BB0BC114DB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9395D-F2E6-467A-8818-B6B0F88C8D0C}" type="datetimeFigureOut">
              <a:rPr lang="en-US" smtClean="0"/>
              <a:t>10/18/2009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834-1020-42AD-A8F3-BB0BC114DB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9395D-F2E6-467A-8818-B6B0F88C8D0C}" type="datetimeFigureOut">
              <a:rPr lang="en-US" smtClean="0"/>
              <a:t>10/18/2009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834-1020-42AD-A8F3-BB0BC114DB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9395D-F2E6-467A-8818-B6B0F88C8D0C}" type="datetimeFigureOut">
              <a:rPr lang="en-US" smtClean="0"/>
              <a:t>10/18/2009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834-1020-42AD-A8F3-BB0BC114DB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9395D-F2E6-467A-8818-B6B0F88C8D0C}" type="datetimeFigureOut">
              <a:rPr lang="en-US" smtClean="0"/>
              <a:t>10/18/2009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D0834-1020-42AD-A8F3-BB0BC114DB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9395D-F2E6-467A-8818-B6B0F88C8D0C}" type="datetimeFigureOut">
              <a:rPr lang="en-US" smtClean="0"/>
              <a:t>10/18/2009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D0834-1020-42AD-A8F3-BB0BC114DB0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3 –</a:t>
            </a:r>
            <a:br>
              <a:rPr lang="en-US" dirty="0" smtClean="0"/>
            </a:br>
            <a:r>
              <a:rPr lang="en-US" dirty="0" smtClean="0"/>
              <a:t>Class Documents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3-</a:t>
            </a:r>
            <a:fld id="{F31206EA-789D-44A7-8099-31407B66F43C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8915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2011 Pearson Prentice Hall. All rights reserved.</a:t>
            </a:r>
          </a:p>
        </p:txBody>
      </p:sp>
      <p:sp>
        <p:nvSpPr>
          <p:cNvPr id="38916" name="Footer Placeholder 4"/>
          <p:cNvSpPr txBox="1">
            <a:spLocks noGrp="1"/>
          </p:cNvSpPr>
          <p:nvPr/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1400">
              <a:solidFill>
                <a:schemeClr val="tx1"/>
              </a:solidFill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3891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Table 3-5</a:t>
            </a:r>
            <a:endParaRPr lang="en-US" smtClean="0">
              <a:solidFill>
                <a:schemeClr val="hlink"/>
              </a:solidFill>
            </a:endParaRPr>
          </a:p>
        </p:txBody>
      </p:sp>
      <p:pic>
        <p:nvPicPr>
          <p:cNvPr id="38918" name="Picture 6" descr="tab03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0863" y="1828800"/>
            <a:ext cx="5502275" cy="446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3-</a:t>
            </a:r>
            <a:fld id="{0DDC8CED-18A4-4287-B5B5-E7CCECD726F3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9939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2011 Pearson Prentice Hall. All rights reserved.</a:t>
            </a:r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05000" y="152400"/>
            <a:ext cx="7010400" cy="1219200"/>
          </a:xfrm>
        </p:spPr>
        <p:txBody>
          <a:bodyPr anchor="b"/>
          <a:lstStyle/>
          <a:p>
            <a:pPr eaLnBrk="1" hangingPunct="1"/>
            <a:r>
              <a:rPr lang="en-US" smtClean="0"/>
              <a:t>In Class Exercise - I</a:t>
            </a:r>
            <a:endParaRPr lang="en-US" sz="2100" smtClean="0"/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1982788"/>
            <a:ext cx="7772400" cy="43418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48. Wise's Corner Grocer had the following current account values. What effect did the change in net working capital have on the firm's cash flows for 2009?</a:t>
            </a:r>
            <a:br>
              <a:rPr lang="en-US" sz="2000" smtClean="0"/>
            </a:br>
            <a:r>
              <a:rPr lang="en-US" sz="2000" smtClean="0"/>
              <a:t>		2008	2009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	Cash 	87	112</a:t>
            </a:r>
            <a:br>
              <a:rPr lang="en-US" sz="2000" smtClean="0"/>
            </a:br>
            <a:r>
              <a:rPr lang="en-US" sz="2000" smtClean="0"/>
              <a:t> AR		309	321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	Inventory	919	868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	AP		617	714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	A. net use of cash of $37</a:t>
            </a:r>
            <a:br>
              <a:rPr lang="en-US" sz="2000" smtClean="0"/>
            </a:br>
            <a:r>
              <a:rPr lang="en-US" sz="2000" smtClean="0"/>
              <a:t>B. net use of cash of $83</a:t>
            </a:r>
            <a:br>
              <a:rPr lang="en-US" sz="2000" smtClean="0"/>
            </a:br>
            <a:r>
              <a:rPr lang="en-US" sz="2000" smtClean="0"/>
              <a:t>C. net source of cash of $83</a:t>
            </a:r>
            <a:br>
              <a:rPr lang="en-US" sz="2000" smtClean="0"/>
            </a:br>
            <a:r>
              <a:rPr lang="en-US" sz="2000" smtClean="0"/>
              <a:t>D. net source of cash of $111</a:t>
            </a:r>
            <a:br>
              <a:rPr lang="en-US" sz="2000" smtClean="0"/>
            </a:br>
            <a:r>
              <a:rPr lang="en-US" sz="2000" smtClean="0"/>
              <a:t>E. net source of cash of $135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3-</a:t>
            </a:r>
            <a:fld id="{4395700E-A301-4F0E-BB7C-796786470F33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4096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2011 Pearson Prentice Hall. All rights reserved.</a:t>
            </a:r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05000" y="152400"/>
            <a:ext cx="7010400" cy="1219200"/>
          </a:xfrm>
        </p:spPr>
        <p:txBody>
          <a:bodyPr anchor="b"/>
          <a:lstStyle/>
          <a:p>
            <a:pPr eaLnBrk="1" hangingPunct="1"/>
            <a:r>
              <a:rPr lang="en-US" smtClean="0"/>
              <a:t>In Class Exercise - II</a:t>
            </a:r>
            <a:endParaRPr lang="en-US" sz="2100" smtClean="0"/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1982788"/>
            <a:ext cx="7772400" cy="41132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During the year, Kitchen Supply increased its accounts receivable by $130, decreased its inventory by $75, and decreased its accounts payable by $40. How did these three accounts affect the firm's cash flows for the year? </a:t>
            </a:r>
            <a:br>
              <a:rPr lang="en-US" sz="2800" smtClean="0"/>
            </a:br>
            <a:r>
              <a:rPr lang="en-US" sz="2800" smtClean="0"/>
              <a:t>A. $245 use of cash</a:t>
            </a:r>
            <a:br>
              <a:rPr lang="en-US" sz="2800" smtClean="0"/>
            </a:br>
            <a:r>
              <a:rPr lang="en-US" sz="2800" smtClean="0"/>
              <a:t>B. $165 use of cash</a:t>
            </a:r>
            <a:br>
              <a:rPr lang="en-US" sz="2800" smtClean="0"/>
            </a:br>
            <a:r>
              <a:rPr lang="en-US" sz="2800" smtClean="0"/>
              <a:t>C. $95 use of cash</a:t>
            </a:r>
            <a:br>
              <a:rPr lang="en-US" sz="2800" smtClean="0"/>
            </a:br>
            <a:r>
              <a:rPr lang="en-US" sz="2800" smtClean="0"/>
              <a:t>D. $95 source of cash</a:t>
            </a:r>
            <a:br>
              <a:rPr lang="en-US" sz="2800" smtClean="0"/>
            </a:br>
            <a:r>
              <a:rPr lang="en-US" sz="2800" smtClean="0"/>
              <a:t>E. $165 source of cash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3-</a:t>
            </a:r>
            <a:fld id="{7D591002-1E3B-484A-9B74-0F18E85CFA9E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41987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2011 Pearson Prentice Hall. All rights reserved.</a:t>
            </a:r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05000" y="152400"/>
            <a:ext cx="7010400" cy="1219200"/>
          </a:xfrm>
        </p:spPr>
        <p:txBody>
          <a:bodyPr anchor="b"/>
          <a:lstStyle/>
          <a:p>
            <a:pPr eaLnBrk="1" hangingPunct="1"/>
            <a:r>
              <a:rPr lang="en-US" smtClean="0"/>
              <a:t>In Class Exercise - III</a:t>
            </a:r>
            <a:endParaRPr lang="en-US" sz="2100" smtClean="0"/>
          </a:p>
        </p:txBody>
      </p:sp>
      <p:sp>
        <p:nvSpPr>
          <p:cNvPr id="4198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1982788"/>
            <a:ext cx="7772400" cy="41132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A firm generated net income of $878. The depreciation expense was $47 and dividends were paid in the amount of $25. Accounts payables decreased by $13, accounts receivables increased by $22, inventory decreased by $14, and net fixed assets decreased by $8. There was no interest expense. What was the net cash flow from operating activity? </a:t>
            </a:r>
            <a:br>
              <a:rPr lang="en-US" sz="2400" smtClean="0"/>
            </a:br>
            <a:r>
              <a:rPr lang="en-US" sz="2400" smtClean="0"/>
              <a:t>A. $876</a:t>
            </a:r>
            <a:br>
              <a:rPr lang="en-US" sz="2400" smtClean="0"/>
            </a:br>
            <a:r>
              <a:rPr lang="en-US" sz="2400" smtClean="0"/>
              <a:t>B. $902</a:t>
            </a:r>
            <a:br>
              <a:rPr lang="en-US" sz="2400" smtClean="0"/>
            </a:br>
            <a:r>
              <a:rPr lang="en-US" sz="2400" smtClean="0"/>
              <a:t>C. $904</a:t>
            </a:r>
            <a:br>
              <a:rPr lang="en-US" sz="2400" smtClean="0"/>
            </a:br>
            <a:r>
              <a:rPr lang="en-US" sz="2400" smtClean="0"/>
              <a:t>D. $922</a:t>
            </a:r>
            <a:br>
              <a:rPr lang="en-US" sz="2400" smtClean="0"/>
            </a:br>
            <a:r>
              <a:rPr lang="en-US" sz="2400" smtClean="0"/>
              <a:t>E. $930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3-</a:t>
            </a:r>
            <a:fld id="{02FFB494-DE1D-43C2-A9B6-A5CCE117C513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2011 Pearson Prentice Hall. All rights reserved.</a:t>
            </a:r>
          </a:p>
        </p:txBody>
      </p:sp>
      <p:sp>
        <p:nvSpPr>
          <p:cNvPr id="11268" name="Footer Placeholder 4"/>
          <p:cNvSpPr txBox="1">
            <a:spLocks noGrp="1"/>
          </p:cNvSpPr>
          <p:nvPr/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1400">
              <a:solidFill>
                <a:schemeClr val="tx1"/>
              </a:solidFill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Table 3-1</a:t>
            </a:r>
            <a:endParaRPr lang="en-US" smtClean="0">
              <a:solidFill>
                <a:schemeClr val="hlink"/>
              </a:solidFill>
            </a:endParaRPr>
          </a:p>
        </p:txBody>
      </p:sp>
      <p:pic>
        <p:nvPicPr>
          <p:cNvPr id="11270" name="Picture 6" descr="tab03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3425" y="1828800"/>
            <a:ext cx="5137150" cy="449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3-</a:t>
            </a:r>
            <a:fld id="{BD55F403-8595-4F14-A171-389C0DAC4402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3315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2011 Pearson Prentice Hall. All rights reserved.</a:t>
            </a:r>
          </a:p>
        </p:txBody>
      </p:sp>
      <p:sp>
        <p:nvSpPr>
          <p:cNvPr id="13316" name="Footer Placeholder 4"/>
          <p:cNvSpPr txBox="1">
            <a:spLocks noGrp="1"/>
          </p:cNvSpPr>
          <p:nvPr/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1400">
              <a:solidFill>
                <a:schemeClr val="tx1"/>
              </a:solidFill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Table 3-2</a:t>
            </a:r>
            <a:endParaRPr lang="en-US" smtClean="0">
              <a:solidFill>
                <a:schemeClr val="hlink"/>
              </a:solidFill>
            </a:endParaRPr>
          </a:p>
        </p:txBody>
      </p:sp>
      <p:pic>
        <p:nvPicPr>
          <p:cNvPr id="13318" name="Picture 6" descr="tab03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5213" y="2286000"/>
            <a:ext cx="7011987" cy="334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3-</a:t>
            </a:r>
            <a:fld id="{83693366-B626-40AD-BABA-04E3170E8EC7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3555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2011 Pearson Prentice Hall. All rights reserved.</a:t>
            </a:r>
          </a:p>
        </p:txBody>
      </p:sp>
      <p:sp>
        <p:nvSpPr>
          <p:cNvPr id="23556" name="Footer Placeholder 4"/>
          <p:cNvSpPr txBox="1">
            <a:spLocks noGrp="1"/>
          </p:cNvSpPr>
          <p:nvPr/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1400">
              <a:solidFill>
                <a:schemeClr val="tx1"/>
              </a:solidFill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Table 3-3</a:t>
            </a:r>
            <a:endParaRPr lang="en-US" smtClean="0"/>
          </a:p>
        </p:txBody>
      </p:sp>
      <p:pic>
        <p:nvPicPr>
          <p:cNvPr id="23558" name="Picture 6" descr="tab03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3563" y="1752600"/>
            <a:ext cx="5475287" cy="467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3-</a:t>
            </a:r>
            <a:fld id="{22AAEC14-8F78-46BE-9DE4-E45779CA02EF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8675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2011 Pearson Prentice Hall. All rights reserved.</a:t>
            </a:r>
          </a:p>
        </p:txBody>
      </p:sp>
      <p:sp>
        <p:nvSpPr>
          <p:cNvPr id="28676" name="Footer Placeholder 4"/>
          <p:cNvSpPr txBox="1">
            <a:spLocks noGrp="1"/>
          </p:cNvSpPr>
          <p:nvPr/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1400">
              <a:solidFill>
                <a:schemeClr val="tx1"/>
              </a:solidFill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>
            <a:normAutofit fontScale="90000"/>
          </a:bodyPr>
          <a:lstStyle/>
          <a:p>
            <a:pPr eaLnBrk="1" hangingPunct="1"/>
            <a:r>
              <a:rPr lang="en-US" smtClean="0"/>
              <a:t>Figure 3-6</a:t>
            </a:r>
            <a:br>
              <a:rPr lang="en-US" smtClean="0"/>
            </a:br>
            <a:r>
              <a:rPr lang="en-US" smtClean="0"/>
              <a:t> </a:t>
            </a:r>
            <a:r>
              <a:rPr lang="en-US" sz="3000" smtClean="0"/>
              <a:t>How to measure a firm’s cash flows</a:t>
            </a:r>
            <a:endParaRPr lang="en-US" smtClean="0"/>
          </a:p>
        </p:txBody>
      </p:sp>
      <p:pic>
        <p:nvPicPr>
          <p:cNvPr id="28678" name="Picture 7" descr="fig03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5213" y="1905000"/>
            <a:ext cx="7011987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3-</a:t>
            </a:r>
            <a:fld id="{8F0DE134-416F-420F-81EE-EE2CE3E1FB90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2771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2011 Pearson Prentice Hall. All rights reserved.</a:t>
            </a:r>
          </a:p>
        </p:txBody>
      </p:sp>
      <p:sp>
        <p:nvSpPr>
          <p:cNvPr id="32772" name="Footer Placeholder 4"/>
          <p:cNvSpPr txBox="1">
            <a:spLocks noGrp="1"/>
          </p:cNvSpPr>
          <p:nvPr/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1400">
              <a:solidFill>
                <a:schemeClr val="tx1"/>
              </a:solidFill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Figure 3-7</a:t>
            </a:r>
            <a:endParaRPr lang="en-US" smtClean="0">
              <a:solidFill>
                <a:schemeClr val="hlink"/>
              </a:solidFill>
            </a:endParaRPr>
          </a:p>
        </p:txBody>
      </p:sp>
      <p:pic>
        <p:nvPicPr>
          <p:cNvPr id="32774" name="Picture 6" descr="fig03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49500" y="1790700"/>
            <a:ext cx="445135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Sample Statement of Cash Flows</a:t>
            </a:r>
          </a:p>
        </p:txBody>
      </p:sp>
      <p:graphicFrame>
        <p:nvGraphicFramePr>
          <p:cNvPr id="95390" name="Group 158"/>
          <p:cNvGraphicFramePr>
            <a:graphicFrameLocks noGrp="1"/>
          </p:cNvGraphicFramePr>
          <p:nvPr>
            <p:ph idx="1"/>
          </p:nvPr>
        </p:nvGraphicFramePr>
        <p:xfrm>
          <a:off x="1819275" y="1828800"/>
          <a:ext cx="6867526" cy="4800603"/>
        </p:xfrm>
        <a:graphic>
          <a:graphicData uri="http://schemas.openxmlformats.org/drawingml/2006/table">
            <a:tbl>
              <a:tblPr/>
              <a:tblGrid>
                <a:gridCol w="2420365"/>
                <a:gridCol w="777576"/>
                <a:gridCol w="2557396"/>
                <a:gridCol w="1112189"/>
              </a:tblGrid>
              <a:tr h="3596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Cash, beginning of year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Financing Activity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596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Operating Activity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 Decrease in Notes Payable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584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Net Income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 Decrease in LT Debt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71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Plus: Depreciation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 Decrease in C/S (minus RE)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261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         Decrease in A/R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 Dividends Paid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261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          Decrease in Inventory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   Net Cash from Financing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24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          Increase in A/P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24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          Increase in Other CL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Net Increase in Cash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261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 Less: Increase in other CA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261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 Net Cash from Operations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Cash End of Year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261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261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Investment Activity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24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Sale of Fixed Assets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261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  Net Cash from Investments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Sample Balance Sheet</a:t>
            </a:r>
          </a:p>
        </p:txBody>
      </p:sp>
      <p:graphicFrame>
        <p:nvGraphicFramePr>
          <p:cNvPr id="35047" name="Group 231"/>
          <p:cNvGraphicFramePr>
            <a:graphicFrameLocks noGrp="1"/>
          </p:cNvGraphicFramePr>
          <p:nvPr>
            <p:ph type="tbl" idx="1"/>
          </p:nvPr>
        </p:nvGraphicFramePr>
        <p:xfrm>
          <a:off x="1482725" y="1828800"/>
          <a:ext cx="7172325" cy="3825876"/>
        </p:xfrm>
        <a:graphic>
          <a:graphicData uri="http://schemas.openxmlformats.org/drawingml/2006/table">
            <a:tbl>
              <a:tblPr/>
              <a:tblGrid>
                <a:gridCol w="1147763"/>
                <a:gridCol w="1138237"/>
                <a:gridCol w="1222375"/>
                <a:gridCol w="1220788"/>
                <a:gridCol w="1220787"/>
                <a:gridCol w="1222375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2009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2008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2009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2008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Cash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696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58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A/P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307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303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A/R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956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992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N/P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26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119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Inventory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301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361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Other CL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1,662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1,353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Other CA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303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264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Total CL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1,995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1,775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15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Total CA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2,256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1,675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LT Debt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843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1,091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Net FA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3,138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3,358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C/S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2,556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2,167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Total Assets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5,394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5,033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Total Liab. &amp; Equity</a:t>
                      </a:r>
                    </a:p>
                  </a:txBody>
                  <a:tcPr marL="91431" marR="91431"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5,394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5,033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36928" name="Text Box 160"/>
          <p:cNvSpPr txBox="1">
            <a:spLocks noChangeArrowheads="1"/>
          </p:cNvSpPr>
          <p:nvPr/>
        </p:nvSpPr>
        <p:spPr bwMode="auto">
          <a:xfrm>
            <a:off x="1371600" y="5715000"/>
            <a:ext cx="4953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31" tIns="45715" rIns="91431" bIns="45715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Numbers in millions of dollars</a:t>
            </a:r>
          </a:p>
        </p:txBody>
      </p:sp>
      <p:pic>
        <p:nvPicPr>
          <p:cNvPr id="36929" name="Picture 206" descr="ARROW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0" y="6248400"/>
            <a:ext cx="228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930" name="Rectangle 233"/>
          <p:cNvSpPr>
            <a:spLocks noChangeArrowheads="1"/>
          </p:cNvSpPr>
          <p:nvPr/>
        </p:nvSpPr>
        <p:spPr bwMode="auto">
          <a:xfrm>
            <a:off x="8610600" y="6445250"/>
            <a:ext cx="385763" cy="260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00"/>
              <a:t>3-</a:t>
            </a:r>
            <a:fld id="{CC21A7D2-7E58-4127-B9C0-B2C2C4067D70}" type="slidenum">
              <a:rPr lang="en-US" sz="1100"/>
              <a:pPr/>
              <a:t>8</a:t>
            </a:fld>
            <a:endParaRPr lang="en-US" sz="11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Sample Income Statement</a:t>
            </a:r>
          </a:p>
        </p:txBody>
      </p:sp>
      <p:graphicFrame>
        <p:nvGraphicFramePr>
          <p:cNvPr id="38024" name="Group 136"/>
          <p:cNvGraphicFramePr>
            <a:graphicFrameLocks noGrp="1"/>
          </p:cNvGraphicFramePr>
          <p:nvPr>
            <p:ph type="tbl" idx="1"/>
          </p:nvPr>
        </p:nvGraphicFramePr>
        <p:xfrm>
          <a:off x="2514600" y="1879600"/>
          <a:ext cx="5767388" cy="4184653"/>
        </p:xfrm>
        <a:graphic>
          <a:graphicData uri="http://schemas.openxmlformats.org/drawingml/2006/table">
            <a:tbl>
              <a:tblPr/>
              <a:tblGrid>
                <a:gridCol w="3543300"/>
                <a:gridCol w="2224088"/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Revenues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5,000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Cost of Goods Sold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(2,006)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Expenses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(1,740)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Depreciation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(116)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EBIT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1,138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Interest Expense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(7)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Taxable Income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1,131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Taxes</a:t>
                      </a:r>
                    </a:p>
                  </a:txBody>
                  <a:tcPr marL="91431" marR="91431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(442)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Net Income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689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EPS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3.61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Dividends per share</a:t>
                      </a:r>
                    </a:p>
                  </a:txBody>
                  <a:tcPr marL="91431" marR="91431"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1.08</a:t>
                      </a:r>
                    </a:p>
                  </a:txBody>
                  <a:tcPr marL="91431" marR="91431" marT="45715" marB="45715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37921" name="Text Box 121"/>
          <p:cNvSpPr txBox="1">
            <a:spLocks noChangeArrowheads="1"/>
          </p:cNvSpPr>
          <p:nvPr/>
        </p:nvSpPr>
        <p:spPr bwMode="auto">
          <a:xfrm>
            <a:off x="1905000" y="6172200"/>
            <a:ext cx="66294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31" tIns="45715" rIns="91431" bIns="45715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Numbers in millions of dollars, except EPS &amp; DPS</a:t>
            </a:r>
          </a:p>
        </p:txBody>
      </p:sp>
      <p:sp>
        <p:nvSpPr>
          <p:cNvPr id="37922" name="Rectangle 138"/>
          <p:cNvSpPr>
            <a:spLocks noChangeArrowheads="1"/>
          </p:cNvSpPr>
          <p:nvPr/>
        </p:nvSpPr>
        <p:spPr bwMode="auto">
          <a:xfrm>
            <a:off x="8610600" y="6445250"/>
            <a:ext cx="385763" cy="260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00"/>
              <a:t>3-</a:t>
            </a:r>
            <a:fld id="{8EBB34EC-F274-41C2-A1C8-C64D9DCF2251}" type="slidenum">
              <a:rPr lang="en-US" sz="1100"/>
              <a:pPr/>
              <a:t>9</a:t>
            </a:fld>
            <a:endParaRPr lang="en-US" sz="11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578</Words>
  <Application>Microsoft Office PowerPoint</Application>
  <PresentationFormat>On-screen Show (4:3)</PresentationFormat>
  <Paragraphs>165</Paragraphs>
  <Slides>13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Chapter 3 – Class Documents</vt:lpstr>
      <vt:lpstr>Table 3-1</vt:lpstr>
      <vt:lpstr>Table 3-2</vt:lpstr>
      <vt:lpstr>Table 3-3</vt:lpstr>
      <vt:lpstr>Figure 3-6  How to measure a firm’s cash flows</vt:lpstr>
      <vt:lpstr>Figure 3-7</vt:lpstr>
      <vt:lpstr>Sample Statement of Cash Flows</vt:lpstr>
      <vt:lpstr>Sample Balance Sheet</vt:lpstr>
      <vt:lpstr>Sample Income Statement</vt:lpstr>
      <vt:lpstr>Table 3-5</vt:lpstr>
      <vt:lpstr>In Class Exercise - I</vt:lpstr>
      <vt:lpstr>In Class Exercise - II</vt:lpstr>
      <vt:lpstr>In Class Exercise - III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 – Class Documents</dc:title>
  <dc:creator>Owner</dc:creator>
  <cp:lastModifiedBy>Owner</cp:lastModifiedBy>
  <cp:revision>1</cp:revision>
  <dcterms:created xsi:type="dcterms:W3CDTF">2009-10-18T09:42:47Z</dcterms:created>
  <dcterms:modified xsi:type="dcterms:W3CDTF">2009-10-18T09:46:04Z</dcterms:modified>
</cp:coreProperties>
</file>