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72" r:id="rId7"/>
    <p:sldId id="265" r:id="rId8"/>
    <p:sldId id="271" r:id="rId9"/>
    <p:sldId id="270" r:id="rId10"/>
    <p:sldId id="266" r:id="rId11"/>
    <p:sldId id="267" r:id="rId12"/>
    <p:sldId id="268" r:id="rId13"/>
    <p:sldId id="273" r:id="rId14"/>
    <p:sldId id="259" r:id="rId15"/>
    <p:sldId id="257" r:id="rId16"/>
    <p:sldId id="274" r:id="rId17"/>
    <p:sldId id="275" r:id="rId18"/>
    <p:sldId id="278" r:id="rId19"/>
    <p:sldId id="277" r:id="rId20"/>
    <p:sldId id="276" r:id="rId21"/>
    <p:sldId id="260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 snapToGrid="0" snapToObjects="1">
      <p:cViewPr varScale="1">
        <p:scale>
          <a:sx n="81" d="100"/>
          <a:sy n="81" d="100"/>
        </p:scale>
        <p:origin x="9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87035"/>
            <a:ext cx="8001000" cy="2971801"/>
          </a:xfrm>
        </p:spPr>
        <p:txBody>
          <a:bodyPr/>
          <a:lstStyle/>
          <a:p>
            <a:r>
              <a:rPr lang="en-US" dirty="0" smtClean="0"/>
              <a:t>Ch. 8: Stock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 Johnson</a:t>
            </a:r>
          </a:p>
          <a:p>
            <a:r>
              <a:rPr lang="en-US" dirty="0" smtClean="0"/>
              <a:t>Hunter Forbes</a:t>
            </a:r>
          </a:p>
        </p:txBody>
      </p:sp>
    </p:spTree>
    <p:extLst>
      <p:ext uri="{BB962C8B-B14F-4D97-AF65-F5344CB8AC3E}">
        <p14:creationId xmlns:p14="http://schemas.microsoft.com/office/powerpoint/2010/main" val="204033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939" y="685800"/>
            <a:ext cx="8534400" cy="1073727"/>
          </a:xfrm>
        </p:spPr>
        <p:txBody>
          <a:bodyPr/>
          <a:lstStyle/>
          <a:p>
            <a:r>
              <a:rPr lang="en-US" smtClean="0"/>
              <a:t>HOWEVER...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939" y="1759528"/>
            <a:ext cx="8534400" cy="4578158"/>
          </a:xfrm>
        </p:spPr>
        <p:txBody>
          <a:bodyPr/>
          <a:lstStyle/>
          <a:p>
            <a:r>
              <a:rPr lang="en-US" dirty="0" smtClean="0"/>
              <a:t>We cannot solve the original equation without knowing what “P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YEARSFROMNOW</a:t>
            </a:r>
            <a:r>
              <a:rPr lang="en-US" dirty="0" smtClean="0"/>
              <a:t>” is. </a:t>
            </a:r>
          </a:p>
          <a:p>
            <a:endParaRPr lang="en-US" dirty="0"/>
          </a:p>
          <a:p>
            <a:r>
              <a:rPr lang="en-US" dirty="0" smtClean="0"/>
              <a:t>We can solve this problem by assuming a firm pays dividends forever. This assumption turns stock into something like a “console”, it never repays the principal. </a:t>
            </a:r>
          </a:p>
          <a:p>
            <a:r>
              <a:rPr lang="en-US" dirty="0" smtClean="0"/>
              <a:t>This allows us to finally simplify the equation into: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</a:t>
            </a:r>
            <a:r>
              <a:rPr lang="en-US" baseline="-25000" dirty="0" smtClean="0"/>
              <a:t>TODAY</a:t>
            </a:r>
            <a:r>
              <a:rPr lang="en-US" dirty="0" smtClean="0"/>
              <a:t> = </a:t>
            </a:r>
            <a:r>
              <a:rPr lang="en-US" u="sng" dirty="0" smtClean="0"/>
              <a:t>D</a:t>
            </a:r>
            <a:r>
              <a:rPr lang="en-US" u="sng" baseline="-25000" dirty="0" smtClean="0"/>
              <a:t>TODAY</a:t>
            </a:r>
            <a:r>
              <a:rPr lang="en-US" u="sng" dirty="0" smtClean="0"/>
              <a:t> (1+g)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  (</a:t>
            </a:r>
            <a:r>
              <a:rPr lang="en-US" i="1" dirty="0" err="1" smtClean="0"/>
              <a:t>i</a:t>
            </a:r>
            <a:r>
              <a:rPr lang="en-US" i="1" dirty="0" smtClean="0"/>
              <a:t>-</a:t>
            </a:r>
            <a:r>
              <a:rPr lang="en-US" dirty="0" smtClean="0"/>
              <a:t>g)</a:t>
            </a:r>
          </a:p>
        </p:txBody>
      </p:sp>
    </p:spTree>
    <p:extLst>
      <p:ext uri="{BB962C8B-B14F-4D97-AF65-F5344CB8AC3E}">
        <p14:creationId xmlns:p14="http://schemas.microsoft.com/office/powerpoint/2010/main" val="1175989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939" y="685800"/>
            <a:ext cx="8534400" cy="1507067"/>
          </a:xfrm>
        </p:spPr>
        <p:txBody>
          <a:bodyPr/>
          <a:lstStyle/>
          <a:p>
            <a:r>
              <a:rPr lang="en-US" dirty="0" smtClean="0"/>
              <a:t>*RISK AND THE VALUE OF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939" y="1634837"/>
            <a:ext cx="8534400" cy="4744412"/>
          </a:xfrm>
        </p:spPr>
        <p:txBody>
          <a:bodyPr/>
          <a:lstStyle/>
          <a:p>
            <a:r>
              <a:rPr lang="en-US" dirty="0" smtClean="0"/>
              <a:t>Stockholders require compensation for the risk they face. The higher the risk, the greater the compensation. </a:t>
            </a:r>
          </a:p>
          <a:p>
            <a:r>
              <a:rPr lang="en-US" dirty="0" smtClean="0"/>
              <a:t>Since the future sales price is unknown, the investor will require compensation in form of “risk premium”.</a:t>
            </a:r>
          </a:p>
          <a:p>
            <a:r>
              <a:rPr lang="en-US" dirty="0" smtClean="0"/>
              <a:t>This “risk premium” added with “risk-free interest rate” is seen as required return… AKA the interest rate.</a:t>
            </a:r>
          </a:p>
          <a:p>
            <a:pPr lvl="1"/>
            <a:r>
              <a:rPr lang="en-US" dirty="0" smtClean="0"/>
              <a:t>This changes the previous equation to: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P</a:t>
            </a:r>
            <a:r>
              <a:rPr lang="en-US" baseline="-25000" dirty="0" smtClean="0"/>
              <a:t>TODAY</a:t>
            </a:r>
            <a:r>
              <a:rPr lang="en-US" dirty="0" smtClean="0"/>
              <a:t> = </a:t>
            </a:r>
            <a:r>
              <a:rPr lang="en-US" u="sng" dirty="0" smtClean="0"/>
              <a:t>D</a:t>
            </a:r>
            <a:r>
              <a:rPr lang="en-US" u="sng" baseline="-25000" dirty="0" smtClean="0"/>
              <a:t>TODAY</a:t>
            </a:r>
            <a:r>
              <a:rPr lang="en-US" u="sng" dirty="0" smtClean="0"/>
              <a:t> (1+g)</a:t>
            </a:r>
          </a:p>
          <a:p>
            <a:pPr marL="457200" lvl="1" indent="0">
              <a:buNone/>
            </a:pPr>
            <a:r>
              <a:rPr lang="en-US" dirty="0" smtClean="0"/>
              <a:t>					  (</a:t>
            </a:r>
            <a:r>
              <a:rPr lang="en-US" dirty="0" err="1" smtClean="0"/>
              <a:t>rf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 – 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903" y="685800"/>
            <a:ext cx="8534400" cy="1507067"/>
          </a:xfrm>
        </p:spPr>
        <p:txBody>
          <a:bodyPr/>
          <a:lstStyle/>
          <a:p>
            <a:r>
              <a:rPr lang="en-US" dirty="0" smtClean="0"/>
              <a:t>Dividend-discount model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903" y="2611582"/>
            <a:ext cx="8534400" cy="3615267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=TlH3_iOHX3s</a:t>
            </a:r>
          </a:p>
        </p:txBody>
      </p:sp>
    </p:spTree>
    <p:extLst>
      <p:ext uri="{BB962C8B-B14F-4D97-AF65-F5344CB8AC3E}">
        <p14:creationId xmlns:p14="http://schemas.microsoft.com/office/powerpoint/2010/main" val="59296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503" y="685800"/>
            <a:ext cx="8534400" cy="1507067"/>
          </a:xfrm>
        </p:spPr>
        <p:txBody>
          <a:bodyPr/>
          <a:lstStyle/>
          <a:p>
            <a:r>
              <a:rPr lang="en-US" dirty="0" smtClean="0"/>
              <a:t>The theory of efficient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503" y="2192868"/>
            <a:ext cx="8534400" cy="4089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notion that the prices of all financial instruments, including sticks, reflect all available information. </a:t>
            </a:r>
          </a:p>
          <a:p>
            <a:pPr lvl="1"/>
            <a:r>
              <a:rPr lang="en-US" sz="2400" dirty="0"/>
              <a:t>As a result: markets adjust immediately and continuously to change </a:t>
            </a:r>
            <a:r>
              <a:rPr lang="en-US" sz="2400" dirty="0" smtClean="0"/>
              <a:t>in fundamental </a:t>
            </a:r>
            <a:r>
              <a:rPr lang="en-US" sz="2400" dirty="0"/>
              <a:t>values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theory implies that stocks are unpredictable.</a:t>
            </a:r>
          </a:p>
          <a:p>
            <a:pPr lvl="1"/>
            <a:r>
              <a:rPr lang="en-US" sz="2400" dirty="0" smtClean="0"/>
              <a:t>If they weren’t, you could easily forecast what will rise and get rich quick. </a:t>
            </a:r>
          </a:p>
        </p:txBody>
      </p:sp>
    </p:spTree>
    <p:extLst>
      <p:ext uri="{BB962C8B-B14F-4D97-AF65-F5344CB8AC3E}">
        <p14:creationId xmlns:p14="http://schemas.microsoft.com/office/powerpoint/2010/main" val="194484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539" y="497223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*Why invest in the long run?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24539" y="1846501"/>
            <a:ext cx="8534400" cy="39685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Long-term: more than 10 years of investment. </a:t>
            </a:r>
            <a:r>
              <a:rPr lang="en-US" sz="2400" dirty="0"/>
              <a:t>Over long-term time periods</a:t>
            </a:r>
            <a:r>
              <a:rPr lang="en-US" sz="2400" dirty="0" smtClean="0"/>
              <a:t>, stocks offer more potential rewards. </a:t>
            </a:r>
          </a:p>
          <a:p>
            <a:r>
              <a:rPr lang="en-US" sz="2400" dirty="0" smtClean="0"/>
              <a:t>Even though investing stock is risky, investing for a long period of time will give you the ability to recover from any loss.  </a:t>
            </a:r>
          </a:p>
          <a:p>
            <a:r>
              <a:rPr lang="en-US" sz="2400" dirty="0" smtClean="0"/>
              <a:t>Investing in stocks = less risky than bonds.</a:t>
            </a:r>
          </a:p>
        </p:txBody>
      </p: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84294"/>
            <a:ext cx="8534400" cy="1353561"/>
          </a:xfrm>
        </p:spPr>
        <p:txBody>
          <a:bodyPr/>
          <a:lstStyle/>
          <a:p>
            <a:pPr algn="ctr"/>
            <a:r>
              <a:rPr lang="en-US" dirty="0" smtClean="0"/>
              <a:t>For example: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428125"/>
            <a:ext cx="7749959" cy="5166639"/>
          </a:xfrm>
        </p:spPr>
      </p:pic>
      <p:sp>
        <p:nvSpPr>
          <p:cNvPr id="6" name="TextBox 5"/>
          <p:cNvSpPr txBox="1"/>
          <p:nvPr/>
        </p:nvSpPr>
        <p:spPr>
          <a:xfrm>
            <a:off x="8617527" y="1537855"/>
            <a:ext cx="32419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Stock market: Dow Jones 10 year chart</a:t>
            </a:r>
            <a:endParaRPr lang="en-US" sz="2000" u="sng" dirty="0" smtClean="0"/>
          </a:p>
          <a:p>
            <a:endParaRPr lang="en-US" sz="2000" dirty="0"/>
          </a:p>
          <a:p>
            <a:r>
              <a:rPr lang="en-US" sz="2000" dirty="0" smtClean="0"/>
              <a:t>This graph includes the financial crisis. Today, it is 3000 points above the pre-crisis peak (17800 vs. 14400).</a:t>
            </a:r>
          </a:p>
          <a:p>
            <a:endParaRPr lang="en-US" sz="2000" dirty="0"/>
          </a:p>
          <a:p>
            <a:r>
              <a:rPr lang="en-US" sz="2000" dirty="0" smtClean="0"/>
              <a:t>Notice that since 2009, the market started to grow rapidly.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04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*the stock market’s role in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12" y="2192868"/>
            <a:ext cx="8534400" cy="39308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stock market plays a crucial role in every modern capitalist economy.</a:t>
            </a:r>
          </a:p>
          <a:p>
            <a:r>
              <a:rPr lang="en-US" sz="2400" dirty="0" smtClean="0"/>
              <a:t>While many economists believe that markets are reasonably efficient and that prices reflect fundamental values, it is possible that shifts in investors psychology may distort price.</a:t>
            </a:r>
          </a:p>
          <a:p>
            <a:r>
              <a:rPr lang="en-US" sz="2400" dirty="0" smtClean="0"/>
              <a:t>This can be caused by both Euphoria and depression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840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792" y="692728"/>
            <a:ext cx="9180225" cy="5541818"/>
          </a:xfrm>
        </p:spPr>
        <p:txBody>
          <a:bodyPr/>
          <a:lstStyle/>
          <a:p>
            <a:r>
              <a:rPr lang="en-US" sz="2800" dirty="0" smtClean="0"/>
              <a:t>Euphoria and Depression are both contagious.</a:t>
            </a:r>
          </a:p>
          <a:p>
            <a:r>
              <a:rPr lang="en-US" sz="2800" dirty="0" smtClean="0"/>
              <a:t>When investors become exuberant about the markets future prospects, regardless of evidence, prices will rise. </a:t>
            </a:r>
          </a:p>
          <a:p>
            <a:r>
              <a:rPr lang="en-US" sz="2800" dirty="0" smtClean="0"/>
              <a:t>This mass enthusiasm creates “Bubbles”.</a:t>
            </a:r>
          </a:p>
          <a:p>
            <a:r>
              <a:rPr lang="en-US" sz="2800" dirty="0" smtClean="0"/>
              <a:t>Bubbles: are persistent gaps between actual stick prices and those warranted by fundamentalists.</a:t>
            </a:r>
          </a:p>
          <a:p>
            <a:r>
              <a:rPr lang="en-US" sz="2800" dirty="0" smtClean="0"/>
              <a:t>Eventually, these bubbles burst, creating crashes.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38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793" y="540327"/>
            <a:ext cx="8534400" cy="5714231"/>
          </a:xfrm>
        </p:spPr>
        <p:txBody>
          <a:bodyPr/>
          <a:lstStyle/>
          <a:p>
            <a:r>
              <a:rPr lang="en-US" sz="2800" dirty="0" smtClean="0"/>
              <a:t>The consequences of these bubbles are not innocuous. </a:t>
            </a:r>
          </a:p>
          <a:p>
            <a:r>
              <a:rPr lang="en-US" sz="2800" dirty="0" smtClean="0"/>
              <a:t>Firms that are not objects of this business euphoria have a more difficult time raising finances, so they invest too little.</a:t>
            </a:r>
          </a:p>
          <a:p>
            <a:r>
              <a:rPr lang="en-US" sz="2800" dirty="0" smtClean="0"/>
              <a:t>These companies find it almost impossible to obtain financing for new projects after the bubble bursts.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8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793" y="734291"/>
            <a:ext cx="8534400" cy="5520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Bubbles are equally damaging to consumer behavior.</a:t>
            </a:r>
          </a:p>
          <a:p>
            <a:r>
              <a:rPr lang="en-US" sz="2400" dirty="0" smtClean="0"/>
              <a:t>When a Bubble is building, people think they are wealthier than they truly are. Then they start to buy things they cannot afford.</a:t>
            </a:r>
          </a:p>
          <a:p>
            <a:r>
              <a:rPr lang="en-US" sz="2400" dirty="0" smtClean="0"/>
              <a:t>When bubble bursts, people are forced to reevaluate wealth. Firms that got all their business from these people suffer from lack of business when this happens. </a:t>
            </a:r>
          </a:p>
        </p:txBody>
      </p:sp>
    </p:spTree>
    <p:extLst>
      <p:ext uri="{BB962C8B-B14F-4D97-AF65-F5344CB8AC3E}">
        <p14:creationId xmlns:p14="http://schemas.microsoft.com/office/powerpoint/2010/main" val="84154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685800"/>
            <a:ext cx="8534400" cy="1507067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048" y="1905001"/>
            <a:ext cx="8534400" cy="33320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Characteristics of Common Stock</a:t>
            </a:r>
          </a:p>
          <a:p>
            <a:r>
              <a:rPr lang="en-US" sz="2400" dirty="0" smtClean="0"/>
              <a:t>Measure of the Level of the Stock Market</a:t>
            </a:r>
          </a:p>
          <a:p>
            <a:r>
              <a:rPr lang="en-US" sz="2400" dirty="0" smtClean="0"/>
              <a:t>Valuation of Stocks</a:t>
            </a:r>
          </a:p>
          <a:p>
            <a:r>
              <a:rPr lang="en-US" sz="2400" dirty="0" smtClean="0"/>
              <a:t>Investing in Stocks for the Long Run</a:t>
            </a:r>
          </a:p>
          <a:p>
            <a:r>
              <a:rPr lang="en-US" sz="2400" dirty="0" smtClean="0"/>
              <a:t>The Stock Markets Role in the Economy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91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793" y="595745"/>
            <a:ext cx="8534400" cy="56588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Lastly, large market swings alter economic prospect even when they are grounded in fundamentalists. In the recent financial crisis, the disruption of liquidity and credit undermined profit prospects for many companies.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8035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685800"/>
            <a:ext cx="8534400" cy="1507067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62545"/>
            <a:ext cx="8534400" cy="4647431"/>
          </a:xfrm>
        </p:spPr>
        <p:txBody>
          <a:bodyPr>
            <a:normAutofit/>
          </a:bodyPr>
          <a:lstStyle/>
          <a:p>
            <a:r>
              <a:rPr lang="en-US" dirty="0" smtClean="0"/>
              <a:t>1. What is common stock?</a:t>
            </a:r>
          </a:p>
          <a:p>
            <a:r>
              <a:rPr lang="en-US" dirty="0" smtClean="0"/>
              <a:t>2. Why should you invest in stock for a long period of time vs. a short period of time?</a:t>
            </a:r>
          </a:p>
          <a:p>
            <a:r>
              <a:rPr lang="en-US" dirty="0" smtClean="0"/>
              <a:t>3. </a:t>
            </a:r>
            <a:r>
              <a:rPr lang="en-US" dirty="0"/>
              <a:t>When investors become exuberant about the markets future prospects, regardless of evidence</a:t>
            </a:r>
            <a:r>
              <a:rPr lang="en-US" dirty="0" smtClean="0"/>
              <a:t>, what will happen?</a:t>
            </a:r>
          </a:p>
          <a:p>
            <a:r>
              <a:rPr lang="en-US" dirty="0" smtClean="0"/>
              <a:t>4. What happens when a bubble is building?</a:t>
            </a:r>
          </a:p>
          <a:p>
            <a:r>
              <a:rPr lang="en-US" dirty="0" smtClean="0"/>
              <a:t>5. Can shareholders vote in annual meetings?</a:t>
            </a:r>
          </a:p>
          <a:p>
            <a:r>
              <a:rPr lang="en-US" dirty="0" smtClean="0"/>
              <a:t>6. Stockholders do not </a:t>
            </a:r>
            <a:r>
              <a:rPr lang="en-US" dirty="0"/>
              <a:t>require compensation for the risk they face. The higher the risk, the </a:t>
            </a:r>
            <a:r>
              <a:rPr lang="en-US" dirty="0" smtClean="0"/>
              <a:t>lower the </a:t>
            </a:r>
            <a:r>
              <a:rPr lang="en-US" dirty="0"/>
              <a:t>compensation. </a:t>
            </a:r>
            <a:r>
              <a:rPr lang="en-US" dirty="0" smtClean="0"/>
              <a:t>True or false?</a:t>
            </a:r>
          </a:p>
          <a:p>
            <a:r>
              <a:rPr lang="en-US" dirty="0" smtClean="0"/>
              <a:t>7. Who can invest in stock?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436418"/>
            <a:ext cx="8534400" cy="1507067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62545"/>
            <a:ext cx="8534400" cy="4647431"/>
          </a:xfrm>
        </p:spPr>
        <p:txBody>
          <a:bodyPr>
            <a:normAutofit/>
          </a:bodyPr>
          <a:lstStyle/>
          <a:p>
            <a:r>
              <a:rPr lang="en-US" dirty="0" smtClean="0"/>
              <a:t>1. What is common stock?</a:t>
            </a:r>
          </a:p>
          <a:p>
            <a:pPr lvl="1"/>
            <a:r>
              <a:rPr lang="en-US" dirty="0" smtClean="0"/>
              <a:t>Owning shares of a firm.</a:t>
            </a:r>
          </a:p>
          <a:p>
            <a:r>
              <a:rPr lang="en-US" dirty="0" smtClean="0"/>
              <a:t>2. Why should you invest in stock for a long period of time vs. a short period of time?</a:t>
            </a:r>
          </a:p>
          <a:p>
            <a:pPr lvl="1"/>
            <a:r>
              <a:rPr lang="en-US" dirty="0" smtClean="0"/>
              <a:t>Over long periods of time stocks offer more potential rewards.</a:t>
            </a:r>
          </a:p>
          <a:p>
            <a:r>
              <a:rPr lang="en-US" dirty="0" smtClean="0"/>
              <a:t>3. </a:t>
            </a:r>
            <a:r>
              <a:rPr lang="en-US" dirty="0"/>
              <a:t>When investors become exuberant about the markets future prospects, regardless of evidence</a:t>
            </a:r>
            <a:r>
              <a:rPr lang="en-US" dirty="0" smtClean="0"/>
              <a:t>, what will happen?</a:t>
            </a:r>
          </a:p>
          <a:p>
            <a:pPr lvl="1"/>
            <a:r>
              <a:rPr lang="en-US" dirty="0" smtClean="0"/>
              <a:t>Prices will rise.</a:t>
            </a:r>
          </a:p>
          <a:p>
            <a:r>
              <a:rPr lang="en-US" dirty="0" smtClean="0"/>
              <a:t>4. What happens when a bubble is building?</a:t>
            </a:r>
          </a:p>
          <a:p>
            <a:pPr lvl="1"/>
            <a:r>
              <a:rPr lang="en-US" dirty="0" smtClean="0"/>
              <a:t>People think they are wealthier than they really are, and they start to buy things they cannot afford.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2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533400"/>
            <a:ext cx="8534400" cy="1507067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62545"/>
            <a:ext cx="8534400" cy="4647431"/>
          </a:xfrm>
        </p:spPr>
        <p:txBody>
          <a:bodyPr>
            <a:normAutofit/>
          </a:bodyPr>
          <a:lstStyle/>
          <a:p>
            <a:r>
              <a:rPr lang="en-US" dirty="0" smtClean="0"/>
              <a:t>5. Can shareholders vote in annual meetings?</a:t>
            </a:r>
          </a:p>
          <a:p>
            <a:pPr lvl="1"/>
            <a:r>
              <a:rPr lang="en-US" dirty="0" smtClean="0"/>
              <a:t>Yes.</a:t>
            </a:r>
          </a:p>
          <a:p>
            <a:r>
              <a:rPr lang="en-US" dirty="0" smtClean="0"/>
              <a:t>6. Stockholders do not </a:t>
            </a:r>
            <a:r>
              <a:rPr lang="en-US" dirty="0"/>
              <a:t>require compensation for the risk they face. The higher the risk, the </a:t>
            </a:r>
            <a:r>
              <a:rPr lang="en-US" dirty="0" smtClean="0"/>
              <a:t>lower the </a:t>
            </a:r>
            <a:r>
              <a:rPr lang="en-US" dirty="0"/>
              <a:t>compensation. </a:t>
            </a:r>
            <a:r>
              <a:rPr lang="en-US" dirty="0" smtClean="0"/>
              <a:t>True or false?</a:t>
            </a:r>
          </a:p>
          <a:p>
            <a:pPr lvl="1"/>
            <a:r>
              <a:rPr lang="en-US" dirty="0" smtClean="0"/>
              <a:t>False. </a:t>
            </a:r>
          </a:p>
          <a:p>
            <a:pPr lvl="1"/>
            <a:r>
              <a:rPr lang="en-US" dirty="0" smtClean="0"/>
              <a:t>Correct answer: </a:t>
            </a:r>
            <a:r>
              <a:rPr lang="en-US" dirty="0"/>
              <a:t>Stockholders require compensation for the risk they face. The higher the risk, the greater the compensation. </a:t>
            </a:r>
            <a:endParaRPr lang="en-US" dirty="0" smtClean="0"/>
          </a:p>
          <a:p>
            <a:r>
              <a:rPr lang="en-US" dirty="0" smtClean="0"/>
              <a:t>7. Who can invest in stock?</a:t>
            </a:r>
          </a:p>
          <a:p>
            <a:pPr lvl="1"/>
            <a:r>
              <a:rPr lang="en-US" dirty="0" smtClean="0"/>
              <a:t>Anyone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448" y="685800"/>
            <a:ext cx="8534400" cy="1507067"/>
          </a:xfrm>
        </p:spPr>
        <p:txBody>
          <a:bodyPr/>
          <a:lstStyle/>
          <a:p>
            <a:r>
              <a:rPr lang="en-US" dirty="0" smtClean="0"/>
              <a:t>Overview of 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448" y="2192867"/>
            <a:ext cx="8534400" cy="3615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Stocks play a prominent role in our financial/ economic lives.</a:t>
            </a:r>
          </a:p>
          <a:p>
            <a:r>
              <a:rPr lang="en-US" sz="2400" dirty="0" smtClean="0"/>
              <a:t>Firms deemed most valuable in market are the ones that will be able to obtain financing for growth.</a:t>
            </a:r>
          </a:p>
          <a:p>
            <a:r>
              <a:rPr lang="en-US" sz="2400" dirty="0" smtClean="0"/>
              <a:t>Besides recessions/crashes, stock prices tend to rise even adjusting for inflation. </a:t>
            </a:r>
          </a:p>
          <a:p>
            <a:r>
              <a:rPr lang="en-US" sz="2400" dirty="0" smtClean="0"/>
              <a:t>Goal of presentation: to try to make sense of the stock market, and explain why things go awry.</a:t>
            </a:r>
          </a:p>
        </p:txBody>
      </p:sp>
    </p:spTree>
    <p:extLst>
      <p:ext uri="{BB962C8B-B14F-4D97-AF65-F5344CB8AC3E}">
        <p14:creationId xmlns:p14="http://schemas.microsoft.com/office/powerpoint/2010/main" val="21999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885" y="566496"/>
            <a:ext cx="8534400" cy="1507067"/>
          </a:xfrm>
        </p:spPr>
        <p:txBody>
          <a:bodyPr/>
          <a:lstStyle/>
          <a:p>
            <a:r>
              <a:rPr lang="en-US" dirty="0" smtClean="0"/>
              <a:t>*The essential characteristics of common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885" y="2195945"/>
            <a:ext cx="8534400" cy="4066310"/>
          </a:xfrm>
        </p:spPr>
        <p:txBody>
          <a:bodyPr>
            <a:normAutofit/>
          </a:bodyPr>
          <a:lstStyle/>
          <a:p>
            <a:r>
              <a:rPr lang="en-US" dirty="0" smtClean="0"/>
              <a:t>Common stock: owning shares of a firm.</a:t>
            </a:r>
          </a:p>
          <a:p>
            <a:r>
              <a:rPr lang="en-US" dirty="0" smtClean="0"/>
              <a:t>Began 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b="1" dirty="0" smtClean="0"/>
              <a:t>Ownership of Common Stock Convey Number of Rights:</a:t>
            </a:r>
          </a:p>
          <a:p>
            <a:pPr lvl="1"/>
            <a:r>
              <a:rPr lang="en-US" sz="2000" dirty="0"/>
              <a:t>Stockholder is entitled to participate in profits of the enterprise</a:t>
            </a:r>
          </a:p>
          <a:p>
            <a:pPr lvl="1"/>
            <a:r>
              <a:rPr lang="en-US" sz="2000" dirty="0"/>
              <a:t>Stockholders are merely residual claimant, they get leftovers after creditors get paid. </a:t>
            </a:r>
          </a:p>
          <a:p>
            <a:r>
              <a:rPr lang="en-US" u="sng" dirty="0" smtClean="0"/>
              <a:t>Limited Liability:</a:t>
            </a:r>
            <a:r>
              <a:rPr lang="en-US" dirty="0" smtClean="0"/>
              <a:t> The shareholders are not personally responsible for the debts of a company. Only the assets of the business is at risk.</a:t>
            </a:r>
          </a:p>
          <a:p>
            <a:r>
              <a:rPr lang="en-US" dirty="0" smtClean="0"/>
              <a:t>Shareholders can vote at annual meetings</a:t>
            </a:r>
          </a:p>
        </p:txBody>
      </p:sp>
    </p:spTree>
    <p:extLst>
      <p:ext uri="{BB962C8B-B14F-4D97-AF65-F5344CB8AC3E}">
        <p14:creationId xmlns:p14="http://schemas.microsoft.com/office/powerpoint/2010/main" val="25680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75" y="685800"/>
            <a:ext cx="8534400" cy="1507067"/>
          </a:xfrm>
        </p:spPr>
        <p:txBody>
          <a:bodyPr/>
          <a:lstStyle/>
          <a:p>
            <a:r>
              <a:rPr lang="en-US" dirty="0" smtClean="0"/>
              <a:t>TWO IMPORTANT CHARACTERISTICS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684880">
            <a:off x="2720065" y="2032184"/>
            <a:ext cx="531893" cy="100913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0154366">
            <a:off x="6564893" y="2008173"/>
            <a:ext cx="534247" cy="978408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4332" y="3473460"/>
            <a:ext cx="41640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Shares issued into small denomination and could buy as little or as much as wanted.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403216"/>
            <a:ext cx="40178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Shares were transferable, meaning owners could sell to someone else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38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30" y="391006"/>
            <a:ext cx="8534400" cy="1507067"/>
          </a:xfrm>
        </p:spPr>
        <p:txBody>
          <a:bodyPr/>
          <a:lstStyle/>
          <a:p>
            <a:r>
              <a:rPr lang="en-US" dirty="0" smtClean="0"/>
              <a:t>*Measuring level of the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30" y="1898073"/>
            <a:ext cx="8534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Stock market indexes: </a:t>
            </a:r>
            <a:r>
              <a:rPr lang="en-US" dirty="0" smtClean="0"/>
              <a:t>are designed to give a sense of the extent to which things are going up or down. </a:t>
            </a:r>
          </a:p>
          <a:p>
            <a:r>
              <a:rPr lang="en-US" sz="2400" b="1" dirty="0" smtClean="0"/>
              <a:t>Two Main Ideas:</a:t>
            </a:r>
            <a:endParaRPr lang="en-US" dirty="0" smtClean="0"/>
          </a:p>
          <a:p>
            <a:pPr lvl="1"/>
            <a:r>
              <a:rPr lang="en-US" sz="2200" dirty="0" smtClean="0"/>
              <a:t>Dow </a:t>
            </a:r>
            <a:r>
              <a:rPr lang="en-US" sz="2200" dirty="0"/>
              <a:t>Dow Jones Industrial Average</a:t>
            </a:r>
          </a:p>
          <a:p>
            <a:pPr lvl="2"/>
            <a:r>
              <a:rPr lang="en-US" sz="2000" dirty="0"/>
              <a:t>Best known</a:t>
            </a:r>
          </a:p>
          <a:p>
            <a:pPr lvl="2"/>
            <a:r>
              <a:rPr lang="en-US" sz="2000" dirty="0"/>
              <a:t>Index is based on 30 of the largest companies in the U.S.</a:t>
            </a:r>
          </a:p>
          <a:p>
            <a:pPr lvl="2"/>
            <a:r>
              <a:rPr lang="en-US" sz="2000" dirty="0"/>
              <a:t>Price weighted average: gives greater weight to higher prices shares</a:t>
            </a:r>
          </a:p>
          <a:p>
            <a:pPr lvl="2"/>
            <a:r>
              <a:rPr lang="en-US" sz="2000" dirty="0"/>
              <a:t>The company, GE, is only one of the original 11 still in it. </a:t>
            </a:r>
            <a:endParaRPr lang="en-US" sz="2200" dirty="0" smtClean="0"/>
          </a:p>
          <a:p>
            <a:pPr lvl="1"/>
            <a:r>
              <a:rPr lang="en-US" sz="2200" dirty="0" smtClean="0"/>
              <a:t>Standard and poor’s 500 index (S/P 500)</a:t>
            </a:r>
          </a:p>
          <a:p>
            <a:pPr lvl="2"/>
            <a:r>
              <a:rPr lang="en-US" sz="2000" dirty="0" smtClean="0"/>
              <a:t>Based off of 500 firms opposed to 30.</a:t>
            </a:r>
          </a:p>
          <a:p>
            <a:pPr lvl="2"/>
            <a:r>
              <a:rPr lang="en-US" sz="2000" dirty="0" smtClean="0"/>
              <a:t>Largest firms in the U.S economy</a:t>
            </a:r>
          </a:p>
          <a:p>
            <a:pPr lvl="2"/>
            <a:r>
              <a:rPr lang="en-US" sz="2000" dirty="0" smtClean="0"/>
              <a:t>Value-weighted index</a:t>
            </a:r>
          </a:p>
        </p:txBody>
      </p:sp>
    </p:spTree>
    <p:extLst>
      <p:ext uri="{BB962C8B-B14F-4D97-AF65-F5344CB8AC3E}">
        <p14:creationId xmlns:p14="http://schemas.microsoft.com/office/powerpoint/2010/main" val="88310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30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 smtClean="0"/>
              <a:t>*The different ways of valuing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30" y="2528455"/>
            <a:ext cx="8534400" cy="3615267"/>
          </a:xfrm>
        </p:spPr>
        <p:txBody>
          <a:bodyPr/>
          <a:lstStyle/>
          <a:p>
            <a:r>
              <a:rPr lang="en-US" dirty="0" smtClean="0"/>
              <a:t>Chartists: Predict changes in stock prices by looking at patterns in its price movements.</a:t>
            </a:r>
          </a:p>
          <a:p>
            <a:r>
              <a:rPr lang="en-US" dirty="0" err="1" smtClean="0"/>
              <a:t>Behavioralists</a:t>
            </a:r>
            <a:r>
              <a:rPr lang="en-US" dirty="0" smtClean="0"/>
              <a:t>: Estimate the value of stock based on their perception of investor psychology and behavior.</a:t>
            </a:r>
          </a:p>
          <a:p>
            <a:r>
              <a:rPr lang="en-US" dirty="0" smtClean="0"/>
              <a:t>Fundamentalists:  believe that the value of a firms stock depends on both its current assets and on estimates of its future profitability.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0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30" y="685800"/>
            <a:ext cx="8534400" cy="1507067"/>
          </a:xfrm>
        </p:spPr>
        <p:txBody>
          <a:bodyPr/>
          <a:lstStyle/>
          <a:p>
            <a:r>
              <a:rPr lang="en-US" dirty="0" smtClean="0"/>
              <a:t>Fundamental value and the dividend- discount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30" y="2528455"/>
            <a:ext cx="8534400" cy="3615267"/>
          </a:xfrm>
        </p:spPr>
        <p:txBody>
          <a:bodyPr/>
          <a:lstStyle/>
          <a:p>
            <a:r>
              <a:rPr lang="en-US" dirty="0" smtClean="0"/>
              <a:t>Fundamental value of a stock is based on the timing and the uncertainty it brings.</a:t>
            </a:r>
          </a:p>
          <a:p>
            <a:r>
              <a:rPr lang="en-US" dirty="0" smtClean="0"/>
              <a:t>With stocks, payments are usually in the form of Dividends. </a:t>
            </a:r>
          </a:p>
          <a:p>
            <a:r>
              <a:rPr lang="en-US" dirty="0" smtClean="0"/>
              <a:t>Equation for price today: a sum of future dividends and future price.</a:t>
            </a:r>
          </a:p>
          <a:p>
            <a:pPr lvl="2"/>
            <a:r>
              <a:rPr lang="en-US" dirty="0" smtClean="0"/>
              <a:t>P</a:t>
            </a:r>
            <a:r>
              <a:rPr lang="en-US" baseline="-25000" dirty="0" smtClean="0"/>
              <a:t>TODAY</a:t>
            </a:r>
            <a:r>
              <a:rPr lang="en-US" dirty="0" smtClean="0"/>
              <a:t> = </a:t>
            </a:r>
            <a:r>
              <a:rPr lang="en-US" u="sng" dirty="0" smtClean="0"/>
              <a:t>D</a:t>
            </a:r>
            <a:r>
              <a:rPr lang="en-US" u="sng" baseline="-25000" dirty="0" smtClean="0"/>
              <a:t>NEXTYEAR</a:t>
            </a:r>
            <a:r>
              <a:rPr lang="en-US" dirty="0" smtClean="0"/>
              <a:t> + </a:t>
            </a:r>
            <a:r>
              <a:rPr lang="en-US" u="sng" dirty="0" smtClean="0"/>
              <a:t>D</a:t>
            </a:r>
            <a:r>
              <a:rPr lang="en-US" u="sng" baseline="-25000" dirty="0" smtClean="0"/>
              <a:t>IN2YEARS</a:t>
            </a:r>
            <a:r>
              <a:rPr lang="en-US" dirty="0" smtClean="0"/>
              <a:t> + . . . + </a:t>
            </a:r>
            <a:r>
              <a:rPr lang="en-US" u="sng" dirty="0" smtClean="0"/>
              <a:t>D</a:t>
            </a:r>
            <a:r>
              <a:rPr lang="en-US" i="1" u="sng" baseline="-25000" dirty="0" smtClean="0"/>
              <a:t>n</a:t>
            </a:r>
            <a:r>
              <a:rPr lang="en-US" u="sng" baseline="-25000" dirty="0" smtClean="0"/>
              <a:t>YEARSFROMNOW</a:t>
            </a:r>
            <a:r>
              <a:rPr lang="en-US" dirty="0" smtClean="0"/>
              <a:t> + </a:t>
            </a:r>
            <a:r>
              <a:rPr lang="en-US" u="sng" dirty="0" smtClean="0"/>
              <a:t>P</a:t>
            </a:r>
            <a:r>
              <a:rPr lang="en-US" i="1" u="sng" baseline="-25000" dirty="0" smtClean="0"/>
              <a:t>n</a:t>
            </a:r>
            <a:r>
              <a:rPr lang="en-US" u="sng" baseline="-25000" dirty="0" smtClean="0"/>
              <a:t>YEARSFROMNOW</a:t>
            </a:r>
            <a:r>
              <a:rPr lang="en-US" dirty="0" smtClean="0"/>
              <a:t> </a:t>
            </a:r>
          </a:p>
          <a:p>
            <a:pPr marL="1371600" lvl="3" indent="0">
              <a:buNone/>
            </a:pPr>
            <a:r>
              <a:rPr lang="en-US" dirty="0" smtClean="0"/>
              <a:t>             (1+ </a:t>
            </a:r>
            <a:r>
              <a:rPr lang="en-US" i="1" dirty="0" err="1" smtClean="0"/>
              <a:t>i</a:t>
            </a:r>
            <a:r>
              <a:rPr lang="en-US" dirty="0" smtClean="0"/>
              <a:t>) 	       (1+</a:t>
            </a:r>
            <a:r>
              <a:rPr lang="en-US" i="1" dirty="0" smtClean="0"/>
              <a:t>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			     (1+</a:t>
            </a:r>
            <a:r>
              <a:rPr lang="en-US" i="1" dirty="0" smtClean="0"/>
              <a:t>i</a:t>
            </a:r>
            <a:r>
              <a:rPr lang="en-US" dirty="0" smtClean="0"/>
              <a:t>)</a:t>
            </a:r>
            <a:r>
              <a:rPr lang="en-US" i="1" baseline="30000" dirty="0" smtClean="0"/>
              <a:t>n		</a:t>
            </a:r>
            <a:r>
              <a:rPr lang="en-US" i="1" dirty="0" smtClean="0"/>
              <a:t>	(</a:t>
            </a:r>
            <a:r>
              <a:rPr lang="en-US" dirty="0" smtClean="0"/>
              <a:t>1+</a:t>
            </a:r>
            <a:r>
              <a:rPr lang="en-US" i="1" dirty="0" smtClean="0"/>
              <a:t>i)</a:t>
            </a:r>
            <a:r>
              <a:rPr lang="en-US" i="1" baseline="30000" dirty="0" smtClean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76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21" y="685800"/>
            <a:ext cx="8534400" cy="1507067"/>
          </a:xfrm>
        </p:spPr>
        <p:txBody>
          <a:bodyPr/>
          <a:lstStyle/>
          <a:p>
            <a:r>
              <a:rPr lang="en-US" dirty="0" smtClean="0"/>
              <a:t>So how do we know what “d” is going to be in years to 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30" y="2192867"/>
            <a:ext cx="8534400" cy="3950855"/>
          </a:xfrm>
        </p:spPr>
        <p:txBody>
          <a:bodyPr/>
          <a:lstStyle/>
          <a:p>
            <a:r>
              <a:rPr lang="en-US" sz="2400" dirty="0" smtClean="0"/>
              <a:t>We have to make the assumption that grow late is constant (g). Which leads us to the following equation: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800" dirty="0" smtClean="0"/>
              <a:t>D</a:t>
            </a:r>
            <a:r>
              <a:rPr lang="en-US" sz="2800" i="1" baseline="-25000" dirty="0" smtClean="0"/>
              <a:t>nYEARSFROMNOW</a:t>
            </a:r>
            <a:r>
              <a:rPr lang="en-US" sz="2800" i="1" dirty="0" smtClean="0"/>
              <a:t> = D</a:t>
            </a:r>
            <a:r>
              <a:rPr lang="en-US" sz="2800" baseline="-25000" dirty="0" smtClean="0"/>
              <a:t>TODAY</a:t>
            </a:r>
            <a:r>
              <a:rPr lang="en-US" sz="2800" dirty="0" smtClean="0"/>
              <a:t> (1+g)</a:t>
            </a:r>
            <a:r>
              <a:rPr lang="en-US" sz="2800" i="1" baseline="30000" dirty="0" smtClean="0"/>
              <a:t>n</a:t>
            </a:r>
          </a:p>
          <a:p>
            <a:pPr marL="457200" lvl="1" indent="0">
              <a:buNone/>
            </a:pPr>
            <a:endParaRPr lang="en-US" sz="2800" i="1" baseline="30000" dirty="0"/>
          </a:p>
          <a:p>
            <a:pPr marL="457200" lvl="1" indent="0" algn="ctr">
              <a:buNone/>
            </a:pPr>
            <a:r>
              <a:rPr lang="en-US" sz="2800" i="1" baseline="30000" dirty="0" smtClean="0"/>
              <a:t>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350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454</TotalTime>
  <Words>1351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Century Gothic</vt:lpstr>
      <vt:lpstr>Wingdings 3</vt:lpstr>
      <vt:lpstr>Slice</vt:lpstr>
      <vt:lpstr>Ch. 8: Stock market</vt:lpstr>
      <vt:lpstr>Learning objectives</vt:lpstr>
      <vt:lpstr>Overview of chapter 8</vt:lpstr>
      <vt:lpstr>*The essential characteristics of common stock</vt:lpstr>
      <vt:lpstr>TWO IMPORTANT CHARACTERISTICS</vt:lpstr>
      <vt:lpstr>*Measuring level of the stock market</vt:lpstr>
      <vt:lpstr>*The different ways of valuing stock</vt:lpstr>
      <vt:lpstr>Fundamental value and the dividend- discount model</vt:lpstr>
      <vt:lpstr>So how do we know what “d” is going to be in years to come?</vt:lpstr>
      <vt:lpstr>HOWEVER... </vt:lpstr>
      <vt:lpstr>*RISK AND THE VALUE OF STOCK</vt:lpstr>
      <vt:lpstr>Dividend-discount model video</vt:lpstr>
      <vt:lpstr>The theory of efficient markets</vt:lpstr>
      <vt:lpstr>*Why invest in the long run?</vt:lpstr>
      <vt:lpstr>For example:</vt:lpstr>
      <vt:lpstr>*the stock market’s role in the economy</vt:lpstr>
      <vt:lpstr>PowerPoint Presentation</vt:lpstr>
      <vt:lpstr>PowerPoint Presentation</vt:lpstr>
      <vt:lpstr>PowerPoint Presentation</vt:lpstr>
      <vt:lpstr>PowerPoint Presentation</vt:lpstr>
      <vt:lpstr>questions</vt:lpstr>
      <vt:lpstr>Answers</vt:lpstr>
      <vt:lpstr>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ajohnso57@jacksonville.edu</dc:creator>
  <cp:lastModifiedBy>Foley, Maggie</cp:lastModifiedBy>
  <cp:revision>21</cp:revision>
  <dcterms:created xsi:type="dcterms:W3CDTF">2015-10-26T18:18:28Z</dcterms:created>
  <dcterms:modified xsi:type="dcterms:W3CDTF">2015-10-27T13:45:22Z</dcterms:modified>
</cp:coreProperties>
</file>