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56" r:id="rId3"/>
    <p:sldId id="265" r:id="rId4"/>
    <p:sldId id="257" r:id="rId5"/>
    <p:sldId id="267" r:id="rId6"/>
    <p:sldId id="258" r:id="rId7"/>
    <p:sldId id="270" r:id="rId8"/>
    <p:sldId id="269" r:id="rId9"/>
    <p:sldId id="261" r:id="rId10"/>
    <p:sldId id="278" r:id="rId11"/>
    <p:sldId id="273" r:id="rId12"/>
    <p:sldId id="285" r:id="rId13"/>
    <p:sldId id="286" r:id="rId14"/>
  </p:sldIdLst>
  <p:sldSz cx="12192000" cy="6858000"/>
  <p:notesSz cx="9028113" cy="7077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notesViewPr>
    <p:cSldViewPr snapToGrid="0">
      <p:cViewPr varScale="1">
        <p:scale>
          <a:sx n="90" d="100"/>
          <a:sy n="90" d="100"/>
        </p:scale>
        <p:origin x="220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912183" cy="3538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13842" y="0"/>
            <a:ext cx="3912183" cy="3538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C20BA-A0F2-4146-A596-1A0C7D89C108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21993"/>
            <a:ext cx="3912183" cy="3538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13842" y="6721993"/>
            <a:ext cx="3912183" cy="3538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CBF79-CE72-D64A-B6EC-33510F18C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02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11600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13338" y="0"/>
            <a:ext cx="3913187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F6FAE-42CD-4292-8091-2C7FBB8686F7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90775" y="884238"/>
            <a:ext cx="4246563" cy="2389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3288" y="3405188"/>
            <a:ext cx="7221537" cy="2787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23063"/>
            <a:ext cx="3911600" cy="354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13338" y="6723063"/>
            <a:ext cx="3913187" cy="354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4C025-47CD-49E1-9198-53C2FEABD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11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4C025-47CD-49E1-9198-53C2FEABD1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91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41AC9-1E43-E24B-805B-8F852190A68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506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41AC9-1E43-E24B-805B-8F852190A68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24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E6CD-5AA5-4707-920E-01CD6A16CAA5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832B-6898-43C3-8DB2-76B7F9C2D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66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E6CD-5AA5-4707-920E-01CD6A16CAA5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832B-6898-43C3-8DB2-76B7F9C2D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8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E6CD-5AA5-4707-920E-01CD6A16CAA5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832B-6898-43C3-8DB2-76B7F9C2D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50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275F-1764-EB4D-B7C5-80161FFC54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58A9-3A58-0042-9521-E5B4B034F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478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275F-1764-EB4D-B7C5-80161FFC54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58A9-3A58-0042-9521-E5B4B034F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592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275F-1764-EB4D-B7C5-80161FFC54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58A9-3A58-0042-9521-E5B4B034F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546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275F-1764-EB4D-B7C5-80161FFC54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58A9-3A58-0042-9521-E5B4B034F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43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275F-1764-EB4D-B7C5-80161FFC54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58A9-3A58-0042-9521-E5B4B034F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342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275F-1764-EB4D-B7C5-80161FFC54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58A9-3A58-0042-9521-E5B4B034F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2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275F-1764-EB4D-B7C5-80161FFC54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58A9-3A58-0042-9521-E5B4B034F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48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275F-1764-EB4D-B7C5-80161FFC54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58A9-3A58-0042-9521-E5B4B034F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591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E6CD-5AA5-4707-920E-01CD6A16CAA5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832B-6898-43C3-8DB2-76B7F9C2D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58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275F-1764-EB4D-B7C5-80161FFC54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58A9-3A58-0042-9521-E5B4B034F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99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275F-1764-EB4D-B7C5-80161FFC54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58A9-3A58-0042-9521-E5B4B034F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4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275F-1764-EB4D-B7C5-80161FFC54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58A9-3A58-0042-9521-E5B4B034F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56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E6CD-5AA5-4707-920E-01CD6A16CAA5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832B-6898-43C3-8DB2-76B7F9C2D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5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E6CD-5AA5-4707-920E-01CD6A16CAA5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832B-6898-43C3-8DB2-76B7F9C2D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00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E6CD-5AA5-4707-920E-01CD6A16CAA5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832B-6898-43C3-8DB2-76B7F9C2D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19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E6CD-5AA5-4707-920E-01CD6A16CAA5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832B-6898-43C3-8DB2-76B7F9C2D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0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E6CD-5AA5-4707-920E-01CD6A16CAA5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832B-6898-43C3-8DB2-76B7F9C2D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02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E6CD-5AA5-4707-920E-01CD6A16CAA5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832B-6898-43C3-8DB2-76B7F9C2D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4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E6CD-5AA5-4707-920E-01CD6A16CAA5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832B-6898-43C3-8DB2-76B7F9C2D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5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4E6CD-5AA5-4707-920E-01CD6A16CAA5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2832B-6898-43C3-8DB2-76B7F9C2D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5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905275F-1764-EB4D-B7C5-80161FFC54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7/28/2015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93F58A9-3A58-0042-9521-E5B4B034F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0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7853" y="1111827"/>
            <a:ext cx="8752141" cy="3498367"/>
          </a:xfrm>
        </p:spPr>
        <p:txBody>
          <a:bodyPr>
            <a:normAutofit/>
          </a:bodyPr>
          <a:lstStyle/>
          <a:p>
            <a:r>
              <a:rPr lang="en-US" b="1" dirty="0" smtClean="0"/>
              <a:t>Market Observations as Seen Through the Eyes of a 43 Year Wall Street Executive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823193" y="5538825"/>
            <a:ext cx="3649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Presented by Sam Peluso</a:t>
            </a:r>
          </a:p>
          <a:p>
            <a:r>
              <a:rPr lang="en-US" b="1" dirty="0" smtClean="0"/>
              <a:t>Retired Merrill Lynch Executive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913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eap-take-aways.jp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90832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538" y="1641231"/>
            <a:ext cx="10804770" cy="4845538"/>
          </a:xfrm>
        </p:spPr>
        <p:txBody>
          <a:bodyPr>
            <a:noAutofit/>
          </a:bodyPr>
          <a:lstStyle/>
          <a:p>
            <a:r>
              <a:rPr lang="en-US" sz="3600" dirty="0" smtClean="0"/>
              <a:t>Seek Help For A Comprehensive Investment Plan.</a:t>
            </a:r>
          </a:p>
          <a:p>
            <a:r>
              <a:rPr lang="en-US" sz="3600" dirty="0" smtClean="0"/>
              <a:t>Don’t Be “Overly” Concerned By Any One Particular Environment, There Will Always Be Reasons to Sit On The Sidelines.</a:t>
            </a:r>
          </a:p>
          <a:p>
            <a:r>
              <a:rPr lang="en-US" sz="3600" dirty="0" smtClean="0"/>
              <a:t>Don’t “Buy and Forget” Your Portfolio! -Rebalance!</a:t>
            </a:r>
          </a:p>
          <a:p>
            <a:r>
              <a:rPr lang="en-US" sz="3600" dirty="0" smtClean="0"/>
              <a:t>Think Liquidity. </a:t>
            </a:r>
            <a:endParaRPr lang="en-US" sz="3600" dirty="0"/>
          </a:p>
          <a:p>
            <a:r>
              <a:rPr lang="en-US" sz="3600" dirty="0" smtClean="0"/>
              <a:t>Don’t Forget to “Pay Yourself First!”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Take </a:t>
            </a:r>
            <a:r>
              <a:rPr lang="en-US" sz="6000" dirty="0" err="1" smtClean="0"/>
              <a:t>Aways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6949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SDAQ_studio.jpg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It Continues to Consolidate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Learned and Still </a:t>
            </a:r>
            <a:r>
              <a:rPr lang="en-US" dirty="0"/>
              <a:t>L</a:t>
            </a:r>
            <a:r>
              <a:rPr lang="en-US" dirty="0" smtClean="0"/>
              <a:t>earning </a:t>
            </a:r>
            <a:r>
              <a:rPr lang="en-US" dirty="0"/>
              <a:t>H</a:t>
            </a:r>
            <a:r>
              <a:rPr lang="en-US" dirty="0" smtClean="0"/>
              <a:t>ard </a:t>
            </a:r>
            <a:r>
              <a:rPr lang="en-US" dirty="0"/>
              <a:t>L</a:t>
            </a:r>
            <a:r>
              <a:rPr lang="en-US" dirty="0" smtClean="0"/>
              <a:t>essons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HR and Legal/Compliance Call </a:t>
            </a:r>
            <a:r>
              <a:rPr lang="en-US" dirty="0"/>
              <a:t>S</a:t>
            </a:r>
            <a:r>
              <a:rPr lang="en-US" dirty="0" smtClean="0"/>
              <a:t>hots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Fewer Employees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More Service Oriented-Better Educated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Today’s Wall Street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27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SDAQ_studio.jpg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More Government Restrictions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Under Federal Reserve Control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Tarnished Reputation</a:t>
            </a:r>
          </a:p>
          <a:p>
            <a:endParaRPr lang="en-US" dirty="0" smtClean="0"/>
          </a:p>
          <a:p>
            <a:r>
              <a:rPr lang="en-US" dirty="0" smtClean="0"/>
              <a:t>US Not the Only </a:t>
            </a:r>
            <a:r>
              <a:rPr lang="en-US" dirty="0"/>
              <a:t>M</a:t>
            </a:r>
            <a:r>
              <a:rPr lang="en-US" dirty="0" smtClean="0"/>
              <a:t>arket</a:t>
            </a:r>
          </a:p>
          <a:p>
            <a:endParaRPr lang="en-US" dirty="0" smtClean="0"/>
          </a:p>
          <a:p>
            <a:r>
              <a:rPr lang="en-US" dirty="0" smtClean="0"/>
              <a:t>Can't be All </a:t>
            </a:r>
            <a:r>
              <a:rPr lang="en-US" dirty="0"/>
              <a:t>T</a:t>
            </a:r>
            <a:r>
              <a:rPr lang="en-US" dirty="0" smtClean="0"/>
              <a:t>hings to All </a:t>
            </a:r>
            <a:r>
              <a:rPr lang="en-US" dirty="0"/>
              <a:t>P</a:t>
            </a:r>
            <a:r>
              <a:rPr lang="en-US" dirty="0" smtClean="0"/>
              <a:t>eople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Today’s Wall Street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Today ?</a:t>
            </a:r>
            <a:endParaRPr lang="en-US" dirty="0"/>
          </a:p>
        </p:txBody>
      </p:sp>
      <p:pic>
        <p:nvPicPr>
          <p:cNvPr id="4" name="Picture 3" descr="greenspan-economic-meltdown.jpg"/>
          <p:cNvPicPr>
            <a:picLocks noChangeAspect="1"/>
          </p:cNvPicPr>
          <p:nvPr/>
        </p:nvPicPr>
        <p:blipFill>
          <a:blip r:embed="rId3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Just Went Through An Unprecedented Worldwide Economic Meltdown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The Response Was Unprecedented As Well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Yet Still Close to Record Equity Levels And All Time Record Low Interests Rates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So Why ?   “Thank You Fed”</a:t>
            </a:r>
          </a:p>
        </p:txBody>
      </p:sp>
    </p:spTree>
    <p:extLst>
      <p:ext uri="{BB962C8B-B14F-4D97-AF65-F5344CB8AC3E}">
        <p14:creationId xmlns:p14="http://schemas.microsoft.com/office/powerpoint/2010/main" val="146607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247" y="1015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Federal Reserve Bank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247" y="1427076"/>
            <a:ext cx="10143353" cy="4821323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smtClean="0"/>
              <a:t>Primary Role vis a vis the Banking System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Fiscal---Monetary Policy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Past Decisions – </a:t>
            </a:r>
          </a:p>
          <a:p>
            <a:pPr lvl="1"/>
            <a:r>
              <a:rPr lang="en-US" sz="3600" dirty="0" smtClean="0"/>
              <a:t>Bail Outs “FAT CATS” vs. “ALLEY CATS”</a:t>
            </a:r>
          </a:p>
          <a:p>
            <a:pPr lvl="1"/>
            <a:r>
              <a:rPr lang="en-US" sz="3600" dirty="0" smtClean="0"/>
              <a:t>Q E Bond Buying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Current Thinking- Inflation vs. Employment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Future Plans- Time To Take Off The Training Wheels End Bond Buying Program And Allow Fed Funds To Trade Freely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9209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Prepared are Investors for the Fed’s Announced Future Moves?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Have I missed it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Afraid to get in and afraid to get out.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734" y="2608455"/>
            <a:ext cx="5118867" cy="341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8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b="1" dirty="0" smtClean="0"/>
              <a:t>Current Environment- Equities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5400" dirty="0" smtClean="0"/>
              <a:t>Is It Overbought ?</a:t>
            </a:r>
          </a:p>
          <a:p>
            <a:pPr lvl="2"/>
            <a:r>
              <a:rPr lang="en-US" sz="4400" dirty="0" smtClean="0"/>
              <a:t>2008/2009 Melt Down</a:t>
            </a:r>
            <a:endParaRPr lang="en-US" sz="4400" dirty="0"/>
          </a:p>
          <a:p>
            <a:pPr marL="914400" lvl="2" indent="0">
              <a:buNone/>
            </a:pPr>
            <a:endParaRPr lang="en-US" sz="5400" dirty="0" smtClean="0"/>
          </a:p>
          <a:p>
            <a:pPr lvl="1"/>
            <a:r>
              <a:rPr lang="en-US" sz="5400" dirty="0" smtClean="0"/>
              <a:t>Are Portfolios Under Invested ?</a:t>
            </a:r>
          </a:p>
          <a:p>
            <a:pPr lvl="1"/>
            <a:endParaRPr lang="en-US" sz="5400" dirty="0"/>
          </a:p>
          <a:p>
            <a:pPr lvl="1"/>
            <a:r>
              <a:rPr lang="en-US" sz="5400" dirty="0" smtClean="0"/>
              <a:t>RSI- Relative Strength Index</a:t>
            </a:r>
          </a:p>
        </p:txBody>
      </p:sp>
      <p:sp>
        <p:nvSpPr>
          <p:cNvPr id="4" name="AutoShape 2" descr="data:image/jpeg;base64,/9j/4AAQSkZJRgABAQAAAQABAAD/2wCEAAkGBxQTEhUUExQWFRUXGBUXFRQXFxcWGBcVFRUWFhcXFxQYHCggGBolHBQUITEhJSkrLi4uFx8zODMsNygtLisBCgoKDg0OGxAQGywkICYsLCwsLCwsLCwsLCwsLCwsLCwsLCwsLCwsLCwsLCwsLCwsLCwsLCwsLCwsLCwsLCwsLP/AABEIAMIBAwMBEQACEQEDEQH/xAAcAAACAwEBAQEAAAAAAAAAAAAEBQIDBgEHAAj/xABFEAABAwIDBAcFBQcCBQUBAAABAAIRAyEEEjEFQVGBBiIyYXGR8BNCobHRFFJiosEjcoKSsuHxM8JTs8PS8iQ0Q3PiFf/EABsBAAIDAQEBAAAAAAAAAAAAAAIDAQQFAAYH/8QAOhEAAgECBAIIBQIGAgIDAAAAAQIAAxEEEiExQfAFEyIyUWFxgZGhscHRFPEjM0JScuEGghWiYnOD/9oADAMBAAIRAxEAPwDzDDVYtw+bbjzEr347PZ8NPhqPiJnsLw2nUgy06aEd3Wb4WkIgRw54j7iLIvvH+A2s+IzFwEQHXsASNb9lzhyRGkjagcmZ9bDrvaEOc4HS2hcOTZ/5blAAigFI558Z19d0H5eZI/5g8lwVb88+EgKpMDoszk5hfiOf0d/MEZOWPY5B2YNicNlMfHz/ALnyXXBF42nUzCUvp+vXlyXb7xgaD4Z1yEMYwj/ZmOdEEzHFAyCZ1ekt7iFnbMGHMBHkl9TfYxQwtxcGTfXwlQdankdxyx8WoQlZToZAGITUNcRHjcO1plhkKyrHjL1KozaNB2VEQaNIhVBpcYAldniamUbwkYap9x3kh6xZXzLwMkGkagjkuzCTcGWNcokS1rlEEgmWtcEJEUQZexwQGDL2uQmAQZex6WRAMvYe5AZEJp0ydAUssBxkGEswruCUaiwbSbqJGqEODOl2HoSgd7TgIWKDQk5mMKwlT2QUYMWZ0BdOhlEkhJbSMXWW+zQZoWWfmr1zbceYXpQCNBuNPcar8RPVToPDl82/qFFvD299V+dxIhFHFObEHTTl1m/qEak8OeI+4gMgO8cYLpCWiHtkcRwgjQ/hP5URsdefESnUwYbVY4odIqTu1E94323/ALzR/OUvqvAyo2CqLtGOFdQfBYQDoL+Ef9PyKBjUXfnnWV3FVdGE7i9kh8ZHRwBHhAnmwciuWuV7wkU8SU3EV4rYdUC0HvB/Qxu/qTBXQy2mLpk6xDWwFWm67SD6H9kQN5oLVpuNDG2ydrZDFRhjwlQ6lhpKdfDFtVMaYmph6gkQ13MIFDrvKqrXp6QLG0YghOBvG02voYJV0Kkx1PvQQKJYjHZTrwLFA20rYgaTUU2VwMzcrrKoTTJsZmE0ibGcobQqe/TErjSXgZzU1HdMvGPHvUWoTSPBpGQ8DF+Pyuu1ob4J1O40Jjad1OpluAwgc2SENRyDBqObxsKLGxFMOVbMx4xGYnjF+Mbfs5VYpnTeNUz7CtlwUudJDTQYWiALBZ7uTFQlwdFrJQyzp9RqmTJXMotpJBllSmCLBCrEHWcRJYYhuqh7naSthvLwWnuQdoQuyZRWjcjW/GLa0gERgy1riEBF4V7Tt12kjMZ+dQw8JP6t+oW9cLoTr911HxE9iEZthPiP7fNv0Rizd3299V+B0gkEbifA8OXzHxkKRrtzfUfA3EGdn18R8JCm/hzxH3E6SafXw/7SuHP0/BkSwO5ev/LyRZtLc87yCIVh9pVWdmo4cyeO7+ZRo2hEW1FG3AjSj0qxA1LXeLd8/hju/lQGgl5WbAUTsLSWI6RZx1qYHeD3cCOE+aNaWTYwUwQQ6GWYDalGIqN5xPx+C5lJF1kVcPU3Uy/2+HdpA5kfNRla0XlriTxVdmUBpB5qVvxgoj5rkQOpoUUcoIaBtUSyYRhqkFQRFVFuJqdkveQYJjxVWqFB1mVWC3hH2atOkhDnpxeZJNmHf77d2qguvAyMy8II+mSCAmAxubjDtlVWt7Y8kmspbaKqC50h/tg7/SkeKRly9+LtbeV4ui6JcQUaMt9JII4RfSfBlWGFxGGN6O1DEWCqNhxe8C0vGMbxJS+qaRaROKkyFPV6QTL6eKdoEs01nZpY1rioJAkZhL2Yfill4OeWewQ5pwaVGyOFIh91NpxEu+0hBkMDKZ+eKVQgzv15t+oW1Upki3Hb3X8ie5o1SjXEd4GuDbXcJ4HrM175CxcVQIPZ5vqPnPW9H4pHAVgD6ww4Ok73G34CNbjTvlZv6vEoey559fObJ6NwNYXamPbT6SirsimezmHCDxuNeYVyj0viL62Pt7j53Ez6/wDxzBsLpce/5izFYEM0dI7xuju/CfyrYw+N6zcc/sflPNY3ooUO614L65/5B81oDnn1+sxyLaToPr1y81wtzz6fGDaSB9evV11+eedZ1p1rvXrn5IgbSJ0FcDaRJSpvOlrSuvIMua5cZFpaCugESxpUQYZhsY9nZcQhKg7xL0UbcQ6ntqsPfQGih4Ss2FTwl42zVOrlHUoOEX+nTwkW4p3FSVEk0x4S0VzxKiwglBLqVR26eUoDl4yOqY7CEgPOodzlBdYRw1T+0yTVMrMsIpCUDG0AmwhrcKQJSDUF7RXWi8nRbJUMbTmMaYdoCquSYkkmWkxvQbyRPjiApyGFlMgcSp6uSFkMym0PSfNvouOm87N4SXsHKM4kZjPAfZ2mR2gOek+BC9A4KhmPAj4jS/oRPXX1ltIOaTuy9Unh7zD5qtiMNe6+H0Oqn2OkuYXFZCDeOqGKnuuLcM9/g4fFYWIwThtVP7/7nscJ0nTZe8Of9y0YjlP66fmBHNUWoEHTnky+uMUwHHdbQT9LuH+9q1cIwGp54/kTC6SDVO6L8/vFTmEHQ+Xhf+k81sK62sDzzYzyz0nU6gyYfxHr0fyqCBfQ88/SMV9NVkg8cPXr+lTZvHnn6Ts1M8JJmsgT3euQ5lcTpY6TkUXuovLwL3pn1y9QlZrDRpaCXYXpQivh22hhCVTxDC92vLeJwVI5cqEQyjs5hE380k46oDpLidC4d0vY/GUV8M0C0q3RxDOdZk4zo+nTW6XlDSroMxWEtaVMWYRh4kTolvcDSHRCFwH2mho7NpETfzWQ+Mrq1p6un0LgaiZtfjF+NohroatKhULLczyvSWFSjVyU4bgKUi7J70urU10MdhMNmXWnLxVymzW+SgLmGpgVKhpPZVHwjLC44kXIEcAq70QDpLVHHsy9o2t4CM6dVrxv+SrlWUy/11Ksmt4vxtAA2Vuk5I1nluksOlNrrOYUwQjfaY792OzjGRGqo9W15SFF7wN1QTwTgplgAgTrcSOK405NpP26jJIuJdRpOdolsyrIuTC24WBJKV1lzYSPMwR5umideSpVCDZcygiTDgSq+k60/P5cHE3H7RszEQ4fIr0wfOwOoDr8CJ661h6GfMObLbtgtIB94cfooSoGCljvdGuOM4i1/LWSBJiZ6wLSdeuzREvasDbip4bbSNvrO+1Ou8gOi46zT1mqGpBxqupHkdV/MYtV07rEe/jLW1yDrbMN+5xka8HJTYSje9rDQ7cD+DHrj8Qv9Ui6oSL8L2Hu9V/kCDyCScDStb14+HqPCGekKxOtpbTxLmzodZBBGh/UOceaB+jgdieP5+YvH0elqibqDKq7i46Dke8A/M/zJtPDNTFr355+Mr4jGCsb5bSNNp9c/o7yUvSJgU6oGxh2FxL9+7w9cAqNfDLY2BmzgukKul2GnpGbcS1wufGyyuorU20WekGNw9WnZnkaeMpttm+H9kQw+IOpWIGPwlPsB7y0YoG2UFEKDob5jAbG06l1CAwHGNvYR4LUwztxM8z0lSXN2VtKWlaI2mIZaxTaBGWGxxaIVSphgxvNKh0k9JMs+rVy4zvTadHKLTPxeKNV843l+FxRGpJHioegCNBIo450PaJIh329sdkTxJShhmB3jqnSKEWFPXxM+p7RjQtCM4cHeUxjqq3ygfCT/wD6k6uPJd1AHCIfE4h92nRjJ3ErsgEqOCe8ZJ2LcN0KAgMWFBnaeLJ3qCgEkpaNsJgy5pdwVZ6oU2lRntGFPCMDZuSkGoxa0X1gIllWm0sEDTVCpObWDmhGzH7il1hxhKddYYX3gBIA0vJ1vpF2MF1ZpnSTtKWGCjOsmFDGFL6oScxngGaARJmm6Wgjcfl4LTsVDoBqpzCex3N/GWG+YAjc9piPED6K2AWLAXsbMPIwNrH2hTMKXTAF4eIOhGoTSw187HbiIsuF39Ja7BuFwDY5hebGzkQqITfTx/MAVVOl/KUPokWMxdug0N2osotYbajfgYwNfWVzvI4E2O7qvFvNAcw1PNtD8RJkgCOXjfLY+bSo2/bw/wBSJKDv53G7qn8pHki0HJ52M68+k8+Wv/k38yHNzz52+M6daeHL4Rv/AHEOcc258PhOtOh3j8e6P9o5qbidOh3+Y8e7xKjMvP7ydZZTqu3Ejz+nNCVpncCGK1RdmPxk3VXbyfipVEGwEhq1R+8xM6CUdwIqdFUjeuzCRYS1tY8VGYQSstZUJ3rrwSohXsHRMGOO5D1i3tK/Wpe0spYZxBcAYEAnhOig1ADaA9Rb2jjC7Be6l7QRvtvMKq2KUPllRsSA1ooY0h8K4TdbyySMtxNjgtmsb7JxEh0TPFZNSsxzCZL1STOdIMMMuYNy3II8N6nCub2JnUHOaZuhUutB10mi4uJp9i4vdNis6vT4zMrJYxvQe4HKBKquBa5iFBG0tAaC4EgIdTYiSF1N5R9qa3RH1ZbeSo1kHYt7jb4IhTVRrLCU3c9kSL2OGqkEHaMfDPT7wnAVxESZaChMGeCsq3a4l3WGR5if8p9KrcpUP+LT2hG494bswXbJ7JyxHulaSHIlv7T8omqdCZ63sHo1RbTa5w9ococNzYO4DfzWRWxTlrA2F55Sti6rs3C0aYjYOHIINFu6IEGDwISFxFQW7UX11RSSCfGY7pL0R9mC6ndmhnVu8G2o71p4bHZrK00sNjzfK8yVHCDPfx1O+xC0HqjLfnzmo9Xs3E3OzOhtOpSY/O6SLwARLZET4WWRUxjI5FtpiVOkauYgAQk9Baf/ABHfyjh48LcksY5vCD/5Ct4DnWZDpPsP2Dy2Z0IdYSDoYPeG/FXqFfrFvzztNXBYrrRrFWycF7V4bxIG608vxHyR1KmUX553lqvV6tbxt0n6NnDRcODp60RcG4jnPkhw+I6yVsJjBV0My5N/X08B5pzkiaQmg6K7LFeq1hsDMmNwBNpG+FWq1yi3lHGVzSW4jzpN0T9i3PTJczfMS2d9tQUuhiyxsZTw2PzHK0M6M9HKFWhneTmkixjLGnidDzQV8S6tYRWKxdRalhM50k2QcO8t1GoPEFPp1863l7CYjrREjXIs5l60voVIKt0xmEW4uJvtmbWp1adOiW6jKTwOgI+CzqtBkYuJ5+tQemxaWYBrMr6BHWcTB726DzHxQuWuH4RbliQ0H2PiXZ2080DNp37x8EdVRYtaFVTs5oDtfCFlY2i88jorNCoGpyxRqApaa3B0M9FtxGVpHiNVl1GyuZnsNTO41uenESMsg8CNV1M5Hv5wVY3ExDmQ5bN7rNdTdY02fXykGJVWqubSVqiZo0q7Wc4yLeCrrQUCxicmsjTqFxueaIgAQkpBjaFZQ0iesEq5YS0aCUXF+0IyoVNwFtVXZZsUmCmwHnO18Y0tg6qFpMDFYnGUWSx3gLBKedJ58m8vFIoMwgzwLL22gujtMtqeJH6qQoztTGx1E9pfYwrCVusDLuuINveHzWhSfOoJ4ix9Yp10InsXQTaftMO0G7qZLTP3XXHxWXiEsx51nkukEFGvfgYXtDpJRouDILyJaY0AOgJO9CtBmF4mjQqVBdRpw8xDNnY5mIZLeGVwdxGgI370LqUMBlKMEbe37TBdJNn+xqmJynrDTsusRyNlo0axZdZr4Or1qWO+00/QvGZmOYdRcTxGunLzVTErY39pnYlMlTTj9odtbb9PDuyua7QEERBHaGp8QlU6JfUQKVJ6nd58JhemPSClXy5ARlDgSSLiRGk7itDD0WTebGAwb0iS0XdEDNen++3efveHEHzTcRohlnHD+GZ6F0twXtMO6LlvWHgNfykKhhXy1JiYSpkqCePYqnDvX18TzW4yhlnqUa4mm6EYgNr0z3x/N1d3jCzsQl1Imd0ipKaTa1sd/wCpfQqGWVLAHdIERw4KoE7AYbiY6ocmdeExmOrVKLn0JOXPccSNDzBB8lfVVYBpq0kSogcxz0qwrvstAv7YBad9okX5DzVaiRnYDaVsG4FY22mDAurM3pIK3QaCZoOjAmqz95vzC7FnsGZuP0SO9o1S3EucNzp8lSpgGnYyhTUGlrLsZgD7YFtmvILTu610KVOxY8IC1bJYw/aWHDG0vawSJB/dlKpOWJyxKZrnLFJ2mKVTqnM0ExwIKs9VnXXeWhQzrrJjbb8pa0wCh6hb3MgYa0X75T80sXAFhCKKAxYmi2UymaZsMwBmVnV2qBxrpPR9HU8M+GbTtAQWmW3me5Wjc7Tzo6sE5vaGGsyBFzHJJCNcy09egqrYXNvaSOIe7uHcpCKsrVsbVqcbekuw+EJQPVAlKxMZ0MK0aqq1QmGFEL9kOCTmMLKJ+Zm1bNdLpacp7h3FWlYimr8UNvaettqR4ywWzNGaxzs8N5KtroWQf5CD4H2jfZm16lJ00i9pc2WkHz8Qmm1Q/wCQ+YlSvhadUWcA2khWfVdaesJF/eGpRgC3qPmJ2RKa+k9C6CU3hxgGC2eMERHOQqOJYHWedx5DMAN4V0/og0mP/FF+D2yfItQ4VrNaRgTaqbcReIeiGNyVWnkbHwP6HkrFZcykc6Sz0hT7Nxw1mw6Q7D+0ZYcGltpImQes3/cFTo1urlChWNI3AvMNtzofUpNzA52DVwMQN0iOBIV+lilY2mvh+klc2bSVdDcIRiaYP3tb7hr5gHmjxDdgw8dVDUjPSalWanszoWTHNwcPI/lWUNBm85hja88m6R7MdTqvbHZJHLdpy8lv0KwZJ6PCVwyCA7LrFrh6+vjzQVFvHV0zLN10jJfToYltjABPBzbjyOZUqOhKGYeH7LNTMB6W0w72VdotUYJ/eEW8YMckzDm11PCWME2UtTPCH7F2n9pZ9mqgXZDXXnM0WPw+CXVpdWc4iq9HqWzrMNtHDljyDqCQfEKxe4vNqg+dAZQ1MpmxjTHfRvFCnVYToCJTq650IEz8bTLJpNbtnHYfKS0gvmZF/G6z6NKpfXaZFGlUJtwizaPSZ1RoaAABGmsj5JyYUIby2mCsbmK8RtB9TtOJ4SZTQqJtHiiqSWEw5eeRPkl1sQtMXMF3CC5j3C7PaMpPWkaaXItCyqmMc3A0tM+piGNxJY7BRcRCdhcTm0M6jVzaGBU1oSwIdhahaZCW6Bt4dPEPSN1l9NhKg2ErE31hdOlGqWWvAJh+Dpyq9RrThGzWx3BVLw7StxARC5gmffaQuyGRmn5xkZnNzHK8TYau1iFZsvWkcHHznseAPhOMqWa45rHK7w3AFCjEIrndTY+k4jcSxrYmxlhm5907v8J4uuZeKm49IJ195o9gUgHXAsQ8CZkHd3pzncD1EzcaxCaek9pouBaC0WIa9sWERcLJPn6Ty9rbev5ijpXgH1aWVlw0kkDUhwtHgZTqDANrx0jqFQU6lzt+Z5myq6k+88bneLOWkBmHPCb5Vaqac+E9O2Xtym6g17qjQQMrr3zC4tqdPis2pRIewE889F0bJY86iGYbH0q0hjg6x6pmSDcWO7Uc0BRl1MBlI0ItzeIKez20MW37hu3XRwLfhI8lYzl6UsCqXSxmhfggagqEnMBEDTfP6+YVXMbWiQbRZ0m2SypSe7KM4E5uIGvwnzCfh6rKwEdQqsjC087pbIe55yNLovYE/L1ZapqADWbRxahe1NdsKl7Sg/Du39Zh7xf+/MqjVOVg4mTWe1QOJzG4BzcCWvBBY+ROsEx/uKlKgNW44wqdS9a44wjoxsuk5rKzZDm2cAbFw3+RCDEVWBKmDiKr3KmYnpg9pxFXLpnPnv8AjKs0r5BebWABFIXiVhRhpdl9N0KwtWAReXioSiNQCKygS2m1KarBZrCPdm0QwvD2hxDfhIkjkVjYqq1UKyEjWZddiwUqeMKwDAyqRIGsE6RFvghxDGpQBA8IqsxemDGLnANc3MIbJ773bCRSUs4a2p51lUAlgbQR+PluWJtqVq08JlfNHLRs15VRYSrmwjybRhhsPJSna0STHmGw4aBDZKpO5Y7wLwfFMIMlMQi0iWYPE5UNSnmkg2hLsfKV1MkteVOrEowoEAmWhiC8G8/POc5AcwzUzAG+OM70Av1Om6HSe2sM3rLCAXOEuIeJECJd4J1gahFtHHzg8L+ElS91xbrLHSfe3eCKk2isf8T9pB4j3jXY2L9mROUZSWneYO88VYVTax/pNvaVcRT6xbeM3my+mXs2NZAdlJAJmzT80l8JqTMKr0c5NxpNRsHbYxHVgNcAQQOHEbxH6qrVolJn1aRpMFOx0mX6cbJyu9q0QHSTA94Wf5i6t4SrwPCaPR1cjsGYltZ4MCbWuY0u34WV8gc/KbRRDrH3RrE1GVWuG48N2oEnukKrVVSCJm45EKEDebrpY2KQqD3D+V11Rw57VjMigLuPOZ5/Tl9mhrQ7QkySTYSBuuG+asfpBNL/AMdpePW4k4nBkg9YTMWnLfQcWkeSSF6uraUWXq6lon6NYoMrAHR3V/UfoP4lYxC3WOrqWW8E23jvs+IOQiWukRfW8fGFNNc6axuGw5qprI7d6Ztq0CxrSHOjMZEWM2jiQop0MjXvH4fo5kqXO0ylLa72yGucJ4EifJPax3mkcMh1IgNWqXGVBMeqgCwnaagSTL2IhAMP2fGds/eHlKRiieqa3gZVxBOQ2jTamz/ZVLdk3b4cFn9H479TR17w0Mo0K/WJ5xg/GMhjmttdridTAAg8ik0cLVzOrtruPCVlotdgx13kMXiG6N6wytE94/stDCYWpYM+hudPWHSptu0oa8nv3LUWmq7RxVRG2z9kufc2HEpVSuq6CV3qAbRuKdKmIAzO4qreo5udBFamV4DtlFV7s4xrUcNGu8VVAO5EgiA4yq3Rpk7yn01bczrShpTDOIhmFo5rpLtaJd7SdWnlQqbyFOaSFYqMghZJ4Fo/3WtqDxARFh1wa+ji3lPaf0+krD+qOsZY6w/DxlJAIpkW1Q6ekLj6y4UpLgAYcMzZPme9XqdMM5HBhcesAtYXhVDDl2kAOF4EwR8ir4y2BPEWMSzADWGtwFQx2jmEHd1hohLqd/SKNZBxmq6GB7KzCbTY8Z0PzVGuQV53Ex+lCrUzbhNx0moh1B1tIfr/AAuv4FUaLZWmVScrUUjjMX0cwNM4hoeAQSWxFswByknn8FbqOwXSamKrOaehmwb0ZohwLS4C1tRBuLnvEc1U69rWMzjVqMLE8md6WOAwtQ292B4uBjzDguw/8wScML1VtzyZ4ziKsP1/TgJ46Fh5LWzC09aq9maXo90rOHa4FocHDQ2gib8Tq8cgq9WmHN5QxGB6w3EUYjahzWt64dxnX7qbcWlhMMALGA4jFl3r0NI46qM0elILtKQT69ctyWXjJdRoEkDjYD9EmpXCi5gswAuY0rbEcz2gfZzGh0ahwLgDfulZlPpanVKFNQxI9DaVFxiPly7E2iwCCtlDeW5cwpogmF4V0FLqrmW0r1hdZt9q5HUZcQLAtO+Y4LxnRa1lxdqYuL2PpPOYbOtTsiZYO3bl9BSmN5r24wqlTO9GbCCY/wBlUWAAxmduCp1mY6cJTqMSYyL3mc5yjc0JACjuxWnCQc0RIU31tJEodWDTbVMCk7wspMjTe55gKSFUaxtKg9RsqC8Y09mGJOqrmuL6TWHQzhbtvKHtymCmA3mPVpGm2UwrD4nKO9Jencym9O5kX1ydVIS0ILaENp21QFoVp+fmtmmYbdhknu4QkqGagU4ob+09me96y8u64JIDajb5RMcvFOzA1FqcHFjBtpbwnKJ6oMElhvOmU6DuT6F1S3FT8pDb+s02wiA4gxYhw57gU+s24HqJmYwNluPSes1NlUa7WHKOsAWkWOmn+Vkiq63nlqfWobBvHecwGxKdMhzZJgubMWPCAueqW0MMu7gXPD5iWbdqAUKk6ESP47fNRSHaE4dp1A8bzzmjjMr9dOXWbp8FpGlcTYeiWSbOl0tpEdYOB4iCL3ESRvCpHDNfSZxwtUaW8Zlel/Sr2wyMkMBnvLjcEncJBEJ9Gjk1O808FgSrZ33mCqP37vK2uup6pI/hTWbnnyvN0DScBPq0n5m4/Mgzc886ybT74+uGl+/767NzzzrOk2Cfr65m3AIGawkGH/YizIXDqvAcI4THmOeqofq1q5lTddPeIFYPmC7jT3mo2iyi5rhRaA+iGOkCzm2MTviQbrzWFOKRwa5urkix4GY9E1lYdYdGuPeHOpe0a4nsuDsrvw1GhxHJzD5qoKnUOFG4OvqpsD7gysG6sgDcbjzEzm39nNpuBYSWmRfUOaYcPkea9R0Rjnrrap3h9DNfBYhqq2bf7RWwL0aLeXDC6IVgUrxLaw+lnqEAS42AGtv0CFKFOkLgASoyIgvtHzdg+zYHVHDMdGjd9UsYnM1llI4jMbLATqnywNo62PjMosL6KpWp3lSqmsaVaTQc9R0Dgq4Y91REi50EVY7aebqsEN+as06NtW3jlS28hQonV1h81LPwEvUsISMz6CNsHXAENEfM81VdCTcmbGHrqq5aa2+sLqbRgRv4BAKF52J6U6tcvGAgl5TrBRPM1qpqNmMIfh8oub8EsPc6RMED7p1pMPZibJBTWRPBpb7TUuDxeLXKAlRXV+DDX1P+57DXL6SIYcjmwAWHNJ7XggCHI9I7qbjxnXFwfGXNcC4GS7OLxbrK1Te7q/8AcLH1gkWFvCGbNxJYWmwynK7jfeQrGU5R4qbe0TWQOCPGer9FekNP2IY9+UsdYnQtJ47t6z62HYObCeXxeHdHuo31jyptqg2T7VljmHWnXWwvxSRRc8JUy1L9lTvcTKdJ+k7Hj2bD1ZM2uZ0gcFdoYYg3aaGEwVQtmb28p59isac0jXW9zmbqPXBX7gDz+4noEpAC0qdjXaT3Cbm/WYQPhzVdiOHN9vnCFMSipVJ56Tc9a4gbusCOaDNfbm/+4wKBK53j6n7wHAe8Eotz8/rcQpOkyfr5DXf7hSnbKOefCQTHOL6PVadMVHARYkDVk6SN2rePZWTQ6Yo1qxpKdRzpzwlOljqVRygOsVsEH13efujzWq3aXSW+E1WPrMr4YGmINHLIi0OsY7swB5Ly+Fp1cLjStQ3D3sfSZFFHoYghz3vtBuj+MptD2VAYqANkagEwZO4XnkrXSmFrVClSie7raNxtGo1mThrCMHXfTrtoOcSwVIjjmBHlDphLq0KeIwxxKr2iv0iqlNKlE1gNbTu1cSx1ACf2mcZm8C1uQu8DDVY6KwdZMVe3Yy6H11A9pGGputW9uzb66/KJKYXtqaWE0jGGAwxqOAmBvKJjlF5WrVAgvNfRDMOz9mAXHVxVBs1Vu1tMh2aq3ag9Z7iZcSZ4owoAsISgW0iyqesU8bSyu0twuJLDIQsgMh0Dby11V9V29x4IOzTEOlhmc5aYuZY2iQ8DehLgreN/SvTrBCNY4LQRdw7z9FUBN9BNupTQp2mlH2jc2w+KeKel2mFXxlriloJMMIiV1xwmaTfWNqDer1fNVGPa1gQfEGExJwi8uVi0K07nXWnWnjMk04kA0zYb/NZYGagafFDpPX6Zr+MszDO10Zg4Qc33tDdONSzJW4HQ3g20InCCGuYTdhloHfrdcFID0uINxJ4g+MvYROkB7bF17jWCrqVgSCdmHziyNPSFUMceqbmeqZsJ3XTQ6kAn0MW1MGTG0XGJJ3sIFvC6IFRvwNjBFFRsPODvxBdYm5lpA1zN0lQ1Qbeo9+EYFAlHtN47nwLm1ngndaSqbVSdR6+40MMCfBu4eAj+ZhJ+HJLvfT2+Oo+cnn8zovpYHyGa4k9zguvfnx/BnSTRPPThe4gb+sHDmhLc8+f1kS/D2PrSOO7qnT8KRWsV8ufsT8ILaib/ABuP/bMpug0qrI5vkTPw5heEoYO9F6i99G+k81SofwmqL3lP0mJ2phTTqOYdxN+IvfyzHyXtcBiBXoq44j9/vPQUKgqIGHGH9Gqo9pkd2ajTTd/Fp5GB5ql0xTIpCqu6HN+efKV8cp6vON1N4Rs3ZYNU06xcyxg6SQYOu4w6PBLxWNcYfraADeI9fSKr4k9VnpaznSCuDXc5h0yw4He0C89xWh0FhX/SgVRvc29ZOCQiiA3nFuYnX13lenp0QoAAluwEdbK2MXN9pV6rNw3v8OAUPWscq6ylXxVjkTUy1oDXWsCpNyNYokkazSYMMbTmoZO4Kk+YtZZQe5bswbGVBDXafRMUcIaA3tE9WoC4wrA2ltRYT5pXSZodkVWNZbXed6y8Sjs2s9d0TUoUqN1GvEwLG1ZeSDqrdFbLYzzvSVa9YlDvJ0GOeQBdG2VdZmVKzEWYx1QwzaYl13Kmzs5sNpUJvKsQ8uv8EaACSBLWV8reseSApmbSRaA1sQXm2ieqBRrGpSJ2EpJhMkMhG87mXWg2nkbYFTqiQ8QM3fvWcxCVww7rC2vnPW7rrwkMvVcwky09UajvSlTsPR8NR4ecniGlgfBY8dUOGUnXxMIg/crf9Tb5wbbrItEBwAksOYH8Pgp1UMg3U5hbe0nc38ZY65cBfMM7YsAdTZMLZiQP6hcevGRt9J9Oaw99sgN3PHEKes6z/sPmPKRa3tPs06e8A4Nbuc3WeFpQ5y+viP8A2Xyk2tO5t+4Q6BpldZwLteCgt/V/29tmkW4T4N3W3t4NlvWYZ3711uHtf5rO8+fOdmeeltA/7re5wK7fnx3+BnR50We327c7QQ6QQbwX2v8Axj8yxemhUOGY0zYix0+Y+Oso48N1Jy7jX4SG08D7Ks5gFgTlH4e0IHgXCUzB4sVqC1PEc/O8PD1hUpBo4r/tcHTeO1RdkJ1tbKe//wCPzKyKf8DHvTOzi4lFP4eKZDswvz85V0iYKgpVv+IwT+82AZ47vIqx0S5pNUof2m49DDwLFM9L+0zjsGzDYhmY56fVeHEaiDeBrBk+SetSp0hg2yaNqPf/AGPrJFVsTQbLo20ht7avtnggQGyBxPGfotLoXoc4SnZjcnfwHpCweG6lbE6mK59euC9OlMCW5oNk7KDR7SqJOrafyL/ogqOW7K/GZ2IxJJyJ7mGYnEOqHreXBQqKo0iEQLtBcWw9UDWUQjqZGt4zwdJrGGpVdPAf2SXYk5VlZyXbKgi3HY41DwbuCYiBRHpSCCUNRXhlSBeXNKiRCaDyNELIDCWsyAgS+mLqDpKjm5vNFs2gGjxVCsxMqubw17ZsOZSQeMiA4zHMZIZd3Hgn06TNqYareL6FJ1Qyns6oJo4XAvWOm0dUqLGNVMuzGeop4WhQp6xTjKgJsrlMEDWeYx702fsSLaJKLMJnXnjjnZqYl12mA3uWOvbw+UbqdL+E9ds3rLi+HNeBka4QTr3EprOA9OvwOht8DBtcFZBlOc7AJIu12lhrZcKer0fcTr7NJ+0BLHHrZhlcNL6C64VO5VP+Jv8ACdbcThsIOtN0ZfwnW4XWKAjih4+HGdufWSeIkfdIe0C9jr1h3QpYWzAcLMPvI3sfadNp7iHtAv1T2gXeCljuR5MPvO/aMGbMcaXtRBY15YQNzXgEEneJd8FRbH06eIFFvUHxB3HtK5rqKvVnci/wgJaeek7szLtiNZHzV1drcdvcaiPn2vG+nEh+ncAHD4otD6fn8Gdz8I42BgH1nwyxHWJ3Nmx7yQ4SsfpTGU6FO9TjcW8eB/MqYuulJLt+83+LdSpA1agEkBpdFzwaPjZeGw4r12FGnfe9vCeapCpUPVp6zKdHcUzO+k7/AE6oy33fcvu6pA8QvU9J4ap1S1k7ya888JtY2k+Rai95dfzDdv4MUcNTYXSQ8wYixDibc/gkdDVjisa9S1hlHP1lfBVjVxDPa2kzuJxj6mUOM5QGt7gN3nv/AAr2+EwFOjmKC2Y3PrNRKSpfKN9ZS0evXnzWqqgCGZotgbLBl79QOqDu7z3pdVyNpm4vEEdlZocFQgXueJ0CrVGudJnVGudIPSoh5eGi82RlsoBMYSVsTL8U2nhqcvIdUIsPp3d6UrtVay7SUD13su0y1XEF5knluCtgWmmtMILCH7NwWbrO0G7iqWJxOTsrvNjo7ovr/wCI+w4eMNxeDESeQSqFcnQS3j+jlVcx9hF7GrSGs8q4sSIYykQJiyEsNogsNhJ03XCE7QCJoKW02sZAud54Ki1Es2sRkN4BjNql1m2G/vTkoBdTDWnaC0mbymM3AS7Sw99WjjDVwxslU2Uu1p6LD1qeGp5jBg59QngngLTE87i8c9VjrOYjDkaIle8oBoRSNglneDPF6Vqha3R4gF3DiqeiYjLeytpPWnVbnhIMZLXNuXNMiNAN6WiEo9K1raj7ySdQ0m+pOR5IO5zRYwOKnrLqlbcjQ38pAG6zrmRnYbe80ayd1/BGU7T0vHUc+k6+zSTT2T2WvGUxckju8YXK1yrniMptIPEeE4wxlJtBLHAdog8QoBy2J3U5Tw0M463+MkzqwDbKS0gWJa7iVx7G/wDSbf8AUzjr7ze9CWA0alNwBh2UjcRl38V4f/kBZMQljqARf30nnulSVqq48Ih6S7INF5Ley7rMdwc33fGFudE9JjEpv2ra+o/M0cDihWTXcb/mIi3doD/S+7S49zoW9ofT7N+DL8b7B2waDs0SHCCJjUwY7g4fFZXSfR4xlPKTbW9/kfzKmLworrlvNDgsW7F0KzHGXjrNgaEbh4Fv5lgVsMOj8VSdR2TofXj9pmVaQwlZGXbYzJZoPxjzMf1iV7elSDjnnxE2t4ViMa+pGdxdAgSd30MDxzJ+E6OpUCerUC/hz6fGJSkid0WlQHrj6H9a1FUAc8/vDhOz3Av8Pru5rmMXVByzX4Gg55ys5ncAqzuE1aY1RguphuKYWEUxefUlKRgwzGKXtDNKMXtJmGaQOtUO769y7Iah12jaWHau2u0ymIxLqji55kn1A7laVQosJrLTVBZYXgKQkF150HFVq9U5SFmngcMpdS4vfYR/R/ZjrejwWWf4rdmenQfpUJfSBYvGzYanU8FpYfDW1M810l0ncFE3O5hey8EIFSp2fdbvcfom1ah7qTy1WqdhLdo1c19OA4IKYtpF0xrF4KbLDCSptJMDeoLAC5h06JqMFUamM6mzsjJJv8lUXEZ302m5W6IFChdj2vpKmVmgDfCbkYmURWpIuutpdTpl/WdYbguJC6DeZmJxLVTrDqFeDEWSWW8qESzEVQWy63chUEGwkARM/F3torQSNyTyas7Mxri4Ei2XuCxy3WYcMDqumvlPVgWYiWvdDmvjI14gxw0Ka7gVEr20bQ2+BggaFfCcpt7bLAdoE2NlyrZnosdDqPacTs0+a8gMeJBHVc43uf7IcxFNKnFTY258J1tSs+ydtogx12uNjA4ImQXen/2HAzr7E+kmbngHt1cPebrHNFfORfZxb3Ejb2naZmNQHjKd5Lm/3hCO0BfiMp9RtOOntN10CdLKmk9SQOIzC/kvE/8AIxcoeOo+EwOmO8vvNHj8I2qwtd4g7wdxCwcLinw9UVU4ckTKo1mpOGWeZ7V2aaTyxwiCRwGV12OJ33X0XAYuniKYZdtvS/4M9ZQrrVQOvPjABe533O6x6rrjQAgFaai+p9/ofzHxjszaD6TszTBIIJi1+q7wAIaUnE9G08UoWqNiD7jQ/YyvXopVGVpTJPq0z8szT/MtijSyi3N/3Hzh7SbR/nyjnBaf4VbUDnnm0EyFSpuHrfHK3kFzGSBCdl68EECrtNq3bLaFLKwAvPw73fRVGol3udpjDDNVfM20Vu26Wgk9Z53/AKlP6scNpZGDufKI31S4yTJKnYzQVQosJdSbPghZ7aCNSlfU7Rvs1wB4u+QVHEKWFthNro9kpsCNW+glu08TmIAOnw/unYOhlFzKvTeO6xgqnb5SOz2NzAuuJsOJ+it1TZbCeWqE20mgIk9Y3Og4BU9tpSgOMMAhMUx1PeBSjj5bhMRldKComZbS3hMR1NQNC8bjS625Ko0MusudIdImqMo2k9m4XMZOiZVqWFhMCo0cOaGi/IKpckxG8V43EBptqrCLeNRbwSnnqHuRMy0xDcqghH2ZosUnrWiOsM8lww6zmCDm0J7lSogiq1IkWbaeubYNI02ywtglzTbgAEummak9K1raj0kk2YHxk31exUJDjvHhYBE1XspWG40N/KQBusn7PrOYb5hLQ02k3+SYEAqtTGzC49ZF9AZEVOw43LTlIIsBoEtXsivxU2N/CdbcTuUjMBcsOYEGwG+3iiK5QyrwOYGdvY+M6feg6w9rjYyNQOZ+ClgDmA4jMPUSP2m36BuvUjRzWOA14grxv/JRfI446/mYfTA7K+4mv9ea8reYUV7f2SK9MjR4Bynv1grT6Lx5wlTXunQ/Yy5g8UaD+XGed4igWuOYRvcDrfqvmNwIBhfTsLUWqocbHX7N+Z6hXDC458JFo48+XUcT+UwtNEtvzbQ/EazjLQPP9bNPOQ081ZC8OfA/YwZysYGmvy1j8xHkoY88+/xnASmfXrmgvCllGqWmQukEXl1HEkTNyV0EqJwOm5XGTa0IDSInel5wxsIbUmUAtxhYYS0HQaDvSQwDW4y01Jmph9hsPOMWO9k38ZHkPqhROua/9IlirU/Q07D+YR8BPsJQzXOnzV5jlGk8xWqa+cIecrxA8AlbjWJHaXWPGD2bPaVe0ey1VCczZVla2ZsqxS0OquMXPyTGdUXWPJWmusjXolq5KgaSlQNK2J1ock566da8dbJxLWtl3IKpWUsdJVqKSZXi9qC8aokpSVpRWXlx7ym7CPsFEd7PYGNuVm1nLtpM2uxdtJF+LpyiFGpaSKVS08fxRJy1CAAbW7tVXxDFlSuLE/ieyTiskSBUBuxj/kjqEJXWprZvoZA1W3ETlMWeyQB2hIuY0CFVsz0WO+oHpJJ2ack5GvAjKYJBuZQXJpK/FDbSdbtEeMsIEubcNeMzREkkaJxA6wrrZxcSL6A8RONd2HED7haLabz5oFfRXOpHZPpOI3HvOtlvjTdB3gNNvqu1Qaf0H5GdofebLoCQH1G/hsdCQSI5Lyn/ACUZUA8GuPQiYnTA7Cnzm0/wvH7TAkK1UNBc4wBckptKk9VxTQXJ2EJELHKs8829jW1qpeGgNgbu009VznRwt5L6t0FgXwuHCOb8fS+jAek9PhKLUqeUm5+kXjv8Ty6riQeIIML0SjLvw+2h+W8smEUKXHwPj2TrrIAPJSdNOfD6QCZDaGo9R6M/yoCZKQMevXkgjZ0rgZE6FIkRvsfAZ+u7sjQfeP0WT0ljjSHV09zv5Ceh6E6J/UN11XuD5n8QvaNKXSbAa/QLsFUOSw3Mb0vhwauY6KJVRr7z7vYbuV8UDsOO5mQMWO+39PdEuoNL3X1OpVyy01sJj4iszMXc3Jjii3cNAqzG+szHMKOH9mPbP/hCVnzdkQA2bsCBvrPxFTidw3AKGKUUuYzs0VuZpsDgW02d+88VhVsQ9V5j1qzVWvFW3arZyjX5LTwNNu8ZdwaN3jBsHgS7Ww4q89QCWXqgbQbG0g3RcpvGU2vBhUKKMtL8NQLylVKoQaxb1Agn1QFjlCkONJykOJcx7nlEEVIGVVkjQU552czy+i0FrmkEuGncBqsXDrmR6NvMenGelY2IafTmp3JLmmAOAQp/Ew5QXup+U7ZvIyyrVuyoSHHePCwlMer2Urg6jf2kAbrJClD3MIkuHVg2BN0YQLWKC1mHz3kX7IPhIBxyhwnMw3O4Dd+qULilpe6H5SbC9uBkyBL2g2cMwcRckcOaaQCxXgwuPWRwB8J1l8trPGXKD7wsCeahTmKsba9k+s46X8tZrOgZPtbzIY5rj3giAOS8z/yJD+lUngbH7TI6WsKXvNvWrNa0ucQANSdy8bRpNVcIguTpPPIhY5RMLt7bTqxhtm3LG27TDMu5TZfSug+gxhlzNq5vc+DDWw9Z6PB4NaAud+PpE1j4a3EdWpYkxwcvWooGvDf2OhHx1l3n4S6hTm50Gp7wC12u8tvyTdtPD7fkQWa0LAgeG7w1Hwd/MgA0i4HtAaevX/6QNtzz+8YkDI9euZ8ksG8bJEW9euAQg62kTtOJvzROSBpDpgFhfaajCYgZLaALz1aiS9zxnvcLi0FCy6ARfjq+YwtbBUcs8v0tiutNpGi1awAAvMBjaN8E2Aq7m5lGo2YxxgAwQ556ouVVqE7CU6lybCLdqbRdXqcG6NbwRU0FMaywlMUxHmx6DWAgH9936BY+LqM5v8BMzEuzG/wE+2nj8ggfwj9SmYTDdYbn3nYehnNzFmApe0fLr/qVrOQi2E0KhyLYRxiWOs3SdfBVlI3lZbbxHteo0HK28alPp3OplqkDa5i7MmR01GwsoZmKxMaWL5VmTi8xewgGPqio+2i0cLTNNO1LdBDTTWXNZlEBGTfeSTeUKbzp5gXBtSWEhptJ4HVZVYrSxAqAkA/SemGq67ztK1QtaRDrZjw4ohaniMt+y2k46rc8JGg2Q9gj70+HBDSXv0Ta249pzHUNPjdjXARlMOM3MoDdqKtbVDaT/UR4y2BniCGPFhxO74p9gKwNtHHPzg8PSQDyGg+9TMRFg3v5pQuKel7oflJ4+RkyzttBG54dvJ4DzT+rBLINiMy+sG+x9ppOiGKayvmJDWupudrYEa87LE6fw1TEUB1QuXI28RM3pGkXo5RveT27to1yA2Qwg5BbttOrla6D6CXDKC3eYEE/2kcBIwmEFAXPe4xMXTfWYeLaubZw8NV6xF0uNyL+hXf3Mubae0vw2GzuyiI0Jv2H6HwDrJhIG3Ibf3vBd8oueSI2pYe9tIm+ptN++M4Q30lVqmkoqsgx5Hyg/wBB5rtljFa4vA8eLCOXwj5t/lKUx055/aOpwI+vhb5DkUhDrzz4Rs+9evnzRcZE4E0zoZhsQQCFWeiGYGXqOLZEKyxiv0qeUShUcsbxngqcCTyXVG4CUaz3NoyoU5aTw1VdjKxaxtA8RiS624IY5aQAvCcFRgZzyH6qtVqEnKJXquWOURnQqgML32Y09Vv3nKoyFnyJud/KVHTtZV3Pyi99U1Hlx/wOC1adNaKBRLaIKa5RCdkYkMJOpCXVGYQay5pHHbXcS69z8EK0wJKURF7KDiJQtWUG006eBqMma0qcIMJqtm2lV0KGxhtCs4gMBso6pQcxiGRb5jGzMHlAO9LNS5iTUuZzE1Axsk3QjUzlGYxI7FGU+wloJ5TDbR7FLwWRX1oUyfCbdLvGR2iP9P8AdHyU4vU0vQfSdT4zuIH7cDdayZUA/XLOX+WZSNXjdeyrU96sM8J1rj1L6RCVc9QnrII3lzD/AKvgP6ldT+e4/wDj94PhCMN2qH7v/crGGOlE+v3gNs0lhh1Wf/aVYpqLL/nBbc+kk/3u6rbwVpALf/pBH2nWm/8AG4coNk5e+P8A7D9Jx29o52UP2U74eOQyQk3vTHv9TKlfvxg4/tR4/wDW/ujO3tEH+Xz4QDaJ/pP9D/oPJQ/d58I+jF20z83fN6Qx0585YpbQR2/n/uSk35842d9fFNO8icCZ4SZdS3ckaQYbTVkbGLMZ0NAqko1O9Gp/9q7xVdu/K4/nCJGovGaDbR7i937oWbR2PrMulx9Z3b2lIbsuif0du584GE3Y+cGoaBX6neloyNPR3NLMKBN15oX7ssUh2hNC0W5LCJOae7VQKe3CJMR2lt4buieJx38wyeE7QTqm0ottNNhv0VJpSMz22j106ntLlHaToNGUWSidZuU1GUaT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8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45729"/>
            <a:ext cx="10464800" cy="6712271"/>
          </a:xfrm>
        </p:spPr>
      </p:pic>
    </p:spTree>
    <p:extLst>
      <p:ext uri="{BB962C8B-B14F-4D97-AF65-F5344CB8AC3E}">
        <p14:creationId xmlns:p14="http://schemas.microsoft.com/office/powerpoint/2010/main" val="42626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xed income.jpg"/>
          <p:cNvPicPr>
            <a:picLocks noChangeAspect="1"/>
          </p:cNvPicPr>
          <p:nvPr/>
        </p:nvPicPr>
        <p:blipFill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197" y="1702382"/>
            <a:ext cx="10007600" cy="6954513"/>
          </a:xfrm>
        </p:spPr>
        <p:txBody>
          <a:bodyPr>
            <a:noAutofit/>
          </a:bodyPr>
          <a:lstStyle/>
          <a:p>
            <a:pPr lvl="1">
              <a:lnSpc>
                <a:spcPts val="6500"/>
              </a:lnSpc>
            </a:pPr>
            <a:r>
              <a:rPr lang="en-US" sz="4800" dirty="0" smtClean="0"/>
              <a:t>Too Expensive---Fed Funds @ 0% to .12 Basis Points</a:t>
            </a:r>
          </a:p>
          <a:p>
            <a:pPr lvl="1">
              <a:lnSpc>
                <a:spcPts val="6500"/>
              </a:lnSpc>
            </a:pPr>
            <a:r>
              <a:rPr lang="en-US" sz="4800" dirty="0" smtClean="0"/>
              <a:t>2008 Fed Funds</a:t>
            </a:r>
          </a:p>
          <a:p>
            <a:pPr lvl="1">
              <a:lnSpc>
                <a:spcPts val="6500"/>
              </a:lnSpc>
            </a:pPr>
            <a:r>
              <a:rPr lang="en-US" sz="4800" dirty="0" smtClean="0"/>
              <a:t>Future Losses---If Interest Rates Rise</a:t>
            </a:r>
          </a:p>
          <a:p>
            <a:pPr lvl="1">
              <a:lnSpc>
                <a:spcPts val="6500"/>
              </a:lnSpc>
            </a:pPr>
            <a:r>
              <a:rPr lang="en-US" sz="4800" dirty="0" smtClean="0"/>
              <a:t>2yr-10 yr-30yr.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66631"/>
            <a:ext cx="1110758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/>
              <a:t>Current Bond Market Environment- Fixed Income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68931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/>
              <a:t>What is Your Portfolio Telling You?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545" y="1880755"/>
            <a:ext cx="11232573" cy="4576295"/>
          </a:xfrm>
        </p:spPr>
        <p:txBody>
          <a:bodyPr>
            <a:noAutofit/>
          </a:bodyPr>
          <a:lstStyle/>
          <a:p>
            <a:r>
              <a:rPr lang="en-US" sz="3600" dirty="0" smtClean="0"/>
              <a:t>Are You Over/Under Invested In Stocks vs. Bonds?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Over Exposed In One Industry Or One Country?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Does One Security Represent More Than 25% Of The Portfolio?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Are You Satisfied With Your Cash Holdings?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3093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xed_income.jpg"/>
          <p:cNvPicPr>
            <a:picLocks noChangeAspect="1"/>
          </p:cNvPicPr>
          <p:nvPr/>
        </p:nvPicPr>
        <p:blipFill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794" y="0"/>
            <a:ext cx="12280794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Should We Buy, Hold Or Sell ?</a:t>
            </a:r>
          </a:p>
          <a:p>
            <a:endParaRPr lang="en-US" sz="4400" dirty="0" smtClean="0"/>
          </a:p>
          <a:p>
            <a:r>
              <a:rPr lang="en-US" sz="4400" dirty="0" smtClean="0"/>
              <a:t>Need a Professional, Comprehensive Investment Plan!</a:t>
            </a:r>
          </a:p>
          <a:p>
            <a:pPr lvl="2"/>
            <a:r>
              <a:rPr lang="en-US" sz="3600" dirty="0" smtClean="0"/>
              <a:t>Your Current Needs</a:t>
            </a:r>
          </a:p>
          <a:p>
            <a:pPr lvl="2"/>
            <a:r>
              <a:rPr lang="en-US" sz="3600" dirty="0" smtClean="0"/>
              <a:t>Short/Long Term Investments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Now What 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7583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343</Words>
  <Application>Microsoft Office PowerPoint</Application>
  <PresentationFormat>Widescreen</PresentationFormat>
  <Paragraphs>75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1_Office Theme</vt:lpstr>
      <vt:lpstr>Market Observations as Seen Through the Eyes of a 43 Year Wall Street Executive</vt:lpstr>
      <vt:lpstr>Where Are We Today ?</vt:lpstr>
      <vt:lpstr>Federal Reserve Bank</vt:lpstr>
      <vt:lpstr>How Prepared are Investors for the Fed’s Announced Future Moves? </vt:lpstr>
      <vt:lpstr>Current Environment- Equities</vt:lpstr>
      <vt:lpstr>PowerPoint Presentation</vt:lpstr>
      <vt:lpstr>Current Bond Market Environment- Fixed Income</vt:lpstr>
      <vt:lpstr>What is Your Portfolio Telling You?</vt:lpstr>
      <vt:lpstr>Now What ?</vt:lpstr>
      <vt:lpstr>Take Aways</vt:lpstr>
      <vt:lpstr>Today’s Wall Street</vt:lpstr>
      <vt:lpstr>Today’s Wall Street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Investment Strategies   for   Most Market  Environments</dc:title>
  <dc:creator>Microsoft Store</dc:creator>
  <cp:lastModifiedBy>Sam Peluso</cp:lastModifiedBy>
  <cp:revision>97</cp:revision>
  <cp:lastPrinted>2014-10-30T13:52:44Z</cp:lastPrinted>
  <dcterms:created xsi:type="dcterms:W3CDTF">2014-07-09T13:21:24Z</dcterms:created>
  <dcterms:modified xsi:type="dcterms:W3CDTF">2015-07-28T14:01:45Z</dcterms:modified>
</cp:coreProperties>
</file>