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37" r:id="rId1"/>
  </p:sldMasterIdLst>
  <p:notesMasterIdLst>
    <p:notesMasterId r:id="rId13"/>
  </p:notesMasterIdLst>
  <p:sldIdLst>
    <p:sldId id="291" r:id="rId2"/>
    <p:sldId id="292" r:id="rId3"/>
    <p:sldId id="261" r:id="rId4"/>
    <p:sldId id="293" r:id="rId5"/>
    <p:sldId id="263" r:id="rId6"/>
    <p:sldId id="264" r:id="rId7"/>
    <p:sldId id="285" r:id="rId8"/>
    <p:sldId id="283" r:id="rId9"/>
    <p:sldId id="294" r:id="rId10"/>
    <p:sldId id="271" r:id="rId11"/>
    <p:sldId id="275" r:id="rId12"/>
  </p:sldIdLst>
  <p:sldSz cx="9144000" cy="6858000" type="screen4x3"/>
  <p:notesSz cx="6858000" cy="9144000"/>
  <p:embeddedFontLst>
    <p:embeddedFont>
      <p:font typeface="Tahoma" pitchFamily="34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00"/>
    <a:srgbClr val="00CC00"/>
    <a:srgbClr val="CC0099"/>
    <a:srgbClr val="FF9900"/>
    <a:srgbClr val="990099"/>
    <a:srgbClr val="CC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46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73F854E-3931-4D69-BA1C-BC1720FDE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Copyright© 2008 John Wiley &amp; Sons, Inc.22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AE47-C90B-40F8-B843-9DD7E8AF9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Copyright© 2008 John Wiley &amp; Sons, Inc.22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69CD-19AC-4212-AD05-217BAF66C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Copyright© 2008 John Wiley &amp; Sons, Inc.22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43F20-80BA-47C1-807D-1C849988C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Copyright© 2008 John Wiley &amp; Sons, Inc.22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AC0E-850A-47C7-8E1D-0E58954DC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Copyright© 2008 John Wiley &amp; Sons, Inc.22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9E08-5395-4833-8F57-712ABCDF2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Copyright© 2008 John Wiley &amp; Sons, Inc.22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73CF9-563D-4987-8B80-2B278EF26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Copyright© 2008 John Wiley &amp; Sons, Inc.22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34F7-5DB2-43AC-B611-087A6BB69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Copyright© 2008 John Wiley &amp; Sons, Inc.22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165E0-EFEC-486C-ABBE-2CA3760E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Copyright© 2008 John Wiley &amp; Sons, Inc.22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B2A4B-276E-4940-BB9A-E9F15DD18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Copyright© 2008 John Wiley &amp; Sons, Inc.22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7CA9-B502-4CCB-AA0E-4CE4A1DE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Copyright© 2008 John Wiley &amp; Sons, Inc.22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3D1A-5BEC-4480-A837-32DFFC891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Copyright© 2008 John Wiley &amp; Sons, Inc.22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951124-AFEF-40D3-87C7-27290B3C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dic.gov/deposit/deposits/insured/basic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000" b="1" dirty="0" smtClean="0"/>
              <a:t>Chapter </a:t>
            </a:r>
            <a:r>
              <a:rPr lang="en-US" sz="5000" b="1" dirty="0" smtClean="0"/>
              <a:t>13 and Chapter 14</a:t>
            </a:r>
            <a:r>
              <a:rPr lang="en-US" sz="5000" b="1" dirty="0" smtClean="0"/>
              <a:t/>
            </a:r>
            <a:br>
              <a:rPr lang="en-US" sz="5000" b="1" dirty="0" smtClean="0"/>
            </a:br>
            <a:r>
              <a:rPr lang="en-US" sz="5000" b="1" dirty="0" smtClean="0"/>
              <a:t>- Part I -</a:t>
            </a:r>
            <a:r>
              <a:rPr lang="en-US" sz="5000" b="1" dirty="0" smtClean="0"/>
              <a:t/>
            </a:r>
            <a:br>
              <a:rPr lang="en-US" sz="5000" b="1" dirty="0" smtClean="0"/>
            </a:br>
            <a:r>
              <a:rPr lang="en-US" sz="5000" b="1" dirty="0" smtClean="0"/>
              <a:t>Investment Banking</a:t>
            </a:r>
            <a:br>
              <a:rPr lang="en-US" sz="5000" b="1" dirty="0" smtClean="0"/>
            </a:br>
            <a:r>
              <a:rPr lang="en-US" sz="5000" b="1" dirty="0" smtClean="0"/>
              <a:t> </a:t>
            </a:r>
            <a:r>
              <a:rPr lang="en-US" sz="5000" b="1" dirty="0" smtClean="0"/>
              <a:t> </a:t>
            </a:r>
            <a:endParaRPr lang="en-US" sz="5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t"/>
          <a:lstStyle/>
          <a:p>
            <a:pPr eaLnBrk="1" hangingPunct="1"/>
            <a:r>
              <a:rPr lang="en-US" dirty="0" smtClean="0"/>
              <a:t>Other functions of IB </a:t>
            </a:r>
            <a:br>
              <a:rPr lang="en-US" dirty="0" smtClean="0"/>
            </a:br>
            <a:r>
              <a:rPr lang="en-US" dirty="0" smtClean="0"/>
              <a:t>- Trading </a:t>
            </a:r>
            <a:r>
              <a:rPr lang="en-US" dirty="0" smtClean="0"/>
              <a:t>and Brokerage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772400" cy="4953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brokerage function</a:t>
            </a:r>
            <a:r>
              <a:rPr lang="en-US" dirty="0" smtClean="0"/>
              <a:t> is to bring a buyer and seller together.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Dealer </a:t>
            </a:r>
            <a:r>
              <a:rPr lang="en-US" b="1" dirty="0" smtClean="0"/>
              <a:t>function</a:t>
            </a:r>
            <a:r>
              <a:rPr lang="en-US" dirty="0" smtClean="0"/>
              <a:t> - buying (bid) and selling (ask) from an inventory of securities owned by the seller.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8C516-F8D0-4257-AD72-D8C35DFCC92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t"/>
          <a:lstStyle/>
          <a:p>
            <a:pPr eaLnBrk="1" hangingPunct="1"/>
            <a:r>
              <a:rPr lang="en-US" dirty="0" smtClean="0"/>
              <a:t>Other functions of IB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/>
              <a:t>Mergers </a:t>
            </a:r>
            <a:r>
              <a:rPr lang="en-US" dirty="0" smtClean="0"/>
              <a:t>and Acquisitions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7772400" cy="51054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Specialized IB departments provide the following services.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Arrange mergers which would produce economic synergy or increase total value.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Assist firms in fighting hostile takeovers.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Help establish the value of target firms.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Mergers and acquisitions have been a profitable aspect of the IB business.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CA5BC-6A33-4282-9BE5-77DD65B0AF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Investment 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term, in 1930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Refer to business of helping other business creating securities. </a:t>
            </a:r>
          </a:p>
          <a:p>
            <a:pPr lvl="1"/>
            <a:r>
              <a:rPr lang="en-US" dirty="0" smtClean="0"/>
              <a:t>Issuing stocks</a:t>
            </a:r>
          </a:p>
          <a:p>
            <a:pPr lvl="1"/>
            <a:r>
              <a:rPr lang="en-US" dirty="0" smtClean="0"/>
              <a:t>Issuing bonds</a:t>
            </a:r>
          </a:p>
          <a:p>
            <a:pPr lvl="1"/>
            <a:r>
              <a:rPr lang="en-US" dirty="0" smtClean="0"/>
              <a:t>For corporation, government, or non-profit </a:t>
            </a:r>
            <a:r>
              <a:rPr lang="en-US" dirty="0" err="1" smtClean="0"/>
              <a:t>orga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Share similarity with consulting firms</a:t>
            </a:r>
          </a:p>
          <a:p>
            <a:r>
              <a:rPr lang="en-US" dirty="0" smtClean="0"/>
              <a:t>Differ from commercial banks</a:t>
            </a:r>
          </a:p>
          <a:p>
            <a:pPr lvl="1"/>
            <a:r>
              <a:rPr lang="en-US" dirty="0" smtClean="0"/>
              <a:t>Not taking deposits, not making loans 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FAC0E-850A-47C7-8E1D-0E58954DC7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  <a:noFill/>
        </p:spPr>
        <p:txBody>
          <a:bodyPr lIns="90488" tIns="44450" rIns="90488" bIns="44450" anchor="t"/>
          <a:lstStyle/>
          <a:p>
            <a:pPr eaLnBrk="1" hangingPunct="1"/>
            <a:r>
              <a:rPr lang="en-US" dirty="0" smtClean="0"/>
              <a:t>What does Investment Banking do?</a:t>
            </a:r>
            <a:endParaRPr lang="en-US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762000"/>
            <a:ext cx="8458200" cy="5715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800" dirty="0" smtClean="0"/>
              <a:t>Underwriting: IB knows who are potential buyers of those securities. </a:t>
            </a:r>
          </a:p>
          <a:p>
            <a:pPr lvl="1" eaLnBrk="1" hangingPunct="1"/>
            <a:r>
              <a:rPr lang="en-US" sz="2400" dirty="0" smtClean="0"/>
              <a:t>IPO</a:t>
            </a:r>
          </a:p>
          <a:p>
            <a:pPr lvl="2" eaLnBrk="1" hangingPunct="1"/>
            <a:r>
              <a:rPr lang="en-US" dirty="0" smtClean="0"/>
              <a:t>first sale of securities to the public.</a:t>
            </a:r>
          </a:p>
          <a:p>
            <a:pPr lvl="1" eaLnBrk="1" hangingPunct="1"/>
            <a:r>
              <a:rPr lang="en-US" sz="2400" dirty="0" smtClean="0"/>
              <a:t>Seasoned offering</a:t>
            </a:r>
          </a:p>
          <a:p>
            <a:pPr lvl="2" eaLnBrk="1" hangingPunct="1"/>
            <a:r>
              <a:rPr lang="en-US" dirty="0" smtClean="0"/>
              <a:t>additional issue of securities already trading.</a:t>
            </a:r>
          </a:p>
          <a:p>
            <a:pPr lvl="1" eaLnBrk="1" hangingPunct="1"/>
            <a:r>
              <a:rPr lang="en-US" sz="2400" dirty="0" smtClean="0"/>
              <a:t>Bought deal: IB bought shares and sell in market</a:t>
            </a:r>
          </a:p>
          <a:p>
            <a:pPr lvl="1" eaLnBrk="1" hangingPunct="1"/>
            <a:r>
              <a:rPr lang="en-US" sz="2400" dirty="0" smtClean="0"/>
              <a:t>Best efforts: IB did not buy but give best efforts</a:t>
            </a:r>
          </a:p>
          <a:p>
            <a:pPr eaLnBrk="1" hangingPunct="1"/>
            <a:r>
              <a:rPr lang="en-US" sz="2800" dirty="0" smtClean="0"/>
              <a:t>IB solves moral hazard issue</a:t>
            </a:r>
          </a:p>
          <a:p>
            <a:pPr lvl="1" eaLnBrk="1" hangingPunct="1"/>
            <a:r>
              <a:rPr lang="en-US" sz="2400" dirty="0" smtClean="0"/>
              <a:t>IB is familiar with the new company and do due diligent </a:t>
            </a:r>
          </a:p>
          <a:p>
            <a:pPr lvl="1" eaLnBrk="1" hangingPunct="1"/>
            <a:r>
              <a:rPr lang="en-US" sz="2400" dirty="0" smtClean="0"/>
              <a:t>Trust is very important in this business</a:t>
            </a:r>
          </a:p>
          <a:p>
            <a:pPr lvl="1" eaLnBrk="1" hangingPunct="1"/>
            <a:r>
              <a:rPr lang="en-US" sz="2400" dirty="0" smtClean="0"/>
              <a:t>IB bankers are usually well spoken and well dressed.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0712E-9702-42C9-8700-8A4614F37DB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history in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In 1933, Glass-</a:t>
            </a:r>
            <a:r>
              <a:rPr lang="en-US" dirty="0" err="1" smtClean="0"/>
              <a:t>Steagall</a:t>
            </a:r>
            <a:r>
              <a:rPr lang="en-US" dirty="0" smtClean="0"/>
              <a:t> act separate IB and CB</a:t>
            </a:r>
          </a:p>
          <a:p>
            <a:pPr lvl="1"/>
            <a:r>
              <a:rPr lang="en-US" dirty="0" smtClean="0"/>
              <a:t>A bank had to be either IB or CB.</a:t>
            </a:r>
          </a:p>
          <a:p>
            <a:pPr lvl="1"/>
            <a:r>
              <a:rPr lang="en-US" dirty="0" smtClean="0"/>
              <a:t>IB was perceived risky and CB was safer.</a:t>
            </a:r>
          </a:p>
          <a:p>
            <a:pPr lvl="1"/>
            <a:r>
              <a:rPr lang="en-US" dirty="0" smtClean="0"/>
              <a:t>JP Morgan was doing both and chose to be IB </a:t>
            </a:r>
          </a:p>
          <a:p>
            <a:pPr lvl="2"/>
            <a:r>
              <a:rPr lang="en-US" dirty="0" smtClean="0"/>
              <a:t>Called “Morgan Stanley”, the 2</a:t>
            </a:r>
            <a:r>
              <a:rPr lang="en-US" baseline="30000" dirty="0" smtClean="0"/>
              <a:t>nd</a:t>
            </a:r>
            <a:r>
              <a:rPr lang="en-US" dirty="0" smtClean="0"/>
              <a:t> largest IB in US, after Goldman Sachs. </a:t>
            </a:r>
          </a:p>
          <a:p>
            <a:pPr lvl="1"/>
            <a:r>
              <a:rPr lang="en-US" dirty="0" smtClean="0"/>
              <a:t>FDIC was created on this act.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 smtClean="0"/>
              <a:t>FDIC </a:t>
            </a:r>
            <a:r>
              <a:rPr lang="en-US" sz="2300" dirty="0" smtClean="0"/>
              <a:t>Covers Those Deposits Payable in the U.S.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hlinkClick r:id="rId2"/>
              </a:rPr>
              <a:t>http://www.fdic.gov/deposit/deposits/insured/basics.html</a:t>
            </a:r>
            <a:r>
              <a:rPr lang="en-US" sz="2400" dirty="0" smtClean="0"/>
              <a:t>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FAC0E-850A-47C7-8E1D-0E58954DC75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t"/>
          <a:lstStyle/>
          <a:p>
            <a:pPr eaLnBrk="1" hangingPunct="1"/>
            <a:r>
              <a:rPr lang="en-US" smtClean="0"/>
              <a:t>Glass-Steagall Act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229600" cy="5029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Separated CB and IB in the U.S.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i="1" smtClean="0"/>
              <a:t>Glass-Steagall Act of 1933</a:t>
            </a:r>
            <a:r>
              <a:rPr lang="en-US" smtClean="0"/>
              <a:t> (Banking Act) restricted the asset powers of commercial banks to low-risk underwriting areas.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other countries, universal banks were able to combine commercial and investment banking functions.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95402-12BE-4E9E-8B58-A0A5C427BA9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391400" cy="609600"/>
          </a:xfrm>
        </p:spPr>
        <p:txBody>
          <a:bodyPr lIns="90488" tIns="44450" rIns="90488" bIns="44450"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Glass-Steagall Act (continued)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CB could not underwrite (buy and resell) risky business securities.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CB were limited as to the risk assumed in their investment portfolio - no risky corporate securities.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IB firms were prohibited from engaging in CB.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Firms became either IB or CB.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42FAB-5A3C-413B-90DF-36A732F0F13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U. S. versus Other Developed Nations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Until 1999, investment banks in the U. S. could not do commercial banking activities and vice versa.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Outside of Japan, in most other developed nations, financial institutions are allowed to do both investment and commercial banking.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Engage </a:t>
            </a:r>
            <a:r>
              <a:rPr lang="en-US" dirty="0" smtClean="0"/>
              <a:t>in deposit taking, making loans, brokerage, securities underwriting, and insurance.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87EFF-6680-4463-9AF3-071EE2841D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Gramm-Leach-Bliley </a:t>
            </a:r>
            <a:r>
              <a:rPr lang="en-US" dirty="0" smtClean="0"/>
              <a:t>Act</a:t>
            </a:r>
            <a:br>
              <a:rPr lang="en-US" dirty="0" smtClean="0"/>
            </a:br>
            <a:r>
              <a:rPr lang="en-US" dirty="0" smtClean="0"/>
              <a:t>– Before  Financial Crisis</a:t>
            </a:r>
            <a:endParaRPr lang="en-US" dirty="0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Financial Services Modernization Act of 1999</a:t>
            </a:r>
          </a:p>
          <a:p>
            <a:pPr eaLnBrk="1" hangingPunct="1"/>
            <a:r>
              <a:rPr lang="en-US" dirty="0" smtClean="0"/>
              <a:t>Repealed Glass-</a:t>
            </a:r>
            <a:r>
              <a:rPr lang="en-US" dirty="0" err="1" smtClean="0"/>
              <a:t>Steagall</a:t>
            </a:r>
            <a:endParaRPr lang="en-US" dirty="0" smtClean="0"/>
          </a:p>
          <a:p>
            <a:pPr lvl="1" eaLnBrk="1" hangingPunct="1"/>
            <a:r>
              <a:rPr lang="en-US" dirty="0" smtClean="0"/>
              <a:t>So banks can do risky investment because they are IB</a:t>
            </a:r>
          </a:p>
          <a:p>
            <a:pPr lvl="1" eaLnBrk="1" hangingPunct="1"/>
            <a:r>
              <a:rPr lang="en-US" dirty="0" smtClean="0"/>
              <a:t>But meanwhile, they are insured by FDIC, because they are CB</a:t>
            </a:r>
          </a:p>
          <a:p>
            <a:pPr lvl="1" eaLnBrk="1" hangingPunct="1"/>
            <a:r>
              <a:rPr lang="en-US" dirty="0" smtClean="0"/>
              <a:t>Seeds of crisis were planted from then.</a:t>
            </a:r>
            <a:endParaRPr lang="en-US" dirty="0" smtClean="0"/>
          </a:p>
          <a:p>
            <a:pPr eaLnBrk="1" hangingPunct="1"/>
            <a:r>
              <a:rPr lang="en-US" dirty="0" smtClean="0"/>
              <a:t>Permitted CB, IB, and insurance underwriting under a financial holding </a:t>
            </a:r>
            <a:r>
              <a:rPr lang="en-US" dirty="0" smtClean="0"/>
              <a:t>company</a:t>
            </a:r>
          </a:p>
          <a:p>
            <a:pPr eaLnBrk="1" hangingPunct="1"/>
            <a:r>
              <a:rPr lang="en-US" dirty="0" smtClean="0"/>
              <a:t>So US banks can compete globally.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6B5B9-01FA-4D18-9321-10843BE7A24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Dodd Frank Act 2010 </a:t>
            </a:r>
            <a:br>
              <a:rPr lang="en-US" dirty="0" smtClean="0"/>
            </a:br>
            <a:r>
              <a:rPr lang="en-US" dirty="0" smtClean="0"/>
              <a:t>– After  Financial Crisis</a:t>
            </a:r>
            <a:endParaRPr lang="en-US" dirty="0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Section 619: Volcker Rule</a:t>
            </a:r>
          </a:p>
          <a:p>
            <a:pPr lvl="1" eaLnBrk="1" hangingPunct="1"/>
            <a:r>
              <a:rPr lang="en-US" dirty="0" smtClean="0"/>
              <a:t>Prohibit proprietary from trading by CB</a:t>
            </a:r>
          </a:p>
          <a:p>
            <a:pPr lvl="1" eaLnBrk="1" hangingPunct="1"/>
            <a:r>
              <a:rPr lang="en-US" dirty="0" smtClean="0"/>
              <a:t>Prohibit CB from owning hedge funds and private equity.</a:t>
            </a:r>
          </a:p>
          <a:p>
            <a:pPr eaLnBrk="1" hangingPunct="1"/>
            <a:r>
              <a:rPr lang="en-US" b="1" i="1" dirty="0" smtClean="0"/>
              <a:t>Section 716</a:t>
            </a:r>
          </a:p>
          <a:p>
            <a:pPr lvl="1" eaLnBrk="1" hangingPunct="1"/>
            <a:r>
              <a:rPr lang="en-US" dirty="0" smtClean="0"/>
              <a:t>Swap dealers are barred access to Fed discount window</a:t>
            </a:r>
          </a:p>
          <a:p>
            <a:pPr lvl="2" eaLnBrk="1" hangingPunct="1"/>
            <a:r>
              <a:rPr lang="en-US" dirty="0" smtClean="0"/>
              <a:t>Prevent banks from dealing with swap.</a:t>
            </a:r>
          </a:p>
          <a:p>
            <a:pPr eaLnBrk="1" hangingPunct="1"/>
            <a:r>
              <a:rPr lang="en-US" dirty="0" smtClean="0"/>
              <a:t>Goldman Sachs shut down prop trading.</a:t>
            </a:r>
          </a:p>
          <a:p>
            <a:pPr eaLnBrk="1" hangingPunct="1"/>
            <a:r>
              <a:rPr lang="en-US" dirty="0" smtClean="0"/>
              <a:t>After implementing Dodd Frank act, GS is not the old GS anymore.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6B5B9-01FA-4D18-9321-10843BE7A24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613</Words>
  <Application>Microsoft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Tahoma</vt:lpstr>
      <vt:lpstr>Arial</vt:lpstr>
      <vt:lpstr>Calibri</vt:lpstr>
      <vt:lpstr>Times New Roman</vt:lpstr>
      <vt:lpstr>Office Theme</vt:lpstr>
      <vt:lpstr>Chapter 13 and Chapter 14 - Part I - Investment Banking   </vt:lpstr>
      <vt:lpstr>What is Investment Banking</vt:lpstr>
      <vt:lpstr>What does Investment Banking do?</vt:lpstr>
      <vt:lpstr>IB history in US</vt:lpstr>
      <vt:lpstr>Glass-Steagall Act </vt:lpstr>
      <vt:lpstr>The Glass-Steagall Act (continued)</vt:lpstr>
      <vt:lpstr>U. S. versus Other Developed Nations </vt:lpstr>
      <vt:lpstr>Gramm-Leach-Bliley Act – Before  Financial Crisis</vt:lpstr>
      <vt:lpstr>Dodd Frank Act 2010  – After  Financial Crisis</vt:lpstr>
      <vt:lpstr>Other functions of IB  - Trading and Brokerage</vt:lpstr>
      <vt:lpstr>Other functions of IB  - Mergers and Acquisitions</vt:lpstr>
    </vt:vector>
  </TitlesOfParts>
  <Company>Towson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Kidwell, Blackwell, Whidbee &amp; Peterson - 9th Edition</dc:title>
  <dc:subject>PowerPoint Slides - Chapter 19</dc:subject>
  <dc:creator>Babu G. Baradwaj</dc:creator>
  <cp:lastModifiedBy>Owner</cp:lastModifiedBy>
  <cp:revision>43</cp:revision>
  <cp:lastPrinted>1601-01-01T00:00:00Z</cp:lastPrinted>
  <dcterms:created xsi:type="dcterms:W3CDTF">2002-06-30T15:42:55Z</dcterms:created>
  <dcterms:modified xsi:type="dcterms:W3CDTF">2009-12-02T05:42:53Z</dcterms:modified>
</cp:coreProperties>
</file>