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6" r:id="rId3"/>
    <p:sldId id="257" r:id="rId4"/>
    <p:sldId id="265" r:id="rId5"/>
    <p:sldId id="259" r:id="rId6"/>
    <p:sldId id="267" r:id="rId7"/>
    <p:sldId id="268" r:id="rId8"/>
    <p:sldId id="258" r:id="rId9"/>
    <p:sldId id="260" r:id="rId10"/>
    <p:sldId id="269" r:id="rId11"/>
    <p:sldId id="261" r:id="rId12"/>
    <p:sldId id="262" r:id="rId13"/>
    <p:sldId id="264" r:id="rId14"/>
    <p:sldId id="263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E44B-CA63-479E-8B7A-AC7E38C56FFB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6291-0939-4859-AE29-95571967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E44B-CA63-479E-8B7A-AC7E38C56FFB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6291-0939-4859-AE29-95571967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E44B-CA63-479E-8B7A-AC7E38C56FFB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6291-0939-4859-AE29-95571967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E44B-CA63-479E-8B7A-AC7E38C56FFB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6291-0939-4859-AE29-95571967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E44B-CA63-479E-8B7A-AC7E38C56FFB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6291-0939-4859-AE29-95571967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E44B-CA63-479E-8B7A-AC7E38C56FFB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6291-0939-4859-AE29-95571967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E44B-CA63-479E-8B7A-AC7E38C56FFB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6291-0939-4859-AE29-95571967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E44B-CA63-479E-8B7A-AC7E38C56FFB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6291-0939-4859-AE29-95571967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E44B-CA63-479E-8B7A-AC7E38C56FFB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6291-0939-4859-AE29-95571967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E44B-CA63-479E-8B7A-AC7E38C56FFB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6291-0939-4859-AE29-95571967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E44B-CA63-479E-8B7A-AC7E38C56FFB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6291-0939-4859-AE29-95571967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FE44B-CA63-479E-8B7A-AC7E38C56FFB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56291-0939-4859-AE29-95571967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 and 14</a:t>
            </a:r>
            <a:br>
              <a:rPr lang="en-US" dirty="0" smtClean="0"/>
            </a:br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Shadow Banking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Example of How SB operates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715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So “bank run” would be more likely for SB</a:t>
            </a:r>
          </a:p>
          <a:p>
            <a:pPr lvl="2"/>
            <a:r>
              <a:rPr lang="en-US" dirty="0" smtClean="0"/>
              <a:t>Leverage of SB is much higher than CB</a:t>
            </a:r>
          </a:p>
          <a:p>
            <a:pPr lvl="2"/>
            <a:r>
              <a:rPr lang="en-US" dirty="0" smtClean="0"/>
              <a:t>No lending in repo market or short term market</a:t>
            </a:r>
          </a:p>
          <a:p>
            <a:pPr lvl="3"/>
            <a:r>
              <a:rPr lang="en-US" dirty="0" smtClean="0"/>
              <a:t>One cause of the failing of Lehman brother and Bear Stern</a:t>
            </a:r>
          </a:p>
          <a:p>
            <a:pPr lvl="1"/>
            <a:r>
              <a:rPr lang="en-US" dirty="0" smtClean="0"/>
              <a:t>Economist  Paul </a:t>
            </a:r>
            <a:r>
              <a:rPr lang="en-US" dirty="0" err="1" smtClean="0"/>
              <a:t>Krugman</a:t>
            </a:r>
            <a:r>
              <a:rPr lang="en-US" dirty="0" smtClean="0"/>
              <a:t> described the run on the shadow banking system as the "core of what happened" to cause the crisis.</a:t>
            </a:r>
          </a:p>
          <a:p>
            <a:pPr lvl="1">
              <a:buNone/>
            </a:pPr>
            <a:endParaRPr lang="en-US" u="sng" dirty="0" smtClean="0"/>
          </a:p>
          <a:p>
            <a:pPr lvl="1">
              <a:buNone/>
            </a:pPr>
            <a:r>
              <a:rPr lang="en-US" u="sng" dirty="0" smtClean="0"/>
              <a:t>Reference</a:t>
            </a:r>
          </a:p>
          <a:p>
            <a:pPr lvl="1">
              <a:buNone/>
            </a:pPr>
            <a:r>
              <a:rPr lang="en-US" sz="2700" dirty="0" smtClean="0"/>
              <a:t>http://en.wikipedia.org/wiki/Shadow_banking_system</a:t>
            </a:r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SB is still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Before the crisis, about 60% of mortgage was issued by SB, and the rest is by CB</a:t>
            </a:r>
          </a:p>
          <a:p>
            <a:pPr lvl="1"/>
            <a:r>
              <a:rPr lang="en-US" dirty="0" smtClean="0"/>
              <a:t>Demand is higher than that can provided by CB</a:t>
            </a:r>
          </a:p>
          <a:p>
            <a:r>
              <a:rPr lang="en-US" dirty="0" smtClean="0"/>
              <a:t>So SB is a key component of our economy</a:t>
            </a:r>
          </a:p>
          <a:p>
            <a:r>
              <a:rPr lang="en-US" dirty="0" smtClean="0"/>
              <a:t>Without SB, many homeowners could not buy their dream houses. </a:t>
            </a:r>
          </a:p>
          <a:p>
            <a:r>
              <a:rPr lang="en-US" dirty="0" smtClean="0"/>
              <a:t>However, the assets (bonds) of SB (such as mortgage backed securities) are considered as toxic assets</a:t>
            </a:r>
          </a:p>
          <a:p>
            <a:pPr lvl="1"/>
            <a:r>
              <a:rPr lang="en-US" dirty="0" smtClean="0"/>
              <a:t>too hard to price them to find investors.</a:t>
            </a:r>
          </a:p>
          <a:p>
            <a:r>
              <a:rPr lang="en-US" dirty="0" smtClean="0"/>
              <a:t>Banks are becoming too big to fail.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Lehman Brothers Failed </a:t>
            </a:r>
            <a:br>
              <a:rPr lang="en-US" dirty="0" smtClean="0"/>
            </a:br>
            <a:r>
              <a:rPr lang="en-US" dirty="0" smtClean="0"/>
              <a:t>due to “Run on Repo”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Lehman Brothers is a pure IB</a:t>
            </a:r>
          </a:p>
          <a:p>
            <a:r>
              <a:rPr lang="en-US" dirty="0" smtClean="0"/>
              <a:t>It is acting as a SB as well</a:t>
            </a:r>
          </a:p>
          <a:p>
            <a:r>
              <a:rPr lang="en-US" dirty="0" smtClean="0"/>
              <a:t>Lehman Brothers heavily involved in repo market to get access to short term capital</a:t>
            </a:r>
          </a:p>
          <a:p>
            <a:pPr lvl="1"/>
            <a:r>
              <a:rPr lang="en-US" dirty="0" smtClean="0"/>
              <a:t>Repo is similar to deposit which is short term loan</a:t>
            </a:r>
          </a:p>
          <a:p>
            <a:r>
              <a:rPr lang="en-US" dirty="0" smtClean="0"/>
              <a:t>Then invested the borrowed capital in subprime securities and other securities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Lehman Brothers Failed </a:t>
            </a:r>
            <a:br>
              <a:rPr lang="en-US" dirty="0" smtClean="0"/>
            </a:br>
            <a:r>
              <a:rPr lang="en-US" dirty="0" smtClean="0"/>
              <a:t>due to “Run on Repo”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 if repo investors (like depositors) fear of failure of Lehman Brothers</a:t>
            </a:r>
          </a:p>
          <a:p>
            <a:pPr lvl="1"/>
            <a:r>
              <a:rPr lang="en-US" dirty="0" smtClean="0"/>
              <a:t>Due to housing market value declined and subprime securities’ value declined</a:t>
            </a:r>
          </a:p>
          <a:p>
            <a:pPr lvl="1"/>
            <a:r>
              <a:rPr lang="en-US" dirty="0" smtClean="0"/>
              <a:t>They would not renew repo when it was due</a:t>
            </a:r>
          </a:p>
          <a:p>
            <a:pPr lvl="1"/>
            <a:r>
              <a:rPr lang="en-US" dirty="0" smtClean="0"/>
              <a:t>The “run on repo” occurs. </a:t>
            </a:r>
          </a:p>
          <a:p>
            <a:pPr lvl="1"/>
            <a:r>
              <a:rPr lang="en-US" dirty="0" smtClean="0"/>
              <a:t>The values of securities (subprime securities) held by Lehman Brothers declined </a:t>
            </a:r>
          </a:p>
          <a:p>
            <a:pPr lvl="1"/>
            <a:r>
              <a:rPr lang="en-US" dirty="0" smtClean="0"/>
              <a:t>Lehman Brothers could not rescue itself</a:t>
            </a:r>
          </a:p>
          <a:p>
            <a:pPr lvl="1"/>
            <a:r>
              <a:rPr lang="en-US" dirty="0" smtClean="0"/>
              <a:t>Government bailed out Bear Stern and Merrill Lynch and did not bail out Lehman Brothers.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Debate about Regulations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 Shadow Banking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Fed should regulate both CB and IB (SB)</a:t>
            </a:r>
          </a:p>
          <a:p>
            <a:r>
              <a:rPr lang="en-US" dirty="0" smtClean="0"/>
              <a:t>Regulate hedge funds with assets over 150m</a:t>
            </a:r>
          </a:p>
          <a:p>
            <a:r>
              <a:rPr lang="en-US" dirty="0" smtClean="0"/>
              <a:t>Formalize over-the-counter derivative trading</a:t>
            </a:r>
          </a:p>
          <a:p>
            <a:r>
              <a:rPr lang="en-US" dirty="0" smtClean="0"/>
              <a:t>Dodd Frank Act provisions </a:t>
            </a:r>
          </a:p>
          <a:p>
            <a:pPr>
              <a:buNone/>
            </a:pP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Debate about Regulations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 Shadow Banking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G20 is still trying to stop banks becoming "too big to fail", which covers banks the markets believe would be bailed out in a crisis.</a:t>
            </a:r>
          </a:p>
          <a:p>
            <a:r>
              <a:rPr lang="en-US" dirty="0" smtClean="0"/>
              <a:t>Instead, the Institute of International Finance, a global association of financial institutions, has asked world leaders to adopt shadow banking regulations tailored to individual banking sectors, rather than imposing blanket regulations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Shadow Banking System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“Shadow banking" is a term used to describe banking institutions, practices and instruments that operate beyond the reach of regulation – including hedge funds and money market fund that handles trillions of dollars.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Shadow Banking System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new kind of semi-banking system that emerged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Shadows banks are acting like Commercial banks but technically they are not CB because they are not regulated.</a:t>
            </a:r>
          </a:p>
          <a:p>
            <a:pPr lvl="1"/>
            <a:r>
              <a:rPr lang="en-US" dirty="0" smtClean="0"/>
              <a:t>Such as Country Wide, a big shadow bank organization.</a:t>
            </a:r>
          </a:p>
          <a:p>
            <a:pPr lvl="1"/>
            <a:r>
              <a:rPr lang="en-US" dirty="0" smtClean="0"/>
              <a:t>They make all kinds of loans, like credit card loan, car loan, home loan, boat loan, merchandise loan, etc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Shadow Banking System(iii)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Investment banks are taking the roles of Shadow banks, such as Lehman Brothers. </a:t>
            </a:r>
          </a:p>
          <a:p>
            <a:pPr lvl="1"/>
            <a:r>
              <a:rPr lang="en-US" dirty="0" smtClean="0"/>
              <a:t>Investment banks may conduct much of their business in the shadow banking system (SBS), but most are not SBS institutions themselves </a:t>
            </a:r>
          </a:p>
          <a:p>
            <a:r>
              <a:rPr lang="en-US" dirty="0" smtClean="0"/>
              <a:t>Convergence of banks creates big banks that have both CB and SB (IB)</a:t>
            </a:r>
          </a:p>
          <a:p>
            <a:pPr lvl="1"/>
            <a:r>
              <a:rPr lang="en-US" dirty="0" smtClean="0"/>
              <a:t>JP Morgan Chase</a:t>
            </a:r>
          </a:p>
          <a:p>
            <a:pPr lvl="1"/>
            <a:r>
              <a:rPr lang="en-US" dirty="0" err="1" smtClean="0"/>
              <a:t>Citi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Bank of America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between CB and IB(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Both make loans for borrowers, such as homeowners.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CB receive deposits as resources for loans, not SB</a:t>
            </a:r>
          </a:p>
          <a:p>
            <a:pPr marL="742950" lvl="2" indent="-342900"/>
            <a:r>
              <a:rPr lang="en-US" sz="2600" dirty="0" smtClean="0"/>
              <a:t>CB get money @ 1% from depositors</a:t>
            </a:r>
          </a:p>
          <a:p>
            <a:pPr marL="742950" lvl="2" indent="-342900"/>
            <a:r>
              <a:rPr lang="en-US" sz="2600" dirty="0" smtClean="0"/>
              <a:t>CB loan them out @6% to homeowners as mortgage. </a:t>
            </a:r>
          </a:p>
          <a:p>
            <a:pPr marL="742950" lvl="2" indent="-342900"/>
            <a:r>
              <a:rPr lang="en-US" sz="2600" dirty="0" smtClean="0"/>
              <a:t>CB makes 5% of profits.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CB are insured by FDIC and CB can borrow at Fed discount window, not SB</a:t>
            </a:r>
          </a:p>
          <a:p>
            <a:pPr marL="742950" lvl="2" indent="-342900"/>
            <a:endParaRPr lang="en-US" sz="2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between CB and IB(ii)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So how do SB make money?</a:t>
            </a:r>
          </a:p>
          <a:p>
            <a:pPr marL="742950" lvl="2" indent="-342900"/>
            <a:r>
              <a:rPr lang="en-US" dirty="0" smtClean="0"/>
              <a:t>Repo market to borrow for short term @ low rate</a:t>
            </a:r>
          </a:p>
          <a:p>
            <a:pPr marL="1200150" lvl="3" indent="-342900"/>
            <a:r>
              <a:rPr lang="en-US" sz="2400" dirty="0" smtClean="0"/>
              <a:t>Repo is like short term loan but with collateral such as TB. </a:t>
            </a:r>
          </a:p>
          <a:p>
            <a:pPr marL="742950" lvl="2" indent="-342900"/>
            <a:r>
              <a:rPr lang="en-US" dirty="0" smtClean="0"/>
              <a:t>Use the borrowed short term fund to lend out for long term @ higher rate</a:t>
            </a:r>
          </a:p>
          <a:p>
            <a:pPr marL="742950" lvl="2" indent="-342900"/>
            <a:r>
              <a:rPr lang="en-US" dirty="0" smtClean="0"/>
              <a:t>Bundle the loans as securities (such as mortgage backed security) and sell them to </a:t>
            </a:r>
          </a:p>
          <a:p>
            <a:pPr marL="1200150" lvl="3" indent="-342900"/>
            <a:r>
              <a:rPr lang="en-US" dirty="0" smtClean="0"/>
              <a:t>Hedge funds</a:t>
            </a:r>
          </a:p>
          <a:p>
            <a:pPr marL="1200150" lvl="3" indent="-342900"/>
            <a:r>
              <a:rPr lang="en-US" dirty="0" smtClean="0"/>
              <a:t>Pension funds, etc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Can Bank Run Occur in SB?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Definitely.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When short term loan provider (repo investor) does not renew the loan, there is no liquidity for SB. </a:t>
            </a:r>
          </a:p>
          <a:p>
            <a:pPr marL="742950" lvl="2" indent="-342900"/>
            <a:r>
              <a:rPr lang="en-US" dirty="0" smtClean="0"/>
              <a:t>When you think this tends to occur?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We have seen this type of running happening in the crisis.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Why bank run does not occur in CB anymore?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Example of How SB operates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Imagine you can get loan from Wells Fargo @8%. </a:t>
            </a:r>
          </a:p>
          <a:p>
            <a:r>
              <a:rPr lang="en-US" dirty="0" smtClean="0"/>
              <a:t>You found that Nationwide is charging 6%, all else equal. </a:t>
            </a:r>
          </a:p>
          <a:p>
            <a:r>
              <a:rPr lang="en-US" dirty="0" smtClean="0"/>
              <a:t>You chose Nationwide’s loan. </a:t>
            </a:r>
          </a:p>
          <a:p>
            <a:r>
              <a:rPr lang="en-US" dirty="0" smtClean="0"/>
              <a:t>After the deal is closed, what tends to happen with your loan?</a:t>
            </a:r>
          </a:p>
          <a:p>
            <a:pPr lvl="1"/>
            <a:r>
              <a:rPr lang="en-US" dirty="0" smtClean="0"/>
              <a:t>Securitization of loans of yours and tens of thousands of others.</a:t>
            </a:r>
          </a:p>
          <a:p>
            <a:pPr lvl="2"/>
            <a:r>
              <a:rPr lang="en-US" dirty="0" smtClean="0"/>
              <a:t>AAA bond, AA bond, A bond, and lower ranking ones</a:t>
            </a:r>
          </a:p>
          <a:p>
            <a:pPr lvl="1"/>
            <a:r>
              <a:rPr lang="en-US" dirty="0" smtClean="0"/>
              <a:t>Securities were sold to investors 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., Pension funds invest in AAA bond and get 2% rate</a:t>
            </a:r>
          </a:p>
          <a:p>
            <a:pPr lvl="2"/>
            <a:r>
              <a:rPr lang="en-US" dirty="0" smtClean="0"/>
              <a:t>Hedge funds invest in AA bond and get 3% or in BBB bond and get 4%, etc.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Example of How SB operates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 But are those mortgage backed securities as safe as loans from CB?</a:t>
            </a:r>
          </a:p>
          <a:p>
            <a:pPr lvl="1"/>
            <a:r>
              <a:rPr lang="en-US" dirty="0" smtClean="0"/>
              <a:t>CB’s loans are much safer</a:t>
            </a:r>
          </a:p>
          <a:p>
            <a:pPr lvl="2"/>
            <a:r>
              <a:rPr lang="en-US" dirty="0" smtClean="0"/>
              <a:t>Fed is CB’s lender of last resort</a:t>
            </a:r>
          </a:p>
          <a:p>
            <a:pPr lvl="2"/>
            <a:r>
              <a:rPr lang="en-US" dirty="0" smtClean="0"/>
              <a:t>CB has to meet capital adequacy ratio required by Fed</a:t>
            </a:r>
          </a:p>
          <a:p>
            <a:pPr lvl="2"/>
            <a:r>
              <a:rPr lang="en-US" dirty="0" smtClean="0"/>
              <a:t>CB is insured by FDIC</a:t>
            </a:r>
          </a:p>
          <a:p>
            <a:pPr lvl="2"/>
            <a:r>
              <a:rPr lang="en-US" dirty="0" smtClean="0"/>
              <a:t>CB has checks and balances from depositors</a:t>
            </a:r>
          </a:p>
          <a:p>
            <a:pPr lvl="1"/>
            <a:r>
              <a:rPr lang="en-US" dirty="0" smtClean="0"/>
              <a:t>SB has no safe net from the government and thus is much riskier.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981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Chapter 13 and 14 Part ii</vt:lpstr>
      <vt:lpstr>What is Shadow Banking System (i)</vt:lpstr>
      <vt:lpstr>What is Shadow Banking System (ii)</vt:lpstr>
      <vt:lpstr>What is Shadow Banking System(iii)</vt:lpstr>
      <vt:lpstr>Comparison between CB and IB(i)</vt:lpstr>
      <vt:lpstr>Comparison between CB and IB(ii)</vt:lpstr>
      <vt:lpstr>Can Bank Run Occur in SB?</vt:lpstr>
      <vt:lpstr>One Example of How SB operates (I)</vt:lpstr>
      <vt:lpstr>One Example of How SB operates (II)</vt:lpstr>
      <vt:lpstr>One Example of How SB operates (III)</vt:lpstr>
      <vt:lpstr>Why SB is still running</vt:lpstr>
      <vt:lpstr>Lehman Brothers Failed  due to “Run on Repo” (i)</vt:lpstr>
      <vt:lpstr>Lehman Brothers Failed  due to “Run on Repo” (ii)</vt:lpstr>
      <vt:lpstr>Debate about Regulations  on Shadow Banking (i)</vt:lpstr>
      <vt:lpstr>Debate about Regulations  on Shadow Banking (ii)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and 14 Part ii</dc:title>
  <dc:creator>Owner</dc:creator>
  <cp:lastModifiedBy>maggie foley</cp:lastModifiedBy>
  <cp:revision>8</cp:revision>
  <dcterms:created xsi:type="dcterms:W3CDTF">2009-12-06T18:39:39Z</dcterms:created>
  <dcterms:modified xsi:type="dcterms:W3CDTF">2013-04-21T16:54:50Z</dcterms:modified>
</cp:coreProperties>
</file>