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7" r:id="rId6"/>
    <p:sldId id="261" r:id="rId7"/>
    <p:sldId id="262" r:id="rId8"/>
    <p:sldId id="264" r:id="rId9"/>
    <p:sldId id="265" r:id="rId10"/>
    <p:sldId id="266" r:id="rId11"/>
    <p:sldId id="267" r:id="rId12"/>
    <p:sldId id="282" r:id="rId13"/>
    <p:sldId id="269" r:id="rId14"/>
    <p:sldId id="273" r:id="rId15"/>
    <p:sldId id="274" r:id="rId16"/>
    <p:sldId id="275" r:id="rId17"/>
    <p:sldId id="279" r:id="rId18"/>
    <p:sldId id="276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A3934-9DD5-46E0-9381-54750D6E4AF0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vestopedia.com/terms/t/technicalanalysis.asp" TargetMode="External"/><Relationship Id="rId2" Type="http://schemas.openxmlformats.org/officeDocument/2006/relationships/hyperlink" Target="http://www.investopedia.com/terms/f/fundamentalanalysis.as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8SkCh-n4rw" TargetMode="External"/><Relationship Id="rId2" Type="http://schemas.openxmlformats.org/officeDocument/2006/relationships/hyperlink" Target="http://www.youtube.com/watch?v=P2aMrBZi0x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opedia.com/terms/a/anchoring.a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opedia.com/terms/t/taxreturn.as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b="1" dirty="0" smtClean="0"/>
              <a:t>Introduction of </a:t>
            </a:r>
            <a:br>
              <a:rPr lang="en-US" sz="5000" b="1" dirty="0" smtClean="0"/>
            </a:br>
            <a:r>
              <a:rPr lang="en-US" sz="5000" b="1" dirty="0" smtClean="0"/>
              <a:t>Behavior Finance</a:t>
            </a:r>
            <a:endParaRPr lang="en-US" sz="5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b="1" dirty="0" smtClean="0"/>
              <a:t>Gambler's Fallacy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609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You liquidate a position after it has gone up in several days. </a:t>
            </a:r>
          </a:p>
          <a:p>
            <a:pPr lvl="1"/>
            <a:r>
              <a:rPr lang="en-US" dirty="0" smtClean="0"/>
              <a:t>You hold on to a stock that has fallen in several days because you view further declines as "improbable". </a:t>
            </a:r>
            <a:endParaRPr lang="en-US" b="1" i="1" dirty="0" smtClean="0"/>
          </a:p>
          <a:p>
            <a:r>
              <a:rPr lang="en-US" dirty="0" smtClean="0"/>
              <a:t>Avoiding Gambler's Fallacy</a:t>
            </a:r>
          </a:p>
          <a:p>
            <a:pPr lvl="1"/>
            <a:r>
              <a:rPr lang="en-US" dirty="0" smtClean="0"/>
              <a:t>Investors </a:t>
            </a:r>
            <a:r>
              <a:rPr lang="en-US" dirty="0" smtClean="0"/>
              <a:t>should </a:t>
            </a:r>
            <a:r>
              <a:rPr lang="en-US" dirty="0" smtClean="0"/>
              <a:t>base decisions </a:t>
            </a:r>
            <a:r>
              <a:rPr lang="en-US" dirty="0" smtClean="0"/>
              <a:t>on </a:t>
            </a:r>
            <a:r>
              <a:rPr lang="en-US" dirty="0" smtClean="0">
                <a:hlinkClick r:id="rId2"/>
              </a:rPr>
              <a:t>fundamental</a:t>
            </a:r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en-US" dirty="0" smtClean="0">
                <a:hlinkClick r:id="rId3"/>
              </a:rPr>
              <a:t>technical analysis</a:t>
            </a:r>
            <a:r>
              <a:rPr lang="en-US" dirty="0" smtClean="0"/>
              <a:t> before determining what will </a:t>
            </a:r>
            <a:r>
              <a:rPr lang="en-US" dirty="0" smtClean="0"/>
              <a:t>happen.</a:t>
            </a:r>
          </a:p>
          <a:p>
            <a:pPr lvl="1"/>
            <a:r>
              <a:rPr lang="en-US" dirty="0" smtClean="0"/>
              <a:t>It is irrational to buy a stock because you believe it is likely to reverse.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Herding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Herding:</a:t>
            </a:r>
          </a:p>
          <a:p>
            <a:pPr lvl="1"/>
            <a:r>
              <a:rPr lang="en-US" dirty="0" smtClean="0"/>
              <a:t>Example: Dotcom herd</a:t>
            </a:r>
          </a:p>
          <a:p>
            <a:pPr lvl="1"/>
            <a:r>
              <a:rPr lang="en-US" dirty="0" smtClean="0"/>
              <a:t>The tendency for individuals to mimic the actions of a larger group. </a:t>
            </a:r>
          </a:p>
          <a:p>
            <a:pPr lvl="2"/>
            <a:r>
              <a:rPr lang="en-US" sz="2800" dirty="0" smtClean="0"/>
              <a:t>Social pressure of conformity is one of the causes.</a:t>
            </a:r>
          </a:p>
          <a:p>
            <a:pPr lvl="3"/>
            <a:r>
              <a:rPr lang="en-US" sz="2400" dirty="0" smtClean="0"/>
              <a:t>This is because most people are very sociable and have a natural desire to be accepted by a group</a:t>
            </a:r>
          </a:p>
          <a:p>
            <a:pPr lvl="2"/>
            <a:r>
              <a:rPr lang="en-US" sz="2800" dirty="0" smtClean="0"/>
              <a:t>The second reason is the common rationale that a large group could not be wrong. 	</a:t>
            </a:r>
          </a:p>
          <a:p>
            <a:pPr lvl="3"/>
            <a:r>
              <a:rPr lang="en-US" sz="2400" dirty="0" smtClean="0"/>
              <a:t>This is especially prevalent when an individual has very little experience. 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Herding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60960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Avoiding </a:t>
            </a:r>
            <a:r>
              <a:rPr lang="en-US" b="1" i="1" dirty="0"/>
              <a:t>the Herd </a:t>
            </a:r>
            <a:r>
              <a:rPr lang="en-US" b="1" i="1" dirty="0" smtClean="0"/>
              <a:t>Mentality</a:t>
            </a:r>
          </a:p>
          <a:p>
            <a:pPr lvl="1"/>
            <a:r>
              <a:rPr lang="en-US" dirty="0" smtClean="0"/>
              <a:t>Just because </a:t>
            </a:r>
            <a:r>
              <a:rPr lang="en-US" dirty="0"/>
              <a:t>everyone is jumping on a certain investment "bandwagon" doesn't necessarily mean the strategy is correct. </a:t>
            </a:r>
            <a:endParaRPr lang="en-US" dirty="0" smtClean="0"/>
          </a:p>
          <a:p>
            <a:pPr lvl="1"/>
            <a:r>
              <a:rPr lang="en-US" dirty="0" smtClean="0"/>
              <a:t>Always </a:t>
            </a:r>
            <a:r>
              <a:rPr lang="en-US" dirty="0"/>
              <a:t>do your homework before following any </a:t>
            </a:r>
            <a:r>
              <a:rPr lang="en-US" dirty="0" smtClean="0"/>
              <a:t>trend.</a:t>
            </a:r>
          </a:p>
          <a:p>
            <a:pPr lvl="1"/>
            <a:r>
              <a:rPr lang="en-US" dirty="0" smtClean="0"/>
              <a:t>Just </a:t>
            </a:r>
            <a:r>
              <a:rPr lang="en-US" dirty="0"/>
              <a:t>remember that particular investments favored by the herd can easily become overvalued because </a:t>
            </a:r>
            <a:r>
              <a:rPr lang="en-US" dirty="0" smtClean="0"/>
              <a:t>values </a:t>
            </a:r>
            <a:r>
              <a:rPr lang="en-US" dirty="0"/>
              <a:t>are </a:t>
            </a:r>
            <a:r>
              <a:rPr lang="en-US" dirty="0" smtClean="0"/>
              <a:t>based </a:t>
            </a:r>
            <a:r>
              <a:rPr lang="en-US" dirty="0"/>
              <a:t>on </a:t>
            </a:r>
            <a:r>
              <a:rPr lang="en-US" dirty="0" smtClean="0"/>
              <a:t>optimism, not </a:t>
            </a:r>
            <a:r>
              <a:rPr lang="en-US" dirty="0"/>
              <a:t>on </a:t>
            </a:r>
            <a:r>
              <a:rPr lang="en-US" dirty="0" smtClean="0"/>
              <a:t>underlying </a:t>
            </a:r>
            <a:r>
              <a:rPr lang="en-US" dirty="0"/>
              <a:t>fundamentals.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Confidence </a:t>
            </a:r>
            <a:r>
              <a:rPr lang="en-US" dirty="0"/>
              <a:t>implies realistically trusting in one's </a:t>
            </a:r>
            <a:r>
              <a:rPr lang="en-US" dirty="0" smtClean="0"/>
              <a:t>abilities</a:t>
            </a:r>
          </a:p>
          <a:p>
            <a:r>
              <a:rPr lang="en-US" dirty="0" smtClean="0"/>
              <a:t>O</a:t>
            </a:r>
            <a:r>
              <a:rPr lang="en-US" dirty="0" smtClean="0"/>
              <a:t>verconfidence implies </a:t>
            </a:r>
            <a:r>
              <a:rPr lang="en-US" dirty="0"/>
              <a:t>an overly optimistic assessment of one's knowledge or control over a situation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dirty="0" smtClean="0"/>
              <a:t>Prospect Theory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Prospect  theory:</a:t>
            </a:r>
          </a:p>
          <a:p>
            <a:pPr lvl="1"/>
            <a:r>
              <a:rPr lang="en-US" dirty="0" smtClean="0"/>
              <a:t>people </a:t>
            </a:r>
            <a:r>
              <a:rPr lang="en-US" dirty="0" smtClean="0"/>
              <a:t>value gains and losses differently, and, base decisions on perceived gains rather than perceived losses. </a:t>
            </a:r>
          </a:p>
          <a:p>
            <a:pPr lvl="2"/>
            <a:r>
              <a:rPr lang="en-US" dirty="0" smtClean="0"/>
              <a:t>Example: if you were given two equal choices, one in terms of possible gains and the other in possible losses, you would choose the former. Right?</a:t>
            </a:r>
            <a:endParaRPr lang="en-US" dirty="0" smtClean="0"/>
          </a:p>
          <a:p>
            <a:pPr lvl="1"/>
            <a:r>
              <a:rPr lang="en-US" dirty="0" smtClean="0"/>
              <a:t>According to prospect theory, losses have more emotional impact than </a:t>
            </a:r>
            <a:r>
              <a:rPr lang="en-US" dirty="0" smtClean="0"/>
              <a:t>gains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/>
              <a:t>amount of utility gained from receiving $50 should be equal to </a:t>
            </a:r>
            <a:r>
              <a:rPr lang="en-US" dirty="0" smtClean="0"/>
              <a:t>that you </a:t>
            </a:r>
            <a:r>
              <a:rPr lang="en-US" dirty="0" smtClean="0"/>
              <a:t>gained $100 and then lost $50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However, </a:t>
            </a:r>
            <a:r>
              <a:rPr lang="en-US" dirty="0" smtClean="0"/>
              <a:t>most </a:t>
            </a:r>
            <a:r>
              <a:rPr lang="en-US" dirty="0" smtClean="0"/>
              <a:t>people view a single gain of $50 more favorably than gaining $100 and then losing $50.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dirty="0" smtClean="0"/>
              <a:t>Prospect Theory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 smtClean="0"/>
              <a:t>Example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en-US" dirty="0" smtClean="0"/>
              <a:t>You </a:t>
            </a:r>
            <a:r>
              <a:rPr lang="en-US" dirty="0"/>
              <a:t>have $1,000 and you must pick one of the following choices: </a:t>
            </a:r>
            <a:br>
              <a:rPr lang="en-US" dirty="0"/>
            </a:br>
            <a:r>
              <a:rPr lang="en-US" dirty="0"/>
              <a:t>Choice A: You have a 50% chance of gaining $1,000, and a 50% chance of gaining $0. </a:t>
            </a:r>
            <a:br>
              <a:rPr lang="en-US" dirty="0"/>
            </a:br>
            <a:r>
              <a:rPr lang="en-US" dirty="0"/>
              <a:t>Choice B: You have a 100% chance of gaining $500. </a:t>
            </a:r>
            <a:br>
              <a:rPr lang="en-US" dirty="0"/>
            </a:br>
            <a:r>
              <a:rPr lang="en-US" dirty="0" smtClean="0"/>
              <a:t>How do you choose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You </a:t>
            </a:r>
            <a:r>
              <a:rPr lang="en-US" dirty="0"/>
              <a:t>have $2,000 and you must pick one of the following choices: </a:t>
            </a:r>
            <a:br>
              <a:rPr lang="en-US" dirty="0"/>
            </a:br>
            <a:r>
              <a:rPr lang="en-US" dirty="0"/>
              <a:t>Choice A: You have a 50% chance of losing $1,000, and 50% of losing $0. </a:t>
            </a:r>
            <a:br>
              <a:rPr lang="en-US" dirty="0"/>
            </a:br>
            <a:r>
              <a:rPr lang="en-US" dirty="0"/>
              <a:t>Choice B: You have a 100% chance of losing $500.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How do you choose?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dirty="0" smtClean="0"/>
              <a:t>Prospect Theory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most evident feature is how a loss creates a greater feeling of pain compared to the joy created by an equivalent gain. </a:t>
            </a:r>
            <a:endParaRPr lang="en-US" dirty="0" smtClean="0"/>
          </a:p>
          <a:p>
            <a:pPr lvl="1"/>
            <a:r>
              <a:rPr lang="en-US" dirty="0" smtClean="0"/>
              <a:t>The joy </a:t>
            </a:r>
            <a:r>
              <a:rPr lang="en-US" dirty="0"/>
              <a:t>felt in finding $50 is a lot less than the </a:t>
            </a:r>
            <a:r>
              <a:rPr lang="en-US" dirty="0" smtClean="0"/>
              <a:t>pain </a:t>
            </a:r>
            <a:r>
              <a:rPr lang="en-US" dirty="0"/>
              <a:t>caused by losing $50.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you find $50, but then lose it soon after, this would cause an overall effect of -40 units of utility (finding the $50 causes +10 points of utility (joy), but losing the $50 causes -50 points of utility (pain).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People refuse to work overtime because they don't want to pay more taxes. </a:t>
            </a:r>
          </a:p>
          <a:p>
            <a:pPr lvl="2"/>
            <a:r>
              <a:rPr lang="en-US" dirty="0" smtClean="0"/>
              <a:t>prospect theory suggests that the benefit from the extra money is not enough to overcome the feelings of loss incurred by paying taxes.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/>
          <a:lstStyle/>
          <a:p>
            <a:r>
              <a:rPr lang="en-US" b="1" dirty="0" smtClean="0"/>
              <a:t>Prospect Theory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92500" lnSpcReduction="20000"/>
          </a:bodyPr>
          <a:lstStyle/>
          <a:p>
            <a:pPr marL="742950" lvl="2" indent="-342900"/>
            <a:r>
              <a:rPr lang="en-US" sz="3600" dirty="0" smtClean="0"/>
              <a:t>Disposition effect</a:t>
            </a:r>
          </a:p>
          <a:p>
            <a:pPr marL="1200150" lvl="3" indent="-342900"/>
            <a:r>
              <a:rPr lang="en-US" sz="3000" dirty="0" smtClean="0"/>
              <a:t>which </a:t>
            </a:r>
            <a:r>
              <a:rPr lang="en-US" sz="3000" dirty="0" smtClean="0"/>
              <a:t>is the tendency for investors to hold on to losing stocks for too long and sell winning stocks too soon. </a:t>
            </a:r>
            <a:endParaRPr lang="en-US" sz="3000" dirty="0" smtClean="0"/>
          </a:p>
          <a:p>
            <a:pPr marL="1657350" lvl="4" indent="-342900"/>
            <a:r>
              <a:rPr lang="en-US" sz="2700" dirty="0" smtClean="0"/>
              <a:t>The most logical course of action would be to hold on to winning stocks to further gains and to sell losing stocks to prevent escalating losses. </a:t>
            </a:r>
          </a:p>
          <a:p>
            <a:pPr marL="1657350" lvl="4" indent="-342900"/>
            <a:r>
              <a:rPr lang="en-US" sz="2700" dirty="0" smtClean="0"/>
              <a:t>investors are willing to assume a higher level of risk in order to avoid the negative utility of a prospective loss. </a:t>
            </a:r>
          </a:p>
          <a:p>
            <a:pPr marL="1657350" lvl="4" indent="-342900"/>
            <a:r>
              <a:rPr lang="en-US" sz="2700" dirty="0" smtClean="0"/>
              <a:t>Unfortunately, many of the losing stocks never recover, and the losses incurred continued to mount .</a:t>
            </a:r>
            <a:endParaRPr lang="en-US" sz="2700" dirty="0" smtClean="0"/>
          </a:p>
          <a:p>
            <a:pPr lvl="1">
              <a:buNone/>
            </a:pP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dirty="0" smtClean="0"/>
              <a:t>Prospect Theory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70000" lnSpcReduction="20000"/>
          </a:bodyPr>
          <a:lstStyle/>
          <a:p>
            <a:r>
              <a:rPr lang="en-US" b="1" i="1" dirty="0"/>
              <a:t>Avoiding the Disposition Effect </a:t>
            </a:r>
            <a:endParaRPr lang="en-US" b="1" i="1" dirty="0" smtClean="0"/>
          </a:p>
          <a:p>
            <a:pPr>
              <a:buNone/>
            </a:pPr>
            <a:r>
              <a:rPr lang="en-US" b="1" i="1" dirty="0"/>
              <a:t/>
            </a:r>
            <a:br>
              <a:rPr lang="en-US" b="1" i="1" dirty="0"/>
            </a:br>
            <a:r>
              <a:rPr lang="en-US" dirty="0" smtClean="0"/>
              <a:t>When you </a:t>
            </a:r>
            <a:r>
              <a:rPr lang="en-US" dirty="0"/>
              <a:t>have a choice of thinking of </a:t>
            </a:r>
            <a:r>
              <a:rPr lang="en-US" dirty="0" smtClean="0"/>
              <a:t>one </a:t>
            </a:r>
            <a:r>
              <a:rPr lang="en-US" dirty="0"/>
              <a:t>large gain or </a:t>
            </a:r>
            <a:r>
              <a:rPr lang="en-US" dirty="0" smtClean="0"/>
              <a:t>a </a:t>
            </a:r>
            <a:r>
              <a:rPr lang="en-US" dirty="0"/>
              <a:t>number of smaller gains (such as finding $100 versus finding a $50 bill from two places), thinking of the latter can maximize the amount of positive utility.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When you </a:t>
            </a:r>
            <a:r>
              <a:rPr lang="en-US" dirty="0"/>
              <a:t>have a choice of thinking of </a:t>
            </a:r>
            <a:r>
              <a:rPr lang="en-US" dirty="0" smtClean="0"/>
              <a:t>one </a:t>
            </a:r>
            <a:r>
              <a:rPr lang="en-US" dirty="0"/>
              <a:t>large loss or </a:t>
            </a:r>
            <a:r>
              <a:rPr lang="en-US" dirty="0" smtClean="0"/>
              <a:t>a </a:t>
            </a:r>
            <a:r>
              <a:rPr lang="en-US" dirty="0"/>
              <a:t>number of smaller losses (losing $100 versus losing $50 twice), </a:t>
            </a:r>
            <a:r>
              <a:rPr lang="en-US" dirty="0" smtClean="0"/>
              <a:t>think of one </a:t>
            </a:r>
            <a:r>
              <a:rPr lang="en-US" dirty="0"/>
              <a:t>large loss would create less negative </a:t>
            </a:r>
            <a:r>
              <a:rPr lang="en-US" dirty="0" smtClean="0"/>
              <a:t>utility.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When you can think of </a:t>
            </a:r>
            <a:r>
              <a:rPr lang="en-US" dirty="0"/>
              <a:t>one large gain with a smaller loss or a situation where you net the two to create a smaller gain ($100 and -$55, versus +$45), you would receive more positive utility from the </a:t>
            </a:r>
            <a:r>
              <a:rPr lang="en-US" dirty="0" smtClean="0"/>
              <a:t>smaller </a:t>
            </a:r>
            <a:r>
              <a:rPr lang="en-US" dirty="0"/>
              <a:t>gain.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When you can think of one </a:t>
            </a:r>
            <a:r>
              <a:rPr lang="en-US" dirty="0"/>
              <a:t>large loss with a smaller gain or a </a:t>
            </a:r>
            <a:r>
              <a:rPr lang="en-US" dirty="0" smtClean="0"/>
              <a:t>smaller </a:t>
            </a:r>
            <a:r>
              <a:rPr lang="en-US" dirty="0"/>
              <a:t>loss (-$100 and +$55, versus -$45), </a:t>
            </a:r>
            <a:r>
              <a:rPr lang="en-US" dirty="0" smtClean="0"/>
              <a:t>try to separate losses from gains.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Prospect Theory </a:t>
            </a:r>
            <a:endParaRPr lang="en-US" dirty="0" smtClean="0"/>
          </a:p>
          <a:p>
            <a:pPr>
              <a:buNone/>
            </a:pPr>
            <a:r>
              <a:rPr lang="en-US" sz="1800" dirty="0" smtClean="0">
                <a:hlinkClick r:id="rId2"/>
              </a:rPr>
              <a:t>http</a:t>
            </a:r>
            <a:r>
              <a:rPr lang="en-US" sz="1800" dirty="0" smtClean="0">
                <a:hlinkClick r:id="rId2"/>
              </a:rPr>
              <a:t>://www.youtube.com/watch?v=P2aMrBZi0xc</a:t>
            </a:r>
            <a:endParaRPr lang="en-US" sz="1800" dirty="0" smtClean="0"/>
          </a:p>
          <a:p>
            <a:pPr>
              <a:buNone/>
            </a:pPr>
            <a:r>
              <a:rPr lang="en-US" b="1" dirty="0" smtClean="0"/>
              <a:t>Mental Accounting</a:t>
            </a:r>
          </a:p>
          <a:p>
            <a:pPr>
              <a:buNone/>
            </a:pPr>
            <a:r>
              <a:rPr lang="en-US" sz="1800" dirty="0" smtClean="0">
                <a:hlinkClick r:id="rId3"/>
              </a:rPr>
              <a:t>http://www.youtube.com/watch?v=K8SkCh-n4rw</a:t>
            </a:r>
            <a:endParaRPr lang="en-US" sz="1800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Anchoring and Avoid Anchoring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6019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Test yourself first: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 stock price jumps to $40 from $20 but it suddenly dropped back to $20. Shall you buy the stock or not?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concept of </a:t>
            </a:r>
            <a:r>
              <a:rPr lang="en-US" dirty="0">
                <a:hlinkClick r:id="rId2"/>
              </a:rPr>
              <a:t>anchoring</a:t>
            </a:r>
            <a:r>
              <a:rPr lang="en-US" dirty="0"/>
              <a:t> draws on the tendency to attach or "anchor" our thoughts to a reference point - even though it may have no logical relevance to the decision at hand</a:t>
            </a:r>
            <a:r>
              <a:rPr lang="en-US" dirty="0" smtClean="0"/>
              <a:t>.</a:t>
            </a:r>
          </a:p>
          <a:p>
            <a:r>
              <a:rPr lang="en-US" b="1" i="1" dirty="0"/>
              <a:t>Avoiding Anchoring </a:t>
            </a:r>
            <a:endParaRPr lang="en-US" b="1" i="1" dirty="0" smtClean="0"/>
          </a:p>
          <a:p>
            <a:pPr lvl="1"/>
            <a:r>
              <a:rPr lang="en-US" dirty="0" smtClean="0"/>
              <a:t>Be </a:t>
            </a:r>
            <a:r>
              <a:rPr lang="en-US" dirty="0"/>
              <a:t>especially careful about which figures you use to evaluate a stock's potential. </a:t>
            </a:r>
            <a:endParaRPr lang="en-US" dirty="0" smtClean="0"/>
          </a:p>
          <a:p>
            <a:pPr lvl="1"/>
            <a:r>
              <a:rPr lang="en-US" dirty="0" smtClean="0"/>
              <a:t>Don't base decisions </a:t>
            </a:r>
            <a:r>
              <a:rPr lang="en-US" dirty="0"/>
              <a:t>on </a:t>
            </a:r>
            <a:r>
              <a:rPr lang="en-US" dirty="0" smtClean="0"/>
              <a:t>benchmarks</a:t>
            </a:r>
          </a:p>
          <a:p>
            <a:pPr lvl="1"/>
            <a:r>
              <a:rPr lang="en-US" dirty="0" smtClean="0"/>
              <a:t>Evaluate </a:t>
            </a:r>
            <a:r>
              <a:rPr lang="en-US" dirty="0"/>
              <a:t>each company from a variety of perspectives </a:t>
            </a:r>
            <a:r>
              <a:rPr lang="en-US" dirty="0" smtClean="0"/>
              <a:t>to </a:t>
            </a:r>
            <a:r>
              <a:rPr lang="en-US" dirty="0"/>
              <a:t>derive the truest picture of the investment landscape. </a:t>
            </a:r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Circuit City in 2008</a:t>
            </a:r>
          </a:p>
          <a:p>
            <a:pPr lvl="1"/>
            <a:r>
              <a:rPr lang="en-US" dirty="0" smtClean="0"/>
              <a:t>Your personal experience?</a:t>
            </a:r>
          </a:p>
          <a:p>
            <a:pPr lvl="1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Mental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Test yourself</a:t>
            </a:r>
          </a:p>
          <a:p>
            <a:pPr lvl="1"/>
            <a:r>
              <a:rPr lang="en-US" dirty="0" smtClean="0"/>
              <a:t>Shall you payoff your credit card debt or start saving for a vocation?</a:t>
            </a:r>
          </a:p>
          <a:p>
            <a:pPr lvl="1"/>
            <a:r>
              <a:rPr lang="en-US" dirty="0" smtClean="0"/>
              <a:t>How do you spend your tax refund? </a:t>
            </a:r>
            <a:endParaRPr lang="en-US" dirty="0"/>
          </a:p>
          <a:p>
            <a:r>
              <a:rPr lang="en-US" dirty="0" smtClean="0"/>
              <a:t>Mental Accounting refers </a:t>
            </a:r>
            <a:r>
              <a:rPr lang="en-US" dirty="0"/>
              <a:t>to the tendency for people to separate their money into separate accounts based on a variety of subjective criteria, like the source of the money and intent for each account. 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Example:  People have </a:t>
            </a:r>
            <a:r>
              <a:rPr lang="en-US" dirty="0"/>
              <a:t>a special "money jar" </a:t>
            </a:r>
            <a:r>
              <a:rPr lang="en-US" dirty="0" smtClean="0"/>
              <a:t>set </a:t>
            </a:r>
            <a:r>
              <a:rPr lang="en-US" dirty="0"/>
              <a:t>aside for a vacation </a:t>
            </a:r>
            <a:r>
              <a:rPr lang="en-US" dirty="0" smtClean="0"/>
              <a:t>while </a:t>
            </a:r>
            <a:r>
              <a:rPr lang="en-US" dirty="0"/>
              <a:t>still carrying </a:t>
            </a:r>
            <a:r>
              <a:rPr lang="en-US" dirty="0" smtClean="0"/>
              <a:t>credit card debt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Test of yourself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You are subjected to </a:t>
            </a:r>
            <a:r>
              <a:rPr lang="en-US" dirty="0"/>
              <a:t>a weekly lunch </a:t>
            </a:r>
            <a:r>
              <a:rPr lang="en-US" dirty="0" smtClean="0"/>
              <a:t>budget and plan to buy a </a:t>
            </a:r>
            <a:r>
              <a:rPr lang="en-US" dirty="0"/>
              <a:t>$6 sandwich for lunch. </a:t>
            </a:r>
            <a:r>
              <a:rPr lang="en-US" dirty="0" smtClean="0"/>
              <a:t>As </a:t>
            </a:r>
            <a:r>
              <a:rPr lang="en-US" dirty="0"/>
              <a:t>you are waiting in line, one of the following things occurs: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</a:t>
            </a:r>
            <a:r>
              <a:rPr lang="en-US" dirty="0"/>
              <a:t>) You find that you have a hole in your pocket and have lost $6;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or </a:t>
            </a:r>
            <a:r>
              <a:rPr lang="en-US" dirty="0"/>
              <a:t>2) You buy the sandwich, but as you plan to take a bite, you stumble and </a:t>
            </a:r>
            <a:r>
              <a:rPr lang="en-US" dirty="0" smtClean="0"/>
              <a:t>your sandwich </a:t>
            </a:r>
            <a:r>
              <a:rPr lang="en-US" dirty="0"/>
              <a:t>ends up on the floor.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 </a:t>
            </a:r>
            <a:r>
              <a:rPr lang="en-US" dirty="0"/>
              <a:t>either case (assuming you still have enough money), would you buy another sandwich?</a:t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Example of illogical use of money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People </a:t>
            </a:r>
            <a:r>
              <a:rPr lang="en-US" dirty="0"/>
              <a:t>tend to spend a lot more "found" money, such as </a:t>
            </a:r>
            <a:r>
              <a:rPr lang="en-US" dirty="0">
                <a:hlinkClick r:id="rId2"/>
              </a:rPr>
              <a:t>tax returns</a:t>
            </a:r>
            <a:r>
              <a:rPr lang="en-US" dirty="0"/>
              <a:t> and work bonuses and gifts, compared to </a:t>
            </a:r>
            <a:r>
              <a:rPr lang="en-US" dirty="0" smtClean="0"/>
              <a:t>paychecks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Where the money came from should not be a factor in how much of it you spend - regardless of the money's source, spending it will represent a drop in your overall wealth. </a:t>
            </a:r>
          </a:p>
          <a:p>
            <a:r>
              <a:rPr lang="en-US" dirty="0" smtClean="0"/>
              <a:t>Your personal experience?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Example of Illogical use of money in Investing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en-US" dirty="0" smtClean="0"/>
              <a:t>investors </a:t>
            </a:r>
            <a:r>
              <a:rPr lang="en-US" dirty="0"/>
              <a:t>divide their investments between a safe investment portfolio and a speculative portfolio in order to prevent the negative returns that speculative investments may have from affecting the entire portfolio.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problem </a:t>
            </a:r>
            <a:r>
              <a:rPr lang="en-US" dirty="0" smtClean="0"/>
              <a:t>is </a:t>
            </a:r>
            <a:r>
              <a:rPr lang="en-US" dirty="0"/>
              <a:t>that despite all the work and money that the investor spends to separate the portfolio, his net wealth will be no different than if he had held one larger portfolio.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Confirmation </a:t>
            </a:r>
            <a:r>
              <a:rPr lang="en-US" b="1" dirty="0" smtClean="0"/>
              <a:t>Bias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Confirmation bias: First </a:t>
            </a:r>
            <a:r>
              <a:rPr lang="en-US" dirty="0"/>
              <a:t>impression can be hard to shake </a:t>
            </a:r>
            <a:endParaRPr lang="en-US" dirty="0" smtClean="0"/>
          </a:p>
          <a:p>
            <a:pPr lvl="1"/>
            <a:r>
              <a:rPr lang="en-US" dirty="0" smtClean="0"/>
              <a:t>people selectively </a:t>
            </a:r>
            <a:r>
              <a:rPr lang="en-US" dirty="0"/>
              <a:t>filter </a:t>
            </a:r>
            <a:r>
              <a:rPr lang="en-US" dirty="0" smtClean="0"/>
              <a:t>information </a:t>
            </a:r>
            <a:r>
              <a:rPr lang="en-US" dirty="0"/>
              <a:t>that supports their </a:t>
            </a:r>
            <a:r>
              <a:rPr lang="en-US" dirty="0" smtClean="0"/>
              <a:t>opinion </a:t>
            </a:r>
          </a:p>
          <a:p>
            <a:pPr lvl="1"/>
            <a:r>
              <a:rPr lang="en-US" dirty="0" smtClean="0"/>
              <a:t>People </a:t>
            </a:r>
            <a:r>
              <a:rPr lang="en-US" dirty="0" smtClean="0"/>
              <a:t>ignore the rest opinions. </a:t>
            </a:r>
          </a:p>
          <a:p>
            <a:pPr lvl="1"/>
            <a:r>
              <a:rPr lang="en-US" dirty="0" smtClean="0"/>
              <a:t>In investing, people look for information that supports original idea</a:t>
            </a:r>
          </a:p>
          <a:p>
            <a:pPr lvl="2"/>
            <a:r>
              <a:rPr lang="en-US" dirty="0" smtClean="0"/>
              <a:t>Generate faulty decision making because of the bias</a:t>
            </a:r>
          </a:p>
          <a:p>
            <a:pPr lvl="2"/>
            <a:r>
              <a:rPr lang="en-US" dirty="0" smtClean="0"/>
              <a:t>Example: investor </a:t>
            </a:r>
            <a:r>
              <a:rPr lang="en-US" dirty="0"/>
              <a:t>finds all sorts of green flags about the investment (such as growing cash flow or a low debt/equity ratio), while glossing over financially disastrous red flags, such as loss of critical customers or dwindling markets. </a:t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Avoiding Confirmation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</a:t>
            </a:r>
            <a:r>
              <a:rPr lang="en-US" dirty="0"/>
              <a:t>solution to overcoming this bias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is </a:t>
            </a:r>
            <a:r>
              <a:rPr lang="en-US" dirty="0" smtClean="0"/>
              <a:t>finding </a:t>
            </a:r>
            <a:r>
              <a:rPr lang="en-US" dirty="0"/>
              <a:t>someone to act as a "dissenting voice of reason". 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Gambler's Fallacy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Gambler’s fallacy: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individual erroneously believes that the onset of a certain random event is less likely to happen following an event or a series of events. </a:t>
            </a:r>
            <a:endParaRPr lang="en-US" dirty="0" smtClean="0"/>
          </a:p>
          <a:p>
            <a:pPr lvl="1"/>
            <a:r>
              <a:rPr lang="en-US" dirty="0" smtClean="0"/>
              <a:t>Example: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Consider </a:t>
            </a:r>
            <a:r>
              <a:rPr lang="en-US" dirty="0"/>
              <a:t>a series of 20 coin flips that have all landed with the "heads</a:t>
            </a:r>
            <a:r>
              <a:rPr lang="en-US" dirty="0" smtClean="0"/>
              <a:t>". A </a:t>
            </a:r>
            <a:r>
              <a:rPr lang="en-US" dirty="0"/>
              <a:t>person might predict that the next coin flip is more likely to land with the "</a:t>
            </a:r>
            <a:r>
              <a:rPr lang="en-US" dirty="0" smtClean="0"/>
              <a:t>tails“.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Slot machines:  Every </a:t>
            </a:r>
            <a:r>
              <a:rPr lang="en-US" dirty="0"/>
              <a:t>losing pull will bring them that much closer to the jackpot. </a:t>
            </a:r>
            <a:r>
              <a:rPr lang="en-US" dirty="0" smtClean="0"/>
              <a:t>But that is wrong. All pulls are independent.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830</Words>
  <Application>Microsoft Office PowerPoint</Application>
  <PresentationFormat>On-screen Show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Introduction of  Behavior Finance</vt:lpstr>
      <vt:lpstr>Anchoring and Avoid Anchoring</vt:lpstr>
      <vt:lpstr>Mental Accounting</vt:lpstr>
      <vt:lpstr>Mental Accounting</vt:lpstr>
      <vt:lpstr>Mental Accounting</vt:lpstr>
      <vt:lpstr>Mental Accounting</vt:lpstr>
      <vt:lpstr>Confirmation Bias </vt:lpstr>
      <vt:lpstr>Avoiding Confirmation Bias</vt:lpstr>
      <vt:lpstr>Gambler's Fallacy</vt:lpstr>
      <vt:lpstr>Gambler's Fallacy</vt:lpstr>
      <vt:lpstr>Herding</vt:lpstr>
      <vt:lpstr>Herding</vt:lpstr>
      <vt:lpstr>Overconfidence</vt:lpstr>
      <vt:lpstr>Prospect Theory </vt:lpstr>
      <vt:lpstr>Prospect Theory </vt:lpstr>
      <vt:lpstr>Prospect Theory </vt:lpstr>
      <vt:lpstr>Prospect Theory </vt:lpstr>
      <vt:lpstr>Prospect Theory </vt:lpstr>
      <vt:lpstr>Videos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 Behavior Finance</dc:title>
  <dc:creator>Owner</dc:creator>
  <cp:lastModifiedBy>Owner</cp:lastModifiedBy>
  <cp:revision>9</cp:revision>
  <dcterms:created xsi:type="dcterms:W3CDTF">2009-10-02T18:15:33Z</dcterms:created>
  <dcterms:modified xsi:type="dcterms:W3CDTF">2009-10-03T10:27:42Z</dcterms:modified>
</cp:coreProperties>
</file>