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4" r:id="rId15"/>
    <p:sldId id="270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457BF1-C778-49A9-8C5B-6D0ACA49791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8B76FD-409A-4C1A-ADB6-5029586AEA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Debt Ceiling Debate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2013</a:t>
            </a:r>
          </a:p>
          <a:p>
            <a:r>
              <a:rPr lang="en-US" dirty="0" smtClean="0"/>
              <a:t>FIN310 JU Class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Level of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Congress need </a:t>
            </a:r>
            <a:r>
              <a:rPr lang="en-US" dirty="0"/>
              <a:t>to raise the debt ceiling by </a:t>
            </a:r>
            <a:r>
              <a:rPr lang="en-US" dirty="0" smtClean="0"/>
              <a:t>$</a:t>
            </a:r>
            <a:r>
              <a:rPr lang="en-US" dirty="0"/>
              <a:t>1.1 trillion to allow the government to meet all of its obligations through the end of 2014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washingtonpost.com/rw/2010-2019/WashingtonPost/2011/07/15/National-Economy/Graphics/w-debt15-correction-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6629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Shall We Abolish Debt Ceiling?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Debt </a:t>
            </a:r>
            <a:r>
              <a:rPr lang="en-US" dirty="0"/>
              <a:t>ceiling was first adopted in </a:t>
            </a:r>
            <a:r>
              <a:rPr lang="en-US" dirty="0" smtClean="0"/>
              <a:t>1917 to </a:t>
            </a:r>
            <a:r>
              <a:rPr lang="en-US" dirty="0"/>
              <a:t>prevent the president from spending however much he wanted.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1974, Congress has created a formal budget process to control spending levels</a:t>
            </a:r>
            <a:r>
              <a:rPr lang="en-US" dirty="0" smtClean="0"/>
              <a:t>.  So no need for </a:t>
            </a:r>
            <a:r>
              <a:rPr lang="en-US" dirty="0" smtClean="0"/>
              <a:t>Congress to authorize borrowing for spending that Congress has </a:t>
            </a:r>
            <a:r>
              <a:rPr lang="en-US" i="1" dirty="0" smtClean="0"/>
              <a:t>already</a:t>
            </a:r>
            <a:r>
              <a:rPr lang="en-US" dirty="0" smtClean="0"/>
              <a:t> approved</a:t>
            </a:r>
            <a:endParaRPr lang="en-US" dirty="0"/>
          </a:p>
          <a:p>
            <a:r>
              <a:rPr lang="en-US" dirty="0" smtClean="0"/>
              <a:t>So many scholars support for abolishing debt </a:t>
            </a:r>
            <a:r>
              <a:rPr lang="en-US" dirty="0"/>
              <a:t>ceiling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Ceiling Global Impact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If the debt ceiling is not increased, will see </a:t>
            </a:r>
            <a:r>
              <a:rPr lang="en-US" dirty="0" smtClean="0"/>
              <a:t>the economic fallout 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interest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slower </a:t>
            </a:r>
            <a:r>
              <a:rPr lang="en-US" dirty="0"/>
              <a:t>global economic growth </a:t>
            </a:r>
            <a:endParaRPr lang="en-US" dirty="0" smtClean="0"/>
          </a:p>
          <a:p>
            <a:pPr lvl="1"/>
            <a:r>
              <a:rPr lang="en-US" dirty="0" smtClean="0"/>
              <a:t>falling </a:t>
            </a:r>
            <a:r>
              <a:rPr lang="en-US" dirty="0"/>
              <a:t>business confidence.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"disastrous impact" on poor nations.</a:t>
            </a:r>
          </a:p>
          <a:p>
            <a:pPr lvl="1"/>
            <a:r>
              <a:rPr lang="en-US" dirty="0" smtClean="0"/>
              <a:t>would </a:t>
            </a:r>
            <a:r>
              <a:rPr lang="en-US" dirty="0"/>
              <a:t>be harmful to the entire </a:t>
            </a:r>
            <a:r>
              <a:rPr lang="en-US" dirty="0" smtClean="0"/>
              <a:t>world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Debt Ceiling Global Impact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Emerging </a:t>
            </a:r>
            <a:r>
              <a:rPr lang="en-US" dirty="0"/>
              <a:t>and developing countries that issue dollar-denominated bonds could pay a higher price should the U.S. default</a:t>
            </a:r>
            <a:r>
              <a:rPr lang="en-US" dirty="0" smtClean="0"/>
              <a:t>.</a:t>
            </a:r>
          </a:p>
          <a:p>
            <a:r>
              <a:rPr lang="en-US" dirty="0" smtClean="0"/>
              <a:t>U.S</a:t>
            </a:r>
            <a:r>
              <a:rPr lang="en-US" dirty="0"/>
              <a:t>. Treasuries </a:t>
            </a:r>
            <a:r>
              <a:rPr lang="en-US" dirty="0" smtClean="0"/>
              <a:t>is safe and the most liquid assets, so it is a </a:t>
            </a:r>
            <a:r>
              <a:rPr lang="en-US" dirty="0"/>
              <a:t>cornerstone of global financial markets.</a:t>
            </a:r>
          </a:p>
          <a:p>
            <a:r>
              <a:rPr lang="en-US" dirty="0" smtClean="0"/>
              <a:t>U.S</a:t>
            </a:r>
            <a:r>
              <a:rPr lang="en-US" dirty="0"/>
              <a:t>. Treasuries because of their high </a:t>
            </a:r>
            <a:r>
              <a:rPr lang="en-US" dirty="0" smtClean="0"/>
              <a:t>rating constitute </a:t>
            </a:r>
            <a:r>
              <a:rPr lang="en-US" dirty="0"/>
              <a:t>the largest share of central banks’ international reserves.  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dollar </a:t>
            </a:r>
            <a:r>
              <a:rPr lang="en-US" dirty="0"/>
              <a:t>securities amount to $3.8 trillion or 62 percent of central banks’ reported international reserves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1.4trillion or 24 percent of total for euro-denominated instruments.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Debt Ceiling Global Impact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spite of calls to reduce the dependence on U.S. Treasuries, diversifying </a:t>
            </a:r>
            <a:r>
              <a:rPr lang="en-US" dirty="0"/>
              <a:t>international reserves away from U.S. dollar assets will be a slow moving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Because few alternatives available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China and Japan still hold $1.3 and $1.1 trillion in U.S. Treasuries </a:t>
            </a:r>
            <a:r>
              <a:rPr lang="en-US" dirty="0" smtClean="0"/>
              <a:t>respectively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Chinese Government’s Attitude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962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Few </a:t>
            </a:r>
            <a:r>
              <a:rPr lang="en-US" dirty="0"/>
              <a:t>creditors doubt the U.S.’s capacity to pay its debt, but the political theater surrounding the debt ceiling has clouded market perceptions about the U.S.’s </a:t>
            </a:r>
            <a:r>
              <a:rPr lang="en-US" i="1" dirty="0"/>
              <a:t>willingness</a:t>
            </a:r>
            <a:r>
              <a:rPr lang="en-US" dirty="0"/>
              <a:t> to pay its debt. </a:t>
            </a:r>
          </a:p>
          <a:p>
            <a:r>
              <a:rPr lang="en-US" dirty="0" smtClean="0"/>
              <a:t>China</a:t>
            </a:r>
            <a:r>
              <a:rPr lang="en-US" dirty="0"/>
              <a:t>, Brazil, Japan, Singapore, and others invest in dollars </a:t>
            </a:r>
            <a:endParaRPr lang="en-US" dirty="0" smtClean="0"/>
          </a:p>
          <a:p>
            <a:pPr lvl="1"/>
            <a:r>
              <a:rPr lang="en-US" dirty="0" smtClean="0"/>
              <a:t>Not for profitable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but </a:t>
            </a:r>
            <a:r>
              <a:rPr lang="en-US" dirty="0" smtClean="0"/>
              <a:t>for safe</a:t>
            </a:r>
            <a:r>
              <a:rPr lang="en-US" dirty="0"/>
              <a:t>, liquid assets.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helps explain why foreign governments hold </a:t>
            </a:r>
            <a:r>
              <a:rPr lang="en-US" dirty="0" smtClean="0"/>
              <a:t>2/5 of </a:t>
            </a:r>
            <a:r>
              <a:rPr lang="en-US" dirty="0"/>
              <a:t>the $11.6 trillion U.S. debt.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Chinese Government’s Attitude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Over the last two years, foreign governments are skeptical about the U.S.’s fiscal governance. </a:t>
            </a:r>
          </a:p>
          <a:p>
            <a:r>
              <a:rPr lang="en-US" dirty="0" smtClean="0"/>
              <a:t>During the first debt ceiling showdown in 2011, China expressed its “hope that the U.S. government adopts responsible and measures to guarantee the interests of investors.”  </a:t>
            </a:r>
          </a:p>
          <a:p>
            <a:r>
              <a:rPr lang="en-US" dirty="0" smtClean="0"/>
              <a:t>More recently,  China’s state newspaper, Xinhua, said that it was time to “start considering building a de-Americanized world” that would include the “introduction of a new international reserve currency.” And notwithstanding the budget deal, China’s largest credit rating agency, </a:t>
            </a:r>
            <a:r>
              <a:rPr lang="en-US" dirty="0" err="1" smtClean="0"/>
              <a:t>Dagong</a:t>
            </a:r>
            <a:r>
              <a:rPr lang="en-US" dirty="0" smtClean="0"/>
              <a:t> Global, downgraded  U.S. debt.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Chinese Government’s Attitude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mitigate this growing global scrutiny and rising interest rate premium, the U.S. should scrap its debt ceiling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serves such little economic purpose </a:t>
            </a:r>
            <a:endParaRPr lang="en-US" dirty="0" smtClean="0"/>
          </a:p>
          <a:p>
            <a:r>
              <a:rPr lang="en-US" dirty="0" smtClean="0"/>
              <a:t>It has </a:t>
            </a:r>
            <a:r>
              <a:rPr lang="en-US" dirty="0"/>
              <a:t>been used as a political tool, allowing the opposition party to signal its discontent with deficit spending.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debt ceiling undermines the U.S.’s credible commitment to pay its debt.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imposes a short-term financing </a:t>
            </a:r>
            <a:r>
              <a:rPr lang="en-US" dirty="0" smtClean="0"/>
              <a:t>calendar</a:t>
            </a:r>
          </a:p>
          <a:p>
            <a:pPr lvl="1"/>
            <a:r>
              <a:rPr lang="en-US" dirty="0" smtClean="0"/>
              <a:t>creditors </a:t>
            </a:r>
            <a:r>
              <a:rPr lang="en-US" dirty="0"/>
              <a:t>wondering every few months about the U.S.’s fiscal resolve. </a:t>
            </a:r>
            <a:endParaRPr lang="en-US" dirty="0" smtClean="0"/>
          </a:p>
          <a:p>
            <a:r>
              <a:rPr lang="en-US" dirty="0" smtClean="0"/>
              <a:t>Endowing </a:t>
            </a:r>
            <a:r>
              <a:rPr lang="en-US" dirty="0"/>
              <a:t>the U.S. Treasury with automatic authority to fund congressionally approved spending will help mitigate </a:t>
            </a:r>
            <a:r>
              <a:rPr lang="en-US" dirty="0" smtClean="0"/>
              <a:t>uncertainty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What is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When the federal government spends more than it takes in </a:t>
            </a:r>
            <a:r>
              <a:rPr lang="en-US" dirty="0" smtClean="0"/>
              <a:t>taxes, U.S</a:t>
            </a:r>
            <a:r>
              <a:rPr lang="en-US" dirty="0"/>
              <a:t>. Treasury has to borrow the rest to pay all its bills.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Congress </a:t>
            </a:r>
            <a:r>
              <a:rPr lang="en-US" dirty="0" smtClean="0"/>
              <a:t>imposed </a:t>
            </a:r>
            <a:r>
              <a:rPr lang="en-US" dirty="0"/>
              <a:t>a legal limit on how much money the Treasury can </a:t>
            </a:r>
            <a:r>
              <a:rPr lang="en-US" dirty="0" smtClean="0"/>
              <a:t>a </a:t>
            </a:r>
            <a:r>
              <a:rPr lang="en-US" dirty="0"/>
              <a:t>borrow from outsiders and other government </a:t>
            </a:r>
            <a:r>
              <a:rPr lang="en-US" dirty="0" smtClean="0"/>
              <a:t>accounts</a:t>
            </a:r>
            <a:r>
              <a:rPr lang="en-US" dirty="0"/>
              <a:t> </a:t>
            </a:r>
            <a:r>
              <a:rPr lang="en-US" dirty="0" smtClean="0"/>
              <a:t>----- debt ceiling</a:t>
            </a:r>
            <a:endParaRPr lang="en-US" dirty="0"/>
          </a:p>
          <a:p>
            <a:r>
              <a:rPr lang="en-US" dirty="0"/>
              <a:t>The current debt limit </a:t>
            </a:r>
            <a:r>
              <a:rPr lang="en-US" dirty="0" smtClean="0"/>
              <a:t>is $16.699 trillion </a:t>
            </a:r>
          </a:p>
          <a:p>
            <a:r>
              <a:rPr lang="en-US" dirty="0" smtClean="0"/>
              <a:t>The </a:t>
            </a:r>
            <a:r>
              <a:rPr lang="en-US" dirty="0"/>
              <a:t>debt </a:t>
            </a:r>
            <a:r>
              <a:rPr lang="en-US" dirty="0" smtClean="0"/>
              <a:t>ceiling determines whether </a:t>
            </a:r>
            <a:r>
              <a:rPr lang="en-US" dirty="0"/>
              <a:t>the U.S. government can borrow enough money to pay for </a:t>
            </a:r>
            <a:r>
              <a:rPr lang="en-US" dirty="0" smtClean="0"/>
              <a:t>enacted </a:t>
            </a:r>
            <a:r>
              <a:rPr lang="en-US" dirty="0" smtClean="0"/>
              <a:t>programs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edicare reimbursements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or military pay.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When will hit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U.S. government hit its $16.699 trillion borrowing limit </a:t>
            </a:r>
            <a:r>
              <a:rPr lang="en-US" dirty="0" smtClean="0"/>
              <a:t> on May 19 and have ensured the payment  obligations</a:t>
            </a:r>
            <a:r>
              <a:rPr lang="en-US" dirty="0"/>
              <a:t>, like paying bondholders and sending out Social Security checks.</a:t>
            </a:r>
          </a:p>
          <a:p>
            <a:r>
              <a:rPr lang="en-US" dirty="0"/>
              <a:t>By Oct. 17, </a:t>
            </a:r>
            <a:r>
              <a:rPr lang="en-US" dirty="0" smtClean="0"/>
              <a:t>the </a:t>
            </a:r>
            <a:r>
              <a:rPr lang="en-US" dirty="0"/>
              <a:t>Treasury Department </a:t>
            </a:r>
            <a:r>
              <a:rPr lang="en-US" dirty="0" smtClean="0"/>
              <a:t>will </a:t>
            </a:r>
            <a:r>
              <a:rPr lang="en-US" dirty="0"/>
              <a:t>be running low on cash, and it won't be able to </a:t>
            </a:r>
            <a:r>
              <a:rPr lang="en-US" dirty="0" smtClean="0"/>
              <a:t>borrow.</a:t>
            </a:r>
            <a:endParaRPr lang="en-US" dirty="0"/>
          </a:p>
          <a:p>
            <a:r>
              <a:rPr lang="en-US" dirty="0" smtClean="0"/>
              <a:t>At Oct</a:t>
            </a:r>
            <a:r>
              <a:rPr lang="en-US" dirty="0"/>
              <a:t>. </a:t>
            </a:r>
            <a:r>
              <a:rPr lang="en-US" dirty="0" smtClean="0"/>
              <a:t>17, Treasury </a:t>
            </a:r>
            <a:r>
              <a:rPr lang="en-US" dirty="0"/>
              <a:t>would have </a:t>
            </a:r>
            <a:r>
              <a:rPr lang="en-US" dirty="0" smtClean="0"/>
              <a:t>$30 </a:t>
            </a:r>
            <a:r>
              <a:rPr lang="en-US" dirty="0"/>
              <a:t>billion to meet our country's </a:t>
            </a:r>
            <a:r>
              <a:rPr lang="en-US" dirty="0" smtClean="0"/>
              <a:t>commitments, far </a:t>
            </a:r>
            <a:r>
              <a:rPr lang="en-US" dirty="0"/>
              <a:t>short of net expenditures </a:t>
            </a:r>
            <a:r>
              <a:rPr lang="en-US" dirty="0" smtClean="0"/>
              <a:t>as </a:t>
            </a:r>
            <a:r>
              <a:rPr lang="en-US" dirty="0"/>
              <a:t>high as $60 billion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washingtonpost.com/blogs/wonkblog/files/2013/10/payments1-800x589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5264" y="609600"/>
            <a:ext cx="7063335" cy="553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"/>
            <a:ext cx="7086600" cy="56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the government cannot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US government checks </a:t>
            </a:r>
            <a:r>
              <a:rPr lang="en-US" dirty="0"/>
              <a:t>started </a:t>
            </a:r>
            <a:r>
              <a:rPr lang="en-US" dirty="0" smtClean="0"/>
              <a:t>bouncing. </a:t>
            </a:r>
            <a:endParaRPr lang="en-US" dirty="0"/>
          </a:p>
          <a:p>
            <a:pPr lvl="1"/>
            <a:r>
              <a:rPr lang="en-US" dirty="0" smtClean="0"/>
              <a:t>IOU to a </a:t>
            </a:r>
            <a:r>
              <a:rPr lang="en-US" dirty="0"/>
              <a:t>defense </a:t>
            </a:r>
            <a:r>
              <a:rPr lang="en-US" dirty="0" smtClean="0"/>
              <a:t>contractor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retiree </a:t>
            </a:r>
            <a:r>
              <a:rPr lang="en-US" dirty="0" smtClean="0"/>
              <a:t>SS Check delayed </a:t>
            </a:r>
          </a:p>
          <a:p>
            <a:pPr lvl="1"/>
            <a:r>
              <a:rPr lang="en-US" dirty="0" smtClean="0"/>
              <a:t>Most important, turmoil in the financial market.  </a:t>
            </a:r>
            <a:endParaRPr lang="en-US" dirty="0"/>
          </a:p>
          <a:p>
            <a:pPr lvl="2"/>
            <a:r>
              <a:rPr lang="en-US" dirty="0" smtClean="0"/>
              <a:t>U.S</a:t>
            </a:r>
            <a:r>
              <a:rPr lang="en-US" dirty="0"/>
              <a:t>. Treasuries are the safest asset in the world.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that assumption were ever called into question, havoc could ensue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Economic consequences of crashing into the debt ceiling?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default on the debt would </a:t>
            </a:r>
            <a:r>
              <a:rPr lang="en-US" dirty="0" smtClean="0"/>
              <a:t>create </a:t>
            </a:r>
            <a:r>
              <a:rPr lang="en-US" dirty="0"/>
              <a:t>big disruptions in the financial markets.</a:t>
            </a:r>
          </a:p>
          <a:p>
            <a:r>
              <a:rPr lang="en-US" dirty="0" smtClean="0"/>
              <a:t>Credit </a:t>
            </a:r>
            <a:r>
              <a:rPr lang="en-US" dirty="0"/>
              <a:t>markets could </a:t>
            </a:r>
            <a:r>
              <a:rPr lang="en-US" dirty="0" smtClean="0"/>
              <a:t>freeze</a:t>
            </a:r>
          </a:p>
          <a:p>
            <a:r>
              <a:rPr lang="en-US" dirty="0" smtClean="0"/>
              <a:t>the </a:t>
            </a:r>
            <a:r>
              <a:rPr lang="en-US" dirty="0"/>
              <a:t>value of the dollar could </a:t>
            </a:r>
            <a:r>
              <a:rPr lang="en-US" dirty="0" smtClean="0"/>
              <a:t>plummet</a:t>
            </a:r>
          </a:p>
          <a:p>
            <a:r>
              <a:rPr lang="en-US" dirty="0" smtClean="0"/>
              <a:t>U.S</a:t>
            </a:r>
            <a:r>
              <a:rPr lang="en-US" dirty="0"/>
              <a:t>. interest rates could </a:t>
            </a:r>
            <a:r>
              <a:rPr lang="en-US" dirty="0" smtClean="0"/>
              <a:t>skyrocket</a:t>
            </a:r>
          </a:p>
          <a:p>
            <a:r>
              <a:rPr lang="en-US" dirty="0" smtClean="0"/>
              <a:t>the </a:t>
            </a:r>
            <a:r>
              <a:rPr lang="en-US" dirty="0"/>
              <a:t>negative spillovers could reverberate around the world, 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U.S. stock market </a:t>
            </a:r>
            <a:r>
              <a:rPr lang="en-US" dirty="0" smtClean="0"/>
              <a:t>fall about 45%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of Impact in S&amp;P</a:t>
            </a:r>
            <a:endParaRPr lang="en-US" dirty="0"/>
          </a:p>
        </p:txBody>
      </p:sp>
      <p:pic>
        <p:nvPicPr>
          <p:cNvPr id="4" name="Content Placeholder 3" descr="http://www.washingtonpost.com/blogs/wonkblog/files/2013/10/screen-shot-2013-10-07-at-10.06.29-am-800x30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66682"/>
            <a:ext cx="7239000" cy="273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Obama administration do something to avoid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Obama administration has </a:t>
            </a:r>
            <a:r>
              <a:rPr lang="en-US" dirty="0" smtClean="0"/>
              <a:t>ruled </a:t>
            </a:r>
            <a:r>
              <a:rPr lang="en-US" dirty="0"/>
              <a:t>them all out.</a:t>
            </a:r>
          </a:p>
          <a:p>
            <a:r>
              <a:rPr lang="en-US" dirty="0"/>
              <a:t>First, Treasury could try to buy time by </a:t>
            </a:r>
            <a:r>
              <a:rPr lang="en-US" i="1" dirty="0"/>
              <a:t>delaying</a:t>
            </a:r>
            <a:r>
              <a:rPr lang="en-US" dirty="0"/>
              <a:t> payments </a:t>
            </a:r>
            <a:r>
              <a:rPr lang="en-US" dirty="0" smtClean="0"/>
              <a:t>, but it is unsustainable</a:t>
            </a:r>
            <a:r>
              <a:rPr lang="en-US" dirty="0"/>
              <a:t>.</a:t>
            </a:r>
          </a:p>
          <a:p>
            <a:r>
              <a:rPr lang="en-US" dirty="0" smtClean="0"/>
              <a:t>Simply </a:t>
            </a:r>
            <a:r>
              <a:rPr lang="en-US" dirty="0"/>
              <a:t>ignoring the debt </a:t>
            </a:r>
            <a:r>
              <a:rPr lang="en-US" dirty="0" smtClean="0"/>
              <a:t>ceiling? </a:t>
            </a:r>
            <a:endParaRPr lang="en-US" dirty="0"/>
          </a:p>
          <a:p>
            <a:r>
              <a:rPr lang="en-US" dirty="0" smtClean="0"/>
              <a:t>Obama ignore </a:t>
            </a:r>
            <a:r>
              <a:rPr lang="en-US" dirty="0"/>
              <a:t>the debt ceiling and </a:t>
            </a:r>
            <a:r>
              <a:rPr lang="en-US" dirty="0" smtClean="0"/>
              <a:t>issue </a:t>
            </a:r>
            <a:r>
              <a:rPr lang="en-US" dirty="0"/>
              <a:t>new </a:t>
            </a:r>
            <a:r>
              <a:rPr lang="en-US" dirty="0" smtClean="0"/>
              <a:t>bonds? </a:t>
            </a:r>
          </a:p>
          <a:p>
            <a:pPr lvl="1"/>
            <a:r>
              <a:rPr lang="en-US" dirty="0" smtClean="0"/>
              <a:t>legally questionable</a:t>
            </a:r>
          </a:p>
          <a:p>
            <a:pPr lvl="1"/>
            <a:r>
              <a:rPr lang="en-US" dirty="0" smtClean="0"/>
              <a:t>lenders </a:t>
            </a:r>
            <a:r>
              <a:rPr lang="en-US" dirty="0"/>
              <a:t>might be wary of buying new U.S. government debt 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creating more market panic.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765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Debt Ceiling Debate </vt:lpstr>
      <vt:lpstr>What is Debt Ceiling</vt:lpstr>
      <vt:lpstr>When will hit debt ceiling</vt:lpstr>
      <vt:lpstr>Slide 4</vt:lpstr>
      <vt:lpstr>Slide 5</vt:lpstr>
      <vt:lpstr>What if the government cannot pay</vt:lpstr>
      <vt:lpstr>Economic consequences of crashing into the debt ceiling? </vt:lpstr>
      <vt:lpstr>Estimation of Impact in S&amp;P</vt:lpstr>
      <vt:lpstr>Can Obama administration do something to avoid it?</vt:lpstr>
      <vt:lpstr>New Level of Debt Ceiling</vt:lpstr>
      <vt:lpstr>Slide 11</vt:lpstr>
      <vt:lpstr>Shall We Abolish Debt Ceiling?</vt:lpstr>
      <vt:lpstr>Debt Ceiling Global Impact I</vt:lpstr>
      <vt:lpstr>Debt Ceiling Global Impact II</vt:lpstr>
      <vt:lpstr>Debt Ceiling Global Impact III</vt:lpstr>
      <vt:lpstr>Chinese Government’s Attitude I</vt:lpstr>
      <vt:lpstr>Chinese Government’s Attitude II</vt:lpstr>
      <vt:lpstr>Chinese Government’s Attitude III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Ceiling Debate</dc:title>
  <dc:creator>maggie foley</dc:creator>
  <cp:lastModifiedBy>maggie foley</cp:lastModifiedBy>
  <cp:revision>4</cp:revision>
  <dcterms:created xsi:type="dcterms:W3CDTF">2013-04-07T19:13:42Z</dcterms:created>
  <dcterms:modified xsi:type="dcterms:W3CDTF">2013-04-07T20:57:13Z</dcterms:modified>
</cp:coreProperties>
</file>