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60" r:id="rId5"/>
    <p:sldId id="261" r:id="rId6"/>
    <p:sldId id="289" r:id="rId7"/>
    <p:sldId id="259" r:id="rId8"/>
    <p:sldId id="290" r:id="rId9"/>
    <p:sldId id="291" r:id="rId10"/>
    <p:sldId id="292" r:id="rId11"/>
    <p:sldId id="295" r:id="rId12"/>
    <p:sldId id="296" r:id="rId13"/>
    <p:sldId id="297" r:id="rId14"/>
    <p:sldId id="298" r:id="rId15"/>
    <p:sldId id="299" r:id="rId16"/>
    <p:sldId id="300" r:id="rId17"/>
    <p:sldId id="288" r:id="rId18"/>
    <p:sldId id="287" r:id="rId19"/>
    <p:sldId id="263" r:id="rId20"/>
    <p:sldId id="262" r:id="rId21"/>
    <p:sldId id="293" r:id="rId22"/>
    <p:sldId id="294" r:id="rId23"/>
    <p:sldId id="264" r:id="rId24"/>
    <p:sldId id="273" r:id="rId25"/>
    <p:sldId id="275" r:id="rId26"/>
    <p:sldId id="274" r:id="rId27"/>
    <p:sldId id="265" r:id="rId28"/>
    <p:sldId id="276" r:id="rId29"/>
    <p:sldId id="277" r:id="rId30"/>
    <p:sldId id="281" r:id="rId31"/>
    <p:sldId id="282" r:id="rId32"/>
    <p:sldId id="283" r:id="rId33"/>
    <p:sldId id="284" r:id="rId34"/>
    <p:sldId id="285" r:id="rId35"/>
    <p:sldId id="301" r:id="rId36"/>
    <p:sldId id="302" r:id="rId37"/>
    <p:sldId id="303" r:id="rId38"/>
    <p:sldId id="304" r:id="rId39"/>
    <p:sldId id="28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5DB4D-F3D9-4635-878D-CFEF6C76A0C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02B7C-A0A7-42FC-82F9-C374F7718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46D16-526A-437E-BA8A-1E809AFED1DB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C608F-1EFC-4494-8050-1AF5542673C1}" type="slidenum">
              <a:rPr lang="en-US"/>
              <a:pPr/>
              <a:t>18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A4608-23D1-4EA1-A11C-6B1ADFB295C1}" type="slidenum">
              <a:rPr lang="en-US"/>
              <a:pPr/>
              <a:t>35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E7D0E-CE09-4001-ACCC-A5F4982730D2}" type="slidenum">
              <a:rPr lang="en-US"/>
              <a:pPr/>
              <a:t>36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193AC-AE23-49AB-8683-CBA8C40F9560}" type="slidenum">
              <a:rPr lang="en-US"/>
              <a:pPr/>
              <a:t>37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0D29E-992C-423B-A041-E319376649DB}" type="slidenum">
              <a:rPr lang="en-US"/>
              <a:pPr/>
              <a:t>38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8C71F-67D3-4051-868D-A6CA9ED7B0C9}" type="slidenum">
              <a:rPr lang="en-US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3C3196-B12E-4F29-8ED4-955A33577D84}" type="slidenum">
              <a:rPr lang="en-US"/>
              <a:pPr/>
              <a:t>11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2019C-D0EB-4850-94A5-99CA6569BDA9}" type="slidenum">
              <a:rPr lang="en-US"/>
              <a:pPr/>
              <a:t>12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F51C0-7351-4D5C-8324-6F32A2C7D8A7}" type="slidenum">
              <a:rPr lang="en-US"/>
              <a:pPr/>
              <a:t>13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2A28E-FA8D-44D6-8F5F-5FA76F2D8223}" type="slidenum">
              <a:rPr lang="en-US"/>
              <a:pPr/>
              <a:t>14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858A2-75F7-42B4-B025-810EBDD3070B}" type="slidenum">
              <a:rPr lang="en-US"/>
              <a:pPr/>
              <a:t>15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341984-A9D1-46B2-97EF-C04519C547D0}" type="slidenum">
              <a:rPr lang="en-US"/>
              <a:pPr/>
              <a:t>16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EDFAB8-C38E-4445-A584-C20C951F9B4B}" type="slidenum">
              <a:rPr lang="en-US"/>
              <a:pPr/>
              <a:t>17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3934-9DD5-46E0-9381-54750D6E4AF0}" type="datetimeFigureOut">
              <a:rPr lang="en-US" smtClean="0"/>
              <a:pPr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DD1DD-9475-4DE1-AF0E-00C11ACBB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bdiscountwindow.org/discountwindowbook.cfm?hdrID=14&amp;dtlID=4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egulation_D_(FRB)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jacksonville.com/news/metro/2012-11-13/story/landmark-status-recommended-jacksonvilles-jaguar-buildin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b="1" dirty="0" smtClean="0"/>
              <a:t/>
            </a:r>
            <a:br>
              <a:rPr lang="en-US" sz="5000" b="1" dirty="0" smtClean="0"/>
            </a:br>
            <a:r>
              <a:rPr lang="en-US" sz="5000" b="1" dirty="0" smtClean="0"/>
              <a:t>Federal Reserve</a:t>
            </a:r>
            <a:br>
              <a:rPr lang="en-US" sz="5000" b="1" dirty="0" smtClean="0"/>
            </a:br>
            <a:r>
              <a:rPr lang="en-US" sz="5000" b="1" dirty="0" smtClean="0"/>
              <a:t>and Financial Institutions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Member Banks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5105400"/>
          </a:xfrm>
        </p:spPr>
        <p:txBody>
          <a:bodyPr/>
          <a:lstStyle/>
          <a:p>
            <a:pPr marL="349250" indent="-349250" eaLnBrk="1" hangingPunct="1">
              <a:buFontTx/>
              <a:buChar char="•"/>
            </a:pPr>
            <a:r>
              <a:rPr lang="en-US" smtClean="0"/>
              <a:t>National banks are required to be members.</a:t>
            </a:r>
          </a:p>
          <a:p>
            <a:pPr marL="349250" indent="-349250" eaLnBrk="1" hangingPunct="1"/>
            <a:endParaRPr lang="en-US" sz="800" smtClean="0"/>
          </a:p>
          <a:p>
            <a:pPr marL="349250" indent="-349250" eaLnBrk="1" hangingPunct="1">
              <a:buFontTx/>
              <a:buChar char="•"/>
            </a:pPr>
            <a:r>
              <a:rPr lang="en-US" smtClean="0"/>
              <a:t>State commercials banks may elect to join.</a:t>
            </a:r>
          </a:p>
          <a:p>
            <a:pPr marL="349250" indent="-349250" eaLnBrk="1" hangingPunct="1"/>
            <a:endParaRPr lang="en-US" sz="800" smtClean="0"/>
          </a:p>
          <a:p>
            <a:pPr marL="349250" indent="-349250" eaLnBrk="1" hangingPunct="1">
              <a:buFontTx/>
              <a:buChar char="•"/>
            </a:pPr>
            <a:r>
              <a:rPr lang="en-US" smtClean="0"/>
              <a:t>All depository institutions are required to maintain reserves.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C96-D345-4D9A-ACFD-CCC033469C82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The Federal Reserve System: </a:t>
            </a:r>
            <a:br>
              <a:rPr lang="en-US" sz="4000" smtClean="0"/>
            </a:br>
            <a:r>
              <a:rPr lang="en-US" sz="4000" smtClean="0"/>
              <a:t>The Board of Governors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</a:t>
            </a:r>
          </a:p>
          <a:p>
            <a:pPr lvl="1" eaLnBrk="1" hangingPunct="1"/>
            <a:r>
              <a:rPr lang="en-US" smtClean="0"/>
              <a:t>7 Governors including a Chairman </a:t>
            </a:r>
            <a:br>
              <a:rPr lang="en-US" smtClean="0"/>
            </a:br>
            <a:r>
              <a:rPr lang="en-US" smtClean="0"/>
              <a:t>	and Vice Chairman</a:t>
            </a:r>
          </a:p>
          <a:p>
            <a:pPr lvl="1" eaLnBrk="1" hangingPunct="1"/>
            <a:r>
              <a:rPr lang="en-US" smtClean="0"/>
              <a:t> Chairman and a Vice Chairman are appointed by the President from among the seven governors for four-year renewable terms.</a:t>
            </a:r>
          </a:p>
          <a:p>
            <a:pPr lvl="1" eaLnBrk="1" hangingPunct="1"/>
            <a:r>
              <a:rPr lang="en-US" smtClean="0"/>
              <a:t>Serve 14 year terms which are staggered.</a:t>
            </a:r>
          </a:p>
          <a:p>
            <a:pPr lvl="1" eaLnBrk="1" hangingPunct="1"/>
            <a:r>
              <a:rPr lang="en-US" smtClean="0"/>
              <a:t>All are members of the FOMC.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7EADA-5A5F-4B7A-A29D-5B87BC7EB0A9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The Federal Reserve System:</a:t>
            </a:r>
            <a:br>
              <a:rPr lang="en-US" sz="4000" smtClean="0"/>
            </a:br>
            <a:r>
              <a:rPr lang="en-US" sz="4000" smtClean="0"/>
              <a:t>The Board of Governors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Functions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Analyze financial and economic conditions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Set the reserve requirement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Administer credit protection laws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Approve bank mergers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Supervise and regulate the Reserve Banks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With Reserve Banks, regulate and supervise the financial system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Collect and publish statistics ( Beige book, Teal book)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1141-0A9B-4752-A4BF-89C095915E4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The Federal Reserve System: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z="4000" smtClean="0"/>
              <a:t>Federal Open Market Committee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FOMC Membership:</a:t>
            </a:r>
          </a:p>
          <a:p>
            <a:pPr lvl="1" eaLnBrk="1" hangingPunct="1"/>
            <a:r>
              <a:rPr lang="en-US" smtClean="0"/>
              <a:t>7 Governors</a:t>
            </a:r>
          </a:p>
          <a:p>
            <a:pPr lvl="1" eaLnBrk="1" hangingPunct="1"/>
            <a:r>
              <a:rPr lang="en-US" smtClean="0"/>
              <a:t>President of the Fed Reserve Bank of NY</a:t>
            </a:r>
          </a:p>
          <a:p>
            <a:pPr lvl="1" eaLnBrk="1" hangingPunct="1"/>
            <a:r>
              <a:rPr lang="en-US" smtClean="0"/>
              <a:t>4 of the remaining 12 Reserve Bank </a:t>
            </a:r>
            <a:br>
              <a:rPr lang="en-US" smtClean="0"/>
            </a:br>
            <a:r>
              <a:rPr lang="en-US" smtClean="0"/>
              <a:t>Presidents in rotation</a:t>
            </a:r>
          </a:p>
          <a:p>
            <a:pPr eaLnBrk="1" hangingPunct="1"/>
            <a:r>
              <a:rPr lang="en-US" smtClean="0"/>
              <a:t>Function: </a:t>
            </a:r>
          </a:p>
          <a:p>
            <a:pPr lvl="1" eaLnBrk="1" hangingPunct="1"/>
            <a:r>
              <a:rPr lang="en-US" smtClean="0"/>
              <a:t>Set the Federal Funds Rate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smtClean="0">
              <a:solidFill>
                <a:srgbClr val="000000"/>
              </a:solidFill>
            </a:endParaRPr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9FB3-3A78-4025-83BA-F3E04579C9E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Target interest 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Brief statement of Committee’s view of current economic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Balance of risks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vote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CC3300"/>
                </a:solidFill>
              </a:rPr>
              <a:t/>
            </a:r>
            <a:br>
              <a:rPr lang="en-US" smtClean="0">
                <a:solidFill>
                  <a:srgbClr val="CC3300"/>
                </a:solidFill>
              </a:rPr>
            </a:br>
            <a:endParaRPr lang="en-US" smtClean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</a:endParaRPr>
          </a:p>
        </p:txBody>
      </p:sp>
      <p:sp>
        <p:nvSpPr>
          <p:cNvPr id="1433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FOMC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581D3-296D-4CC8-942C-3993C2821420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Assessing the Federal </a:t>
            </a:r>
            <a:br>
              <a:rPr lang="en-US" sz="4000" smtClean="0"/>
            </a:br>
            <a:r>
              <a:rPr lang="en-US" sz="4000" smtClean="0"/>
              <a:t>Reserve’s Structure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Independence from Political Influence</a:t>
            </a:r>
          </a:p>
          <a:p>
            <a:pPr lvl="1" eaLnBrk="1" hangingPunct="1"/>
            <a:r>
              <a:rPr lang="en-US" smtClean="0"/>
              <a:t>Long terms</a:t>
            </a:r>
          </a:p>
          <a:p>
            <a:pPr lvl="1" eaLnBrk="1" hangingPunct="1"/>
            <a:r>
              <a:rPr lang="en-US" smtClean="0"/>
              <a:t>Irreversible Policy Decisions</a:t>
            </a:r>
          </a:p>
          <a:p>
            <a:pPr lvl="1" eaLnBrk="1" hangingPunct="1"/>
            <a:r>
              <a:rPr lang="en-US" smtClean="0"/>
              <a:t>Budgetary Independence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Decision-making by Committee</a:t>
            </a:r>
          </a:p>
          <a:p>
            <a:pPr lvl="1" eaLnBrk="1" hangingPunct="1"/>
            <a:r>
              <a:rPr lang="en-US" smtClean="0"/>
              <a:t>12 voting 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29E3-DA27-4581-A1E4-63FE20E6059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Assessing the Federal </a:t>
            </a:r>
            <a:br>
              <a:rPr lang="en-US" sz="4000" smtClean="0"/>
            </a:br>
            <a:r>
              <a:rPr lang="en-US" sz="4000" smtClean="0"/>
              <a:t>Reserve’s Structure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</a:t>
            </a:r>
          </a:p>
          <a:p>
            <a:pPr lvl="1" eaLnBrk="1" hangingPunct="1"/>
            <a:r>
              <a:rPr lang="en-US" smtClean="0"/>
              <a:t>Releases a huge amount of information</a:t>
            </a:r>
          </a:p>
          <a:p>
            <a:pPr lvl="1" eaLnBrk="1" hangingPunct="1"/>
            <a:r>
              <a:rPr lang="en-US" smtClean="0"/>
              <a:t>Statement, minutes, transcripts</a:t>
            </a:r>
          </a:p>
          <a:p>
            <a:pPr lvl="1" eaLnBrk="1" hangingPunct="1"/>
            <a:r>
              <a:rPr lang="en-US" smtClean="0"/>
              <a:t>Public speeches</a:t>
            </a:r>
          </a:p>
          <a:p>
            <a:pPr lvl="1" eaLnBrk="1" hangingPunct="1"/>
            <a:r>
              <a:rPr lang="en-US" smtClean="0"/>
              <a:t>Congressional testimony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B598-9815-43F0-A899-149512143A3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Central Bank Objectives: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employment</a:t>
            </a:r>
          </a:p>
          <a:p>
            <a:pPr eaLnBrk="1" hangingPunct="1"/>
            <a:r>
              <a:rPr lang="en-US" smtClean="0"/>
              <a:t>Low and stable inflation/Price index stability</a:t>
            </a:r>
          </a:p>
          <a:p>
            <a:pPr eaLnBrk="1" hangingPunct="1"/>
            <a:r>
              <a:rPr lang="en-US" smtClean="0"/>
              <a:t>High and stable economic growth</a:t>
            </a:r>
          </a:p>
          <a:p>
            <a:pPr eaLnBrk="1" hangingPunct="1"/>
            <a:r>
              <a:rPr lang="en-US" smtClean="0"/>
              <a:t>Stable financial markets</a:t>
            </a:r>
          </a:p>
          <a:p>
            <a:pPr eaLnBrk="1" hangingPunct="1"/>
            <a:r>
              <a:rPr lang="en-US" smtClean="0"/>
              <a:t>Interest-rate stability</a:t>
            </a:r>
          </a:p>
          <a:p>
            <a:pPr eaLnBrk="1" hangingPunct="1"/>
            <a:r>
              <a:rPr lang="en-US" smtClean="0"/>
              <a:t>Exchange-rate stability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17C9-207A-4D05-AEF3-BC1A9CB030DA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Central Banks:</a:t>
            </a:r>
            <a:br>
              <a:rPr lang="en-US" sz="4000" smtClean="0"/>
            </a:br>
            <a:r>
              <a:rPr lang="en-US" sz="4000" smtClean="0"/>
              <a:t>The Bankers’ Bank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most important day-to-day jobs of the central bank are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provide loans during times of financial stress (the lender of last resort).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manage the payments system (settles interbank payments).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oversee commercial banks and the financial system (handles the sensitive information about institutions without conflicts of interest).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smtClean="0"/>
              <a:t>A central bank does not: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control the government’s budget.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z="240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B0C0F-413C-4240-B516-E5E3491455B9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Role of Federal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Regulator of the whole economy</a:t>
            </a:r>
          </a:p>
          <a:p>
            <a:r>
              <a:rPr lang="en-US" dirty="0" smtClean="0"/>
              <a:t>Stabilize the economy </a:t>
            </a:r>
          </a:p>
          <a:p>
            <a:pPr lvl="1"/>
            <a:r>
              <a:rPr lang="en-US" dirty="0" smtClean="0"/>
              <a:t>Banks tend to over lend </a:t>
            </a:r>
            <a:r>
              <a:rPr lang="en-US" dirty="0" smtClean="0">
                <a:sym typeface="Wingdings" pitchFamily="2" charset="2"/>
              </a:rPr>
              <a:t> credit booming  bank collapse  banking crisis</a:t>
            </a:r>
            <a:endParaRPr lang="en-US" dirty="0" smtClean="0"/>
          </a:p>
          <a:p>
            <a:pPr lvl="1"/>
            <a:r>
              <a:rPr lang="en-US" b="1" dirty="0" smtClean="0"/>
              <a:t>William </a:t>
            </a:r>
            <a:r>
              <a:rPr lang="en-US" b="1" dirty="0" err="1" smtClean="0"/>
              <a:t>McChesney</a:t>
            </a:r>
            <a:r>
              <a:rPr lang="en-US" b="1" dirty="0" smtClean="0"/>
              <a:t> Martin, Jr. </a:t>
            </a:r>
            <a:r>
              <a:rPr lang="en-US" dirty="0" smtClean="0"/>
              <a:t>the ninth and longest-serving  chairman of Fed, serving from April 2, 1951, to January 31, 1970, under five presidents, once said</a:t>
            </a:r>
          </a:p>
          <a:p>
            <a:pPr lvl="1">
              <a:buNone/>
            </a:pPr>
            <a:r>
              <a:rPr lang="en-US" dirty="0" smtClean="0"/>
              <a:t>“The job of the Federal Reserve is to take away the punch bowl just as the party gets going”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History of Central Bank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Bank of England (BE)</a:t>
            </a:r>
          </a:p>
          <a:p>
            <a:pPr lvl="1"/>
            <a:r>
              <a:rPr lang="en-US" dirty="0" smtClean="0"/>
              <a:t>Founded in 1694</a:t>
            </a:r>
          </a:p>
          <a:p>
            <a:pPr lvl="1"/>
            <a:r>
              <a:rPr lang="en-US" dirty="0" smtClean="0"/>
              <a:t>Special  charter from British Government for its monopoly power of joint banking charter</a:t>
            </a:r>
          </a:p>
          <a:p>
            <a:pPr lvl="1"/>
            <a:r>
              <a:rPr lang="en-US" dirty="0" smtClean="0"/>
              <a:t>Bank of England can put every bank into default</a:t>
            </a:r>
          </a:p>
          <a:p>
            <a:pPr lvl="2"/>
            <a:r>
              <a:rPr lang="en-US" dirty="0" smtClean="0"/>
              <a:t>It held many notes of other banks. </a:t>
            </a:r>
          </a:p>
          <a:p>
            <a:pPr lvl="2"/>
            <a:r>
              <a:rPr lang="en-US" dirty="0" smtClean="0"/>
              <a:t>Redeem notes for gold would force other banks to close.</a:t>
            </a:r>
          </a:p>
          <a:p>
            <a:pPr lvl="2"/>
            <a:r>
              <a:rPr lang="en-US" dirty="0" smtClean="0"/>
              <a:t>Bank of England thus required other banks to keep deposits with Bank of England </a:t>
            </a:r>
          </a:p>
          <a:p>
            <a:pPr lvl="2"/>
            <a:r>
              <a:rPr lang="en-US" dirty="0" smtClean="0"/>
              <a:t>Bank of England also promised to bail those banks out if they were in trouble</a:t>
            </a:r>
          </a:p>
          <a:p>
            <a:pPr lvl="1"/>
            <a:r>
              <a:rPr lang="en-US" dirty="0" smtClean="0"/>
              <a:t>So Bank of English is the primitive of central banks. </a:t>
            </a:r>
          </a:p>
          <a:p>
            <a:pPr lvl="1"/>
            <a:r>
              <a:rPr lang="en-US" dirty="0" smtClean="0"/>
              <a:t>Banking system was stabilized with BE.</a:t>
            </a:r>
          </a:p>
          <a:p>
            <a:pPr lvl="1"/>
            <a:r>
              <a:rPr lang="en-US" dirty="0" smtClean="0"/>
              <a:t>In 1997, Bank of England became independent from UK government.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Federal Reserve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Fed</a:t>
            </a:r>
          </a:p>
          <a:p>
            <a:pPr lvl="1"/>
            <a:r>
              <a:rPr lang="en-US" dirty="0" smtClean="0"/>
              <a:t>requires each charted bank to maintain reserve requirement (reserve requirement)</a:t>
            </a:r>
          </a:p>
          <a:p>
            <a:pPr lvl="2"/>
            <a:r>
              <a:rPr lang="en-US" dirty="0" smtClean="0"/>
              <a:t>Banks keep currency in their vault</a:t>
            </a:r>
          </a:p>
          <a:p>
            <a:pPr lvl="2"/>
            <a:r>
              <a:rPr lang="en-US" dirty="0" smtClean="0"/>
              <a:t>Banks keep deposits in Fed</a:t>
            </a:r>
          </a:p>
          <a:p>
            <a:pPr lvl="2"/>
            <a:r>
              <a:rPr lang="en-US" dirty="0" smtClean="0"/>
              <a:t>Fed bail them out once in trouble </a:t>
            </a:r>
          </a:p>
          <a:p>
            <a:pPr lvl="1"/>
            <a:r>
              <a:rPr lang="en-US" dirty="0" smtClean="0"/>
              <a:t>Discount window</a:t>
            </a:r>
          </a:p>
          <a:p>
            <a:pPr lvl="2"/>
            <a:r>
              <a:rPr lang="en-US" dirty="0" smtClean="0"/>
              <a:t>Allow troubled charter banks to borrow from Fed </a:t>
            </a:r>
          </a:p>
          <a:p>
            <a:pPr lvl="2"/>
            <a:r>
              <a:rPr lang="en-US" dirty="0" smtClean="0"/>
              <a:t>Again like Repo, securities used as collateral</a:t>
            </a:r>
          </a:p>
          <a:p>
            <a:pPr lvl="2"/>
            <a:r>
              <a:rPr lang="en-US" dirty="0" smtClean="0"/>
              <a:t>Refer to Fed discount window page </a:t>
            </a:r>
            <a:r>
              <a:rPr lang="en-US" sz="1700" dirty="0" smtClean="0">
                <a:hlinkClick r:id="rId2"/>
              </a:rPr>
              <a:t>http://www.frbdiscountwindow.org/discountwindowbook.cfm?hdrID=14&amp;dtlID=43#eligibility</a:t>
            </a:r>
            <a:endParaRPr lang="en-US" sz="1700" dirty="0" smtClean="0"/>
          </a:p>
          <a:p>
            <a:pPr lvl="2"/>
            <a:endParaRPr lang="en-US" sz="1700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Federal Reserve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4953000"/>
          </a:xfrm>
        </p:spPr>
        <p:txBody>
          <a:bodyPr/>
          <a:lstStyle/>
          <a:p>
            <a:pPr marL="282575" indent="-282575" eaLnBrk="1" hangingPunct="1"/>
            <a:r>
              <a:rPr lang="en-US" smtClean="0"/>
              <a:t>As the bank for the U.S. government, they</a:t>
            </a:r>
          </a:p>
          <a:p>
            <a:pPr marL="768350" lvl="1" indent="-349250" eaLnBrk="1" hangingPunct="1">
              <a:buFontTx/>
              <a:buAutoNum type="arabicPeriod"/>
            </a:pPr>
            <a:r>
              <a:rPr lang="en-US" smtClean="0"/>
              <a:t>issue new currency and destroy old, worn currency</a:t>
            </a:r>
          </a:p>
          <a:p>
            <a:pPr marL="768350" lvl="1" indent="-349250" eaLnBrk="1" hangingPunct="1">
              <a:buFontTx/>
              <a:buAutoNum type="arabicPeriod"/>
            </a:pPr>
            <a:endParaRPr lang="en-US" sz="1200" smtClean="0"/>
          </a:p>
          <a:p>
            <a:pPr marL="768350" lvl="1" indent="-349250" eaLnBrk="1" hangingPunct="1">
              <a:buFontTx/>
              <a:buAutoNum type="arabicPeriod"/>
            </a:pPr>
            <a:r>
              <a:rPr lang="en-US" smtClean="0"/>
              <a:t>maintain the U.S. Treasury's bank account, processing electronic payments; and</a:t>
            </a:r>
          </a:p>
          <a:p>
            <a:pPr marL="768350" lvl="1" indent="-349250" eaLnBrk="1" hangingPunct="1">
              <a:buFontTx/>
              <a:buAutoNum type="arabicPeriod"/>
            </a:pPr>
            <a:endParaRPr lang="en-US" sz="1200" smtClean="0"/>
          </a:p>
          <a:p>
            <a:pPr marL="768350" lvl="1" indent="-349250" eaLnBrk="1" hangingPunct="1">
              <a:buFontTx/>
              <a:buAutoNum type="arabicPeriod"/>
            </a:pPr>
            <a:r>
              <a:rPr lang="en-US" smtClean="0"/>
              <a:t>manage the U.S. Treasury’s borrowings.  That means issuing, transferring, and redeeming U.S. Treasury bonds, notes, and bills.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5C8E-ED55-4BC8-B91F-0DF9819549D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Federal Reserve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257800"/>
          </a:xfrm>
        </p:spPr>
        <p:txBody>
          <a:bodyPr/>
          <a:lstStyle/>
          <a:p>
            <a:pPr marL="120650" indent="-120650" eaLnBrk="1" hangingPunct="1"/>
            <a:r>
              <a:rPr lang="en-US" smtClean="0"/>
              <a:t>As the Bankers’ Bank, they</a:t>
            </a:r>
          </a:p>
          <a:p>
            <a:pPr marL="631825" lvl="1" indent="-396875" eaLnBrk="1" hangingPunct="1"/>
            <a:r>
              <a:rPr lang="en-US" smtClean="0"/>
              <a:t>hold deposits for the banks in their districts</a:t>
            </a:r>
          </a:p>
          <a:p>
            <a:pPr marL="631825" lvl="1" indent="-396875" eaLnBrk="1" hangingPunct="1"/>
            <a:r>
              <a:rPr lang="en-US" smtClean="0"/>
              <a:t>operate and ensure the integrity of a payments network for clearing checks and transferring funds electronically</a:t>
            </a:r>
          </a:p>
          <a:p>
            <a:pPr marL="631825" lvl="1" indent="-396875" eaLnBrk="1" hangingPunct="1"/>
            <a:r>
              <a:rPr lang="en-US" smtClean="0"/>
              <a:t>make funds available to commercial banks within the district through “discount loans,”</a:t>
            </a:r>
          </a:p>
          <a:p>
            <a:pPr marL="631825" lvl="1" indent="-396875" eaLnBrk="1" hangingPunct="1"/>
            <a:r>
              <a:rPr lang="en-US" smtClean="0">
                <a:solidFill>
                  <a:srgbClr val="000000"/>
                </a:solidFill>
              </a:rPr>
              <a:t>Supervise and regulate financial institutions</a:t>
            </a:r>
          </a:p>
          <a:p>
            <a:pPr marL="631825" lvl="1" indent="-396875" eaLnBrk="1" hangingPunct="1"/>
            <a:r>
              <a:rPr lang="en-US" smtClean="0">
                <a:solidFill>
                  <a:srgbClr val="000000"/>
                </a:solidFill>
              </a:rPr>
              <a:t>Collect Data </a:t>
            </a:r>
          </a:p>
          <a:p>
            <a:pPr marL="631825" lvl="1" indent="-396875" eaLnBrk="1" hangingPunct="1"/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6223-74F6-4765-838A-5B6C671B6DDB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Reserve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Fed requires all charter bank to maintain a certain amount of reserve in the form of</a:t>
            </a:r>
          </a:p>
          <a:p>
            <a:pPr lvl="1"/>
            <a:r>
              <a:rPr lang="en-US" dirty="0" smtClean="0"/>
              <a:t>Deposits kept in Fed</a:t>
            </a:r>
          </a:p>
          <a:p>
            <a:pPr lvl="2"/>
            <a:r>
              <a:rPr lang="en-US" dirty="0" smtClean="0"/>
              <a:t>Guess any interest paid for the deposits?</a:t>
            </a:r>
          </a:p>
          <a:p>
            <a:pPr lvl="1"/>
            <a:r>
              <a:rPr lang="en-US" dirty="0" smtClean="0"/>
              <a:t>Currency in vault</a:t>
            </a:r>
          </a:p>
          <a:p>
            <a:pPr lvl="1"/>
            <a:r>
              <a:rPr lang="en-US" dirty="0" smtClean="0"/>
              <a:t>This is for prevention of bank run</a:t>
            </a:r>
          </a:p>
          <a:p>
            <a:r>
              <a:rPr lang="en-US" dirty="0" smtClean="0"/>
              <a:t>Regulation D (FRB) </a:t>
            </a:r>
          </a:p>
          <a:p>
            <a:pPr lvl="1"/>
            <a:r>
              <a:rPr lang="en-US" dirty="0" err="1" smtClean="0">
                <a:hlinkClick r:id="rId2"/>
              </a:rPr>
              <a:t>Referance</a:t>
            </a:r>
            <a:r>
              <a:rPr lang="en-US" dirty="0" smtClean="0">
                <a:hlinkClick r:id="rId2"/>
              </a:rPr>
              <a:t>: </a:t>
            </a:r>
            <a:r>
              <a:rPr lang="en-US" sz="1800" dirty="0" smtClean="0">
                <a:hlinkClick r:id="rId2"/>
              </a:rPr>
              <a:t>http://en.wikipedia.org/wiki/Regulation_D_(FRB)</a:t>
            </a:r>
            <a:endParaRPr lang="en-US" sz="1800" dirty="0" smtClean="0"/>
          </a:p>
          <a:p>
            <a:pPr lvl="1"/>
            <a:r>
              <a:rPr lang="en-US" dirty="0" smtClean="0"/>
              <a:t>Defines how much a bank has to hold as reserve as a function of their liability</a:t>
            </a:r>
          </a:p>
          <a:p>
            <a:pPr lvl="1"/>
            <a:r>
              <a:rPr lang="en-US" dirty="0" smtClean="0"/>
              <a:t>At present reserve has to be at least 10% of transaction account</a:t>
            </a:r>
          </a:p>
          <a:p>
            <a:pPr lvl="2"/>
            <a:r>
              <a:rPr lang="en-US" dirty="0" smtClean="0"/>
              <a:t>Transaction account includes all that are can be withdrawn instantly, such as checking, NOW and ATM account, but not saving account</a:t>
            </a:r>
          </a:p>
          <a:p>
            <a:pPr lvl="1"/>
            <a:endParaRPr lang="en-US" dirty="0" smtClean="0"/>
          </a:p>
          <a:p>
            <a:pPr lvl="1"/>
            <a:endParaRPr lang="en-US" sz="1300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Reserve Requirement and </a:t>
            </a:r>
            <a:br>
              <a:rPr lang="en-US" dirty="0" smtClean="0"/>
            </a:br>
            <a:r>
              <a:rPr lang="en-US" dirty="0" smtClean="0"/>
              <a:t>Monetary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Monetary multiplier measures the </a:t>
            </a:r>
            <a:r>
              <a:rPr lang="en-US" i="1" dirty="0" smtClean="0"/>
              <a:t>maximum</a:t>
            </a:r>
            <a:r>
              <a:rPr lang="en-US" dirty="0" smtClean="0"/>
              <a:t> amount of commercial bank money (or loan) that can be created </a:t>
            </a:r>
          </a:p>
          <a:p>
            <a:r>
              <a:rPr lang="en-US" dirty="0" smtClean="0"/>
              <a:t>Money multiple is the reciprocal of the reserve ratio </a:t>
            </a:r>
          </a:p>
          <a:p>
            <a:r>
              <a:rPr lang="en-US" dirty="0" smtClean="0"/>
              <a:t>Since reserve ratio is 10%, so the money multiple is roughly 10 times of reserve (central bank money).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Reserve Requirement and </a:t>
            </a:r>
            <a:br>
              <a:rPr lang="en-US" dirty="0" smtClean="0"/>
            </a:br>
            <a:r>
              <a:rPr lang="en-US" dirty="0" smtClean="0"/>
              <a:t>Monetary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Monetary multiplier measures the </a:t>
            </a:r>
            <a:r>
              <a:rPr lang="en-US" i="1" dirty="0" smtClean="0"/>
              <a:t>maximum</a:t>
            </a:r>
            <a:r>
              <a:rPr lang="en-US" dirty="0" smtClean="0"/>
              <a:t> amount of commercial bank money (or loan) that can be created </a:t>
            </a:r>
          </a:p>
          <a:p>
            <a:r>
              <a:rPr lang="en-US" dirty="0" smtClean="0"/>
              <a:t>Money multiple (MM) is the reciprocal of the reserve ratio (RR) (MM = 1/RR)</a:t>
            </a:r>
          </a:p>
          <a:p>
            <a:r>
              <a:rPr lang="en-US" dirty="0" smtClean="0"/>
              <a:t>Since reserve ratio is 10%, so the commercial bank money (or loan) is roughly 10 times of reserve (central bank money).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Excess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Excess reserve is the extra reserve kept with Fed that can be used as extra buffer</a:t>
            </a:r>
          </a:p>
          <a:p>
            <a:r>
              <a:rPr lang="en-US" dirty="0" smtClean="0"/>
              <a:t>Before crisis, no interest can be earned from excess reserve, so banks do not have excess reserve</a:t>
            </a:r>
          </a:p>
          <a:p>
            <a:r>
              <a:rPr lang="en-US" dirty="0" smtClean="0"/>
              <a:t>But now, roughly 1.2 trillion dollars of excess reserve in Fed. Why?</a:t>
            </a:r>
          </a:p>
          <a:p>
            <a:pPr lvl="1"/>
            <a:r>
              <a:rPr lang="en-US" dirty="0" smtClean="0"/>
              <a:t>Rule changed. After crisis, Fed pays interest to reserves for a rate higher than Fed fund rate (EESA 2008 – Emergency Economic Stabilization Act) </a:t>
            </a:r>
          </a:p>
          <a:p>
            <a:pPr lvl="1"/>
            <a:r>
              <a:rPr lang="en-US" dirty="0" smtClean="0"/>
              <a:t>Reserve requirement seems non-binding anymore, since all banks have excess reserves in Fed.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Capital Requirement</a:t>
            </a:r>
            <a:br>
              <a:rPr lang="en-US" dirty="0" smtClean="0"/>
            </a:br>
            <a:r>
              <a:rPr lang="en-US" dirty="0" smtClean="0"/>
              <a:t>- How to handle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Bank run is rare, so the new challenge lies in how to prevent financial crisis.</a:t>
            </a:r>
          </a:p>
          <a:p>
            <a:r>
              <a:rPr lang="en-US" dirty="0" smtClean="0"/>
              <a:t>Capital requirement refers to </a:t>
            </a:r>
          </a:p>
          <a:p>
            <a:pPr lvl="1"/>
            <a:r>
              <a:rPr lang="en-US" dirty="0" smtClean="0"/>
              <a:t>the standardized requirements for banks </a:t>
            </a:r>
          </a:p>
          <a:p>
            <a:pPr lvl="1"/>
            <a:r>
              <a:rPr lang="en-US" dirty="0" smtClean="0"/>
              <a:t>which determines how much capital is required to be held for a certain level of assets through regulatory agencies such as FDIC and FRB.</a:t>
            </a:r>
          </a:p>
          <a:p>
            <a:pPr lvl="1"/>
            <a:r>
              <a:rPr lang="en-US" dirty="0" smtClean="0"/>
              <a:t>To ensure </a:t>
            </a:r>
          </a:p>
          <a:p>
            <a:pPr lvl="2"/>
            <a:r>
              <a:rPr lang="en-US" dirty="0" smtClean="0"/>
              <a:t>banks are not holding investments that increase the risk of default </a:t>
            </a:r>
          </a:p>
          <a:p>
            <a:pPr lvl="2"/>
            <a:r>
              <a:rPr lang="en-US" dirty="0" smtClean="0"/>
              <a:t>Banks have enough capital to sustain operating losses 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Capital Requirement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Capital requirement is defined in Basel I, II and III. </a:t>
            </a:r>
          </a:p>
          <a:p>
            <a:r>
              <a:rPr lang="en-US" dirty="0" smtClean="0"/>
              <a:t>Reserve requirement is based on transaction account. Capital requirement is based on risk weighted </a:t>
            </a:r>
            <a:r>
              <a:rPr lang="en-US" b="1" u="sng" dirty="0" smtClean="0"/>
              <a:t>assets </a:t>
            </a:r>
            <a:r>
              <a:rPr lang="en-US" dirty="0" smtClean="0"/>
              <a:t>(balance sheet’s asset). </a:t>
            </a:r>
          </a:p>
          <a:p>
            <a:r>
              <a:rPr lang="en-US" dirty="0" smtClean="0"/>
              <a:t>Capital ratio is a percentage of a bank’s capital (common equity) to its risk weighted assets. </a:t>
            </a:r>
          </a:p>
          <a:p>
            <a:r>
              <a:rPr lang="en-US" dirty="0" smtClean="0"/>
              <a:t>Basel II requires that the total capital ratio must be no lower than 8%. Basel III is not implemented yet.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If You were the Banker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Imagine you just set up a bank and your first customer came in with $100 as deposit</a:t>
            </a:r>
          </a:p>
          <a:p>
            <a:r>
              <a:rPr lang="en-US" dirty="0" smtClean="0"/>
              <a:t>Then your transaction record is:</a:t>
            </a:r>
          </a:p>
          <a:p>
            <a:pPr lvl="1">
              <a:buNone/>
            </a:pPr>
            <a:r>
              <a:rPr lang="en-US" sz="4000" dirty="0" smtClean="0"/>
              <a:t>	Asset			Liability</a:t>
            </a:r>
          </a:p>
          <a:p>
            <a:pPr>
              <a:buNone/>
            </a:pPr>
            <a:r>
              <a:rPr lang="en-US" dirty="0" smtClean="0"/>
              <a:t>	$100 (cash)		$100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u="sng" dirty="0" smtClean="0">
                <a:sym typeface="Wingdings" pitchFamily="2" charset="2"/>
              </a:rPr>
              <a:t>$100*10%=$10 </a:t>
            </a:r>
            <a:r>
              <a:rPr lang="en-US" dirty="0" smtClean="0">
                <a:sym typeface="Wingdings" pitchFamily="2" charset="2"/>
              </a:rPr>
              <a:t>				as </a:t>
            </a:r>
            <a:r>
              <a:rPr lang="en-US" u="sng" dirty="0" smtClean="0">
                <a:sym typeface="Wingdings" pitchFamily="2" charset="2"/>
              </a:rPr>
              <a:t>reserve requirement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RWA=0 so no capital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requirement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			</a:t>
            </a:r>
            <a:r>
              <a:rPr lang="en-US" sz="4400" dirty="0" smtClean="0">
                <a:solidFill>
                  <a:srgbClr val="FF0000"/>
                </a:solidFill>
                <a:sym typeface="Wingdings" pitchFamily="2" charset="2"/>
              </a:rPr>
              <a:t>Satisfied </a:t>
            </a:r>
            <a:r>
              <a:rPr lang="en-US" sz="3000" dirty="0" smtClean="0">
                <a:solidFill>
                  <a:srgbClr val="FF0000"/>
                </a:solidFill>
                <a:sym typeface="Wingdings" pitchFamily="2" charset="2"/>
              </a:rPr>
              <a:t>for both reserve requirement and capital requirement</a:t>
            </a:r>
          </a:p>
          <a:p>
            <a:pPr lvl="8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476897" y="4304903"/>
            <a:ext cx="31242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H="1">
            <a:off x="457200" y="3276600"/>
            <a:ext cx="7848600" cy="36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1866900" y="4686300"/>
            <a:ext cx="22860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History of Central Bank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Banking Act</a:t>
            </a:r>
          </a:p>
          <a:p>
            <a:pPr lvl="1"/>
            <a:r>
              <a:rPr lang="en-US" dirty="0" smtClean="0"/>
              <a:t>Establish a national bank in each city, called First National Bank of Florida, for example.</a:t>
            </a:r>
          </a:p>
          <a:p>
            <a:pPr lvl="2"/>
            <a:r>
              <a:rPr lang="en-US" dirty="0" smtClean="0"/>
              <a:t>Where is it? (Jacksonville, fl)</a:t>
            </a:r>
          </a:p>
          <a:p>
            <a:pPr lvl="3"/>
            <a:r>
              <a:rPr lang="en-US" dirty="0" smtClean="0"/>
              <a:t>It is called Jacksonville's 'jaguar building‘</a:t>
            </a:r>
          </a:p>
          <a:p>
            <a:pPr lvl="3"/>
            <a:r>
              <a:rPr lang="en-US" dirty="0" smtClean="0"/>
              <a:t>The First National Bank of Florida opened at the site in 1880 but was destroyed by the Great Fire of 1901. Architect J.H.W. Hawkins designed the 1902 replacement, taken over a year later by the Guaranty and Trust Savings Bank</a:t>
            </a:r>
          </a:p>
          <a:p>
            <a:pPr lvl="3">
              <a:buNone/>
            </a:pPr>
            <a:r>
              <a:rPr lang="en-US" sz="1200" dirty="0" smtClean="0">
                <a:hlinkClick r:id="rId2"/>
              </a:rPr>
              <a:t>http://jacksonville.com/news/metro/2012-11-13/story/landmark-status-recommended-jacksonvilles-jaguar-building#ixzz0ZaXo9cVG</a:t>
            </a:r>
            <a:endParaRPr lang="en-US" dirty="0" smtClean="0"/>
          </a:p>
          <a:p>
            <a:pPr lvl="1"/>
            <a:endParaRPr lang="en-US" sz="122000" dirty="0" smtClean="0"/>
          </a:p>
          <a:p>
            <a:pPr lvl="3">
              <a:buNone/>
            </a:pPr>
            <a:endParaRPr lang="en-US" sz="1200" dirty="0" smtClean="0"/>
          </a:p>
        </p:txBody>
      </p:sp>
      <p:pic>
        <p:nvPicPr>
          <p:cNvPr id="5" name="Picture 4" descr="bostwickBuilding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4648200"/>
            <a:ext cx="2667000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If You were the Banker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want to issue shares to raise capital of $20. Basel III capital ratio is 4.5% for common equity, 2.5% for capital conservation buffer, and 2.5% if bubble is formed. So total about 10%. </a:t>
            </a:r>
          </a:p>
          <a:p>
            <a:pPr lvl="1">
              <a:buNone/>
            </a:pPr>
            <a:r>
              <a:rPr lang="en-US" sz="4000" dirty="0" smtClean="0"/>
              <a:t>	Asset			Liability</a:t>
            </a:r>
          </a:p>
          <a:p>
            <a:pPr>
              <a:buNone/>
            </a:pPr>
            <a:r>
              <a:rPr lang="en-US" dirty="0" smtClean="0"/>
              <a:t>	$100 (cash)		$100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u="sng" dirty="0" smtClean="0">
                <a:sym typeface="Wingdings" pitchFamily="2" charset="2"/>
              </a:rPr>
              <a:t>$100*10%=$10 </a:t>
            </a:r>
            <a:r>
              <a:rPr lang="en-US" dirty="0" smtClean="0">
                <a:sym typeface="Wingdings" pitchFamily="2" charset="2"/>
              </a:rPr>
              <a:t>				as </a:t>
            </a:r>
            <a:r>
              <a:rPr lang="en-US" u="sng" dirty="0" smtClean="0">
                <a:sym typeface="Wingdings" pitchFamily="2" charset="2"/>
              </a:rPr>
              <a:t>reserve requirement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$20				$20  common equity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 RWA=0 so </a:t>
            </a:r>
            <a:r>
              <a:rPr lang="en-US" sz="2800" u="sng" dirty="0" smtClean="0">
                <a:sym typeface="Wingdings" pitchFamily="2" charset="2"/>
              </a:rPr>
              <a:t>no capital 	 </a:t>
            </a:r>
          </a:p>
          <a:p>
            <a:pPr>
              <a:buNone/>
            </a:pPr>
            <a:r>
              <a:rPr lang="en-US" sz="2800" u="sng" dirty="0" smtClean="0">
                <a:sym typeface="Wingdings" pitchFamily="2" charset="2"/>
              </a:rPr>
              <a:t>	requirement</a:t>
            </a:r>
            <a:r>
              <a:rPr lang="en-US" sz="2800" dirty="0" smtClean="0">
                <a:sym typeface="Wingdings" pitchFamily="2" charset="2"/>
              </a:rPr>
              <a:t>			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sym typeface="Wingdings" pitchFamily="2" charset="2"/>
              </a:rPr>
              <a:t>Satisfied</a:t>
            </a:r>
            <a:endParaRPr lang="en-US" sz="4400" u="sng" dirty="0" smtClean="0"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pPr lvl="8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553097" y="4990703"/>
            <a:ext cx="31242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" y="3810000"/>
            <a:ext cx="784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6200000" flipH="1">
            <a:off x="2857500" y="4152900"/>
            <a:ext cx="2286000" cy="2209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If You were the Banker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Now you want to make profits so you want to lead out $100 to corporations. </a:t>
            </a:r>
          </a:p>
          <a:p>
            <a:pPr lvl="1">
              <a:buNone/>
            </a:pPr>
            <a:r>
              <a:rPr lang="en-US" sz="4000" dirty="0" smtClean="0"/>
              <a:t>	Asset			Liability</a:t>
            </a:r>
          </a:p>
          <a:p>
            <a:r>
              <a:rPr lang="en-US" dirty="0" smtClean="0"/>
              <a:t>$100 (loan)		$100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u="sng" dirty="0" smtClean="0">
                <a:sym typeface="Wingdings" pitchFamily="2" charset="2"/>
              </a:rPr>
              <a:t>$100*10%=$10 </a:t>
            </a:r>
            <a:r>
              <a:rPr lang="en-US" dirty="0" smtClean="0">
                <a:sym typeface="Wingdings" pitchFamily="2" charset="2"/>
              </a:rPr>
              <a:t>				as </a:t>
            </a:r>
            <a:r>
              <a:rPr lang="en-US" u="sng" dirty="0" smtClean="0">
                <a:sym typeface="Wingdings" pitchFamily="2" charset="2"/>
              </a:rPr>
              <a:t>reserve requirement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$20 (Cash)		$20  common equity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 RWA=100 so need to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have </a:t>
            </a:r>
            <a:r>
              <a:rPr lang="en-US" sz="2800" u="sng" dirty="0" smtClean="0">
                <a:sym typeface="Wingdings" pitchFamily="2" charset="2"/>
              </a:rPr>
              <a:t>100*7%=$7 for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</a:t>
            </a:r>
            <a:r>
              <a:rPr lang="en-US" sz="2800" u="sng" dirty="0" smtClean="0">
                <a:sym typeface="Wingdings" pitchFamily="2" charset="2"/>
              </a:rPr>
              <a:t>capital requirement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		Satisfied (capital requirement is from your equity account, 20&gt;7, reserve requirement is from you cash, 20&gt;10)</a:t>
            </a:r>
          </a:p>
          <a:p>
            <a:pPr lvl="8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553097" y="4228703"/>
            <a:ext cx="31242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26670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1447800" y="4191000"/>
            <a:ext cx="3581400" cy="1524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00600" y="4343400"/>
            <a:ext cx="2286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4267200"/>
            <a:ext cx="56388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If You were the Banker (iv)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Say crisis occurred and your loan value dropped to $80. </a:t>
            </a:r>
          </a:p>
          <a:p>
            <a:pPr lvl="1">
              <a:buNone/>
            </a:pPr>
            <a:r>
              <a:rPr lang="en-US" sz="4000" dirty="0" smtClean="0"/>
              <a:t>	Asset			Liability</a:t>
            </a:r>
          </a:p>
          <a:p>
            <a:r>
              <a:rPr lang="en-US" dirty="0" smtClean="0"/>
              <a:t>$80 (loan)		$100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u="sng" dirty="0" smtClean="0">
                <a:sym typeface="Wingdings" pitchFamily="2" charset="2"/>
              </a:rPr>
              <a:t>$100*10%=$10 </a:t>
            </a:r>
            <a:r>
              <a:rPr lang="en-US" dirty="0" smtClean="0">
                <a:sym typeface="Wingdings" pitchFamily="2" charset="2"/>
              </a:rPr>
              <a:t>				as </a:t>
            </a:r>
            <a:r>
              <a:rPr lang="en-US" u="sng" dirty="0" smtClean="0">
                <a:sym typeface="Wingdings" pitchFamily="2" charset="2"/>
              </a:rPr>
              <a:t>reserve requirement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$20				</a:t>
            </a:r>
            <a:r>
              <a:rPr lang="en-US" sz="4400" dirty="0" smtClean="0">
                <a:solidFill>
                  <a:srgbClr val="FF0000"/>
                </a:solidFill>
                <a:sym typeface="Wingdings" pitchFamily="2" charset="2"/>
              </a:rPr>
              <a:t>$0</a:t>
            </a:r>
            <a:r>
              <a:rPr lang="en-US" sz="2800" dirty="0" smtClean="0">
                <a:sym typeface="Wingdings" pitchFamily="2" charset="2"/>
              </a:rPr>
              <a:t> common equity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 RWA=100 so need to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have </a:t>
            </a:r>
            <a:r>
              <a:rPr lang="en-US" sz="2800" u="sng" dirty="0" smtClean="0">
                <a:sym typeface="Wingdings" pitchFamily="2" charset="2"/>
              </a:rPr>
              <a:t>100*7%=$7 for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</a:t>
            </a:r>
            <a:r>
              <a:rPr lang="en-US" sz="2800" u="sng" dirty="0" smtClean="0">
                <a:sym typeface="Wingdings" pitchFamily="2" charset="2"/>
              </a:rPr>
              <a:t>capital requirement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US" sz="3600" dirty="0" smtClean="0">
                <a:solidFill>
                  <a:srgbClr val="FF0000"/>
                </a:solidFill>
                <a:sym typeface="Wingdings" pitchFamily="2" charset="2"/>
              </a:rPr>
              <a:t>not Satisfied 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(your $0 equity account could not satisfy capital requirement)</a:t>
            </a:r>
          </a:p>
          <a:p>
            <a:pPr lvl="8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553097" y="4228703"/>
            <a:ext cx="31242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2667000"/>
            <a:ext cx="739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1447800" y="4191000"/>
            <a:ext cx="3581400" cy="1524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95800" y="4572000"/>
            <a:ext cx="31242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If You were the Banker 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When crisis occurred</a:t>
            </a:r>
          </a:p>
          <a:p>
            <a:pPr lvl="1"/>
            <a:r>
              <a:rPr lang="en-US" dirty="0" smtClean="0"/>
              <a:t>your corporate loan valued dropped to $80</a:t>
            </a:r>
          </a:p>
          <a:p>
            <a:pPr lvl="1"/>
            <a:r>
              <a:rPr lang="en-US" dirty="0" smtClean="0"/>
              <a:t>old equity holders lost all their investments </a:t>
            </a:r>
          </a:p>
          <a:p>
            <a:pPr lvl="2"/>
            <a:r>
              <a:rPr lang="en-US" dirty="0" smtClean="0"/>
              <a:t>since the value of the stocks tends to drop dramatically.</a:t>
            </a:r>
          </a:p>
          <a:p>
            <a:r>
              <a:rPr lang="en-US" sz="2800" dirty="0" smtClean="0">
                <a:sym typeface="Wingdings" pitchFamily="2" charset="2"/>
              </a:rPr>
              <a:t>You have to 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either raise more capital to meet capital requirement which is hard in a crisis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or to shut down in the business</a:t>
            </a:r>
          </a:p>
          <a:p>
            <a:r>
              <a:rPr lang="en-US" sz="2800" dirty="0" smtClean="0">
                <a:sym typeface="Wingdings" pitchFamily="2" charset="2"/>
              </a:rPr>
              <a:t>This can occur in most of the banks during the crisis. </a:t>
            </a:r>
          </a:p>
          <a:p>
            <a:r>
              <a:rPr lang="en-US" sz="2800" dirty="0" smtClean="0">
                <a:sym typeface="Wingdings" pitchFamily="2" charset="2"/>
              </a:rPr>
              <a:t>Fed is the lender of the last resort, so if Fed can provide the liquidity then crisis can end. </a:t>
            </a:r>
          </a:p>
          <a:p>
            <a:r>
              <a:rPr lang="en-US" sz="2800" dirty="0" smtClean="0">
                <a:sym typeface="Wingdings" pitchFamily="2" charset="2"/>
              </a:rPr>
              <a:t>Dodd Frank Act of 2010 prohibit Fed to use discrimination to decide which bank should be bailed out. 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pPr lvl="8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If You were the Banker (vi)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 But if you did not participate risky investment and kept cash instead, </a:t>
            </a:r>
          </a:p>
          <a:p>
            <a:pPr lvl="1"/>
            <a:r>
              <a:rPr lang="en-US" dirty="0" smtClean="0"/>
              <a:t>No RWA</a:t>
            </a:r>
          </a:p>
          <a:p>
            <a:pPr lvl="1"/>
            <a:r>
              <a:rPr lang="en-US" dirty="0" smtClean="0"/>
              <a:t>No capital requirement </a:t>
            </a:r>
          </a:p>
          <a:p>
            <a:pPr lvl="1"/>
            <a:r>
              <a:rPr lang="en-US" dirty="0" smtClean="0"/>
              <a:t>Will not be forced to be closed. 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pPr lvl="8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European Central Bank:</a:t>
            </a:r>
            <a:br>
              <a:rPr lang="en-US" sz="4000" smtClean="0"/>
            </a:br>
            <a:r>
              <a:rPr lang="en-US" sz="4000" smtClean="0"/>
              <a:t>Organizational Structure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Executive Board of European Central Bank in Frankfurt similar to the Board of Governors</a:t>
            </a:r>
            <a:br>
              <a:rPr lang="en-US" sz="2800" smtClean="0"/>
            </a:br>
            <a:endParaRPr lang="en-US" sz="2800" smtClean="0"/>
          </a:p>
          <a:p>
            <a:pPr eaLnBrk="1" hangingPunct="1"/>
            <a:r>
              <a:rPr lang="en-US" sz="2800" smtClean="0"/>
              <a:t>National Central Banks</a:t>
            </a:r>
            <a:br>
              <a:rPr lang="en-US" sz="2800" smtClean="0"/>
            </a:br>
            <a:r>
              <a:rPr lang="en-US" sz="2800" smtClean="0"/>
              <a:t>     similar to the Federal Reserve Banks</a:t>
            </a:r>
            <a:br>
              <a:rPr lang="en-US" sz="2800" smtClean="0"/>
            </a:br>
            <a:endParaRPr lang="en-US" sz="2800" smtClean="0"/>
          </a:p>
          <a:p>
            <a:pPr eaLnBrk="1" hangingPunct="1"/>
            <a:r>
              <a:rPr lang="en-US" sz="2800" smtClean="0"/>
              <a:t>Governing Council formulates policy</a:t>
            </a:r>
            <a:br>
              <a:rPr lang="en-US" sz="2800" smtClean="0"/>
            </a:br>
            <a:r>
              <a:rPr lang="en-US" sz="2800" smtClean="0"/>
              <a:t>     similar to the FOMC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3B12-56FA-4DD8-9BDD-53589CCB64F9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Differences between ECB </a:t>
            </a:r>
            <a:br>
              <a:rPr lang="en-US" sz="4000" smtClean="0"/>
            </a:br>
            <a:r>
              <a:rPr lang="en-US" sz="4000" smtClean="0"/>
              <a:t>and The Fed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ECB does not regulate financial institutions</a:t>
            </a:r>
            <a:br>
              <a:rPr lang="en-US" sz="2800" smtClean="0"/>
            </a:br>
            <a:endParaRPr lang="en-US" sz="2800" smtClean="0"/>
          </a:p>
          <a:p>
            <a:pPr eaLnBrk="1" hangingPunct="1"/>
            <a:r>
              <a:rPr lang="en-US" sz="2800" smtClean="0"/>
              <a:t>ECB’s monetary intervention is accomplished by all the National Central Banks.</a:t>
            </a:r>
            <a:br>
              <a:rPr lang="en-US" sz="2800" smtClean="0"/>
            </a:br>
            <a:endParaRPr lang="en-US" sz="2800" smtClean="0"/>
          </a:p>
          <a:p>
            <a:pPr eaLnBrk="1" hangingPunct="1"/>
            <a:r>
              <a:rPr lang="en-US" sz="2800" smtClean="0"/>
              <a:t>ECB’s budget is controlled by the National Central Banks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87A2-9EFD-436B-A559-0F5C1C148E8E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Comparing the FOMC and </a:t>
            </a:r>
            <a:br>
              <a:rPr lang="en-US" sz="4000" smtClean="0"/>
            </a:br>
            <a:r>
              <a:rPr lang="en-US" sz="4000" smtClean="0"/>
              <a:t>the ECB Governing Council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077200" cy="3962400"/>
          </a:xfrm>
        </p:spPr>
        <p:txBody>
          <a:bodyPr/>
          <a:lstStyle/>
          <a:p>
            <a:pPr eaLnBrk="1" hangingPunct="1"/>
            <a:r>
              <a:rPr lang="en-US" smtClean="0"/>
              <a:t>Both have decision-making by committee</a:t>
            </a:r>
          </a:p>
          <a:p>
            <a:pPr eaLnBrk="1" hangingPunct="1"/>
            <a:r>
              <a:rPr lang="en-US" smtClean="0"/>
              <a:t>Independence</a:t>
            </a:r>
          </a:p>
          <a:p>
            <a:pPr lvl="1" eaLnBrk="1" hangingPunct="1"/>
            <a:r>
              <a:rPr lang="en-US" smtClean="0"/>
              <a:t>Long terms</a:t>
            </a:r>
          </a:p>
          <a:p>
            <a:pPr lvl="1" eaLnBrk="1" hangingPunct="1"/>
            <a:r>
              <a:rPr lang="en-US" smtClean="0"/>
              <a:t>Control budgets</a:t>
            </a:r>
          </a:p>
          <a:p>
            <a:pPr lvl="1" eaLnBrk="1" hangingPunct="1"/>
            <a:r>
              <a:rPr lang="en-US" smtClean="0"/>
              <a:t>Irreversible decisions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D343E-CAF5-4137-9061-A94B7F7D7B33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Comparing the FOMC and </a:t>
            </a:r>
            <a:br>
              <a:rPr lang="en-US" sz="4000" smtClean="0"/>
            </a:br>
            <a:r>
              <a:rPr lang="en-US" sz="4000" smtClean="0"/>
              <a:t>the ECB Governing Council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</a:t>
            </a:r>
          </a:p>
          <a:p>
            <a:pPr lvl="1" eaLnBrk="1" hangingPunct="1"/>
            <a:r>
              <a:rPr lang="en-US" smtClean="0"/>
              <a:t>Policy deliberations:  </a:t>
            </a:r>
            <a:br>
              <a:rPr lang="en-US" smtClean="0"/>
            </a:br>
            <a:r>
              <a:rPr lang="en-US" smtClean="0"/>
              <a:t>		FOMC more timely</a:t>
            </a:r>
          </a:p>
          <a:p>
            <a:pPr lvl="1" eaLnBrk="1" hangingPunct="1"/>
            <a:r>
              <a:rPr lang="en-US" smtClean="0"/>
              <a:t>Other information: </a:t>
            </a:r>
            <a:br>
              <a:rPr lang="en-US" smtClean="0"/>
            </a:br>
            <a:r>
              <a:rPr lang="en-US" smtClean="0"/>
              <a:t>		Both make many public statements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59C95-C3E1-4617-9E62-4E966BCF9EAA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 main role includes stabilize the economy and regulate the financial markets</a:t>
            </a:r>
          </a:p>
          <a:p>
            <a:r>
              <a:rPr lang="en-US" dirty="0" smtClean="0"/>
              <a:t>Fed sets up the reserve requirement but after the crisis, the reserve requirement is not binding since banks keep interest bearing excess reserve with Fed </a:t>
            </a:r>
          </a:p>
          <a:p>
            <a:r>
              <a:rPr lang="en-US" dirty="0" smtClean="0"/>
              <a:t>Basel I, II and III all require capital requirement to </a:t>
            </a:r>
            <a:r>
              <a:rPr lang="en-US" smtClean="0"/>
              <a:t>control risks.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History of Central Bank (iv)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Banking Act and Fed</a:t>
            </a:r>
          </a:p>
          <a:p>
            <a:pPr lvl="1"/>
            <a:r>
              <a:rPr lang="en-US" dirty="0" smtClean="0"/>
              <a:t>Each member bank kept deposits with the Treasury</a:t>
            </a:r>
          </a:p>
          <a:p>
            <a:pPr lvl="1"/>
            <a:r>
              <a:rPr lang="en-US" dirty="0" smtClean="0"/>
              <a:t>This act created stable paper currency.</a:t>
            </a:r>
          </a:p>
          <a:p>
            <a:pPr lvl="1"/>
            <a:r>
              <a:rPr lang="en-US" dirty="0" smtClean="0"/>
              <a:t>But could not stop bank run.</a:t>
            </a:r>
          </a:p>
          <a:p>
            <a:pPr lvl="1"/>
            <a:r>
              <a:rPr lang="en-US" dirty="0" smtClean="0"/>
              <a:t>In 1907, a severe bank run occurred. </a:t>
            </a:r>
          </a:p>
          <a:p>
            <a:pPr lvl="1"/>
            <a:r>
              <a:rPr lang="en-US" dirty="0" smtClean="0"/>
              <a:t>Refer to wiki @ “http://en.wikipedia.org/wiki/Panic_of_1907”</a:t>
            </a:r>
          </a:p>
          <a:p>
            <a:pPr lvl="1"/>
            <a:r>
              <a:rPr lang="en-US" dirty="0" smtClean="0"/>
              <a:t>Fed system was created afterwards in 1913 by congress.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History of Central Bank 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Banking Act and Fed</a:t>
            </a:r>
          </a:p>
          <a:p>
            <a:pPr lvl="1"/>
            <a:r>
              <a:rPr lang="en-US" dirty="0" smtClean="0"/>
              <a:t>Each member bank kept deposits with the Treasury</a:t>
            </a:r>
          </a:p>
          <a:p>
            <a:pPr lvl="1"/>
            <a:r>
              <a:rPr lang="en-US" dirty="0" smtClean="0"/>
              <a:t>This act created stable paper currency.</a:t>
            </a:r>
          </a:p>
          <a:p>
            <a:pPr lvl="1"/>
            <a:r>
              <a:rPr lang="en-US" dirty="0" smtClean="0"/>
              <a:t>But could not stop bank run.</a:t>
            </a:r>
          </a:p>
          <a:p>
            <a:pPr lvl="1"/>
            <a:r>
              <a:rPr lang="en-US" dirty="0" smtClean="0"/>
              <a:t>In 1907, a severe bank run occurred. </a:t>
            </a:r>
          </a:p>
          <a:p>
            <a:pPr lvl="1"/>
            <a:r>
              <a:rPr lang="en-US" dirty="0" smtClean="0"/>
              <a:t>Refer to wiki @ “http://en.wikipedia.org/wiki/Panic_of_1907”</a:t>
            </a:r>
          </a:p>
          <a:p>
            <a:pPr lvl="1"/>
            <a:r>
              <a:rPr lang="en-US" dirty="0" smtClean="0"/>
              <a:t>Fed system was created afterwards in 1913 by congress.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The Federal Reserve System:</a:t>
            </a:r>
            <a:br>
              <a:rPr lang="en-US" sz="4000" smtClean="0"/>
            </a:br>
            <a:r>
              <a:rPr lang="en-US" sz="4000" smtClean="0"/>
              <a:t>Structure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 Reserve Banks</a:t>
            </a:r>
          </a:p>
          <a:p>
            <a:pPr eaLnBrk="1" hangingPunct="1"/>
            <a:r>
              <a:rPr lang="en-US" smtClean="0"/>
              <a:t>Board of Governors</a:t>
            </a:r>
          </a:p>
          <a:p>
            <a:pPr eaLnBrk="1" hangingPunct="1"/>
            <a:r>
              <a:rPr lang="en-US" smtClean="0"/>
              <a:t>Federal Open Market Committee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77FDF-48AF-4CAB-8CA4-88DE3C923CD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Reserve System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 regional banks</a:t>
            </a:r>
          </a:p>
          <a:p>
            <a:r>
              <a:rPr lang="en-US" dirty="0" smtClean="0"/>
              <a:t>Headquarter in DC, called board of governors of Federal Reserve</a:t>
            </a:r>
          </a:p>
          <a:p>
            <a:pPr lvl="1"/>
            <a:r>
              <a:rPr lang="en-US" dirty="0" smtClean="0"/>
              <a:t>Oversees regional banks</a:t>
            </a:r>
          </a:p>
          <a:p>
            <a:pPr lvl="1"/>
            <a:r>
              <a:rPr lang="en-US" dirty="0" smtClean="0"/>
              <a:t>We are in the area of Federal Reserve Bank of Atlanta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The Federal Reserve System:</a:t>
            </a:r>
            <a:br>
              <a:rPr lang="en-US" sz="4000" smtClean="0"/>
            </a:br>
            <a:r>
              <a:rPr lang="en-US" sz="4000" smtClean="0"/>
              <a:t>Federal Reserve Banks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12 Districts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Each is a Private Non-Profit Organization and Federally Chartered Bank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Owned by commercial bank “members”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/>
              <a:t>Member banks elect six directors, while three directors are appointed by the Board of Governors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/>
              <a:t>Directors represent professional bankers, prominent business leaders, and public interests.</a:t>
            </a:r>
            <a:endParaRPr 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Overseen by both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Board of Directors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Board of Governors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F61FF-AF17-46C4-AFDC-A53EB5DB8E41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Geography of the Fed</a:t>
            </a:r>
          </a:p>
        </p:txBody>
      </p:sp>
      <p:pic>
        <p:nvPicPr>
          <p:cNvPr id="717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049"/>
          <a:stretch>
            <a:fillRect/>
          </a:stretch>
        </p:blipFill>
        <p:spPr>
          <a:xfrm>
            <a:off x="609600" y="1219200"/>
            <a:ext cx="7848600" cy="530225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20AC-1AB2-471D-A1BF-138A9DD025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1849</Words>
  <Application>Microsoft Office PowerPoint</Application>
  <PresentationFormat>On-screen Show (4:3)</PresentationFormat>
  <Paragraphs>290</Paragraphs>
  <Slides>39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 Federal Reserve and Financial Institutions</vt:lpstr>
      <vt:lpstr>History of Central Bank (i)</vt:lpstr>
      <vt:lpstr>History of Central Bank (iii)</vt:lpstr>
      <vt:lpstr>History of Central Bank (iv)</vt:lpstr>
      <vt:lpstr>History of Central Bank (v)</vt:lpstr>
      <vt:lpstr>The Federal Reserve System: Structure</vt:lpstr>
      <vt:lpstr>Federal Reserve System </vt:lpstr>
      <vt:lpstr>The Federal Reserve System: Federal Reserve Banks </vt:lpstr>
      <vt:lpstr>Geography of the Fed</vt:lpstr>
      <vt:lpstr>Member Banks</vt:lpstr>
      <vt:lpstr>The Federal Reserve System:  The Board of Governors</vt:lpstr>
      <vt:lpstr>The Federal Reserve System: The Board of Governors</vt:lpstr>
      <vt:lpstr>The Federal Reserve System:  Federal Open Market Committee</vt:lpstr>
      <vt:lpstr>FOMC statement</vt:lpstr>
      <vt:lpstr>Assessing the Federal  Reserve’s Structure</vt:lpstr>
      <vt:lpstr>Assessing the Federal  Reserve’s Structure</vt:lpstr>
      <vt:lpstr>Central Bank Objectives: </vt:lpstr>
      <vt:lpstr>Central Banks: The Bankers’ Bank</vt:lpstr>
      <vt:lpstr>The Role of Federal Reserve</vt:lpstr>
      <vt:lpstr>How does Federal Reserve Works</vt:lpstr>
      <vt:lpstr>The Federal Reserve System</vt:lpstr>
      <vt:lpstr>The Federal Reserve System</vt:lpstr>
      <vt:lpstr>What is Reserve Requirement</vt:lpstr>
      <vt:lpstr>Reserve Requirement and  Monetary Multiplier</vt:lpstr>
      <vt:lpstr>Reserve Requirement and  Monetary Multiplier</vt:lpstr>
      <vt:lpstr>Excess Reserve</vt:lpstr>
      <vt:lpstr>Capital Requirement - How to handle risk</vt:lpstr>
      <vt:lpstr>Capital Requirement (ii)</vt:lpstr>
      <vt:lpstr>If You were the Banker (i)</vt:lpstr>
      <vt:lpstr>If You were the Banker (ii)</vt:lpstr>
      <vt:lpstr>If You were the Banker (iii)</vt:lpstr>
      <vt:lpstr>If You were the Banker (iv)</vt:lpstr>
      <vt:lpstr>If You were the Banker (v)</vt:lpstr>
      <vt:lpstr>If You were the Banker (vi)</vt:lpstr>
      <vt:lpstr>European Central Bank: Organizational Structure</vt:lpstr>
      <vt:lpstr>Differences between ECB  and The Fed</vt:lpstr>
      <vt:lpstr>Comparing the FOMC and  the ECB Governing Council</vt:lpstr>
      <vt:lpstr>Comparing the FOMC and  the ECB Governing Council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 Behavior Finance</dc:title>
  <dc:creator>Owner</dc:creator>
  <cp:lastModifiedBy>maggie foley</cp:lastModifiedBy>
  <cp:revision>25</cp:revision>
  <dcterms:created xsi:type="dcterms:W3CDTF">2009-10-02T18:15:33Z</dcterms:created>
  <dcterms:modified xsi:type="dcterms:W3CDTF">2013-05-05T20:46:19Z</dcterms:modified>
</cp:coreProperties>
</file>