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Default Extension="wmf" ContentType="image/x-wmf"/>
  <Override PartName="/ppt/notesSlides/notesSlide18.xml" ContentType="application/vnd.openxmlformats-officedocument.presentationml.notesSlide+xml"/>
  <Default Extension="xls" ContentType="application/vnd.ms-exce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61"/>
  </p:notesMasterIdLst>
  <p:handoutMasterIdLst>
    <p:handoutMasterId r:id="rId62"/>
  </p:handoutMasterIdLst>
  <p:sldIdLst>
    <p:sldId id="323" r:id="rId2"/>
    <p:sldId id="258" r:id="rId3"/>
    <p:sldId id="264" r:id="rId4"/>
    <p:sldId id="276" r:id="rId5"/>
    <p:sldId id="277" r:id="rId6"/>
    <p:sldId id="265" r:id="rId7"/>
    <p:sldId id="266" r:id="rId8"/>
    <p:sldId id="279" r:id="rId9"/>
    <p:sldId id="280" r:id="rId10"/>
    <p:sldId id="267" r:id="rId11"/>
    <p:sldId id="281" r:id="rId12"/>
    <p:sldId id="282" r:id="rId13"/>
    <p:sldId id="268" r:id="rId14"/>
    <p:sldId id="285" r:id="rId15"/>
    <p:sldId id="269" r:id="rId16"/>
    <p:sldId id="286" r:id="rId17"/>
    <p:sldId id="270" r:id="rId18"/>
    <p:sldId id="271" r:id="rId19"/>
    <p:sldId id="288" r:id="rId20"/>
    <p:sldId id="272" r:id="rId21"/>
    <p:sldId id="289" r:id="rId22"/>
    <p:sldId id="297" r:id="rId23"/>
    <p:sldId id="299" r:id="rId24"/>
    <p:sldId id="301" r:id="rId25"/>
    <p:sldId id="302" r:id="rId26"/>
    <p:sldId id="300" r:id="rId27"/>
    <p:sldId id="304" r:id="rId28"/>
    <p:sldId id="294" r:id="rId29"/>
    <p:sldId id="305" r:id="rId30"/>
    <p:sldId id="306" r:id="rId31"/>
    <p:sldId id="307" r:id="rId32"/>
    <p:sldId id="308" r:id="rId33"/>
    <p:sldId id="290" r:id="rId34"/>
    <p:sldId id="273" r:id="rId35"/>
    <p:sldId id="274" r:id="rId36"/>
    <p:sldId id="313" r:id="rId37"/>
    <p:sldId id="316" r:id="rId38"/>
    <p:sldId id="314" r:id="rId39"/>
    <p:sldId id="322" r:id="rId40"/>
    <p:sldId id="317" r:id="rId41"/>
    <p:sldId id="318" r:id="rId42"/>
    <p:sldId id="325" r:id="rId43"/>
    <p:sldId id="320" r:id="rId44"/>
    <p:sldId id="319" r:id="rId45"/>
    <p:sldId id="326" r:id="rId46"/>
    <p:sldId id="321" r:id="rId47"/>
    <p:sldId id="327" r:id="rId48"/>
    <p:sldId id="328" r:id="rId49"/>
    <p:sldId id="329" r:id="rId50"/>
    <p:sldId id="338" r:id="rId51"/>
    <p:sldId id="333" r:id="rId52"/>
    <p:sldId id="330" r:id="rId53"/>
    <p:sldId id="331" r:id="rId54"/>
    <p:sldId id="337" r:id="rId55"/>
    <p:sldId id="334" r:id="rId56"/>
    <p:sldId id="335" r:id="rId57"/>
    <p:sldId id="259" r:id="rId58"/>
    <p:sldId id="260" r:id="rId59"/>
    <p:sldId id="287" r:id="rId60"/>
  </p:sldIdLst>
  <p:sldSz cx="9144000" cy="6858000" type="screen4x3"/>
  <p:notesSz cx="6858000" cy="9144000"/>
  <p:custDataLst>
    <p:tags r:id="rId63"/>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018" autoAdjust="0"/>
    <p:restoredTop sz="87848" autoAdjust="0"/>
  </p:normalViewPr>
  <p:slideViewPr>
    <p:cSldViewPr>
      <p:cViewPr>
        <p:scale>
          <a:sx n="50" d="100"/>
          <a:sy n="50" d="100"/>
        </p:scale>
        <p:origin x="-2142" y="-390"/>
      </p:cViewPr>
      <p:guideLst>
        <p:guide orient="horz" pos="2160"/>
        <p:guide pos="2880"/>
      </p:guideLst>
    </p:cSldViewPr>
  </p:slideViewPr>
  <p:notesTextViewPr>
    <p:cViewPr>
      <p:scale>
        <a:sx n="100" d="100"/>
        <a:sy n="100" d="100"/>
      </p:scale>
      <p:origin x="0" y="0"/>
    </p:cViewPr>
  </p:notesTextViewPr>
  <p:sorterViewPr>
    <p:cViewPr>
      <p:scale>
        <a:sx n="88" d="100"/>
        <a:sy n="88"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gs" Target="tags/tag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image" Target="../media/image2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F966EB47-1A5F-420C-B510-CE7A18BED26C}" type="datetimeFigureOut">
              <a:rPr lang="en-US"/>
              <a:pPr>
                <a:defRPr/>
              </a:pPr>
              <a:t>9/19/2012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65F6561A-5160-4C2F-A8F3-26676598757C}" type="slidenum">
              <a:rPr lang="en-US"/>
              <a:pPr>
                <a:defRPr/>
              </a:pPr>
              <a:t>‹#›</a:t>
            </a:fld>
            <a:endParaRPr lang="en-US"/>
          </a:p>
        </p:txBody>
      </p:sp>
    </p:spTree>
    <p:extLst>
      <p:ext uri="{BB962C8B-B14F-4D97-AF65-F5344CB8AC3E}">
        <p14:creationId xmlns:p14="http://schemas.microsoft.com/office/powerpoint/2010/main" xmlns="" val="2236664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6BFAE2DD-FB51-423C-A87E-CA95E356E96F}" type="datetimeFigureOut">
              <a:rPr lang="en-US"/>
              <a:pPr>
                <a:defRPr/>
              </a:pPr>
              <a:t>9/19/2012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3BF1A8D3-B6CD-409D-A8EF-47E899FB726A}" type="slidenum">
              <a:rPr lang="en-US"/>
              <a:pPr>
                <a:defRPr/>
              </a:pPr>
              <a:t>‹#›</a:t>
            </a:fld>
            <a:endParaRPr lang="en-US"/>
          </a:p>
        </p:txBody>
      </p:sp>
    </p:spTree>
    <p:extLst>
      <p:ext uri="{BB962C8B-B14F-4D97-AF65-F5344CB8AC3E}">
        <p14:creationId xmlns:p14="http://schemas.microsoft.com/office/powerpoint/2010/main" xmlns="" val="6815360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Notes to the Instructor:</a:t>
            </a:r>
          </a:p>
          <a:p>
            <a:pPr eaLnBrk="1" hangingPunct="1">
              <a:spcBef>
                <a:spcPct val="0"/>
              </a:spcBef>
              <a:buFontTx/>
              <a:buChar char="•"/>
            </a:pPr>
            <a:r>
              <a:rPr lang="en-US" smtClean="0"/>
              <a:t>The PowerPoints are designed for an introductory finance class for undergraduates with the emphasis on the key points of each chapter</a:t>
            </a:r>
          </a:p>
          <a:p>
            <a:pPr eaLnBrk="1" hangingPunct="1">
              <a:spcBef>
                <a:spcPct val="0"/>
              </a:spcBef>
              <a:buFontTx/>
              <a:buChar char="•"/>
            </a:pPr>
            <a:r>
              <a:rPr lang="en-US" smtClean="0"/>
              <a:t>Each chapter’s PowerPoint is designed for active learning by the students in your classroom</a:t>
            </a:r>
          </a:p>
          <a:p>
            <a:pPr eaLnBrk="1" hangingPunct="1">
              <a:spcBef>
                <a:spcPct val="0"/>
              </a:spcBef>
              <a:buFontTx/>
              <a:buChar char="•"/>
            </a:pPr>
            <a:r>
              <a:rPr lang="en-US" smtClean="0"/>
              <a:t>Not everything in the book’s chapter is necessarily duplicated on the PowerPoint slides</a:t>
            </a:r>
          </a:p>
          <a:p>
            <a:pPr eaLnBrk="1" hangingPunct="1">
              <a:spcBef>
                <a:spcPct val="0"/>
              </a:spcBef>
              <a:buFontTx/>
              <a:buChar char="•"/>
            </a:pPr>
            <a:r>
              <a:rPr lang="en-US" smtClean="0"/>
              <a:t>There are two finance calculators used (when relevant).  You can delete the slides if you don’t use both TI and HP business calculators</a:t>
            </a:r>
          </a:p>
          <a:p>
            <a:pPr eaLnBrk="1" hangingPunct="1">
              <a:spcBef>
                <a:spcPct val="0"/>
              </a:spcBef>
              <a:buFontTx/>
              <a:buChar char="•"/>
            </a:pPr>
            <a:r>
              <a:rPr lang="en-US" smtClean="0"/>
              <a:t>Animation is used extensively. You can speed up, slow down or eliminate  the animation at your discretion.  To do so just open a chapter PowerPoint and go to any slide you want to modify; click on  “Animations” on the top of your PowerPoint screen tools; then click on “Custom Animations”.  A set of options will appear on the right of your screen.  You can “change” or “remove” any line of that particular slide using the icon on the top of the page.  The speed is one of the three options on every animation under “timing”.</a:t>
            </a:r>
          </a:p>
          <a:p>
            <a:pPr eaLnBrk="1" hangingPunct="1">
              <a:spcBef>
                <a:spcPct val="0"/>
              </a:spcBef>
              <a:buFontTx/>
              <a:buChar char="•"/>
            </a:pPr>
            <a:r>
              <a:rPr lang="en-US" smtClean="0"/>
              <a:t>Effort has been made to maintain the basic “7x7” rule of good PowerPoint presentations.</a:t>
            </a:r>
          </a:p>
          <a:p>
            <a:pPr eaLnBrk="1" hangingPunct="1">
              <a:spcBef>
                <a:spcPct val="0"/>
              </a:spcBef>
              <a:buFontTx/>
              <a:buChar char="•"/>
            </a:pPr>
            <a:r>
              <a:rPr lang="en-US" smtClean="0"/>
              <a:t>Additional problems and/or examples are available on McGraw-Hill’s Connect.</a:t>
            </a:r>
          </a:p>
          <a:p>
            <a:pPr eaLnBrk="1" hangingPunct="1">
              <a:spcBef>
                <a:spcPct val="0"/>
              </a:spcBef>
            </a:pPr>
            <a:endParaRPr lang="en-US" smtClean="0"/>
          </a:p>
        </p:txBody>
      </p:sp>
      <p:sp>
        <p:nvSpPr>
          <p:cNvPr id="163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28C3E89-0E3F-4B8C-B004-F4DCF91D1BF1}" type="slidenum">
              <a:rPr lang="en-US"/>
              <a:pPr fontAlgn="base">
                <a:spcBef>
                  <a:spcPct val="0"/>
                </a:spcBef>
                <a:spcAft>
                  <a:spcPct val="0"/>
                </a:spcAft>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p:cNvSpPr>
          <p:nvPr>
            <p:ph type="sldImg"/>
          </p:nvPr>
        </p:nvSpPr>
        <p:spPr bwMode="auto">
          <a:noFill/>
          <a:ln>
            <a:solidFill>
              <a:srgbClr val="000000"/>
            </a:solidFill>
            <a:miter lim="800000"/>
            <a:headEnd/>
            <a:tailEnd/>
          </a:ln>
        </p:spPr>
      </p:sp>
      <p:sp>
        <p:nvSpPr>
          <p:cNvPr id="604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90000"/>
              </a:lnSpc>
              <a:spcBef>
                <a:spcPct val="0"/>
              </a:spcBef>
            </a:pPr>
            <a:endParaRPr lang="en-US" smtClean="0"/>
          </a:p>
          <a:p>
            <a:pPr eaLnBrk="1" hangingPunct="1">
              <a:spcBef>
                <a:spcPct val="0"/>
              </a:spcBef>
            </a:pPr>
            <a:endParaRPr lang="en-US" smtClean="0"/>
          </a:p>
        </p:txBody>
      </p:sp>
      <p:sp>
        <p:nvSpPr>
          <p:cNvPr id="6041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1A1FF1C-180A-416D-B7C6-EE71F7CBEBBA}" type="slidenum">
              <a:rPr lang="en-US"/>
              <a:pPr fontAlgn="base">
                <a:spcBef>
                  <a:spcPct val="0"/>
                </a:spcBef>
                <a:spcAft>
                  <a:spcPct val="0"/>
                </a:spcAft>
                <a:defRPr/>
              </a:pPr>
              <a:t>30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p:cNvSpPr>
          <p:nvPr>
            <p:ph type="sldImg"/>
          </p:nvPr>
        </p:nvSpPr>
        <p:spPr bwMode="auto">
          <a:noFill/>
          <a:ln>
            <a:solidFill>
              <a:srgbClr val="000000"/>
            </a:solidFill>
            <a:miter lim="800000"/>
            <a:headEnd/>
            <a:tailEnd/>
          </a:ln>
        </p:spPr>
      </p:sp>
      <p:sp>
        <p:nvSpPr>
          <p:cNvPr id="624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90000"/>
              </a:lnSpc>
              <a:spcBef>
                <a:spcPct val="0"/>
              </a:spcBef>
            </a:pPr>
            <a:r>
              <a:rPr lang="en-US" smtClean="0"/>
              <a:t>Note that the variance is NOT equal to .5(384) + .5(216) = 300 and</a:t>
            </a:r>
          </a:p>
          <a:p>
            <a:pPr eaLnBrk="1" hangingPunct="1">
              <a:lnSpc>
                <a:spcPct val="90000"/>
              </a:lnSpc>
              <a:spcBef>
                <a:spcPct val="0"/>
              </a:spcBef>
            </a:pPr>
            <a:r>
              <a:rPr lang="en-US" smtClean="0"/>
              <a:t>	Standard deviation is NOT equal to .5(19.6) + .5(14.7) = 17.17%</a:t>
            </a:r>
          </a:p>
          <a:p>
            <a:pPr eaLnBrk="1" hangingPunct="1">
              <a:lnSpc>
                <a:spcPct val="90000"/>
              </a:lnSpc>
              <a:spcBef>
                <a:spcPct val="0"/>
              </a:spcBef>
            </a:pPr>
            <a:endParaRPr lang="en-US" smtClean="0"/>
          </a:p>
          <a:p>
            <a:pPr eaLnBrk="1" hangingPunct="1">
              <a:lnSpc>
                <a:spcPct val="90000"/>
              </a:lnSpc>
              <a:spcBef>
                <a:spcPct val="0"/>
              </a:spcBef>
            </a:pPr>
            <a:r>
              <a:rPr lang="en-US" smtClean="0"/>
              <a:t>What would the expected return and standard deviation for the portfolio be if we invested 3/7 of our money in A and 4/7 in B?  Portfolio return = 10% and standard deviation = 0</a:t>
            </a:r>
          </a:p>
          <a:p>
            <a:pPr eaLnBrk="1" hangingPunct="1">
              <a:lnSpc>
                <a:spcPct val="90000"/>
              </a:lnSpc>
              <a:spcBef>
                <a:spcPct val="0"/>
              </a:spcBef>
            </a:pPr>
            <a:endParaRPr lang="en-US" smtClean="0"/>
          </a:p>
          <a:p>
            <a:pPr eaLnBrk="1" hangingPunct="1">
              <a:lnSpc>
                <a:spcPct val="90000"/>
              </a:lnSpc>
              <a:spcBef>
                <a:spcPct val="0"/>
              </a:spcBef>
            </a:pPr>
            <a:r>
              <a:rPr lang="en-US" smtClean="0"/>
              <a:t>Portfolio variance using covariances:</a:t>
            </a:r>
          </a:p>
          <a:p>
            <a:pPr eaLnBrk="1" hangingPunct="1">
              <a:lnSpc>
                <a:spcPct val="90000"/>
              </a:lnSpc>
              <a:spcBef>
                <a:spcPct val="0"/>
              </a:spcBef>
            </a:pPr>
            <a:r>
              <a:rPr lang="en-US" smtClean="0"/>
              <a:t>COV(A,B) = .4(30-6)(-5-13) + .6(-10-6)(25-13) = -288</a:t>
            </a:r>
          </a:p>
          <a:p>
            <a:pPr eaLnBrk="1" hangingPunct="1">
              <a:lnSpc>
                <a:spcPct val="90000"/>
              </a:lnSpc>
              <a:spcBef>
                <a:spcPct val="0"/>
              </a:spcBef>
            </a:pPr>
            <a:r>
              <a:rPr lang="en-US" smtClean="0"/>
              <a:t>Variance of portfolio = (.5)</a:t>
            </a:r>
            <a:r>
              <a:rPr lang="en-US" baseline="30000" smtClean="0"/>
              <a:t>2</a:t>
            </a:r>
            <a:r>
              <a:rPr lang="en-US" smtClean="0"/>
              <a:t>(384) + (.5)</a:t>
            </a:r>
            <a:r>
              <a:rPr lang="en-US" baseline="30000" smtClean="0"/>
              <a:t>2</a:t>
            </a:r>
            <a:r>
              <a:rPr lang="en-US" smtClean="0"/>
              <a:t>(216) + 2(.5)(.5)(-288) = 6</a:t>
            </a:r>
          </a:p>
          <a:p>
            <a:pPr eaLnBrk="1" hangingPunct="1">
              <a:lnSpc>
                <a:spcPct val="90000"/>
              </a:lnSpc>
              <a:spcBef>
                <a:spcPct val="0"/>
              </a:spcBef>
            </a:pPr>
            <a:r>
              <a:rPr lang="en-US" smtClean="0"/>
              <a:t>Standard deviation = 2.45%</a:t>
            </a:r>
          </a:p>
          <a:p>
            <a:pPr eaLnBrk="1" hangingPunct="1">
              <a:spcBef>
                <a:spcPct val="0"/>
              </a:spcBef>
            </a:pPr>
            <a:endParaRPr lang="en-US" smtClean="0"/>
          </a:p>
        </p:txBody>
      </p:sp>
      <p:sp>
        <p:nvSpPr>
          <p:cNvPr id="6246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B8611AB-7D68-4B1F-BE6D-07697B9415B7}" type="slidenum">
              <a:rPr lang="en-US"/>
              <a:pPr fontAlgn="base">
                <a:spcBef>
                  <a:spcPct val="0"/>
                </a:spcBef>
                <a:spcAft>
                  <a:spcPct val="0"/>
                </a:spcAft>
                <a:defRPr/>
              </a:pPr>
              <a:t>31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bwMode="auto">
          <a:noFill/>
          <a:ln>
            <a:solidFill>
              <a:srgbClr val="000000"/>
            </a:solidFill>
            <a:miter lim="800000"/>
            <a:headEnd/>
            <a:tailEnd/>
          </a:ln>
        </p:spPr>
      </p:sp>
      <p:sp>
        <p:nvSpPr>
          <p:cNvPr id="6451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90000"/>
              </a:lnSpc>
              <a:spcBef>
                <a:spcPct val="0"/>
              </a:spcBef>
            </a:pPr>
            <a:r>
              <a:rPr lang="en-US" smtClean="0"/>
              <a:t>Note that the variance is NOT equal to .5(384) + .5(216) = 300 and</a:t>
            </a:r>
          </a:p>
          <a:p>
            <a:pPr eaLnBrk="1" hangingPunct="1">
              <a:lnSpc>
                <a:spcPct val="90000"/>
              </a:lnSpc>
              <a:spcBef>
                <a:spcPct val="0"/>
              </a:spcBef>
            </a:pPr>
            <a:r>
              <a:rPr lang="en-US" smtClean="0"/>
              <a:t>	Standard deviation is NOT equal to .5(19.6) + .5(14.7) = 17.17%</a:t>
            </a:r>
          </a:p>
          <a:p>
            <a:pPr eaLnBrk="1" hangingPunct="1">
              <a:lnSpc>
                <a:spcPct val="90000"/>
              </a:lnSpc>
              <a:spcBef>
                <a:spcPct val="0"/>
              </a:spcBef>
            </a:pPr>
            <a:endParaRPr lang="en-US" smtClean="0"/>
          </a:p>
          <a:p>
            <a:pPr eaLnBrk="1" hangingPunct="1">
              <a:lnSpc>
                <a:spcPct val="90000"/>
              </a:lnSpc>
              <a:spcBef>
                <a:spcPct val="0"/>
              </a:spcBef>
            </a:pPr>
            <a:r>
              <a:rPr lang="en-US" smtClean="0"/>
              <a:t>What would the expected return and standard deviation for the portfolio be if we invested 3/7 of our money in A and 4/7 in B?  Portfolio return = 10% and standard deviation = 0</a:t>
            </a:r>
          </a:p>
          <a:p>
            <a:pPr eaLnBrk="1" hangingPunct="1">
              <a:lnSpc>
                <a:spcPct val="90000"/>
              </a:lnSpc>
              <a:spcBef>
                <a:spcPct val="0"/>
              </a:spcBef>
            </a:pPr>
            <a:endParaRPr lang="en-US" smtClean="0"/>
          </a:p>
          <a:p>
            <a:pPr eaLnBrk="1" hangingPunct="1">
              <a:lnSpc>
                <a:spcPct val="90000"/>
              </a:lnSpc>
              <a:spcBef>
                <a:spcPct val="0"/>
              </a:spcBef>
            </a:pPr>
            <a:r>
              <a:rPr lang="en-US" smtClean="0"/>
              <a:t>Portfolio variance using covariances:</a:t>
            </a:r>
          </a:p>
          <a:p>
            <a:pPr eaLnBrk="1" hangingPunct="1">
              <a:lnSpc>
                <a:spcPct val="90000"/>
              </a:lnSpc>
              <a:spcBef>
                <a:spcPct val="0"/>
              </a:spcBef>
            </a:pPr>
            <a:r>
              <a:rPr lang="en-US" smtClean="0"/>
              <a:t>COV(A,B) = .4(30-6)(-5-13) + .6(-10-6)(25-13) = -288</a:t>
            </a:r>
          </a:p>
          <a:p>
            <a:pPr eaLnBrk="1" hangingPunct="1">
              <a:lnSpc>
                <a:spcPct val="90000"/>
              </a:lnSpc>
              <a:spcBef>
                <a:spcPct val="0"/>
              </a:spcBef>
            </a:pPr>
            <a:r>
              <a:rPr lang="en-US" smtClean="0"/>
              <a:t>Variance of portfolio = (.5)</a:t>
            </a:r>
            <a:r>
              <a:rPr lang="en-US" baseline="30000" smtClean="0"/>
              <a:t>2</a:t>
            </a:r>
            <a:r>
              <a:rPr lang="en-US" smtClean="0"/>
              <a:t>(384) + (.5)</a:t>
            </a:r>
            <a:r>
              <a:rPr lang="en-US" baseline="30000" smtClean="0"/>
              <a:t>2</a:t>
            </a:r>
            <a:r>
              <a:rPr lang="en-US" smtClean="0"/>
              <a:t>(216) + 2(.5)(.5)(-288) = 6</a:t>
            </a:r>
          </a:p>
          <a:p>
            <a:pPr eaLnBrk="1" hangingPunct="1">
              <a:lnSpc>
                <a:spcPct val="90000"/>
              </a:lnSpc>
              <a:spcBef>
                <a:spcPct val="0"/>
              </a:spcBef>
            </a:pPr>
            <a:r>
              <a:rPr lang="en-US" smtClean="0"/>
              <a:t>Standard deviation = 2.45%</a:t>
            </a:r>
          </a:p>
          <a:p>
            <a:pPr eaLnBrk="1" hangingPunct="1">
              <a:spcBef>
                <a:spcPct val="0"/>
              </a:spcBef>
            </a:pPr>
            <a:endParaRPr lang="en-US" smtClean="0"/>
          </a:p>
        </p:txBody>
      </p:sp>
      <p:sp>
        <p:nvSpPr>
          <p:cNvPr id="6451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E076639-CBF3-42AD-9ADB-C3A2DDDF673F}" type="slidenum">
              <a:rPr lang="en-US"/>
              <a:pPr fontAlgn="base">
                <a:spcBef>
                  <a:spcPct val="0"/>
                </a:spcBef>
                <a:spcAft>
                  <a:spcPct val="0"/>
                </a:spcAft>
                <a:defRPr/>
              </a:pPr>
              <a:t>32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lnSpcReduction="10000"/>
          </a:bodyPr>
          <a:lstStyle/>
          <a:p>
            <a:pPr eaLnBrk="1" fontAlgn="auto" hangingPunct="1">
              <a:spcBef>
                <a:spcPts val="0"/>
              </a:spcBef>
              <a:spcAft>
                <a:spcPts val="0"/>
              </a:spcAft>
              <a:defRPr/>
            </a:pPr>
            <a:r>
              <a:rPr lang="en-US" dirty="0" smtClean="0"/>
              <a:t>Portfolio return in Boom: .6(15) + .4(10) = 13%</a:t>
            </a:r>
          </a:p>
          <a:p>
            <a:pPr eaLnBrk="1" fontAlgn="auto" hangingPunct="1">
              <a:spcBef>
                <a:spcPts val="0"/>
              </a:spcBef>
              <a:spcAft>
                <a:spcPts val="0"/>
              </a:spcAft>
              <a:defRPr/>
            </a:pPr>
            <a:r>
              <a:rPr lang="en-US" dirty="0" smtClean="0"/>
              <a:t>Portfolio return in Normal: .6(10) + .4(9) = 9.6%</a:t>
            </a:r>
          </a:p>
          <a:p>
            <a:pPr eaLnBrk="1" fontAlgn="auto" hangingPunct="1">
              <a:spcBef>
                <a:spcPts val="0"/>
              </a:spcBef>
              <a:spcAft>
                <a:spcPts val="0"/>
              </a:spcAft>
              <a:defRPr/>
            </a:pPr>
            <a:r>
              <a:rPr lang="en-US" dirty="0" smtClean="0"/>
              <a:t>Portfolio return in Recession: .6(5) + .4(10) = 7%</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Expected return = .25(13) + .6(9.6) + .15(7) = 10.06%</a:t>
            </a:r>
          </a:p>
          <a:p>
            <a:pPr eaLnBrk="1" fontAlgn="auto" hangingPunct="1">
              <a:spcBef>
                <a:spcPts val="0"/>
              </a:spcBef>
              <a:spcAft>
                <a:spcPts val="0"/>
              </a:spcAft>
              <a:defRPr/>
            </a:pPr>
            <a:r>
              <a:rPr lang="en-US" dirty="0" smtClean="0"/>
              <a:t>Variance = .25(13-10.06)</a:t>
            </a:r>
            <a:r>
              <a:rPr lang="en-US" baseline="30000" dirty="0" smtClean="0"/>
              <a:t>2</a:t>
            </a:r>
            <a:r>
              <a:rPr lang="en-US" dirty="0" smtClean="0"/>
              <a:t> + .6(9.6-10.06)</a:t>
            </a:r>
            <a:r>
              <a:rPr lang="en-US" baseline="30000" dirty="0" smtClean="0"/>
              <a:t>2</a:t>
            </a:r>
            <a:r>
              <a:rPr lang="en-US" dirty="0" smtClean="0"/>
              <a:t> + .15(7-10.06)</a:t>
            </a:r>
            <a:r>
              <a:rPr lang="en-US" baseline="30000" dirty="0" smtClean="0"/>
              <a:t>2</a:t>
            </a:r>
            <a:r>
              <a:rPr lang="en-US" dirty="0" smtClean="0"/>
              <a:t> = 3.6924</a:t>
            </a:r>
          </a:p>
          <a:p>
            <a:pPr eaLnBrk="1" fontAlgn="auto" hangingPunct="1">
              <a:spcBef>
                <a:spcPts val="0"/>
              </a:spcBef>
              <a:spcAft>
                <a:spcPts val="0"/>
              </a:spcAft>
              <a:defRPr/>
            </a:pPr>
            <a:r>
              <a:rPr lang="en-US" dirty="0" smtClean="0"/>
              <a:t>Standard deviation = 1.92%</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Compare to return on X of 10.5% and standard deviation of 3.12%</a:t>
            </a:r>
          </a:p>
          <a:p>
            <a:pPr eaLnBrk="1" fontAlgn="auto" hangingPunct="1">
              <a:spcBef>
                <a:spcPts val="0"/>
              </a:spcBef>
              <a:spcAft>
                <a:spcPts val="0"/>
              </a:spcAft>
              <a:defRPr/>
            </a:pPr>
            <a:r>
              <a:rPr lang="en-US" dirty="0" smtClean="0"/>
              <a:t>And return on Z of 9.4% and standard deviation of .49%</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Using </a:t>
            </a:r>
            <a:r>
              <a:rPr lang="en-US" dirty="0" err="1" smtClean="0"/>
              <a:t>covariances</a:t>
            </a:r>
            <a:r>
              <a:rPr lang="en-US" dirty="0" smtClean="0"/>
              <a:t>:</a:t>
            </a:r>
          </a:p>
          <a:p>
            <a:pPr eaLnBrk="1" fontAlgn="auto" hangingPunct="1">
              <a:spcBef>
                <a:spcPts val="0"/>
              </a:spcBef>
              <a:spcAft>
                <a:spcPts val="0"/>
              </a:spcAft>
              <a:defRPr/>
            </a:pPr>
            <a:r>
              <a:rPr lang="en-US" dirty="0" smtClean="0"/>
              <a:t>COV(X,Z) = .25(15-10.5)(10-9.4) + .6(10-10.5)(9-9.4) + .15(5-10.5)(10-9.4) = .3</a:t>
            </a:r>
          </a:p>
          <a:p>
            <a:pPr eaLnBrk="1" fontAlgn="auto" hangingPunct="1">
              <a:spcBef>
                <a:spcPts val="0"/>
              </a:spcBef>
              <a:spcAft>
                <a:spcPts val="0"/>
              </a:spcAft>
              <a:defRPr/>
            </a:pPr>
            <a:r>
              <a:rPr lang="en-US" dirty="0" smtClean="0"/>
              <a:t>Portfolio variance = (.6*3.12)</a:t>
            </a:r>
            <a:r>
              <a:rPr lang="en-US" baseline="30000" dirty="0" smtClean="0"/>
              <a:t>2</a:t>
            </a:r>
            <a:r>
              <a:rPr lang="en-US" dirty="0" smtClean="0"/>
              <a:t> + (.4*.49)</a:t>
            </a:r>
            <a:r>
              <a:rPr lang="en-US" baseline="30000" dirty="0" smtClean="0"/>
              <a:t>2</a:t>
            </a:r>
            <a:r>
              <a:rPr lang="en-US" dirty="0" smtClean="0"/>
              <a:t> + 2(.6)(.4)(.3) = 3.6868</a:t>
            </a:r>
          </a:p>
          <a:p>
            <a:pPr eaLnBrk="1" fontAlgn="auto" hangingPunct="1">
              <a:spcBef>
                <a:spcPts val="0"/>
              </a:spcBef>
              <a:spcAft>
                <a:spcPts val="0"/>
              </a:spcAft>
              <a:defRPr/>
            </a:pPr>
            <a:r>
              <a:rPr lang="en-US" dirty="0" smtClean="0"/>
              <a:t>Portfolio standard deviation = 1.92% (difference in variance due to rounding)</a:t>
            </a:r>
          </a:p>
          <a:p>
            <a:pPr eaLnBrk="1" fontAlgn="auto" hangingPunct="1">
              <a:spcBef>
                <a:spcPts val="0"/>
              </a:spcBef>
              <a:spcAft>
                <a:spcPts val="0"/>
              </a:spcAft>
              <a:defRPr/>
            </a:pPr>
            <a:endParaRPr lang="en-US" dirty="0" smtClean="0"/>
          </a:p>
          <a:p>
            <a:pPr lvl="3" eaLnBrk="1" fontAlgn="auto" hangingPunct="1">
              <a:spcBef>
                <a:spcPts val="0"/>
              </a:spcBef>
              <a:spcAft>
                <a:spcPts val="0"/>
              </a:spcAft>
              <a:defRPr/>
            </a:pPr>
            <a:r>
              <a:rPr lang="en-US" i="1" dirty="0" smtClean="0"/>
              <a:t>Lecture Tip: </a:t>
            </a:r>
            <a:r>
              <a:rPr lang="en-US" dirty="0" smtClean="0"/>
              <a:t>Here are a few tips to pass along to students suffering from “statistics overload”:</a:t>
            </a:r>
          </a:p>
          <a:p>
            <a:pPr lvl="3" eaLnBrk="1" fontAlgn="auto" hangingPunct="1">
              <a:spcBef>
                <a:spcPts val="0"/>
              </a:spcBef>
              <a:spcAft>
                <a:spcPts val="0"/>
              </a:spcAft>
              <a:defRPr/>
            </a:pPr>
            <a:r>
              <a:rPr lang="en-US" dirty="0" smtClean="0"/>
              <a:t>-The distribution is just the picture of all possible outcomes</a:t>
            </a:r>
          </a:p>
          <a:p>
            <a:pPr lvl="3" eaLnBrk="1" fontAlgn="auto" hangingPunct="1">
              <a:spcBef>
                <a:spcPts val="0"/>
              </a:spcBef>
              <a:spcAft>
                <a:spcPts val="0"/>
              </a:spcAft>
              <a:defRPr/>
            </a:pPr>
            <a:r>
              <a:rPr lang="en-US" dirty="0" smtClean="0"/>
              <a:t>-The mean return is the central point of the distribution</a:t>
            </a:r>
          </a:p>
          <a:p>
            <a:pPr lvl="3" eaLnBrk="1" fontAlgn="auto" hangingPunct="1">
              <a:spcBef>
                <a:spcPts val="0"/>
              </a:spcBef>
              <a:spcAft>
                <a:spcPts val="0"/>
              </a:spcAft>
              <a:defRPr/>
            </a:pPr>
            <a:r>
              <a:rPr lang="en-US" dirty="0" smtClean="0"/>
              <a:t>-The standard deviation is the average deviation from the mean</a:t>
            </a:r>
          </a:p>
          <a:p>
            <a:pPr eaLnBrk="1" fontAlgn="auto" hangingPunct="1">
              <a:spcBef>
                <a:spcPts val="0"/>
              </a:spcBef>
              <a:spcAft>
                <a:spcPts val="0"/>
              </a:spcAft>
              <a:defRPr/>
            </a:pPr>
            <a:r>
              <a:rPr lang="en-US" dirty="0" smtClean="0"/>
              <a:t> 	 -Assuming investor rationality (two-parameter utility functions), the mean is a proxy for expected return and the standard deviation is a proxy for total risk.</a:t>
            </a:r>
            <a:br>
              <a:rPr lang="en-US" dirty="0" smtClean="0"/>
            </a:br>
            <a:r>
              <a:rPr lang="en-US" dirty="0" smtClean="0"/>
              <a:t/>
            </a:r>
            <a:br>
              <a:rPr lang="en-US" dirty="0" smtClean="0"/>
            </a:br>
            <a:endParaRPr lang="en-US" dirty="0" smtClean="0"/>
          </a:p>
          <a:p>
            <a:pPr eaLnBrk="1" fontAlgn="auto" hangingPunct="1">
              <a:spcBef>
                <a:spcPts val="0"/>
              </a:spcBef>
              <a:spcAft>
                <a:spcPts val="0"/>
              </a:spcAft>
              <a:defRPr/>
            </a:pPr>
            <a:endParaRPr lang="en-US" dirty="0"/>
          </a:p>
        </p:txBody>
      </p:sp>
      <p:sp>
        <p:nvSpPr>
          <p:cNvPr id="665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6FE0534-2962-4754-A109-A061F90BAA69}" type="slidenum">
              <a:rPr lang="en-US"/>
              <a:pPr fontAlgn="base">
                <a:spcBef>
                  <a:spcPct val="0"/>
                </a:spcBef>
                <a:spcAft>
                  <a:spcPct val="0"/>
                </a:spcAft>
                <a:defRPr/>
              </a:pPr>
              <a:t>33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p:cNvSpPr>
          <p:nvPr>
            <p:ph type="sldImg"/>
          </p:nvPr>
        </p:nvSpPr>
        <p:spPr bwMode="auto">
          <a:noFill/>
          <a:ln>
            <a:solidFill>
              <a:srgbClr val="000000"/>
            </a:solidFill>
            <a:miter lim="800000"/>
            <a:headEnd/>
            <a:tailEnd/>
          </a:ln>
        </p:spPr>
      </p:sp>
      <p:sp>
        <p:nvSpPr>
          <p:cNvPr id="7782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i="1" smtClean="0"/>
              <a:t>Lecture Tip:</a:t>
            </a:r>
            <a:r>
              <a:rPr lang="en-US" b="1" i="1" smtClean="0"/>
              <a:t> </a:t>
            </a:r>
            <a:r>
              <a:rPr lang="en-US" smtClean="0"/>
              <a:t>You can expand the discussion of the difference between systematic and unsystematic risk by using the example of a strike by employees. Students will generally agree that this is unique or unsystematic risk for one company. However, what if the UAW stages the strike against the entire auto industry. Will this action impact other industries or the entire economy? If the answer to this question is yes, then this becomes a systematic risk factor. The important point is that it is not the event that determines whether it is systematic or unsystematic risk; it is the impact of the event.</a:t>
            </a:r>
          </a:p>
          <a:p>
            <a:pPr eaLnBrk="1" hangingPunct="1">
              <a:spcBef>
                <a:spcPct val="0"/>
              </a:spcBef>
            </a:pPr>
            <a:endParaRPr lang="en-US" smtClean="0"/>
          </a:p>
          <a:p>
            <a:pPr eaLnBrk="1" hangingPunct="1">
              <a:spcBef>
                <a:spcPct val="0"/>
              </a:spcBef>
            </a:pPr>
            <a:endParaRPr lang="en-US" smtClean="0"/>
          </a:p>
        </p:txBody>
      </p:sp>
      <p:sp>
        <p:nvSpPr>
          <p:cNvPr id="7782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A43D777-7BEE-4C6B-938D-84B891178601}" type="slidenum">
              <a:rPr lang="en-US"/>
              <a:pPr fontAlgn="base">
                <a:spcBef>
                  <a:spcPct val="0"/>
                </a:spcBef>
                <a:spcAft>
                  <a:spcPct val="0"/>
                </a:spcAft>
                <a:defRPr/>
              </a:pPr>
              <a:t>35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p:cNvSpPr>
          <p:nvPr>
            <p:ph type="sldImg"/>
          </p:nvPr>
        </p:nvSpPr>
        <p:spPr bwMode="auto">
          <a:noFill/>
          <a:ln>
            <a:solidFill>
              <a:srgbClr val="000000"/>
            </a:solidFill>
            <a:miter lim="800000"/>
            <a:headEnd/>
            <a:tailEnd/>
          </a:ln>
        </p:spPr>
      </p:sp>
      <p:sp>
        <p:nvSpPr>
          <p:cNvPr id="819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Video Note: “Portfolio Management” looks at the value of diversification.</a:t>
            </a:r>
          </a:p>
          <a:p>
            <a:pPr eaLnBrk="1" hangingPunct="1">
              <a:spcBef>
                <a:spcPct val="0"/>
              </a:spcBef>
            </a:pPr>
            <a:endParaRPr lang="en-US" smtClean="0"/>
          </a:p>
        </p:txBody>
      </p:sp>
      <p:sp>
        <p:nvSpPr>
          <p:cNvPr id="8192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01DBF79-ADFA-49B6-BDF0-16E13E048F78}" type="slidenum">
              <a:rPr lang="en-US"/>
              <a:pPr fontAlgn="base">
                <a:spcBef>
                  <a:spcPct val="0"/>
                </a:spcBef>
                <a:spcAft>
                  <a:spcPct val="0"/>
                </a:spcAft>
                <a:defRPr/>
              </a:pPr>
              <a:t>36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p:cNvSpPr>
          <p:nvPr>
            <p:ph type="sldImg"/>
          </p:nvPr>
        </p:nvSpPr>
        <p:spPr bwMode="auto">
          <a:noFill/>
          <a:ln>
            <a:solidFill>
              <a:srgbClr val="000000"/>
            </a:solidFill>
            <a:miter lim="800000"/>
            <a:headEnd/>
            <a:tailEnd/>
          </a:ln>
        </p:spPr>
      </p:sp>
      <p:sp>
        <p:nvSpPr>
          <p:cNvPr id="839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Video Note: “Portfolio Management” looks at the value of diversification.</a:t>
            </a:r>
          </a:p>
          <a:p>
            <a:pPr eaLnBrk="1" hangingPunct="1">
              <a:spcBef>
                <a:spcPct val="0"/>
              </a:spcBef>
            </a:pPr>
            <a:endParaRPr lang="en-US" smtClean="0"/>
          </a:p>
        </p:txBody>
      </p:sp>
      <p:sp>
        <p:nvSpPr>
          <p:cNvPr id="8397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FA39A1E-133E-4737-B0AF-CFAC7DC4E3D4}" type="slidenum">
              <a:rPr lang="en-US"/>
              <a:pPr fontAlgn="base">
                <a:spcBef>
                  <a:spcPct val="0"/>
                </a:spcBef>
                <a:spcAft>
                  <a:spcPct val="0"/>
                </a:spcAft>
                <a:defRPr/>
              </a:pPr>
              <a:t>37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p:cNvSpPr>
            <a:spLocks noGrp="1" noRot="1" noChangeAspect="1"/>
          </p:cNvSpPr>
          <p:nvPr>
            <p:ph type="sldImg"/>
          </p:nvPr>
        </p:nvSpPr>
        <p:spPr bwMode="auto">
          <a:noFill/>
          <a:ln>
            <a:solidFill>
              <a:srgbClr val="000000"/>
            </a:solidFill>
            <a:miter lim="800000"/>
            <a:headEnd/>
            <a:tailEnd/>
          </a:ln>
        </p:spPr>
      </p:sp>
      <p:sp>
        <p:nvSpPr>
          <p:cNvPr id="880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A discussion of the potential benefits of international investing may be helpful at this point.</a:t>
            </a:r>
          </a:p>
          <a:p>
            <a:pPr eaLnBrk="1" hangingPunct="1">
              <a:spcBef>
                <a:spcPct val="0"/>
              </a:spcBef>
            </a:pPr>
            <a:endParaRPr lang="en-US" smtClean="0"/>
          </a:p>
        </p:txBody>
      </p:sp>
      <p:sp>
        <p:nvSpPr>
          <p:cNvPr id="8806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046BFD5-CAE6-47E0-9807-7386FDEE8374}" type="slidenum">
              <a:rPr lang="en-US"/>
              <a:pPr fontAlgn="base">
                <a:spcBef>
                  <a:spcPct val="0"/>
                </a:spcBef>
                <a:spcAft>
                  <a:spcPct val="0"/>
                </a:spcAft>
                <a:defRPr/>
              </a:pPr>
              <a:t>40</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Image Placeholder 1"/>
          <p:cNvSpPr>
            <a:spLocks noGrp="1" noRot="1" noChangeAspect="1"/>
          </p:cNvSpPr>
          <p:nvPr>
            <p:ph type="sldImg"/>
          </p:nvPr>
        </p:nvSpPr>
        <p:spPr bwMode="auto">
          <a:noFill/>
          <a:ln>
            <a:solidFill>
              <a:srgbClr val="000000"/>
            </a:solidFill>
            <a:miter lim="800000"/>
            <a:headEnd/>
            <a:tailEnd/>
          </a:ln>
        </p:spPr>
      </p:sp>
      <p:sp>
        <p:nvSpPr>
          <p:cNvPr id="91138" name="Notes Placeholder 2"/>
          <p:cNvSpPr>
            <a:spLocks noGrp="1"/>
          </p:cNvSpPr>
          <p:nvPr>
            <p:ph type="body" idx="1"/>
          </p:nvPr>
        </p:nvSpPr>
        <p:spPr bwMode="auto">
          <a:noFill/>
        </p:spPr>
        <p:txBody>
          <a:bodyPr wrap="square" numCol="1" anchor="t" anchorCtr="0" compatLnSpc="1">
            <a:prstTxWarp prst="textNoShape">
              <a:avLst/>
            </a:prstTxWarp>
          </a:bodyPr>
          <a:lstStyle/>
          <a:p>
            <a:pPr lvl="3" eaLnBrk="1" hangingPunct="1">
              <a:spcBef>
                <a:spcPct val="0"/>
              </a:spcBef>
            </a:pPr>
            <a:r>
              <a:rPr lang="en-US" i="1" smtClean="0"/>
              <a:t>Lecture Tip:</a:t>
            </a:r>
            <a:r>
              <a:rPr lang="en-US" b="1" smtClean="0"/>
              <a:t> </a:t>
            </a:r>
            <a:r>
              <a:rPr lang="en-US" smtClean="0"/>
              <a:t>Remember that the cost of equity depends on both the firm’s business risk and its financial risk. So, all else equal, borrowing money will increase a firm’s equity beta because it increases the volatility of earnings. Robert Hamada derived the following equation to reflect the relationship between levered and unlevered betas (excluding tax effects):</a:t>
            </a:r>
            <a:br>
              <a:rPr lang="en-US" smtClean="0"/>
            </a:br>
            <a:r>
              <a:rPr lang="en-US" smtClean="0"/>
              <a:t/>
            </a:r>
            <a:br>
              <a:rPr lang="en-US" smtClean="0"/>
            </a:br>
            <a:r>
              <a:rPr lang="en-US" smtClean="0">
                <a:sym typeface="Symbol" pitchFamily="18" charset="2"/>
              </a:rPr>
              <a:t></a:t>
            </a:r>
            <a:r>
              <a:rPr lang="en-US" smtClean="0"/>
              <a:t>L = </a:t>
            </a:r>
            <a:r>
              <a:rPr lang="en-US" smtClean="0">
                <a:sym typeface="Symbol" pitchFamily="18" charset="2"/>
              </a:rPr>
              <a:t></a:t>
            </a:r>
            <a:r>
              <a:rPr lang="en-US" smtClean="0"/>
              <a:t>U(1 + D/E)</a:t>
            </a:r>
            <a:br>
              <a:rPr lang="en-US" smtClean="0"/>
            </a:br>
            <a:r>
              <a:rPr lang="en-US" smtClean="0"/>
              <a:t/>
            </a:r>
            <a:br>
              <a:rPr lang="en-US" smtClean="0"/>
            </a:br>
            <a:r>
              <a:rPr lang="en-US" smtClean="0"/>
              <a:t>where:	</a:t>
            </a:r>
          </a:p>
          <a:p>
            <a:pPr lvl="3" eaLnBrk="1" hangingPunct="1">
              <a:spcBef>
                <a:spcPct val="0"/>
              </a:spcBef>
            </a:pPr>
            <a:r>
              <a:rPr lang="en-US" smtClean="0"/>
              <a:t>	</a:t>
            </a:r>
            <a:r>
              <a:rPr lang="en-US" smtClean="0">
                <a:sym typeface="Symbol" pitchFamily="18" charset="2"/>
              </a:rPr>
              <a:t></a:t>
            </a:r>
            <a:r>
              <a:rPr lang="en-US" smtClean="0"/>
              <a:t>L = equity beta of a levered firm;</a:t>
            </a:r>
          </a:p>
          <a:p>
            <a:pPr lvl="3" eaLnBrk="1" hangingPunct="1">
              <a:spcBef>
                <a:spcPct val="0"/>
              </a:spcBef>
            </a:pPr>
            <a:r>
              <a:rPr lang="en-US" smtClean="0"/>
              <a:t> 	</a:t>
            </a:r>
            <a:r>
              <a:rPr lang="en-US" smtClean="0">
                <a:sym typeface="Symbol" pitchFamily="18" charset="2"/>
              </a:rPr>
              <a:t></a:t>
            </a:r>
            <a:r>
              <a:rPr lang="en-US" smtClean="0"/>
              <a:t>U = equity beta of an unlevered firm;</a:t>
            </a:r>
          </a:p>
          <a:p>
            <a:pPr lvl="3" eaLnBrk="1" hangingPunct="1">
              <a:spcBef>
                <a:spcPct val="0"/>
              </a:spcBef>
            </a:pPr>
            <a:r>
              <a:rPr lang="en-US" smtClean="0"/>
              <a:t> 	D/E = debt-to-equity ratio</a:t>
            </a:r>
          </a:p>
          <a:p>
            <a:pPr eaLnBrk="1" hangingPunct="1">
              <a:spcBef>
                <a:spcPct val="0"/>
              </a:spcBef>
            </a:pPr>
            <a:endParaRPr lang="en-US" smtClean="0"/>
          </a:p>
        </p:txBody>
      </p:sp>
      <p:sp>
        <p:nvSpPr>
          <p:cNvPr id="9113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E65750A-2F2B-489F-B7A6-36059D1054FE}" type="slidenum">
              <a:rPr lang="en-US"/>
              <a:pPr fontAlgn="base">
                <a:spcBef>
                  <a:spcPct val="0"/>
                </a:spcBef>
                <a:spcAft>
                  <a:spcPct val="0"/>
                </a:spcAft>
                <a:defRPr/>
              </a:pPr>
              <a:t>41</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lide Image Placeholder 1"/>
          <p:cNvSpPr>
            <a:spLocks noGrp="1" noRot="1" noChangeAspect="1"/>
          </p:cNvSpPr>
          <p:nvPr>
            <p:ph type="sldImg"/>
          </p:nvPr>
        </p:nvSpPr>
        <p:spPr bwMode="auto">
          <a:noFill/>
          <a:ln>
            <a:solidFill>
              <a:srgbClr val="000000"/>
            </a:solidFill>
            <a:miter lim="800000"/>
            <a:headEnd/>
            <a:tailEnd/>
          </a:ln>
        </p:spPr>
      </p:sp>
      <p:sp>
        <p:nvSpPr>
          <p:cNvPr id="931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i="1" smtClean="0"/>
              <a:t>www:</a:t>
            </a:r>
            <a:r>
              <a:rPr lang="en-US" i="1" smtClean="0"/>
              <a:t> Click on the web surfer icon to go to screen.yahoo.com/stocks.html where you can do searches for various betas. Students are often interested to see the range of betas that are out there.</a:t>
            </a:r>
          </a:p>
          <a:p>
            <a:pPr eaLnBrk="1" hangingPunct="1">
              <a:spcBef>
                <a:spcPct val="0"/>
              </a:spcBef>
            </a:pPr>
            <a:endParaRPr lang="en-US" i="1" smtClean="0"/>
          </a:p>
          <a:p>
            <a:pPr lvl="3" eaLnBrk="1" hangingPunct="1">
              <a:spcBef>
                <a:spcPct val="0"/>
              </a:spcBef>
            </a:pPr>
            <a:r>
              <a:rPr lang="en-US" i="1" smtClean="0"/>
              <a:t>Lecture Tip: </a:t>
            </a:r>
            <a:r>
              <a:rPr lang="en-US" smtClean="0"/>
              <a:t>Students sometimes wonder just how high a stock’s beta can get. In earlier years, one would say that, while the average beta for all stocks must be 1.0, the range of possible values for any given beta is from -</a:t>
            </a:r>
            <a:r>
              <a:rPr lang="en-US" smtClean="0">
                <a:sym typeface="Symbol" pitchFamily="18" charset="2"/>
              </a:rPr>
              <a:t></a:t>
            </a:r>
            <a:r>
              <a:rPr lang="en-US" smtClean="0"/>
              <a:t> to +</a:t>
            </a:r>
            <a:r>
              <a:rPr lang="en-US" smtClean="0">
                <a:sym typeface="Symbol" pitchFamily="18" charset="2"/>
              </a:rPr>
              <a:t></a:t>
            </a:r>
            <a:r>
              <a:rPr lang="en-US" smtClean="0"/>
              <a:t>.</a:t>
            </a:r>
            <a:br>
              <a:rPr lang="en-US" smtClean="0"/>
            </a:br>
            <a:r>
              <a:rPr lang="en-US" smtClean="0"/>
              <a:t/>
            </a:r>
            <a:br>
              <a:rPr lang="en-US" smtClean="0"/>
            </a:br>
            <a:r>
              <a:rPr lang="en-US" smtClean="0"/>
              <a:t>  Today, the Internet provides another way of addressing the question. Go to screen.yahoo.com/stocks.html. This site allows you to search many financial markets by fundamental criteria. For example, as of August 12, 2008, a search for stocks with betas of at least 2.00 turns up 1,228 stocks. Restricting the search to the S&amp;P 500 (large-cap stocks) produces 26 stocks. </a:t>
            </a:r>
          </a:p>
          <a:p>
            <a:pPr eaLnBrk="1" hangingPunct="1">
              <a:spcBef>
                <a:spcPct val="0"/>
              </a:spcBef>
            </a:pPr>
            <a:endParaRPr lang="en-US" smtClean="0"/>
          </a:p>
        </p:txBody>
      </p:sp>
      <p:sp>
        <p:nvSpPr>
          <p:cNvPr id="931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C6C3512-F441-41DC-A3C9-F0A1C73B6EA8}" type="slidenum">
              <a:rPr lang="en-US"/>
              <a:pPr fontAlgn="base">
                <a:spcBef>
                  <a:spcPct val="0"/>
                </a:spcBef>
                <a:spcAft>
                  <a:spcPct val="0"/>
                </a:spcAft>
                <a:defRPr/>
              </a:pPr>
              <a:t>42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i="1" smtClean="0"/>
              <a:t>Lecture Tip: </a:t>
            </a:r>
            <a:r>
              <a:rPr lang="en-US" smtClean="0"/>
              <a:t>You may find it useful to emphasize the economic foundations of the material in this chapter. Specifically, we assume:</a:t>
            </a:r>
            <a:br>
              <a:rPr lang="en-US" smtClean="0"/>
            </a:br>
            <a:r>
              <a:rPr lang="en-US" smtClean="0"/>
              <a:t>-Investor rationality: Investors are assumed to prefer more money to less and less risk to more, all else equal. The result of this assumption is that the ex ante risk-return trade-off will be upward sloping.</a:t>
            </a:r>
          </a:p>
          <a:p>
            <a:pPr eaLnBrk="1" hangingPunct="1">
              <a:spcBef>
                <a:spcPct val="0"/>
              </a:spcBef>
            </a:pPr>
            <a:r>
              <a:rPr lang="en-US" smtClean="0"/>
              <a:t>-As risk-averse return-seekers, investors will take actions consistent with the rationality assumptions. They will require higher returns to invest in riskier assets and are willing to accept lower returns on less risky assets.</a:t>
            </a:r>
          </a:p>
          <a:p>
            <a:pPr eaLnBrk="1" hangingPunct="1">
              <a:spcBef>
                <a:spcPct val="0"/>
              </a:spcBef>
            </a:pPr>
            <a:r>
              <a:rPr lang="en-US" smtClean="0"/>
              <a:t>-Similarly, they will seek to reduce risk while attaining the desired level of return, or increase return without exceeding the maximum acceptable level of risk.</a:t>
            </a:r>
          </a:p>
          <a:p>
            <a:pPr eaLnBrk="1" hangingPunct="1">
              <a:spcBef>
                <a:spcPct val="0"/>
              </a:spcBef>
            </a:pPr>
            <a:endParaRPr lang="en-US" smtClean="0"/>
          </a:p>
        </p:txBody>
      </p:sp>
      <p:sp>
        <p:nvSpPr>
          <p:cNvPr id="204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F0C96C6-E792-4BCE-8824-474590D5A1B8}" type="slidenum">
              <a:rPr lang="en-US"/>
              <a:pPr fontAlgn="base">
                <a:spcBef>
                  <a:spcPct val="0"/>
                </a:spcBef>
                <a:spcAft>
                  <a:spcPct val="0"/>
                </a:spcAft>
                <a:defRPr/>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Slide Image Placeholder 1"/>
          <p:cNvSpPr>
            <a:spLocks noGrp="1" noRot="1" noChangeAspect="1"/>
          </p:cNvSpPr>
          <p:nvPr>
            <p:ph type="sldImg"/>
          </p:nvPr>
        </p:nvSpPr>
        <p:spPr bwMode="auto">
          <a:noFill/>
          <a:ln>
            <a:solidFill>
              <a:srgbClr val="000000"/>
            </a:solidFill>
            <a:miter lim="800000"/>
            <a:headEnd/>
            <a:tailEnd/>
          </a:ln>
        </p:spPr>
      </p:sp>
      <p:sp>
        <p:nvSpPr>
          <p:cNvPr id="962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Security K has the higher total risk</a:t>
            </a:r>
          </a:p>
          <a:p>
            <a:pPr eaLnBrk="1" hangingPunct="1">
              <a:spcBef>
                <a:spcPct val="0"/>
              </a:spcBef>
            </a:pPr>
            <a:endParaRPr lang="en-US" smtClean="0"/>
          </a:p>
          <a:p>
            <a:pPr eaLnBrk="1" hangingPunct="1">
              <a:spcBef>
                <a:spcPct val="0"/>
              </a:spcBef>
            </a:pPr>
            <a:r>
              <a:rPr lang="en-US" smtClean="0"/>
              <a:t>Security C has the higher systematic risk</a:t>
            </a:r>
          </a:p>
          <a:p>
            <a:pPr eaLnBrk="1" hangingPunct="1">
              <a:spcBef>
                <a:spcPct val="0"/>
              </a:spcBef>
            </a:pPr>
            <a:endParaRPr lang="en-US" smtClean="0"/>
          </a:p>
          <a:p>
            <a:pPr eaLnBrk="1" hangingPunct="1">
              <a:spcBef>
                <a:spcPct val="0"/>
              </a:spcBef>
            </a:pPr>
            <a:r>
              <a:rPr lang="en-US" smtClean="0"/>
              <a:t>Security C should have the higher expected return</a:t>
            </a:r>
          </a:p>
          <a:p>
            <a:pPr eaLnBrk="1" hangingPunct="1">
              <a:spcBef>
                <a:spcPct val="0"/>
              </a:spcBef>
            </a:pPr>
            <a:endParaRPr lang="en-US" smtClean="0"/>
          </a:p>
        </p:txBody>
      </p:sp>
      <p:sp>
        <p:nvSpPr>
          <p:cNvPr id="962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E90E20D-387E-43E0-B690-9D51814AA6FE}" type="slidenum">
              <a:rPr lang="en-US"/>
              <a:pPr fontAlgn="base">
                <a:spcBef>
                  <a:spcPct val="0"/>
                </a:spcBef>
                <a:spcAft>
                  <a:spcPct val="0"/>
                </a:spcAft>
                <a:defRPr/>
              </a:pPr>
              <a:t>44</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lide Image Placeholder 1"/>
          <p:cNvSpPr>
            <a:spLocks noGrp="1" noRot="1" noChangeAspect="1"/>
          </p:cNvSpPr>
          <p:nvPr>
            <p:ph type="sldImg"/>
          </p:nvPr>
        </p:nvSpPr>
        <p:spPr bwMode="auto">
          <a:noFill/>
          <a:ln>
            <a:solidFill>
              <a:srgbClr val="000000"/>
            </a:solidFill>
            <a:miter lim="800000"/>
            <a:headEnd/>
            <a:tailEnd/>
          </a:ln>
        </p:spPr>
      </p:sp>
      <p:sp>
        <p:nvSpPr>
          <p:cNvPr id="983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Security K has the higher total risk</a:t>
            </a:r>
          </a:p>
          <a:p>
            <a:pPr eaLnBrk="1" hangingPunct="1">
              <a:spcBef>
                <a:spcPct val="0"/>
              </a:spcBef>
            </a:pPr>
            <a:endParaRPr lang="en-US" smtClean="0"/>
          </a:p>
          <a:p>
            <a:pPr eaLnBrk="1" hangingPunct="1">
              <a:spcBef>
                <a:spcPct val="0"/>
              </a:spcBef>
            </a:pPr>
            <a:r>
              <a:rPr lang="en-US" smtClean="0"/>
              <a:t>Security C has the higher systematic risk</a:t>
            </a:r>
          </a:p>
          <a:p>
            <a:pPr eaLnBrk="1" hangingPunct="1">
              <a:spcBef>
                <a:spcPct val="0"/>
              </a:spcBef>
            </a:pPr>
            <a:endParaRPr lang="en-US" smtClean="0"/>
          </a:p>
          <a:p>
            <a:pPr eaLnBrk="1" hangingPunct="1">
              <a:spcBef>
                <a:spcPct val="0"/>
              </a:spcBef>
            </a:pPr>
            <a:r>
              <a:rPr lang="en-US" smtClean="0"/>
              <a:t>Security C should have the higher expected return</a:t>
            </a:r>
          </a:p>
          <a:p>
            <a:pPr eaLnBrk="1" hangingPunct="1">
              <a:spcBef>
                <a:spcPct val="0"/>
              </a:spcBef>
            </a:pPr>
            <a:endParaRPr lang="en-US" smtClean="0"/>
          </a:p>
        </p:txBody>
      </p:sp>
      <p:sp>
        <p:nvSpPr>
          <p:cNvPr id="983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0834C85-A515-4248-946D-C2DF0F5712DE}" type="slidenum">
              <a:rPr lang="en-US"/>
              <a:pPr fontAlgn="base">
                <a:spcBef>
                  <a:spcPct val="0"/>
                </a:spcBef>
                <a:spcAft>
                  <a:spcPct val="0"/>
                </a:spcAft>
                <a:defRPr/>
              </a:pPr>
              <a:t>45</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Slide Image Placeholder 1"/>
          <p:cNvSpPr>
            <a:spLocks noGrp="1" noRot="1" noChangeAspect="1"/>
          </p:cNvSpPr>
          <p:nvPr>
            <p:ph type="sldImg"/>
          </p:nvPr>
        </p:nvSpPr>
        <p:spPr bwMode="auto">
          <a:noFill/>
          <a:ln>
            <a:solidFill>
              <a:srgbClr val="000000"/>
            </a:solidFill>
            <a:miter lim="800000"/>
            <a:headEnd/>
            <a:tailEnd/>
          </a:ln>
        </p:spPr>
      </p:sp>
      <p:sp>
        <p:nvSpPr>
          <p:cNvPr id="1003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Which security has the highest systematic risk?	DCLK</a:t>
            </a:r>
          </a:p>
          <a:p>
            <a:pPr eaLnBrk="1" hangingPunct="1">
              <a:spcBef>
                <a:spcPct val="0"/>
              </a:spcBef>
            </a:pPr>
            <a:r>
              <a:rPr lang="en-US" smtClean="0"/>
              <a:t>Which security has the lowest systematic risk?	KO</a:t>
            </a:r>
          </a:p>
          <a:p>
            <a:pPr eaLnBrk="1" hangingPunct="1">
              <a:spcBef>
                <a:spcPct val="0"/>
              </a:spcBef>
            </a:pPr>
            <a:r>
              <a:rPr lang="en-US" smtClean="0"/>
              <a:t>Is the systematic risk of the portfolio more or less than the market?	more</a:t>
            </a:r>
          </a:p>
          <a:p>
            <a:pPr eaLnBrk="1" hangingPunct="1">
              <a:spcBef>
                <a:spcPct val="0"/>
              </a:spcBef>
            </a:pPr>
            <a:endParaRPr lang="en-US" smtClean="0"/>
          </a:p>
        </p:txBody>
      </p:sp>
      <p:sp>
        <p:nvSpPr>
          <p:cNvPr id="1003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4768F55-A794-49F0-85F4-91B9663310B0}" type="slidenum">
              <a:rPr lang="en-US"/>
              <a:pPr fontAlgn="base">
                <a:spcBef>
                  <a:spcPct val="0"/>
                </a:spcBef>
                <a:spcAft>
                  <a:spcPct val="0"/>
                </a:spcAft>
                <a:defRPr/>
              </a:pPr>
              <a:t>46</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Slide Image Placeholder 1"/>
          <p:cNvSpPr>
            <a:spLocks noGrp="1" noRot="1" noChangeAspect="1"/>
          </p:cNvSpPr>
          <p:nvPr>
            <p:ph type="sldImg"/>
          </p:nvPr>
        </p:nvSpPr>
        <p:spPr bwMode="auto">
          <a:noFill/>
          <a:ln>
            <a:solidFill>
              <a:srgbClr val="000000"/>
            </a:solidFill>
            <a:miter lim="800000"/>
            <a:headEnd/>
            <a:tailEnd/>
          </a:ln>
        </p:spPr>
      </p:sp>
      <p:sp>
        <p:nvSpPr>
          <p:cNvPr id="1044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Based on the example in the book:</a:t>
            </a:r>
          </a:p>
          <a:p>
            <a:pPr eaLnBrk="1" hangingPunct="1">
              <a:spcBef>
                <a:spcPct val="0"/>
              </a:spcBef>
            </a:pPr>
            <a:endParaRPr lang="en-US" smtClean="0"/>
          </a:p>
          <a:p>
            <a:pPr eaLnBrk="1" hangingPunct="1">
              <a:spcBef>
                <a:spcPct val="0"/>
              </a:spcBef>
            </a:pPr>
            <a:r>
              <a:rPr lang="en-US" smtClean="0"/>
              <a:t>Point out that there is a linear relationship between beta and expected return. Ask if the students remember the form of the equation for a line.</a:t>
            </a:r>
          </a:p>
          <a:p>
            <a:pPr eaLnBrk="1" hangingPunct="1">
              <a:spcBef>
                <a:spcPct val="0"/>
              </a:spcBef>
            </a:pPr>
            <a:endParaRPr lang="en-US" smtClean="0"/>
          </a:p>
          <a:p>
            <a:pPr eaLnBrk="1" hangingPunct="1">
              <a:spcBef>
                <a:spcPct val="0"/>
              </a:spcBef>
            </a:pPr>
            <a:r>
              <a:rPr lang="en-US" smtClean="0"/>
              <a:t>Y = mx + b </a:t>
            </a:r>
          </a:p>
          <a:p>
            <a:pPr eaLnBrk="1" hangingPunct="1">
              <a:spcBef>
                <a:spcPct val="0"/>
              </a:spcBef>
            </a:pPr>
            <a:r>
              <a:rPr lang="en-US" smtClean="0"/>
              <a:t>E(R) = slope (Beta) + y-intercept</a:t>
            </a:r>
          </a:p>
          <a:p>
            <a:pPr eaLnBrk="1" hangingPunct="1">
              <a:spcBef>
                <a:spcPct val="0"/>
              </a:spcBef>
            </a:pPr>
            <a:r>
              <a:rPr lang="en-US" smtClean="0"/>
              <a:t>The y-intercept is = the risk-free rate, so all we need is the slope</a:t>
            </a:r>
          </a:p>
          <a:p>
            <a:pPr eaLnBrk="1" hangingPunct="1">
              <a:spcBef>
                <a:spcPct val="0"/>
              </a:spcBef>
            </a:pPr>
            <a:endParaRPr lang="en-US" smtClean="0"/>
          </a:p>
          <a:p>
            <a:pPr eaLnBrk="1" hangingPunct="1">
              <a:spcBef>
                <a:spcPct val="0"/>
              </a:spcBef>
            </a:pPr>
            <a:r>
              <a:rPr lang="en-US" i="1" smtClean="0"/>
              <a:t>Lecture Tip:</a:t>
            </a:r>
            <a:r>
              <a:rPr lang="en-US" b="1" i="1" smtClean="0"/>
              <a:t> </a:t>
            </a:r>
            <a:r>
              <a:rPr lang="en-US" smtClean="0"/>
              <a:t>The example in the book illustrates a greater than 100% investment in asset A. This means that the investor has borrowed money on margin (technically at the risk-free rate) and used that money to purchase additional shares of asset A. This can increase the potential returns, but it also increases the risk. More on this is provided in the IM.</a:t>
            </a:r>
          </a:p>
          <a:p>
            <a:pPr eaLnBrk="1" hangingPunct="1">
              <a:spcBef>
                <a:spcPct val="0"/>
              </a:spcBef>
            </a:pPr>
            <a:endParaRPr lang="en-US" smtClean="0"/>
          </a:p>
        </p:txBody>
      </p:sp>
      <p:sp>
        <p:nvSpPr>
          <p:cNvPr id="1044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E2107E2-F319-4264-BED4-48D835FBA7A7}" type="slidenum">
              <a:rPr lang="en-US"/>
              <a:pPr fontAlgn="base">
                <a:spcBef>
                  <a:spcPct val="0"/>
                </a:spcBef>
                <a:spcAft>
                  <a:spcPct val="0"/>
                </a:spcAft>
                <a:defRPr/>
              </a:pPr>
              <a:t>48</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Slide Image Placeholder 1"/>
          <p:cNvSpPr>
            <a:spLocks noGrp="1" noRot="1" noChangeAspect="1"/>
          </p:cNvSpPr>
          <p:nvPr>
            <p:ph type="sldImg"/>
          </p:nvPr>
        </p:nvSpPr>
        <p:spPr bwMode="auto">
          <a:noFill/>
          <a:ln>
            <a:solidFill>
              <a:srgbClr val="000000"/>
            </a:solidFill>
            <a:miter lim="800000"/>
            <a:headEnd/>
            <a:tailEnd/>
          </a:ln>
        </p:spPr>
      </p:sp>
      <p:sp>
        <p:nvSpPr>
          <p:cNvPr id="1064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Based on the discussion earlier, we now have all the components of the line:</a:t>
            </a:r>
          </a:p>
          <a:p>
            <a:pPr eaLnBrk="1" hangingPunct="1">
              <a:spcBef>
                <a:spcPct val="0"/>
              </a:spcBef>
            </a:pPr>
            <a:r>
              <a:rPr lang="en-US" smtClean="0"/>
              <a:t>E(R) = [E(R</a:t>
            </a:r>
            <a:r>
              <a:rPr lang="en-US" baseline="-25000" smtClean="0"/>
              <a:t>M</a:t>
            </a:r>
            <a:r>
              <a:rPr lang="en-US" smtClean="0"/>
              <a:t>) – R</a:t>
            </a:r>
            <a:r>
              <a:rPr lang="en-US" baseline="-25000" smtClean="0"/>
              <a:t>f</a:t>
            </a:r>
            <a:r>
              <a:rPr lang="en-US" smtClean="0"/>
              <a:t>]</a:t>
            </a:r>
            <a:r>
              <a:rPr lang="en-US" smtClean="0">
                <a:sym typeface="Symbol" pitchFamily="18" charset="2"/>
              </a:rPr>
              <a:t> + R</a:t>
            </a:r>
            <a:r>
              <a:rPr lang="en-US" baseline="-25000" smtClean="0">
                <a:sym typeface="Symbol" pitchFamily="18" charset="2"/>
              </a:rPr>
              <a:t>f</a:t>
            </a:r>
          </a:p>
          <a:p>
            <a:pPr eaLnBrk="1" hangingPunct="1">
              <a:spcBef>
                <a:spcPct val="0"/>
              </a:spcBef>
            </a:pPr>
            <a:endParaRPr lang="en-US" baseline="-25000" smtClean="0">
              <a:sym typeface="Symbol" pitchFamily="18" charset="2"/>
            </a:endParaRPr>
          </a:p>
          <a:p>
            <a:pPr eaLnBrk="1" hangingPunct="1">
              <a:spcBef>
                <a:spcPct val="0"/>
              </a:spcBef>
            </a:pPr>
            <a:r>
              <a:rPr lang="en-US" i="1" smtClean="0"/>
              <a:t>Lecture Tip: </a:t>
            </a:r>
            <a:r>
              <a:rPr lang="en-US" smtClean="0"/>
              <a:t>Although the realized market risk premium has on average been approximately 8.5%, the historical average should not be confused with the anticipated risk premium for any particular future period. There is abundant evidence that the realized market return has varied greatly over time. The historical average value should be treated accordingly. On the other hand, there is currently no universally accepted means of coming up with a good ex ante estimate of the market risk premium, so the historical average might be as good a guess as any. In the late 1990’s, there was evidence that the risk premium had been shrinking. In fact, Alan Greenspan was concerned with the reduction in the risk premium because he was afraid that investors had lost sight of how risky stocks actually are. Investors had a wake-up call in late 2000 and 2001. </a:t>
            </a:r>
          </a:p>
          <a:p>
            <a:pPr eaLnBrk="1" hangingPunct="1">
              <a:spcBef>
                <a:spcPct val="0"/>
              </a:spcBef>
            </a:pPr>
            <a:endParaRPr lang="en-US" smtClean="0"/>
          </a:p>
        </p:txBody>
      </p:sp>
      <p:sp>
        <p:nvSpPr>
          <p:cNvPr id="10649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F3BA7DD-3766-46DA-A5F6-F17AC068AB7E}" type="slidenum">
              <a:rPr lang="en-US"/>
              <a:pPr fontAlgn="base">
                <a:spcBef>
                  <a:spcPct val="0"/>
                </a:spcBef>
                <a:spcAft>
                  <a:spcPct val="0"/>
                </a:spcAft>
                <a:defRPr/>
              </a:pPr>
              <a:t>49</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Slide Image Placeholder 1"/>
          <p:cNvSpPr>
            <a:spLocks noGrp="1" noRot="1" noChangeAspect="1"/>
          </p:cNvSpPr>
          <p:nvPr>
            <p:ph type="sldImg"/>
          </p:nvPr>
        </p:nvSpPr>
        <p:spPr bwMode="auto">
          <a:noFill/>
          <a:ln>
            <a:solidFill>
              <a:srgbClr val="000000"/>
            </a:solidFill>
            <a:miter lim="800000"/>
            <a:headEnd/>
            <a:tailEnd/>
          </a:ln>
        </p:spPr>
      </p:sp>
      <p:sp>
        <p:nvSpPr>
          <p:cNvPr id="1085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Ask students if they remember how to compute the slope of a line: rise / run</a:t>
            </a:r>
          </a:p>
          <a:p>
            <a:pPr eaLnBrk="1" hangingPunct="1">
              <a:spcBef>
                <a:spcPct val="0"/>
              </a:spcBef>
            </a:pPr>
            <a:endParaRPr lang="en-US" smtClean="0"/>
          </a:p>
          <a:p>
            <a:pPr eaLnBrk="1" hangingPunct="1">
              <a:spcBef>
                <a:spcPct val="0"/>
              </a:spcBef>
            </a:pPr>
            <a:r>
              <a:rPr lang="en-US" smtClean="0"/>
              <a:t>If the reward-to-risk ratio = 8, then investors will want to buy the asset. This will drive the price up and the expected return down (remember time value of money and valuation). When will the flurry of trading stop? When the reward-to-risk ratio reaches 7.5.</a:t>
            </a:r>
          </a:p>
          <a:p>
            <a:pPr eaLnBrk="1" hangingPunct="1">
              <a:spcBef>
                <a:spcPct val="0"/>
              </a:spcBef>
            </a:pPr>
            <a:endParaRPr lang="en-US" smtClean="0"/>
          </a:p>
          <a:p>
            <a:pPr eaLnBrk="1" hangingPunct="1">
              <a:spcBef>
                <a:spcPct val="0"/>
              </a:spcBef>
            </a:pPr>
            <a:r>
              <a:rPr lang="en-US" smtClean="0"/>
              <a:t>If the reward-to-risk ratio = 7, then investors will want to sell the asset. This will drive the price down and the expected return up. When will the flurry of trading stop? When the reward-to-risk ratio reaches 7.5.</a:t>
            </a:r>
          </a:p>
          <a:p>
            <a:pPr eaLnBrk="1" hangingPunct="1">
              <a:spcBef>
                <a:spcPct val="0"/>
              </a:spcBef>
            </a:pPr>
            <a:endParaRPr lang="en-US" smtClean="0"/>
          </a:p>
        </p:txBody>
      </p:sp>
      <p:sp>
        <p:nvSpPr>
          <p:cNvPr id="1085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5522B07-D410-4532-A501-54C3FCE063D7}" type="slidenum">
              <a:rPr lang="en-US"/>
              <a:pPr fontAlgn="base">
                <a:spcBef>
                  <a:spcPct val="0"/>
                </a:spcBef>
                <a:spcAft>
                  <a:spcPct val="0"/>
                </a:spcAft>
                <a:defRPr/>
              </a:pPr>
              <a:t>50</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Slide Image Placeholder 1"/>
          <p:cNvSpPr>
            <a:spLocks noGrp="1" noRot="1" noChangeAspect="1"/>
          </p:cNvSpPr>
          <p:nvPr>
            <p:ph type="sldImg"/>
          </p:nvPr>
        </p:nvSpPr>
        <p:spPr bwMode="auto">
          <a:noFill/>
          <a:ln>
            <a:solidFill>
              <a:srgbClr val="000000"/>
            </a:solidFill>
            <a:miter lim="800000"/>
            <a:headEnd/>
            <a:tailEnd/>
          </a:ln>
        </p:spPr>
      </p:sp>
      <p:sp>
        <p:nvSpPr>
          <p:cNvPr id="1198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i="1" smtClean="0"/>
              <a:t>Lecture Tip: </a:t>
            </a:r>
            <a:r>
              <a:rPr lang="en-US" smtClean="0"/>
              <a:t>Students should remember that in an efficient market, security investments have a NPV = 0, on average. However, the NPV does not imply that a company’s investments in new projects must have an NPV of zero. Firms attempt to invest in projects with a positive NPV, and those that are consistently successful will trade at higher prices, all else equal. The ability to generate positive NPV projects reflects the fundamental differences in physical asset markets and financial asset markets. Physical asset markets are generally less efficient than financial asset markets, and cash flows to physical assets are often owner dependent.</a:t>
            </a:r>
            <a:br>
              <a:rPr lang="en-US" smtClean="0"/>
            </a:br>
            <a:r>
              <a:rPr lang="en-US" i="1" smtClean="0"/>
              <a:t/>
            </a:r>
            <a:br>
              <a:rPr lang="en-US" i="1" smtClean="0"/>
            </a:br>
            <a:endParaRPr lang="en-US" i="1" smtClean="0"/>
          </a:p>
          <a:p>
            <a:pPr eaLnBrk="1" hangingPunct="1">
              <a:spcBef>
                <a:spcPct val="0"/>
              </a:spcBef>
            </a:pPr>
            <a:endParaRPr lang="en-US" smtClean="0"/>
          </a:p>
        </p:txBody>
      </p:sp>
      <p:sp>
        <p:nvSpPr>
          <p:cNvPr id="1198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41818CE-A272-4C5C-838A-5DBDD676CC63}" type="slidenum">
              <a:rPr lang="en-US"/>
              <a:pPr fontAlgn="base">
                <a:spcBef>
                  <a:spcPct val="0"/>
                </a:spcBef>
                <a:spcAft>
                  <a:spcPct val="0"/>
                </a:spcAft>
                <a:defRPr/>
              </a:pPr>
              <a:t>53</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Slide Image Placeholder 1"/>
          <p:cNvSpPr>
            <a:spLocks noGrp="1" noRot="1" noChangeAspect="1"/>
          </p:cNvSpPr>
          <p:nvPr>
            <p:ph type="sldImg"/>
          </p:nvPr>
        </p:nvSpPr>
        <p:spPr bwMode="auto">
          <a:noFill/>
          <a:ln>
            <a:solidFill>
              <a:srgbClr val="000000"/>
            </a:solidFill>
            <a:miter lim="800000"/>
            <a:headEnd/>
            <a:tailEnd/>
          </a:ln>
        </p:spPr>
      </p:sp>
      <p:sp>
        <p:nvSpPr>
          <p:cNvPr id="1228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Reward-to-risk ratio = 13 – 5 = 8%</a:t>
            </a:r>
          </a:p>
          <a:p>
            <a:pPr eaLnBrk="1" hangingPunct="1">
              <a:spcBef>
                <a:spcPct val="0"/>
              </a:spcBef>
            </a:pPr>
            <a:r>
              <a:rPr lang="en-US" smtClean="0"/>
              <a:t>Expected return = 5 + 1.2(8) = 14.6%</a:t>
            </a:r>
          </a:p>
          <a:p>
            <a:pPr eaLnBrk="1" hangingPunct="1">
              <a:spcBef>
                <a:spcPct val="0"/>
              </a:spcBef>
            </a:pPr>
            <a:endParaRPr lang="en-US" smtClean="0"/>
          </a:p>
        </p:txBody>
      </p:sp>
      <p:sp>
        <p:nvSpPr>
          <p:cNvPr id="1228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04992DF-4CF0-4F04-9688-623220DB3070}" type="slidenum">
              <a:rPr lang="en-US"/>
              <a:pPr fontAlgn="base">
                <a:spcBef>
                  <a:spcPct val="0"/>
                </a:spcBef>
                <a:spcAft>
                  <a:spcPct val="0"/>
                </a:spcAft>
                <a:defRPr/>
              </a:pPr>
              <a:t>55</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Slide Image Placeholder 1"/>
          <p:cNvSpPr>
            <a:spLocks noGrp="1" noRot="1" noChangeAspect="1"/>
          </p:cNvSpPr>
          <p:nvPr>
            <p:ph type="sldImg"/>
          </p:nvPr>
        </p:nvSpPr>
        <p:spPr bwMode="auto">
          <a:noFill/>
          <a:ln>
            <a:solidFill>
              <a:srgbClr val="000000"/>
            </a:solidFill>
            <a:miter lim="800000"/>
            <a:headEnd/>
            <a:tailEnd/>
          </a:ln>
        </p:spPr>
      </p:sp>
      <p:sp>
        <p:nvSpPr>
          <p:cNvPr id="1249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R = .04 + 1.5 x (.12 - .04) = .16</a:t>
            </a:r>
          </a:p>
          <a:p>
            <a:pPr eaLnBrk="1" hangingPunct="1">
              <a:spcBef>
                <a:spcPct val="0"/>
              </a:spcBef>
            </a:pPr>
            <a:endParaRPr lang="en-US" smtClean="0"/>
          </a:p>
          <a:p>
            <a:pPr eaLnBrk="1" hangingPunct="1">
              <a:spcBef>
                <a:spcPct val="0"/>
              </a:spcBef>
            </a:pPr>
            <a:r>
              <a:rPr lang="en-US" smtClean="0"/>
              <a:t>The reward/risk ratio is 8%</a:t>
            </a:r>
          </a:p>
          <a:p>
            <a:pPr eaLnBrk="1" hangingPunct="1">
              <a:spcBef>
                <a:spcPct val="0"/>
              </a:spcBef>
            </a:pPr>
            <a:endParaRPr lang="en-US" smtClean="0"/>
          </a:p>
          <a:p>
            <a:pPr eaLnBrk="1" hangingPunct="1">
              <a:spcBef>
                <a:spcPct val="0"/>
              </a:spcBef>
            </a:pPr>
            <a:r>
              <a:rPr lang="en-US" smtClean="0"/>
              <a:t>R = (.4 x .16) + (.6 x .12) = .136 </a:t>
            </a:r>
          </a:p>
          <a:p>
            <a:pPr eaLnBrk="1" hangingPunct="1">
              <a:spcBef>
                <a:spcPct val="0"/>
              </a:spcBef>
            </a:pPr>
            <a:endParaRPr lang="en-US" smtClean="0"/>
          </a:p>
        </p:txBody>
      </p:sp>
      <p:sp>
        <p:nvSpPr>
          <p:cNvPr id="1249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063AF93-E5BB-430F-85FE-85F4A7050E8E}" type="slidenum">
              <a:rPr lang="en-US"/>
              <a:pPr fontAlgn="base">
                <a:spcBef>
                  <a:spcPct val="0"/>
                </a:spcBef>
                <a:spcAft>
                  <a:spcPct val="0"/>
                </a:spcAft>
                <a:defRPr/>
              </a:pPr>
              <a:t>56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It’s important to point out that these formulas are for populations, unlike the formulas in chapter 12 that were for samples (dividing by n-1 instead of n). Further, the probabilities that are used account for the division. </a:t>
            </a:r>
          </a:p>
          <a:p>
            <a:pPr eaLnBrk="1" hangingPunct="1">
              <a:spcBef>
                <a:spcPct val="0"/>
              </a:spcBef>
            </a:pPr>
            <a:r>
              <a:rPr lang="en-US" smtClean="0"/>
              <a:t>Remind the students that standard deviation is the square root of the variance.</a:t>
            </a:r>
          </a:p>
          <a:p>
            <a:pPr eaLnBrk="1" hangingPunct="1">
              <a:spcBef>
                <a:spcPct val="0"/>
              </a:spcBef>
            </a:pPr>
            <a:endParaRPr lang="en-US" smtClean="0"/>
          </a:p>
          <a:p>
            <a:pPr eaLnBrk="1" hangingPunct="1">
              <a:spcBef>
                <a:spcPct val="0"/>
              </a:spcBef>
            </a:pPr>
            <a:endParaRPr lang="en-US" smtClean="0"/>
          </a:p>
        </p:txBody>
      </p:sp>
      <p:sp>
        <p:nvSpPr>
          <p:cNvPr id="2662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218BF79-6E59-4480-9AE1-DF1C724E354D}" type="slidenum">
              <a:rPr lang="en-US"/>
              <a:pPr fontAlgn="base">
                <a:spcBef>
                  <a:spcPct val="0"/>
                </a:spcBef>
                <a:spcAft>
                  <a:spcPct val="0"/>
                </a:spcAft>
                <a:defRPr/>
              </a:pPr>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It is helpful to remind students that the standard deviation (but not the variance) is expressed in the same units as the original data, which is a percentage return in our example.</a:t>
            </a:r>
          </a:p>
          <a:p>
            <a:pPr eaLnBrk="1" hangingPunct="1">
              <a:spcBef>
                <a:spcPct val="0"/>
              </a:spcBef>
            </a:pPr>
            <a:endParaRPr lang="en-US" smtClean="0"/>
          </a:p>
        </p:txBody>
      </p:sp>
      <p:sp>
        <p:nvSpPr>
          <p:cNvPr id="3072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2332C1A-BA6D-4CC2-A8AA-14C3047B8B27}" type="slidenum">
              <a:rPr lang="en-US"/>
              <a:pPr fontAlgn="base">
                <a:spcBef>
                  <a:spcPct val="0"/>
                </a:spcBef>
                <a:spcAft>
                  <a:spcPct val="0"/>
                </a:spcAft>
                <a:defRPr/>
              </a:pPr>
              <a:t>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i="1" smtClean="0"/>
              <a:t>Lecture Tip:</a:t>
            </a:r>
            <a:r>
              <a:rPr lang="en-US" b="1" smtClean="0"/>
              <a:t> </a:t>
            </a:r>
            <a:r>
              <a:rPr lang="en-US" smtClean="0"/>
              <a:t>Each individual has their own level of risk tolerance. Some people are just naturally more inclined to take risk, and they will not require the same level of compensation as others for doing so. Our risk preferences also change through time. We may be willing to take more risk when we are young and without a spouse or kids. But, once we start a family, our risk tolerance may drop.</a:t>
            </a:r>
          </a:p>
          <a:p>
            <a:pPr eaLnBrk="1" hangingPunct="1">
              <a:spcBef>
                <a:spcPct val="0"/>
              </a:spcBef>
            </a:pPr>
            <a:endParaRPr lang="en-US" smtClean="0"/>
          </a:p>
        </p:txBody>
      </p:sp>
      <p:sp>
        <p:nvSpPr>
          <p:cNvPr id="3686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FCC89CB-3250-4924-ACEF-0912BC5660C1}" type="slidenum">
              <a:rPr lang="en-US"/>
              <a:pPr fontAlgn="base">
                <a:spcBef>
                  <a:spcPct val="0"/>
                </a:spcBef>
                <a:spcAft>
                  <a:spcPct val="0"/>
                </a:spcAft>
                <a:defRPr/>
              </a:pPr>
              <a:t>13</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i="1" smtClean="0"/>
              <a:t>Lecture Tip:</a:t>
            </a:r>
            <a:r>
              <a:rPr lang="en-US" b="1" smtClean="0"/>
              <a:t> </a:t>
            </a:r>
            <a:r>
              <a:rPr lang="en-US" smtClean="0"/>
              <a:t>Each individual has their own level of risk tolerance. Some people are just naturally more inclined to take risk, and they will not require the same level of compensation as others for doing so. Our risk preferences also change through time. We may be willing to take more risk when we are young and without a spouse or kids. But, once we start a family, our risk tolerance may drop.</a:t>
            </a:r>
          </a:p>
          <a:p>
            <a:pPr eaLnBrk="1" hangingPunct="1">
              <a:spcBef>
                <a:spcPct val="0"/>
              </a:spcBef>
            </a:pPr>
            <a:endParaRPr lang="en-US" smtClean="0"/>
          </a:p>
        </p:txBody>
      </p:sp>
      <p:sp>
        <p:nvSpPr>
          <p:cNvPr id="3891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5F8685E-4BCF-4F78-8BFD-F55E0B52D3FD}" type="slidenum">
              <a:rPr lang="en-US"/>
              <a:pPr fontAlgn="base">
                <a:spcBef>
                  <a:spcPct val="0"/>
                </a:spcBef>
                <a:spcAft>
                  <a:spcPct val="0"/>
                </a:spcAft>
                <a:defRPr/>
              </a:pPr>
              <a:t>14</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bwMode="auto">
          <a:noFill/>
          <a:ln>
            <a:solidFill>
              <a:srgbClr val="000000"/>
            </a:solidFill>
            <a:miter lim="800000"/>
            <a:headEnd/>
            <a:tailEnd/>
          </a:ln>
        </p:spPr>
      </p:sp>
      <p:sp>
        <p:nvSpPr>
          <p:cNvPr id="450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DCLK – Doubleclick</a:t>
            </a:r>
          </a:p>
          <a:p>
            <a:pPr eaLnBrk="1" hangingPunct="1">
              <a:spcBef>
                <a:spcPct val="0"/>
              </a:spcBef>
            </a:pPr>
            <a:r>
              <a:rPr lang="en-US" smtClean="0"/>
              <a:t>KO – Coca-Cola</a:t>
            </a:r>
          </a:p>
          <a:p>
            <a:pPr eaLnBrk="1" hangingPunct="1">
              <a:spcBef>
                <a:spcPct val="0"/>
              </a:spcBef>
            </a:pPr>
            <a:r>
              <a:rPr lang="en-US" smtClean="0"/>
              <a:t>INTC – Intel</a:t>
            </a:r>
          </a:p>
          <a:p>
            <a:pPr eaLnBrk="1" hangingPunct="1">
              <a:spcBef>
                <a:spcPct val="0"/>
              </a:spcBef>
            </a:pPr>
            <a:r>
              <a:rPr lang="en-US" smtClean="0"/>
              <a:t>KEI – Keithley Instruments</a:t>
            </a:r>
          </a:p>
          <a:p>
            <a:pPr eaLnBrk="1" hangingPunct="1">
              <a:spcBef>
                <a:spcPct val="0"/>
              </a:spcBef>
            </a:pPr>
            <a:endParaRPr lang="en-US" smtClean="0"/>
          </a:p>
          <a:p>
            <a:pPr eaLnBrk="1" hangingPunct="1">
              <a:spcBef>
                <a:spcPct val="0"/>
              </a:spcBef>
            </a:pPr>
            <a:r>
              <a:rPr lang="en-US" smtClean="0"/>
              <a:t>Show the students that the sum of the weights = 1</a:t>
            </a:r>
          </a:p>
          <a:p>
            <a:pPr eaLnBrk="1" hangingPunct="1">
              <a:spcBef>
                <a:spcPct val="0"/>
              </a:spcBef>
            </a:pPr>
            <a:endParaRPr lang="en-US" smtClean="0"/>
          </a:p>
        </p:txBody>
      </p:sp>
      <p:sp>
        <p:nvSpPr>
          <p:cNvPr id="450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0BDE5DB-E18E-4807-8E0E-C755E39B55F1}" type="slidenum">
              <a:rPr lang="en-US"/>
              <a:pPr fontAlgn="base">
                <a:spcBef>
                  <a:spcPct val="0"/>
                </a:spcBef>
                <a:spcAft>
                  <a:spcPct val="0"/>
                </a:spcAft>
                <a:defRPr/>
              </a:pPr>
              <a:t>15</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p:spPr>
      </p:sp>
      <p:sp>
        <p:nvSpPr>
          <p:cNvPr id="430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DCLK – Doubleclick</a:t>
            </a:r>
          </a:p>
          <a:p>
            <a:pPr eaLnBrk="1" hangingPunct="1">
              <a:spcBef>
                <a:spcPct val="0"/>
              </a:spcBef>
            </a:pPr>
            <a:r>
              <a:rPr lang="en-US" smtClean="0"/>
              <a:t>KO – Coca-Cola</a:t>
            </a:r>
          </a:p>
          <a:p>
            <a:pPr eaLnBrk="1" hangingPunct="1">
              <a:spcBef>
                <a:spcPct val="0"/>
              </a:spcBef>
            </a:pPr>
            <a:r>
              <a:rPr lang="en-US" smtClean="0"/>
              <a:t>INTC – Intel</a:t>
            </a:r>
          </a:p>
          <a:p>
            <a:pPr eaLnBrk="1" hangingPunct="1">
              <a:spcBef>
                <a:spcPct val="0"/>
              </a:spcBef>
            </a:pPr>
            <a:r>
              <a:rPr lang="en-US" smtClean="0"/>
              <a:t>KEI – Keithley Instruments</a:t>
            </a:r>
          </a:p>
          <a:p>
            <a:pPr eaLnBrk="1" hangingPunct="1">
              <a:spcBef>
                <a:spcPct val="0"/>
              </a:spcBef>
            </a:pPr>
            <a:endParaRPr lang="en-US" smtClean="0"/>
          </a:p>
          <a:p>
            <a:pPr eaLnBrk="1" hangingPunct="1">
              <a:spcBef>
                <a:spcPct val="0"/>
              </a:spcBef>
            </a:pPr>
            <a:r>
              <a:rPr lang="en-US" smtClean="0"/>
              <a:t>Show the students that the sum of the weights = 1</a:t>
            </a:r>
          </a:p>
          <a:p>
            <a:pPr eaLnBrk="1" hangingPunct="1">
              <a:spcBef>
                <a:spcPct val="0"/>
              </a:spcBef>
            </a:pPr>
            <a:endParaRPr lang="en-US" smtClean="0"/>
          </a:p>
        </p:txBody>
      </p:sp>
      <p:sp>
        <p:nvSpPr>
          <p:cNvPr id="430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B5967FD-931A-43B0-8626-B95C87A280BE}" type="slidenum">
              <a:rPr lang="en-US"/>
              <a:pPr fontAlgn="base">
                <a:spcBef>
                  <a:spcPct val="0"/>
                </a:spcBef>
                <a:spcAft>
                  <a:spcPct val="0"/>
                </a:spcAft>
                <a:defRPr/>
              </a:pPr>
              <a:t>16</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bwMode="auto">
          <a:noFill/>
          <a:ln>
            <a:solidFill>
              <a:srgbClr val="000000"/>
            </a:solidFill>
            <a:miter lim="800000"/>
            <a:headEnd/>
            <a:tailEnd/>
          </a:ln>
        </p:spPr>
      </p:sp>
      <p:sp>
        <p:nvSpPr>
          <p:cNvPr id="491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A </a:t>
            </a:r>
            <a:r>
              <a:rPr lang="en-US" i="1" smtClean="0"/>
              <a:t>Lecture Tip</a:t>
            </a:r>
            <a:r>
              <a:rPr lang="en-US" smtClean="0"/>
              <a:t> in the IM also provides information on how to compute the portfolio variance using the correlation or covariance between assets, which is helpful to deepen students’ understanding of the impact of relative asset movement.</a:t>
            </a:r>
          </a:p>
          <a:p>
            <a:pPr eaLnBrk="1" hangingPunct="1">
              <a:spcBef>
                <a:spcPct val="0"/>
              </a:spcBef>
            </a:pPr>
            <a:endParaRPr lang="en-US" smtClean="0"/>
          </a:p>
        </p:txBody>
      </p:sp>
      <p:sp>
        <p:nvSpPr>
          <p:cNvPr id="491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CC81EBB-2333-49C6-84CD-4833821C29AD}" type="slidenum">
              <a:rPr lang="en-US"/>
              <a:pPr fontAlgn="base">
                <a:spcBef>
                  <a:spcPct val="0"/>
                </a:spcBef>
                <a:spcAft>
                  <a:spcPct val="0"/>
                </a:spcAft>
                <a:defRPr/>
              </a:pPr>
              <a:t>20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4"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5" name="Rounded Rectangle 12"/>
          <p:cNvSpPr/>
          <p:nvPr/>
        </p:nvSpPr>
        <p:spPr>
          <a:xfrm>
            <a:off x="65088" y="69850"/>
            <a:ext cx="9013825"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6"/>
          <p:cNvSpPr/>
          <p:nvPr/>
        </p:nvSpPr>
        <p:spPr>
          <a:xfrm>
            <a:off x="63500" y="1449388"/>
            <a:ext cx="9020175"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9"/>
          <p:cNvSpPr/>
          <p:nvPr/>
        </p:nvSpPr>
        <p:spPr>
          <a:xfrm>
            <a:off x="63500" y="1397000"/>
            <a:ext cx="9020175"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10"/>
          <p:cNvSpPr/>
          <p:nvPr/>
        </p:nvSpPr>
        <p:spPr>
          <a:xfrm>
            <a:off x="63500" y="2976563"/>
            <a:ext cx="9020175"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lang="en-US" smtClean="0"/>
              <a:t>Click to edit Master title style</a:t>
            </a:r>
            <a:endParaRPr lang="en-US"/>
          </a:p>
        </p:txBody>
      </p:sp>
      <p:sp>
        <p:nvSpPr>
          <p:cNvPr id="11" name="Date Placeholder 27"/>
          <p:cNvSpPr>
            <a:spLocks noGrp="1"/>
          </p:cNvSpPr>
          <p:nvPr>
            <p:ph type="dt" sz="half" idx="10"/>
          </p:nvPr>
        </p:nvSpPr>
        <p:spPr>
          <a:xfrm>
            <a:off x="6172200" y="6191250"/>
            <a:ext cx="2476500" cy="476250"/>
          </a:xfrm>
          <a:prstGeom prst="rect">
            <a:avLst/>
          </a:prstGeom>
        </p:spPr>
        <p:txBody>
          <a:bodyPr anchor="ctr" anchorCtr="0"/>
          <a:lstStyle>
            <a:lvl1pPr algn="r" fontAlgn="auto">
              <a:spcBef>
                <a:spcPts val="0"/>
              </a:spcBef>
              <a:spcAft>
                <a:spcPts val="0"/>
              </a:spcAft>
              <a:defRPr sz="1400">
                <a:solidFill>
                  <a:schemeClr val="tx2"/>
                </a:solidFill>
                <a:latin typeface="+mn-lt"/>
              </a:defRPr>
            </a:lvl1pPr>
          </a:lstStyle>
          <a:p>
            <a:pPr>
              <a:defRPr/>
            </a:pPr>
            <a:fld id="{E96A7A4B-3D49-4BED-95D8-C980E706E63D}" type="datetime1">
              <a:rPr lang="en-US"/>
              <a:pPr>
                <a:defRPr/>
              </a:pPr>
              <a:t>9/19/2012</a:t>
            </a:fld>
            <a:endParaRPr lang="en-US"/>
          </a:p>
        </p:txBody>
      </p:sp>
      <p:sp>
        <p:nvSpPr>
          <p:cNvPr id="12" name="Footer Placeholder 16"/>
          <p:cNvSpPr>
            <a:spLocks noGrp="1"/>
          </p:cNvSpPr>
          <p:nvPr>
            <p:ph type="ftr" sz="quarter" idx="11"/>
          </p:nvPr>
        </p:nvSpPr>
        <p:spPr>
          <a:xfrm>
            <a:off x="914400" y="6172200"/>
            <a:ext cx="3962400" cy="457200"/>
          </a:xfrm>
          <a:prstGeom prst="rect">
            <a:avLst/>
          </a:prstGeom>
        </p:spPr>
        <p:txBody>
          <a:bodyPr anchor="ctr" anchorCtr="0"/>
          <a:lstStyle>
            <a:lvl1pPr fontAlgn="auto">
              <a:spcBef>
                <a:spcPts val="0"/>
              </a:spcBef>
              <a:spcAft>
                <a:spcPts val="0"/>
              </a:spcAft>
              <a:defRPr sz="1400">
                <a:solidFill>
                  <a:schemeClr val="tx2"/>
                </a:solidFill>
                <a:latin typeface="+mn-lt"/>
              </a:defRPr>
            </a:lvl1pPr>
          </a:lstStyle>
          <a:p>
            <a:pPr>
              <a:defRPr/>
            </a:pPr>
            <a:endParaRPr lang="en-US"/>
          </a:p>
        </p:txBody>
      </p:sp>
      <p:sp>
        <p:nvSpPr>
          <p:cNvPr id="13" name="Slide Number Placeholder 28"/>
          <p:cNvSpPr>
            <a:spLocks noGrp="1"/>
          </p:cNvSpPr>
          <p:nvPr>
            <p:ph type="sldNum" sz="quarter" idx="12"/>
          </p:nvPr>
        </p:nvSpPr>
        <p:spPr>
          <a:xfrm>
            <a:off x="146050" y="6210300"/>
            <a:ext cx="457200" cy="457200"/>
          </a:xfrm>
          <a:prstGeom prst="ellipse">
            <a:avLst/>
          </a:prstGeom>
          <a:solidFill>
            <a:schemeClr val="accent1"/>
          </a:solidFill>
        </p:spPr>
        <p:txBody>
          <a:bodyPr wrap="none" lIns="0" tIns="0" rIns="0" bIns="0" anchor="ctr" anchorCtr="1">
            <a:noAutofit/>
          </a:bodyPr>
          <a:lstStyle>
            <a:lvl1pPr algn="ctr" fontAlgn="auto">
              <a:spcBef>
                <a:spcPts val="0"/>
              </a:spcBef>
              <a:spcAft>
                <a:spcPts val="0"/>
              </a:spcAft>
              <a:defRPr sz="1400">
                <a:solidFill>
                  <a:srgbClr val="FFFFFF"/>
                </a:solidFill>
                <a:latin typeface="+mj-lt"/>
                <a:ea typeface="+mj-ea"/>
                <a:cs typeface="+mj-cs"/>
              </a:defRPr>
            </a:lvl1pPr>
          </a:lstStyle>
          <a:p>
            <a:pPr>
              <a:defRPr/>
            </a:pPr>
            <a:fld id="{47EB3BCE-697B-4B11-8AD6-EE21AC1C36CD}"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914400" y="1447800"/>
            <a:ext cx="77724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5"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6"/>
          <p:cNvSpPr/>
          <p:nvPr/>
        </p:nvSpPr>
        <p:spPr>
          <a:xfrm flipV="1">
            <a:off x="69850" y="2376488"/>
            <a:ext cx="901382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7"/>
          <p:cNvSpPr/>
          <p:nvPr/>
        </p:nvSpPr>
        <p:spPr>
          <a:xfrm>
            <a:off x="69850" y="2341563"/>
            <a:ext cx="901382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8"/>
          <p:cNvSpPr/>
          <p:nvPr/>
        </p:nvSpPr>
        <p:spPr>
          <a:xfrm>
            <a:off x="68263" y="2468563"/>
            <a:ext cx="9015412"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722313" y="952500"/>
            <a:ext cx="7772400" cy="1362075"/>
          </a:xfrm>
        </p:spPr>
        <p:txBody>
          <a:bodyPr/>
          <a:lstStyle>
            <a:lvl1pPr algn="l">
              <a:buNone/>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722313" y="2547938"/>
            <a:ext cx="77724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9" name="Date Placeholder 3"/>
          <p:cNvSpPr>
            <a:spLocks noGrp="1"/>
          </p:cNvSpPr>
          <p:nvPr>
            <p:ph type="dt" sz="half" idx="10"/>
          </p:nvPr>
        </p:nvSpPr>
        <p:spPr>
          <a:xfrm>
            <a:off x="6172200" y="6191250"/>
            <a:ext cx="2476500" cy="476250"/>
          </a:xfrm>
          <a:prstGeom prst="rect">
            <a:avLst/>
          </a:prstGeom>
        </p:spPr>
        <p:txBody>
          <a:bodyPr anchor="ctr" anchorCtr="0"/>
          <a:lstStyle>
            <a:lvl1pPr algn="r" fontAlgn="auto">
              <a:spcBef>
                <a:spcPts val="0"/>
              </a:spcBef>
              <a:spcAft>
                <a:spcPts val="0"/>
              </a:spcAft>
              <a:defRPr sz="1400">
                <a:solidFill>
                  <a:schemeClr val="tx2"/>
                </a:solidFill>
                <a:latin typeface="+mn-lt"/>
              </a:defRPr>
            </a:lvl1pPr>
          </a:lstStyle>
          <a:p>
            <a:pPr>
              <a:defRPr/>
            </a:pPr>
            <a:fld id="{A8ABB7A8-FD2A-4E62-93F5-B6FFA67E802C}" type="datetime1">
              <a:rPr lang="en-US"/>
              <a:pPr>
                <a:defRPr/>
              </a:pPr>
              <a:t>9/19/2012</a:t>
            </a:fld>
            <a:endParaRPr lang="en-US"/>
          </a:p>
        </p:txBody>
      </p:sp>
      <p:sp>
        <p:nvSpPr>
          <p:cNvPr id="10" name="Footer Placeholder 4"/>
          <p:cNvSpPr>
            <a:spLocks noGrp="1"/>
          </p:cNvSpPr>
          <p:nvPr>
            <p:ph type="ftr" sz="quarter" idx="11"/>
          </p:nvPr>
        </p:nvSpPr>
        <p:spPr>
          <a:xfrm>
            <a:off x="800100" y="6172200"/>
            <a:ext cx="4000500" cy="457200"/>
          </a:xfrm>
          <a:prstGeom prst="rect">
            <a:avLst/>
          </a:prstGeom>
        </p:spPr>
        <p:txBody>
          <a:bodyPr anchor="ctr" anchorCtr="0"/>
          <a:lstStyle>
            <a:lvl1pPr fontAlgn="auto">
              <a:spcBef>
                <a:spcPts val="0"/>
              </a:spcBef>
              <a:spcAft>
                <a:spcPts val="0"/>
              </a:spcAft>
              <a:defRPr sz="1400">
                <a:solidFill>
                  <a:schemeClr val="tx2"/>
                </a:solidFill>
                <a:latin typeface="+mn-lt"/>
              </a:defRPr>
            </a:lvl1pPr>
          </a:lstStyle>
          <a:p>
            <a:pPr>
              <a:defRPr/>
            </a:pPr>
            <a:endParaRPr lang="en-US"/>
          </a:p>
        </p:txBody>
      </p:sp>
      <p:sp>
        <p:nvSpPr>
          <p:cNvPr id="11" name="Slide Number Placeholder 5"/>
          <p:cNvSpPr>
            <a:spLocks noGrp="1"/>
          </p:cNvSpPr>
          <p:nvPr>
            <p:ph type="sldNum" sz="quarter" idx="12"/>
          </p:nvPr>
        </p:nvSpPr>
        <p:spPr>
          <a:xfrm>
            <a:off x="146050" y="6208713"/>
            <a:ext cx="457200" cy="457200"/>
          </a:xfrm>
          <a:prstGeom prst="ellipse">
            <a:avLst/>
          </a:prstGeom>
          <a:solidFill>
            <a:schemeClr val="accent1"/>
          </a:solidFill>
        </p:spPr>
        <p:txBody>
          <a:bodyPr wrap="none" lIns="0" tIns="0" rIns="0" bIns="0" anchor="ctr" anchorCtr="1">
            <a:noAutofit/>
          </a:bodyPr>
          <a:lstStyle>
            <a:lvl1pPr algn="ctr" fontAlgn="auto">
              <a:spcBef>
                <a:spcPts val="0"/>
              </a:spcBef>
              <a:spcAft>
                <a:spcPts val="0"/>
              </a:spcAft>
              <a:defRPr sz="1400">
                <a:solidFill>
                  <a:srgbClr val="FFFFFF"/>
                </a:solidFill>
                <a:latin typeface="+mj-lt"/>
                <a:ea typeface="+mj-ea"/>
                <a:cs typeface="+mj-cs"/>
              </a:defRPr>
            </a:lvl1pPr>
          </a:lstStyle>
          <a:p>
            <a:pPr>
              <a:defRPr/>
            </a:pPr>
            <a:fld id="{1F4119EE-CFF0-41C7-A850-303EF7BBE8E5}"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914400" y="1447800"/>
            <a:ext cx="37490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933950" y="1447800"/>
            <a:ext cx="37490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11" name="Content Placeholder 10"/>
          <p:cNvSpPr>
            <a:spLocks noGrp="1"/>
          </p:cNvSpPr>
          <p:nvPr>
            <p:ph sz="half" idx="2"/>
          </p:nvPr>
        </p:nvSpPr>
        <p:spPr>
          <a:xfrm>
            <a:off x="914400" y="2247900"/>
            <a:ext cx="37338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4"/>
          </p:nvPr>
        </p:nvSpPr>
        <p:spPr>
          <a:xfrm>
            <a:off x="4953000" y="2247900"/>
            <a:ext cx="37338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6" name="Rounded Rectangle 7"/>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8" name="Rounded Rectangle 8"/>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914400" y="273050"/>
            <a:ext cx="7772400" cy="1143000"/>
          </a:xfrm>
        </p:spPr>
        <p:txBody>
          <a:bodyPr/>
          <a:lstStyle>
            <a:lvl1pPr algn="l">
              <a:buNone/>
              <a:defRPr sz="4000" b="0"/>
            </a:lvl1pPr>
          </a:lstStyle>
          <a:p>
            <a:r>
              <a:rPr lang="en-US" smtClean="0"/>
              <a:t>Click to edit Master title style</a:t>
            </a:r>
            <a:endParaRPr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1" name="Content Placeholder 10"/>
          <p:cNvSpPr>
            <a:spLocks noGrp="1"/>
          </p:cNvSpPr>
          <p:nvPr>
            <p:ph sz="quarter" idx="1"/>
          </p:nvPr>
        </p:nvSpPr>
        <p:spPr>
          <a:xfrm>
            <a:off x="2971800" y="1600200"/>
            <a:ext cx="57150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4"/>
          <p:cNvSpPr>
            <a:spLocks noGrp="1"/>
          </p:cNvSpPr>
          <p:nvPr>
            <p:ph type="dt" sz="half" idx="10"/>
          </p:nvPr>
        </p:nvSpPr>
        <p:spPr>
          <a:xfrm>
            <a:off x="6172200" y="6191250"/>
            <a:ext cx="2476500" cy="476250"/>
          </a:xfrm>
          <a:prstGeom prst="rect">
            <a:avLst/>
          </a:prstGeom>
        </p:spPr>
        <p:txBody>
          <a:bodyPr anchor="ctr" anchorCtr="0"/>
          <a:lstStyle>
            <a:lvl1pPr algn="r" fontAlgn="auto">
              <a:spcBef>
                <a:spcPts val="0"/>
              </a:spcBef>
              <a:spcAft>
                <a:spcPts val="0"/>
              </a:spcAft>
              <a:defRPr sz="1400">
                <a:solidFill>
                  <a:schemeClr val="tx2"/>
                </a:solidFill>
                <a:latin typeface="+mn-lt"/>
              </a:defRPr>
            </a:lvl1pPr>
          </a:lstStyle>
          <a:p>
            <a:pPr>
              <a:defRPr/>
            </a:pPr>
            <a:fld id="{0A67003B-52A3-4304-91A7-5F325764B02F}" type="datetime1">
              <a:rPr lang="en-US"/>
              <a:pPr>
                <a:defRPr/>
              </a:pPr>
              <a:t>9/19/2012</a:t>
            </a:fld>
            <a:endParaRPr lang="en-US"/>
          </a:p>
        </p:txBody>
      </p:sp>
      <p:sp>
        <p:nvSpPr>
          <p:cNvPr id="10" name="Footer Placeholder 5"/>
          <p:cNvSpPr>
            <a:spLocks noGrp="1"/>
          </p:cNvSpPr>
          <p:nvPr>
            <p:ph type="ftr" sz="quarter" idx="11"/>
          </p:nvPr>
        </p:nvSpPr>
        <p:spPr>
          <a:xfrm>
            <a:off x="914400" y="6172200"/>
            <a:ext cx="3962400" cy="457200"/>
          </a:xfrm>
          <a:prstGeom prst="rect">
            <a:avLst/>
          </a:prstGeom>
        </p:spPr>
        <p:txBody>
          <a:bodyPr anchor="ctr" anchorCtr="0"/>
          <a:lstStyle>
            <a:lvl1pPr fontAlgn="auto">
              <a:spcBef>
                <a:spcPts val="0"/>
              </a:spcBef>
              <a:spcAft>
                <a:spcPts val="0"/>
              </a:spcAft>
              <a:defRPr sz="1400">
                <a:solidFill>
                  <a:schemeClr val="tx2"/>
                </a:solidFill>
                <a:latin typeface="+mn-lt"/>
              </a:defRPr>
            </a:lvl1pPr>
          </a:lstStyle>
          <a:p>
            <a:pPr>
              <a:defRPr/>
            </a:pPr>
            <a:endParaRPr lang="en-US"/>
          </a:p>
        </p:txBody>
      </p:sp>
      <p:sp>
        <p:nvSpPr>
          <p:cNvPr id="12" name="Slide Number Placeholder 6"/>
          <p:cNvSpPr>
            <a:spLocks noGrp="1"/>
          </p:cNvSpPr>
          <p:nvPr>
            <p:ph type="sldNum" sz="quarter" idx="12"/>
          </p:nvPr>
        </p:nvSpPr>
        <p:spPr>
          <a:xfrm>
            <a:off x="146050" y="6210300"/>
            <a:ext cx="457200" cy="457200"/>
          </a:xfrm>
          <a:prstGeom prst="ellipse">
            <a:avLst/>
          </a:prstGeom>
          <a:solidFill>
            <a:schemeClr val="accent1"/>
          </a:solidFill>
        </p:spPr>
        <p:txBody>
          <a:bodyPr wrap="none" lIns="0" tIns="0" rIns="0" bIns="0" anchor="ctr" anchorCtr="1">
            <a:noAutofit/>
          </a:bodyPr>
          <a:lstStyle>
            <a:lvl1pPr algn="ctr" fontAlgn="auto">
              <a:spcBef>
                <a:spcPts val="0"/>
              </a:spcBef>
              <a:spcAft>
                <a:spcPts val="0"/>
              </a:spcAft>
              <a:defRPr sz="1400">
                <a:solidFill>
                  <a:srgbClr val="FFFFFF"/>
                </a:solidFill>
                <a:latin typeface="+mj-lt"/>
                <a:ea typeface="+mj-ea"/>
                <a:cs typeface="+mj-cs"/>
              </a:defRPr>
            </a:lvl1pPr>
          </a:lstStyle>
          <a:p>
            <a:pPr>
              <a:defRPr/>
            </a:pPr>
            <a:fld id="{66A7901C-56E1-49DB-BA4D-8A32E4212584}"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6" name="Rounded Rectangle 7"/>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10"/>
          <p:cNvSpPr/>
          <p:nvPr/>
        </p:nvSpPr>
        <p:spPr>
          <a:xfrm flipV="1">
            <a:off x="68263" y="4683125"/>
            <a:ext cx="900747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11"/>
          <p:cNvSpPr/>
          <p:nvPr/>
        </p:nvSpPr>
        <p:spPr>
          <a:xfrm>
            <a:off x="68263" y="4649788"/>
            <a:ext cx="900747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12"/>
          <p:cNvSpPr/>
          <p:nvPr/>
        </p:nvSpPr>
        <p:spPr>
          <a:xfrm>
            <a:off x="68263" y="4773613"/>
            <a:ext cx="9007475"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00"/>
            </a:lvl1pPr>
          </a:lstStyle>
          <a:p>
            <a:pPr lvl="0"/>
            <a:r>
              <a:rPr lang="en-US" noProof="0" smtClean="0"/>
              <a:t>Click icon to add picture</a:t>
            </a:r>
            <a:endParaRPr lang="en-US" noProof="0" dirty="0"/>
          </a:p>
        </p:txBody>
      </p:sp>
      <p:sp>
        <p:nvSpPr>
          <p:cNvPr id="10" name="Date Placeholder 4"/>
          <p:cNvSpPr>
            <a:spLocks noGrp="1"/>
          </p:cNvSpPr>
          <p:nvPr>
            <p:ph type="dt" sz="half" idx="10"/>
          </p:nvPr>
        </p:nvSpPr>
        <p:spPr>
          <a:xfrm>
            <a:off x="6172200" y="6191250"/>
            <a:ext cx="2476500" cy="476250"/>
          </a:xfrm>
          <a:prstGeom prst="rect">
            <a:avLst/>
          </a:prstGeom>
        </p:spPr>
        <p:txBody>
          <a:bodyPr anchor="ctr" anchorCtr="0"/>
          <a:lstStyle>
            <a:lvl1pPr algn="r" fontAlgn="auto">
              <a:spcBef>
                <a:spcPts val="0"/>
              </a:spcBef>
              <a:spcAft>
                <a:spcPts val="0"/>
              </a:spcAft>
              <a:defRPr sz="1400">
                <a:solidFill>
                  <a:schemeClr val="tx2"/>
                </a:solidFill>
                <a:latin typeface="+mn-lt"/>
              </a:defRPr>
            </a:lvl1pPr>
          </a:lstStyle>
          <a:p>
            <a:pPr>
              <a:defRPr/>
            </a:pPr>
            <a:fld id="{B94235B0-1BC1-4646-82D0-959157552566}" type="datetime1">
              <a:rPr lang="en-US"/>
              <a:pPr>
                <a:defRPr/>
              </a:pPr>
              <a:t>9/19/2012</a:t>
            </a:fld>
            <a:endParaRPr lang="en-US"/>
          </a:p>
        </p:txBody>
      </p:sp>
      <p:sp>
        <p:nvSpPr>
          <p:cNvPr id="11" name="Footer Placeholder 5"/>
          <p:cNvSpPr>
            <a:spLocks noGrp="1"/>
          </p:cNvSpPr>
          <p:nvPr>
            <p:ph type="ftr" sz="quarter" idx="11"/>
          </p:nvPr>
        </p:nvSpPr>
        <p:spPr>
          <a:xfrm>
            <a:off x="914400" y="6172200"/>
            <a:ext cx="3886200" cy="457200"/>
          </a:xfrm>
          <a:prstGeom prst="rect">
            <a:avLst/>
          </a:prstGeom>
        </p:spPr>
        <p:txBody>
          <a:bodyPr anchor="ctr" anchorCtr="0"/>
          <a:lstStyle>
            <a:lvl1pPr fontAlgn="auto">
              <a:spcBef>
                <a:spcPts val="0"/>
              </a:spcBef>
              <a:spcAft>
                <a:spcPts val="0"/>
              </a:spcAft>
              <a:defRPr sz="1400">
                <a:solidFill>
                  <a:schemeClr val="tx2"/>
                </a:solidFill>
                <a:latin typeface="+mn-lt"/>
              </a:defRPr>
            </a:lvl1pPr>
          </a:lstStyle>
          <a:p>
            <a:pPr>
              <a:defRPr/>
            </a:pPr>
            <a:endParaRPr lang="en-US"/>
          </a:p>
        </p:txBody>
      </p:sp>
      <p:sp>
        <p:nvSpPr>
          <p:cNvPr id="12" name="Slide Number Placeholder 6"/>
          <p:cNvSpPr>
            <a:spLocks noGrp="1"/>
          </p:cNvSpPr>
          <p:nvPr>
            <p:ph type="sldNum" sz="quarter" idx="12"/>
          </p:nvPr>
        </p:nvSpPr>
        <p:spPr>
          <a:xfrm>
            <a:off x="146050" y="6208713"/>
            <a:ext cx="457200" cy="457200"/>
          </a:xfrm>
          <a:prstGeom prst="ellipse">
            <a:avLst/>
          </a:prstGeom>
          <a:solidFill>
            <a:schemeClr val="accent1"/>
          </a:solidFill>
        </p:spPr>
        <p:txBody>
          <a:bodyPr wrap="none" lIns="0" tIns="0" rIns="0" bIns="0" anchor="ctr" anchorCtr="1">
            <a:noAutofit/>
          </a:bodyPr>
          <a:lstStyle>
            <a:lvl1pPr algn="ctr" fontAlgn="auto">
              <a:spcBef>
                <a:spcPts val="0"/>
              </a:spcBef>
              <a:spcAft>
                <a:spcPts val="0"/>
              </a:spcAft>
              <a:defRPr sz="1400">
                <a:solidFill>
                  <a:srgbClr val="FFFFFF"/>
                </a:solidFill>
                <a:latin typeface="+mj-lt"/>
                <a:ea typeface="+mj-ea"/>
                <a:cs typeface="+mj-cs"/>
              </a:defRPr>
            </a:lvl1pPr>
          </a:lstStyle>
          <a:p>
            <a:pPr>
              <a:defRPr/>
            </a:pPr>
            <a:fld id="{94F970C7-162F-412E-AF26-7F47BAE8A69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8" name="Rounded Rectangle 7"/>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8004" name="Title Placeholder 21"/>
          <p:cNvSpPr>
            <a:spLocks noGrp="1"/>
          </p:cNvSpPr>
          <p:nvPr>
            <p:ph type="title"/>
          </p:nvPr>
        </p:nvSpPr>
        <p:spPr bwMode="auto">
          <a:xfrm>
            <a:off x="914400" y="274638"/>
            <a:ext cx="7772400" cy="1143000"/>
          </a:xfrm>
          <a:prstGeom prst="rect">
            <a:avLst/>
          </a:prstGeom>
          <a:noFill/>
          <a:ln w="9525">
            <a:noFill/>
            <a:miter lim="800000"/>
            <a:headEnd/>
            <a:tailEnd/>
          </a:ln>
        </p:spPr>
        <p:txBody>
          <a:bodyPr vert="horz" wrap="square" lIns="91440" tIns="45720" rIns="91440" bIns="91440" numCol="1" anchor="b" anchorCtr="0" compatLnSpc="1">
            <a:prstTxWarp prst="textNoShape">
              <a:avLst/>
            </a:prstTxWarp>
          </a:bodyPr>
          <a:lstStyle/>
          <a:p>
            <a:pPr lvl="0"/>
            <a:r>
              <a:rPr lang="en-US" smtClean="0"/>
              <a:t>Click to edit Master title style</a:t>
            </a:r>
          </a:p>
        </p:txBody>
      </p:sp>
      <p:sp>
        <p:nvSpPr>
          <p:cNvPr id="128005" name="Text Placeholder 12"/>
          <p:cNvSpPr>
            <a:spLocks noGrp="1"/>
          </p:cNvSpPr>
          <p:nvPr>
            <p:ph type="body" idx="1"/>
          </p:nvPr>
        </p:nvSpPr>
        <p:spPr bwMode="auto">
          <a:xfrm>
            <a:off x="914400" y="144780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8009" name="Slide Number Placeholder 22"/>
          <p:cNvSpPr>
            <a:spLocks noGrp="1"/>
          </p:cNvSpPr>
          <p:nvPr userDrawn="1"/>
        </p:nvSpPr>
        <p:spPr bwMode="auto">
          <a:xfrm>
            <a:off x="146050" y="6210300"/>
            <a:ext cx="457200" cy="457200"/>
          </a:xfrm>
          <a:prstGeom prst="ellipse">
            <a:avLst/>
          </a:prstGeom>
          <a:solidFill>
            <a:schemeClr val="accent1"/>
          </a:solidFill>
          <a:ln w="9525">
            <a:noFill/>
            <a:round/>
            <a:headEnd/>
            <a:tailEnd/>
          </a:ln>
        </p:spPr>
        <p:txBody>
          <a:bodyPr wrap="none" lIns="0" tIns="0" rIns="0" bIns="0" anchor="ctr" anchorCtr="1"/>
          <a:lstStyle/>
          <a:p>
            <a:pPr algn="ctr">
              <a:defRPr/>
            </a:pPr>
            <a:r>
              <a:rPr lang="en-US" sz="1000">
                <a:solidFill>
                  <a:srgbClr val="FFFFFF"/>
                </a:solidFill>
                <a:latin typeface="Times New Roman" pitchFamily="18" charset="0"/>
              </a:rPr>
              <a:t>13-</a:t>
            </a:r>
            <a:fld id="{6E41A43F-BA19-41C6-9789-F43478F4B1FC}" type="slidenum">
              <a:rPr lang="en-US" sz="1000">
                <a:solidFill>
                  <a:srgbClr val="FFFFFF"/>
                </a:solidFill>
                <a:latin typeface="Times New Roman" pitchFamily="18" charset="0"/>
              </a:rPr>
              <a:pPr algn="ctr">
                <a:defRPr/>
              </a:pPr>
              <a:t>‹#›</a:t>
            </a:fld>
            <a:endParaRPr lang="en-US" sz="1000">
              <a:solidFill>
                <a:srgbClr val="FFFFFF"/>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672" r:id="rId1"/>
    <p:sldLayoutId id="2147483665" r:id="rId2"/>
    <p:sldLayoutId id="2147483673" r:id="rId3"/>
    <p:sldLayoutId id="2147483666" r:id="rId4"/>
    <p:sldLayoutId id="2147483667" r:id="rId5"/>
    <p:sldLayoutId id="2147483668" r:id="rId6"/>
    <p:sldLayoutId id="2147483669" r:id="rId7"/>
    <p:sldLayoutId id="2147483674" r:id="rId8"/>
    <p:sldLayoutId id="2147483675" r:id="rId9"/>
    <p:sldLayoutId id="2147483670" r:id="rId10"/>
    <p:sldLayoutId id="2147483671" r:id="rId11"/>
  </p:sldLayoutIdLst>
  <p:hf hdr="0" ftr="0" dt="0"/>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Franklin Gothic Book" pitchFamily="34" charset="0"/>
        </a:defRPr>
      </a:lvl2pPr>
      <a:lvl3pPr algn="l" rtl="0" eaLnBrk="0" fontAlgn="base" hangingPunct="0">
        <a:spcBef>
          <a:spcPct val="0"/>
        </a:spcBef>
        <a:spcAft>
          <a:spcPct val="0"/>
        </a:spcAft>
        <a:defRPr sz="4000">
          <a:solidFill>
            <a:schemeClr val="tx2"/>
          </a:solidFill>
          <a:latin typeface="Franklin Gothic Book" pitchFamily="34" charset="0"/>
        </a:defRPr>
      </a:lvl3pPr>
      <a:lvl4pPr algn="l" rtl="0" eaLnBrk="0" fontAlgn="base" hangingPunct="0">
        <a:spcBef>
          <a:spcPct val="0"/>
        </a:spcBef>
        <a:spcAft>
          <a:spcPct val="0"/>
        </a:spcAft>
        <a:defRPr sz="4000">
          <a:solidFill>
            <a:schemeClr val="tx2"/>
          </a:solidFill>
          <a:latin typeface="Franklin Gothic Book" pitchFamily="34" charset="0"/>
        </a:defRPr>
      </a:lvl4pPr>
      <a:lvl5pPr algn="l" rtl="0" eaLnBrk="0" fontAlgn="base" hangingPunct="0">
        <a:spcBef>
          <a:spcPct val="0"/>
        </a:spcBef>
        <a:spcAft>
          <a:spcPct val="0"/>
        </a:spcAft>
        <a:defRPr sz="4000">
          <a:solidFill>
            <a:schemeClr val="tx2"/>
          </a:solidFill>
          <a:latin typeface="Franklin Gothic Book" pitchFamily="34" charset="0"/>
        </a:defRPr>
      </a:lvl5pPr>
      <a:lvl6pPr marL="457200" algn="l" rtl="0" fontAlgn="base">
        <a:spcBef>
          <a:spcPct val="0"/>
        </a:spcBef>
        <a:spcAft>
          <a:spcPct val="0"/>
        </a:spcAft>
        <a:defRPr sz="4000">
          <a:solidFill>
            <a:schemeClr val="tx2"/>
          </a:solidFill>
          <a:latin typeface="Franklin Gothic Book" pitchFamily="34" charset="0"/>
        </a:defRPr>
      </a:lvl6pPr>
      <a:lvl7pPr marL="914400" algn="l" rtl="0" fontAlgn="base">
        <a:spcBef>
          <a:spcPct val="0"/>
        </a:spcBef>
        <a:spcAft>
          <a:spcPct val="0"/>
        </a:spcAft>
        <a:defRPr sz="4000">
          <a:solidFill>
            <a:schemeClr val="tx2"/>
          </a:solidFill>
          <a:latin typeface="Franklin Gothic Book" pitchFamily="34" charset="0"/>
        </a:defRPr>
      </a:lvl7pPr>
      <a:lvl8pPr marL="1371600" algn="l" rtl="0" fontAlgn="base">
        <a:spcBef>
          <a:spcPct val="0"/>
        </a:spcBef>
        <a:spcAft>
          <a:spcPct val="0"/>
        </a:spcAft>
        <a:defRPr sz="4000">
          <a:solidFill>
            <a:schemeClr val="tx2"/>
          </a:solidFill>
          <a:latin typeface="Franklin Gothic Book" pitchFamily="34" charset="0"/>
        </a:defRPr>
      </a:lvl8pPr>
      <a:lvl9pPr marL="1828800" algn="l" rtl="0" fontAlgn="base">
        <a:spcBef>
          <a:spcPct val="0"/>
        </a:spcBef>
        <a:spcAft>
          <a:spcPct val="0"/>
        </a:spcAft>
        <a:defRPr sz="4000">
          <a:solidFill>
            <a:schemeClr val="tx2"/>
          </a:solidFill>
          <a:latin typeface="Franklin Gothic Book" pitchFamily="34" charset="0"/>
        </a:defRPr>
      </a:lvl9pPr>
    </p:titleStyle>
    <p:body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7688"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B6BDD6"/>
        </a:buClr>
        <a:buSzPct val="8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ts val="375"/>
        </a:spcBef>
        <a:spcAft>
          <a:spcPct val="0"/>
        </a:spcAft>
        <a:buClr>
          <a:srgbClr val="E68422"/>
        </a:buClr>
        <a:buSzPct val="80000"/>
        <a:buFont typeface="Wingdings 2"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E68422"/>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w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vmlDrawing" Target="../drawings/vmlDrawing2.v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13.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hyperlink" Target="http://screen.yahoo.com/stocks.html"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wmf"/></Relationships>
</file>

<file path=ppt/slides/_rels/slide43.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hyperlink" Target="http://finance.yahoo.com/" TargetMode="Externa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6.xml"/><Relationship Id="rId1" Type="http://schemas.openxmlformats.org/officeDocument/2006/relationships/vmlDrawing" Target="../drawings/vmlDrawing3.vml"/><Relationship Id="rId4" Type="http://schemas.openxmlformats.org/officeDocument/2006/relationships/oleObject" Target="../embeddings/Microsoft_Office_Excel_97-2003_Worksheet1.xls"/></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6.xml"/><Relationship Id="rId1" Type="http://schemas.openxmlformats.org/officeDocument/2006/relationships/vmlDrawing" Target="../drawings/vmlDrawing4.vml"/></Relationships>
</file>

<file path=ppt/slides/_rels/slide5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oleObject" Target="../embeddings/oleObject5.bin"/><Relationship Id="rId4" Type="http://schemas.openxmlformats.org/officeDocument/2006/relationships/oleObject" Target="../embeddings/oleObject4.bin"/></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6.v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2"/>
          <p:cNvPicPr>
            <a:picLocks noChangeAspect="1" noChangeArrowheads="1"/>
          </p:cNvPicPr>
          <p:nvPr/>
        </p:nvPicPr>
        <p:blipFill>
          <a:blip r:embed="rId3" cstate="print"/>
          <a:srcRect/>
          <a:stretch>
            <a:fillRect/>
          </a:stretch>
        </p:blipFill>
        <p:spPr bwMode="auto">
          <a:xfrm>
            <a:off x="0" y="0"/>
            <a:ext cx="9207500" cy="6858000"/>
          </a:xfrm>
          <a:prstGeom prst="rect">
            <a:avLst/>
          </a:prstGeom>
          <a:noFill/>
          <a:ln w="9525">
            <a:noFill/>
            <a:miter lim="800000"/>
            <a:headEnd/>
            <a:tailEnd/>
          </a:ln>
        </p:spPr>
      </p:pic>
      <p:sp>
        <p:nvSpPr>
          <p:cNvPr id="6" name="TextBox 5"/>
          <p:cNvSpPr txBox="1">
            <a:spLocks noChangeArrowheads="1"/>
          </p:cNvSpPr>
          <p:nvPr/>
        </p:nvSpPr>
        <p:spPr bwMode="auto">
          <a:xfrm>
            <a:off x="1676400" y="2378075"/>
            <a:ext cx="6934200" cy="1127125"/>
          </a:xfrm>
          <a:prstGeom prst="rect">
            <a:avLst/>
          </a:prstGeom>
          <a:noFill/>
          <a:ln w="9525">
            <a:noFill/>
            <a:miter lim="800000"/>
            <a:headEnd/>
            <a:tailEnd/>
          </a:ln>
        </p:spPr>
        <p:txBody>
          <a:bodyPr>
            <a:spAutoFit/>
          </a:bodyPr>
          <a:lstStyle/>
          <a:p>
            <a:pPr algn="ctr"/>
            <a:r>
              <a:rPr lang="en-US" sz="3400" b="1">
                <a:solidFill>
                  <a:schemeClr val="tx2"/>
                </a:solidFill>
                <a:latin typeface="Franklin Gothic Book" pitchFamily="34" charset="0"/>
              </a:rPr>
              <a:t>Return, Risk, and the Security Market Line</a:t>
            </a:r>
          </a:p>
        </p:txBody>
      </p:sp>
      <p:grpSp>
        <p:nvGrpSpPr>
          <p:cNvPr id="2" name="Group 11"/>
          <p:cNvGrpSpPr>
            <a:grpSpLocks/>
          </p:cNvGrpSpPr>
          <p:nvPr/>
        </p:nvGrpSpPr>
        <p:grpSpPr bwMode="auto">
          <a:xfrm>
            <a:off x="228600" y="152400"/>
            <a:ext cx="2479675" cy="2479675"/>
            <a:chOff x="381000" y="228600"/>
            <a:chExt cx="2479091" cy="2479091"/>
          </a:xfrm>
        </p:grpSpPr>
        <p:pic>
          <p:nvPicPr>
            <p:cNvPr id="40961" name="Picture 1" descr="C:\Users\Eric\AppData\Local\Microsoft\Windows\Temporary Internet Files\Content.IE5\IOP455QC\MC900048285[1].wmf"/>
            <p:cNvPicPr>
              <a:picLocks noChangeAspect="1" noChangeArrowheads="1"/>
            </p:cNvPicPr>
            <p:nvPr/>
          </p:nvPicPr>
          <p:blipFill>
            <a:blip r:embed="rId4" cstate="print">
              <a:duotone>
                <a:prstClr val="black"/>
                <a:schemeClr val="accent3">
                  <a:tint val="45000"/>
                  <a:satMod val="400000"/>
                </a:schemeClr>
              </a:duotone>
            </a:blip>
            <a:srcRect/>
            <a:stretch>
              <a:fillRect/>
            </a:stretch>
          </p:blipFill>
          <p:spPr bwMode="auto">
            <a:xfrm>
              <a:off x="381000" y="228600"/>
              <a:ext cx="2479091" cy="2479091"/>
            </a:xfrm>
            <a:prstGeom prst="rect">
              <a:avLst/>
            </a:prstGeom>
            <a:noFill/>
          </p:spPr>
        </p:pic>
        <p:sp>
          <p:nvSpPr>
            <p:cNvPr id="11" name="TextBox 10"/>
            <p:cNvSpPr txBox="1"/>
            <p:nvPr/>
          </p:nvSpPr>
          <p:spPr>
            <a:xfrm>
              <a:off x="609546" y="1066603"/>
              <a:ext cx="1980733" cy="1077659"/>
            </a:xfrm>
            <a:prstGeom prst="rect">
              <a:avLst/>
            </a:prstGeom>
            <a:noFill/>
          </p:spPr>
          <p:txBody>
            <a:bodyPr>
              <a:spAutoFit/>
            </a:bodyPr>
            <a:lstStyle/>
            <a:p>
              <a:pPr algn="ctr" fontAlgn="auto">
                <a:spcBef>
                  <a:spcPts val="0"/>
                </a:spcBef>
                <a:spcAft>
                  <a:spcPts val="0"/>
                </a:spcAft>
                <a:defRPr/>
              </a:pPr>
              <a:r>
                <a:rPr lang="en-US" sz="3200" b="1" dirty="0">
                  <a:solidFill>
                    <a:schemeClr val="bg1"/>
                  </a:solidFill>
                  <a:latin typeface="+mj-lt"/>
                </a:rPr>
                <a:t>Chapter 13</a:t>
              </a:r>
            </a:p>
          </p:txBody>
        </p:sp>
      </p:grpSp>
      <p:sp>
        <p:nvSpPr>
          <p:cNvPr id="15365" name="Rectangle 41"/>
          <p:cNvSpPr>
            <a:spLocks noChangeArrowheads="1"/>
          </p:cNvSpPr>
          <p:nvPr/>
        </p:nvSpPr>
        <p:spPr bwMode="auto">
          <a:xfrm>
            <a:off x="4911725" y="6613525"/>
            <a:ext cx="4194175" cy="247650"/>
          </a:xfrm>
          <a:prstGeom prst="rect">
            <a:avLst/>
          </a:prstGeom>
          <a:noFill/>
          <a:ln w="9525">
            <a:noFill/>
            <a:miter lim="800000"/>
            <a:headEnd/>
            <a:tailEnd/>
          </a:ln>
        </p:spPr>
        <p:txBody>
          <a:bodyPr wrap="none" lIns="92075" tIns="46038" rIns="92075" bIns="46038">
            <a:spAutoFit/>
          </a:bodyPr>
          <a:lstStyle/>
          <a:p>
            <a:pPr eaLnBrk="0" hangingPunct="0"/>
            <a:r>
              <a:rPr lang="en-US" sz="1000" b="1" i="1">
                <a:latin typeface="Times New Roman" pitchFamily="18" charset="0"/>
              </a:rPr>
              <a:t>Copyright © 2013 by The McGraw-Hill Companies, Inc. All rights reserved.</a:t>
            </a:r>
          </a:p>
        </p:txBody>
      </p:sp>
      <p:sp>
        <p:nvSpPr>
          <p:cNvPr id="15366" name="Rectangle 42"/>
          <p:cNvSpPr>
            <a:spLocks noChangeArrowheads="1"/>
          </p:cNvSpPr>
          <p:nvPr/>
        </p:nvSpPr>
        <p:spPr bwMode="auto">
          <a:xfrm>
            <a:off x="77788" y="6607175"/>
            <a:ext cx="1211262" cy="244475"/>
          </a:xfrm>
          <a:prstGeom prst="rect">
            <a:avLst/>
          </a:prstGeom>
          <a:noFill/>
          <a:ln w="9525">
            <a:noFill/>
            <a:miter lim="800000"/>
            <a:headEnd/>
            <a:tailEnd/>
          </a:ln>
        </p:spPr>
        <p:txBody>
          <a:bodyPr wrap="none" lIns="92075" tIns="46038" rIns="92075" bIns="46038">
            <a:spAutoFit/>
          </a:bodyPr>
          <a:lstStyle/>
          <a:p>
            <a:pPr eaLnBrk="0" hangingPunct="0"/>
            <a:r>
              <a:rPr lang="en-US" sz="1000" b="1" i="1">
                <a:latin typeface="Times New Roman" pitchFamily="18" charset="0"/>
              </a:rPr>
              <a:t>McGraw-Hill/Irwin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fmla="#ppt_w*sin(2.5*pi*$)">
                                          <p:val>
                                            <p:fltVal val="0"/>
                                          </p:val>
                                        </p:tav>
                                        <p:tav tm="100000">
                                          <p:val>
                                            <p:fltVal val="1"/>
                                          </p:val>
                                        </p:tav>
                                      </p:tavLst>
                                    </p:anim>
                                    <p:anim calcmode="lin" valueType="num">
                                      <p:cBhvr>
                                        <p:cTn id="8" dur="2000" fill="hold"/>
                                        <p:tgtEl>
                                          <p:spTgt spid="2"/>
                                        </p:tgtEl>
                                        <p:attrNameLst>
                                          <p:attrName>ppt_h</p:attrName>
                                        </p:attrNameLst>
                                      </p:cBhvr>
                                      <p:tavLst>
                                        <p:tav tm="0">
                                          <p:val>
                                            <p:strVal val="#ppt_h"/>
                                          </p:val>
                                        </p:tav>
                                        <p:tav tm="100000">
                                          <p:val>
                                            <p:strVal val="#ppt_h"/>
                                          </p:val>
                                        </p:tav>
                                      </p:tavLst>
                                    </p:anim>
                                  </p:childTnLst>
                                </p:cTn>
                              </p:par>
                            </p:childTnLst>
                          </p:cTn>
                        </p:par>
                        <p:par>
                          <p:cTn id="9" fill="hold">
                            <p:stCondLst>
                              <p:cond delay="2000"/>
                            </p:stCondLst>
                            <p:childTnLst>
                              <p:par>
                                <p:cTn id="10" presetID="53" presetClass="entr" presetSubtype="0" fill="hold" nodeType="after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p:cTn id="12"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14" dur="1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838200" y="230188"/>
            <a:ext cx="7772400" cy="1036637"/>
          </a:xfrm>
          <a:solidFill>
            <a:schemeClr val="bg2"/>
          </a:solidFill>
        </p:spPr>
        <p:txBody>
          <a:bodyPr/>
          <a:lstStyle/>
          <a:p>
            <a:pPr algn="ctr" eaLnBrk="1" hangingPunct="1"/>
            <a:r>
              <a:rPr lang="en-US" sz="4800" b="1" smtClean="0"/>
              <a:t>Another Example</a:t>
            </a:r>
          </a:p>
        </p:txBody>
      </p:sp>
      <p:sp>
        <p:nvSpPr>
          <p:cNvPr id="3" name="Rectangle 2"/>
          <p:cNvSpPr>
            <a:spLocks noChangeArrowheads="1"/>
          </p:cNvSpPr>
          <p:nvPr/>
        </p:nvSpPr>
        <p:spPr bwMode="auto">
          <a:xfrm>
            <a:off x="685800" y="1295400"/>
            <a:ext cx="8077200" cy="4154488"/>
          </a:xfrm>
          <a:prstGeom prst="rect">
            <a:avLst/>
          </a:prstGeom>
          <a:noFill/>
          <a:ln w="9525">
            <a:noFill/>
            <a:miter lim="800000"/>
            <a:headEnd/>
            <a:tailEnd/>
          </a:ln>
        </p:spPr>
        <p:txBody>
          <a:bodyPr>
            <a:spAutoFit/>
          </a:bodyPr>
          <a:lstStyle/>
          <a:p>
            <a:r>
              <a:rPr lang="en-US" sz="3600" b="1" dirty="0">
                <a:latin typeface="Perpetua" pitchFamily="18" charset="0"/>
                <a:cs typeface="Arial" charset="0"/>
              </a:rPr>
              <a:t>Consider the following information:</a:t>
            </a:r>
          </a:p>
          <a:p>
            <a:pPr lvl="1"/>
            <a:r>
              <a:rPr lang="en-US" sz="2800" b="1" dirty="0">
                <a:latin typeface="Perpetua" pitchFamily="18" charset="0"/>
                <a:cs typeface="Arial" charset="0"/>
              </a:rPr>
              <a:t>	</a:t>
            </a:r>
            <a:r>
              <a:rPr lang="en-US" sz="2800" b="1" u="sng" dirty="0">
                <a:solidFill>
                  <a:srgbClr val="7030A0"/>
                </a:solidFill>
                <a:latin typeface="Perpetua" pitchFamily="18" charset="0"/>
                <a:cs typeface="Arial" charset="0"/>
              </a:rPr>
              <a:t>State		Probability	ABC, Inc. (%)</a:t>
            </a:r>
          </a:p>
          <a:p>
            <a:pPr lvl="1"/>
            <a:r>
              <a:rPr lang="en-US" sz="2800" b="1" dirty="0">
                <a:solidFill>
                  <a:srgbClr val="7030A0"/>
                </a:solidFill>
                <a:latin typeface="Perpetua" pitchFamily="18" charset="0"/>
                <a:cs typeface="Arial" charset="0"/>
              </a:rPr>
              <a:t>	Boom		</a:t>
            </a:r>
            <a:r>
              <a:rPr lang="en-US" sz="2800" b="1" dirty="0" smtClean="0">
                <a:solidFill>
                  <a:srgbClr val="7030A0"/>
                </a:solidFill>
                <a:latin typeface="Perpetua" pitchFamily="18" charset="0"/>
                <a:cs typeface="Arial" charset="0"/>
              </a:rPr>
              <a:t>	.</a:t>
            </a:r>
            <a:r>
              <a:rPr lang="en-US" sz="2800" b="1" dirty="0">
                <a:solidFill>
                  <a:srgbClr val="7030A0"/>
                </a:solidFill>
                <a:latin typeface="Perpetua" pitchFamily="18" charset="0"/>
                <a:cs typeface="Arial" charset="0"/>
              </a:rPr>
              <a:t>25			15</a:t>
            </a:r>
          </a:p>
          <a:p>
            <a:pPr lvl="1"/>
            <a:r>
              <a:rPr lang="en-US" sz="2800" b="1" dirty="0">
                <a:solidFill>
                  <a:srgbClr val="7030A0"/>
                </a:solidFill>
                <a:latin typeface="Perpetua" pitchFamily="18" charset="0"/>
                <a:cs typeface="Arial" charset="0"/>
              </a:rPr>
              <a:t>	Normal		.50			  8</a:t>
            </a:r>
          </a:p>
          <a:p>
            <a:pPr lvl="1"/>
            <a:r>
              <a:rPr lang="en-US" sz="2800" b="1" dirty="0">
                <a:solidFill>
                  <a:srgbClr val="7030A0"/>
                </a:solidFill>
                <a:latin typeface="Perpetua" pitchFamily="18" charset="0"/>
                <a:cs typeface="Arial" charset="0"/>
              </a:rPr>
              <a:t>	Slowdown	   	.15			  4</a:t>
            </a:r>
          </a:p>
          <a:p>
            <a:pPr lvl="1"/>
            <a:r>
              <a:rPr lang="en-US" sz="2800" b="1" dirty="0">
                <a:solidFill>
                  <a:srgbClr val="7030A0"/>
                </a:solidFill>
                <a:latin typeface="Perpetua" pitchFamily="18" charset="0"/>
                <a:cs typeface="Arial" charset="0"/>
              </a:rPr>
              <a:t>	Recession		.10			- 3</a:t>
            </a:r>
          </a:p>
          <a:p>
            <a:endParaRPr lang="en-US" sz="2000" b="1" dirty="0">
              <a:latin typeface="Perpetua" pitchFamily="18" charset="0"/>
              <a:cs typeface="Arial" charset="0"/>
            </a:endParaRPr>
          </a:p>
          <a:p>
            <a:r>
              <a:rPr lang="en-US" sz="3600" b="1" dirty="0">
                <a:latin typeface="Perpetua" pitchFamily="18" charset="0"/>
                <a:cs typeface="Arial" charset="0"/>
              </a:rPr>
              <a:t>1.  What is the expected return?</a:t>
            </a:r>
          </a:p>
          <a:p>
            <a:endParaRPr lang="en-US" sz="2800" b="1" dirty="0">
              <a:cs typeface="Arial" charset="0"/>
            </a:endParaRPr>
          </a:p>
        </p:txBody>
      </p:sp>
      <p:sp>
        <p:nvSpPr>
          <p:cNvPr id="4" name="Rectangle 3"/>
          <p:cNvSpPr>
            <a:spLocks noChangeArrowheads="1"/>
          </p:cNvSpPr>
          <p:nvPr/>
        </p:nvSpPr>
        <p:spPr bwMode="auto">
          <a:xfrm>
            <a:off x="1066800" y="4953000"/>
            <a:ext cx="6746875" cy="1077913"/>
          </a:xfrm>
          <a:prstGeom prst="rect">
            <a:avLst/>
          </a:prstGeom>
          <a:noFill/>
          <a:ln w="9525">
            <a:noFill/>
            <a:miter lim="800000"/>
            <a:headEnd/>
            <a:tailEnd/>
          </a:ln>
        </p:spPr>
        <p:txBody>
          <a:bodyPr wrap="none">
            <a:spAutoFit/>
          </a:bodyPr>
          <a:lstStyle/>
          <a:p>
            <a:r>
              <a:rPr lang="en-US" sz="3200" b="1">
                <a:solidFill>
                  <a:srgbClr val="FF0000"/>
                </a:solidFill>
                <a:latin typeface="Perpetua" pitchFamily="18" charset="0"/>
                <a:cs typeface="Arial" charset="0"/>
              </a:rPr>
              <a:t>E(R) = .25(15) + .5(8) + .15(4) + .1(-3) </a:t>
            </a:r>
          </a:p>
          <a:p>
            <a:r>
              <a:rPr lang="en-US" sz="3200" b="1">
                <a:solidFill>
                  <a:srgbClr val="FF0000"/>
                </a:solidFill>
                <a:latin typeface="Perpetua" pitchFamily="18" charset="0"/>
                <a:cs typeface="Arial" charset="0"/>
              </a:rPr>
              <a:t>= 8.05%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 calcmode="lin" valueType="num">
                                      <p:cBhvr>
                                        <p:cTn id="7"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8"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9" dur="500"/>
                                        <p:tgtEl>
                                          <p:spTgt spid="3">
                                            <p:txEl>
                                              <p:pRg st="7" end="7"/>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p:cTn id="14"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4">
                                            <p:txEl>
                                              <p:pRg st="0" end="0"/>
                                            </p:txEl>
                                          </p:spTgt>
                                        </p:tgtEl>
                                      </p:cBhvr>
                                    </p:animEffect>
                                  </p:childTnLst>
                                </p:cTn>
                              </p:par>
                              <p:par>
                                <p:cTn id="17" presetID="53" presetClass="entr" presetSubtype="0" fill="hold" nodeType="with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p:cTn id="19"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838200" y="258763"/>
            <a:ext cx="7772400" cy="1036637"/>
          </a:xfrm>
          <a:solidFill>
            <a:schemeClr val="bg2"/>
          </a:solidFill>
        </p:spPr>
        <p:txBody>
          <a:bodyPr/>
          <a:lstStyle/>
          <a:p>
            <a:pPr algn="ctr" eaLnBrk="1" hangingPunct="1"/>
            <a:r>
              <a:rPr lang="en-US" sz="4800" b="1" smtClean="0"/>
              <a:t>Another Example</a:t>
            </a:r>
          </a:p>
        </p:txBody>
      </p:sp>
      <p:sp>
        <p:nvSpPr>
          <p:cNvPr id="3" name="Rectangle 2"/>
          <p:cNvSpPr>
            <a:spLocks noChangeArrowheads="1"/>
          </p:cNvSpPr>
          <p:nvPr/>
        </p:nvSpPr>
        <p:spPr bwMode="auto">
          <a:xfrm>
            <a:off x="685800" y="1295400"/>
            <a:ext cx="8077200" cy="4094163"/>
          </a:xfrm>
          <a:prstGeom prst="rect">
            <a:avLst/>
          </a:prstGeom>
          <a:noFill/>
          <a:ln w="9525">
            <a:noFill/>
            <a:miter lim="800000"/>
            <a:headEnd/>
            <a:tailEnd/>
          </a:ln>
        </p:spPr>
        <p:txBody>
          <a:bodyPr>
            <a:spAutoFit/>
          </a:bodyPr>
          <a:lstStyle/>
          <a:p>
            <a:r>
              <a:rPr lang="en-US" sz="3600" b="1">
                <a:latin typeface="Perpetua" pitchFamily="18" charset="0"/>
                <a:cs typeface="Arial" charset="0"/>
              </a:rPr>
              <a:t>Consider the following information:</a:t>
            </a:r>
          </a:p>
          <a:p>
            <a:pPr lvl="1"/>
            <a:r>
              <a:rPr lang="en-US" sz="2800" b="1">
                <a:latin typeface="Perpetua" pitchFamily="18" charset="0"/>
                <a:cs typeface="Arial" charset="0"/>
              </a:rPr>
              <a:t>	</a:t>
            </a:r>
            <a:r>
              <a:rPr lang="en-US" sz="2800" b="1" u="sng">
                <a:solidFill>
                  <a:srgbClr val="7030A0"/>
                </a:solidFill>
                <a:latin typeface="Perpetua" pitchFamily="18" charset="0"/>
                <a:cs typeface="Arial" charset="0"/>
              </a:rPr>
              <a:t>State		Probability	ABC, Inc. (%)</a:t>
            </a:r>
          </a:p>
          <a:p>
            <a:pPr lvl="1"/>
            <a:r>
              <a:rPr lang="en-US" sz="2800" b="1">
                <a:solidFill>
                  <a:srgbClr val="7030A0"/>
                </a:solidFill>
                <a:latin typeface="Perpetua" pitchFamily="18" charset="0"/>
                <a:cs typeface="Arial" charset="0"/>
              </a:rPr>
              <a:t>	Boom		.25			15</a:t>
            </a:r>
          </a:p>
          <a:p>
            <a:pPr lvl="1"/>
            <a:r>
              <a:rPr lang="en-US" sz="2800" b="1">
                <a:solidFill>
                  <a:srgbClr val="7030A0"/>
                </a:solidFill>
                <a:latin typeface="Perpetua" pitchFamily="18" charset="0"/>
                <a:cs typeface="Arial" charset="0"/>
              </a:rPr>
              <a:t>	Normal		.50			  8</a:t>
            </a:r>
          </a:p>
          <a:p>
            <a:pPr lvl="1"/>
            <a:r>
              <a:rPr lang="en-US" sz="2800" b="1">
                <a:solidFill>
                  <a:srgbClr val="7030A0"/>
                </a:solidFill>
                <a:latin typeface="Perpetua" pitchFamily="18" charset="0"/>
                <a:cs typeface="Arial" charset="0"/>
              </a:rPr>
              <a:t>	Slowdown	   	.15			  4</a:t>
            </a:r>
          </a:p>
          <a:p>
            <a:pPr lvl="1"/>
            <a:r>
              <a:rPr lang="en-US" sz="2800" b="1">
                <a:solidFill>
                  <a:srgbClr val="7030A0"/>
                </a:solidFill>
                <a:latin typeface="Perpetua" pitchFamily="18" charset="0"/>
                <a:cs typeface="Arial" charset="0"/>
              </a:rPr>
              <a:t>	Recession		.10			- 3</a:t>
            </a:r>
          </a:p>
          <a:p>
            <a:endParaRPr lang="en-US" sz="2000" b="1">
              <a:latin typeface="Perpetua" pitchFamily="18" charset="0"/>
              <a:cs typeface="Arial" charset="0"/>
            </a:endParaRPr>
          </a:p>
          <a:p>
            <a:r>
              <a:rPr lang="en-US" sz="3600" b="1">
                <a:latin typeface="Perpetua" pitchFamily="18" charset="0"/>
                <a:cs typeface="Arial" charset="0"/>
              </a:rPr>
              <a:t>2. What is the variance?</a:t>
            </a:r>
          </a:p>
          <a:p>
            <a:endParaRPr lang="en-US" sz="2800" b="1">
              <a:cs typeface="Arial" charset="0"/>
            </a:endParaRPr>
          </a:p>
        </p:txBody>
      </p:sp>
      <p:sp>
        <p:nvSpPr>
          <p:cNvPr id="4" name="Rectangle 3"/>
          <p:cNvSpPr>
            <a:spLocks noChangeArrowheads="1"/>
          </p:cNvSpPr>
          <p:nvPr/>
        </p:nvSpPr>
        <p:spPr bwMode="auto">
          <a:xfrm>
            <a:off x="533400" y="5029200"/>
            <a:ext cx="8153400" cy="1570038"/>
          </a:xfrm>
          <a:prstGeom prst="rect">
            <a:avLst/>
          </a:prstGeom>
          <a:noFill/>
          <a:ln w="9525">
            <a:noFill/>
            <a:miter lim="800000"/>
            <a:headEnd/>
            <a:tailEnd/>
          </a:ln>
        </p:spPr>
        <p:txBody>
          <a:bodyPr>
            <a:spAutoFit/>
          </a:bodyPr>
          <a:lstStyle/>
          <a:p>
            <a:pPr algn="ctr"/>
            <a:r>
              <a:rPr lang="en-US" sz="3200" b="1">
                <a:solidFill>
                  <a:srgbClr val="FF0000"/>
                </a:solidFill>
                <a:latin typeface="Perpetua" pitchFamily="18" charset="0"/>
                <a:cs typeface="Arial" charset="0"/>
              </a:rPr>
              <a:t>Variance = </a:t>
            </a:r>
            <a:r>
              <a:rPr lang="el-GR" sz="3200" b="1">
                <a:solidFill>
                  <a:srgbClr val="FF0000"/>
                </a:solidFill>
                <a:latin typeface="Cambria" pitchFamily="18" charset="0"/>
                <a:cs typeface="Arial" charset="0"/>
              </a:rPr>
              <a:t>σ</a:t>
            </a:r>
            <a:r>
              <a:rPr lang="en-US" sz="3200" b="1" baseline="30000">
                <a:solidFill>
                  <a:srgbClr val="FF0000"/>
                </a:solidFill>
                <a:latin typeface="Perpetua" pitchFamily="18" charset="0"/>
                <a:cs typeface="Arial" charset="0"/>
              </a:rPr>
              <a:t>2</a:t>
            </a:r>
            <a:r>
              <a:rPr lang="en-US" sz="3200" b="1">
                <a:solidFill>
                  <a:srgbClr val="FF0000"/>
                </a:solidFill>
                <a:latin typeface="Perpetua" pitchFamily="18" charset="0"/>
                <a:cs typeface="Arial" charset="0"/>
              </a:rPr>
              <a:t>= .25(15-8.05)</a:t>
            </a:r>
            <a:r>
              <a:rPr lang="en-US" sz="3200" b="1" baseline="30000">
                <a:solidFill>
                  <a:srgbClr val="FF0000"/>
                </a:solidFill>
                <a:latin typeface="Perpetua" pitchFamily="18" charset="0"/>
                <a:cs typeface="Arial" charset="0"/>
              </a:rPr>
              <a:t>2</a:t>
            </a:r>
            <a:r>
              <a:rPr lang="en-US" sz="3200" b="1">
                <a:solidFill>
                  <a:srgbClr val="FF0000"/>
                </a:solidFill>
                <a:latin typeface="Perpetua" pitchFamily="18" charset="0"/>
                <a:cs typeface="Arial" charset="0"/>
              </a:rPr>
              <a:t> + .5(8-8.05)</a:t>
            </a:r>
            <a:r>
              <a:rPr lang="en-US" sz="3200" b="1" baseline="30000">
                <a:solidFill>
                  <a:srgbClr val="FF0000"/>
                </a:solidFill>
                <a:latin typeface="Perpetua" pitchFamily="18" charset="0"/>
                <a:cs typeface="Arial" charset="0"/>
              </a:rPr>
              <a:t>2</a:t>
            </a:r>
            <a:r>
              <a:rPr lang="en-US" sz="3200" b="1">
                <a:solidFill>
                  <a:srgbClr val="FF0000"/>
                </a:solidFill>
                <a:latin typeface="Perpetua" pitchFamily="18" charset="0"/>
                <a:cs typeface="Arial" charset="0"/>
              </a:rPr>
              <a:t> + .15(4-8.05)</a:t>
            </a:r>
            <a:r>
              <a:rPr lang="en-US" sz="3200" b="1" baseline="30000">
                <a:solidFill>
                  <a:srgbClr val="FF0000"/>
                </a:solidFill>
                <a:latin typeface="Perpetua" pitchFamily="18" charset="0"/>
                <a:cs typeface="Arial" charset="0"/>
              </a:rPr>
              <a:t>2</a:t>
            </a:r>
            <a:r>
              <a:rPr lang="en-US" sz="3200" b="1">
                <a:solidFill>
                  <a:srgbClr val="FF0000"/>
                </a:solidFill>
                <a:latin typeface="Perpetua" pitchFamily="18" charset="0"/>
                <a:cs typeface="Arial" charset="0"/>
              </a:rPr>
              <a:t> + .1(-3-8.05)</a:t>
            </a:r>
            <a:r>
              <a:rPr lang="en-US" sz="3200" b="1" baseline="30000">
                <a:solidFill>
                  <a:srgbClr val="FF0000"/>
                </a:solidFill>
                <a:latin typeface="Perpetua" pitchFamily="18" charset="0"/>
                <a:cs typeface="Arial" charset="0"/>
              </a:rPr>
              <a:t>2</a:t>
            </a:r>
            <a:r>
              <a:rPr lang="en-US" sz="3200" b="1">
                <a:solidFill>
                  <a:srgbClr val="FF0000"/>
                </a:solidFill>
                <a:latin typeface="Perpetua" pitchFamily="18" charset="0"/>
                <a:cs typeface="Arial" charset="0"/>
              </a:rPr>
              <a:t> </a:t>
            </a:r>
          </a:p>
          <a:p>
            <a:pPr algn="ctr"/>
            <a:r>
              <a:rPr lang="en-US" sz="3200" b="1">
                <a:solidFill>
                  <a:srgbClr val="FF0000"/>
                </a:solidFill>
                <a:latin typeface="Perpetua" pitchFamily="18" charset="0"/>
                <a:cs typeface="Arial" charset="0"/>
              </a:rPr>
              <a:t>= 26.7475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 calcmode="lin" valueType="num">
                                      <p:cBhvr>
                                        <p:cTn id="7"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8"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9" dur="500"/>
                                        <p:tgtEl>
                                          <p:spTgt spid="3">
                                            <p:txEl>
                                              <p:pRg st="7" end="7"/>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p:cTn id="14"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4">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 calcmode="lin" valueType="num">
                                      <p:cBhvr>
                                        <p:cTn id="21"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a:xfrm>
            <a:off x="838200" y="254000"/>
            <a:ext cx="7772400" cy="1036638"/>
          </a:xfrm>
          <a:solidFill>
            <a:schemeClr val="bg2"/>
          </a:solidFill>
        </p:spPr>
        <p:txBody>
          <a:bodyPr/>
          <a:lstStyle/>
          <a:p>
            <a:pPr algn="ctr" eaLnBrk="1" hangingPunct="1"/>
            <a:r>
              <a:rPr lang="en-US" sz="4800" b="1" smtClean="0"/>
              <a:t>Another Example</a:t>
            </a:r>
          </a:p>
        </p:txBody>
      </p:sp>
      <p:sp>
        <p:nvSpPr>
          <p:cNvPr id="3" name="Rectangle 2"/>
          <p:cNvSpPr>
            <a:spLocks noChangeArrowheads="1"/>
          </p:cNvSpPr>
          <p:nvPr/>
        </p:nvSpPr>
        <p:spPr bwMode="auto">
          <a:xfrm>
            <a:off x="685800" y="1295400"/>
            <a:ext cx="8077200" cy="3786188"/>
          </a:xfrm>
          <a:prstGeom prst="rect">
            <a:avLst/>
          </a:prstGeom>
          <a:noFill/>
          <a:ln w="9525">
            <a:noFill/>
            <a:miter lim="800000"/>
            <a:headEnd/>
            <a:tailEnd/>
          </a:ln>
        </p:spPr>
        <p:txBody>
          <a:bodyPr>
            <a:spAutoFit/>
          </a:bodyPr>
          <a:lstStyle/>
          <a:p>
            <a:r>
              <a:rPr lang="en-US" sz="3600" b="1">
                <a:latin typeface="Perpetua" pitchFamily="18" charset="0"/>
                <a:cs typeface="Arial" charset="0"/>
              </a:rPr>
              <a:t>Consider the following information:</a:t>
            </a:r>
          </a:p>
          <a:p>
            <a:pPr lvl="1"/>
            <a:r>
              <a:rPr lang="en-US" sz="2800" b="1">
                <a:latin typeface="Perpetua" pitchFamily="18" charset="0"/>
                <a:cs typeface="Arial" charset="0"/>
              </a:rPr>
              <a:t>	</a:t>
            </a:r>
            <a:r>
              <a:rPr lang="en-US" sz="2800" b="1" u="sng">
                <a:solidFill>
                  <a:srgbClr val="7030A0"/>
                </a:solidFill>
                <a:latin typeface="Perpetua" pitchFamily="18" charset="0"/>
                <a:cs typeface="Arial" charset="0"/>
              </a:rPr>
              <a:t>State		Probability	ABC, Inc. (%)</a:t>
            </a:r>
          </a:p>
          <a:p>
            <a:pPr lvl="1"/>
            <a:r>
              <a:rPr lang="en-US" sz="2800" b="1">
                <a:solidFill>
                  <a:srgbClr val="7030A0"/>
                </a:solidFill>
                <a:latin typeface="Perpetua" pitchFamily="18" charset="0"/>
                <a:cs typeface="Arial" charset="0"/>
              </a:rPr>
              <a:t>	Boom		.25			15</a:t>
            </a:r>
          </a:p>
          <a:p>
            <a:pPr lvl="1"/>
            <a:r>
              <a:rPr lang="en-US" sz="2800" b="1">
                <a:solidFill>
                  <a:srgbClr val="7030A0"/>
                </a:solidFill>
                <a:latin typeface="Perpetua" pitchFamily="18" charset="0"/>
                <a:cs typeface="Arial" charset="0"/>
              </a:rPr>
              <a:t>	Normal		.50			  8</a:t>
            </a:r>
          </a:p>
          <a:p>
            <a:pPr lvl="1"/>
            <a:r>
              <a:rPr lang="en-US" sz="2800" b="1">
                <a:solidFill>
                  <a:srgbClr val="7030A0"/>
                </a:solidFill>
                <a:latin typeface="Perpetua" pitchFamily="18" charset="0"/>
                <a:cs typeface="Arial" charset="0"/>
              </a:rPr>
              <a:t>	Slowdown	   	.15			  4</a:t>
            </a:r>
          </a:p>
          <a:p>
            <a:pPr lvl="1"/>
            <a:r>
              <a:rPr lang="en-US" sz="2800" b="1">
                <a:solidFill>
                  <a:srgbClr val="7030A0"/>
                </a:solidFill>
                <a:latin typeface="Perpetua" pitchFamily="18" charset="0"/>
                <a:cs typeface="Arial" charset="0"/>
              </a:rPr>
              <a:t>	Recession		.10			- 3</a:t>
            </a:r>
          </a:p>
          <a:p>
            <a:endParaRPr lang="en-US" sz="2000" b="1">
              <a:latin typeface="Perpetua" pitchFamily="18" charset="0"/>
              <a:cs typeface="Arial" charset="0"/>
            </a:endParaRPr>
          </a:p>
          <a:p>
            <a:r>
              <a:rPr lang="en-US" sz="3600" b="1">
                <a:latin typeface="Perpetua" pitchFamily="18" charset="0"/>
                <a:cs typeface="Arial" charset="0"/>
              </a:rPr>
              <a:t>3. What is the standard deviation?</a:t>
            </a:r>
          </a:p>
        </p:txBody>
      </p:sp>
      <p:grpSp>
        <p:nvGrpSpPr>
          <p:cNvPr id="11" name="Group 10"/>
          <p:cNvGrpSpPr>
            <a:grpSpLocks/>
          </p:cNvGrpSpPr>
          <p:nvPr/>
        </p:nvGrpSpPr>
        <p:grpSpPr bwMode="auto">
          <a:xfrm>
            <a:off x="990600" y="5029200"/>
            <a:ext cx="6553200" cy="1077913"/>
            <a:chOff x="1066800" y="5105400"/>
            <a:chExt cx="6553538" cy="1077218"/>
          </a:xfrm>
        </p:grpSpPr>
        <p:sp>
          <p:nvSpPr>
            <p:cNvPr id="33796" name="Rectangle 3"/>
            <p:cNvSpPr>
              <a:spLocks noChangeArrowheads="1"/>
            </p:cNvSpPr>
            <p:nvPr/>
          </p:nvSpPr>
          <p:spPr bwMode="auto">
            <a:xfrm>
              <a:off x="1066800" y="5105400"/>
              <a:ext cx="6280822" cy="1077218"/>
            </a:xfrm>
            <a:prstGeom prst="rect">
              <a:avLst/>
            </a:prstGeom>
            <a:noFill/>
            <a:ln w="9525">
              <a:noFill/>
              <a:miter lim="800000"/>
              <a:headEnd/>
              <a:tailEnd/>
            </a:ln>
          </p:spPr>
          <p:txBody>
            <a:bodyPr wrap="none">
              <a:spAutoFit/>
            </a:bodyPr>
            <a:lstStyle/>
            <a:p>
              <a:r>
                <a:rPr lang="en-US" sz="3200" b="1">
                  <a:solidFill>
                    <a:srgbClr val="FF0000"/>
                  </a:solidFill>
                  <a:latin typeface="Perpetua" pitchFamily="18" charset="0"/>
                  <a:cs typeface="Arial" charset="0"/>
                </a:rPr>
                <a:t>Standard Deviation = </a:t>
              </a:r>
              <a:r>
                <a:rPr lang="el-GR" sz="3200" b="1">
                  <a:solidFill>
                    <a:srgbClr val="FF0000"/>
                  </a:solidFill>
                  <a:latin typeface="Cambria" pitchFamily="18" charset="0"/>
                  <a:cs typeface="Arial" charset="0"/>
                </a:rPr>
                <a:t>σ</a:t>
              </a:r>
              <a:r>
                <a:rPr lang="en-US" sz="3200" b="1">
                  <a:solidFill>
                    <a:srgbClr val="FF0000"/>
                  </a:solidFill>
                  <a:latin typeface="Perpetua" pitchFamily="18" charset="0"/>
                  <a:cs typeface="Arial" charset="0"/>
                </a:rPr>
                <a:t> = </a:t>
              </a:r>
              <a:r>
                <a:rPr lang="en-US" sz="3200">
                  <a:solidFill>
                    <a:srgbClr val="FF0000"/>
                  </a:solidFill>
                  <a:latin typeface="Perpetua" pitchFamily="18" charset="0"/>
                  <a:cs typeface="Arial" charset="0"/>
                </a:rPr>
                <a:t>√</a:t>
              </a:r>
              <a:r>
                <a:rPr lang="en-US" sz="3200" b="1">
                  <a:solidFill>
                    <a:srgbClr val="FF0000"/>
                  </a:solidFill>
                  <a:latin typeface="Perpetua" pitchFamily="18" charset="0"/>
                  <a:cs typeface="Arial" charset="0"/>
                </a:rPr>
                <a:t> 26.7475</a:t>
              </a:r>
              <a:endParaRPr lang="en-US" sz="3200">
                <a:solidFill>
                  <a:srgbClr val="FF0000"/>
                </a:solidFill>
                <a:latin typeface="Perpetua" pitchFamily="18" charset="0"/>
                <a:cs typeface="Arial" charset="0"/>
              </a:endParaRPr>
            </a:p>
            <a:p>
              <a:r>
                <a:rPr lang="en-US" sz="3200" b="1">
                  <a:solidFill>
                    <a:srgbClr val="FF0000"/>
                  </a:solidFill>
                  <a:latin typeface="Perpetua" pitchFamily="18" charset="0"/>
                  <a:cs typeface="Arial" charset="0"/>
                </a:rPr>
                <a:t>= 5.17%</a:t>
              </a:r>
            </a:p>
          </p:txBody>
        </p:sp>
        <p:cxnSp>
          <p:nvCxnSpPr>
            <p:cNvPr id="6" name="Straight Connector 5"/>
            <p:cNvCxnSpPr/>
            <p:nvPr/>
          </p:nvCxnSpPr>
          <p:spPr>
            <a:xfrm>
              <a:off x="5867648" y="5181551"/>
              <a:ext cx="175269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 calcmode="lin" valueType="num">
                                      <p:cBhvr>
                                        <p:cTn id="7"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8"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9" dur="500"/>
                                        <p:tgtEl>
                                          <p:spTgt spid="3">
                                            <p:txEl>
                                              <p:pRg st="7" end="7"/>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a:solidFill>
            <a:schemeClr val="bg2"/>
          </a:solidFill>
        </p:spPr>
        <p:txBody>
          <a:bodyPr/>
          <a:lstStyle/>
          <a:p>
            <a:pPr algn="ctr" eaLnBrk="1" hangingPunct="1"/>
            <a:r>
              <a:rPr lang="en-US" sz="4800" b="1" smtClean="0"/>
              <a:t>Portfolios</a:t>
            </a:r>
          </a:p>
        </p:txBody>
      </p:sp>
      <p:sp>
        <p:nvSpPr>
          <p:cNvPr id="3" name="Rectangle 2"/>
          <p:cNvSpPr>
            <a:spLocks noChangeArrowheads="1"/>
          </p:cNvSpPr>
          <p:nvPr/>
        </p:nvSpPr>
        <p:spPr bwMode="auto">
          <a:xfrm>
            <a:off x="457200" y="1543050"/>
            <a:ext cx="4953000" cy="4668838"/>
          </a:xfrm>
          <a:prstGeom prst="rect">
            <a:avLst/>
          </a:prstGeom>
          <a:noFill/>
          <a:ln w="9525">
            <a:noFill/>
            <a:miter lim="800000"/>
            <a:headEnd/>
            <a:tailEnd/>
          </a:ln>
        </p:spPr>
        <p:txBody>
          <a:bodyPr>
            <a:spAutoFit/>
          </a:bodyPr>
          <a:lstStyle/>
          <a:p>
            <a:pPr marL="176213" indent="-176213">
              <a:buFont typeface="Arial" charset="0"/>
              <a:buChar char="•"/>
            </a:pPr>
            <a:r>
              <a:rPr lang="en-US" sz="3600" b="1">
                <a:latin typeface="Perpetua" pitchFamily="18" charset="0"/>
                <a:cs typeface="Arial" charset="0"/>
              </a:rPr>
              <a:t>A portfolio is a collection of assets</a:t>
            </a:r>
          </a:p>
          <a:p>
            <a:pPr marL="176213" indent="-176213">
              <a:buFont typeface="Arial" charset="0"/>
              <a:buChar char="•"/>
            </a:pPr>
            <a:endParaRPr lang="en-US" sz="2800" b="1">
              <a:latin typeface="Perpetua" pitchFamily="18" charset="0"/>
              <a:cs typeface="Arial" charset="0"/>
            </a:endParaRPr>
          </a:p>
          <a:p>
            <a:pPr marL="176213" indent="-176213">
              <a:buFont typeface="Arial" charset="0"/>
              <a:buChar char="•"/>
            </a:pPr>
            <a:r>
              <a:rPr lang="en-US" sz="3600" b="1">
                <a:latin typeface="Perpetua" pitchFamily="18" charset="0"/>
                <a:cs typeface="Arial" charset="0"/>
              </a:rPr>
              <a:t>An asset’s risk and return are important in how they affect the risk and return of the portfolio</a:t>
            </a:r>
          </a:p>
          <a:p>
            <a:pPr marL="176213" indent="-176213"/>
            <a:endParaRPr lang="en-US" sz="2000" b="1">
              <a:cs typeface="Arial" charset="0"/>
            </a:endParaRPr>
          </a:p>
        </p:txBody>
      </p:sp>
      <p:pic>
        <p:nvPicPr>
          <p:cNvPr id="22534" name="Picture 6" descr="http://t0.gstatic.com/images?q=tbn:ANd9GcR4HnsMXzINqLE8UkD89wy9Th43ljf_zcRr-L1v4dUxyA93d97u"/>
          <p:cNvPicPr>
            <a:picLocks noChangeAspect="1" noChangeArrowheads="1"/>
          </p:cNvPicPr>
          <p:nvPr/>
        </p:nvPicPr>
        <p:blipFill>
          <a:blip r:embed="rId3" cstate="print"/>
          <a:srcRect/>
          <a:stretch>
            <a:fillRect/>
          </a:stretch>
        </p:blipFill>
        <p:spPr bwMode="auto">
          <a:xfrm>
            <a:off x="5562600" y="2233613"/>
            <a:ext cx="3000375" cy="33289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55" presetClass="entr" presetSubtype="0" fill="hold" nodeType="withEffect">
                                  <p:stCondLst>
                                    <p:cond delay="0"/>
                                  </p:stCondLst>
                                  <p:childTnLst>
                                    <p:set>
                                      <p:cBhvr>
                                        <p:cTn id="9" dur="1" fill="hold">
                                          <p:stCondLst>
                                            <p:cond delay="0"/>
                                          </p:stCondLst>
                                        </p:cTn>
                                        <p:tgtEl>
                                          <p:spTgt spid="22534"/>
                                        </p:tgtEl>
                                        <p:attrNameLst>
                                          <p:attrName>style.visibility</p:attrName>
                                        </p:attrNameLst>
                                      </p:cBhvr>
                                      <p:to>
                                        <p:strVal val="visible"/>
                                      </p:to>
                                    </p:set>
                                    <p:anim calcmode="lin" valueType="num">
                                      <p:cBhvr>
                                        <p:cTn id="10" dur="1000" fill="hold"/>
                                        <p:tgtEl>
                                          <p:spTgt spid="22534"/>
                                        </p:tgtEl>
                                        <p:attrNameLst>
                                          <p:attrName>ppt_w</p:attrName>
                                        </p:attrNameLst>
                                      </p:cBhvr>
                                      <p:tavLst>
                                        <p:tav tm="0">
                                          <p:val>
                                            <p:strVal val="#ppt_w*0.70"/>
                                          </p:val>
                                        </p:tav>
                                        <p:tav tm="100000">
                                          <p:val>
                                            <p:strVal val="#ppt_w"/>
                                          </p:val>
                                        </p:tav>
                                      </p:tavLst>
                                    </p:anim>
                                    <p:anim calcmode="lin" valueType="num">
                                      <p:cBhvr>
                                        <p:cTn id="11" dur="1000" fill="hold"/>
                                        <p:tgtEl>
                                          <p:spTgt spid="22534"/>
                                        </p:tgtEl>
                                        <p:attrNameLst>
                                          <p:attrName>ppt_h</p:attrName>
                                        </p:attrNameLst>
                                      </p:cBhvr>
                                      <p:tavLst>
                                        <p:tav tm="0">
                                          <p:val>
                                            <p:strVal val="#ppt_h"/>
                                          </p:val>
                                        </p:tav>
                                        <p:tav tm="100000">
                                          <p:val>
                                            <p:strVal val="#ppt_h"/>
                                          </p:val>
                                        </p:tav>
                                      </p:tavLst>
                                    </p:anim>
                                    <p:animEffect transition="in" filter="fade">
                                      <p:cBhvr>
                                        <p:cTn id="12" dur="1000"/>
                                        <p:tgtEl>
                                          <p:spTgt spid="2253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a:solidFill>
            <a:schemeClr val="bg2"/>
          </a:solidFill>
        </p:spPr>
        <p:txBody>
          <a:bodyPr/>
          <a:lstStyle/>
          <a:p>
            <a:pPr algn="ctr" eaLnBrk="1" hangingPunct="1"/>
            <a:r>
              <a:rPr lang="en-US" sz="4800" b="1" smtClean="0"/>
              <a:t>Portfolios</a:t>
            </a:r>
          </a:p>
        </p:txBody>
      </p:sp>
      <p:sp>
        <p:nvSpPr>
          <p:cNvPr id="3" name="Rectangle 2"/>
          <p:cNvSpPr>
            <a:spLocks noChangeArrowheads="1"/>
          </p:cNvSpPr>
          <p:nvPr/>
        </p:nvSpPr>
        <p:spPr bwMode="auto">
          <a:xfrm>
            <a:off x="533400" y="1524000"/>
            <a:ext cx="4191000" cy="4295775"/>
          </a:xfrm>
          <a:prstGeom prst="rect">
            <a:avLst/>
          </a:prstGeom>
          <a:noFill/>
          <a:ln w="9525">
            <a:noFill/>
            <a:miter lim="800000"/>
            <a:headEnd/>
            <a:tailEnd/>
          </a:ln>
        </p:spPr>
        <p:txBody>
          <a:bodyPr>
            <a:spAutoFit/>
          </a:bodyPr>
          <a:lstStyle/>
          <a:p>
            <a:pPr marL="112713" indent="-112713">
              <a:buFont typeface="Arial" charset="0"/>
              <a:buChar char="•"/>
            </a:pPr>
            <a:endParaRPr lang="en-US" sz="2000" b="1">
              <a:cs typeface="Arial" charset="0"/>
            </a:endParaRPr>
          </a:p>
          <a:p>
            <a:pPr marL="112713" indent="-112713">
              <a:buFont typeface="Arial" charset="0"/>
              <a:buChar char="•"/>
            </a:pPr>
            <a:r>
              <a:rPr lang="en-US" sz="3200" b="1">
                <a:latin typeface="Perpetua" pitchFamily="18" charset="0"/>
                <a:cs typeface="Arial" charset="0"/>
              </a:rPr>
              <a:t>The risk/return trade-off for a portfolio is measured by the portfolio’s expected return and standard deviation, just as with individual assets</a:t>
            </a:r>
          </a:p>
        </p:txBody>
      </p:sp>
      <p:pic>
        <p:nvPicPr>
          <p:cNvPr id="49154" name="Picture 2" descr="C:\Users\Eric\AppData\Local\Microsoft\Windows\Temporary Internet Files\Content.IE5\0Q8L3S2D\MP900409268[1].jpg"/>
          <p:cNvPicPr>
            <a:picLocks noChangeAspect="1" noChangeArrowheads="1"/>
          </p:cNvPicPr>
          <p:nvPr/>
        </p:nvPicPr>
        <p:blipFill>
          <a:blip r:embed="rId3" cstate="print"/>
          <a:srcRect/>
          <a:stretch>
            <a:fillRect/>
          </a:stretch>
        </p:blipFill>
        <p:spPr bwMode="auto">
          <a:xfrm>
            <a:off x="4876800" y="1958975"/>
            <a:ext cx="3657600" cy="4441825"/>
          </a:xfrm>
          <a:prstGeom prst="rect">
            <a:avLst/>
          </a:prstGeom>
          <a:noFill/>
          <a:ln w="9525">
            <a:noFill/>
            <a:miter lim="800000"/>
            <a:headEnd/>
            <a:tailEnd/>
          </a:ln>
        </p:spPr>
      </p:pic>
      <p:sp>
        <p:nvSpPr>
          <p:cNvPr id="6" name="TextBox 5"/>
          <p:cNvSpPr txBox="1"/>
          <p:nvPr/>
        </p:nvSpPr>
        <p:spPr>
          <a:xfrm>
            <a:off x="4724400" y="4343400"/>
            <a:ext cx="1295400" cy="646113"/>
          </a:xfrm>
          <a:prstGeom prst="rect">
            <a:avLst/>
          </a:prstGeom>
          <a:noFill/>
        </p:spPr>
        <p:txBody>
          <a:bodyPr>
            <a:spAutoFit/>
          </a:bodyPr>
          <a:lstStyle/>
          <a:p>
            <a:pPr fontAlgn="auto">
              <a:spcBef>
                <a:spcPts val="0"/>
              </a:spcBef>
              <a:spcAft>
                <a:spcPts val="0"/>
              </a:spcAft>
              <a:defRPr/>
            </a:pPr>
            <a:r>
              <a:rPr lang="en-US" sz="3600" dirty="0">
                <a:solidFill>
                  <a:schemeClr val="accent2">
                    <a:lumMod val="75000"/>
                  </a:schemeClr>
                </a:solidFill>
                <a:latin typeface="Arial Black" pitchFamily="34" charset="0"/>
              </a:rPr>
              <a:t>Risk</a:t>
            </a:r>
          </a:p>
        </p:txBody>
      </p:sp>
      <p:sp>
        <p:nvSpPr>
          <p:cNvPr id="7" name="TextBox 6"/>
          <p:cNvSpPr txBox="1"/>
          <p:nvPr/>
        </p:nvSpPr>
        <p:spPr>
          <a:xfrm>
            <a:off x="7162800" y="4495800"/>
            <a:ext cx="1981200" cy="646113"/>
          </a:xfrm>
          <a:prstGeom prst="rect">
            <a:avLst/>
          </a:prstGeom>
          <a:noFill/>
        </p:spPr>
        <p:txBody>
          <a:bodyPr>
            <a:spAutoFit/>
          </a:bodyPr>
          <a:lstStyle/>
          <a:p>
            <a:pPr fontAlgn="auto">
              <a:spcBef>
                <a:spcPts val="0"/>
              </a:spcBef>
              <a:spcAft>
                <a:spcPts val="0"/>
              </a:spcAft>
              <a:defRPr/>
            </a:pPr>
            <a:r>
              <a:rPr lang="en-US" sz="3600" dirty="0">
                <a:solidFill>
                  <a:schemeClr val="accent2">
                    <a:lumMod val="75000"/>
                  </a:schemeClr>
                </a:solidFill>
                <a:latin typeface="Arial Black" pitchFamily="34" charset="0"/>
              </a:rPr>
              <a:t>Return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49154"/>
                                        </p:tgtEl>
                                        <p:attrNameLst>
                                          <p:attrName>style.visibility</p:attrName>
                                        </p:attrNameLst>
                                      </p:cBhvr>
                                      <p:to>
                                        <p:strVal val="visible"/>
                                      </p:to>
                                    </p:set>
                                    <p:animEffect transition="in" filter="circle(in)">
                                      <p:cBhvr>
                                        <p:cTn id="11" dur="1000"/>
                                        <p:tgtEl>
                                          <p:spTgt spid="49154"/>
                                        </p:tgtEl>
                                      </p:cBhvr>
                                    </p:animEffect>
                                  </p:childTnLst>
                                </p:cTn>
                              </p:par>
                            </p:childTnLst>
                          </p:cTn>
                        </p:par>
                        <p:par>
                          <p:cTn id="12" fill="hold">
                            <p:stCondLst>
                              <p:cond delay="3000"/>
                            </p:stCondLst>
                            <p:childTnLst>
                              <p:par>
                                <p:cTn id="13" presetID="55" presetClass="entr" presetSubtype="0" fill="hold" nodeType="after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 calcmode="lin" valueType="num">
                                      <p:cBhvr>
                                        <p:cTn id="15" dur="1000" fill="hold"/>
                                        <p:tgtEl>
                                          <p:spTgt spid="6">
                                            <p:txEl>
                                              <p:pRg st="0" end="0"/>
                                            </p:txEl>
                                          </p:spTgt>
                                        </p:tgtEl>
                                        <p:attrNameLst>
                                          <p:attrName>ppt_w</p:attrName>
                                        </p:attrNameLst>
                                      </p:cBhvr>
                                      <p:tavLst>
                                        <p:tav tm="0">
                                          <p:val>
                                            <p:strVal val="#ppt_w*0.70"/>
                                          </p:val>
                                        </p:tav>
                                        <p:tav tm="100000">
                                          <p:val>
                                            <p:strVal val="#ppt_w"/>
                                          </p:val>
                                        </p:tav>
                                      </p:tavLst>
                                    </p:anim>
                                    <p:anim calcmode="lin" valueType="num">
                                      <p:cBhvr>
                                        <p:cTn id="16" dur="1000" fill="hold"/>
                                        <p:tgtEl>
                                          <p:spTgt spid="6">
                                            <p:txEl>
                                              <p:pRg st="0" end="0"/>
                                            </p:txEl>
                                          </p:spTgt>
                                        </p:tgtEl>
                                        <p:attrNameLst>
                                          <p:attrName>ppt_h</p:attrName>
                                        </p:attrNameLst>
                                      </p:cBhvr>
                                      <p:tavLst>
                                        <p:tav tm="0">
                                          <p:val>
                                            <p:strVal val="#ppt_h"/>
                                          </p:val>
                                        </p:tav>
                                        <p:tav tm="100000">
                                          <p:val>
                                            <p:strVal val="#ppt_h"/>
                                          </p:val>
                                        </p:tav>
                                      </p:tavLst>
                                    </p:anim>
                                    <p:animEffect transition="in" filter="fade">
                                      <p:cBhvr>
                                        <p:cTn id="17" dur="1000"/>
                                        <p:tgtEl>
                                          <p:spTgt spid="6">
                                            <p:txEl>
                                              <p:pRg st="0" end="0"/>
                                            </p:txEl>
                                          </p:spTgt>
                                        </p:tgtEl>
                                      </p:cBhvr>
                                    </p:animEffect>
                                  </p:childTnLst>
                                </p:cTn>
                              </p:par>
                            </p:childTnLst>
                          </p:cTn>
                        </p:par>
                        <p:par>
                          <p:cTn id="18" fill="hold">
                            <p:stCondLst>
                              <p:cond delay="4000"/>
                            </p:stCondLst>
                            <p:childTnLst>
                              <p:par>
                                <p:cTn id="19" presetID="55" presetClass="entr" presetSubtype="0" fill="hold" nodeType="after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anim calcmode="lin" valueType="num">
                                      <p:cBhvr>
                                        <p:cTn id="21" dur="1000" fill="hold"/>
                                        <p:tgtEl>
                                          <p:spTgt spid="7">
                                            <p:txEl>
                                              <p:pRg st="0" end="0"/>
                                            </p:txEl>
                                          </p:spTgt>
                                        </p:tgtEl>
                                        <p:attrNameLst>
                                          <p:attrName>ppt_w</p:attrName>
                                        </p:attrNameLst>
                                      </p:cBhvr>
                                      <p:tavLst>
                                        <p:tav tm="0">
                                          <p:val>
                                            <p:strVal val="#ppt_w*0.70"/>
                                          </p:val>
                                        </p:tav>
                                        <p:tav tm="100000">
                                          <p:val>
                                            <p:strVal val="#ppt_w"/>
                                          </p:val>
                                        </p:tav>
                                      </p:tavLst>
                                    </p:anim>
                                    <p:anim calcmode="lin" valueType="num">
                                      <p:cBhvr>
                                        <p:cTn id="22" dur="1000" fill="hold"/>
                                        <p:tgtEl>
                                          <p:spTgt spid="7">
                                            <p:txEl>
                                              <p:pRg st="0" end="0"/>
                                            </p:txEl>
                                          </p:spTgt>
                                        </p:tgtEl>
                                        <p:attrNameLst>
                                          <p:attrName>ppt_h</p:attrName>
                                        </p:attrNameLst>
                                      </p:cBhvr>
                                      <p:tavLst>
                                        <p:tav tm="0">
                                          <p:val>
                                            <p:strVal val="#ppt_h"/>
                                          </p:val>
                                        </p:tav>
                                        <p:tav tm="100000">
                                          <p:val>
                                            <p:strVal val="#ppt_h"/>
                                          </p:val>
                                        </p:tav>
                                      </p:tavLst>
                                    </p:anim>
                                    <p:animEffect transition="in" filter="fade">
                                      <p:cBhvr>
                                        <p:cTn id="23" dur="1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a:xfrm>
            <a:off x="914400" y="274638"/>
            <a:ext cx="7772400" cy="944562"/>
          </a:xfrm>
          <a:solidFill>
            <a:schemeClr val="bg2"/>
          </a:solidFill>
        </p:spPr>
        <p:txBody>
          <a:bodyPr/>
          <a:lstStyle/>
          <a:p>
            <a:pPr algn="ctr" eaLnBrk="1" hangingPunct="1"/>
            <a:r>
              <a:rPr lang="en-US" sz="4800" b="1" smtClean="0"/>
              <a:t>Example: Portfolio Weights</a:t>
            </a:r>
          </a:p>
        </p:txBody>
      </p:sp>
      <p:sp>
        <p:nvSpPr>
          <p:cNvPr id="39938" name="Rectangle 2"/>
          <p:cNvSpPr>
            <a:spLocks noChangeArrowheads="1"/>
          </p:cNvSpPr>
          <p:nvPr/>
        </p:nvSpPr>
        <p:spPr bwMode="auto">
          <a:xfrm>
            <a:off x="1524000" y="1447800"/>
            <a:ext cx="6248400" cy="1570038"/>
          </a:xfrm>
          <a:prstGeom prst="rect">
            <a:avLst/>
          </a:prstGeom>
          <a:noFill/>
          <a:ln w="9525">
            <a:noFill/>
            <a:miter lim="800000"/>
            <a:headEnd/>
            <a:tailEnd/>
          </a:ln>
        </p:spPr>
        <p:txBody>
          <a:bodyPr>
            <a:spAutoFit/>
          </a:bodyPr>
          <a:lstStyle/>
          <a:p>
            <a:r>
              <a:rPr lang="en-US" sz="3200" b="1" dirty="0">
                <a:latin typeface="Perpetua" pitchFamily="18" charset="0"/>
                <a:cs typeface="Arial" charset="0"/>
              </a:rPr>
              <a:t>Suppose you have $15,000 to invest and you have purchased securities in the following amounts:</a:t>
            </a:r>
          </a:p>
        </p:txBody>
      </p:sp>
      <p:sp>
        <p:nvSpPr>
          <p:cNvPr id="39939" name="Rectangle 3"/>
          <p:cNvSpPr>
            <a:spLocks noChangeArrowheads="1"/>
          </p:cNvSpPr>
          <p:nvPr/>
        </p:nvSpPr>
        <p:spPr bwMode="auto">
          <a:xfrm>
            <a:off x="2362200" y="3276600"/>
            <a:ext cx="4572000" cy="2062163"/>
          </a:xfrm>
          <a:prstGeom prst="rect">
            <a:avLst/>
          </a:prstGeom>
          <a:noFill/>
          <a:ln w="9525">
            <a:noFill/>
            <a:miter lim="800000"/>
            <a:headEnd/>
            <a:tailEnd/>
          </a:ln>
        </p:spPr>
        <p:txBody>
          <a:bodyPr>
            <a:spAutoFit/>
          </a:bodyPr>
          <a:lstStyle/>
          <a:p>
            <a:pPr lvl="1"/>
            <a:r>
              <a:rPr lang="en-US" sz="3200" b="1" dirty="0">
                <a:solidFill>
                  <a:srgbClr val="0070C0"/>
                </a:solidFill>
                <a:latin typeface="Perpetua" pitchFamily="18" charset="0"/>
                <a:cs typeface="Arial" charset="0"/>
              </a:rPr>
              <a:t>$2000 of DCLK</a:t>
            </a:r>
          </a:p>
          <a:p>
            <a:pPr lvl="1"/>
            <a:r>
              <a:rPr lang="en-US" sz="3200" b="1" dirty="0">
                <a:solidFill>
                  <a:srgbClr val="0070C0"/>
                </a:solidFill>
                <a:latin typeface="Perpetua" pitchFamily="18" charset="0"/>
                <a:cs typeface="Arial" charset="0"/>
              </a:rPr>
              <a:t>$3000 of KO</a:t>
            </a:r>
          </a:p>
          <a:p>
            <a:pPr lvl="1"/>
            <a:r>
              <a:rPr lang="en-US" sz="3200" b="1" dirty="0">
                <a:solidFill>
                  <a:srgbClr val="0070C0"/>
                </a:solidFill>
                <a:latin typeface="Perpetua" pitchFamily="18" charset="0"/>
                <a:cs typeface="Arial" charset="0"/>
              </a:rPr>
              <a:t>$4000 of INTC</a:t>
            </a:r>
          </a:p>
          <a:p>
            <a:pPr lvl="1"/>
            <a:r>
              <a:rPr lang="en-US" sz="3200" b="1" dirty="0">
                <a:solidFill>
                  <a:srgbClr val="0070C0"/>
                </a:solidFill>
                <a:latin typeface="Perpetua" pitchFamily="18" charset="0"/>
                <a:cs typeface="Arial" charset="0"/>
              </a:rPr>
              <a:t>$6000 of KEI</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solidFill>
            <a:schemeClr val="bg2"/>
          </a:solidFill>
        </p:spPr>
        <p:txBody>
          <a:bodyPr/>
          <a:lstStyle/>
          <a:p>
            <a:pPr algn="ctr" eaLnBrk="1" hangingPunct="1"/>
            <a:r>
              <a:rPr lang="en-US" sz="4800" b="1" smtClean="0"/>
              <a:t>Example: Portfolio Weights</a:t>
            </a:r>
          </a:p>
        </p:txBody>
      </p:sp>
      <p:sp>
        <p:nvSpPr>
          <p:cNvPr id="3" name="Rectangle 2"/>
          <p:cNvSpPr>
            <a:spLocks noChangeArrowheads="1"/>
          </p:cNvSpPr>
          <p:nvPr/>
        </p:nvSpPr>
        <p:spPr bwMode="auto">
          <a:xfrm>
            <a:off x="1828800" y="1447800"/>
            <a:ext cx="6248400" cy="1077913"/>
          </a:xfrm>
          <a:prstGeom prst="rect">
            <a:avLst/>
          </a:prstGeom>
          <a:noFill/>
          <a:ln w="9525">
            <a:noFill/>
            <a:miter lim="800000"/>
            <a:headEnd/>
            <a:tailEnd/>
          </a:ln>
        </p:spPr>
        <p:txBody>
          <a:bodyPr>
            <a:spAutoFit/>
          </a:bodyPr>
          <a:lstStyle/>
          <a:p>
            <a:r>
              <a:rPr lang="en-US" sz="3200" b="1" dirty="0">
                <a:latin typeface="Perpetua" pitchFamily="18" charset="0"/>
                <a:cs typeface="Arial" charset="0"/>
              </a:rPr>
              <a:t>What are your portfolio weights in each security?</a:t>
            </a:r>
          </a:p>
        </p:txBody>
      </p:sp>
      <p:sp>
        <p:nvSpPr>
          <p:cNvPr id="4" name="Rectangle 3"/>
          <p:cNvSpPr>
            <a:spLocks noChangeArrowheads="1"/>
          </p:cNvSpPr>
          <p:nvPr/>
        </p:nvSpPr>
        <p:spPr bwMode="auto">
          <a:xfrm>
            <a:off x="838200" y="2667000"/>
            <a:ext cx="4572000" cy="3046413"/>
          </a:xfrm>
          <a:prstGeom prst="rect">
            <a:avLst/>
          </a:prstGeom>
          <a:noFill/>
          <a:ln w="9525">
            <a:noFill/>
            <a:miter lim="800000"/>
            <a:headEnd/>
            <a:tailEnd/>
          </a:ln>
        </p:spPr>
        <p:txBody>
          <a:bodyPr>
            <a:spAutoFit/>
          </a:bodyPr>
          <a:lstStyle/>
          <a:p>
            <a:pPr lvl="1"/>
            <a:r>
              <a:rPr lang="en-US" sz="3200" b="1">
                <a:solidFill>
                  <a:srgbClr val="0070C0"/>
                </a:solidFill>
                <a:latin typeface="Perpetua" pitchFamily="18" charset="0"/>
                <a:cs typeface="Arial" charset="0"/>
              </a:rPr>
              <a:t>$2,000 of DCLK</a:t>
            </a:r>
          </a:p>
          <a:p>
            <a:pPr lvl="1"/>
            <a:r>
              <a:rPr lang="en-US" sz="3200" b="1">
                <a:solidFill>
                  <a:srgbClr val="0070C0"/>
                </a:solidFill>
                <a:latin typeface="Perpetua" pitchFamily="18" charset="0"/>
                <a:cs typeface="Arial" charset="0"/>
              </a:rPr>
              <a:t>$3,000 of KO</a:t>
            </a:r>
          </a:p>
          <a:p>
            <a:pPr lvl="1"/>
            <a:r>
              <a:rPr lang="en-US" sz="3200" b="1">
                <a:solidFill>
                  <a:srgbClr val="0070C0"/>
                </a:solidFill>
                <a:latin typeface="Perpetua" pitchFamily="18" charset="0"/>
                <a:cs typeface="Arial" charset="0"/>
              </a:rPr>
              <a:t>$4,000 of INTC</a:t>
            </a:r>
          </a:p>
          <a:p>
            <a:pPr lvl="1"/>
            <a:r>
              <a:rPr lang="en-US" sz="3200" b="1" u="sng">
                <a:solidFill>
                  <a:srgbClr val="0070C0"/>
                </a:solidFill>
                <a:latin typeface="Perpetua" pitchFamily="18" charset="0"/>
                <a:cs typeface="Arial" charset="0"/>
              </a:rPr>
              <a:t>$6,000 of KEI</a:t>
            </a:r>
          </a:p>
          <a:p>
            <a:pPr lvl="1"/>
            <a:r>
              <a:rPr lang="en-US" sz="3200" b="1">
                <a:solidFill>
                  <a:srgbClr val="FF0000"/>
                </a:solidFill>
                <a:latin typeface="Perpetua" pitchFamily="18" charset="0"/>
                <a:cs typeface="Arial" charset="0"/>
              </a:rPr>
              <a:t>$15,000</a:t>
            </a:r>
          </a:p>
          <a:p>
            <a:pPr lvl="1"/>
            <a:endParaRPr lang="en-US" sz="3200" b="1">
              <a:solidFill>
                <a:srgbClr val="0070C0"/>
              </a:solidFill>
              <a:cs typeface="Arial" charset="0"/>
            </a:endParaRPr>
          </a:p>
        </p:txBody>
      </p:sp>
      <p:sp>
        <p:nvSpPr>
          <p:cNvPr id="5" name="TextBox 4"/>
          <p:cNvSpPr txBox="1">
            <a:spLocks noChangeArrowheads="1"/>
          </p:cNvSpPr>
          <p:nvPr/>
        </p:nvSpPr>
        <p:spPr bwMode="auto">
          <a:xfrm>
            <a:off x="4572000" y="2667000"/>
            <a:ext cx="4572000" cy="2554288"/>
          </a:xfrm>
          <a:prstGeom prst="rect">
            <a:avLst/>
          </a:prstGeom>
          <a:noFill/>
          <a:ln w="9525">
            <a:noFill/>
            <a:miter lim="800000"/>
            <a:headEnd/>
            <a:tailEnd/>
          </a:ln>
        </p:spPr>
        <p:txBody>
          <a:bodyPr>
            <a:spAutoFit/>
          </a:bodyPr>
          <a:lstStyle/>
          <a:p>
            <a:r>
              <a:rPr lang="en-US" sz="3200" b="1">
                <a:solidFill>
                  <a:srgbClr val="FF0000"/>
                </a:solidFill>
                <a:latin typeface="Perpetua" pitchFamily="18" charset="0"/>
                <a:cs typeface="Arial" charset="0"/>
              </a:rPr>
              <a:t>DCLK: 	2/15 = .133</a:t>
            </a:r>
          </a:p>
          <a:p>
            <a:r>
              <a:rPr lang="en-US" sz="3200" b="1">
                <a:solidFill>
                  <a:srgbClr val="FF0000"/>
                </a:solidFill>
                <a:latin typeface="Perpetua" pitchFamily="18" charset="0"/>
                <a:cs typeface="Arial" charset="0"/>
              </a:rPr>
              <a:t>KO:		3/15 = .200</a:t>
            </a:r>
          </a:p>
          <a:p>
            <a:r>
              <a:rPr lang="en-US" sz="3200" b="1">
                <a:solidFill>
                  <a:srgbClr val="FF0000"/>
                </a:solidFill>
                <a:latin typeface="Perpetua" pitchFamily="18" charset="0"/>
                <a:cs typeface="Arial" charset="0"/>
              </a:rPr>
              <a:t>INTC:	4/15 = .267</a:t>
            </a:r>
          </a:p>
          <a:p>
            <a:r>
              <a:rPr lang="en-US" sz="3200" b="1">
                <a:solidFill>
                  <a:srgbClr val="FF0000"/>
                </a:solidFill>
                <a:latin typeface="Perpetua" pitchFamily="18" charset="0"/>
                <a:cs typeface="Arial" charset="0"/>
              </a:rPr>
              <a:t>KEI:		</a:t>
            </a:r>
            <a:r>
              <a:rPr lang="en-US" sz="3200" b="1" u="sng">
                <a:solidFill>
                  <a:srgbClr val="FF0000"/>
                </a:solidFill>
                <a:latin typeface="Perpetua" pitchFamily="18" charset="0"/>
                <a:cs typeface="Arial" charset="0"/>
              </a:rPr>
              <a:t>6/15 = .400</a:t>
            </a:r>
          </a:p>
          <a:p>
            <a:r>
              <a:rPr lang="en-US" sz="3200" b="1">
                <a:solidFill>
                  <a:srgbClr val="FF0000"/>
                </a:solidFill>
                <a:latin typeface="Perpetua" pitchFamily="18" charset="0"/>
                <a:cs typeface="Arial" charset="0"/>
              </a:rPr>
              <a:t>	     15/15 = 1.000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2000"/>
                                        <p:tgtEl>
                                          <p:spTgt spid="4">
                                            <p:txEl>
                                              <p:pRg st="1" end="1"/>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fade">
                                      <p:cBhvr>
                                        <p:cTn id="20" dur="2000"/>
                                        <p:tgtEl>
                                          <p:spTgt spid="4">
                                            <p:txEl>
                                              <p:pRg st="2" end="2"/>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Effect transition="in" filter="fade">
                                      <p:cBhvr>
                                        <p:cTn id="23" dur="20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nodeType="clickEffect">
                                  <p:stCondLst>
                                    <p:cond delay="0"/>
                                  </p:stCondLst>
                                  <p:iterate type="lt">
                                    <p:tmPct val="50000"/>
                                  </p:iterate>
                                  <p:childTnLst>
                                    <p:set>
                                      <p:cBhvr>
                                        <p:cTn id="27" dur="1" fill="hold">
                                          <p:stCondLst>
                                            <p:cond delay="0"/>
                                          </p:stCondLst>
                                        </p:cTn>
                                        <p:tgtEl>
                                          <p:spTgt spid="4">
                                            <p:txEl>
                                              <p:pRg st="4" end="4"/>
                                            </p:txEl>
                                          </p:spTgt>
                                        </p:tgtEl>
                                        <p:attrNameLst>
                                          <p:attrName>style.visibility</p:attrName>
                                        </p:attrNameLst>
                                      </p:cBhvr>
                                      <p:to>
                                        <p:strVal val="visible"/>
                                      </p:to>
                                    </p:set>
                                    <p:anim calcmode="discrete" valueType="clr">
                                      <p:cBhvr override="childStyle">
                                        <p:cTn id="28" dur="500"/>
                                        <p:tgtEl>
                                          <p:spTgt spid="4">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9" dur="500"/>
                                        <p:tgtEl>
                                          <p:spTgt spid="4">
                                            <p:txEl>
                                              <p:pRg st="4" end="4"/>
                                            </p:txEl>
                                          </p:spTgt>
                                        </p:tgtEl>
                                        <p:attrNameLst>
                                          <p:attrName>fillcolor</p:attrName>
                                        </p:attrNameLst>
                                      </p:cBhvr>
                                      <p:tavLst>
                                        <p:tav tm="0">
                                          <p:val>
                                            <p:clrVal>
                                              <a:schemeClr val="accent2"/>
                                            </p:clrVal>
                                          </p:val>
                                        </p:tav>
                                        <p:tav tm="50000">
                                          <p:val>
                                            <p:clrVal>
                                              <a:schemeClr val="hlink"/>
                                            </p:clrVal>
                                          </p:val>
                                        </p:tav>
                                      </p:tavLst>
                                    </p:anim>
                                    <p:set>
                                      <p:cBhvr>
                                        <p:cTn id="30" dur="500"/>
                                        <p:tgtEl>
                                          <p:spTgt spid="4">
                                            <p:txEl>
                                              <p:pRg st="4" end="4"/>
                                            </p:txEl>
                                          </p:spTgt>
                                        </p:tgtEl>
                                        <p:attrNameLst>
                                          <p:attrName>fill.type</p:attrName>
                                        </p:attrNameLst>
                                      </p:cBhvr>
                                      <p:to>
                                        <p:strVal val="solid"/>
                                      </p:to>
                                    </p:se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5">
                                            <p:txEl>
                                              <p:pRg st="0" end="0"/>
                                            </p:txEl>
                                          </p:spTgt>
                                        </p:tgtEl>
                                        <p:attrNameLst>
                                          <p:attrName>style.visibility</p:attrName>
                                        </p:attrNameLst>
                                      </p:cBhvr>
                                      <p:to>
                                        <p:strVal val="visible"/>
                                      </p:to>
                                    </p:set>
                                    <p:anim calcmode="lin" valueType="num">
                                      <p:cBhvr>
                                        <p:cTn id="35"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36" dur="10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37" dur="1000"/>
                                        <p:tgtEl>
                                          <p:spTgt spid="5">
                                            <p:txEl>
                                              <p:pRg st="0" end="0"/>
                                            </p:txEl>
                                          </p:spTgt>
                                        </p:tgtEl>
                                      </p:cBhvr>
                                    </p:animEffect>
                                  </p:childTnLst>
                                </p:cTn>
                              </p:par>
                              <p:par>
                                <p:cTn id="38" presetID="53" presetClass="entr" presetSubtype="0" fill="hold" nodeType="withEffect">
                                  <p:stCondLst>
                                    <p:cond delay="0"/>
                                  </p:stCondLst>
                                  <p:childTnLst>
                                    <p:set>
                                      <p:cBhvr>
                                        <p:cTn id="39" dur="1" fill="hold">
                                          <p:stCondLst>
                                            <p:cond delay="0"/>
                                          </p:stCondLst>
                                        </p:cTn>
                                        <p:tgtEl>
                                          <p:spTgt spid="5">
                                            <p:txEl>
                                              <p:pRg st="1" end="1"/>
                                            </p:txEl>
                                          </p:spTgt>
                                        </p:tgtEl>
                                        <p:attrNameLst>
                                          <p:attrName>style.visibility</p:attrName>
                                        </p:attrNameLst>
                                      </p:cBhvr>
                                      <p:to>
                                        <p:strVal val="visible"/>
                                      </p:to>
                                    </p:set>
                                    <p:anim calcmode="lin" valueType="num">
                                      <p:cBhvr>
                                        <p:cTn id="40"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41"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42" dur="500"/>
                                        <p:tgtEl>
                                          <p:spTgt spid="5">
                                            <p:txEl>
                                              <p:pRg st="1" end="1"/>
                                            </p:txEl>
                                          </p:spTgt>
                                        </p:tgtEl>
                                      </p:cBhvr>
                                    </p:animEffect>
                                  </p:childTnLst>
                                </p:cTn>
                              </p:par>
                              <p:par>
                                <p:cTn id="43" presetID="53" presetClass="entr" presetSubtype="0" fill="hold" nodeType="withEffect">
                                  <p:stCondLst>
                                    <p:cond delay="0"/>
                                  </p:stCondLst>
                                  <p:childTnLst>
                                    <p:set>
                                      <p:cBhvr>
                                        <p:cTn id="44" dur="1" fill="hold">
                                          <p:stCondLst>
                                            <p:cond delay="0"/>
                                          </p:stCondLst>
                                        </p:cTn>
                                        <p:tgtEl>
                                          <p:spTgt spid="5">
                                            <p:txEl>
                                              <p:pRg st="2" end="2"/>
                                            </p:txEl>
                                          </p:spTgt>
                                        </p:tgtEl>
                                        <p:attrNameLst>
                                          <p:attrName>style.visibility</p:attrName>
                                        </p:attrNameLst>
                                      </p:cBhvr>
                                      <p:to>
                                        <p:strVal val="visible"/>
                                      </p:to>
                                    </p:set>
                                    <p:anim calcmode="lin" valueType="num">
                                      <p:cBhvr>
                                        <p:cTn id="45"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46"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47" dur="500"/>
                                        <p:tgtEl>
                                          <p:spTgt spid="5">
                                            <p:txEl>
                                              <p:pRg st="2" end="2"/>
                                            </p:txEl>
                                          </p:spTgt>
                                        </p:tgtEl>
                                      </p:cBhvr>
                                    </p:animEffect>
                                  </p:childTnLst>
                                </p:cTn>
                              </p:par>
                              <p:par>
                                <p:cTn id="48" presetID="53" presetClass="entr" presetSubtype="0" fill="hold" nodeType="withEffect">
                                  <p:stCondLst>
                                    <p:cond delay="0"/>
                                  </p:stCondLst>
                                  <p:childTnLst>
                                    <p:set>
                                      <p:cBhvr>
                                        <p:cTn id="49" dur="1" fill="hold">
                                          <p:stCondLst>
                                            <p:cond delay="0"/>
                                          </p:stCondLst>
                                        </p:cTn>
                                        <p:tgtEl>
                                          <p:spTgt spid="5">
                                            <p:txEl>
                                              <p:pRg st="3" end="3"/>
                                            </p:txEl>
                                          </p:spTgt>
                                        </p:tgtEl>
                                        <p:attrNameLst>
                                          <p:attrName>style.visibility</p:attrName>
                                        </p:attrNameLst>
                                      </p:cBhvr>
                                      <p:to>
                                        <p:strVal val="visible"/>
                                      </p:to>
                                    </p:set>
                                    <p:anim calcmode="lin" valueType="num">
                                      <p:cBhvr>
                                        <p:cTn id="50"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51"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52" dur="500"/>
                                        <p:tgtEl>
                                          <p:spTgt spid="5">
                                            <p:txEl>
                                              <p:pRg st="3" end="3"/>
                                            </p:txEl>
                                          </p:spTgt>
                                        </p:tgtEl>
                                      </p:cBhvr>
                                    </p:animEffect>
                                  </p:childTnLst>
                                </p:cTn>
                              </p:par>
                            </p:childTnLst>
                          </p:cTn>
                        </p:par>
                        <p:par>
                          <p:cTn id="53" fill="hold">
                            <p:stCondLst>
                              <p:cond delay="1000"/>
                            </p:stCondLst>
                            <p:childTnLst>
                              <p:par>
                                <p:cTn id="54" presetID="53" presetClass="entr" presetSubtype="0" fill="hold" nodeType="afterEffect">
                                  <p:stCondLst>
                                    <p:cond delay="0"/>
                                  </p:stCondLst>
                                  <p:childTnLst>
                                    <p:set>
                                      <p:cBhvr>
                                        <p:cTn id="55" dur="1" fill="hold">
                                          <p:stCondLst>
                                            <p:cond delay="0"/>
                                          </p:stCondLst>
                                        </p:cTn>
                                        <p:tgtEl>
                                          <p:spTgt spid="5">
                                            <p:txEl>
                                              <p:pRg st="4" end="4"/>
                                            </p:txEl>
                                          </p:spTgt>
                                        </p:tgtEl>
                                        <p:attrNameLst>
                                          <p:attrName>style.visibility</p:attrName>
                                        </p:attrNameLst>
                                      </p:cBhvr>
                                      <p:to>
                                        <p:strVal val="visible"/>
                                      </p:to>
                                    </p:set>
                                    <p:anim calcmode="lin" valueType="num">
                                      <p:cBhvr>
                                        <p:cTn id="56" dur="1000" fill="hold"/>
                                        <p:tgtEl>
                                          <p:spTgt spid="5">
                                            <p:txEl>
                                              <p:pRg st="4" end="4"/>
                                            </p:txEl>
                                          </p:spTgt>
                                        </p:tgtEl>
                                        <p:attrNameLst>
                                          <p:attrName>ppt_w</p:attrName>
                                        </p:attrNameLst>
                                      </p:cBhvr>
                                      <p:tavLst>
                                        <p:tav tm="0">
                                          <p:val>
                                            <p:fltVal val="0"/>
                                          </p:val>
                                        </p:tav>
                                        <p:tav tm="100000">
                                          <p:val>
                                            <p:strVal val="#ppt_w"/>
                                          </p:val>
                                        </p:tav>
                                      </p:tavLst>
                                    </p:anim>
                                    <p:anim calcmode="lin" valueType="num">
                                      <p:cBhvr>
                                        <p:cTn id="57" dur="10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58"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0" name="Title 1"/>
          <p:cNvSpPr>
            <a:spLocks noGrp="1"/>
          </p:cNvSpPr>
          <p:nvPr>
            <p:ph type="title"/>
          </p:nvPr>
        </p:nvSpPr>
        <p:spPr>
          <a:solidFill>
            <a:schemeClr val="bg2"/>
          </a:solidFill>
        </p:spPr>
        <p:txBody>
          <a:bodyPr/>
          <a:lstStyle/>
          <a:p>
            <a:pPr algn="ctr" eaLnBrk="1" hangingPunct="1"/>
            <a:r>
              <a:rPr lang="en-US" sz="4800" b="1" smtClean="0"/>
              <a:t>Portfolio Expected Returns</a:t>
            </a:r>
          </a:p>
        </p:txBody>
      </p:sp>
      <p:sp>
        <p:nvSpPr>
          <p:cNvPr id="3" name="Rectangle 2"/>
          <p:cNvSpPr>
            <a:spLocks noChangeArrowheads="1"/>
          </p:cNvSpPr>
          <p:nvPr/>
        </p:nvSpPr>
        <p:spPr bwMode="auto">
          <a:xfrm>
            <a:off x="685800" y="1676400"/>
            <a:ext cx="7772400" cy="4400550"/>
          </a:xfrm>
          <a:prstGeom prst="rect">
            <a:avLst/>
          </a:prstGeom>
          <a:noFill/>
          <a:ln w="9525">
            <a:noFill/>
            <a:miter lim="800000"/>
            <a:headEnd/>
            <a:tailEnd/>
          </a:ln>
        </p:spPr>
        <p:txBody>
          <a:bodyPr>
            <a:spAutoFit/>
          </a:bodyPr>
          <a:lstStyle/>
          <a:p>
            <a:r>
              <a:rPr lang="en-US" sz="2800" b="1">
                <a:latin typeface="Perpetua" pitchFamily="18" charset="0"/>
                <a:cs typeface="Arial" charset="0"/>
              </a:rPr>
              <a:t>The expected return of a portfolio is the weighted average of the expected returns of the respective assets in the portfolio</a:t>
            </a:r>
            <a:br>
              <a:rPr lang="en-US" sz="2800" b="1">
                <a:latin typeface="Perpetua" pitchFamily="18" charset="0"/>
                <a:cs typeface="Arial" charset="0"/>
              </a:rPr>
            </a:br>
            <a:endParaRPr lang="en-US" sz="2800" b="1">
              <a:latin typeface="Perpetua" pitchFamily="18" charset="0"/>
              <a:cs typeface="Arial" charset="0"/>
            </a:endParaRPr>
          </a:p>
          <a:p>
            <a:endParaRPr lang="en-US" sz="2800" b="1">
              <a:latin typeface="Perpetua" pitchFamily="18" charset="0"/>
              <a:cs typeface="Arial" charset="0"/>
            </a:endParaRPr>
          </a:p>
          <a:p>
            <a:endParaRPr lang="en-US" sz="2800" b="1">
              <a:latin typeface="Perpetua" pitchFamily="18" charset="0"/>
              <a:cs typeface="Arial" charset="0"/>
            </a:endParaRPr>
          </a:p>
          <a:p>
            <a:r>
              <a:rPr lang="en-US" sz="2800" b="1">
                <a:latin typeface="Perpetua" pitchFamily="18" charset="0"/>
                <a:cs typeface="Arial" charset="0"/>
              </a:rPr>
              <a:t>You can also find the expected return by finding the portfolio return in each possible state and computing the expected value as we did with individual securities</a:t>
            </a:r>
          </a:p>
        </p:txBody>
      </p:sp>
      <p:graphicFrame>
        <p:nvGraphicFramePr>
          <p:cNvPr id="19460" name="Object 9"/>
          <p:cNvGraphicFramePr>
            <a:graphicFrameLocks noChangeAspect="1"/>
          </p:cNvGraphicFramePr>
          <p:nvPr/>
        </p:nvGraphicFramePr>
        <p:xfrm>
          <a:off x="2819400" y="2971800"/>
          <a:ext cx="3886200" cy="1295400"/>
        </p:xfrm>
        <a:graphic>
          <a:graphicData uri="http://schemas.openxmlformats.org/presentationml/2006/ole">
            <p:oleObj spid="_x0000_s40970" name="Equation" r:id="rId3" imgW="41439960" imgH="1423368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0" fill="hold" nodeType="clickEffect">
                                  <p:stCondLst>
                                    <p:cond delay="0"/>
                                  </p:stCondLst>
                                  <p:childTnLst>
                                    <p:set>
                                      <p:cBhvr>
                                        <p:cTn id="12" dur="1" fill="hold">
                                          <p:stCondLst>
                                            <p:cond delay="0"/>
                                          </p:stCondLst>
                                        </p:cTn>
                                        <p:tgtEl>
                                          <p:spTgt spid="19460"/>
                                        </p:tgtEl>
                                        <p:attrNameLst>
                                          <p:attrName>style.visibility</p:attrName>
                                        </p:attrNameLst>
                                      </p:cBhvr>
                                      <p:to>
                                        <p:strVal val="visible"/>
                                      </p:to>
                                    </p:set>
                                    <p:anim calcmode="lin" valueType="num">
                                      <p:cBhvr>
                                        <p:cTn id="13" dur="500" fill="hold"/>
                                        <p:tgtEl>
                                          <p:spTgt spid="19460"/>
                                        </p:tgtEl>
                                        <p:attrNameLst>
                                          <p:attrName>ppt_w</p:attrName>
                                        </p:attrNameLst>
                                      </p:cBhvr>
                                      <p:tavLst>
                                        <p:tav tm="0">
                                          <p:val>
                                            <p:fltVal val="0"/>
                                          </p:val>
                                        </p:tav>
                                        <p:tav tm="100000">
                                          <p:val>
                                            <p:strVal val="#ppt_w"/>
                                          </p:val>
                                        </p:tav>
                                      </p:tavLst>
                                    </p:anim>
                                    <p:anim calcmode="lin" valueType="num">
                                      <p:cBhvr>
                                        <p:cTn id="14" dur="500" fill="hold"/>
                                        <p:tgtEl>
                                          <p:spTgt spid="19460"/>
                                        </p:tgtEl>
                                        <p:attrNameLst>
                                          <p:attrName>ppt_h</p:attrName>
                                        </p:attrNameLst>
                                      </p:cBhvr>
                                      <p:tavLst>
                                        <p:tav tm="0">
                                          <p:val>
                                            <p:fltVal val="0"/>
                                          </p:val>
                                        </p:tav>
                                        <p:tav tm="100000">
                                          <p:val>
                                            <p:strVal val="#ppt_h"/>
                                          </p:val>
                                        </p:tav>
                                      </p:tavLst>
                                    </p:anim>
                                    <p:animEffect transition="in" filter="fade">
                                      <p:cBhvr>
                                        <p:cTn id="15" dur="500"/>
                                        <p:tgtEl>
                                          <p:spTgt spid="19460"/>
                                        </p:tgtEl>
                                      </p:cBhvr>
                                    </p:animEffect>
                                  </p:childTnLst>
                                </p:cTn>
                              </p:par>
                            </p:childTnLst>
                          </p:cTn>
                        </p:par>
                      </p:childTnLst>
                    </p:cTn>
                  </p:par>
                  <p:par>
                    <p:cTn id="16" fill="hold">
                      <p:stCondLst>
                        <p:cond delay="indefinite"/>
                      </p:stCondLst>
                      <p:childTnLst>
                        <p:par>
                          <p:cTn id="17" fill="hold">
                            <p:stCondLst>
                              <p:cond delay="0"/>
                            </p:stCondLst>
                            <p:childTnLst>
                              <p:par>
                                <p:cTn id="18" presetID="17" presetClass="entr" presetSubtype="1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 calcmode="lin" valueType="num">
                                      <p:cBhvr>
                                        <p:cTn id="20"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1" dur="5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a:xfrm>
            <a:off x="914400" y="274638"/>
            <a:ext cx="7772400" cy="1401762"/>
          </a:xfrm>
          <a:solidFill>
            <a:schemeClr val="bg2"/>
          </a:solidFill>
        </p:spPr>
        <p:txBody>
          <a:bodyPr/>
          <a:lstStyle/>
          <a:p>
            <a:pPr algn="ctr" eaLnBrk="1" hangingPunct="1"/>
            <a:r>
              <a:rPr lang="en-US" sz="4800" b="1" smtClean="0"/>
              <a:t>Example: Expected Portfolio Returns</a:t>
            </a:r>
          </a:p>
        </p:txBody>
      </p:sp>
      <p:sp>
        <p:nvSpPr>
          <p:cNvPr id="46082" name="Rectangle 2"/>
          <p:cNvSpPr>
            <a:spLocks noChangeArrowheads="1"/>
          </p:cNvSpPr>
          <p:nvPr/>
        </p:nvSpPr>
        <p:spPr bwMode="auto">
          <a:xfrm>
            <a:off x="1371600" y="1808163"/>
            <a:ext cx="6553200" cy="1816100"/>
          </a:xfrm>
          <a:prstGeom prst="rect">
            <a:avLst/>
          </a:prstGeom>
          <a:noFill/>
          <a:ln w="9525">
            <a:noFill/>
            <a:miter lim="800000"/>
            <a:headEnd/>
            <a:tailEnd/>
          </a:ln>
        </p:spPr>
        <p:txBody>
          <a:bodyPr>
            <a:spAutoFit/>
          </a:bodyPr>
          <a:lstStyle/>
          <a:p>
            <a:r>
              <a:rPr lang="en-US" sz="2800" b="1" dirty="0">
                <a:latin typeface="Perpetua" pitchFamily="18" charset="0"/>
                <a:cs typeface="Arial" charset="0"/>
              </a:rPr>
              <a:t>Consider the portfolio weights computed previously. The individual stocks have the following expected returns: </a:t>
            </a:r>
          </a:p>
          <a:p>
            <a:endParaRPr lang="en-US" sz="2800" b="1" dirty="0">
              <a:cs typeface="Arial" charset="0"/>
            </a:endParaRPr>
          </a:p>
        </p:txBody>
      </p:sp>
      <p:sp>
        <p:nvSpPr>
          <p:cNvPr id="46083" name="Rectangle 3"/>
          <p:cNvSpPr>
            <a:spLocks noChangeArrowheads="1"/>
          </p:cNvSpPr>
          <p:nvPr/>
        </p:nvSpPr>
        <p:spPr bwMode="auto">
          <a:xfrm>
            <a:off x="2362200" y="3429000"/>
            <a:ext cx="4572000" cy="2062163"/>
          </a:xfrm>
          <a:prstGeom prst="rect">
            <a:avLst/>
          </a:prstGeom>
          <a:noFill/>
          <a:ln w="9525">
            <a:noFill/>
            <a:miter lim="800000"/>
            <a:headEnd/>
            <a:tailEnd/>
          </a:ln>
        </p:spPr>
        <p:txBody>
          <a:bodyPr>
            <a:spAutoFit/>
          </a:bodyPr>
          <a:lstStyle/>
          <a:p>
            <a:pPr lvl="1"/>
            <a:r>
              <a:rPr lang="en-US" sz="3200" b="1" dirty="0">
                <a:solidFill>
                  <a:srgbClr val="0070C0"/>
                </a:solidFill>
                <a:latin typeface="Perpetua" pitchFamily="18" charset="0"/>
                <a:cs typeface="Arial" charset="0"/>
              </a:rPr>
              <a:t>DCLK:	19.69%</a:t>
            </a:r>
          </a:p>
          <a:p>
            <a:pPr lvl="1"/>
            <a:r>
              <a:rPr lang="en-US" sz="3200" b="1" dirty="0">
                <a:solidFill>
                  <a:srgbClr val="0070C0"/>
                </a:solidFill>
                <a:latin typeface="Perpetua" pitchFamily="18" charset="0"/>
                <a:cs typeface="Arial" charset="0"/>
              </a:rPr>
              <a:t>KO:	  5.25%</a:t>
            </a:r>
          </a:p>
          <a:p>
            <a:pPr lvl="1"/>
            <a:r>
              <a:rPr lang="en-US" sz="3200" b="1" dirty="0">
                <a:solidFill>
                  <a:srgbClr val="0070C0"/>
                </a:solidFill>
                <a:latin typeface="Perpetua" pitchFamily="18" charset="0"/>
                <a:cs typeface="Arial" charset="0"/>
              </a:rPr>
              <a:t>INTC:	16.65%</a:t>
            </a:r>
          </a:p>
          <a:p>
            <a:pPr lvl="1"/>
            <a:r>
              <a:rPr lang="en-US" sz="3200" b="1" dirty="0">
                <a:solidFill>
                  <a:srgbClr val="0070C0"/>
                </a:solidFill>
                <a:latin typeface="Perpetua" pitchFamily="18" charset="0"/>
                <a:cs typeface="Arial" charset="0"/>
              </a:rPr>
              <a:t>KEI:	 18.24%</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a:xfrm>
            <a:off x="914400" y="152400"/>
            <a:ext cx="7772400" cy="1524000"/>
          </a:xfrm>
          <a:solidFill>
            <a:schemeClr val="bg2"/>
          </a:solidFill>
        </p:spPr>
        <p:txBody>
          <a:bodyPr/>
          <a:lstStyle/>
          <a:p>
            <a:pPr algn="ctr" eaLnBrk="1" hangingPunct="1"/>
            <a:r>
              <a:rPr lang="en-US" sz="4800" b="1" smtClean="0"/>
              <a:t>Example: Expected Portfolio Returns</a:t>
            </a:r>
          </a:p>
        </p:txBody>
      </p:sp>
      <p:sp>
        <p:nvSpPr>
          <p:cNvPr id="3" name="Rectangle 2"/>
          <p:cNvSpPr>
            <a:spLocks noChangeArrowheads="1"/>
          </p:cNvSpPr>
          <p:nvPr/>
        </p:nvSpPr>
        <p:spPr bwMode="auto">
          <a:xfrm>
            <a:off x="1371600" y="1676400"/>
            <a:ext cx="6553200" cy="1373188"/>
          </a:xfrm>
          <a:prstGeom prst="rect">
            <a:avLst/>
          </a:prstGeom>
          <a:noFill/>
          <a:ln w="9525">
            <a:noFill/>
            <a:miter lim="800000"/>
            <a:headEnd/>
            <a:tailEnd/>
          </a:ln>
        </p:spPr>
        <p:txBody>
          <a:bodyPr>
            <a:spAutoFit/>
          </a:bodyPr>
          <a:lstStyle/>
          <a:p>
            <a:pPr marL="401638" indent="-401638"/>
            <a:r>
              <a:rPr lang="en-US" sz="2800" b="1" dirty="0">
                <a:latin typeface="Perpetua" pitchFamily="18" charset="0"/>
                <a:cs typeface="Arial" charset="0"/>
              </a:rPr>
              <a:t>1.  What is the expected return on this portfolio?</a:t>
            </a:r>
          </a:p>
          <a:p>
            <a:pPr marL="401638" indent="-401638"/>
            <a:endParaRPr lang="en-US" sz="2800" b="1" dirty="0">
              <a:cs typeface="Arial" charset="0"/>
            </a:endParaRPr>
          </a:p>
        </p:txBody>
      </p:sp>
      <p:sp>
        <p:nvSpPr>
          <p:cNvPr id="4" name="Rectangle 3"/>
          <p:cNvSpPr>
            <a:spLocks noChangeArrowheads="1"/>
          </p:cNvSpPr>
          <p:nvPr/>
        </p:nvSpPr>
        <p:spPr bwMode="auto">
          <a:xfrm>
            <a:off x="1828800" y="2667000"/>
            <a:ext cx="5791200" cy="2554288"/>
          </a:xfrm>
          <a:prstGeom prst="rect">
            <a:avLst/>
          </a:prstGeom>
          <a:noFill/>
          <a:ln w="9525">
            <a:noFill/>
            <a:miter lim="800000"/>
            <a:headEnd/>
            <a:tailEnd/>
          </a:ln>
        </p:spPr>
        <p:txBody>
          <a:bodyPr>
            <a:spAutoFit/>
          </a:bodyPr>
          <a:lstStyle/>
          <a:p>
            <a:pPr lvl="1"/>
            <a:r>
              <a:rPr lang="en-US" sz="3200" b="1">
                <a:solidFill>
                  <a:srgbClr val="0070C0"/>
                </a:solidFill>
                <a:latin typeface="Perpetua" pitchFamily="18" charset="0"/>
                <a:cs typeface="Arial" charset="0"/>
              </a:rPr>
              <a:t>		</a:t>
            </a:r>
            <a:r>
              <a:rPr lang="en-US" sz="3200" b="1" u="sng">
                <a:solidFill>
                  <a:srgbClr val="0070C0"/>
                </a:solidFill>
                <a:latin typeface="Perpetua" pitchFamily="18" charset="0"/>
                <a:cs typeface="Arial" charset="0"/>
              </a:rPr>
              <a:t>Return</a:t>
            </a:r>
            <a:r>
              <a:rPr lang="en-US" sz="3200" b="1">
                <a:solidFill>
                  <a:srgbClr val="0070C0"/>
                </a:solidFill>
                <a:latin typeface="Perpetua" pitchFamily="18" charset="0"/>
                <a:cs typeface="Arial" charset="0"/>
              </a:rPr>
              <a:t>	</a:t>
            </a:r>
            <a:r>
              <a:rPr lang="en-US" sz="3200" b="1" u="sng">
                <a:solidFill>
                  <a:srgbClr val="FF0000"/>
                </a:solidFill>
                <a:latin typeface="Perpetua" pitchFamily="18" charset="0"/>
                <a:cs typeface="Arial" charset="0"/>
              </a:rPr>
              <a:t>Weight</a:t>
            </a:r>
            <a:endParaRPr lang="en-US" sz="3200" b="1">
              <a:solidFill>
                <a:srgbClr val="FF0000"/>
              </a:solidFill>
              <a:latin typeface="Perpetua" pitchFamily="18" charset="0"/>
              <a:cs typeface="Arial" charset="0"/>
            </a:endParaRPr>
          </a:p>
          <a:p>
            <a:pPr lvl="1"/>
            <a:r>
              <a:rPr lang="en-US" sz="3200" b="1">
                <a:solidFill>
                  <a:srgbClr val="0070C0"/>
                </a:solidFill>
                <a:latin typeface="Perpetua" pitchFamily="18" charset="0"/>
                <a:cs typeface="Arial" charset="0"/>
              </a:rPr>
              <a:t>DCLK:	19.69%	</a:t>
            </a:r>
            <a:r>
              <a:rPr lang="en-US" sz="3200" b="1">
                <a:solidFill>
                  <a:srgbClr val="FF0000"/>
                </a:solidFill>
                <a:latin typeface="Perpetua" pitchFamily="18" charset="0"/>
                <a:cs typeface="Arial" charset="0"/>
              </a:rPr>
              <a:t>.133</a:t>
            </a:r>
          </a:p>
          <a:p>
            <a:pPr lvl="1"/>
            <a:r>
              <a:rPr lang="en-US" sz="3200" b="1">
                <a:solidFill>
                  <a:srgbClr val="0070C0"/>
                </a:solidFill>
                <a:latin typeface="Perpetua" pitchFamily="18" charset="0"/>
                <a:cs typeface="Arial" charset="0"/>
              </a:rPr>
              <a:t>KO:	  5.25%	</a:t>
            </a:r>
            <a:r>
              <a:rPr lang="en-US" sz="3200" b="1">
                <a:solidFill>
                  <a:srgbClr val="FF0000"/>
                </a:solidFill>
                <a:latin typeface="Perpetua" pitchFamily="18" charset="0"/>
                <a:cs typeface="Arial" charset="0"/>
              </a:rPr>
              <a:t>.200</a:t>
            </a:r>
          </a:p>
          <a:p>
            <a:pPr lvl="1"/>
            <a:r>
              <a:rPr lang="en-US" sz="3200" b="1">
                <a:solidFill>
                  <a:srgbClr val="0070C0"/>
                </a:solidFill>
                <a:latin typeface="Perpetua" pitchFamily="18" charset="0"/>
                <a:cs typeface="Arial" charset="0"/>
              </a:rPr>
              <a:t>INTC:	16.65%	</a:t>
            </a:r>
            <a:r>
              <a:rPr lang="en-US" sz="3200" b="1">
                <a:solidFill>
                  <a:srgbClr val="FF0000"/>
                </a:solidFill>
                <a:latin typeface="Perpetua" pitchFamily="18" charset="0"/>
                <a:cs typeface="Arial" charset="0"/>
              </a:rPr>
              <a:t>.267</a:t>
            </a:r>
          </a:p>
          <a:p>
            <a:pPr lvl="1"/>
            <a:r>
              <a:rPr lang="en-US" sz="3200" b="1">
                <a:solidFill>
                  <a:srgbClr val="0070C0"/>
                </a:solidFill>
                <a:latin typeface="Perpetua" pitchFamily="18" charset="0"/>
                <a:cs typeface="Arial" charset="0"/>
              </a:rPr>
              <a:t>KEI:	 18.24%	</a:t>
            </a:r>
            <a:r>
              <a:rPr lang="en-US" sz="3200" b="1">
                <a:solidFill>
                  <a:srgbClr val="FF0000"/>
                </a:solidFill>
                <a:latin typeface="Perpetua" pitchFamily="18" charset="0"/>
                <a:cs typeface="Arial" charset="0"/>
              </a:rPr>
              <a:t>.400</a:t>
            </a:r>
          </a:p>
        </p:txBody>
      </p:sp>
      <p:sp>
        <p:nvSpPr>
          <p:cNvPr id="5" name="Rectangle 4"/>
          <p:cNvSpPr>
            <a:spLocks noChangeArrowheads="1"/>
          </p:cNvSpPr>
          <p:nvPr/>
        </p:nvSpPr>
        <p:spPr bwMode="auto">
          <a:xfrm>
            <a:off x="533400" y="5257800"/>
            <a:ext cx="8382000" cy="954088"/>
          </a:xfrm>
          <a:prstGeom prst="rect">
            <a:avLst/>
          </a:prstGeom>
          <a:noFill/>
          <a:ln w="9525">
            <a:noFill/>
            <a:miter lim="800000"/>
            <a:headEnd/>
            <a:tailEnd/>
          </a:ln>
        </p:spPr>
        <p:txBody>
          <a:bodyPr>
            <a:spAutoFit/>
          </a:bodyPr>
          <a:lstStyle/>
          <a:p>
            <a:r>
              <a:rPr lang="en-US" sz="2800" b="1">
                <a:solidFill>
                  <a:srgbClr val="FF0000"/>
                </a:solidFill>
                <a:latin typeface="Perpetua" pitchFamily="18" charset="0"/>
                <a:cs typeface="Arial" charset="0"/>
              </a:rPr>
              <a:t>E(R</a:t>
            </a:r>
            <a:r>
              <a:rPr lang="en-US" sz="2800" b="1" baseline="-25000">
                <a:solidFill>
                  <a:srgbClr val="FF0000"/>
                </a:solidFill>
                <a:latin typeface="Perpetua" pitchFamily="18" charset="0"/>
                <a:cs typeface="Arial" charset="0"/>
              </a:rPr>
              <a:t>P</a:t>
            </a:r>
            <a:r>
              <a:rPr lang="en-US" sz="2800" b="1">
                <a:solidFill>
                  <a:srgbClr val="FF0000"/>
                </a:solidFill>
                <a:latin typeface="Perpetua" pitchFamily="18" charset="0"/>
                <a:cs typeface="Arial" charset="0"/>
              </a:rPr>
              <a:t>) = </a:t>
            </a:r>
            <a:r>
              <a:rPr lang="en-US" sz="2400" b="1">
                <a:solidFill>
                  <a:srgbClr val="FF0000"/>
                </a:solidFill>
                <a:latin typeface="Perpetua" pitchFamily="18" charset="0"/>
                <a:cs typeface="Arial" charset="0"/>
              </a:rPr>
              <a:t>.133(19.69) + .2(5.25) + .267(16.65) + .4(18.24) </a:t>
            </a:r>
            <a:endParaRPr lang="en-US" sz="2800" b="1">
              <a:solidFill>
                <a:srgbClr val="FF0000"/>
              </a:solidFill>
              <a:latin typeface="Perpetua" pitchFamily="18" charset="0"/>
              <a:cs typeface="Arial" charset="0"/>
            </a:endParaRPr>
          </a:p>
          <a:p>
            <a:pPr algn="ctr"/>
            <a:r>
              <a:rPr lang="en-US" sz="2800" b="1">
                <a:solidFill>
                  <a:srgbClr val="FF0000"/>
                </a:solidFill>
                <a:latin typeface="Perpetua" pitchFamily="18" charset="0"/>
                <a:cs typeface="Arial" charset="0"/>
              </a:rPr>
              <a:t>= 15.41%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p:cTn id="14"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6" dur="1000"/>
                                        <p:tgtEl>
                                          <p:spTgt spid="4">
                                            <p:txEl>
                                              <p:pRg st="0" end="0"/>
                                            </p:txEl>
                                          </p:spTgt>
                                        </p:tgtEl>
                                      </p:cBhvr>
                                    </p:animEffect>
                                  </p:childTnLst>
                                </p:cTn>
                              </p:par>
                              <p:par>
                                <p:cTn id="17" presetID="53" presetClass="entr" presetSubtype="0" fill="hold" nodeType="with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p:cTn id="19"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4">
                                            <p:txEl>
                                              <p:pRg st="1" end="1"/>
                                            </p:txEl>
                                          </p:spTgt>
                                        </p:tgtEl>
                                      </p:cBhvr>
                                    </p:animEffect>
                                  </p:childTnLst>
                                </p:cTn>
                              </p:par>
                              <p:par>
                                <p:cTn id="22" presetID="53" presetClass="entr" presetSubtype="0" fill="hold" nodeType="with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 calcmode="lin" valueType="num">
                                      <p:cBhvr>
                                        <p:cTn id="2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6" dur="500"/>
                                        <p:tgtEl>
                                          <p:spTgt spid="4">
                                            <p:txEl>
                                              <p:pRg st="2" end="2"/>
                                            </p:txEl>
                                          </p:spTgt>
                                        </p:tgtEl>
                                      </p:cBhvr>
                                    </p:animEffect>
                                  </p:childTnLst>
                                </p:cTn>
                              </p:par>
                              <p:par>
                                <p:cTn id="27" presetID="53" presetClass="entr" presetSubtype="0" fill="hold" nodeType="withEffect">
                                  <p:stCondLst>
                                    <p:cond delay="0"/>
                                  </p:stCondLst>
                                  <p:childTnLst>
                                    <p:set>
                                      <p:cBhvr>
                                        <p:cTn id="28" dur="1" fill="hold">
                                          <p:stCondLst>
                                            <p:cond delay="0"/>
                                          </p:stCondLst>
                                        </p:cTn>
                                        <p:tgtEl>
                                          <p:spTgt spid="4">
                                            <p:txEl>
                                              <p:pRg st="3" end="3"/>
                                            </p:txEl>
                                          </p:spTgt>
                                        </p:tgtEl>
                                        <p:attrNameLst>
                                          <p:attrName>style.visibility</p:attrName>
                                        </p:attrNameLst>
                                      </p:cBhvr>
                                      <p:to>
                                        <p:strVal val="visible"/>
                                      </p:to>
                                    </p:set>
                                    <p:anim calcmode="lin" valueType="num">
                                      <p:cBhvr>
                                        <p:cTn id="29"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30"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1" dur="500"/>
                                        <p:tgtEl>
                                          <p:spTgt spid="4">
                                            <p:txEl>
                                              <p:pRg st="3" end="3"/>
                                            </p:txEl>
                                          </p:spTgt>
                                        </p:tgtEl>
                                      </p:cBhvr>
                                    </p:animEffect>
                                  </p:childTnLst>
                                </p:cTn>
                              </p:par>
                              <p:par>
                                <p:cTn id="32" presetID="53" presetClass="entr" presetSubtype="0" fill="hold" nodeType="withEffect">
                                  <p:stCondLst>
                                    <p:cond delay="0"/>
                                  </p:stCondLst>
                                  <p:childTnLst>
                                    <p:set>
                                      <p:cBhvr>
                                        <p:cTn id="33" dur="1" fill="hold">
                                          <p:stCondLst>
                                            <p:cond delay="0"/>
                                          </p:stCondLst>
                                        </p:cTn>
                                        <p:tgtEl>
                                          <p:spTgt spid="4">
                                            <p:txEl>
                                              <p:pRg st="4" end="4"/>
                                            </p:txEl>
                                          </p:spTgt>
                                        </p:tgtEl>
                                        <p:attrNameLst>
                                          <p:attrName>style.visibility</p:attrName>
                                        </p:attrNameLst>
                                      </p:cBhvr>
                                      <p:to>
                                        <p:strVal val="visible"/>
                                      </p:to>
                                    </p:set>
                                    <p:anim calcmode="lin" valueType="num">
                                      <p:cBhvr>
                                        <p:cTn id="34"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35"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6" dur="500"/>
                                        <p:tgtEl>
                                          <p:spTgt spid="4">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0" fill="hold" nodeType="clickEffect">
                                  <p:stCondLst>
                                    <p:cond delay="0"/>
                                  </p:stCondLst>
                                  <p:childTnLst>
                                    <p:set>
                                      <p:cBhvr>
                                        <p:cTn id="40" dur="1" fill="hold">
                                          <p:stCondLst>
                                            <p:cond delay="0"/>
                                          </p:stCondLst>
                                        </p:cTn>
                                        <p:tgtEl>
                                          <p:spTgt spid="5">
                                            <p:txEl>
                                              <p:pRg st="0" end="0"/>
                                            </p:txEl>
                                          </p:spTgt>
                                        </p:tgtEl>
                                        <p:attrNameLst>
                                          <p:attrName>style.visibility</p:attrName>
                                        </p:attrNameLst>
                                      </p:cBhvr>
                                      <p:to>
                                        <p:strVal val="visible"/>
                                      </p:to>
                                    </p:set>
                                    <p:anim calcmode="lin" valueType="num">
                                      <p:cBhvr>
                                        <p:cTn id="41"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42" dur="10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43" dur="1000"/>
                                        <p:tgtEl>
                                          <p:spTgt spid="5">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0" fill="hold" nodeType="clickEffect">
                                  <p:stCondLst>
                                    <p:cond delay="0"/>
                                  </p:stCondLst>
                                  <p:childTnLst>
                                    <p:set>
                                      <p:cBhvr>
                                        <p:cTn id="47" dur="1" fill="hold">
                                          <p:stCondLst>
                                            <p:cond delay="0"/>
                                          </p:stCondLst>
                                        </p:cTn>
                                        <p:tgtEl>
                                          <p:spTgt spid="5">
                                            <p:txEl>
                                              <p:pRg st="1" end="1"/>
                                            </p:txEl>
                                          </p:spTgt>
                                        </p:tgtEl>
                                        <p:attrNameLst>
                                          <p:attrName>style.visibility</p:attrName>
                                        </p:attrNameLst>
                                      </p:cBhvr>
                                      <p:to>
                                        <p:strVal val="visible"/>
                                      </p:to>
                                    </p:set>
                                    <p:anim calcmode="lin" valueType="num">
                                      <p:cBhvr>
                                        <p:cTn id="48" dur="1000" fill="hold"/>
                                        <p:tgtEl>
                                          <p:spTgt spid="5">
                                            <p:txEl>
                                              <p:pRg st="1" end="1"/>
                                            </p:txEl>
                                          </p:spTgt>
                                        </p:tgtEl>
                                        <p:attrNameLst>
                                          <p:attrName>ppt_w</p:attrName>
                                        </p:attrNameLst>
                                      </p:cBhvr>
                                      <p:tavLst>
                                        <p:tav tm="0">
                                          <p:val>
                                            <p:fltVal val="0"/>
                                          </p:val>
                                        </p:tav>
                                        <p:tav tm="100000">
                                          <p:val>
                                            <p:strVal val="#ppt_w"/>
                                          </p:val>
                                        </p:tav>
                                      </p:tavLst>
                                    </p:anim>
                                    <p:anim calcmode="lin" valueType="num">
                                      <p:cBhvr>
                                        <p:cTn id="49" dur="10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50" dur="1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71600" y="381000"/>
            <a:ext cx="6248400" cy="830263"/>
          </a:xfrm>
          <a:prstGeom prst="rect">
            <a:avLst/>
          </a:prstGeom>
          <a:solidFill>
            <a:schemeClr val="bg2"/>
          </a:solidFill>
        </p:spPr>
        <p:txBody>
          <a:bodyPr>
            <a:spAutoFit/>
          </a:bodyPr>
          <a:lstStyle/>
          <a:p>
            <a:pPr algn="ctr" fontAlgn="auto">
              <a:spcBef>
                <a:spcPts val="0"/>
              </a:spcBef>
              <a:spcAft>
                <a:spcPts val="0"/>
              </a:spcAft>
              <a:defRPr/>
            </a:pPr>
            <a:r>
              <a:rPr lang="en-US" sz="4800" b="1" dirty="0">
                <a:solidFill>
                  <a:schemeClr val="tx2"/>
                </a:solidFill>
                <a:latin typeface="+mj-lt"/>
              </a:rPr>
              <a:t>Chapter Outline</a:t>
            </a:r>
          </a:p>
        </p:txBody>
      </p:sp>
      <p:sp>
        <p:nvSpPr>
          <p:cNvPr id="17410" name="TextBox 4"/>
          <p:cNvSpPr txBox="1">
            <a:spLocks noChangeArrowheads="1"/>
          </p:cNvSpPr>
          <p:nvPr/>
        </p:nvSpPr>
        <p:spPr bwMode="auto">
          <a:xfrm>
            <a:off x="914400" y="2133600"/>
            <a:ext cx="7162800" cy="892175"/>
          </a:xfrm>
          <a:prstGeom prst="rect">
            <a:avLst/>
          </a:prstGeom>
          <a:noFill/>
          <a:ln w="9525">
            <a:noFill/>
            <a:miter lim="800000"/>
            <a:headEnd/>
            <a:tailEnd/>
          </a:ln>
        </p:spPr>
        <p:txBody>
          <a:bodyPr>
            <a:spAutoFit/>
          </a:bodyPr>
          <a:lstStyle/>
          <a:p>
            <a:pPr>
              <a:buFont typeface="Arial" charset="0"/>
              <a:buChar char="•"/>
            </a:pPr>
            <a:endParaRPr lang="en-US" sz="3200">
              <a:latin typeface="Arial Black" pitchFamily="34" charset="0"/>
            </a:endParaRPr>
          </a:p>
          <a:p>
            <a:pPr>
              <a:buFont typeface="Arial" charset="0"/>
              <a:buChar char="•"/>
            </a:pPr>
            <a:endParaRPr lang="en-US" sz="2000">
              <a:latin typeface="Arial Black" pitchFamily="34" charset="0"/>
            </a:endParaRPr>
          </a:p>
        </p:txBody>
      </p:sp>
      <p:sp>
        <p:nvSpPr>
          <p:cNvPr id="6" name="Rectangle 5"/>
          <p:cNvSpPr>
            <a:spLocks noChangeArrowheads="1"/>
          </p:cNvSpPr>
          <p:nvPr/>
        </p:nvSpPr>
        <p:spPr bwMode="auto">
          <a:xfrm>
            <a:off x="533400" y="1676400"/>
            <a:ext cx="8458200" cy="3540125"/>
          </a:xfrm>
          <a:prstGeom prst="rect">
            <a:avLst/>
          </a:prstGeom>
          <a:noFill/>
          <a:ln w="9525">
            <a:noFill/>
            <a:miter lim="800000"/>
            <a:headEnd/>
            <a:tailEnd/>
          </a:ln>
        </p:spPr>
        <p:txBody>
          <a:bodyPr>
            <a:spAutoFit/>
          </a:bodyPr>
          <a:lstStyle/>
          <a:p>
            <a:pPr>
              <a:buFont typeface="Arial" charset="0"/>
              <a:buChar char="•"/>
            </a:pPr>
            <a:r>
              <a:rPr lang="en-US" sz="2800" b="1">
                <a:latin typeface="Perpetua" pitchFamily="18" charset="0"/>
                <a:cs typeface="Arial" charset="0"/>
              </a:rPr>
              <a:t>Expected Returns and Variances</a:t>
            </a:r>
          </a:p>
          <a:p>
            <a:pPr>
              <a:buFont typeface="Arial" charset="0"/>
              <a:buChar char="•"/>
            </a:pPr>
            <a:r>
              <a:rPr lang="en-US" sz="2800" b="1">
                <a:latin typeface="Perpetua" pitchFamily="18" charset="0"/>
                <a:cs typeface="Arial" charset="0"/>
              </a:rPr>
              <a:t>Portfolios</a:t>
            </a:r>
          </a:p>
          <a:p>
            <a:pPr>
              <a:buFont typeface="Arial" charset="0"/>
              <a:buChar char="•"/>
            </a:pPr>
            <a:r>
              <a:rPr lang="en-US" sz="2800" b="1">
                <a:latin typeface="Perpetua" pitchFamily="18" charset="0"/>
                <a:cs typeface="Arial" charset="0"/>
              </a:rPr>
              <a:t>Announcements, Surprises, and Expected Returns</a:t>
            </a:r>
          </a:p>
          <a:p>
            <a:pPr>
              <a:buFont typeface="Arial" charset="0"/>
              <a:buChar char="•"/>
            </a:pPr>
            <a:r>
              <a:rPr lang="en-US" sz="2800" b="1">
                <a:latin typeface="Perpetua" pitchFamily="18" charset="0"/>
                <a:cs typeface="Arial" charset="0"/>
              </a:rPr>
              <a:t>Risk: Systematic and Unsystematic</a:t>
            </a:r>
          </a:p>
          <a:p>
            <a:pPr>
              <a:buFont typeface="Arial" charset="0"/>
              <a:buChar char="•"/>
            </a:pPr>
            <a:r>
              <a:rPr lang="en-US" sz="2800" b="1">
                <a:latin typeface="Perpetua" pitchFamily="18" charset="0"/>
                <a:cs typeface="Arial" charset="0"/>
              </a:rPr>
              <a:t>Diversification and Portfolio Risk</a:t>
            </a:r>
          </a:p>
          <a:p>
            <a:pPr>
              <a:buFont typeface="Arial" charset="0"/>
              <a:buChar char="•"/>
            </a:pPr>
            <a:r>
              <a:rPr lang="en-US" sz="2800" b="1">
                <a:latin typeface="Perpetua" pitchFamily="18" charset="0"/>
                <a:cs typeface="Arial" charset="0"/>
              </a:rPr>
              <a:t>Systematic Risk and Beta</a:t>
            </a:r>
          </a:p>
          <a:p>
            <a:pPr>
              <a:buFont typeface="Arial" charset="0"/>
              <a:buChar char="•"/>
            </a:pPr>
            <a:r>
              <a:rPr lang="en-US" sz="2800" b="1">
                <a:latin typeface="Perpetua" pitchFamily="18" charset="0"/>
                <a:cs typeface="Arial" charset="0"/>
              </a:rPr>
              <a:t>The Security Market Line</a:t>
            </a:r>
          </a:p>
          <a:p>
            <a:pPr>
              <a:buFont typeface="Arial" charset="0"/>
              <a:buChar char="•"/>
            </a:pPr>
            <a:r>
              <a:rPr lang="en-US" sz="2800" b="1">
                <a:latin typeface="Perpetua" pitchFamily="18" charset="0"/>
                <a:cs typeface="Arial" charset="0"/>
              </a:rPr>
              <a:t>The SML and the Cost of Capital: A Preview</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 calcmode="lin" valueType="num">
                                      <p:cBhvr additive="base">
                                        <p:cTn id="37" dur="500" fill="hold"/>
                                        <p:tgtEl>
                                          <p:spTgt spid="6">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6">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6">
                                            <p:txEl>
                                              <p:pRg st="6" end="6"/>
                                            </p:txEl>
                                          </p:spTgt>
                                        </p:tgtEl>
                                        <p:attrNameLst>
                                          <p:attrName>style.visibility</p:attrName>
                                        </p:attrNameLst>
                                      </p:cBhvr>
                                      <p:to>
                                        <p:strVal val="visible"/>
                                      </p:to>
                                    </p:set>
                                    <p:anim calcmode="lin" valueType="num">
                                      <p:cBhvr additive="base">
                                        <p:cTn id="43" dur="500" fill="hold"/>
                                        <p:tgtEl>
                                          <p:spTgt spid="6">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6">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6">
                                            <p:txEl>
                                              <p:pRg st="7" end="7"/>
                                            </p:txEl>
                                          </p:spTgt>
                                        </p:tgtEl>
                                        <p:attrNameLst>
                                          <p:attrName>style.visibility</p:attrName>
                                        </p:attrNameLst>
                                      </p:cBhvr>
                                      <p:to>
                                        <p:strVal val="visible"/>
                                      </p:to>
                                    </p:set>
                                    <p:anim calcmode="lin" valueType="num">
                                      <p:cBhvr additive="base">
                                        <p:cTn id="49" dur="500" fill="hold"/>
                                        <p:tgtEl>
                                          <p:spTgt spid="6">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6">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a:solidFill>
            <a:schemeClr val="bg2"/>
          </a:solidFill>
        </p:spPr>
        <p:txBody>
          <a:bodyPr/>
          <a:lstStyle/>
          <a:p>
            <a:pPr algn="ctr" eaLnBrk="1" hangingPunct="1"/>
            <a:r>
              <a:rPr lang="en-US" sz="4800" b="1" smtClean="0"/>
              <a:t>Portfolio Variance</a:t>
            </a:r>
          </a:p>
        </p:txBody>
      </p:sp>
      <p:sp>
        <p:nvSpPr>
          <p:cNvPr id="3" name="Rectangle 2"/>
          <p:cNvSpPr>
            <a:spLocks noChangeArrowheads="1"/>
          </p:cNvSpPr>
          <p:nvPr/>
        </p:nvSpPr>
        <p:spPr bwMode="auto">
          <a:xfrm>
            <a:off x="990600" y="1828800"/>
            <a:ext cx="7391400" cy="3508375"/>
          </a:xfrm>
          <a:prstGeom prst="rect">
            <a:avLst/>
          </a:prstGeom>
          <a:noFill/>
          <a:ln w="9525">
            <a:noFill/>
            <a:miter lim="800000"/>
            <a:headEnd/>
            <a:tailEnd/>
          </a:ln>
        </p:spPr>
        <p:txBody>
          <a:bodyPr>
            <a:spAutoFit/>
          </a:bodyPr>
          <a:lstStyle/>
          <a:p>
            <a:pPr marL="112713" indent="-112713">
              <a:buFont typeface="Arial" charset="0"/>
              <a:buChar char="•"/>
            </a:pPr>
            <a:r>
              <a:rPr lang="en-US" sz="2800" b="1">
                <a:latin typeface="Perpetua" pitchFamily="18" charset="0"/>
                <a:cs typeface="Arial" charset="0"/>
              </a:rPr>
              <a:t>Compute the expected portfolio return, the variance, and the standard deviation using the same formula as for an individual asset</a:t>
            </a:r>
          </a:p>
          <a:p>
            <a:pPr marL="112713" indent="-112713">
              <a:buFont typeface="Arial" charset="0"/>
              <a:buChar char="•"/>
            </a:pPr>
            <a:endParaRPr lang="en-US" sz="2800" b="1">
              <a:latin typeface="Perpetua" pitchFamily="18" charset="0"/>
              <a:cs typeface="Arial" charset="0"/>
            </a:endParaRPr>
          </a:p>
          <a:p>
            <a:pPr marL="112713" indent="-112713">
              <a:buFont typeface="Arial" charset="0"/>
              <a:buChar char="•"/>
            </a:pPr>
            <a:r>
              <a:rPr lang="en-US" sz="2800" b="1">
                <a:latin typeface="Perpetua" pitchFamily="18" charset="0"/>
                <a:cs typeface="Arial" charset="0"/>
              </a:rPr>
              <a:t>Compute the portfolio return for each state:</a:t>
            </a:r>
            <a:br>
              <a:rPr lang="en-US" sz="2800" b="1">
                <a:latin typeface="Perpetua" pitchFamily="18" charset="0"/>
                <a:cs typeface="Arial" charset="0"/>
              </a:rPr>
            </a:br>
            <a:r>
              <a:rPr lang="en-US" sz="2800" b="1">
                <a:latin typeface="Perpetua" pitchFamily="18" charset="0"/>
                <a:cs typeface="Arial" charset="0"/>
              </a:rPr>
              <a:t>R</a:t>
            </a:r>
            <a:r>
              <a:rPr lang="en-US" sz="2800" b="1" baseline="-25000">
                <a:latin typeface="Perpetua" pitchFamily="18" charset="0"/>
                <a:cs typeface="Arial" charset="0"/>
              </a:rPr>
              <a:t>P</a:t>
            </a:r>
            <a:r>
              <a:rPr lang="en-US" sz="2800" b="1">
                <a:latin typeface="Perpetua" pitchFamily="18" charset="0"/>
                <a:cs typeface="Arial" charset="0"/>
              </a:rPr>
              <a:t> = w</a:t>
            </a:r>
            <a:r>
              <a:rPr lang="en-US" sz="2800" b="1" baseline="-25000">
                <a:latin typeface="Perpetua" pitchFamily="18" charset="0"/>
                <a:cs typeface="Arial" charset="0"/>
              </a:rPr>
              <a:t>1</a:t>
            </a:r>
            <a:r>
              <a:rPr lang="en-US" sz="2800" b="1">
                <a:latin typeface="Perpetua" pitchFamily="18" charset="0"/>
                <a:cs typeface="Arial" charset="0"/>
              </a:rPr>
              <a:t>R</a:t>
            </a:r>
            <a:r>
              <a:rPr lang="en-US" sz="2800" b="1" baseline="-25000">
                <a:latin typeface="Perpetua" pitchFamily="18" charset="0"/>
                <a:cs typeface="Arial" charset="0"/>
              </a:rPr>
              <a:t>1</a:t>
            </a:r>
            <a:r>
              <a:rPr lang="en-US" sz="2800" b="1">
                <a:latin typeface="Perpetua" pitchFamily="18" charset="0"/>
                <a:cs typeface="Arial" charset="0"/>
              </a:rPr>
              <a:t> + w</a:t>
            </a:r>
            <a:r>
              <a:rPr lang="en-US" sz="2800" b="1" baseline="-25000">
                <a:latin typeface="Perpetua" pitchFamily="18" charset="0"/>
                <a:cs typeface="Arial" charset="0"/>
              </a:rPr>
              <a:t>2</a:t>
            </a:r>
            <a:r>
              <a:rPr lang="en-US" sz="2800" b="1">
                <a:latin typeface="Perpetua" pitchFamily="18" charset="0"/>
                <a:cs typeface="Arial" charset="0"/>
              </a:rPr>
              <a:t>R</a:t>
            </a:r>
            <a:r>
              <a:rPr lang="en-US" sz="2800" b="1" baseline="-25000">
                <a:latin typeface="Perpetua" pitchFamily="18" charset="0"/>
                <a:cs typeface="Arial" charset="0"/>
              </a:rPr>
              <a:t>2</a:t>
            </a:r>
            <a:r>
              <a:rPr lang="en-US" sz="2800" b="1">
                <a:latin typeface="Perpetua" pitchFamily="18" charset="0"/>
                <a:cs typeface="Arial" charset="0"/>
              </a:rPr>
              <a:t> + … + w</a:t>
            </a:r>
            <a:r>
              <a:rPr lang="en-US" sz="2800" b="1" baseline="-25000">
                <a:latin typeface="Perpetua" pitchFamily="18" charset="0"/>
                <a:cs typeface="Arial" charset="0"/>
              </a:rPr>
              <a:t>m</a:t>
            </a:r>
            <a:r>
              <a:rPr lang="en-US" sz="2800" b="1">
                <a:latin typeface="Perpetua" pitchFamily="18" charset="0"/>
                <a:cs typeface="Arial" charset="0"/>
              </a:rPr>
              <a:t>R</a:t>
            </a:r>
            <a:r>
              <a:rPr lang="en-US" sz="2800" b="1" baseline="-25000">
                <a:latin typeface="Perpetua" pitchFamily="18" charset="0"/>
                <a:cs typeface="Arial" charset="0"/>
              </a:rPr>
              <a:t>m</a:t>
            </a:r>
          </a:p>
          <a:p>
            <a:pPr marL="112713" indent="-112713"/>
            <a:endParaRPr lang="en-US" sz="2800" b="1">
              <a:cs typeface="Arial" charset="0"/>
            </a:endParaRPr>
          </a:p>
          <a:p>
            <a:pPr marL="112713" indent="-112713">
              <a:buFont typeface="Arial" charset="0"/>
              <a:buChar char="•"/>
            </a:pPr>
            <a:endParaRPr lang="en-US" sz="2800" b="1">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p:cTn id="13"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Title 1"/>
          <p:cNvSpPr>
            <a:spLocks noGrp="1"/>
          </p:cNvSpPr>
          <p:nvPr>
            <p:ph type="title"/>
          </p:nvPr>
        </p:nvSpPr>
        <p:spPr>
          <a:solidFill>
            <a:schemeClr val="bg2"/>
          </a:solidFill>
        </p:spPr>
        <p:txBody>
          <a:bodyPr/>
          <a:lstStyle/>
          <a:p>
            <a:pPr algn="ctr" eaLnBrk="1" hangingPunct="1"/>
            <a:r>
              <a:rPr lang="en-US" sz="4800" b="1" smtClean="0"/>
              <a:t>Example: Portfolio Variance</a:t>
            </a:r>
          </a:p>
        </p:txBody>
      </p:sp>
      <p:sp>
        <p:nvSpPr>
          <p:cNvPr id="130050" name="Rectangle 2"/>
          <p:cNvSpPr>
            <a:spLocks noChangeArrowheads="1"/>
          </p:cNvSpPr>
          <p:nvPr/>
        </p:nvSpPr>
        <p:spPr bwMode="auto">
          <a:xfrm>
            <a:off x="1219200" y="1752600"/>
            <a:ext cx="6629400" cy="1631950"/>
          </a:xfrm>
          <a:prstGeom prst="rect">
            <a:avLst/>
          </a:prstGeom>
          <a:noFill/>
          <a:ln w="9525">
            <a:noFill/>
            <a:miter lim="800000"/>
            <a:headEnd/>
            <a:tailEnd/>
          </a:ln>
        </p:spPr>
        <p:txBody>
          <a:bodyPr>
            <a:spAutoFit/>
          </a:bodyPr>
          <a:lstStyle/>
          <a:p>
            <a:r>
              <a:rPr lang="en-US" sz="2800" b="1" dirty="0">
                <a:latin typeface="Perpetua" pitchFamily="18" charset="0"/>
                <a:cs typeface="Arial" charset="0"/>
              </a:rPr>
              <a:t>Consider the following information:</a:t>
            </a:r>
          </a:p>
          <a:p>
            <a:pPr lvl="1"/>
            <a:r>
              <a:rPr lang="en-US" sz="2400" b="1" dirty="0">
                <a:latin typeface="Perpetua" pitchFamily="18" charset="0"/>
                <a:cs typeface="Arial" charset="0"/>
              </a:rPr>
              <a:t>	</a:t>
            </a:r>
            <a:r>
              <a:rPr lang="en-US" sz="2400" b="1" u="sng" dirty="0">
                <a:solidFill>
                  <a:srgbClr val="0070C0"/>
                </a:solidFill>
                <a:latin typeface="Perpetua" pitchFamily="18" charset="0"/>
                <a:cs typeface="Arial" charset="0"/>
              </a:rPr>
              <a:t>State	Probability	A	  B     </a:t>
            </a:r>
            <a:r>
              <a:rPr lang="en-US" sz="2400" b="1" dirty="0">
                <a:solidFill>
                  <a:srgbClr val="0070C0"/>
                </a:solidFill>
                <a:latin typeface="Perpetua" pitchFamily="18" charset="0"/>
                <a:cs typeface="Arial" charset="0"/>
              </a:rPr>
              <a:t>	</a:t>
            </a:r>
          </a:p>
          <a:p>
            <a:pPr lvl="1"/>
            <a:r>
              <a:rPr lang="en-US" sz="2400" b="1" dirty="0">
                <a:solidFill>
                  <a:srgbClr val="0070C0"/>
                </a:solidFill>
                <a:latin typeface="Perpetua" pitchFamily="18" charset="0"/>
                <a:cs typeface="Arial" charset="0"/>
              </a:rPr>
              <a:t>	Boom	.4		30%	-5%	  </a:t>
            </a:r>
          </a:p>
          <a:p>
            <a:pPr lvl="1"/>
            <a:r>
              <a:rPr lang="en-US" sz="2400" b="1" dirty="0">
                <a:solidFill>
                  <a:srgbClr val="0070C0"/>
                </a:solidFill>
                <a:latin typeface="Perpetua" pitchFamily="18" charset="0"/>
                <a:cs typeface="Arial" charset="0"/>
              </a:rPr>
              <a:t>	Bust	.6		-10%	25%</a:t>
            </a:r>
            <a:endParaRPr lang="en-US" b="1" dirty="0">
              <a:solidFill>
                <a:srgbClr val="0070C0"/>
              </a:solidFill>
              <a:latin typeface="Perpetua" pitchFamily="18" charset="0"/>
              <a:cs typeface="Arial"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a:solidFill>
            <a:schemeClr val="bg2"/>
          </a:solidFill>
        </p:spPr>
        <p:txBody>
          <a:bodyPr/>
          <a:lstStyle/>
          <a:p>
            <a:pPr algn="ctr" eaLnBrk="1" hangingPunct="1"/>
            <a:r>
              <a:rPr lang="en-US" sz="4800" b="1" smtClean="0"/>
              <a:t>Example: Portfolio Variance</a:t>
            </a:r>
          </a:p>
        </p:txBody>
      </p:sp>
      <p:sp>
        <p:nvSpPr>
          <p:cNvPr id="51202" name="Rectangle 2"/>
          <p:cNvSpPr>
            <a:spLocks noChangeArrowheads="1"/>
          </p:cNvSpPr>
          <p:nvPr/>
        </p:nvSpPr>
        <p:spPr bwMode="auto">
          <a:xfrm>
            <a:off x="1219200" y="1447800"/>
            <a:ext cx="6629400" cy="1631950"/>
          </a:xfrm>
          <a:prstGeom prst="rect">
            <a:avLst/>
          </a:prstGeom>
          <a:noFill/>
          <a:ln w="9525">
            <a:noFill/>
            <a:miter lim="800000"/>
            <a:headEnd/>
            <a:tailEnd/>
          </a:ln>
        </p:spPr>
        <p:txBody>
          <a:bodyPr>
            <a:spAutoFit/>
          </a:bodyPr>
          <a:lstStyle/>
          <a:p>
            <a:r>
              <a:rPr lang="en-US" sz="2800" b="1">
                <a:latin typeface="Perpetua" pitchFamily="18" charset="0"/>
                <a:cs typeface="Arial" charset="0"/>
              </a:rPr>
              <a:t>Consider the following information:</a:t>
            </a:r>
          </a:p>
          <a:p>
            <a:pPr lvl="1"/>
            <a:r>
              <a:rPr lang="en-US" sz="2400" b="1">
                <a:latin typeface="Perpetua" pitchFamily="18" charset="0"/>
                <a:cs typeface="Arial" charset="0"/>
              </a:rPr>
              <a:t>	</a:t>
            </a:r>
            <a:r>
              <a:rPr lang="en-US" sz="2400" b="1" u="sng">
                <a:solidFill>
                  <a:srgbClr val="0070C0"/>
                </a:solidFill>
                <a:latin typeface="Perpetua" pitchFamily="18" charset="0"/>
                <a:cs typeface="Arial" charset="0"/>
              </a:rPr>
              <a:t>State	Probability	A	  B     </a:t>
            </a:r>
            <a:r>
              <a:rPr lang="en-US" sz="2400" b="1">
                <a:solidFill>
                  <a:srgbClr val="0070C0"/>
                </a:solidFill>
                <a:latin typeface="Perpetua" pitchFamily="18" charset="0"/>
                <a:cs typeface="Arial" charset="0"/>
              </a:rPr>
              <a:t>	</a:t>
            </a:r>
          </a:p>
          <a:p>
            <a:pPr lvl="1"/>
            <a:r>
              <a:rPr lang="en-US" sz="2400" b="1">
                <a:solidFill>
                  <a:srgbClr val="0070C0"/>
                </a:solidFill>
                <a:latin typeface="Perpetua" pitchFamily="18" charset="0"/>
                <a:cs typeface="Arial" charset="0"/>
              </a:rPr>
              <a:t>	Boom	.4		30%	-5%	  </a:t>
            </a:r>
          </a:p>
          <a:p>
            <a:pPr lvl="1"/>
            <a:r>
              <a:rPr lang="en-US" sz="2400" b="1">
                <a:solidFill>
                  <a:srgbClr val="0070C0"/>
                </a:solidFill>
                <a:latin typeface="Perpetua" pitchFamily="18" charset="0"/>
                <a:cs typeface="Arial" charset="0"/>
              </a:rPr>
              <a:t>	Bust	.6		-10%	25%</a:t>
            </a:r>
            <a:endParaRPr lang="en-US" b="1">
              <a:solidFill>
                <a:srgbClr val="0070C0"/>
              </a:solidFill>
              <a:latin typeface="Perpetua" pitchFamily="18" charset="0"/>
              <a:cs typeface="Arial" charset="0"/>
            </a:endParaRPr>
          </a:p>
        </p:txBody>
      </p:sp>
      <p:sp>
        <p:nvSpPr>
          <p:cNvPr id="4" name="Rectangle 3"/>
          <p:cNvSpPr>
            <a:spLocks noChangeArrowheads="1"/>
          </p:cNvSpPr>
          <p:nvPr/>
        </p:nvSpPr>
        <p:spPr bwMode="auto">
          <a:xfrm>
            <a:off x="914400" y="3308350"/>
            <a:ext cx="6858000" cy="1077913"/>
          </a:xfrm>
          <a:prstGeom prst="rect">
            <a:avLst/>
          </a:prstGeom>
          <a:noFill/>
          <a:ln w="9525">
            <a:noFill/>
            <a:miter lim="800000"/>
            <a:headEnd/>
            <a:tailEnd/>
          </a:ln>
        </p:spPr>
        <p:txBody>
          <a:bodyPr>
            <a:spAutoFit/>
          </a:bodyPr>
          <a:lstStyle/>
          <a:p>
            <a:pPr lvl="1" algn="ctr"/>
            <a:r>
              <a:rPr lang="en-US" sz="3200" b="1">
                <a:latin typeface="Perpetua" pitchFamily="18" charset="0"/>
                <a:cs typeface="Arial" charset="0"/>
              </a:rPr>
              <a:t>1.  What is the expected return for asset A?</a:t>
            </a:r>
          </a:p>
        </p:txBody>
      </p:sp>
      <p:sp>
        <p:nvSpPr>
          <p:cNvPr id="5" name="TextBox 4"/>
          <p:cNvSpPr txBox="1">
            <a:spLocks noChangeArrowheads="1"/>
          </p:cNvSpPr>
          <p:nvPr/>
        </p:nvSpPr>
        <p:spPr bwMode="auto">
          <a:xfrm>
            <a:off x="914400" y="4800600"/>
            <a:ext cx="7391400" cy="584200"/>
          </a:xfrm>
          <a:prstGeom prst="rect">
            <a:avLst/>
          </a:prstGeom>
          <a:noFill/>
          <a:ln w="9525">
            <a:noFill/>
            <a:miter lim="800000"/>
            <a:headEnd/>
            <a:tailEnd/>
          </a:ln>
        </p:spPr>
        <p:txBody>
          <a:bodyPr>
            <a:spAutoFit/>
          </a:bodyPr>
          <a:lstStyle/>
          <a:p>
            <a:r>
              <a:rPr lang="en-US" sz="3200" b="1">
                <a:solidFill>
                  <a:srgbClr val="FF0000"/>
                </a:solidFill>
                <a:latin typeface="Perpetua" pitchFamily="18" charset="0"/>
                <a:cs typeface="Arial" charset="0"/>
              </a:rPr>
              <a:t>Asset A: E(R</a:t>
            </a:r>
            <a:r>
              <a:rPr lang="en-US" sz="3200" b="1" baseline="-25000">
                <a:solidFill>
                  <a:srgbClr val="FF0000"/>
                </a:solidFill>
                <a:latin typeface="Perpetua" pitchFamily="18" charset="0"/>
                <a:cs typeface="Arial" charset="0"/>
              </a:rPr>
              <a:t>A</a:t>
            </a:r>
            <a:r>
              <a:rPr lang="en-US" sz="3200" b="1">
                <a:solidFill>
                  <a:srgbClr val="FF0000"/>
                </a:solidFill>
                <a:latin typeface="Perpetua" pitchFamily="18" charset="0"/>
                <a:cs typeface="Arial" charset="0"/>
              </a:rPr>
              <a:t>) = .4(30) + .6(-10) = 6%</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0-#ppt_w/2"/>
                                          </p:val>
                                        </p:tav>
                                        <p:tav tm="100000">
                                          <p:val>
                                            <p:strVal val="#ppt_x"/>
                                          </p:val>
                                        </p:tav>
                                      </p:tavLst>
                                    </p:anim>
                                    <p:anim calcmode="lin" valueType="num">
                                      <p:cBhvr additive="base">
                                        <p:cTn id="15"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a:solidFill>
            <a:schemeClr val="bg2"/>
          </a:solidFill>
        </p:spPr>
        <p:txBody>
          <a:bodyPr/>
          <a:lstStyle/>
          <a:p>
            <a:pPr algn="ctr" eaLnBrk="1" hangingPunct="1"/>
            <a:r>
              <a:rPr lang="en-US" sz="4800" b="1" smtClean="0"/>
              <a:t>Example: Portfolio Variance</a:t>
            </a:r>
          </a:p>
        </p:txBody>
      </p:sp>
      <p:sp>
        <p:nvSpPr>
          <p:cNvPr id="52226" name="Rectangle 2"/>
          <p:cNvSpPr>
            <a:spLocks noChangeArrowheads="1"/>
          </p:cNvSpPr>
          <p:nvPr/>
        </p:nvSpPr>
        <p:spPr bwMode="auto">
          <a:xfrm>
            <a:off x="1219200" y="1447800"/>
            <a:ext cx="6629400" cy="1631950"/>
          </a:xfrm>
          <a:prstGeom prst="rect">
            <a:avLst/>
          </a:prstGeom>
          <a:noFill/>
          <a:ln w="9525">
            <a:noFill/>
            <a:miter lim="800000"/>
            <a:headEnd/>
            <a:tailEnd/>
          </a:ln>
        </p:spPr>
        <p:txBody>
          <a:bodyPr>
            <a:spAutoFit/>
          </a:bodyPr>
          <a:lstStyle/>
          <a:p>
            <a:r>
              <a:rPr lang="en-US" sz="2800" b="1">
                <a:latin typeface="Perpetua" pitchFamily="18" charset="0"/>
                <a:cs typeface="Arial" charset="0"/>
              </a:rPr>
              <a:t>Consider the following information:</a:t>
            </a:r>
          </a:p>
          <a:p>
            <a:pPr lvl="1"/>
            <a:r>
              <a:rPr lang="en-US" sz="2400" b="1">
                <a:latin typeface="Perpetua" pitchFamily="18" charset="0"/>
                <a:cs typeface="Arial" charset="0"/>
              </a:rPr>
              <a:t>	</a:t>
            </a:r>
            <a:r>
              <a:rPr lang="en-US" sz="2400" b="1" u="sng">
                <a:solidFill>
                  <a:srgbClr val="0070C0"/>
                </a:solidFill>
                <a:latin typeface="Perpetua" pitchFamily="18" charset="0"/>
                <a:cs typeface="Arial" charset="0"/>
              </a:rPr>
              <a:t>State	Probability	A	  B     </a:t>
            </a:r>
            <a:r>
              <a:rPr lang="en-US" sz="2400" b="1">
                <a:solidFill>
                  <a:srgbClr val="0070C0"/>
                </a:solidFill>
                <a:latin typeface="Perpetua" pitchFamily="18" charset="0"/>
                <a:cs typeface="Arial" charset="0"/>
              </a:rPr>
              <a:t>	</a:t>
            </a:r>
          </a:p>
          <a:p>
            <a:pPr lvl="1"/>
            <a:r>
              <a:rPr lang="en-US" sz="2400" b="1">
                <a:solidFill>
                  <a:srgbClr val="0070C0"/>
                </a:solidFill>
                <a:latin typeface="Perpetua" pitchFamily="18" charset="0"/>
                <a:cs typeface="Arial" charset="0"/>
              </a:rPr>
              <a:t>	Boom	.4		30%	-5%	  </a:t>
            </a:r>
          </a:p>
          <a:p>
            <a:pPr lvl="1"/>
            <a:r>
              <a:rPr lang="en-US" sz="2400" b="1">
                <a:solidFill>
                  <a:srgbClr val="0070C0"/>
                </a:solidFill>
                <a:latin typeface="Perpetua" pitchFamily="18" charset="0"/>
                <a:cs typeface="Arial" charset="0"/>
              </a:rPr>
              <a:t>	Bust	.6		-10%	25%</a:t>
            </a:r>
            <a:endParaRPr lang="en-US" b="1">
              <a:solidFill>
                <a:srgbClr val="0070C0"/>
              </a:solidFill>
              <a:latin typeface="Perpetua" pitchFamily="18" charset="0"/>
              <a:cs typeface="Arial" charset="0"/>
            </a:endParaRPr>
          </a:p>
        </p:txBody>
      </p:sp>
      <p:sp>
        <p:nvSpPr>
          <p:cNvPr id="4" name="Rectangle 3"/>
          <p:cNvSpPr>
            <a:spLocks noChangeArrowheads="1"/>
          </p:cNvSpPr>
          <p:nvPr/>
        </p:nvSpPr>
        <p:spPr bwMode="auto">
          <a:xfrm>
            <a:off x="685800" y="3276600"/>
            <a:ext cx="7848600" cy="584200"/>
          </a:xfrm>
          <a:prstGeom prst="rect">
            <a:avLst/>
          </a:prstGeom>
          <a:noFill/>
          <a:ln w="9525">
            <a:noFill/>
            <a:miter lim="800000"/>
            <a:headEnd/>
            <a:tailEnd/>
          </a:ln>
        </p:spPr>
        <p:txBody>
          <a:bodyPr>
            <a:spAutoFit/>
          </a:bodyPr>
          <a:lstStyle/>
          <a:p>
            <a:pPr lvl="1"/>
            <a:r>
              <a:rPr lang="en-US" sz="3200" b="1">
                <a:latin typeface="Perpetua" pitchFamily="18" charset="0"/>
                <a:cs typeface="Arial" charset="0"/>
              </a:rPr>
              <a:t>2.  What is the variance for asset A?</a:t>
            </a:r>
          </a:p>
        </p:txBody>
      </p:sp>
      <p:sp>
        <p:nvSpPr>
          <p:cNvPr id="5" name="TextBox 4"/>
          <p:cNvSpPr txBox="1">
            <a:spLocks noChangeArrowheads="1"/>
          </p:cNvSpPr>
          <p:nvPr/>
        </p:nvSpPr>
        <p:spPr bwMode="auto">
          <a:xfrm>
            <a:off x="990600" y="4191000"/>
            <a:ext cx="7391400" cy="1077913"/>
          </a:xfrm>
          <a:prstGeom prst="rect">
            <a:avLst/>
          </a:prstGeom>
          <a:noFill/>
          <a:ln w="9525">
            <a:noFill/>
            <a:miter lim="800000"/>
            <a:headEnd/>
            <a:tailEnd/>
          </a:ln>
        </p:spPr>
        <p:txBody>
          <a:bodyPr>
            <a:spAutoFit/>
          </a:bodyPr>
          <a:lstStyle/>
          <a:p>
            <a:r>
              <a:rPr lang="en-US" sz="3200" b="1">
                <a:solidFill>
                  <a:srgbClr val="FF0000"/>
                </a:solidFill>
                <a:latin typeface="Perpetua" pitchFamily="18" charset="0"/>
                <a:cs typeface="Arial" charset="0"/>
              </a:rPr>
              <a:t>Variance(A) = .4(30-6)</a:t>
            </a:r>
            <a:r>
              <a:rPr lang="en-US" sz="3200" b="1" baseline="30000">
                <a:solidFill>
                  <a:srgbClr val="FF0000"/>
                </a:solidFill>
                <a:latin typeface="Perpetua" pitchFamily="18" charset="0"/>
                <a:cs typeface="Arial" charset="0"/>
              </a:rPr>
              <a:t>2</a:t>
            </a:r>
            <a:r>
              <a:rPr lang="en-US" sz="3200" b="1">
                <a:solidFill>
                  <a:srgbClr val="FF0000"/>
                </a:solidFill>
                <a:latin typeface="Perpetua" pitchFamily="18" charset="0"/>
                <a:cs typeface="Arial" charset="0"/>
              </a:rPr>
              <a:t> + .6(-10-6)</a:t>
            </a:r>
            <a:r>
              <a:rPr lang="en-US" sz="3200" b="1" baseline="30000">
                <a:solidFill>
                  <a:srgbClr val="FF0000"/>
                </a:solidFill>
                <a:latin typeface="Perpetua" pitchFamily="18" charset="0"/>
                <a:cs typeface="Arial" charset="0"/>
              </a:rPr>
              <a:t>2</a:t>
            </a:r>
            <a:r>
              <a:rPr lang="en-US" sz="3200" b="1">
                <a:solidFill>
                  <a:srgbClr val="FF0000"/>
                </a:solidFill>
                <a:latin typeface="Perpetua" pitchFamily="18" charset="0"/>
                <a:cs typeface="Arial" charset="0"/>
              </a:rPr>
              <a:t> </a:t>
            </a:r>
          </a:p>
          <a:p>
            <a:pPr algn="ctr"/>
            <a:r>
              <a:rPr lang="en-US" sz="3200" b="1">
                <a:solidFill>
                  <a:srgbClr val="FF0000"/>
                </a:solidFill>
                <a:latin typeface="Perpetua" pitchFamily="18" charset="0"/>
                <a:cs typeface="Arial" charset="0"/>
              </a:rPr>
              <a:t>= 384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 calcmode="lin" valueType="num">
                                      <p:cBhvr additive="base">
                                        <p:cTn id="14"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15" dur="500" fill="hold"/>
                                        <p:tgtEl>
                                          <p:spTgt spid="5">
                                            <p:txEl>
                                              <p:pRg st="0" end="0"/>
                                            </p:txEl>
                                          </p:spTgt>
                                        </p:tgtEl>
                                        <p:attrNameLst>
                                          <p:attrName>ppt_y</p:attrName>
                                        </p:attrNameLst>
                                      </p:cBhvr>
                                      <p:tavLst>
                                        <p:tav tm="0">
                                          <p:val>
                                            <p:strVal val="#ppt_y"/>
                                          </p:val>
                                        </p:tav>
                                        <p:tav tm="100000">
                                          <p:val>
                                            <p:strVal val="#ppt_y"/>
                                          </p:val>
                                        </p:tav>
                                      </p:tavLst>
                                    </p:anim>
                                  </p:childTnLst>
                                </p:cTn>
                              </p:par>
                              <p:par>
                                <p:cTn id="16" presetID="2" presetClass="entr" presetSubtype="8" fill="hold" nodeType="with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 calcmode="lin" valueType="num">
                                      <p:cBhvr additive="base">
                                        <p:cTn id="18" dur="5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a:xfrm>
            <a:off x="914400" y="457200"/>
            <a:ext cx="7772400" cy="960438"/>
          </a:xfrm>
          <a:solidFill>
            <a:schemeClr val="bg2"/>
          </a:solidFill>
        </p:spPr>
        <p:txBody>
          <a:bodyPr/>
          <a:lstStyle/>
          <a:p>
            <a:pPr algn="ctr" eaLnBrk="1" hangingPunct="1"/>
            <a:r>
              <a:rPr lang="en-US" sz="4800" b="1" smtClean="0"/>
              <a:t>Example: Portfolio Variance</a:t>
            </a:r>
          </a:p>
        </p:txBody>
      </p:sp>
      <p:sp>
        <p:nvSpPr>
          <p:cNvPr id="53250" name="Rectangle 2"/>
          <p:cNvSpPr>
            <a:spLocks noChangeArrowheads="1"/>
          </p:cNvSpPr>
          <p:nvPr/>
        </p:nvSpPr>
        <p:spPr bwMode="auto">
          <a:xfrm>
            <a:off x="1219200" y="1447800"/>
            <a:ext cx="6629400" cy="1631950"/>
          </a:xfrm>
          <a:prstGeom prst="rect">
            <a:avLst/>
          </a:prstGeom>
          <a:noFill/>
          <a:ln w="9525">
            <a:noFill/>
            <a:miter lim="800000"/>
            <a:headEnd/>
            <a:tailEnd/>
          </a:ln>
        </p:spPr>
        <p:txBody>
          <a:bodyPr>
            <a:spAutoFit/>
          </a:bodyPr>
          <a:lstStyle/>
          <a:p>
            <a:r>
              <a:rPr lang="en-US" sz="2800" b="1">
                <a:latin typeface="Perpetua" pitchFamily="18" charset="0"/>
                <a:cs typeface="Arial" charset="0"/>
              </a:rPr>
              <a:t>Consider the following information:</a:t>
            </a:r>
          </a:p>
          <a:p>
            <a:pPr lvl="1"/>
            <a:r>
              <a:rPr lang="en-US" sz="2400" b="1">
                <a:latin typeface="Perpetua" pitchFamily="18" charset="0"/>
                <a:cs typeface="Arial" charset="0"/>
              </a:rPr>
              <a:t>	</a:t>
            </a:r>
            <a:r>
              <a:rPr lang="en-US" sz="2400" b="1" u="sng">
                <a:solidFill>
                  <a:srgbClr val="0070C0"/>
                </a:solidFill>
                <a:latin typeface="Perpetua" pitchFamily="18" charset="0"/>
                <a:cs typeface="Arial" charset="0"/>
              </a:rPr>
              <a:t>State	Probability	A	  B     </a:t>
            </a:r>
            <a:r>
              <a:rPr lang="en-US" sz="2400" b="1">
                <a:solidFill>
                  <a:srgbClr val="0070C0"/>
                </a:solidFill>
                <a:latin typeface="Perpetua" pitchFamily="18" charset="0"/>
                <a:cs typeface="Arial" charset="0"/>
              </a:rPr>
              <a:t>	</a:t>
            </a:r>
          </a:p>
          <a:p>
            <a:pPr lvl="1"/>
            <a:r>
              <a:rPr lang="en-US" sz="2400" b="1">
                <a:solidFill>
                  <a:srgbClr val="0070C0"/>
                </a:solidFill>
                <a:latin typeface="Perpetua" pitchFamily="18" charset="0"/>
                <a:cs typeface="Arial" charset="0"/>
              </a:rPr>
              <a:t>	Boom	.4		30%	-5%	  </a:t>
            </a:r>
          </a:p>
          <a:p>
            <a:pPr lvl="1"/>
            <a:r>
              <a:rPr lang="en-US" sz="2400" b="1">
                <a:solidFill>
                  <a:srgbClr val="0070C0"/>
                </a:solidFill>
                <a:latin typeface="Perpetua" pitchFamily="18" charset="0"/>
                <a:cs typeface="Arial" charset="0"/>
              </a:rPr>
              <a:t>	Bust	.6		-10%	25%</a:t>
            </a:r>
            <a:endParaRPr lang="en-US" b="1">
              <a:solidFill>
                <a:srgbClr val="0070C0"/>
              </a:solidFill>
              <a:latin typeface="Perpetua" pitchFamily="18" charset="0"/>
              <a:cs typeface="Arial" charset="0"/>
            </a:endParaRPr>
          </a:p>
        </p:txBody>
      </p:sp>
      <p:sp>
        <p:nvSpPr>
          <p:cNvPr id="4" name="Rectangle 3"/>
          <p:cNvSpPr>
            <a:spLocks noChangeArrowheads="1"/>
          </p:cNvSpPr>
          <p:nvPr/>
        </p:nvSpPr>
        <p:spPr bwMode="auto">
          <a:xfrm>
            <a:off x="685800" y="3276600"/>
            <a:ext cx="7239000" cy="1077913"/>
          </a:xfrm>
          <a:prstGeom prst="rect">
            <a:avLst/>
          </a:prstGeom>
          <a:noFill/>
          <a:ln w="9525">
            <a:noFill/>
            <a:miter lim="800000"/>
            <a:headEnd/>
            <a:tailEnd/>
          </a:ln>
        </p:spPr>
        <p:txBody>
          <a:bodyPr>
            <a:spAutoFit/>
          </a:bodyPr>
          <a:lstStyle/>
          <a:p>
            <a:pPr lvl="1" algn="ctr"/>
            <a:r>
              <a:rPr lang="en-US" sz="3200" b="1">
                <a:latin typeface="Perpetua" pitchFamily="18" charset="0"/>
                <a:cs typeface="Arial" charset="0"/>
              </a:rPr>
              <a:t>3.  What is the standard deviation for asset A?</a:t>
            </a:r>
          </a:p>
        </p:txBody>
      </p:sp>
      <p:sp>
        <p:nvSpPr>
          <p:cNvPr id="5" name="TextBox 4"/>
          <p:cNvSpPr txBox="1">
            <a:spLocks noChangeArrowheads="1"/>
          </p:cNvSpPr>
          <p:nvPr/>
        </p:nvSpPr>
        <p:spPr bwMode="auto">
          <a:xfrm>
            <a:off x="685800" y="4684713"/>
            <a:ext cx="7391400" cy="584200"/>
          </a:xfrm>
          <a:prstGeom prst="rect">
            <a:avLst/>
          </a:prstGeom>
          <a:noFill/>
          <a:ln w="9525">
            <a:noFill/>
            <a:miter lim="800000"/>
            <a:headEnd/>
            <a:tailEnd/>
          </a:ln>
        </p:spPr>
        <p:txBody>
          <a:bodyPr>
            <a:spAutoFit/>
          </a:bodyPr>
          <a:lstStyle/>
          <a:p>
            <a:pPr algn="ctr"/>
            <a:r>
              <a:rPr lang="en-US" sz="3200" b="1">
                <a:solidFill>
                  <a:srgbClr val="FF0000"/>
                </a:solidFill>
                <a:latin typeface="Perpetua" pitchFamily="18" charset="0"/>
                <a:cs typeface="Arial" charset="0"/>
              </a:rPr>
              <a:t>Std. Dev.(A) = 19.6%</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0-#ppt_w/2"/>
                                          </p:val>
                                        </p:tav>
                                        <p:tav tm="100000">
                                          <p:val>
                                            <p:strVal val="#ppt_x"/>
                                          </p:val>
                                        </p:tav>
                                      </p:tavLst>
                                    </p:anim>
                                    <p:anim calcmode="lin" valueType="num">
                                      <p:cBhvr additive="base">
                                        <p:cTn id="15"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a:xfrm>
            <a:off x="914400" y="457200"/>
            <a:ext cx="7772400" cy="960438"/>
          </a:xfrm>
          <a:solidFill>
            <a:schemeClr val="bg2"/>
          </a:solidFill>
        </p:spPr>
        <p:txBody>
          <a:bodyPr/>
          <a:lstStyle/>
          <a:p>
            <a:pPr algn="ctr" eaLnBrk="1" hangingPunct="1"/>
            <a:r>
              <a:rPr lang="en-US" sz="4800" b="1" smtClean="0"/>
              <a:t>Example: Portfolio Variance</a:t>
            </a:r>
          </a:p>
        </p:txBody>
      </p:sp>
      <p:sp>
        <p:nvSpPr>
          <p:cNvPr id="54274" name="Rectangle 2"/>
          <p:cNvSpPr>
            <a:spLocks noChangeArrowheads="1"/>
          </p:cNvSpPr>
          <p:nvPr/>
        </p:nvSpPr>
        <p:spPr bwMode="auto">
          <a:xfrm>
            <a:off x="1219200" y="1447800"/>
            <a:ext cx="6629400" cy="1631950"/>
          </a:xfrm>
          <a:prstGeom prst="rect">
            <a:avLst/>
          </a:prstGeom>
          <a:noFill/>
          <a:ln w="9525">
            <a:noFill/>
            <a:miter lim="800000"/>
            <a:headEnd/>
            <a:tailEnd/>
          </a:ln>
        </p:spPr>
        <p:txBody>
          <a:bodyPr>
            <a:spAutoFit/>
          </a:bodyPr>
          <a:lstStyle/>
          <a:p>
            <a:r>
              <a:rPr lang="en-US" sz="2800" b="1">
                <a:latin typeface="Perpetua" pitchFamily="18" charset="0"/>
                <a:cs typeface="Arial" charset="0"/>
              </a:rPr>
              <a:t>Consider the following information:</a:t>
            </a:r>
          </a:p>
          <a:p>
            <a:pPr lvl="1"/>
            <a:r>
              <a:rPr lang="en-US" sz="2400" b="1">
                <a:latin typeface="Perpetua" pitchFamily="18" charset="0"/>
                <a:cs typeface="Arial" charset="0"/>
              </a:rPr>
              <a:t>	</a:t>
            </a:r>
            <a:r>
              <a:rPr lang="en-US" sz="2400" b="1" u="sng">
                <a:solidFill>
                  <a:srgbClr val="0070C0"/>
                </a:solidFill>
                <a:latin typeface="Perpetua" pitchFamily="18" charset="0"/>
                <a:cs typeface="Arial" charset="0"/>
              </a:rPr>
              <a:t>State	Probability	A	  B     </a:t>
            </a:r>
            <a:r>
              <a:rPr lang="en-US" sz="2400" b="1">
                <a:solidFill>
                  <a:srgbClr val="0070C0"/>
                </a:solidFill>
                <a:latin typeface="Perpetua" pitchFamily="18" charset="0"/>
                <a:cs typeface="Arial" charset="0"/>
              </a:rPr>
              <a:t>	</a:t>
            </a:r>
          </a:p>
          <a:p>
            <a:pPr lvl="1"/>
            <a:r>
              <a:rPr lang="en-US" sz="2400" b="1">
                <a:solidFill>
                  <a:srgbClr val="0070C0"/>
                </a:solidFill>
                <a:latin typeface="Perpetua" pitchFamily="18" charset="0"/>
                <a:cs typeface="Arial" charset="0"/>
              </a:rPr>
              <a:t>	Boom	.4		30%	-5%	  </a:t>
            </a:r>
          </a:p>
          <a:p>
            <a:pPr lvl="1"/>
            <a:r>
              <a:rPr lang="en-US" sz="2400" b="1">
                <a:solidFill>
                  <a:srgbClr val="0070C0"/>
                </a:solidFill>
                <a:latin typeface="Perpetua" pitchFamily="18" charset="0"/>
                <a:cs typeface="Arial" charset="0"/>
              </a:rPr>
              <a:t>	Bust	.6		-10%	25%</a:t>
            </a:r>
            <a:endParaRPr lang="en-US" b="1">
              <a:solidFill>
                <a:srgbClr val="0070C0"/>
              </a:solidFill>
              <a:latin typeface="Perpetua" pitchFamily="18" charset="0"/>
              <a:cs typeface="Arial" charset="0"/>
            </a:endParaRPr>
          </a:p>
        </p:txBody>
      </p:sp>
      <p:sp>
        <p:nvSpPr>
          <p:cNvPr id="4" name="Rectangle 3"/>
          <p:cNvSpPr>
            <a:spLocks noChangeArrowheads="1"/>
          </p:cNvSpPr>
          <p:nvPr/>
        </p:nvSpPr>
        <p:spPr bwMode="auto">
          <a:xfrm>
            <a:off x="1066800" y="3276600"/>
            <a:ext cx="6858000" cy="1077913"/>
          </a:xfrm>
          <a:prstGeom prst="rect">
            <a:avLst/>
          </a:prstGeom>
          <a:noFill/>
          <a:ln w="9525">
            <a:noFill/>
            <a:miter lim="800000"/>
            <a:headEnd/>
            <a:tailEnd/>
          </a:ln>
        </p:spPr>
        <p:txBody>
          <a:bodyPr>
            <a:spAutoFit/>
          </a:bodyPr>
          <a:lstStyle/>
          <a:p>
            <a:pPr lvl="1" algn="ctr"/>
            <a:r>
              <a:rPr lang="en-US" sz="3200" b="1">
                <a:latin typeface="Perpetua" pitchFamily="18" charset="0"/>
                <a:cs typeface="Arial" charset="0"/>
              </a:rPr>
              <a:t>4.  What is the expected return for asset B?</a:t>
            </a:r>
          </a:p>
        </p:txBody>
      </p:sp>
      <p:sp>
        <p:nvSpPr>
          <p:cNvPr id="5" name="TextBox 4"/>
          <p:cNvSpPr txBox="1">
            <a:spLocks noChangeArrowheads="1"/>
          </p:cNvSpPr>
          <p:nvPr/>
        </p:nvSpPr>
        <p:spPr bwMode="auto">
          <a:xfrm>
            <a:off x="914400" y="4800600"/>
            <a:ext cx="7391400" cy="584200"/>
          </a:xfrm>
          <a:prstGeom prst="rect">
            <a:avLst/>
          </a:prstGeom>
          <a:noFill/>
          <a:ln w="9525">
            <a:noFill/>
            <a:miter lim="800000"/>
            <a:headEnd/>
            <a:tailEnd/>
          </a:ln>
        </p:spPr>
        <p:txBody>
          <a:bodyPr>
            <a:spAutoFit/>
          </a:bodyPr>
          <a:lstStyle/>
          <a:p>
            <a:pPr algn="ctr"/>
            <a:r>
              <a:rPr lang="en-US" sz="3200">
                <a:latin typeface="Perpetua" pitchFamily="18" charset="0"/>
              </a:rPr>
              <a:t> </a:t>
            </a:r>
            <a:r>
              <a:rPr lang="en-US" sz="3200" b="1">
                <a:solidFill>
                  <a:srgbClr val="FF0000"/>
                </a:solidFill>
                <a:latin typeface="Perpetua" pitchFamily="18" charset="0"/>
                <a:cs typeface="Arial" charset="0"/>
              </a:rPr>
              <a:t>E(R</a:t>
            </a:r>
            <a:r>
              <a:rPr lang="en-US" sz="3200" b="1" baseline="-25000">
                <a:solidFill>
                  <a:srgbClr val="FF0000"/>
                </a:solidFill>
                <a:latin typeface="Perpetua" pitchFamily="18" charset="0"/>
                <a:cs typeface="Arial" charset="0"/>
              </a:rPr>
              <a:t>B</a:t>
            </a:r>
            <a:r>
              <a:rPr lang="en-US" sz="3200" b="1">
                <a:solidFill>
                  <a:srgbClr val="FF0000"/>
                </a:solidFill>
                <a:latin typeface="Perpetua" pitchFamily="18" charset="0"/>
                <a:cs typeface="Arial" charset="0"/>
              </a:rPr>
              <a:t>) = .4(-5) + .6(25) = 13%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0-#ppt_w/2"/>
                                          </p:val>
                                        </p:tav>
                                        <p:tav tm="100000">
                                          <p:val>
                                            <p:strVal val="#ppt_x"/>
                                          </p:val>
                                        </p:tav>
                                      </p:tavLst>
                                    </p:anim>
                                    <p:anim calcmode="lin" valueType="num">
                                      <p:cBhvr additive="base">
                                        <p:cTn id="15"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a:solidFill>
            <a:schemeClr val="bg2"/>
          </a:solidFill>
        </p:spPr>
        <p:txBody>
          <a:bodyPr/>
          <a:lstStyle/>
          <a:p>
            <a:pPr algn="ctr" eaLnBrk="1" hangingPunct="1"/>
            <a:r>
              <a:rPr lang="en-US" sz="4800" b="1" smtClean="0"/>
              <a:t>Example: Portfolio Variance</a:t>
            </a:r>
          </a:p>
        </p:txBody>
      </p:sp>
      <p:sp>
        <p:nvSpPr>
          <p:cNvPr id="55298" name="Rectangle 2"/>
          <p:cNvSpPr>
            <a:spLocks noChangeArrowheads="1"/>
          </p:cNvSpPr>
          <p:nvPr/>
        </p:nvSpPr>
        <p:spPr bwMode="auto">
          <a:xfrm>
            <a:off x="1219200" y="1447800"/>
            <a:ext cx="6629400" cy="1631950"/>
          </a:xfrm>
          <a:prstGeom prst="rect">
            <a:avLst/>
          </a:prstGeom>
          <a:noFill/>
          <a:ln w="9525">
            <a:noFill/>
            <a:miter lim="800000"/>
            <a:headEnd/>
            <a:tailEnd/>
          </a:ln>
        </p:spPr>
        <p:txBody>
          <a:bodyPr>
            <a:spAutoFit/>
          </a:bodyPr>
          <a:lstStyle/>
          <a:p>
            <a:r>
              <a:rPr lang="en-US" sz="2800" b="1">
                <a:latin typeface="Perpetua" pitchFamily="18" charset="0"/>
                <a:cs typeface="Arial" charset="0"/>
              </a:rPr>
              <a:t>Consider the following information:</a:t>
            </a:r>
          </a:p>
          <a:p>
            <a:pPr lvl="1"/>
            <a:r>
              <a:rPr lang="en-US" sz="2400" b="1">
                <a:latin typeface="Perpetua" pitchFamily="18" charset="0"/>
                <a:cs typeface="Arial" charset="0"/>
              </a:rPr>
              <a:t>	</a:t>
            </a:r>
            <a:r>
              <a:rPr lang="en-US" sz="2400" b="1" u="sng">
                <a:solidFill>
                  <a:srgbClr val="0070C0"/>
                </a:solidFill>
                <a:latin typeface="Perpetua" pitchFamily="18" charset="0"/>
                <a:cs typeface="Arial" charset="0"/>
              </a:rPr>
              <a:t>State	Probability	A	  B     </a:t>
            </a:r>
            <a:r>
              <a:rPr lang="en-US" sz="2400" b="1">
                <a:solidFill>
                  <a:srgbClr val="0070C0"/>
                </a:solidFill>
                <a:latin typeface="Perpetua" pitchFamily="18" charset="0"/>
                <a:cs typeface="Arial" charset="0"/>
              </a:rPr>
              <a:t>	</a:t>
            </a:r>
          </a:p>
          <a:p>
            <a:pPr lvl="1"/>
            <a:r>
              <a:rPr lang="en-US" sz="2400" b="1">
                <a:solidFill>
                  <a:srgbClr val="0070C0"/>
                </a:solidFill>
                <a:latin typeface="Perpetua" pitchFamily="18" charset="0"/>
                <a:cs typeface="Arial" charset="0"/>
              </a:rPr>
              <a:t>	Boom	.4		30%	-5%	  </a:t>
            </a:r>
          </a:p>
          <a:p>
            <a:pPr lvl="1"/>
            <a:r>
              <a:rPr lang="en-US" sz="2400" b="1">
                <a:solidFill>
                  <a:srgbClr val="0070C0"/>
                </a:solidFill>
                <a:latin typeface="Perpetua" pitchFamily="18" charset="0"/>
                <a:cs typeface="Arial" charset="0"/>
              </a:rPr>
              <a:t>	Bust	.6		-10%	25%</a:t>
            </a:r>
            <a:endParaRPr lang="en-US" b="1">
              <a:solidFill>
                <a:srgbClr val="0070C0"/>
              </a:solidFill>
              <a:latin typeface="Perpetua" pitchFamily="18" charset="0"/>
              <a:cs typeface="Arial" charset="0"/>
            </a:endParaRPr>
          </a:p>
        </p:txBody>
      </p:sp>
      <p:sp>
        <p:nvSpPr>
          <p:cNvPr id="4" name="Rectangle 3"/>
          <p:cNvSpPr>
            <a:spLocks noChangeArrowheads="1"/>
          </p:cNvSpPr>
          <p:nvPr/>
        </p:nvSpPr>
        <p:spPr bwMode="auto">
          <a:xfrm>
            <a:off x="685800" y="3276600"/>
            <a:ext cx="7620000" cy="584200"/>
          </a:xfrm>
          <a:prstGeom prst="rect">
            <a:avLst/>
          </a:prstGeom>
          <a:noFill/>
          <a:ln w="9525">
            <a:noFill/>
            <a:miter lim="800000"/>
            <a:headEnd/>
            <a:tailEnd/>
          </a:ln>
        </p:spPr>
        <p:txBody>
          <a:bodyPr>
            <a:spAutoFit/>
          </a:bodyPr>
          <a:lstStyle/>
          <a:p>
            <a:pPr lvl="1"/>
            <a:r>
              <a:rPr lang="en-US" sz="3200" b="1">
                <a:latin typeface="Perpetua" pitchFamily="18" charset="0"/>
                <a:cs typeface="Arial" charset="0"/>
              </a:rPr>
              <a:t>5.  What is the variance for asset B?</a:t>
            </a:r>
          </a:p>
        </p:txBody>
      </p:sp>
      <p:sp>
        <p:nvSpPr>
          <p:cNvPr id="5" name="TextBox 4"/>
          <p:cNvSpPr txBox="1">
            <a:spLocks noChangeArrowheads="1"/>
          </p:cNvSpPr>
          <p:nvPr/>
        </p:nvSpPr>
        <p:spPr bwMode="auto">
          <a:xfrm>
            <a:off x="990600" y="4191000"/>
            <a:ext cx="7391400" cy="1077913"/>
          </a:xfrm>
          <a:prstGeom prst="rect">
            <a:avLst/>
          </a:prstGeom>
          <a:noFill/>
          <a:ln w="9525">
            <a:noFill/>
            <a:miter lim="800000"/>
            <a:headEnd/>
            <a:tailEnd/>
          </a:ln>
        </p:spPr>
        <p:txBody>
          <a:bodyPr>
            <a:spAutoFit/>
          </a:bodyPr>
          <a:lstStyle/>
          <a:p>
            <a:r>
              <a:rPr lang="en-US" sz="3200" b="1">
                <a:solidFill>
                  <a:srgbClr val="FF0000"/>
                </a:solidFill>
                <a:latin typeface="Perpetua" pitchFamily="18" charset="0"/>
                <a:cs typeface="Arial" charset="0"/>
              </a:rPr>
              <a:t>Variance(B) = .4(-5-13)</a:t>
            </a:r>
            <a:r>
              <a:rPr lang="en-US" sz="3200" b="1" baseline="30000">
                <a:solidFill>
                  <a:srgbClr val="FF0000"/>
                </a:solidFill>
                <a:latin typeface="Perpetua" pitchFamily="18" charset="0"/>
                <a:cs typeface="Arial" charset="0"/>
              </a:rPr>
              <a:t>2</a:t>
            </a:r>
            <a:r>
              <a:rPr lang="en-US" sz="3200" b="1">
                <a:solidFill>
                  <a:srgbClr val="FF0000"/>
                </a:solidFill>
                <a:latin typeface="Perpetua" pitchFamily="18" charset="0"/>
                <a:cs typeface="Arial" charset="0"/>
              </a:rPr>
              <a:t> + .6(25-13)</a:t>
            </a:r>
            <a:r>
              <a:rPr lang="en-US" sz="3200" b="1" baseline="30000">
                <a:solidFill>
                  <a:srgbClr val="FF0000"/>
                </a:solidFill>
                <a:latin typeface="Perpetua" pitchFamily="18" charset="0"/>
                <a:cs typeface="Arial" charset="0"/>
              </a:rPr>
              <a:t>2</a:t>
            </a:r>
            <a:r>
              <a:rPr lang="en-US" sz="3200" b="1">
                <a:solidFill>
                  <a:srgbClr val="FF0000"/>
                </a:solidFill>
                <a:latin typeface="Perpetua" pitchFamily="18" charset="0"/>
                <a:cs typeface="Arial" charset="0"/>
              </a:rPr>
              <a:t> </a:t>
            </a:r>
          </a:p>
          <a:p>
            <a:pPr algn="ctr"/>
            <a:r>
              <a:rPr lang="en-US" sz="3200" b="1">
                <a:solidFill>
                  <a:srgbClr val="FF0000"/>
                </a:solidFill>
                <a:latin typeface="Perpetua" pitchFamily="18" charset="0"/>
                <a:cs typeface="Arial" charset="0"/>
              </a:rPr>
              <a:t>= 216</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0-#ppt_w/2"/>
                                          </p:val>
                                        </p:tav>
                                        <p:tav tm="100000">
                                          <p:val>
                                            <p:strVal val="#ppt_x"/>
                                          </p:val>
                                        </p:tav>
                                      </p:tavLst>
                                    </p:anim>
                                    <p:anim calcmode="lin" valueType="num">
                                      <p:cBhvr additive="base">
                                        <p:cTn id="15"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a:solidFill>
            <a:schemeClr val="bg2"/>
          </a:solidFill>
        </p:spPr>
        <p:txBody>
          <a:bodyPr/>
          <a:lstStyle/>
          <a:p>
            <a:pPr algn="ctr" eaLnBrk="1" hangingPunct="1"/>
            <a:r>
              <a:rPr lang="en-US" sz="4800" b="1" smtClean="0"/>
              <a:t>Example: Portfolio Variance</a:t>
            </a:r>
          </a:p>
        </p:txBody>
      </p:sp>
      <p:sp>
        <p:nvSpPr>
          <p:cNvPr id="56322" name="Rectangle 2"/>
          <p:cNvSpPr>
            <a:spLocks noChangeArrowheads="1"/>
          </p:cNvSpPr>
          <p:nvPr/>
        </p:nvSpPr>
        <p:spPr bwMode="auto">
          <a:xfrm>
            <a:off x="1219200" y="1447800"/>
            <a:ext cx="6629400" cy="1631950"/>
          </a:xfrm>
          <a:prstGeom prst="rect">
            <a:avLst/>
          </a:prstGeom>
          <a:noFill/>
          <a:ln w="9525">
            <a:noFill/>
            <a:miter lim="800000"/>
            <a:headEnd/>
            <a:tailEnd/>
          </a:ln>
        </p:spPr>
        <p:txBody>
          <a:bodyPr>
            <a:spAutoFit/>
          </a:bodyPr>
          <a:lstStyle/>
          <a:p>
            <a:r>
              <a:rPr lang="en-US" sz="2800" b="1">
                <a:latin typeface="Perpetua" pitchFamily="18" charset="0"/>
                <a:cs typeface="Arial" charset="0"/>
              </a:rPr>
              <a:t>Consider the following information:</a:t>
            </a:r>
          </a:p>
          <a:p>
            <a:pPr lvl="1"/>
            <a:r>
              <a:rPr lang="en-US" sz="2400" b="1">
                <a:latin typeface="Perpetua" pitchFamily="18" charset="0"/>
                <a:cs typeface="Arial" charset="0"/>
              </a:rPr>
              <a:t>	</a:t>
            </a:r>
            <a:r>
              <a:rPr lang="en-US" sz="2400" b="1" u="sng">
                <a:solidFill>
                  <a:srgbClr val="0070C0"/>
                </a:solidFill>
                <a:latin typeface="Perpetua" pitchFamily="18" charset="0"/>
                <a:cs typeface="Arial" charset="0"/>
              </a:rPr>
              <a:t>State	Probability	A	  B     </a:t>
            </a:r>
            <a:r>
              <a:rPr lang="en-US" sz="2400" b="1">
                <a:solidFill>
                  <a:srgbClr val="0070C0"/>
                </a:solidFill>
                <a:latin typeface="Perpetua" pitchFamily="18" charset="0"/>
                <a:cs typeface="Arial" charset="0"/>
              </a:rPr>
              <a:t>	</a:t>
            </a:r>
          </a:p>
          <a:p>
            <a:pPr lvl="1"/>
            <a:r>
              <a:rPr lang="en-US" sz="2400" b="1">
                <a:solidFill>
                  <a:srgbClr val="0070C0"/>
                </a:solidFill>
                <a:latin typeface="Perpetua" pitchFamily="18" charset="0"/>
                <a:cs typeface="Arial" charset="0"/>
              </a:rPr>
              <a:t>	Boom	.4		30%	-5%	  </a:t>
            </a:r>
          </a:p>
          <a:p>
            <a:pPr lvl="1"/>
            <a:r>
              <a:rPr lang="en-US" sz="2400" b="1">
                <a:solidFill>
                  <a:srgbClr val="0070C0"/>
                </a:solidFill>
                <a:latin typeface="Perpetua" pitchFamily="18" charset="0"/>
                <a:cs typeface="Arial" charset="0"/>
              </a:rPr>
              <a:t>	Bust	.6		-10%	25%</a:t>
            </a:r>
            <a:endParaRPr lang="en-US" b="1">
              <a:solidFill>
                <a:srgbClr val="0070C0"/>
              </a:solidFill>
              <a:latin typeface="Perpetua" pitchFamily="18" charset="0"/>
              <a:cs typeface="Arial" charset="0"/>
            </a:endParaRPr>
          </a:p>
        </p:txBody>
      </p:sp>
      <p:sp>
        <p:nvSpPr>
          <p:cNvPr id="4" name="Rectangle 3"/>
          <p:cNvSpPr>
            <a:spLocks noChangeArrowheads="1"/>
          </p:cNvSpPr>
          <p:nvPr/>
        </p:nvSpPr>
        <p:spPr bwMode="auto">
          <a:xfrm>
            <a:off x="685800" y="3276600"/>
            <a:ext cx="7239000" cy="1077913"/>
          </a:xfrm>
          <a:prstGeom prst="rect">
            <a:avLst/>
          </a:prstGeom>
          <a:noFill/>
          <a:ln w="9525">
            <a:noFill/>
            <a:miter lim="800000"/>
            <a:headEnd/>
            <a:tailEnd/>
          </a:ln>
        </p:spPr>
        <p:txBody>
          <a:bodyPr>
            <a:spAutoFit/>
          </a:bodyPr>
          <a:lstStyle/>
          <a:p>
            <a:pPr lvl="1" algn="ctr"/>
            <a:r>
              <a:rPr lang="en-US" sz="3200" b="1">
                <a:latin typeface="Perpetua" pitchFamily="18" charset="0"/>
                <a:cs typeface="Arial" charset="0"/>
              </a:rPr>
              <a:t>6.  What is the standard deviation for asset B?</a:t>
            </a:r>
          </a:p>
        </p:txBody>
      </p:sp>
      <p:sp>
        <p:nvSpPr>
          <p:cNvPr id="5" name="TextBox 4"/>
          <p:cNvSpPr txBox="1">
            <a:spLocks noChangeArrowheads="1"/>
          </p:cNvSpPr>
          <p:nvPr/>
        </p:nvSpPr>
        <p:spPr bwMode="auto">
          <a:xfrm>
            <a:off x="698500" y="4724400"/>
            <a:ext cx="7391400" cy="584200"/>
          </a:xfrm>
          <a:prstGeom prst="rect">
            <a:avLst/>
          </a:prstGeom>
          <a:noFill/>
          <a:ln w="9525">
            <a:noFill/>
            <a:miter lim="800000"/>
            <a:headEnd/>
            <a:tailEnd/>
          </a:ln>
        </p:spPr>
        <p:txBody>
          <a:bodyPr>
            <a:spAutoFit/>
          </a:bodyPr>
          <a:lstStyle/>
          <a:p>
            <a:pPr algn="ctr"/>
            <a:r>
              <a:rPr lang="en-US" sz="3200" b="1">
                <a:solidFill>
                  <a:srgbClr val="FF0000"/>
                </a:solidFill>
                <a:latin typeface="Perpetua" pitchFamily="18" charset="0"/>
                <a:cs typeface="Arial" charset="0"/>
              </a:rPr>
              <a:t>Std. Dev.(B) = 14.7%</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0-#ppt_w/2"/>
                                          </p:val>
                                        </p:tav>
                                        <p:tav tm="100000">
                                          <p:val>
                                            <p:strVal val="#ppt_x"/>
                                          </p:val>
                                        </p:tav>
                                      </p:tavLst>
                                    </p:anim>
                                    <p:anim calcmode="lin" valueType="num">
                                      <p:cBhvr additive="base">
                                        <p:cTn id="15"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a:solidFill>
            <a:schemeClr val="bg2"/>
          </a:solidFill>
        </p:spPr>
        <p:txBody>
          <a:bodyPr/>
          <a:lstStyle/>
          <a:p>
            <a:pPr algn="ctr" eaLnBrk="1" hangingPunct="1"/>
            <a:r>
              <a:rPr lang="en-US" sz="4800" b="1" smtClean="0"/>
              <a:t>Example: Portfolio Variance</a:t>
            </a:r>
          </a:p>
        </p:txBody>
      </p:sp>
      <p:sp>
        <p:nvSpPr>
          <p:cNvPr id="57346" name="Rectangle 2"/>
          <p:cNvSpPr>
            <a:spLocks noChangeArrowheads="1"/>
          </p:cNvSpPr>
          <p:nvPr/>
        </p:nvSpPr>
        <p:spPr bwMode="auto">
          <a:xfrm>
            <a:off x="1219200" y="1447800"/>
            <a:ext cx="6629400" cy="1631950"/>
          </a:xfrm>
          <a:prstGeom prst="rect">
            <a:avLst/>
          </a:prstGeom>
          <a:noFill/>
          <a:ln w="9525">
            <a:noFill/>
            <a:miter lim="800000"/>
            <a:headEnd/>
            <a:tailEnd/>
          </a:ln>
        </p:spPr>
        <p:txBody>
          <a:bodyPr>
            <a:spAutoFit/>
          </a:bodyPr>
          <a:lstStyle/>
          <a:p>
            <a:r>
              <a:rPr lang="en-US" sz="2800" b="1">
                <a:latin typeface="Perpetua" pitchFamily="18" charset="0"/>
                <a:cs typeface="Arial" charset="0"/>
              </a:rPr>
              <a:t>Consider the following information:</a:t>
            </a:r>
          </a:p>
          <a:p>
            <a:pPr lvl="1"/>
            <a:r>
              <a:rPr lang="en-US" sz="2400" b="1">
                <a:latin typeface="Perpetua" pitchFamily="18" charset="0"/>
                <a:cs typeface="Arial" charset="0"/>
              </a:rPr>
              <a:t>	</a:t>
            </a:r>
            <a:r>
              <a:rPr lang="en-US" sz="2400" b="1" u="sng">
                <a:solidFill>
                  <a:srgbClr val="0070C0"/>
                </a:solidFill>
                <a:latin typeface="Perpetua" pitchFamily="18" charset="0"/>
                <a:cs typeface="Arial" charset="0"/>
              </a:rPr>
              <a:t>State	Probability	A	  B     </a:t>
            </a:r>
            <a:r>
              <a:rPr lang="en-US" sz="2400" b="1">
                <a:solidFill>
                  <a:srgbClr val="0070C0"/>
                </a:solidFill>
                <a:latin typeface="Perpetua" pitchFamily="18" charset="0"/>
                <a:cs typeface="Arial" charset="0"/>
              </a:rPr>
              <a:t>	</a:t>
            </a:r>
          </a:p>
          <a:p>
            <a:pPr lvl="1"/>
            <a:r>
              <a:rPr lang="en-US" sz="2400" b="1">
                <a:solidFill>
                  <a:srgbClr val="0070C0"/>
                </a:solidFill>
                <a:latin typeface="Perpetua" pitchFamily="18" charset="0"/>
                <a:cs typeface="Arial" charset="0"/>
              </a:rPr>
              <a:t>	Boom	.4		30%	-5%	  </a:t>
            </a:r>
          </a:p>
          <a:p>
            <a:pPr lvl="1"/>
            <a:r>
              <a:rPr lang="en-US" sz="2400" b="1">
                <a:solidFill>
                  <a:srgbClr val="0070C0"/>
                </a:solidFill>
                <a:latin typeface="Perpetua" pitchFamily="18" charset="0"/>
                <a:cs typeface="Arial" charset="0"/>
              </a:rPr>
              <a:t>	Bust	.6		-10%	25%</a:t>
            </a:r>
            <a:endParaRPr lang="en-US" b="1">
              <a:solidFill>
                <a:srgbClr val="0070C0"/>
              </a:solidFill>
              <a:latin typeface="Perpetua" pitchFamily="18" charset="0"/>
              <a:cs typeface="Arial" charset="0"/>
            </a:endParaRPr>
          </a:p>
        </p:txBody>
      </p:sp>
      <p:sp>
        <p:nvSpPr>
          <p:cNvPr id="4" name="Rectangle 3"/>
          <p:cNvSpPr>
            <a:spLocks noChangeArrowheads="1"/>
          </p:cNvSpPr>
          <p:nvPr/>
        </p:nvSpPr>
        <p:spPr bwMode="auto">
          <a:xfrm>
            <a:off x="685800" y="3013075"/>
            <a:ext cx="7924800" cy="1373188"/>
          </a:xfrm>
          <a:prstGeom prst="rect">
            <a:avLst/>
          </a:prstGeom>
          <a:noFill/>
          <a:ln w="9525">
            <a:noFill/>
            <a:miter lim="800000"/>
            <a:headEnd/>
            <a:tailEnd/>
          </a:ln>
        </p:spPr>
        <p:txBody>
          <a:bodyPr>
            <a:spAutoFit/>
          </a:bodyPr>
          <a:lstStyle/>
          <a:p>
            <a:pPr marL="850900" lvl="1" indent="-393700"/>
            <a:r>
              <a:rPr lang="en-US" sz="2800" b="1">
                <a:latin typeface="Perpetua" pitchFamily="18" charset="0"/>
                <a:cs typeface="Arial" charset="0"/>
              </a:rPr>
              <a:t>7.  If you invest 50% of your money in Asset A, what is the expected return for the portfolio in each state of the economy?</a:t>
            </a:r>
          </a:p>
        </p:txBody>
      </p:sp>
      <p:sp>
        <p:nvSpPr>
          <p:cNvPr id="5" name="TextBox 4"/>
          <p:cNvSpPr txBox="1">
            <a:spLocks noChangeArrowheads="1"/>
          </p:cNvSpPr>
          <p:nvPr/>
        </p:nvSpPr>
        <p:spPr bwMode="auto">
          <a:xfrm>
            <a:off x="1219200" y="4648200"/>
            <a:ext cx="6934200" cy="1384300"/>
          </a:xfrm>
          <a:prstGeom prst="rect">
            <a:avLst/>
          </a:prstGeom>
          <a:noFill/>
          <a:ln w="9525">
            <a:noFill/>
            <a:miter lim="800000"/>
            <a:headEnd/>
            <a:tailEnd/>
          </a:ln>
        </p:spPr>
        <p:txBody>
          <a:bodyPr>
            <a:spAutoFit/>
          </a:bodyPr>
          <a:lstStyle/>
          <a:p>
            <a:r>
              <a:rPr lang="en-US" sz="2800" b="1">
                <a:solidFill>
                  <a:srgbClr val="FF0000"/>
                </a:solidFill>
                <a:latin typeface="Perpetua" pitchFamily="18" charset="0"/>
                <a:cs typeface="Arial" charset="0"/>
              </a:rPr>
              <a:t>If 50% of the investment is in Asset A, then 50%  (100% - 50%) must be invested in Asset B as the total asset allocation must be 100%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strVal val="#ppt_w*0.70"/>
                                          </p:val>
                                        </p:tav>
                                        <p:tav tm="100000">
                                          <p:val>
                                            <p:strVal val="#ppt_w"/>
                                          </p:val>
                                        </p:tav>
                                      </p:tavLst>
                                    </p:anim>
                                    <p:anim calcmode="lin" valueType="num">
                                      <p:cBhvr>
                                        <p:cTn id="15" dur="1000" fill="hold"/>
                                        <p:tgtEl>
                                          <p:spTgt spid="5"/>
                                        </p:tgtEl>
                                        <p:attrNameLst>
                                          <p:attrName>ppt_h</p:attrName>
                                        </p:attrNameLst>
                                      </p:cBhvr>
                                      <p:tavLst>
                                        <p:tav tm="0">
                                          <p:val>
                                            <p:strVal val="#ppt_h"/>
                                          </p:val>
                                        </p:tav>
                                        <p:tav tm="100000">
                                          <p:val>
                                            <p:strVal val="#ppt_h"/>
                                          </p:val>
                                        </p:tav>
                                      </p:tavLst>
                                    </p:anim>
                                    <p:animEffect transition="in" filter="fade">
                                      <p:cBhvr>
                                        <p:cTn id="1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a:solidFill>
            <a:schemeClr val="bg2"/>
          </a:solidFill>
        </p:spPr>
        <p:txBody>
          <a:bodyPr/>
          <a:lstStyle/>
          <a:p>
            <a:pPr algn="ctr" eaLnBrk="1" hangingPunct="1"/>
            <a:r>
              <a:rPr lang="en-US" sz="4800" b="1" smtClean="0"/>
              <a:t>Example: Portfolio Variance</a:t>
            </a:r>
          </a:p>
        </p:txBody>
      </p:sp>
      <p:sp>
        <p:nvSpPr>
          <p:cNvPr id="58370" name="Rectangle 2"/>
          <p:cNvSpPr>
            <a:spLocks noChangeArrowheads="1"/>
          </p:cNvSpPr>
          <p:nvPr/>
        </p:nvSpPr>
        <p:spPr bwMode="auto">
          <a:xfrm>
            <a:off x="1219200" y="1447800"/>
            <a:ext cx="6629400" cy="1631950"/>
          </a:xfrm>
          <a:prstGeom prst="rect">
            <a:avLst/>
          </a:prstGeom>
          <a:noFill/>
          <a:ln w="9525">
            <a:noFill/>
            <a:miter lim="800000"/>
            <a:headEnd/>
            <a:tailEnd/>
          </a:ln>
        </p:spPr>
        <p:txBody>
          <a:bodyPr>
            <a:spAutoFit/>
          </a:bodyPr>
          <a:lstStyle/>
          <a:p>
            <a:r>
              <a:rPr lang="en-US" sz="2800" b="1">
                <a:latin typeface="Perpetua" pitchFamily="18" charset="0"/>
                <a:cs typeface="Arial" charset="0"/>
              </a:rPr>
              <a:t>Consider the following information:</a:t>
            </a:r>
          </a:p>
          <a:p>
            <a:pPr lvl="1"/>
            <a:r>
              <a:rPr lang="en-US" sz="2400" b="1">
                <a:latin typeface="Perpetua" pitchFamily="18" charset="0"/>
                <a:cs typeface="Arial" charset="0"/>
              </a:rPr>
              <a:t>	</a:t>
            </a:r>
            <a:r>
              <a:rPr lang="en-US" sz="2400" b="1" u="sng">
                <a:solidFill>
                  <a:srgbClr val="0070C0"/>
                </a:solidFill>
                <a:latin typeface="Perpetua" pitchFamily="18" charset="0"/>
                <a:cs typeface="Arial" charset="0"/>
              </a:rPr>
              <a:t>State	Probability	A	  B     </a:t>
            </a:r>
            <a:r>
              <a:rPr lang="en-US" sz="2400" b="1">
                <a:solidFill>
                  <a:srgbClr val="0070C0"/>
                </a:solidFill>
                <a:latin typeface="Perpetua" pitchFamily="18" charset="0"/>
                <a:cs typeface="Arial" charset="0"/>
              </a:rPr>
              <a:t>	</a:t>
            </a:r>
          </a:p>
          <a:p>
            <a:pPr lvl="1"/>
            <a:r>
              <a:rPr lang="en-US" sz="2400" b="1">
                <a:solidFill>
                  <a:srgbClr val="0070C0"/>
                </a:solidFill>
                <a:latin typeface="Perpetua" pitchFamily="18" charset="0"/>
                <a:cs typeface="Arial" charset="0"/>
              </a:rPr>
              <a:t>	Boom	.4		30%	-5%	  </a:t>
            </a:r>
          </a:p>
          <a:p>
            <a:pPr lvl="1"/>
            <a:r>
              <a:rPr lang="en-US" sz="2400" b="1">
                <a:solidFill>
                  <a:srgbClr val="0070C0"/>
                </a:solidFill>
                <a:latin typeface="Perpetua" pitchFamily="18" charset="0"/>
                <a:cs typeface="Arial" charset="0"/>
              </a:rPr>
              <a:t>	Bust	.6		-10%	25%</a:t>
            </a:r>
            <a:endParaRPr lang="en-US" b="1">
              <a:solidFill>
                <a:srgbClr val="0070C0"/>
              </a:solidFill>
              <a:latin typeface="Perpetua" pitchFamily="18" charset="0"/>
              <a:cs typeface="Arial" charset="0"/>
            </a:endParaRPr>
          </a:p>
        </p:txBody>
      </p:sp>
      <p:sp>
        <p:nvSpPr>
          <p:cNvPr id="4" name="Rectangle 3"/>
          <p:cNvSpPr>
            <a:spLocks noChangeArrowheads="1"/>
          </p:cNvSpPr>
          <p:nvPr/>
        </p:nvSpPr>
        <p:spPr bwMode="auto">
          <a:xfrm>
            <a:off x="685800" y="3013075"/>
            <a:ext cx="7924800" cy="1373188"/>
          </a:xfrm>
          <a:prstGeom prst="rect">
            <a:avLst/>
          </a:prstGeom>
          <a:noFill/>
          <a:ln w="9525">
            <a:noFill/>
            <a:miter lim="800000"/>
            <a:headEnd/>
            <a:tailEnd/>
          </a:ln>
        </p:spPr>
        <p:txBody>
          <a:bodyPr>
            <a:spAutoFit/>
          </a:bodyPr>
          <a:lstStyle/>
          <a:p>
            <a:pPr marL="914400" lvl="1" indent="-457200"/>
            <a:r>
              <a:rPr lang="en-US" sz="2800" b="1">
                <a:latin typeface="Perpetua" pitchFamily="18" charset="0"/>
                <a:cs typeface="Arial" charset="0"/>
              </a:rPr>
              <a:t>8.  If you invest 50% of your money in Asset A, what is the expected return for the portfolio in a boom period?</a:t>
            </a:r>
          </a:p>
        </p:txBody>
      </p:sp>
      <p:sp>
        <p:nvSpPr>
          <p:cNvPr id="5" name="TextBox 4"/>
          <p:cNvSpPr txBox="1">
            <a:spLocks noChangeArrowheads="1"/>
          </p:cNvSpPr>
          <p:nvPr/>
        </p:nvSpPr>
        <p:spPr bwMode="auto">
          <a:xfrm>
            <a:off x="533400" y="4648200"/>
            <a:ext cx="8077200" cy="990600"/>
          </a:xfrm>
          <a:prstGeom prst="rect">
            <a:avLst/>
          </a:prstGeom>
          <a:noFill/>
          <a:ln w="9525">
            <a:noFill/>
            <a:miter lim="800000"/>
            <a:headEnd/>
            <a:tailEnd/>
          </a:ln>
        </p:spPr>
        <p:txBody>
          <a:bodyPr>
            <a:spAutoFit/>
          </a:bodyPr>
          <a:lstStyle/>
          <a:p>
            <a:pPr algn="ctr">
              <a:lnSpc>
                <a:spcPct val="90000"/>
              </a:lnSpc>
            </a:pPr>
            <a:r>
              <a:rPr lang="en-US" sz="3200" b="1">
                <a:solidFill>
                  <a:srgbClr val="FF0000"/>
                </a:solidFill>
                <a:latin typeface="Perpetua" pitchFamily="18" charset="0"/>
                <a:cs typeface="Arial" charset="0"/>
              </a:rPr>
              <a:t>Portfolio return in boom = .5(30) + .5(-5) </a:t>
            </a:r>
          </a:p>
          <a:p>
            <a:pPr algn="ctr">
              <a:lnSpc>
                <a:spcPct val="90000"/>
              </a:lnSpc>
            </a:pPr>
            <a:r>
              <a:rPr lang="en-US" sz="3200" b="1">
                <a:solidFill>
                  <a:srgbClr val="FF0000"/>
                </a:solidFill>
                <a:latin typeface="Perpetua" pitchFamily="18" charset="0"/>
                <a:cs typeface="Arial" charset="0"/>
              </a:rPr>
              <a:t>= 12.5%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0-#ppt_w/2"/>
                                          </p:val>
                                        </p:tav>
                                        <p:tav tm="100000">
                                          <p:val>
                                            <p:strVal val="#ppt_x"/>
                                          </p:val>
                                        </p:tav>
                                      </p:tavLst>
                                    </p:anim>
                                    <p:anim calcmode="lin" valueType="num">
                                      <p:cBhvr additive="base">
                                        <p:cTn id="15"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solidFill>
            <a:schemeClr val="bg2"/>
          </a:solidFill>
        </p:spPr>
        <p:txBody>
          <a:bodyPr/>
          <a:lstStyle/>
          <a:p>
            <a:pPr algn="ctr" eaLnBrk="1" hangingPunct="1"/>
            <a:r>
              <a:rPr lang="en-US" sz="4800" b="1" smtClean="0"/>
              <a:t>Expected Returns</a:t>
            </a:r>
          </a:p>
        </p:txBody>
      </p:sp>
      <p:sp>
        <p:nvSpPr>
          <p:cNvPr id="4" name="Rectangle 3"/>
          <p:cNvSpPr>
            <a:spLocks noChangeArrowheads="1"/>
          </p:cNvSpPr>
          <p:nvPr/>
        </p:nvSpPr>
        <p:spPr bwMode="auto">
          <a:xfrm>
            <a:off x="914400" y="1660525"/>
            <a:ext cx="7543800" cy="3263900"/>
          </a:xfrm>
          <a:prstGeom prst="rect">
            <a:avLst/>
          </a:prstGeom>
          <a:noFill/>
          <a:ln w="9525">
            <a:noFill/>
            <a:miter lim="800000"/>
            <a:headEnd/>
            <a:tailEnd/>
          </a:ln>
        </p:spPr>
        <p:txBody>
          <a:bodyPr>
            <a:spAutoFit/>
          </a:bodyPr>
          <a:lstStyle/>
          <a:p>
            <a:pPr marL="176213" indent="-176213">
              <a:buFont typeface="Arial" charset="0"/>
              <a:buChar char="•"/>
            </a:pPr>
            <a:r>
              <a:rPr lang="en-US" sz="2800" b="1">
                <a:latin typeface="Perpetua" pitchFamily="18" charset="0"/>
                <a:cs typeface="Arial" charset="0"/>
              </a:rPr>
              <a:t>Expected returns are based on the probabilities of possible outcomes</a:t>
            </a:r>
          </a:p>
          <a:p>
            <a:pPr marL="176213" indent="-176213"/>
            <a:endParaRPr lang="en-US" sz="2000" b="1">
              <a:latin typeface="Perpetua" pitchFamily="18" charset="0"/>
              <a:cs typeface="Arial" charset="0"/>
            </a:endParaRPr>
          </a:p>
          <a:p>
            <a:pPr marL="176213" indent="-176213">
              <a:buFont typeface="Arial" charset="0"/>
              <a:buChar char="•"/>
            </a:pPr>
            <a:r>
              <a:rPr lang="en-US" sz="2800" b="1">
                <a:latin typeface="Perpetua" pitchFamily="18" charset="0"/>
                <a:cs typeface="Arial" charset="0"/>
              </a:rPr>
              <a:t>In this context, “expected” means average if the process is repeated many times</a:t>
            </a:r>
          </a:p>
          <a:p>
            <a:pPr marL="176213" indent="-176213"/>
            <a:endParaRPr lang="en-US" sz="2000" b="1">
              <a:latin typeface="Perpetua" pitchFamily="18" charset="0"/>
              <a:cs typeface="Arial" charset="0"/>
            </a:endParaRPr>
          </a:p>
          <a:p>
            <a:pPr marL="176213" indent="-176213">
              <a:buFont typeface="Arial" charset="0"/>
              <a:buChar char="•"/>
            </a:pPr>
            <a:r>
              <a:rPr lang="en-US" sz="2800" b="1">
                <a:latin typeface="Perpetua" pitchFamily="18" charset="0"/>
                <a:cs typeface="Arial" charset="0"/>
              </a:rPr>
              <a:t>The “expected” return does not even have to be a possible return</a:t>
            </a:r>
          </a:p>
        </p:txBody>
      </p:sp>
      <p:pic>
        <p:nvPicPr>
          <p:cNvPr id="8196" name="Object 4"/>
          <p:cNvPicPr>
            <a:picLocks noChangeAspect="1" noChangeArrowheads="1"/>
          </p:cNvPicPr>
          <p:nvPr/>
        </p:nvPicPr>
        <p:blipFill>
          <a:blip r:embed="rId3" cstate="print"/>
          <a:srcRect/>
          <a:stretch>
            <a:fillRect/>
          </a:stretch>
        </p:blipFill>
        <p:spPr bwMode="auto">
          <a:xfrm>
            <a:off x="2667000" y="4953000"/>
            <a:ext cx="2717800" cy="1143000"/>
          </a:xfrm>
          <a:prstGeom prst="rect">
            <a:avLst/>
          </a:prstGeom>
          <a:solidFill>
            <a:schemeClr val="bg1"/>
          </a:solid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slide(fromBottom)">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slide(fromBottom)">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slide(fromBottom)">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0" fill="hold" nodeType="clickEffect">
                                  <p:stCondLst>
                                    <p:cond delay="0"/>
                                  </p:stCondLst>
                                  <p:childTnLst>
                                    <p:set>
                                      <p:cBhvr>
                                        <p:cTn id="21" dur="1" fill="hold">
                                          <p:stCondLst>
                                            <p:cond delay="0"/>
                                          </p:stCondLst>
                                        </p:cTn>
                                        <p:tgtEl>
                                          <p:spTgt spid="8196"/>
                                        </p:tgtEl>
                                        <p:attrNameLst>
                                          <p:attrName>style.visibility</p:attrName>
                                        </p:attrNameLst>
                                      </p:cBhvr>
                                      <p:to>
                                        <p:strVal val="visible"/>
                                      </p:to>
                                    </p:set>
                                    <p:anim calcmode="lin" valueType="num">
                                      <p:cBhvr>
                                        <p:cTn id="22" dur="500" fill="hold"/>
                                        <p:tgtEl>
                                          <p:spTgt spid="8196"/>
                                        </p:tgtEl>
                                        <p:attrNameLst>
                                          <p:attrName>ppt_w</p:attrName>
                                        </p:attrNameLst>
                                      </p:cBhvr>
                                      <p:tavLst>
                                        <p:tav tm="0">
                                          <p:val>
                                            <p:fltVal val="0"/>
                                          </p:val>
                                        </p:tav>
                                        <p:tav tm="100000">
                                          <p:val>
                                            <p:strVal val="#ppt_w"/>
                                          </p:val>
                                        </p:tav>
                                      </p:tavLst>
                                    </p:anim>
                                    <p:anim calcmode="lin" valueType="num">
                                      <p:cBhvr>
                                        <p:cTn id="23" dur="500" fill="hold"/>
                                        <p:tgtEl>
                                          <p:spTgt spid="8196"/>
                                        </p:tgtEl>
                                        <p:attrNameLst>
                                          <p:attrName>ppt_h</p:attrName>
                                        </p:attrNameLst>
                                      </p:cBhvr>
                                      <p:tavLst>
                                        <p:tav tm="0">
                                          <p:val>
                                            <p:fltVal val="0"/>
                                          </p:val>
                                        </p:tav>
                                        <p:tav tm="100000">
                                          <p:val>
                                            <p:strVal val="#ppt_h"/>
                                          </p:val>
                                        </p:tav>
                                      </p:tavLst>
                                    </p:anim>
                                    <p:animEffect transition="in" filter="fade">
                                      <p:cBhvr>
                                        <p:cTn id="24" dur="500"/>
                                        <p:tgtEl>
                                          <p:spTgt spid="8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a:solidFill>
            <a:schemeClr val="bg2"/>
          </a:solidFill>
        </p:spPr>
        <p:txBody>
          <a:bodyPr/>
          <a:lstStyle/>
          <a:p>
            <a:pPr algn="ctr" eaLnBrk="1" hangingPunct="1"/>
            <a:r>
              <a:rPr lang="en-US" sz="4800" b="1" smtClean="0"/>
              <a:t>Example: Portfolio Variance</a:t>
            </a:r>
          </a:p>
        </p:txBody>
      </p:sp>
      <p:sp>
        <p:nvSpPr>
          <p:cNvPr id="59394" name="Rectangle 2"/>
          <p:cNvSpPr>
            <a:spLocks noChangeArrowheads="1"/>
          </p:cNvSpPr>
          <p:nvPr/>
        </p:nvSpPr>
        <p:spPr bwMode="auto">
          <a:xfrm>
            <a:off x="1219200" y="1447800"/>
            <a:ext cx="6629400" cy="1631950"/>
          </a:xfrm>
          <a:prstGeom prst="rect">
            <a:avLst/>
          </a:prstGeom>
          <a:noFill/>
          <a:ln w="9525">
            <a:noFill/>
            <a:miter lim="800000"/>
            <a:headEnd/>
            <a:tailEnd/>
          </a:ln>
        </p:spPr>
        <p:txBody>
          <a:bodyPr>
            <a:spAutoFit/>
          </a:bodyPr>
          <a:lstStyle/>
          <a:p>
            <a:r>
              <a:rPr lang="en-US" sz="2800" b="1">
                <a:latin typeface="Perpetua" pitchFamily="18" charset="0"/>
                <a:cs typeface="Arial" charset="0"/>
              </a:rPr>
              <a:t>Consider the following information:</a:t>
            </a:r>
          </a:p>
          <a:p>
            <a:pPr lvl="1"/>
            <a:r>
              <a:rPr lang="en-US" sz="2400" b="1">
                <a:latin typeface="Perpetua" pitchFamily="18" charset="0"/>
                <a:cs typeface="Arial" charset="0"/>
              </a:rPr>
              <a:t>	</a:t>
            </a:r>
            <a:r>
              <a:rPr lang="en-US" sz="2400" b="1" u="sng">
                <a:solidFill>
                  <a:srgbClr val="0070C0"/>
                </a:solidFill>
                <a:latin typeface="Perpetua" pitchFamily="18" charset="0"/>
                <a:cs typeface="Arial" charset="0"/>
              </a:rPr>
              <a:t>State	Probability	A	  B     </a:t>
            </a:r>
            <a:r>
              <a:rPr lang="en-US" sz="2400" b="1">
                <a:solidFill>
                  <a:srgbClr val="0070C0"/>
                </a:solidFill>
                <a:latin typeface="Perpetua" pitchFamily="18" charset="0"/>
                <a:cs typeface="Arial" charset="0"/>
              </a:rPr>
              <a:t>	</a:t>
            </a:r>
          </a:p>
          <a:p>
            <a:pPr lvl="1"/>
            <a:r>
              <a:rPr lang="en-US" sz="2400" b="1">
                <a:solidFill>
                  <a:srgbClr val="0070C0"/>
                </a:solidFill>
                <a:latin typeface="Perpetua" pitchFamily="18" charset="0"/>
                <a:cs typeface="Arial" charset="0"/>
              </a:rPr>
              <a:t>	Boom	.4		30%	-5%	  </a:t>
            </a:r>
          </a:p>
          <a:p>
            <a:pPr lvl="1"/>
            <a:r>
              <a:rPr lang="en-US" sz="2400" b="1">
                <a:solidFill>
                  <a:srgbClr val="0070C0"/>
                </a:solidFill>
                <a:latin typeface="Perpetua" pitchFamily="18" charset="0"/>
                <a:cs typeface="Arial" charset="0"/>
              </a:rPr>
              <a:t>	Bust	.6		-10%	25%</a:t>
            </a:r>
            <a:endParaRPr lang="en-US" b="1">
              <a:solidFill>
                <a:srgbClr val="0070C0"/>
              </a:solidFill>
              <a:latin typeface="Perpetua" pitchFamily="18" charset="0"/>
              <a:cs typeface="Arial" charset="0"/>
            </a:endParaRPr>
          </a:p>
        </p:txBody>
      </p:sp>
      <p:sp>
        <p:nvSpPr>
          <p:cNvPr id="4" name="Rectangle 3"/>
          <p:cNvSpPr>
            <a:spLocks noChangeArrowheads="1"/>
          </p:cNvSpPr>
          <p:nvPr/>
        </p:nvSpPr>
        <p:spPr bwMode="auto">
          <a:xfrm>
            <a:off x="685800" y="3013075"/>
            <a:ext cx="7924800" cy="1373188"/>
          </a:xfrm>
          <a:prstGeom prst="rect">
            <a:avLst/>
          </a:prstGeom>
          <a:noFill/>
          <a:ln w="9525">
            <a:noFill/>
            <a:miter lim="800000"/>
            <a:headEnd/>
            <a:tailEnd/>
          </a:ln>
        </p:spPr>
        <p:txBody>
          <a:bodyPr>
            <a:spAutoFit/>
          </a:bodyPr>
          <a:lstStyle/>
          <a:p>
            <a:pPr marL="914400" lvl="1" indent="-457200"/>
            <a:r>
              <a:rPr lang="en-US" sz="2800" b="1">
                <a:latin typeface="Perpetua" pitchFamily="18" charset="0"/>
                <a:cs typeface="Arial" charset="0"/>
              </a:rPr>
              <a:t>9.  What is the expected return for the portfolio as a whole (considering both states of the economy)?</a:t>
            </a:r>
          </a:p>
        </p:txBody>
      </p:sp>
      <p:sp>
        <p:nvSpPr>
          <p:cNvPr id="5" name="TextBox 4"/>
          <p:cNvSpPr txBox="1">
            <a:spLocks noChangeArrowheads="1"/>
          </p:cNvSpPr>
          <p:nvPr/>
        </p:nvSpPr>
        <p:spPr bwMode="auto">
          <a:xfrm>
            <a:off x="533400" y="4648200"/>
            <a:ext cx="8077200" cy="1865313"/>
          </a:xfrm>
          <a:prstGeom prst="rect">
            <a:avLst/>
          </a:prstGeom>
          <a:noFill/>
          <a:ln w="9525">
            <a:noFill/>
            <a:miter lim="800000"/>
            <a:headEnd/>
            <a:tailEnd/>
          </a:ln>
        </p:spPr>
        <p:txBody>
          <a:bodyPr>
            <a:spAutoFit/>
          </a:bodyPr>
          <a:lstStyle/>
          <a:p>
            <a:pPr>
              <a:lnSpc>
                <a:spcPct val="90000"/>
              </a:lnSpc>
            </a:pPr>
            <a:r>
              <a:rPr lang="en-US" sz="3200" b="1">
                <a:solidFill>
                  <a:srgbClr val="FF0000"/>
                </a:solidFill>
                <a:latin typeface="Perpetua" pitchFamily="18" charset="0"/>
                <a:cs typeface="Arial" charset="0"/>
              </a:rPr>
              <a:t>Exp.  portfolio return = .4(12.5) + .6(7.5) </a:t>
            </a:r>
          </a:p>
          <a:p>
            <a:pPr algn="ctr">
              <a:lnSpc>
                <a:spcPct val="90000"/>
              </a:lnSpc>
            </a:pPr>
            <a:r>
              <a:rPr lang="en-US" sz="3200" b="1">
                <a:solidFill>
                  <a:srgbClr val="FF0000"/>
                </a:solidFill>
                <a:latin typeface="Perpetua" pitchFamily="18" charset="0"/>
                <a:cs typeface="Arial" charset="0"/>
              </a:rPr>
              <a:t>= 9.5%</a:t>
            </a:r>
          </a:p>
          <a:p>
            <a:pPr algn="ctr">
              <a:lnSpc>
                <a:spcPct val="90000"/>
              </a:lnSpc>
            </a:pPr>
            <a:r>
              <a:rPr lang="en-US" sz="3200" b="1">
                <a:solidFill>
                  <a:srgbClr val="FF0000"/>
                </a:solidFill>
                <a:latin typeface="Perpetua" pitchFamily="18" charset="0"/>
                <a:cs typeface="Arial" charset="0"/>
              </a:rPr>
              <a:t>Or Exp.  portfolio return = .5(6) + .5(13) </a:t>
            </a:r>
          </a:p>
          <a:p>
            <a:pPr algn="ctr">
              <a:lnSpc>
                <a:spcPct val="90000"/>
              </a:lnSpc>
            </a:pPr>
            <a:r>
              <a:rPr lang="en-US" sz="3200" b="1">
                <a:solidFill>
                  <a:srgbClr val="FF0000"/>
                </a:solidFill>
                <a:latin typeface="Perpetua" pitchFamily="18" charset="0"/>
                <a:cs typeface="Arial" charset="0"/>
              </a:rPr>
              <a:t>= 9.5%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 calcmode="lin" valueType="num">
                                      <p:cBhvr additive="base">
                                        <p:cTn id="1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5">
                                            <p:txEl>
                                              <p:pRg st="0" end="0"/>
                                            </p:txEl>
                                          </p:spTgt>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 calcmode="lin" valueType="num">
                                      <p:cBhvr additive="base">
                                        <p:cTn id="18"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 calcmode="lin" valueType="num">
                                      <p:cBhvr additive="base">
                                        <p:cTn id="24"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2" end="2"/>
                                            </p:txEl>
                                          </p:spTgt>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additive="base">
                                        <p:cTn id="28"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noGrp="1"/>
          </p:cNvSpPr>
          <p:nvPr>
            <p:ph type="title"/>
          </p:nvPr>
        </p:nvSpPr>
        <p:spPr>
          <a:solidFill>
            <a:schemeClr val="bg2"/>
          </a:solidFill>
        </p:spPr>
        <p:txBody>
          <a:bodyPr/>
          <a:lstStyle/>
          <a:p>
            <a:pPr algn="ctr" eaLnBrk="1" hangingPunct="1"/>
            <a:r>
              <a:rPr lang="en-US" sz="4800" b="1" smtClean="0"/>
              <a:t>Example: Portfolio Variance</a:t>
            </a:r>
          </a:p>
        </p:txBody>
      </p:sp>
      <p:sp>
        <p:nvSpPr>
          <p:cNvPr id="61442" name="Rectangle 2"/>
          <p:cNvSpPr>
            <a:spLocks noChangeArrowheads="1"/>
          </p:cNvSpPr>
          <p:nvPr/>
        </p:nvSpPr>
        <p:spPr bwMode="auto">
          <a:xfrm>
            <a:off x="1219200" y="1447800"/>
            <a:ext cx="6629400" cy="1631950"/>
          </a:xfrm>
          <a:prstGeom prst="rect">
            <a:avLst/>
          </a:prstGeom>
          <a:noFill/>
          <a:ln w="9525">
            <a:noFill/>
            <a:miter lim="800000"/>
            <a:headEnd/>
            <a:tailEnd/>
          </a:ln>
        </p:spPr>
        <p:txBody>
          <a:bodyPr>
            <a:spAutoFit/>
          </a:bodyPr>
          <a:lstStyle/>
          <a:p>
            <a:r>
              <a:rPr lang="en-US" sz="2800" b="1">
                <a:latin typeface="Perpetua" pitchFamily="18" charset="0"/>
                <a:cs typeface="Arial" charset="0"/>
              </a:rPr>
              <a:t>Consider the following information:</a:t>
            </a:r>
          </a:p>
          <a:p>
            <a:pPr lvl="1"/>
            <a:r>
              <a:rPr lang="en-US" sz="2400" b="1">
                <a:latin typeface="Perpetua" pitchFamily="18" charset="0"/>
                <a:cs typeface="Arial" charset="0"/>
              </a:rPr>
              <a:t>	</a:t>
            </a:r>
            <a:r>
              <a:rPr lang="en-US" sz="2400" b="1" u="sng">
                <a:solidFill>
                  <a:srgbClr val="0070C0"/>
                </a:solidFill>
                <a:latin typeface="Perpetua" pitchFamily="18" charset="0"/>
                <a:cs typeface="Arial" charset="0"/>
              </a:rPr>
              <a:t>State	Probability	A	  B     </a:t>
            </a:r>
            <a:r>
              <a:rPr lang="en-US" sz="2400" b="1">
                <a:solidFill>
                  <a:srgbClr val="0070C0"/>
                </a:solidFill>
                <a:latin typeface="Perpetua" pitchFamily="18" charset="0"/>
                <a:cs typeface="Arial" charset="0"/>
              </a:rPr>
              <a:t>	</a:t>
            </a:r>
          </a:p>
          <a:p>
            <a:pPr lvl="1"/>
            <a:r>
              <a:rPr lang="en-US" sz="2400" b="1">
                <a:solidFill>
                  <a:srgbClr val="0070C0"/>
                </a:solidFill>
                <a:latin typeface="Perpetua" pitchFamily="18" charset="0"/>
                <a:cs typeface="Arial" charset="0"/>
              </a:rPr>
              <a:t>	Boom	.4		30%	-5%	  </a:t>
            </a:r>
          </a:p>
          <a:p>
            <a:pPr lvl="1"/>
            <a:r>
              <a:rPr lang="en-US" sz="2400" b="1">
                <a:solidFill>
                  <a:srgbClr val="0070C0"/>
                </a:solidFill>
                <a:latin typeface="Perpetua" pitchFamily="18" charset="0"/>
                <a:cs typeface="Arial" charset="0"/>
              </a:rPr>
              <a:t>	Bust	.6		-10%	25%</a:t>
            </a:r>
          </a:p>
        </p:txBody>
      </p:sp>
      <p:sp>
        <p:nvSpPr>
          <p:cNvPr id="4" name="Rectangle 3"/>
          <p:cNvSpPr>
            <a:spLocks noChangeArrowheads="1"/>
          </p:cNvSpPr>
          <p:nvPr/>
        </p:nvSpPr>
        <p:spPr bwMode="auto">
          <a:xfrm>
            <a:off x="685800" y="3276600"/>
            <a:ext cx="7924800" cy="523875"/>
          </a:xfrm>
          <a:prstGeom prst="rect">
            <a:avLst/>
          </a:prstGeom>
          <a:noFill/>
          <a:ln w="9525">
            <a:noFill/>
            <a:miter lim="800000"/>
            <a:headEnd/>
            <a:tailEnd/>
          </a:ln>
        </p:spPr>
        <p:txBody>
          <a:bodyPr>
            <a:spAutoFit/>
          </a:bodyPr>
          <a:lstStyle/>
          <a:p>
            <a:pPr lvl="1"/>
            <a:r>
              <a:rPr lang="en-US" sz="2800" b="1">
                <a:latin typeface="Perpetua" pitchFamily="18" charset="0"/>
                <a:cs typeface="Arial" charset="0"/>
              </a:rPr>
              <a:t>10.  What is the variance of the portfolio</a:t>
            </a:r>
            <a:r>
              <a:rPr lang="en-US" sz="2800" b="1">
                <a:cs typeface="Arial" charset="0"/>
              </a:rPr>
              <a:t>?</a:t>
            </a:r>
          </a:p>
        </p:txBody>
      </p:sp>
      <p:sp>
        <p:nvSpPr>
          <p:cNvPr id="5" name="TextBox 4"/>
          <p:cNvSpPr txBox="1">
            <a:spLocks noChangeArrowheads="1"/>
          </p:cNvSpPr>
          <p:nvPr/>
        </p:nvSpPr>
        <p:spPr bwMode="auto">
          <a:xfrm>
            <a:off x="609600" y="4191000"/>
            <a:ext cx="8077200" cy="1422400"/>
          </a:xfrm>
          <a:prstGeom prst="rect">
            <a:avLst/>
          </a:prstGeom>
          <a:noFill/>
          <a:ln w="9525">
            <a:noFill/>
            <a:miter lim="800000"/>
            <a:headEnd/>
            <a:tailEnd/>
          </a:ln>
        </p:spPr>
        <p:txBody>
          <a:bodyPr>
            <a:spAutoFit/>
          </a:bodyPr>
          <a:lstStyle/>
          <a:p>
            <a:pPr algn="ctr">
              <a:lnSpc>
                <a:spcPct val="90000"/>
              </a:lnSpc>
            </a:pPr>
            <a:r>
              <a:rPr lang="en-US" sz="3200" b="1">
                <a:solidFill>
                  <a:srgbClr val="FF0000"/>
                </a:solidFill>
                <a:latin typeface="Perpetua" pitchFamily="18" charset="0"/>
                <a:cs typeface="Arial" charset="0"/>
              </a:rPr>
              <a:t>Variance of portfolio = </a:t>
            </a:r>
          </a:p>
          <a:p>
            <a:pPr algn="ctr">
              <a:lnSpc>
                <a:spcPct val="90000"/>
              </a:lnSpc>
            </a:pPr>
            <a:r>
              <a:rPr lang="en-US" sz="3200" b="1">
                <a:solidFill>
                  <a:srgbClr val="FF0000"/>
                </a:solidFill>
                <a:latin typeface="Perpetua" pitchFamily="18" charset="0"/>
                <a:cs typeface="Arial" charset="0"/>
              </a:rPr>
              <a:t>.4(12.5-9.5)</a:t>
            </a:r>
            <a:r>
              <a:rPr lang="en-US" sz="3200" b="1" baseline="30000">
                <a:solidFill>
                  <a:srgbClr val="FF0000"/>
                </a:solidFill>
                <a:latin typeface="Perpetua" pitchFamily="18" charset="0"/>
                <a:cs typeface="Arial" charset="0"/>
              </a:rPr>
              <a:t>2</a:t>
            </a:r>
            <a:r>
              <a:rPr lang="en-US" sz="3200" b="1">
                <a:solidFill>
                  <a:srgbClr val="FF0000"/>
                </a:solidFill>
                <a:latin typeface="Perpetua" pitchFamily="18" charset="0"/>
                <a:cs typeface="Arial" charset="0"/>
              </a:rPr>
              <a:t> + .6(7.5-9.5)</a:t>
            </a:r>
            <a:r>
              <a:rPr lang="en-US" sz="3200" b="1" baseline="30000">
                <a:solidFill>
                  <a:srgbClr val="FF0000"/>
                </a:solidFill>
                <a:latin typeface="Perpetua" pitchFamily="18" charset="0"/>
                <a:cs typeface="Arial" charset="0"/>
              </a:rPr>
              <a:t>2</a:t>
            </a:r>
            <a:r>
              <a:rPr lang="en-US" sz="3200" b="1">
                <a:solidFill>
                  <a:srgbClr val="FF0000"/>
                </a:solidFill>
                <a:latin typeface="Perpetua" pitchFamily="18" charset="0"/>
                <a:cs typeface="Arial" charset="0"/>
              </a:rPr>
              <a:t> </a:t>
            </a:r>
          </a:p>
          <a:p>
            <a:pPr algn="ctr">
              <a:lnSpc>
                <a:spcPct val="90000"/>
              </a:lnSpc>
            </a:pPr>
            <a:r>
              <a:rPr lang="en-US" sz="3200" b="1">
                <a:solidFill>
                  <a:srgbClr val="FF0000"/>
                </a:solidFill>
                <a:latin typeface="Perpetua" pitchFamily="18" charset="0"/>
                <a:cs typeface="Arial" charset="0"/>
              </a:rPr>
              <a:t>= 6</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p:nvPr>
        </p:nvSpPr>
        <p:spPr>
          <a:solidFill>
            <a:schemeClr val="bg2"/>
          </a:solidFill>
        </p:spPr>
        <p:txBody>
          <a:bodyPr/>
          <a:lstStyle/>
          <a:p>
            <a:pPr algn="ctr" eaLnBrk="1" hangingPunct="1"/>
            <a:r>
              <a:rPr lang="en-US" sz="4800" b="1" smtClean="0"/>
              <a:t>Example: Portfolio Variance</a:t>
            </a:r>
          </a:p>
        </p:txBody>
      </p:sp>
      <p:sp>
        <p:nvSpPr>
          <p:cNvPr id="63490" name="Rectangle 2"/>
          <p:cNvSpPr>
            <a:spLocks noChangeArrowheads="1"/>
          </p:cNvSpPr>
          <p:nvPr/>
        </p:nvSpPr>
        <p:spPr bwMode="auto">
          <a:xfrm>
            <a:off x="1219200" y="1447800"/>
            <a:ext cx="6629400" cy="1631950"/>
          </a:xfrm>
          <a:prstGeom prst="rect">
            <a:avLst/>
          </a:prstGeom>
          <a:noFill/>
          <a:ln w="9525">
            <a:noFill/>
            <a:miter lim="800000"/>
            <a:headEnd/>
            <a:tailEnd/>
          </a:ln>
        </p:spPr>
        <p:txBody>
          <a:bodyPr>
            <a:spAutoFit/>
          </a:bodyPr>
          <a:lstStyle/>
          <a:p>
            <a:r>
              <a:rPr lang="en-US" sz="2800" b="1">
                <a:latin typeface="Perpetua" pitchFamily="18" charset="0"/>
                <a:cs typeface="Arial" charset="0"/>
              </a:rPr>
              <a:t>Consider the following information:</a:t>
            </a:r>
          </a:p>
          <a:p>
            <a:pPr lvl="1"/>
            <a:r>
              <a:rPr lang="en-US" sz="2400" b="1">
                <a:latin typeface="Perpetua" pitchFamily="18" charset="0"/>
                <a:cs typeface="Arial" charset="0"/>
              </a:rPr>
              <a:t>	</a:t>
            </a:r>
            <a:r>
              <a:rPr lang="en-US" sz="2400" b="1" u="sng">
                <a:solidFill>
                  <a:srgbClr val="0070C0"/>
                </a:solidFill>
                <a:latin typeface="Perpetua" pitchFamily="18" charset="0"/>
                <a:cs typeface="Arial" charset="0"/>
              </a:rPr>
              <a:t>State	Probability	A	  B     </a:t>
            </a:r>
            <a:r>
              <a:rPr lang="en-US" sz="2400" b="1">
                <a:solidFill>
                  <a:srgbClr val="0070C0"/>
                </a:solidFill>
                <a:latin typeface="Perpetua" pitchFamily="18" charset="0"/>
                <a:cs typeface="Arial" charset="0"/>
              </a:rPr>
              <a:t>	</a:t>
            </a:r>
          </a:p>
          <a:p>
            <a:pPr lvl="1"/>
            <a:r>
              <a:rPr lang="en-US" sz="2400" b="1">
                <a:solidFill>
                  <a:srgbClr val="0070C0"/>
                </a:solidFill>
                <a:latin typeface="Perpetua" pitchFamily="18" charset="0"/>
                <a:cs typeface="Arial" charset="0"/>
              </a:rPr>
              <a:t>	Boom	.4		30%	-5%	  </a:t>
            </a:r>
          </a:p>
          <a:p>
            <a:pPr lvl="1"/>
            <a:r>
              <a:rPr lang="en-US" sz="2400" b="1">
                <a:solidFill>
                  <a:srgbClr val="0070C0"/>
                </a:solidFill>
                <a:latin typeface="Perpetua" pitchFamily="18" charset="0"/>
                <a:cs typeface="Arial" charset="0"/>
              </a:rPr>
              <a:t>	Bust	.6		-10%	25%</a:t>
            </a:r>
            <a:endParaRPr lang="en-US" b="1">
              <a:solidFill>
                <a:srgbClr val="0070C0"/>
              </a:solidFill>
              <a:latin typeface="Perpetua" pitchFamily="18" charset="0"/>
              <a:cs typeface="Arial" charset="0"/>
            </a:endParaRPr>
          </a:p>
        </p:txBody>
      </p:sp>
      <p:sp>
        <p:nvSpPr>
          <p:cNvPr id="4" name="Rectangle 3"/>
          <p:cNvSpPr>
            <a:spLocks noChangeArrowheads="1"/>
          </p:cNvSpPr>
          <p:nvPr/>
        </p:nvSpPr>
        <p:spPr bwMode="auto">
          <a:xfrm>
            <a:off x="609600" y="3352800"/>
            <a:ext cx="7924800" cy="954088"/>
          </a:xfrm>
          <a:prstGeom prst="rect">
            <a:avLst/>
          </a:prstGeom>
          <a:noFill/>
          <a:ln w="9525">
            <a:noFill/>
            <a:miter lim="800000"/>
            <a:headEnd/>
            <a:tailEnd/>
          </a:ln>
        </p:spPr>
        <p:txBody>
          <a:bodyPr>
            <a:spAutoFit/>
          </a:bodyPr>
          <a:lstStyle/>
          <a:p>
            <a:pPr lvl="1" algn="ctr"/>
            <a:r>
              <a:rPr lang="en-US" sz="2800" b="1">
                <a:latin typeface="Perpetua" pitchFamily="18" charset="0"/>
                <a:cs typeface="Arial" charset="0"/>
              </a:rPr>
              <a:t>11.  What is the standard deviation of the portfolio?</a:t>
            </a:r>
          </a:p>
        </p:txBody>
      </p:sp>
      <p:sp>
        <p:nvSpPr>
          <p:cNvPr id="5" name="TextBox 4"/>
          <p:cNvSpPr txBox="1">
            <a:spLocks noChangeArrowheads="1"/>
          </p:cNvSpPr>
          <p:nvPr/>
        </p:nvSpPr>
        <p:spPr bwMode="auto">
          <a:xfrm>
            <a:off x="533400" y="4572000"/>
            <a:ext cx="8077200" cy="534988"/>
          </a:xfrm>
          <a:prstGeom prst="rect">
            <a:avLst/>
          </a:prstGeom>
          <a:noFill/>
          <a:ln w="9525">
            <a:noFill/>
            <a:miter lim="800000"/>
            <a:headEnd/>
            <a:tailEnd/>
          </a:ln>
        </p:spPr>
        <p:txBody>
          <a:bodyPr>
            <a:spAutoFit/>
          </a:bodyPr>
          <a:lstStyle/>
          <a:p>
            <a:pPr algn="ctr">
              <a:lnSpc>
                <a:spcPct val="90000"/>
              </a:lnSpc>
            </a:pPr>
            <a:r>
              <a:rPr lang="en-US" sz="3200" b="1">
                <a:solidFill>
                  <a:srgbClr val="FF0000"/>
                </a:solidFill>
                <a:latin typeface="Perpetua" pitchFamily="18" charset="0"/>
                <a:cs typeface="Arial" charset="0"/>
              </a:rPr>
              <a:t>Standard deviation = 2.45%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p:nvPr>
        </p:nvSpPr>
        <p:spPr>
          <a:xfrm>
            <a:off x="838200" y="230188"/>
            <a:ext cx="7772400" cy="1036637"/>
          </a:xfrm>
          <a:solidFill>
            <a:schemeClr val="bg2"/>
          </a:solidFill>
        </p:spPr>
        <p:txBody>
          <a:bodyPr/>
          <a:lstStyle/>
          <a:p>
            <a:pPr algn="ctr" eaLnBrk="1" hangingPunct="1"/>
            <a:r>
              <a:rPr lang="en-US" sz="4800" b="1" smtClean="0"/>
              <a:t>Another Example</a:t>
            </a:r>
          </a:p>
        </p:txBody>
      </p:sp>
      <p:sp>
        <p:nvSpPr>
          <p:cNvPr id="65538" name="Rectangle 2"/>
          <p:cNvSpPr>
            <a:spLocks noChangeArrowheads="1"/>
          </p:cNvSpPr>
          <p:nvPr/>
        </p:nvSpPr>
        <p:spPr bwMode="auto">
          <a:xfrm>
            <a:off x="609600" y="1295400"/>
            <a:ext cx="7696200" cy="4524375"/>
          </a:xfrm>
          <a:prstGeom prst="rect">
            <a:avLst/>
          </a:prstGeom>
          <a:noFill/>
          <a:ln w="9525">
            <a:noFill/>
            <a:miter lim="800000"/>
            <a:headEnd/>
            <a:tailEnd/>
          </a:ln>
        </p:spPr>
        <p:txBody>
          <a:bodyPr>
            <a:spAutoFit/>
          </a:bodyPr>
          <a:lstStyle/>
          <a:p>
            <a:r>
              <a:rPr lang="en-US" sz="3200" b="1" dirty="0">
                <a:latin typeface="Perpetua" pitchFamily="18" charset="0"/>
                <a:cs typeface="Arial" charset="0"/>
              </a:rPr>
              <a:t>Consider the following information:</a:t>
            </a:r>
          </a:p>
          <a:p>
            <a:pPr lvl="1"/>
            <a:r>
              <a:rPr lang="en-US" sz="2400" b="1" dirty="0">
                <a:latin typeface="Perpetua" pitchFamily="18" charset="0"/>
                <a:cs typeface="Arial" charset="0"/>
              </a:rPr>
              <a:t>	</a:t>
            </a:r>
            <a:r>
              <a:rPr lang="en-US" sz="2400" b="1" u="sng" dirty="0">
                <a:solidFill>
                  <a:srgbClr val="0070C0"/>
                </a:solidFill>
                <a:latin typeface="Perpetua" pitchFamily="18" charset="0"/>
                <a:cs typeface="Arial" charset="0"/>
              </a:rPr>
              <a:t>State	     Probability		X		Z</a:t>
            </a:r>
          </a:p>
          <a:p>
            <a:pPr lvl="1"/>
            <a:r>
              <a:rPr lang="en-US" sz="2400" b="1" dirty="0">
                <a:solidFill>
                  <a:srgbClr val="0070C0"/>
                </a:solidFill>
                <a:latin typeface="Perpetua" pitchFamily="18" charset="0"/>
                <a:cs typeface="Arial" charset="0"/>
              </a:rPr>
              <a:t>	Boom		.25		15%		10%</a:t>
            </a:r>
          </a:p>
          <a:p>
            <a:pPr lvl="1"/>
            <a:r>
              <a:rPr lang="en-US" sz="2400" b="1" dirty="0">
                <a:solidFill>
                  <a:srgbClr val="0070C0"/>
                </a:solidFill>
                <a:latin typeface="Perpetua" pitchFamily="18" charset="0"/>
                <a:cs typeface="Arial" charset="0"/>
              </a:rPr>
              <a:t>	Normal	.60		10%		9%</a:t>
            </a:r>
          </a:p>
          <a:p>
            <a:pPr lvl="1"/>
            <a:r>
              <a:rPr lang="en-US" sz="2400" b="1" dirty="0">
                <a:solidFill>
                  <a:srgbClr val="0070C0"/>
                </a:solidFill>
                <a:latin typeface="Perpetua" pitchFamily="18" charset="0"/>
                <a:cs typeface="Arial" charset="0"/>
              </a:rPr>
              <a:t>	Recession	.15		5%		10%</a:t>
            </a:r>
          </a:p>
          <a:p>
            <a:endParaRPr lang="en-US" sz="3200" b="1" dirty="0">
              <a:latin typeface="Perpetua" pitchFamily="18" charset="0"/>
              <a:cs typeface="Arial" charset="0"/>
            </a:endParaRPr>
          </a:p>
          <a:p>
            <a:r>
              <a:rPr lang="en-US" sz="3200" b="1" dirty="0">
                <a:latin typeface="Perpetua" pitchFamily="18" charset="0"/>
                <a:cs typeface="Arial" charset="0"/>
              </a:rPr>
              <a:t>What are the expected return and standard deviation for a portfolio with an investment of $6,000 in asset X and $4,000 in asset Z?</a:t>
            </a:r>
            <a:r>
              <a:rPr lang="en-US" sz="2800" dirty="0">
                <a:latin typeface="Perpetua" pitchFamily="18" charset="0"/>
              </a:rPr>
              <a:t>	</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p:cNvSpPr>
            <a:spLocks noGrp="1"/>
          </p:cNvSpPr>
          <p:nvPr>
            <p:ph type="title"/>
          </p:nvPr>
        </p:nvSpPr>
        <p:spPr>
          <a:xfrm>
            <a:off x="838200" y="228600"/>
            <a:ext cx="7772400" cy="960438"/>
          </a:xfrm>
          <a:solidFill>
            <a:schemeClr val="bg2"/>
          </a:solidFill>
        </p:spPr>
        <p:txBody>
          <a:bodyPr/>
          <a:lstStyle/>
          <a:p>
            <a:pPr algn="ctr" eaLnBrk="1" hangingPunct="1"/>
            <a:r>
              <a:rPr lang="en-US" sz="4800" b="1" smtClean="0"/>
              <a:t>Systematic Risk</a:t>
            </a:r>
          </a:p>
        </p:txBody>
      </p:sp>
      <p:sp>
        <p:nvSpPr>
          <p:cNvPr id="3" name="Rectangle 2"/>
          <p:cNvSpPr>
            <a:spLocks noChangeArrowheads="1"/>
          </p:cNvSpPr>
          <p:nvPr/>
        </p:nvSpPr>
        <p:spPr bwMode="auto">
          <a:xfrm>
            <a:off x="533400" y="1524000"/>
            <a:ext cx="4191000" cy="4789488"/>
          </a:xfrm>
          <a:prstGeom prst="rect">
            <a:avLst/>
          </a:prstGeom>
          <a:noFill/>
          <a:ln w="9525">
            <a:noFill/>
            <a:miter lim="800000"/>
            <a:headEnd/>
            <a:tailEnd/>
          </a:ln>
        </p:spPr>
        <p:txBody>
          <a:bodyPr>
            <a:spAutoFit/>
          </a:bodyPr>
          <a:lstStyle/>
          <a:p>
            <a:pPr marL="112713" indent="-112713">
              <a:buFont typeface="Arial" charset="0"/>
              <a:buChar char="•"/>
            </a:pPr>
            <a:r>
              <a:rPr lang="en-US" sz="2800" b="1">
                <a:latin typeface="Perpetua" pitchFamily="18" charset="0"/>
                <a:cs typeface="Arial" charset="0"/>
              </a:rPr>
              <a:t>Risk factors that affect a large number of assets</a:t>
            </a:r>
          </a:p>
          <a:p>
            <a:pPr marL="112713" indent="-112713">
              <a:buFont typeface="Arial" charset="0"/>
              <a:buChar char="•"/>
            </a:pPr>
            <a:endParaRPr lang="en-US" sz="2800" b="1">
              <a:latin typeface="Perpetua" pitchFamily="18" charset="0"/>
              <a:cs typeface="Arial" charset="0"/>
            </a:endParaRPr>
          </a:p>
          <a:p>
            <a:pPr marL="112713" indent="-112713">
              <a:buFont typeface="Arial" charset="0"/>
              <a:buChar char="•"/>
            </a:pPr>
            <a:r>
              <a:rPr lang="en-US" sz="2800" b="1">
                <a:latin typeface="Perpetua" pitchFamily="18" charset="0"/>
                <a:cs typeface="Arial" charset="0"/>
              </a:rPr>
              <a:t>Also known as non-diversifiable risk or market risk</a:t>
            </a:r>
          </a:p>
          <a:p>
            <a:pPr marL="112713" indent="-112713">
              <a:buFont typeface="Arial" charset="0"/>
              <a:buChar char="•"/>
            </a:pPr>
            <a:endParaRPr lang="en-US" sz="2800" b="1">
              <a:latin typeface="Perpetua" pitchFamily="18" charset="0"/>
              <a:cs typeface="Arial" charset="0"/>
            </a:endParaRPr>
          </a:p>
          <a:p>
            <a:pPr marL="112713" indent="-112713">
              <a:buFont typeface="Arial" charset="0"/>
              <a:buChar char="•"/>
            </a:pPr>
            <a:r>
              <a:rPr lang="en-US" sz="2800" b="1">
                <a:latin typeface="Perpetua" pitchFamily="18" charset="0"/>
                <a:cs typeface="Arial" charset="0"/>
              </a:rPr>
              <a:t>Includes such things as changes in GDP, inflation, interest rates, etc.</a:t>
            </a:r>
          </a:p>
        </p:txBody>
      </p:sp>
      <p:pic>
        <p:nvPicPr>
          <p:cNvPr id="37896" name="Picture 8" descr="http://t3.gstatic.com/images?q=tbn:ANd9GcSDiPUGQNKt_CHrpEe3pMzNeBwEJ0im-svafik0N4XncgLb-cLI"/>
          <p:cNvPicPr>
            <a:picLocks noChangeAspect="1" noChangeArrowheads="1"/>
          </p:cNvPicPr>
          <p:nvPr/>
        </p:nvPicPr>
        <p:blipFill>
          <a:blip r:embed="rId2" cstate="print"/>
          <a:srcRect/>
          <a:stretch>
            <a:fillRect/>
          </a:stretch>
        </p:blipFill>
        <p:spPr bwMode="auto">
          <a:xfrm>
            <a:off x="5105400" y="2085975"/>
            <a:ext cx="3463925" cy="3276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par>
                          <p:cTn id="10" fill="hold">
                            <p:stCondLst>
                              <p:cond delay="1000"/>
                            </p:stCondLst>
                            <p:childTnLst>
                              <p:par>
                                <p:cTn id="11" presetID="53" presetClass="entr" presetSubtype="0" fill="hold" nodeType="afterEffect">
                                  <p:stCondLst>
                                    <p:cond delay="0"/>
                                  </p:stCondLst>
                                  <p:childTnLst>
                                    <p:set>
                                      <p:cBhvr>
                                        <p:cTn id="12" dur="1" fill="hold">
                                          <p:stCondLst>
                                            <p:cond delay="0"/>
                                          </p:stCondLst>
                                        </p:cTn>
                                        <p:tgtEl>
                                          <p:spTgt spid="37896"/>
                                        </p:tgtEl>
                                        <p:attrNameLst>
                                          <p:attrName>style.visibility</p:attrName>
                                        </p:attrNameLst>
                                      </p:cBhvr>
                                      <p:to>
                                        <p:strVal val="visible"/>
                                      </p:to>
                                    </p:set>
                                    <p:anim calcmode="lin" valueType="num">
                                      <p:cBhvr>
                                        <p:cTn id="13" dur="1000" fill="hold"/>
                                        <p:tgtEl>
                                          <p:spTgt spid="37896"/>
                                        </p:tgtEl>
                                        <p:attrNameLst>
                                          <p:attrName>ppt_w</p:attrName>
                                        </p:attrNameLst>
                                      </p:cBhvr>
                                      <p:tavLst>
                                        <p:tav tm="0">
                                          <p:val>
                                            <p:fltVal val="0"/>
                                          </p:val>
                                        </p:tav>
                                        <p:tav tm="100000">
                                          <p:val>
                                            <p:strVal val="#ppt_w"/>
                                          </p:val>
                                        </p:tav>
                                      </p:tavLst>
                                    </p:anim>
                                    <p:anim calcmode="lin" valueType="num">
                                      <p:cBhvr>
                                        <p:cTn id="14" dur="1000" fill="hold"/>
                                        <p:tgtEl>
                                          <p:spTgt spid="37896"/>
                                        </p:tgtEl>
                                        <p:attrNameLst>
                                          <p:attrName>ppt_h</p:attrName>
                                        </p:attrNameLst>
                                      </p:cBhvr>
                                      <p:tavLst>
                                        <p:tav tm="0">
                                          <p:val>
                                            <p:fltVal val="0"/>
                                          </p:val>
                                        </p:tav>
                                        <p:tav tm="100000">
                                          <p:val>
                                            <p:strVal val="#ppt_h"/>
                                          </p:val>
                                        </p:tav>
                                      </p:tavLst>
                                    </p:anim>
                                    <p:animEffect transition="in" filter="fade">
                                      <p:cBhvr>
                                        <p:cTn id="15" dur="1000"/>
                                        <p:tgtEl>
                                          <p:spTgt spid="37896"/>
                                        </p:tgtEl>
                                      </p:cBhvr>
                                    </p:animEffect>
                                  </p:childTnLst>
                                </p:cTn>
                              </p:par>
                            </p:childTnLst>
                          </p:cTn>
                        </p:par>
                      </p:childTnLst>
                    </p:cTn>
                  </p:par>
                  <p:par>
                    <p:cTn id="16" fill="hold">
                      <p:stCondLst>
                        <p:cond delay="indefinite"/>
                      </p:stCondLst>
                      <p:childTnLst>
                        <p:par>
                          <p:cTn id="17" fill="hold">
                            <p:stCondLst>
                              <p:cond delay="0"/>
                            </p:stCondLst>
                            <p:childTnLst>
                              <p:par>
                                <p:cTn id="18" presetID="55"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p:cTn id="20"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1"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2" dur="1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5"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p:cTn id="27"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28"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29"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p:cNvSpPr>
            <a:spLocks noGrp="1"/>
          </p:cNvSpPr>
          <p:nvPr>
            <p:ph type="title"/>
          </p:nvPr>
        </p:nvSpPr>
        <p:spPr>
          <a:solidFill>
            <a:schemeClr val="bg2"/>
          </a:solidFill>
        </p:spPr>
        <p:txBody>
          <a:bodyPr/>
          <a:lstStyle/>
          <a:p>
            <a:pPr algn="ctr" eaLnBrk="1" hangingPunct="1"/>
            <a:r>
              <a:rPr lang="en-US" sz="4800" b="1" smtClean="0"/>
              <a:t>Unsystematic Risk</a:t>
            </a:r>
          </a:p>
        </p:txBody>
      </p:sp>
      <p:sp>
        <p:nvSpPr>
          <p:cNvPr id="3" name="Rectangle 2"/>
          <p:cNvSpPr>
            <a:spLocks noChangeArrowheads="1"/>
          </p:cNvSpPr>
          <p:nvPr/>
        </p:nvSpPr>
        <p:spPr bwMode="auto">
          <a:xfrm>
            <a:off x="401638" y="1828800"/>
            <a:ext cx="5867400" cy="3990975"/>
          </a:xfrm>
          <a:prstGeom prst="rect">
            <a:avLst/>
          </a:prstGeom>
          <a:noFill/>
          <a:ln w="9525">
            <a:noFill/>
            <a:miter lim="800000"/>
            <a:headEnd/>
            <a:tailEnd/>
          </a:ln>
        </p:spPr>
        <p:txBody>
          <a:bodyPr>
            <a:spAutoFit/>
          </a:bodyPr>
          <a:lstStyle/>
          <a:p>
            <a:pPr marL="176213" indent="-176213">
              <a:buFont typeface="Arial" charset="0"/>
              <a:buChar char="•"/>
            </a:pPr>
            <a:r>
              <a:rPr lang="en-US" sz="3200" b="1">
                <a:latin typeface="Perpetua" pitchFamily="18" charset="0"/>
                <a:cs typeface="Arial" charset="0"/>
              </a:rPr>
              <a:t>Risk factors that affect a limited number of assets</a:t>
            </a:r>
          </a:p>
          <a:p>
            <a:pPr marL="176213" indent="-176213">
              <a:buFont typeface="Arial" charset="0"/>
              <a:buChar char="•"/>
            </a:pPr>
            <a:endParaRPr lang="en-US" sz="3200" b="1">
              <a:latin typeface="Perpetua" pitchFamily="18" charset="0"/>
              <a:cs typeface="Arial" charset="0"/>
            </a:endParaRPr>
          </a:p>
          <a:p>
            <a:pPr marL="176213" indent="-176213">
              <a:buFont typeface="Arial" charset="0"/>
              <a:buChar char="•"/>
            </a:pPr>
            <a:r>
              <a:rPr lang="en-US" sz="3200" b="1">
                <a:latin typeface="Perpetua" pitchFamily="18" charset="0"/>
                <a:cs typeface="Arial" charset="0"/>
              </a:rPr>
              <a:t>Also known as </a:t>
            </a:r>
            <a:r>
              <a:rPr lang="en-US" sz="3200" b="1">
                <a:solidFill>
                  <a:srgbClr val="0070C0"/>
                </a:solidFill>
                <a:latin typeface="Perpetua" pitchFamily="18" charset="0"/>
                <a:cs typeface="Arial" charset="0"/>
              </a:rPr>
              <a:t>unique risk </a:t>
            </a:r>
            <a:r>
              <a:rPr lang="en-US" sz="3200" b="1">
                <a:latin typeface="Perpetua" pitchFamily="18" charset="0"/>
                <a:cs typeface="Arial" charset="0"/>
              </a:rPr>
              <a:t>and </a:t>
            </a:r>
            <a:r>
              <a:rPr lang="en-US" sz="3200" b="1">
                <a:solidFill>
                  <a:srgbClr val="0070C0"/>
                </a:solidFill>
                <a:latin typeface="Perpetua" pitchFamily="18" charset="0"/>
                <a:cs typeface="Arial" charset="0"/>
              </a:rPr>
              <a:t>asset-specific risk</a:t>
            </a:r>
          </a:p>
          <a:p>
            <a:pPr marL="176213" indent="-176213">
              <a:buFont typeface="Arial" charset="0"/>
              <a:buChar char="•"/>
            </a:pPr>
            <a:endParaRPr lang="en-US" sz="3200" b="1">
              <a:latin typeface="Perpetua" pitchFamily="18" charset="0"/>
              <a:cs typeface="Arial" charset="0"/>
            </a:endParaRPr>
          </a:p>
          <a:p>
            <a:pPr marL="176213" indent="-176213">
              <a:buFont typeface="Arial" charset="0"/>
              <a:buChar char="•"/>
            </a:pPr>
            <a:r>
              <a:rPr lang="en-US" sz="3200" b="1">
                <a:latin typeface="Perpetua" pitchFamily="18" charset="0"/>
                <a:cs typeface="Arial" charset="0"/>
              </a:rPr>
              <a:t>Includes such things as labor strikes, part shortages, etc.</a:t>
            </a:r>
          </a:p>
        </p:txBody>
      </p:sp>
      <p:pic>
        <p:nvPicPr>
          <p:cNvPr id="36865" name="Picture 1" descr="C:\Users\Eric\AppData\Local\Microsoft\Windows\Temporary Internet Files\Content.IE5\9ALEAQCQ\MP900341718[1].jpg"/>
          <p:cNvPicPr>
            <a:picLocks noChangeAspect="1" noChangeArrowheads="1"/>
          </p:cNvPicPr>
          <p:nvPr/>
        </p:nvPicPr>
        <p:blipFill>
          <a:blip r:embed="rId3" cstate="print"/>
          <a:srcRect/>
          <a:stretch>
            <a:fillRect/>
          </a:stretch>
        </p:blipFill>
        <p:spPr bwMode="auto">
          <a:xfrm>
            <a:off x="6705600" y="2597150"/>
            <a:ext cx="1924050" cy="36512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p:cTn id="21"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4" end="4"/>
                                            </p:txEl>
                                          </p:spTgt>
                                        </p:tgtEl>
                                      </p:cBhvr>
                                    </p:animEffect>
                                  </p:childTnLst>
                                </p:cTn>
                              </p:par>
                            </p:childTnLst>
                          </p:cTn>
                        </p:par>
                        <p:par>
                          <p:cTn id="24" fill="hold">
                            <p:stCondLst>
                              <p:cond delay="1000"/>
                            </p:stCondLst>
                            <p:childTnLst>
                              <p:par>
                                <p:cTn id="25" presetID="19" presetClass="entr" presetSubtype="10" fill="hold" nodeType="afterEffect">
                                  <p:stCondLst>
                                    <p:cond delay="0"/>
                                  </p:stCondLst>
                                  <p:childTnLst>
                                    <p:set>
                                      <p:cBhvr>
                                        <p:cTn id="26" dur="1" fill="hold">
                                          <p:stCondLst>
                                            <p:cond delay="0"/>
                                          </p:stCondLst>
                                        </p:cTn>
                                        <p:tgtEl>
                                          <p:spTgt spid="36865"/>
                                        </p:tgtEl>
                                        <p:attrNameLst>
                                          <p:attrName>style.visibility</p:attrName>
                                        </p:attrNameLst>
                                      </p:cBhvr>
                                      <p:to>
                                        <p:strVal val="visible"/>
                                      </p:to>
                                    </p:set>
                                    <p:anim calcmode="lin" valueType="num">
                                      <p:cBhvr>
                                        <p:cTn id="27" dur="5000" fill="hold"/>
                                        <p:tgtEl>
                                          <p:spTgt spid="36865"/>
                                        </p:tgtEl>
                                        <p:attrNameLst>
                                          <p:attrName>ppt_w</p:attrName>
                                        </p:attrNameLst>
                                      </p:cBhvr>
                                      <p:tavLst>
                                        <p:tav tm="0" fmla="#ppt_w*sin(2.5*pi*$)">
                                          <p:val>
                                            <p:fltVal val="0"/>
                                          </p:val>
                                        </p:tav>
                                        <p:tav tm="100000">
                                          <p:val>
                                            <p:fltVal val="1"/>
                                          </p:val>
                                        </p:tav>
                                      </p:tavLst>
                                    </p:anim>
                                    <p:anim calcmode="lin" valueType="num">
                                      <p:cBhvr>
                                        <p:cTn id="28" dur="5000" fill="hold"/>
                                        <p:tgtEl>
                                          <p:spTgt spid="3686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a:solidFill>
            <a:schemeClr val="bg2"/>
          </a:solidFill>
        </p:spPr>
        <p:txBody>
          <a:bodyPr/>
          <a:lstStyle/>
          <a:p>
            <a:pPr algn="ctr" eaLnBrk="1" hangingPunct="1"/>
            <a:r>
              <a:rPr lang="en-US" sz="4800" b="1" smtClean="0"/>
              <a:t>Diversification</a:t>
            </a:r>
          </a:p>
        </p:txBody>
      </p:sp>
      <p:sp>
        <p:nvSpPr>
          <p:cNvPr id="3" name="Rectangle 2"/>
          <p:cNvSpPr>
            <a:spLocks noChangeArrowheads="1"/>
          </p:cNvSpPr>
          <p:nvPr/>
        </p:nvSpPr>
        <p:spPr bwMode="auto">
          <a:xfrm>
            <a:off x="685800" y="1595438"/>
            <a:ext cx="7772400" cy="5216525"/>
          </a:xfrm>
          <a:prstGeom prst="rect">
            <a:avLst/>
          </a:prstGeom>
          <a:noFill/>
          <a:ln w="9525">
            <a:noFill/>
            <a:miter lim="800000"/>
            <a:headEnd/>
            <a:tailEnd/>
          </a:ln>
        </p:spPr>
        <p:txBody>
          <a:bodyPr>
            <a:spAutoFit/>
          </a:bodyPr>
          <a:lstStyle/>
          <a:p>
            <a:pPr marL="112713" indent="-112713">
              <a:buFont typeface="Arial" charset="0"/>
              <a:buChar char="•"/>
            </a:pPr>
            <a:r>
              <a:rPr lang="en-US" sz="2800" b="1">
                <a:latin typeface="Perpetua" pitchFamily="18" charset="0"/>
                <a:cs typeface="Arial" charset="0"/>
              </a:rPr>
              <a:t>Portfolio diversification is the investment in several different asset classes or sectors</a:t>
            </a:r>
          </a:p>
          <a:p>
            <a:pPr marL="112713" indent="-112713">
              <a:buFont typeface="Arial" charset="0"/>
              <a:buChar char="•"/>
            </a:pPr>
            <a:endParaRPr lang="en-US" sz="2800" b="1">
              <a:latin typeface="Perpetua" pitchFamily="18" charset="0"/>
              <a:cs typeface="Arial" charset="0"/>
            </a:endParaRPr>
          </a:p>
          <a:p>
            <a:pPr marL="112713" indent="-112713">
              <a:buFont typeface="Arial" charset="0"/>
              <a:buChar char="•"/>
            </a:pPr>
            <a:endParaRPr lang="en-US" sz="2800" b="1">
              <a:latin typeface="Perpetua" pitchFamily="18" charset="0"/>
              <a:cs typeface="Arial" charset="0"/>
            </a:endParaRPr>
          </a:p>
          <a:p>
            <a:pPr marL="112713" indent="-112713">
              <a:buFont typeface="Arial" charset="0"/>
              <a:buChar char="•"/>
            </a:pPr>
            <a:endParaRPr lang="en-US" sz="2800" b="1">
              <a:latin typeface="Perpetua" pitchFamily="18" charset="0"/>
              <a:cs typeface="Arial" charset="0"/>
            </a:endParaRPr>
          </a:p>
          <a:p>
            <a:pPr marL="112713" indent="-112713">
              <a:buFont typeface="Arial" charset="0"/>
              <a:buChar char="•"/>
            </a:pPr>
            <a:endParaRPr lang="en-US" sz="2800" b="1">
              <a:latin typeface="Perpetua" pitchFamily="18" charset="0"/>
              <a:cs typeface="Arial" charset="0"/>
            </a:endParaRPr>
          </a:p>
          <a:p>
            <a:pPr marL="112713" indent="-112713">
              <a:buFont typeface="Arial" charset="0"/>
              <a:buChar char="•"/>
            </a:pPr>
            <a:endParaRPr lang="en-US" sz="2800" b="1">
              <a:latin typeface="Perpetua" pitchFamily="18" charset="0"/>
              <a:cs typeface="Arial" charset="0"/>
            </a:endParaRPr>
          </a:p>
          <a:p>
            <a:pPr marL="112713" indent="-112713">
              <a:buFont typeface="Arial" charset="0"/>
              <a:buChar char="•"/>
            </a:pPr>
            <a:endParaRPr lang="en-US" sz="2800" b="1">
              <a:latin typeface="Perpetua" pitchFamily="18" charset="0"/>
              <a:cs typeface="Arial" charset="0"/>
            </a:endParaRPr>
          </a:p>
          <a:p>
            <a:pPr marL="112713" indent="-112713">
              <a:buFont typeface="Arial" charset="0"/>
              <a:buChar char="•"/>
            </a:pPr>
            <a:endParaRPr lang="en-US" sz="2800" b="1">
              <a:latin typeface="Perpetua" pitchFamily="18" charset="0"/>
              <a:cs typeface="Arial" charset="0"/>
            </a:endParaRPr>
          </a:p>
          <a:p>
            <a:pPr marL="112713" indent="-112713">
              <a:buFont typeface="Arial" charset="0"/>
              <a:buChar char="•"/>
            </a:pPr>
            <a:endParaRPr lang="en-US" sz="2800" b="1">
              <a:latin typeface="Perpetua" pitchFamily="18" charset="0"/>
              <a:cs typeface="Arial" charset="0"/>
            </a:endParaRPr>
          </a:p>
          <a:p>
            <a:pPr marL="112713" indent="-112713">
              <a:buFont typeface="Arial" charset="0"/>
              <a:buChar char="•"/>
            </a:pPr>
            <a:r>
              <a:rPr lang="en-US" sz="2800" b="1">
                <a:latin typeface="Perpetua" pitchFamily="18" charset="0"/>
                <a:cs typeface="Arial" charset="0"/>
              </a:rPr>
              <a:t>Diversification is not just holding a lot of assets</a:t>
            </a:r>
          </a:p>
          <a:p>
            <a:pPr marL="112713" indent="-112713">
              <a:buFont typeface="Arial" charset="0"/>
              <a:buChar char="•"/>
            </a:pPr>
            <a:endParaRPr lang="en-US" sz="2800" b="1">
              <a:cs typeface="Arial" charset="0"/>
            </a:endParaRPr>
          </a:p>
        </p:txBody>
      </p:sp>
      <p:pic>
        <p:nvPicPr>
          <p:cNvPr id="82946" name="Picture 2" descr="C:\Users\Eric\AppData\Local\Microsoft\Windows\Temporary Internet Files\Content.IE5\XMIV0HO2\MP900313922[1].jpg"/>
          <p:cNvPicPr>
            <a:picLocks noChangeAspect="1" noChangeArrowheads="1"/>
          </p:cNvPicPr>
          <p:nvPr/>
        </p:nvPicPr>
        <p:blipFill>
          <a:blip r:embed="rId3" cstate="print"/>
          <a:srcRect/>
          <a:stretch>
            <a:fillRect/>
          </a:stretch>
        </p:blipFill>
        <p:spPr bwMode="auto">
          <a:xfrm>
            <a:off x="2286000" y="2743200"/>
            <a:ext cx="4114800" cy="25955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par>
                          <p:cTn id="8" fill="hold">
                            <p:stCondLst>
                              <p:cond delay="1000"/>
                            </p:stCondLst>
                            <p:childTnLst>
                              <p:par>
                                <p:cTn id="9" presetID="10" presetClass="exit" presetSubtype="0" fill="hold" nodeType="afterEffect">
                                  <p:stCondLst>
                                    <p:cond delay="0"/>
                                  </p:stCondLst>
                                  <p:childTnLst>
                                    <p:animEffect transition="out" filter="fade">
                                      <p:cBhvr>
                                        <p:cTn id="10" dur="3000"/>
                                        <p:tgtEl>
                                          <p:spTgt spid="3">
                                            <p:txEl>
                                              <p:pRg st="0" end="0"/>
                                            </p:txEl>
                                          </p:spTgt>
                                        </p:tgtEl>
                                      </p:cBhvr>
                                    </p:animEffect>
                                    <p:set>
                                      <p:cBhvr>
                                        <p:cTn id="11" dur="1" fill="hold">
                                          <p:stCondLst>
                                            <p:cond delay="2999"/>
                                          </p:stCondLst>
                                        </p:cTn>
                                        <p:tgtEl>
                                          <p:spTgt spid="3">
                                            <p:txEl>
                                              <p:pRg st="0" end="0"/>
                                            </p:txEl>
                                          </p:spTgt>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53" presetClass="entr" presetSubtype="0" fill="hold" nodeType="clickEffect">
                                  <p:stCondLst>
                                    <p:cond delay="0"/>
                                  </p:stCondLst>
                                  <p:childTnLst>
                                    <p:set>
                                      <p:cBhvr>
                                        <p:cTn id="15" dur="1" fill="hold">
                                          <p:stCondLst>
                                            <p:cond delay="0"/>
                                          </p:stCondLst>
                                        </p:cTn>
                                        <p:tgtEl>
                                          <p:spTgt spid="3">
                                            <p:txEl>
                                              <p:pRg st="9" end="9"/>
                                            </p:txEl>
                                          </p:spTgt>
                                        </p:tgtEl>
                                        <p:attrNameLst>
                                          <p:attrName>style.visibility</p:attrName>
                                        </p:attrNameLst>
                                      </p:cBhvr>
                                      <p:to>
                                        <p:strVal val="visible"/>
                                      </p:to>
                                    </p:set>
                                    <p:anim calcmode="lin" valueType="num">
                                      <p:cBhvr>
                                        <p:cTn id="16" dur="1000" fill="hold"/>
                                        <p:tgtEl>
                                          <p:spTgt spid="3">
                                            <p:txEl>
                                              <p:pRg st="9" end="9"/>
                                            </p:txEl>
                                          </p:spTgt>
                                        </p:tgtEl>
                                        <p:attrNameLst>
                                          <p:attrName>ppt_w</p:attrName>
                                        </p:attrNameLst>
                                      </p:cBhvr>
                                      <p:tavLst>
                                        <p:tav tm="0">
                                          <p:val>
                                            <p:fltVal val="0"/>
                                          </p:val>
                                        </p:tav>
                                        <p:tav tm="100000">
                                          <p:val>
                                            <p:strVal val="#ppt_w"/>
                                          </p:val>
                                        </p:tav>
                                      </p:tavLst>
                                    </p:anim>
                                    <p:anim calcmode="lin" valueType="num">
                                      <p:cBhvr>
                                        <p:cTn id="17" dur="1000" fill="hold"/>
                                        <p:tgtEl>
                                          <p:spTgt spid="3">
                                            <p:txEl>
                                              <p:pRg st="9" end="9"/>
                                            </p:txEl>
                                          </p:spTgt>
                                        </p:tgtEl>
                                        <p:attrNameLst>
                                          <p:attrName>ppt_h</p:attrName>
                                        </p:attrNameLst>
                                      </p:cBhvr>
                                      <p:tavLst>
                                        <p:tav tm="0">
                                          <p:val>
                                            <p:fltVal val="0"/>
                                          </p:val>
                                        </p:tav>
                                        <p:tav tm="100000">
                                          <p:val>
                                            <p:strVal val="#ppt_h"/>
                                          </p:val>
                                        </p:tav>
                                      </p:tavLst>
                                    </p:anim>
                                    <p:animEffect transition="in" filter="fade">
                                      <p:cBhvr>
                                        <p:cTn id="18" dur="1000"/>
                                        <p:tgtEl>
                                          <p:spTgt spid="3">
                                            <p:txEl>
                                              <p:pRg st="9" end="9"/>
                                            </p:txEl>
                                          </p:spTgt>
                                        </p:tgtEl>
                                      </p:cBhvr>
                                    </p:animEffect>
                                  </p:childTnLst>
                                </p:cTn>
                              </p:par>
                            </p:childTnLst>
                          </p:cTn>
                        </p:par>
                        <p:par>
                          <p:cTn id="19" fill="hold">
                            <p:stCondLst>
                              <p:cond delay="1000"/>
                            </p:stCondLst>
                            <p:childTnLst>
                              <p:par>
                                <p:cTn id="20" presetID="53" presetClass="entr" presetSubtype="0" fill="hold" nodeType="afterEffect">
                                  <p:stCondLst>
                                    <p:cond delay="0"/>
                                  </p:stCondLst>
                                  <p:childTnLst>
                                    <p:set>
                                      <p:cBhvr>
                                        <p:cTn id="21" dur="1" fill="hold">
                                          <p:stCondLst>
                                            <p:cond delay="0"/>
                                          </p:stCondLst>
                                        </p:cTn>
                                        <p:tgtEl>
                                          <p:spTgt spid="82946"/>
                                        </p:tgtEl>
                                        <p:attrNameLst>
                                          <p:attrName>style.visibility</p:attrName>
                                        </p:attrNameLst>
                                      </p:cBhvr>
                                      <p:to>
                                        <p:strVal val="visible"/>
                                      </p:to>
                                    </p:set>
                                    <p:anim calcmode="lin" valueType="num">
                                      <p:cBhvr>
                                        <p:cTn id="22" dur="1000" fill="hold"/>
                                        <p:tgtEl>
                                          <p:spTgt spid="82946"/>
                                        </p:tgtEl>
                                        <p:attrNameLst>
                                          <p:attrName>ppt_w</p:attrName>
                                        </p:attrNameLst>
                                      </p:cBhvr>
                                      <p:tavLst>
                                        <p:tav tm="0">
                                          <p:val>
                                            <p:fltVal val="0"/>
                                          </p:val>
                                        </p:tav>
                                        <p:tav tm="100000">
                                          <p:val>
                                            <p:strVal val="#ppt_w"/>
                                          </p:val>
                                        </p:tav>
                                      </p:tavLst>
                                    </p:anim>
                                    <p:anim calcmode="lin" valueType="num">
                                      <p:cBhvr>
                                        <p:cTn id="23" dur="1000" fill="hold"/>
                                        <p:tgtEl>
                                          <p:spTgt spid="82946"/>
                                        </p:tgtEl>
                                        <p:attrNameLst>
                                          <p:attrName>ppt_h</p:attrName>
                                        </p:attrNameLst>
                                      </p:cBhvr>
                                      <p:tavLst>
                                        <p:tav tm="0">
                                          <p:val>
                                            <p:fltVal val="0"/>
                                          </p:val>
                                        </p:tav>
                                        <p:tav tm="100000">
                                          <p:val>
                                            <p:strVal val="#ppt_h"/>
                                          </p:val>
                                        </p:tav>
                                      </p:tavLst>
                                    </p:anim>
                                    <p:animEffect transition="in" filter="fade">
                                      <p:cBhvr>
                                        <p:cTn id="24" dur="1000"/>
                                        <p:tgtEl>
                                          <p:spTgt spid="829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itle 1"/>
          <p:cNvSpPr>
            <a:spLocks noGrp="1"/>
          </p:cNvSpPr>
          <p:nvPr>
            <p:ph type="title"/>
          </p:nvPr>
        </p:nvSpPr>
        <p:spPr>
          <a:xfrm>
            <a:off x="914400" y="504825"/>
            <a:ext cx="7772400" cy="912813"/>
          </a:xfrm>
          <a:solidFill>
            <a:schemeClr val="bg2"/>
          </a:solidFill>
        </p:spPr>
        <p:txBody>
          <a:bodyPr/>
          <a:lstStyle/>
          <a:p>
            <a:pPr algn="ctr" eaLnBrk="1" hangingPunct="1"/>
            <a:r>
              <a:rPr lang="en-US" sz="4800" b="1" smtClean="0"/>
              <a:t>Diversification</a:t>
            </a:r>
          </a:p>
        </p:txBody>
      </p:sp>
      <p:sp>
        <p:nvSpPr>
          <p:cNvPr id="3" name="Rectangle 2"/>
          <p:cNvSpPr>
            <a:spLocks noChangeArrowheads="1"/>
          </p:cNvSpPr>
          <p:nvPr/>
        </p:nvSpPr>
        <p:spPr bwMode="auto">
          <a:xfrm>
            <a:off x="676275" y="1676400"/>
            <a:ext cx="4419600" cy="4418013"/>
          </a:xfrm>
          <a:prstGeom prst="rect">
            <a:avLst/>
          </a:prstGeom>
          <a:noFill/>
          <a:ln w="9525">
            <a:noFill/>
            <a:miter lim="800000"/>
            <a:headEnd/>
            <a:tailEnd/>
          </a:ln>
        </p:spPr>
        <p:txBody>
          <a:bodyPr>
            <a:spAutoFit/>
          </a:bodyPr>
          <a:lstStyle/>
          <a:p>
            <a:pPr marL="176213" indent="-176213"/>
            <a:endParaRPr lang="en-US" sz="2800" b="1">
              <a:cs typeface="Arial" charset="0"/>
            </a:endParaRPr>
          </a:p>
          <a:p>
            <a:pPr marL="176213" indent="-176213">
              <a:buFont typeface="Arial" charset="0"/>
              <a:buChar char="•"/>
            </a:pPr>
            <a:r>
              <a:rPr lang="en-US" sz="3200" b="1">
                <a:latin typeface="Perpetua" pitchFamily="18" charset="0"/>
                <a:cs typeface="Arial" charset="0"/>
              </a:rPr>
              <a:t>For example, if you own 5 airline stocks, you are </a:t>
            </a:r>
            <a:r>
              <a:rPr lang="en-US" sz="3200" b="1">
                <a:solidFill>
                  <a:srgbClr val="FF0000"/>
                </a:solidFill>
                <a:latin typeface="Perpetua" pitchFamily="18" charset="0"/>
                <a:cs typeface="Arial" charset="0"/>
              </a:rPr>
              <a:t>not</a:t>
            </a:r>
            <a:r>
              <a:rPr lang="en-US" sz="3200" b="1">
                <a:latin typeface="Perpetua" pitchFamily="18" charset="0"/>
                <a:cs typeface="Arial" charset="0"/>
              </a:rPr>
              <a:t> diversified</a:t>
            </a:r>
          </a:p>
          <a:p>
            <a:pPr marL="176213" indent="-176213">
              <a:buFont typeface="Arial" charset="0"/>
              <a:buChar char="•"/>
            </a:pPr>
            <a:r>
              <a:rPr lang="en-US" sz="3200" b="1">
                <a:latin typeface="Perpetua" pitchFamily="18" charset="0"/>
                <a:cs typeface="Arial" charset="0"/>
              </a:rPr>
              <a:t>However, if you own 50 stocks that span 20 different industries, </a:t>
            </a:r>
            <a:r>
              <a:rPr lang="en-US" sz="3200" b="1">
                <a:solidFill>
                  <a:srgbClr val="0070C0"/>
                </a:solidFill>
                <a:latin typeface="Perpetua" pitchFamily="18" charset="0"/>
                <a:cs typeface="Arial" charset="0"/>
              </a:rPr>
              <a:t>then you </a:t>
            </a:r>
            <a:r>
              <a:rPr lang="en-US" sz="3200" b="1" u="sng">
                <a:solidFill>
                  <a:srgbClr val="0070C0"/>
                </a:solidFill>
                <a:latin typeface="Perpetua" pitchFamily="18" charset="0"/>
                <a:cs typeface="Arial" charset="0"/>
              </a:rPr>
              <a:t>are</a:t>
            </a:r>
            <a:r>
              <a:rPr lang="en-US" sz="3200" b="1">
                <a:solidFill>
                  <a:srgbClr val="0070C0"/>
                </a:solidFill>
                <a:latin typeface="Perpetua" pitchFamily="18" charset="0"/>
                <a:cs typeface="Arial" charset="0"/>
              </a:rPr>
              <a:t> diversified</a:t>
            </a:r>
          </a:p>
        </p:txBody>
      </p:sp>
      <p:sp>
        <p:nvSpPr>
          <p:cNvPr id="82947" name="AutoShape 6" descr="data:image/jpeg;base64,/9j/4AAQSkZJRgABAQAAAQABAAD/2wBDAAkGBwgHBgkIBwgKCgkLDRYPDQwMDRsUFRAWIB0iIiAdHx8kKDQsJCYxJx8fLT0tMTU3Ojo6Iys/RD84QzQ5Ojf/2wBDAQoKCg0MDRoPDxo3JR8lNzc3Nzc3Nzc3Nzc3Nzc3Nzc3Nzc3Nzc3Nzc3Nzc3Nzc3Nzc3Nzc3Nzc3Nzc3Nzc3Nzf/wAARCACYAKsDASIAAhEBAxEB/8QAHAAAAQUBAQEAAAAAAAAAAAAABAACAwUGBwEI/8QARRAAAgEDAgMFBgEJBQYHAAAAAQIDAAQREiEFMUEGEyJRYRRxgZGhsTIHFSNCUnLB0eEkM0Oi8DVigpKywkRFU2Nzk/H/xAAZAQADAQEBAAAAAAAAAAAAAAABAgMABAX/xAAiEQACAgMAAgMBAQEAAAAAAAAAAQIRAxIhMUEEE1EiMmH/2gAMAwEAAhEDEQA/AOR16DmtDb9hu01wNuFNGPOWWNce8asj5UZF+TftCcd4bCIddVwTj5LUlCRTZGQbrTScAnoK38f5NZBpN9xqBAPxLDCSfmxH2qZOwXBQfHxC6mHIgOmPoNqdQYHNGMk7O8dWJJfzLftHIoZGSAuCDuDtmojwPjJ/8ovx+9bsv3FdZmtIpCCGZiFVRmQgAKABsPdQ84tLXT3kCliMjSgb6mtQG0csXgnFm5cNuueN0xRK9luPP+HhsnxkQf8AdXTYZba78LQY7rDAPjfp0PrRsU6LjTayIPIBRj/NQ3oGqZyleyXaHpw1v/vjH/dTl7JcfY4NgF9XuIwP+quxQurgAwHnvkpt9aPWwh7oyRQxSvt01dam8tei0MSk6bONWnYXjU00ayLaxIzAO3tSZAzuQPdWkuvyZWw1ta8bljijBYtPAkgIHXwPnp5V0CKz78mMQnV1BtQo+dIWRsL2S3jBZJYXTz5qaEcm0kjpfxoqLd9OVv2ButX9n43wmX/5WlhPyKEfWppPyX9qY1yLazlHnHdKfuBWu1HiEkEYESB5ACYkwXBOPP1+tdCaRdWCBqG261XNFQdHFjyNnz3d9iO1NoCZeAX2Bz7tBJ9EJNVVxw2/t9rrh19CP/dtZF+4r6HvDxmObXaz2xiUse59lYahnYat+Qz7/SozxLjAbxrZqDnwtcFT123Ub/h6nmfLefCu7PmxyinGtQf2ScEU0nO43HpX0yIxd2we9tbbvGzlV0yqBn9rG9Z7inZ7s87H2zgtm2rm0dtpPzTBpo0xW2cEeozXU+0vZPs3bcB4hd8PtHiuIIGeMi4kIBHmGJrljAZOKslRCQ2niIEZpoGSBRI5VnKgRjZ2zs3cLFw6QeLSJP1VJ6Dyo6W7YjwxykHqMD7ms9wCYtZuFbkwyd/Kiri6aNyEIHwpqJk90iXA/SWoIU7B5SAfU451CEdP7pYIxy8Kn75oVrmV9g7b88bV4qSudw2PU/zoMKCi6/4lzpI/ZIX+teiJJArMoZR5+L6mh4rVS27ID5E1aW0ShQmpW+NSk6RSPT2O3UQSCNMMUOBU1udYDdCARgCi7WMibQygEKDt1p1tZmOPBeMLGxXJPkdvpiudybOrGorySQ6uYI+VF95KMAMabFayMAUdCpHMUVFazIAWkj25lqSzpTiS2MrmQBi3xr2/KLxewOPxMVb44qWDUuQzREnfCjcCgeJtiW1kbfTOukluW5P2FBWpJo0WnIzMS8O4RdWM9x7WZFhEpCaWXYkcjg9B1q3HaDhrOS8zqcnOu2Plk7hjWf7VSq3GbmJFCrAgiGOoJH86p5H/ABnO+JD/AAr1XhUlbPIlNxlSOnW2u4tEuraRXifdcM6n5EU1vazyf4aifuKBsDIOzUUcUk6sYxvCPH+LO24qGzinE0TNxC92bxRywEhvTVyFcPTpXgLdr1c4hYjzyn86DkuJn1BoDJj8Wghse/Bqo7SXdxFxGWe6jkFlGihTFIQZBgZyM42OeQzy2rD2ty13JHFw+L9LE5OpMs6pvseoBODjNUSFbNf2qjnm7O8ShhgkeR7dgqKpZiT0Arjk3CeJxk6uGXwA6m2cfwrr3Abu7mlWOeae4Vo9T6shYj5ZIyfnREk3FI2bTZxugJxomwcZ95p0xGcSFvLGcyoyH9l1IP1p2K6L+UEPPwe0mmjaNo5vEDuRlTt88VgNIPTNK/JaCVHQuz8h9kkC5OGGcH0qweRpclEA+Oaq+BRym0kBikGphgspXVt61bQQOjAsFQepzVJM5kRhJiNmYDyG1Sx2xY+Jz96Dk4nCLo28NvcSyAZaRkKRj/iPMe6ifzn7MUZoVCHODECc4Hn8anJhRYwWuOSk+mKsbe3kyAMJv+1vQ1hdpd2i3Chgp8xRkUhD+BSf3th8edSkViVcXFrmSSX832Es8ykoXmPJh0xsPrVwszJdss8axGWNJgruuA2MMOfQgfMVUcb4vdWF73EEcYV0Dh23LZJB25cxUFhdniUZa4zPNZy6iGwC0bjSQMeTBDU9WNjmtqkalbx4UxF7OxzuWnQD5A008QuD4geGj1aXP2qoZwkjaOGxDfqhNerPcg/o+HQA+eDR+pnSs2NLwW3t8xxm84YhHIgMcfSo5ZvaAsdxxeyAU5HdwufP09artd6eXD4h/wABpytfk/7Pg+MdMsTs33x9A3GbKG74lc3X5zh0SFcYgk6Y9PSgDwm3IKnike4YZEDdTnzq71cR5CygHp3YpzycSVSRBGvuVRXV9k6pnNKGFu3YRZcSgjtYLMSyeHSgdUA38znNBni9rckFrxY3G2LmAoV9NSGo+N96YLeSUp3isQoUYzkdfXY1LeJHaAy2llE6ysXlZ0Lc9/OpxivY2VKKTiSN7W65iUzR89UFwzg/JifmKBknALLJFgnocZ+TA1BbRWV5LpSI28uCS9u5UfL+tEwLcg92eMCVAD+juIdWw/eP2p6SOe2Rrddyrd2GjB3IVUxnzxpFejiETFi8Zb00AY+Io02Cuh1JESesYZB8skfShJ+HRwrqd2Qc9RXUB8V5fEVqRm2UvbeNbnsleyRRsO6eOTB8g65PyJrleWPI7V2m/tfa+AcSs4XSaSa2dYgjBssVOPXniuRS8G4vHIyScJ4gGB3Hsrn7ClcSkHw6bI5bcuR6mmNl4nRCSzAjJOK9JVBl+VeCcH8KHHrtRIoqLRL+3uZPalhSBcaiZAQd/X3Gi2ltr2SOKV2eRGLhIRqBwCcZOwzy+NEC3gMkshiUtLgvnfOBgfeiolCrpVQB5AUrQbDLCWL2dP0Jhz/hkcqOjuQMaF2+1VsY3AA38hUryRQAGaQR55LzY/ClcbHTG9rYFktbe7wWML4OOeG2+4FA9norp70SCB+4dGilfTpyCPXnvg7eVWDXrTwOvs7iFUZi0mMnAJG3vAqil7SsGEklsrSINszP4T7s4paplIYZT/qJr5rx4gquvjK5JLdeRpscssmTGP8AMR/CojKqQrLK8o1AagrkbkZ5VFazQ3M+iTvgxOwEpNPYjDFeXO6qR/vEtT/E36sQ/wCEihJbiwhLK0jFl2OZuVB/nm2jkPfQyiM/hdHzn5gdaawWWyiQNp2x5jOPvUgMqMBzz5IT/GmW0trcIXieQ6RkqxGVqFb2HvyoEijo+VP0rbDD+NZe0Lhv7tgefwr2FzLZwaeqA567bfwqLj1ytjwwStG88buFZQ4XY9c49KrOE8cguL22tBbTxq7FQTMDjmd9vOlUul9JSx8LtQNLLpYZH4kIJHzqJgeQKP4SMOuk42yMj3eVTRlnTIKyLjxFN8e8cxSjgTOTv1GaejkTAprESzQzd7eQlGdyInzG5OPxLvnkOnnRkDTJJ3ccsUoBOEcAEDfoMdSOnQ1P3Q6Er7jmk8etcSqJB5MMihX4NsgB+EWV08j3FqYXC6i0b8+edveKEW1t4wFTiHFUUDZQhOBV4s6Qgs6tg7EayR8s0L3PDTv4V9NbDH+ang/0VpGSjYTWsb5/Eit9KS7e/wAqEsZks+HwQXjhJEQKUHib5CiIJZpm02tppX9pzv8AKlpi2GRRu3JTUkkltasi3U6ozAsqDJZgOeAN6ItYnWICVhr5tQcvD9V9cXNrfSx98E1rHEpKlcjwueW2cjfnSWvYyRa2b281us1qUkhlUFXU5DDzzXi2UUQeRIjJJjIBycmvLO1eKGOGJTFCgwoViWA953Pyo/ToXLMD61NSdhrhSXUs/wCb7x5gyqIWAGjSMnAwPnWQl0MhwBluWPWtl2jdBwq40nmUU/Fh/KsnCokuIE2y0iD5kCnXenp/FVYWb90DIY9ORjGK8tLRISSI2GoY1GQnFeXN0iHCaWYk5GrBFAlrcu0j2p1N+I96ftTHnNWym7RxXNvEVWymdw4IlUlhjOcjnUHD7hbgIt1Bc/o4te6HxudRxnGR0rUx3MRI/svLykNS99E/4oJR7piKDYFEB7NWtx3qSvB3aKhU5J3JHL1q6/NkftHeqknPIBlIX5VCJIDzhmz5+0NRNrdRQsTHA243BlJpGyiiC9qYXbgkx0DwshwP3gPsaxdni34hbTBcaJ0bn0zv9K6Pxdorvs/eNldoi2AwOMf/AJWBaOPmNORQTPT+LHbE0bBLeITMF/QursoZT5HHw6UQ0dxCx9oh70dJIxhvmNvmKsre2jmmkk28RV9jjOpFPL+VO4rcXFpYzNZQRtcgfohM5WMn1IBwBTbHivE9mVuhjvE7H/ckTSw92dj869LaThwQRzBGDVXw3thPbxLH2kgtUkJwJbNnkEmCAx0FRgDI3BI3ArQQXXDuKRO3D7mCeNHKOIXDhWHMEdD8qO7Q6jRWzKkqlSDg0L7CnQt8qOuW9nlwzNEp5FvEh/iKaJCRn+zt694N6rF2K6MHFbW9o+hIC7AZLMcAe886PgS5ndTGHWPOcp4V+Z50XFFFJocwqZCM/hzRisBjOAP2V50kp2qFUekiRKy6XGVYYII51PHFHEuyqPUjeoVf9lQPU7mkzE8zU1Gytkr3AH4Rk+dCO3eTvJMzGGKFnZdZXPIDl8ae3Ll8aAvZEXh906kOXZIhpPkNR6UaoST9g13PaXiNbyR3Cxlg2UkDcs43IzQkNlw5Jope9vF7t1fLIhGQQd/lVrb2aWUUV1+OViAqtsq8/LnUyS3rYYxWbjPIwuuB7610GGfJFUmIz2F1gRTKGyTnumG/rSEMUpCi4hJPmWB+1WttZw3USStAqhsnA+WM/CrW0ggTKQKgI2bSBke+l2GWxmxw2RRsY3H+7MB98URFw6fAKwsfVXVvsa1It9snOfWoZOEwXA1NDhzydAA3zobj20UYs5lOGjf/AJaeIiu/IjzoqXglxltN5NEo5MrcvfQyxPGxSPtGmtSSdU2T7ueKFmWVrygzu7duEzwLlZWhkXGrnsa56GjcZUjDbrvW0vOI8W4dIkMs0UjFchmjDAgnHl6fWq/jjw3vADcLBAkoulXXHEqEjQ3kPOsmdfw/lpS0ryX3DLuB7CwLyASvbIfEMZwMHxfDrRxutMoikbDEbKwxqHoeR+FUPBnV+B2Md3GCy94hI5rhzj38xRbR3MMINuwntjzjKhh8v5VXX8POzzccrQZd2VlfRmOeGNlyDpZQRkHI5jocH31nLjsrFaKZLCSbvFXTETLgQgjxMpwTrJ8Wo75GCcVaxXsAB1O8b7eCV8rn0J3HuNEmfSBk6SeWTsfj1rUaORPqAuGx3TcOQcVlE0zAah4SFOB1HPPP44rw8LgJJ72UelFGRS2SN+pHWl3nu/5qpCzSjF9M3H44oyowjKCAOVShkQgHOfIUHwNva+HCJ3w0LFTjnj/Rq2ht4YhhRk+Z3qLl0K8DQMDJ2T9o0x8gqFBbPWngRrIQz6mO2n0r0sBsBge+imEGaD/FmkJKZOByFVd7IZprS2jhB71zKB+8dv8AKKtbqVI4nDuoZgQATz8qgtoIm7QaVGRBEBnqMLpH/V9KzEfSyFunsixXQWRAAGBG1RWvBuFGRWjj04PISMB96OmwFUY65pRjyAHuFK1Y3Cxt4Y441SEINP4c8hTG4TDNI7PBAzPuxXmf8v8AGhHaRWGgEjG+2aljlYDLYXz3pKHTJ04YsQxFHIgzt3U7Dr1GoZoy3SSOdpWN34iSUJBQZ8hk4oWOUn8EmT6NUvfyrykPzoBsPvrc3VnNAjDLrgauVUU1vcIXWTgTSLk/3RQg/QUa/EJkOA7bD9kH+NepeCQguImc9SmD96wrSYKnDSnDrhbi2EahmkijJz3fhHly3B+dZ24Bl7PTq6eJLtG2Q7eH6863E8PtNuEyPFgjV0ORis92adxw6aRTgiZdttgcD+VGrBCSx5FID7JqZ+FiJ0kiaO5bTtjYrnkfUVe3LTRIO6A0qMnJ3bz+NNuZnkVS7cjnIAG9NE/i3YE+VUphyTjKbl+jIr4BAt0ApOfxHUD8alMcIXMeEDbgodj8OVMcQTqVdF58sYINVhsJ7Ny/Dpcqc/opD/oHz6H1phai/AXORCCXOlf2gMr8fKoGZ8+CLWvRlYYNMXiAyIrxe5crqYA6lA9eo5f1pjcJSRi8TsqHcBRkCqxJStFHZstpxm4tx4e+GtcefOrFe8YjUW0kfhJ6/es4l4bq04XxWFC0kka5Ubkkcx/1V7xXixtkDcTvk4eh/wDDp4pW9w5/apyx27HjKuF1d8QgtPC041dI08TD4fzqsvOJzRxGS4mh4dbk/wB7cONbegH8qxV92xKao+DWiwDpcz4eQ+oHJfrWaurq4vJjNdzyTyn9eRiT/SmUUkbr8nReC8esb7jttw6xhnuBJJqlupyQMKNWQvPpjLedavgKGW6vLwnPeNjcct2Pl5Yrnf5NYf7TxO96wWuhP3nP38NdL7PIRw1HYYMjM2w6ch9AKSXkCX9FjKFwS5fCgnwivBLbJq1TSLpxnUtTKgbIfS48mApvcWsilWhjPmEfl9qSylCWSIMVFznHmuN6JV1I8MqEcuuPtUYigbJ3yTk4fO+/8zTTaw7apWCjfxBcfb1NAwSrDkJEx5ahTsMRsNX7u/2oP2RSjCKZQGxjw5xtjz+NI2jgrh12cljkjIJ/lS0YkkjYuSSw9NNeRxMJNWoEeWKYiXiLhZZDhR/i56jOMj30TbvcrI3ehiv6uQh880dTWWEUhXu+u67fEVnuzhE3DLgxsA3eJvjbbA/hVvrK3EeM+IjI6c/9fOqHs6BFZXMarg5QnPw86KXgR/6LN2ZQRIulR+t0+dCyxkkujAMfPntU7lgMuT+8DvQrN3ZOoaAeTAak+I6GroWUfwXtOjwSHBHXz5VKsxAyG2PUUxUeU+JOnMDUD7v5VK1mQVBOOe3ljzptSW7iNkEUoGtVYg5GRuKjbh9rIxdoRljk6SQPkKbMrxMQw5HGfOnLKdIopD/bw4Rb9peK2nDF4baXPcQBmbVGMSeLcjV0GfLFVckjyO0kjM7t+JmYkn4mmda9oFD0GvfhTRTqzCdH7DWTRdlJJ1jZ2u7z8S42RNt8nfcH51pbbit5awRRDh+pEQDYMp5e4j61x614pxKzjWOz4jeQRqSQkU7Kozz2BxVnF2w49Fj+3mTHISwxt9cZ+tI4i6u7R1UcfgkAW7tSpwSFMh6b+QH1oi243w1iE/tcQX9QJkD4gmuZQflE49EoXFk48mgP8GoxfykXT7XnA+GS+eMjPzzS6sb+0dQh4pYtIAJcM2yllbf0yR6edS3JSUIWYaGGVbmOR8vh8q5lb9v+Gnafs93Y87e4B+mBVtZflC4HGojaPiVsnkVVwPqaCgwpy9m4tCoLd2cr1PT4fWiGMmnKKGPkTisa/brs5cQlTxi6t8jB1WbA/NVNNTi3A5VMlp2lsw7f+o+g9P2iuOXl1o6mcmvRsjJIMDSvwY5+1SJcPrCtC4Uj8QII/nWUiFxOdVrxwMD+rHdBgfqaOWHjgGpJEmAGxDqx688gelahfs/4aFSrSRkjB17fAn+tZjgc6JY3Cy+Aa1BJXYDJFOF3x6JgJrWN8HI0R79c8noKG5XhnDb6a9gfuY0V5F0aWwBlsb861dQkp27RoLeZn3Vw8Z3wTkj49adNpUbMBnp51QcKvYLu29r4BercQDnFpIZCOepOYqxju1mI7wGOUjSFPJvd/WqatCrKrqRa2SGKPXHlGJ3BHhP+smi5lK2KysuCJCueY3H9N/caZCERhG0o7s6SG1r1GTtgkdakYRSQBfaz3Z8ax+EY3XmCOe7fKnTJy6wK4QG2ITIRfFk/rbc/69aDBGKPujGI9LSB0JbcOFxg7bY3yN6DCKRsdqKfQKLPnLG9KlSpTrFg06lSoMwqVKlSsyEK9OaVKgMj0ZxXuSKVKsgpnu9eEZG9KlWCNCJ+yPlUsUssP9xLJF+5Iy/Y0qVMAOh49xmD+64tfrjp7S5HyJxU9x2o45c2ktpccSlkglUpIjIniB6ZxmlSrAaRW2d1c2NylzZzyQTofDJE2D7vUehrd8I7cw8QaO349CsM5IVbuBfC2f216e8UqVFOhJwjJdNb7TccNRDr763f8JBypHoasLW9imXKOdQ56qVKqOKqzjhJqVErM5yww46q38D0pqyW5AJaRT5aeVKlSRLs/9k="/>
          <p:cNvSpPr>
            <a:spLocks noChangeAspect="1" noChangeArrowheads="1"/>
          </p:cNvSpPr>
          <p:nvPr/>
        </p:nvSpPr>
        <p:spPr bwMode="auto">
          <a:xfrm>
            <a:off x="155575" y="-457200"/>
            <a:ext cx="1085850" cy="962025"/>
          </a:xfrm>
          <a:prstGeom prst="rect">
            <a:avLst/>
          </a:prstGeom>
          <a:noFill/>
          <a:ln w="9525">
            <a:noFill/>
            <a:miter lim="800000"/>
            <a:headEnd/>
            <a:tailEnd/>
          </a:ln>
        </p:spPr>
        <p:txBody>
          <a:bodyPr/>
          <a:lstStyle/>
          <a:p>
            <a:endParaRPr lang="en-US">
              <a:latin typeface="Perpetua" pitchFamily="18" charset="0"/>
            </a:endParaRPr>
          </a:p>
        </p:txBody>
      </p:sp>
      <p:sp>
        <p:nvSpPr>
          <p:cNvPr id="82948" name="AutoShape 8" descr="data:image/jpeg;base64,/9j/4AAQSkZJRgABAQAAAQABAAD/2wBDAAkGBwgHBgkIBwgKCgkLDRYPDQwMDRsUFRAWIB0iIiAdHx8kKDQsJCYxJx8fLT0tMTU3Ojo6Iys/RD84QzQ5Ojf/2wBDAQoKCg0MDRoPDxo3JR8lNzc3Nzc3Nzc3Nzc3Nzc3Nzc3Nzc3Nzc3Nzc3Nzc3Nzc3Nzc3Nzc3Nzc3Nzc3Nzc3Nzf/wAARCACYAKsDASIAAhEBAxEB/8QAHAAAAQUBAQEAAAAAAAAAAAAABAACAwUGBwEI/8QARRAAAgEDAgMFBgEJBQYHAAAAAQIDAAQREiEFMUEGEyJRYRRxgZGhsTIHFSNCUnLB0eEkM0Oi8DVigpKywkRFU2Nzk/H/xAAZAQADAQEBAAAAAAAAAAAAAAABAgMABAX/xAAiEQACAgMAAgMBAQEAAAAAAAAAAQIRAxIhMUEEE1EiMmH/2gAMAwEAAhEDEQA/AOR16DmtDb9hu01wNuFNGPOWWNce8asj5UZF+TftCcd4bCIddVwTj5LUlCRTZGQbrTScAnoK38f5NZBpN9xqBAPxLDCSfmxH2qZOwXBQfHxC6mHIgOmPoNqdQYHNGMk7O8dWJJfzLftHIoZGSAuCDuDtmojwPjJ/8ovx+9bsv3FdZmtIpCCGZiFVRmQgAKABsPdQ84tLXT3kCliMjSgb6mtQG0csXgnFm5cNuueN0xRK9luPP+HhsnxkQf8AdXTYZba78LQY7rDAPjfp0PrRsU6LjTayIPIBRj/NQ3oGqZyleyXaHpw1v/vjH/dTl7JcfY4NgF9XuIwP+quxQurgAwHnvkpt9aPWwh7oyRQxSvt01dam8tei0MSk6bONWnYXjU00ayLaxIzAO3tSZAzuQPdWkuvyZWw1ta8bljijBYtPAkgIHXwPnp5V0CKz78mMQnV1BtQo+dIWRsL2S3jBZJYXTz5qaEcm0kjpfxoqLd9OVv2ButX9n43wmX/5WlhPyKEfWppPyX9qY1yLazlHnHdKfuBWu1HiEkEYESB5ACYkwXBOPP1+tdCaRdWCBqG261XNFQdHFjyNnz3d9iO1NoCZeAX2Bz7tBJ9EJNVVxw2/t9rrh19CP/dtZF+4r6HvDxmObXaz2xiUse59lYahnYat+Qz7/SozxLjAbxrZqDnwtcFT123Ub/h6nmfLefCu7PmxyinGtQf2ScEU0nO43HpX0yIxd2we9tbbvGzlV0yqBn9rG9Z7inZ7s87H2zgtm2rm0dtpPzTBpo0xW2cEeozXU+0vZPs3bcB4hd8PtHiuIIGeMi4kIBHmGJrljAZOKslRCQ2niIEZpoGSBRI5VnKgRjZ2zs3cLFw6QeLSJP1VJ6Dyo6W7YjwxykHqMD7ms9wCYtZuFbkwyd/Kiri6aNyEIHwpqJk90iXA/SWoIU7B5SAfU451CEdP7pYIxy8Kn75oVrmV9g7b88bV4qSudw2PU/zoMKCi6/4lzpI/ZIX+teiJJArMoZR5+L6mh4rVS27ID5E1aW0ShQmpW+NSk6RSPT2O3UQSCNMMUOBU1udYDdCARgCi7WMibQygEKDt1p1tZmOPBeMLGxXJPkdvpiudybOrGorySQ6uYI+VF95KMAMabFayMAUdCpHMUVFazIAWkj25lqSzpTiS2MrmQBi3xr2/KLxewOPxMVb44qWDUuQzREnfCjcCgeJtiW1kbfTOukluW5P2FBWpJo0WnIzMS8O4RdWM9x7WZFhEpCaWXYkcjg9B1q3HaDhrOS8zqcnOu2Plk7hjWf7VSq3GbmJFCrAgiGOoJH86p5H/ABnO+JD/AAr1XhUlbPIlNxlSOnW2u4tEuraRXifdcM6n5EU1vazyf4aifuKBsDIOzUUcUk6sYxvCPH+LO24qGzinE0TNxC92bxRywEhvTVyFcPTpXgLdr1c4hYjzyn86DkuJn1BoDJj8Wghse/Bqo7SXdxFxGWe6jkFlGihTFIQZBgZyM42OeQzy2rD2ty13JHFw+L9LE5OpMs6pvseoBODjNUSFbNf2qjnm7O8ShhgkeR7dgqKpZiT0Arjk3CeJxk6uGXwA6m2cfwrr3Abu7mlWOeae4Vo9T6shYj5ZIyfnREk3FI2bTZxugJxomwcZ95p0xGcSFvLGcyoyH9l1IP1p2K6L+UEPPwe0mmjaNo5vEDuRlTt88VgNIPTNK/JaCVHQuz8h9kkC5OGGcH0qweRpclEA+Oaq+BRym0kBikGphgspXVt61bQQOjAsFQepzVJM5kRhJiNmYDyG1Sx2xY+Jz96Dk4nCLo28NvcSyAZaRkKRj/iPMe6ifzn7MUZoVCHODECc4Hn8anJhRYwWuOSk+mKsbe3kyAMJv+1vQ1hdpd2i3Chgp8xRkUhD+BSf3th8edSkViVcXFrmSSX832Es8ykoXmPJh0xsPrVwszJdss8axGWNJgruuA2MMOfQgfMVUcb4vdWF73EEcYV0Dh23LZJB25cxUFhdniUZa4zPNZy6iGwC0bjSQMeTBDU9WNjmtqkalbx4UxF7OxzuWnQD5A008QuD4geGj1aXP2qoZwkjaOGxDfqhNerPcg/o+HQA+eDR+pnSs2NLwW3t8xxm84YhHIgMcfSo5ZvaAsdxxeyAU5HdwufP09artd6eXD4h/wABpytfk/7Pg+MdMsTs33x9A3GbKG74lc3X5zh0SFcYgk6Y9PSgDwm3IKnike4YZEDdTnzq71cR5CygHp3YpzycSVSRBGvuVRXV9k6pnNKGFu3YRZcSgjtYLMSyeHSgdUA38znNBni9rckFrxY3G2LmAoV9NSGo+N96YLeSUp3isQoUYzkdfXY1LeJHaAy2llE6ysXlZ0Lc9/OpxivY2VKKTiSN7W65iUzR89UFwzg/JifmKBknALLJFgnocZ+TA1BbRWV5LpSI28uCS9u5UfL+tEwLcg92eMCVAD+juIdWw/eP2p6SOe2Rrddyrd2GjB3IVUxnzxpFejiETFi8Zb00AY+Io02Cuh1JESesYZB8skfShJ+HRwrqd2Qc9RXUB8V5fEVqRm2UvbeNbnsleyRRsO6eOTB8g65PyJrleWPI7V2m/tfa+AcSs4XSaSa2dYgjBssVOPXniuRS8G4vHIyScJ4gGB3Hsrn7ClcSkHw6bI5bcuR6mmNl4nRCSzAjJOK9JVBl+VeCcH8KHHrtRIoqLRL+3uZPalhSBcaiZAQd/X3Gi2ltr2SOKV2eRGLhIRqBwCcZOwzy+NEC3gMkshiUtLgvnfOBgfeiolCrpVQB5AUrQbDLCWL2dP0Jhz/hkcqOjuQMaF2+1VsY3AA38hUryRQAGaQR55LzY/ClcbHTG9rYFktbe7wWML4OOeG2+4FA9norp70SCB+4dGilfTpyCPXnvg7eVWDXrTwOvs7iFUZi0mMnAJG3vAqil7SsGEklsrSINszP4T7s4paplIYZT/qJr5rx4gquvjK5JLdeRpscssmTGP8AMR/CojKqQrLK8o1AagrkbkZ5VFazQ3M+iTvgxOwEpNPYjDFeXO6qR/vEtT/E36sQ/wCEihJbiwhLK0jFl2OZuVB/nm2jkPfQyiM/hdHzn5gdaawWWyiQNp2x5jOPvUgMqMBzz5IT/GmW0trcIXieQ6RkqxGVqFb2HvyoEijo+VP0rbDD+NZe0Lhv7tgefwr2FzLZwaeqA567bfwqLj1ytjwwStG88buFZQ4XY9c49KrOE8cguL22tBbTxq7FQTMDjmd9vOlUul9JSx8LtQNLLpYZH4kIJHzqJgeQKP4SMOuk42yMj3eVTRlnTIKyLjxFN8e8cxSjgTOTv1GaejkTAprESzQzd7eQlGdyInzG5OPxLvnkOnnRkDTJJ3ccsUoBOEcAEDfoMdSOnQ1P3Q6Er7jmk8etcSqJB5MMihX4NsgB+EWV08j3FqYXC6i0b8+edveKEW1t4wFTiHFUUDZQhOBV4s6Qgs6tg7EayR8s0L3PDTv4V9NbDH+ang/0VpGSjYTWsb5/Eit9KS7e/wAqEsZks+HwQXjhJEQKUHib5CiIJZpm02tppX9pzv8AKlpi2GRRu3JTUkkltasi3U6ozAsqDJZgOeAN6ItYnWICVhr5tQcvD9V9cXNrfSx98E1rHEpKlcjwueW2cjfnSWvYyRa2b281us1qUkhlUFXU5DDzzXi2UUQeRIjJJjIBycmvLO1eKGOGJTFCgwoViWA953Pyo/ToXLMD61NSdhrhSXUs/wCb7x5gyqIWAGjSMnAwPnWQl0MhwBluWPWtl2jdBwq40nmUU/Fh/KsnCokuIE2y0iD5kCnXenp/FVYWb90DIY9ORjGK8tLRISSI2GoY1GQnFeXN0iHCaWYk5GrBFAlrcu0j2p1N+I96ftTHnNWym7RxXNvEVWymdw4IlUlhjOcjnUHD7hbgIt1Bc/o4te6HxudRxnGR0rUx3MRI/svLykNS99E/4oJR7piKDYFEB7NWtx3qSvB3aKhU5J3JHL1q6/NkftHeqknPIBlIX5VCJIDzhmz5+0NRNrdRQsTHA243BlJpGyiiC9qYXbgkx0DwshwP3gPsaxdni34hbTBcaJ0bn0zv9K6Pxdorvs/eNldoi2AwOMf/AJWBaOPmNORQTPT+LHbE0bBLeITMF/QursoZT5HHw6UQ0dxCx9oh70dJIxhvmNvmKsre2jmmkk28RV9jjOpFPL+VO4rcXFpYzNZQRtcgfohM5WMn1IBwBTbHivE9mVuhjvE7H/ckTSw92dj869LaThwQRzBGDVXw3thPbxLH2kgtUkJwJbNnkEmCAx0FRgDI3BI3ArQQXXDuKRO3D7mCeNHKOIXDhWHMEdD8qO7Q6jRWzKkqlSDg0L7CnQt8qOuW9nlwzNEp5FvEh/iKaJCRn+zt694N6rF2K6MHFbW9o+hIC7AZLMcAe886PgS5ndTGHWPOcp4V+Z50XFFFJocwqZCM/hzRisBjOAP2V50kp2qFUekiRKy6XGVYYII51PHFHEuyqPUjeoVf9lQPU7mkzE8zU1Gytkr3AH4Rk+dCO3eTvJMzGGKFnZdZXPIDl8ae3Ll8aAvZEXh906kOXZIhpPkNR6UaoST9g13PaXiNbyR3Cxlg2UkDcs43IzQkNlw5Jope9vF7t1fLIhGQQd/lVrb2aWUUV1+OViAqtsq8/LnUyS3rYYxWbjPIwuuB7610GGfJFUmIz2F1gRTKGyTnumG/rSEMUpCi4hJPmWB+1WttZw3USStAqhsnA+WM/CrW0ggTKQKgI2bSBke+l2GWxmxw2RRsY3H+7MB98URFw6fAKwsfVXVvsa1It9snOfWoZOEwXA1NDhzydAA3zobj20UYs5lOGjf/AJaeIiu/IjzoqXglxltN5NEo5MrcvfQyxPGxSPtGmtSSdU2T7ueKFmWVrygzu7duEzwLlZWhkXGrnsa56GjcZUjDbrvW0vOI8W4dIkMs0UjFchmjDAgnHl6fWq/jjw3vADcLBAkoulXXHEqEjQ3kPOsmdfw/lpS0ryX3DLuB7CwLyASvbIfEMZwMHxfDrRxutMoikbDEbKwxqHoeR+FUPBnV+B2Md3GCy94hI5rhzj38xRbR3MMINuwntjzjKhh8v5VXX8POzzccrQZd2VlfRmOeGNlyDpZQRkHI5jocH31nLjsrFaKZLCSbvFXTETLgQgjxMpwTrJ8Wo75GCcVaxXsAB1O8b7eCV8rn0J3HuNEmfSBk6SeWTsfj1rUaORPqAuGx3TcOQcVlE0zAah4SFOB1HPPP44rw8LgJJ72UelFGRS2SN+pHWl3nu/5qpCzSjF9M3H44oyowjKCAOVShkQgHOfIUHwNva+HCJ3w0LFTjnj/Rq2ht4YhhRk+Z3qLl0K8DQMDJ2T9o0x8gqFBbPWngRrIQz6mO2n0r0sBsBge+imEGaD/FmkJKZOByFVd7IZprS2jhB71zKB+8dv8AKKtbqVI4nDuoZgQATz8qgtoIm7QaVGRBEBnqMLpH/V9KzEfSyFunsixXQWRAAGBG1RWvBuFGRWjj04PISMB96OmwFUY65pRjyAHuFK1Y3Cxt4Y441SEINP4c8hTG4TDNI7PBAzPuxXmf8v8AGhHaRWGgEjG+2aljlYDLYXz3pKHTJ04YsQxFHIgzt3U7Dr1GoZoy3SSOdpWN34iSUJBQZ8hk4oWOUn8EmT6NUvfyrykPzoBsPvrc3VnNAjDLrgauVUU1vcIXWTgTSLk/3RQg/QUa/EJkOA7bD9kH+NepeCQguImc9SmD96wrSYKnDSnDrhbi2EahmkijJz3fhHly3B+dZ24Bl7PTq6eJLtG2Q7eH6863E8PtNuEyPFgjV0ORis92adxw6aRTgiZdttgcD+VGrBCSx5FID7JqZ+FiJ0kiaO5bTtjYrnkfUVe3LTRIO6A0qMnJ3bz+NNuZnkVS7cjnIAG9NE/i3YE+VUphyTjKbl+jIr4BAt0ApOfxHUD8alMcIXMeEDbgodj8OVMcQTqVdF58sYINVhsJ7Ny/Dpcqc/opD/oHz6H1phai/AXORCCXOlf2gMr8fKoGZ8+CLWvRlYYNMXiAyIrxe5crqYA6lA9eo5f1pjcJSRi8TsqHcBRkCqxJStFHZstpxm4tx4e+GtcefOrFe8YjUW0kfhJ6/es4l4bq04XxWFC0kka5Ubkkcx/1V7xXixtkDcTvk4eh/wDDp4pW9w5/apyx27HjKuF1d8QgtPC041dI08TD4fzqsvOJzRxGS4mh4dbk/wB7cONbegH8qxV92xKao+DWiwDpcz4eQ+oHJfrWaurq4vJjNdzyTyn9eRiT/SmUUkbr8nReC8esb7jttw6xhnuBJJqlupyQMKNWQvPpjLedavgKGW6vLwnPeNjcct2Pl5Yrnf5NYf7TxO96wWuhP3nP38NdL7PIRw1HYYMjM2w6ch9AKSXkCX9FjKFwS5fCgnwivBLbJq1TSLpxnUtTKgbIfS48mApvcWsilWhjPmEfl9qSylCWSIMVFznHmuN6JV1I8MqEcuuPtUYigbJ3yTk4fO+/8zTTaw7apWCjfxBcfb1NAwSrDkJEx5ahTsMRsNX7u/2oP2RSjCKZQGxjw5xtjz+NI2jgrh12cljkjIJ/lS0YkkjYuSSw9NNeRxMJNWoEeWKYiXiLhZZDhR/i56jOMj30TbvcrI3ehiv6uQh880dTWWEUhXu+u67fEVnuzhE3DLgxsA3eJvjbbA/hVvrK3EeM+IjI6c/9fOqHs6BFZXMarg5QnPw86KXgR/6LN2ZQRIulR+t0+dCyxkkujAMfPntU7lgMuT+8DvQrN3ZOoaAeTAak+I6GroWUfwXtOjwSHBHXz5VKsxAyG2PUUxUeU+JOnMDUD7v5VK1mQVBOOe3ljzptSW7iNkEUoGtVYg5GRuKjbh9rIxdoRljk6SQPkKbMrxMQw5HGfOnLKdIopD/bw4Rb9peK2nDF4baXPcQBmbVGMSeLcjV0GfLFVckjyO0kjM7t+JmYkn4mmda9oFD0GvfhTRTqzCdH7DWTRdlJJ1jZ2u7z8S42RNt8nfcH51pbbit5awRRDh+pEQDYMp5e4j61x614pxKzjWOz4jeQRqSQkU7Kozz2BxVnF2w49Fj+3mTHISwxt9cZ+tI4i6u7R1UcfgkAW7tSpwSFMh6b+QH1oi243w1iE/tcQX9QJkD4gmuZQflE49EoXFk48mgP8GoxfykXT7XnA+GS+eMjPzzS6sb+0dQh4pYtIAJcM2yllbf0yR6edS3JSUIWYaGGVbmOR8vh8q5lb9v+Gnafs93Y87e4B+mBVtZflC4HGojaPiVsnkVVwPqaCgwpy9m4tCoLd2cr1PT4fWiGMmnKKGPkTisa/brs5cQlTxi6t8jB1WbA/NVNNTi3A5VMlp2lsw7f+o+g9P2iuOXl1o6mcmvRsjJIMDSvwY5+1SJcPrCtC4Uj8QII/nWUiFxOdVrxwMD+rHdBgfqaOWHjgGpJEmAGxDqx688gelahfs/4aFSrSRkjB17fAn+tZjgc6JY3Cy+Aa1BJXYDJFOF3x6JgJrWN8HI0R79c8noKG5XhnDb6a9gfuY0V5F0aWwBlsb861dQkp27RoLeZn3Vw8Z3wTkj49adNpUbMBnp51QcKvYLu29r4BercQDnFpIZCOepOYqxju1mI7wGOUjSFPJvd/WqatCrKrqRa2SGKPXHlGJ3BHhP+smi5lK2KysuCJCueY3H9N/caZCERhG0o7s6SG1r1GTtgkdakYRSQBfaz3Z8ax+EY3XmCOe7fKnTJy6wK4QG2ITIRfFk/rbc/69aDBGKPujGI9LSB0JbcOFxg7bY3yN6DCKRsdqKfQKLPnLG9KlSpTrFg06lSoMwqVKlSsyEK9OaVKgMj0ZxXuSKVKsgpnu9eEZG9KlWCNCJ+yPlUsUssP9xLJF+5Iy/Y0qVMAOh49xmD+64tfrjp7S5HyJxU9x2o45c2ktpccSlkglUpIjIniB6ZxmlSrAaRW2d1c2NylzZzyQTofDJE2D7vUehrd8I7cw8QaO349CsM5IVbuBfC2f216e8UqVFOhJwjJdNb7TccNRDr763f8JBypHoasLW9imXKOdQ56qVKqOKqzjhJqVErM5yww46q38D0pqyW5AJaRT5aeVKlSRLs/9k="/>
          <p:cNvSpPr>
            <a:spLocks noChangeAspect="1" noChangeArrowheads="1"/>
          </p:cNvSpPr>
          <p:nvPr/>
        </p:nvSpPr>
        <p:spPr bwMode="auto">
          <a:xfrm>
            <a:off x="155575" y="-457200"/>
            <a:ext cx="1085850" cy="962025"/>
          </a:xfrm>
          <a:prstGeom prst="rect">
            <a:avLst/>
          </a:prstGeom>
          <a:noFill/>
          <a:ln w="9525">
            <a:noFill/>
            <a:miter lim="800000"/>
            <a:headEnd/>
            <a:tailEnd/>
          </a:ln>
        </p:spPr>
        <p:txBody>
          <a:bodyPr/>
          <a:lstStyle/>
          <a:p>
            <a:endParaRPr lang="en-US">
              <a:latin typeface="Perpetua" pitchFamily="18" charset="0"/>
            </a:endParaRPr>
          </a:p>
        </p:txBody>
      </p:sp>
      <p:pic>
        <p:nvPicPr>
          <p:cNvPr id="83978" name="Picture 10" descr="http://www.degree-certificate.org/wp-content/uploads/2011/05/Stock-Certificate-Pictures.jpg"/>
          <p:cNvPicPr>
            <a:picLocks noChangeAspect="1" noChangeArrowheads="1"/>
          </p:cNvPicPr>
          <p:nvPr/>
        </p:nvPicPr>
        <p:blipFill>
          <a:blip r:embed="rId3" cstate="print"/>
          <a:srcRect/>
          <a:stretch>
            <a:fillRect/>
          </a:stretch>
        </p:blipFill>
        <p:spPr bwMode="auto">
          <a:xfrm>
            <a:off x="5095875" y="2057400"/>
            <a:ext cx="4048125" cy="4614863"/>
          </a:xfrm>
          <a:prstGeom prst="rect">
            <a:avLst/>
          </a:prstGeom>
          <a:noFill/>
          <a:ln w="9525">
            <a:noFill/>
            <a:miter lim="800000"/>
            <a:headEnd/>
            <a:tailEnd/>
          </a:ln>
        </p:spPr>
      </p:pic>
      <p:pic>
        <p:nvPicPr>
          <p:cNvPr id="83970" name="Picture 2" descr="C:\Users\Eric\AppData\Local\Microsoft\Windows\Temporary Internet Files\Content.IE5\XMIV0HO2\MP900430598[1].jpg"/>
          <p:cNvPicPr>
            <a:picLocks noChangeAspect="1" noChangeArrowheads="1"/>
          </p:cNvPicPr>
          <p:nvPr/>
        </p:nvPicPr>
        <p:blipFill>
          <a:blip r:embed="rId4" cstate="print"/>
          <a:srcRect/>
          <a:stretch>
            <a:fillRect/>
          </a:stretch>
        </p:blipFill>
        <p:spPr bwMode="auto">
          <a:xfrm>
            <a:off x="3581400" y="3652838"/>
            <a:ext cx="4037013" cy="25415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1000"/>
                                        <p:tgtEl>
                                          <p:spTgt spid="3">
                                            <p:txEl>
                                              <p:pRg st="1" end="1"/>
                                            </p:txEl>
                                          </p:spTgt>
                                        </p:tgtEl>
                                      </p:cBhvr>
                                    </p:animEffect>
                                  </p:childTnLst>
                                </p:cTn>
                              </p:par>
                            </p:childTnLst>
                          </p:cTn>
                        </p:par>
                        <p:par>
                          <p:cTn id="10" fill="hold">
                            <p:stCondLst>
                              <p:cond delay="1000"/>
                            </p:stCondLst>
                            <p:childTnLst>
                              <p:par>
                                <p:cTn id="11" presetID="55" presetClass="entr" presetSubtype="0" fill="hold" nodeType="afterEffect">
                                  <p:stCondLst>
                                    <p:cond delay="0"/>
                                  </p:stCondLst>
                                  <p:childTnLst>
                                    <p:set>
                                      <p:cBhvr>
                                        <p:cTn id="12" dur="1" fill="hold">
                                          <p:stCondLst>
                                            <p:cond delay="0"/>
                                          </p:stCondLst>
                                        </p:cTn>
                                        <p:tgtEl>
                                          <p:spTgt spid="83970"/>
                                        </p:tgtEl>
                                        <p:attrNameLst>
                                          <p:attrName>style.visibility</p:attrName>
                                        </p:attrNameLst>
                                      </p:cBhvr>
                                      <p:to>
                                        <p:strVal val="visible"/>
                                      </p:to>
                                    </p:set>
                                    <p:anim calcmode="lin" valueType="num">
                                      <p:cBhvr>
                                        <p:cTn id="13" dur="1000" fill="hold"/>
                                        <p:tgtEl>
                                          <p:spTgt spid="83970"/>
                                        </p:tgtEl>
                                        <p:attrNameLst>
                                          <p:attrName>ppt_w</p:attrName>
                                        </p:attrNameLst>
                                      </p:cBhvr>
                                      <p:tavLst>
                                        <p:tav tm="0">
                                          <p:val>
                                            <p:strVal val="#ppt_w*0.70"/>
                                          </p:val>
                                        </p:tav>
                                        <p:tav tm="100000">
                                          <p:val>
                                            <p:strVal val="#ppt_w"/>
                                          </p:val>
                                        </p:tav>
                                      </p:tavLst>
                                    </p:anim>
                                    <p:anim calcmode="lin" valueType="num">
                                      <p:cBhvr>
                                        <p:cTn id="14" dur="1000" fill="hold"/>
                                        <p:tgtEl>
                                          <p:spTgt spid="83970"/>
                                        </p:tgtEl>
                                        <p:attrNameLst>
                                          <p:attrName>ppt_h</p:attrName>
                                        </p:attrNameLst>
                                      </p:cBhvr>
                                      <p:tavLst>
                                        <p:tav tm="0">
                                          <p:val>
                                            <p:strVal val="#ppt_h"/>
                                          </p:val>
                                        </p:tav>
                                        <p:tav tm="100000">
                                          <p:val>
                                            <p:strVal val="#ppt_h"/>
                                          </p:val>
                                        </p:tav>
                                      </p:tavLst>
                                    </p:anim>
                                    <p:animEffect transition="in" filter="fade">
                                      <p:cBhvr>
                                        <p:cTn id="15" dur="1000"/>
                                        <p:tgtEl>
                                          <p:spTgt spid="8397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2000"/>
                                        <p:tgtEl>
                                          <p:spTgt spid="3">
                                            <p:txEl>
                                              <p:pRg st="1" end="1"/>
                                            </p:txEl>
                                          </p:spTgt>
                                        </p:tgtEl>
                                      </p:cBhvr>
                                    </p:animEffect>
                                    <p:set>
                                      <p:cBhvr>
                                        <p:cTn id="20" dur="1" fill="hold">
                                          <p:stCondLst>
                                            <p:cond delay="1999"/>
                                          </p:stCondLst>
                                        </p:cTn>
                                        <p:tgtEl>
                                          <p:spTgt spid="3">
                                            <p:txEl>
                                              <p:pRg st="1" end="1"/>
                                            </p:txEl>
                                          </p:spTgt>
                                        </p:tgtEl>
                                        <p:attrNameLst>
                                          <p:attrName>style.visibility</p:attrName>
                                        </p:attrNameLst>
                                      </p:cBhvr>
                                      <p:to>
                                        <p:strVal val="hidden"/>
                                      </p:to>
                                    </p:set>
                                  </p:childTnLst>
                                </p:cTn>
                              </p:par>
                              <p:par>
                                <p:cTn id="21" presetID="4" presetClass="exit" presetSubtype="16" fill="hold" nodeType="withEffect">
                                  <p:stCondLst>
                                    <p:cond delay="0"/>
                                  </p:stCondLst>
                                  <p:childTnLst>
                                    <p:animEffect transition="out" filter="box(in)">
                                      <p:cBhvr>
                                        <p:cTn id="22" dur="500"/>
                                        <p:tgtEl>
                                          <p:spTgt spid="83970"/>
                                        </p:tgtEl>
                                      </p:cBhvr>
                                    </p:animEffect>
                                    <p:set>
                                      <p:cBhvr>
                                        <p:cTn id="23" dur="1" fill="hold">
                                          <p:stCondLst>
                                            <p:cond delay="499"/>
                                          </p:stCondLst>
                                        </p:cTn>
                                        <p:tgtEl>
                                          <p:spTgt spid="83970"/>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9" dur="1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0" dur="1000"/>
                                        <p:tgtEl>
                                          <p:spTgt spid="3">
                                            <p:txEl>
                                              <p:pRg st="2" end="2"/>
                                            </p:txEl>
                                          </p:spTgt>
                                        </p:tgtEl>
                                      </p:cBhvr>
                                    </p:animEffect>
                                  </p:childTnLst>
                                </p:cTn>
                              </p:par>
                            </p:childTnLst>
                          </p:cTn>
                        </p:par>
                        <p:par>
                          <p:cTn id="31" fill="hold">
                            <p:stCondLst>
                              <p:cond delay="1000"/>
                            </p:stCondLst>
                            <p:childTnLst>
                              <p:par>
                                <p:cTn id="32" presetID="10" presetClass="entr" presetSubtype="0" fill="hold" nodeType="afterEffect">
                                  <p:stCondLst>
                                    <p:cond delay="0"/>
                                  </p:stCondLst>
                                  <p:childTnLst>
                                    <p:set>
                                      <p:cBhvr>
                                        <p:cTn id="33" dur="1" fill="hold">
                                          <p:stCondLst>
                                            <p:cond delay="0"/>
                                          </p:stCondLst>
                                        </p:cTn>
                                        <p:tgtEl>
                                          <p:spTgt spid="83978"/>
                                        </p:tgtEl>
                                        <p:attrNameLst>
                                          <p:attrName>style.visibility</p:attrName>
                                        </p:attrNameLst>
                                      </p:cBhvr>
                                      <p:to>
                                        <p:strVal val="visible"/>
                                      </p:to>
                                    </p:set>
                                    <p:animEffect transition="in" filter="fade">
                                      <p:cBhvr>
                                        <p:cTn id="34" dur="2000"/>
                                        <p:tgtEl>
                                          <p:spTgt spid="839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le 1"/>
          <p:cNvSpPr>
            <a:spLocks noGrp="1"/>
          </p:cNvSpPr>
          <p:nvPr>
            <p:ph type="title"/>
          </p:nvPr>
        </p:nvSpPr>
        <p:spPr>
          <a:xfrm>
            <a:off x="838200" y="306388"/>
            <a:ext cx="7772400" cy="912812"/>
          </a:xfrm>
          <a:solidFill>
            <a:schemeClr val="bg2"/>
          </a:solidFill>
        </p:spPr>
        <p:txBody>
          <a:bodyPr/>
          <a:lstStyle/>
          <a:p>
            <a:pPr algn="ctr" eaLnBrk="1" hangingPunct="1"/>
            <a:r>
              <a:rPr lang="en-US" sz="4800" b="1" smtClean="0"/>
              <a:t>Total Risk</a:t>
            </a:r>
          </a:p>
        </p:txBody>
      </p:sp>
      <p:sp>
        <p:nvSpPr>
          <p:cNvPr id="84994" name="AutoShape 2" descr="data:image/jpeg;base64,/9j/4AAQSkZJRgABAQAAAQABAAD/2wBDAAkGBwgHBgkIBwgKCgkLDRYPDQwMDRsUFRAWIB0iIiAdHx8kKDQsJCYxJx8fLT0tMTU3Ojo6Iys/RD84QzQ5Ojf/2wBDAQoKCg0MDRoPDxo3JR8lNzc3Nzc3Nzc3Nzc3Nzc3Nzc3Nzc3Nzc3Nzc3Nzc3Nzc3Nzc3Nzc3Nzc3Nzc3Nzc3Nzf/wAARCACYAKsDASIAAhEBAxEB/8QAHAAAAQUBAQEAAAAAAAAAAAAABAACAwUGBwEI/8QARRAAAgEDAgMFBgEJBQYHAAAAAQIDAAQREiEFMUEGEyJRYRRxgZGhsTIHFSNCUnLB0eEkM0Oi8DVigpKywkRFU2Nzk/H/xAAZAQADAQEBAAAAAAAAAAAAAAABAgMABAX/xAAiEQACAgMAAgMBAQEAAAAAAAAAAQIRAxIhMUEEE1EiMmH/2gAMAwEAAhEDEQA/AOR16DmtDb9hu01wNuFNGPOWWNce8asj5UZF+TftCcd4bCIddVwTj5LUlCRTZGQbrTScAnoK38f5NZBpN9xqBAPxLDCSfmxH2qZOwXBQfHxC6mHIgOmPoNqdQYHNGMk7O8dWJJfzLftHIoZGSAuCDuDtmojwPjJ/8ovx+9bsv3FdZmtIpCCGZiFVRmQgAKABsPdQ84tLXT3kCliMjSgb6mtQG0csXgnFm5cNuueN0xRK9luPP+HhsnxkQf8AdXTYZba78LQY7rDAPjfp0PrRsU6LjTayIPIBRj/NQ3oGqZyleyXaHpw1v/vjH/dTl7JcfY4NgF9XuIwP+quxQurgAwHnvkpt9aPWwh7oyRQxSvt01dam8tei0MSk6bONWnYXjU00ayLaxIzAO3tSZAzuQPdWkuvyZWw1ta8bljijBYtPAkgIHXwPnp5V0CKz78mMQnV1BtQo+dIWRsL2S3jBZJYXTz5qaEcm0kjpfxoqLd9OVv2ButX9n43wmX/5WlhPyKEfWppPyX9qY1yLazlHnHdKfuBWu1HiEkEYESB5ACYkwXBOPP1+tdCaRdWCBqG261XNFQdHFjyNnz3d9iO1NoCZeAX2Bz7tBJ9EJNVVxw2/t9rrh19CP/dtZF+4r6HvDxmObXaz2xiUse59lYahnYat+Qz7/SozxLjAbxrZqDnwtcFT123Ub/h6nmfLefCu7PmxyinGtQf2ScEU0nO43HpX0yIxd2we9tbbvGzlV0yqBn9rG9Z7inZ7s87H2zgtm2rm0dtpPzTBpo0xW2cEeozXU+0vZPs3bcB4hd8PtHiuIIGeMi4kIBHmGJrljAZOKslRCQ2niIEZpoGSBRI5VnKgRjZ2zs3cLFw6QeLSJP1VJ6Dyo6W7YjwxykHqMD7ms9wCYtZuFbkwyd/Kiri6aNyEIHwpqJk90iXA/SWoIU7B5SAfU451CEdP7pYIxy8Kn75oVrmV9g7b88bV4qSudw2PU/zoMKCi6/4lzpI/ZIX+teiJJArMoZR5+L6mh4rVS27ID5E1aW0ShQmpW+NSk6RSPT2O3UQSCNMMUOBU1udYDdCARgCi7WMibQygEKDt1p1tZmOPBeMLGxXJPkdvpiudybOrGorySQ6uYI+VF95KMAMabFayMAUdCpHMUVFazIAWkj25lqSzpTiS2MrmQBi3xr2/KLxewOPxMVb44qWDUuQzREnfCjcCgeJtiW1kbfTOukluW5P2FBWpJo0WnIzMS8O4RdWM9x7WZFhEpCaWXYkcjg9B1q3HaDhrOS8zqcnOu2Plk7hjWf7VSq3GbmJFCrAgiGOoJH86p5H/ABnO+JD/AAr1XhUlbPIlNxlSOnW2u4tEuraRXifdcM6n5EU1vazyf4aifuKBsDIOzUUcUk6sYxvCPH+LO24qGzinE0TNxC92bxRywEhvTVyFcPTpXgLdr1c4hYjzyn86DkuJn1BoDJj8Wghse/Bqo7SXdxFxGWe6jkFlGihTFIQZBgZyM42OeQzy2rD2ty13JHFw+L9LE5OpMs6pvseoBODjNUSFbNf2qjnm7O8ShhgkeR7dgqKpZiT0Arjk3CeJxk6uGXwA6m2cfwrr3Abu7mlWOeae4Vo9T6shYj5ZIyfnREk3FI2bTZxugJxomwcZ95p0xGcSFvLGcyoyH9l1IP1p2K6L+UEPPwe0mmjaNo5vEDuRlTt88VgNIPTNK/JaCVHQuz8h9kkC5OGGcH0qweRpclEA+Oaq+BRym0kBikGphgspXVt61bQQOjAsFQepzVJM5kRhJiNmYDyG1Sx2xY+Jz96Dk4nCLo28NvcSyAZaRkKRj/iPMe6ifzn7MUZoVCHODECc4Hn8anJhRYwWuOSk+mKsbe3kyAMJv+1vQ1hdpd2i3Chgp8xRkUhD+BSf3th8edSkViVcXFrmSSX832Es8ykoXmPJh0xsPrVwszJdss8axGWNJgruuA2MMOfQgfMVUcb4vdWF73EEcYV0Dh23LZJB25cxUFhdniUZa4zPNZy6iGwC0bjSQMeTBDU9WNjmtqkalbx4UxF7OxzuWnQD5A008QuD4geGj1aXP2qoZwkjaOGxDfqhNerPcg/o+HQA+eDR+pnSs2NLwW3t8xxm84YhHIgMcfSo5ZvaAsdxxeyAU5HdwufP09artd6eXD4h/wABpytfk/7Pg+MdMsTs33x9A3GbKG74lc3X5zh0SFcYgk6Y9PSgDwm3IKnike4YZEDdTnzq71cR5CygHp3YpzycSVSRBGvuVRXV9k6pnNKGFu3YRZcSgjtYLMSyeHSgdUA38znNBni9rckFrxY3G2LmAoV9NSGo+N96YLeSUp3isQoUYzkdfXY1LeJHaAy2llE6ysXlZ0Lc9/OpxivY2VKKTiSN7W65iUzR89UFwzg/JifmKBknALLJFgnocZ+TA1BbRWV5LpSI28uCS9u5UfL+tEwLcg92eMCVAD+juIdWw/eP2p6SOe2Rrddyrd2GjB3IVUxnzxpFejiETFi8Zb00AY+Io02Cuh1JESesYZB8skfShJ+HRwrqd2Qc9RXUB8V5fEVqRm2UvbeNbnsleyRRsO6eOTB8g65PyJrleWPI7V2m/tfa+AcSs4XSaSa2dYgjBssVOPXniuRS8G4vHIyScJ4gGB3Hsrn7ClcSkHw6bI5bcuR6mmNl4nRCSzAjJOK9JVBl+VeCcH8KHHrtRIoqLRL+3uZPalhSBcaiZAQd/X3Gi2ltr2SOKV2eRGLhIRqBwCcZOwzy+NEC3gMkshiUtLgvnfOBgfeiolCrpVQB5AUrQbDLCWL2dP0Jhz/hkcqOjuQMaF2+1VsY3AA38hUryRQAGaQR55LzY/ClcbHTG9rYFktbe7wWML4OOeG2+4FA9norp70SCB+4dGilfTpyCPXnvg7eVWDXrTwOvs7iFUZi0mMnAJG3vAqil7SsGEklsrSINszP4T7s4paplIYZT/qJr5rx4gquvjK5JLdeRpscssmTGP8AMR/CojKqQrLK8o1AagrkbkZ5VFazQ3M+iTvgxOwEpNPYjDFeXO6qR/vEtT/E36sQ/wCEihJbiwhLK0jFl2OZuVB/nm2jkPfQyiM/hdHzn5gdaawWWyiQNp2x5jOPvUgMqMBzz5IT/GmW0trcIXieQ6RkqxGVqFb2HvyoEijo+VP0rbDD+NZe0Lhv7tgefwr2FzLZwaeqA567bfwqLj1ytjwwStG88buFZQ4XY9c49KrOE8cguL22tBbTxq7FQTMDjmd9vOlUul9JSx8LtQNLLpYZH4kIJHzqJgeQKP4SMOuk42yMj3eVTRlnTIKyLjxFN8e8cxSjgTOTv1GaejkTAprESzQzd7eQlGdyInzG5OPxLvnkOnnRkDTJJ3ccsUoBOEcAEDfoMdSOnQ1P3Q6Er7jmk8etcSqJB5MMihX4NsgB+EWV08j3FqYXC6i0b8+edveKEW1t4wFTiHFUUDZQhOBV4s6Qgs6tg7EayR8s0L3PDTv4V9NbDH+ang/0VpGSjYTWsb5/Eit9KS7e/wAqEsZks+HwQXjhJEQKUHib5CiIJZpm02tppX9pzv8AKlpi2GRRu3JTUkkltasi3U6ozAsqDJZgOeAN6ItYnWICVhr5tQcvD9V9cXNrfSx98E1rHEpKlcjwueW2cjfnSWvYyRa2b281us1qUkhlUFXU5DDzzXi2UUQeRIjJJjIBycmvLO1eKGOGJTFCgwoViWA953Pyo/ToXLMD61NSdhrhSXUs/wCb7x5gyqIWAGjSMnAwPnWQl0MhwBluWPWtl2jdBwq40nmUU/Fh/KsnCokuIE2y0iD5kCnXenp/FVYWb90DIY9ORjGK8tLRISSI2GoY1GQnFeXN0iHCaWYk5GrBFAlrcu0j2p1N+I96ftTHnNWym7RxXNvEVWymdw4IlUlhjOcjnUHD7hbgIt1Bc/o4te6HxudRxnGR0rUx3MRI/svLykNS99E/4oJR7piKDYFEB7NWtx3qSvB3aKhU5J3JHL1q6/NkftHeqknPIBlIX5VCJIDzhmz5+0NRNrdRQsTHA243BlJpGyiiC9qYXbgkx0DwshwP3gPsaxdni34hbTBcaJ0bn0zv9K6Pxdorvs/eNldoi2AwOMf/AJWBaOPmNORQTPT+LHbE0bBLeITMF/QursoZT5HHw6UQ0dxCx9oh70dJIxhvmNvmKsre2jmmkk28RV9jjOpFPL+VO4rcXFpYzNZQRtcgfohM5WMn1IBwBTbHivE9mVuhjvE7H/ckTSw92dj869LaThwQRzBGDVXw3thPbxLH2kgtUkJwJbNnkEmCAx0FRgDI3BI3ArQQXXDuKRO3D7mCeNHKOIXDhWHMEdD8qO7Q6jRWzKkqlSDg0L7CnQt8qOuW9nlwzNEp5FvEh/iKaJCRn+zt694N6rF2K6MHFbW9o+hIC7AZLMcAe886PgS5ndTGHWPOcp4V+Z50XFFFJocwqZCM/hzRisBjOAP2V50kp2qFUekiRKy6XGVYYII51PHFHEuyqPUjeoVf9lQPU7mkzE8zU1Gytkr3AH4Rk+dCO3eTvJMzGGKFnZdZXPIDl8ae3Ll8aAvZEXh906kOXZIhpPkNR6UaoST9g13PaXiNbyR3Cxlg2UkDcs43IzQkNlw5Jope9vF7t1fLIhGQQd/lVrb2aWUUV1+OViAqtsq8/LnUyS3rYYxWbjPIwuuB7610GGfJFUmIz2F1gRTKGyTnumG/rSEMUpCi4hJPmWB+1WttZw3USStAqhsnA+WM/CrW0ggTKQKgI2bSBke+l2GWxmxw2RRsY3H+7MB98URFw6fAKwsfVXVvsa1It9snOfWoZOEwXA1NDhzydAA3zobj20UYs5lOGjf/AJaeIiu/IjzoqXglxltN5NEo5MrcvfQyxPGxSPtGmtSSdU2T7ueKFmWVrygzu7duEzwLlZWhkXGrnsa56GjcZUjDbrvW0vOI8W4dIkMs0UjFchmjDAgnHl6fWq/jjw3vADcLBAkoulXXHEqEjQ3kPOsmdfw/lpS0ryX3DLuB7CwLyASvbIfEMZwMHxfDrRxutMoikbDEbKwxqHoeR+FUPBnV+B2Md3GCy94hI5rhzj38xRbR3MMINuwntjzjKhh8v5VXX8POzzccrQZd2VlfRmOeGNlyDpZQRkHI5jocH31nLjsrFaKZLCSbvFXTETLgQgjxMpwTrJ8Wo75GCcVaxXsAB1O8b7eCV8rn0J3HuNEmfSBk6SeWTsfj1rUaORPqAuGx3TcOQcVlE0zAah4SFOB1HPPP44rw8LgJJ72UelFGRS2SN+pHWl3nu/5qpCzSjF9M3H44oyowjKCAOVShkQgHOfIUHwNva+HCJ3w0LFTjnj/Rq2ht4YhhRk+Z3qLl0K8DQMDJ2T9o0x8gqFBbPWngRrIQz6mO2n0r0sBsBge+imEGaD/FmkJKZOByFVd7IZprS2jhB71zKB+8dv8AKKtbqVI4nDuoZgQATz8qgtoIm7QaVGRBEBnqMLpH/V9KzEfSyFunsixXQWRAAGBG1RWvBuFGRWjj04PISMB96OmwFUY65pRjyAHuFK1Y3Cxt4Y441SEINP4c8hTG4TDNI7PBAzPuxXmf8v8AGhHaRWGgEjG+2aljlYDLYXz3pKHTJ04YsQxFHIgzt3U7Dr1GoZoy3SSOdpWN34iSUJBQZ8hk4oWOUn8EmT6NUvfyrykPzoBsPvrc3VnNAjDLrgauVUU1vcIXWTgTSLk/3RQg/QUa/EJkOA7bD9kH+NepeCQguImc9SmD96wrSYKnDSnDrhbi2EahmkijJz3fhHly3B+dZ24Bl7PTq6eJLtG2Q7eH6863E8PtNuEyPFgjV0ORis92adxw6aRTgiZdttgcD+VGrBCSx5FID7JqZ+FiJ0kiaO5bTtjYrnkfUVe3LTRIO6A0qMnJ3bz+NNuZnkVS7cjnIAG9NE/i3YE+VUphyTjKbl+jIr4BAt0ApOfxHUD8alMcIXMeEDbgodj8OVMcQTqVdF58sYINVhsJ7Ny/Dpcqc/opD/oHz6H1phai/AXORCCXOlf2gMr8fKoGZ8+CLWvRlYYNMXiAyIrxe5crqYA6lA9eo5f1pjcJSRi8TsqHcBRkCqxJStFHZstpxm4tx4e+GtcefOrFe8YjUW0kfhJ6/es4l4bq04XxWFC0kka5Ubkkcx/1V7xXixtkDcTvk4eh/wDDp4pW9w5/apyx27HjKuF1d8QgtPC041dI08TD4fzqsvOJzRxGS4mh4dbk/wB7cONbegH8qxV92xKao+DWiwDpcz4eQ+oHJfrWaurq4vJjNdzyTyn9eRiT/SmUUkbr8nReC8esb7jttw6xhnuBJJqlupyQMKNWQvPpjLedavgKGW6vLwnPeNjcct2Pl5Yrnf5NYf7TxO96wWuhP3nP38NdL7PIRw1HYYMjM2w6ch9AKSXkCX9FjKFwS5fCgnwivBLbJq1TSLpxnUtTKgbIfS48mApvcWsilWhjPmEfl9qSylCWSIMVFznHmuN6JV1I8MqEcuuPtUYigbJ3yTk4fO+/8zTTaw7apWCjfxBcfb1NAwSrDkJEx5ahTsMRsNX7u/2oP2RSjCKZQGxjw5xtjz+NI2jgrh12cljkjIJ/lS0YkkjYuSSw9NNeRxMJNWoEeWKYiXiLhZZDhR/i56jOMj30TbvcrI3ehiv6uQh880dTWWEUhXu+u67fEVnuzhE3DLgxsA3eJvjbbA/hVvrK3EeM+IjI6c/9fOqHs6BFZXMarg5QnPw86KXgR/6LN2ZQRIulR+t0+dCyxkkujAMfPntU7lgMuT+8DvQrN3ZOoaAeTAak+I6GroWUfwXtOjwSHBHXz5VKsxAyG2PUUxUeU+JOnMDUD7v5VK1mQVBOOe3ljzptSW7iNkEUoGtVYg5GRuKjbh9rIxdoRljk6SQPkKbMrxMQw5HGfOnLKdIopD/bw4Rb9peK2nDF4baXPcQBmbVGMSeLcjV0GfLFVckjyO0kjM7t+JmYkn4mmda9oFD0GvfhTRTqzCdH7DWTRdlJJ1jZ2u7z8S42RNt8nfcH51pbbit5awRRDh+pEQDYMp5e4j61x614pxKzjWOz4jeQRqSQkU7Kozz2BxVnF2w49Fj+3mTHISwxt9cZ+tI4i6u7R1UcfgkAW7tSpwSFMh6b+QH1oi243w1iE/tcQX9QJkD4gmuZQflE49EoXFk48mgP8GoxfykXT7XnA+GS+eMjPzzS6sb+0dQh4pYtIAJcM2yllbf0yR6edS3JSUIWYaGGVbmOR8vh8q5lb9v+Gnafs93Y87e4B+mBVtZflC4HGojaPiVsnkVVwPqaCgwpy9m4tCoLd2cr1PT4fWiGMmnKKGPkTisa/brs5cQlTxi6t8jB1WbA/NVNNTi3A5VMlp2lsw7f+o+g9P2iuOXl1o6mcmvRsjJIMDSvwY5+1SJcPrCtC4Uj8QII/nWUiFxOdVrxwMD+rHdBgfqaOWHjgGpJEmAGxDqx688gelahfs/4aFSrSRkjB17fAn+tZjgc6JY3Cy+Aa1BJXYDJFOF3x6JgJrWN8HI0R79c8noKG5XhnDb6a9gfuY0V5F0aWwBlsb861dQkp27RoLeZn3Vw8Z3wTkj49adNpUbMBnp51QcKvYLu29r4BercQDnFpIZCOepOYqxju1mI7wGOUjSFPJvd/WqatCrKrqRa2SGKPXHlGJ3BHhP+smi5lK2KysuCJCueY3H9N/caZCERhG0o7s6SG1r1GTtgkdakYRSQBfaz3Z8ax+EY3XmCOe7fKnTJy6wK4QG2ITIRfFk/rbc/69aDBGKPujGI9LSB0JbcOFxg7bY3yN6DCKRsdqKfQKLPnLG9KlSpTrFg06lSoMwqVKlSsyEK9OaVKgMj0ZxXuSKVKsgpnu9eEZG9KlWCNCJ+yPlUsUssP9xLJF+5Iy/Y0qVMAOh49xmD+64tfrjp7S5HyJxU9x2o45c2ktpccSlkglUpIjIniB6ZxmlSrAaRW2d1c2NylzZzyQTofDJE2D7vUehrd8I7cw8QaO349CsM5IVbuBfC2f216e8UqVFOhJwjJdNb7TccNRDr763f8JBypHoasLW9imXKOdQ56qVKqOKqzjhJqVErM5yww46q38D0pqyW5AJaRT5aeVKlSRLs/9k="/>
          <p:cNvSpPr>
            <a:spLocks noChangeAspect="1" noChangeArrowheads="1"/>
          </p:cNvSpPr>
          <p:nvPr/>
        </p:nvSpPr>
        <p:spPr bwMode="auto">
          <a:xfrm>
            <a:off x="155575" y="-457200"/>
            <a:ext cx="1085850" cy="962025"/>
          </a:xfrm>
          <a:prstGeom prst="rect">
            <a:avLst/>
          </a:prstGeom>
          <a:noFill/>
          <a:ln w="9525">
            <a:noFill/>
            <a:miter lim="800000"/>
            <a:headEnd/>
            <a:tailEnd/>
          </a:ln>
        </p:spPr>
        <p:txBody>
          <a:bodyPr/>
          <a:lstStyle/>
          <a:p>
            <a:endParaRPr lang="en-US">
              <a:latin typeface="Perpetua" pitchFamily="18" charset="0"/>
            </a:endParaRPr>
          </a:p>
        </p:txBody>
      </p:sp>
      <p:sp>
        <p:nvSpPr>
          <p:cNvPr id="5" name="Rectangle 4"/>
          <p:cNvSpPr>
            <a:spLocks noChangeArrowheads="1"/>
          </p:cNvSpPr>
          <p:nvPr/>
        </p:nvSpPr>
        <p:spPr bwMode="auto">
          <a:xfrm>
            <a:off x="914400" y="1371600"/>
            <a:ext cx="7543800" cy="4422775"/>
          </a:xfrm>
          <a:prstGeom prst="rect">
            <a:avLst/>
          </a:prstGeom>
          <a:noFill/>
          <a:ln w="9525">
            <a:noFill/>
            <a:miter lim="800000"/>
            <a:headEnd/>
            <a:tailEnd/>
          </a:ln>
        </p:spPr>
        <p:txBody>
          <a:bodyPr>
            <a:spAutoFit/>
          </a:bodyPr>
          <a:lstStyle/>
          <a:p>
            <a:pPr marL="112713" indent="-112713">
              <a:buFont typeface="Arial" charset="0"/>
              <a:buChar char="•"/>
            </a:pPr>
            <a:r>
              <a:rPr lang="en-US" sz="2800" b="1">
                <a:latin typeface="Perpetua" pitchFamily="18" charset="0"/>
                <a:cs typeface="Arial" charset="0"/>
              </a:rPr>
              <a:t>Total risk = systematic risk + unsystematic risk</a:t>
            </a:r>
          </a:p>
          <a:p>
            <a:pPr marL="112713" indent="-112713">
              <a:buFont typeface="Arial" charset="0"/>
              <a:buChar char="•"/>
            </a:pPr>
            <a:endParaRPr lang="en-US" sz="2000" b="1">
              <a:latin typeface="Perpetua" pitchFamily="18" charset="0"/>
              <a:cs typeface="Arial" charset="0"/>
            </a:endParaRPr>
          </a:p>
          <a:p>
            <a:pPr marL="112713" indent="-112713">
              <a:buFont typeface="Arial" charset="0"/>
              <a:buChar char="•"/>
            </a:pPr>
            <a:r>
              <a:rPr lang="en-US" sz="2800" b="1">
                <a:latin typeface="Perpetua" pitchFamily="18" charset="0"/>
                <a:cs typeface="Arial" charset="0"/>
              </a:rPr>
              <a:t>The standard deviation of returns is a measure of total risk</a:t>
            </a:r>
          </a:p>
          <a:p>
            <a:pPr marL="112713" indent="-112713">
              <a:buFont typeface="Arial" charset="0"/>
              <a:buChar char="•"/>
            </a:pPr>
            <a:endParaRPr lang="en-US" sz="2000" b="1">
              <a:latin typeface="Perpetua" pitchFamily="18" charset="0"/>
              <a:cs typeface="Arial" charset="0"/>
            </a:endParaRPr>
          </a:p>
          <a:p>
            <a:pPr marL="112713" indent="-112713">
              <a:buFont typeface="Arial" charset="0"/>
              <a:buChar char="•"/>
            </a:pPr>
            <a:r>
              <a:rPr lang="en-US" sz="2800" b="1">
                <a:latin typeface="Perpetua" pitchFamily="18" charset="0"/>
                <a:cs typeface="Arial" charset="0"/>
              </a:rPr>
              <a:t>For well-diversified portfolios, unsystematic risk is very small</a:t>
            </a:r>
          </a:p>
          <a:p>
            <a:pPr marL="112713" indent="-112713">
              <a:buFont typeface="Arial" charset="0"/>
              <a:buChar char="•"/>
            </a:pPr>
            <a:endParaRPr lang="en-US" sz="2000" b="1">
              <a:solidFill>
                <a:srgbClr val="0070C0"/>
              </a:solidFill>
              <a:latin typeface="Perpetua" pitchFamily="18" charset="0"/>
              <a:cs typeface="Arial" charset="0"/>
            </a:endParaRPr>
          </a:p>
          <a:p>
            <a:pPr marL="112713" indent="-112713">
              <a:buFont typeface="Arial" charset="0"/>
              <a:buChar char="•"/>
            </a:pPr>
            <a:r>
              <a:rPr lang="en-US" sz="2800" b="1">
                <a:solidFill>
                  <a:srgbClr val="0070C0"/>
                </a:solidFill>
                <a:latin typeface="Perpetua" pitchFamily="18" charset="0"/>
                <a:cs typeface="Arial" charset="0"/>
              </a:rPr>
              <a:t>Consequently, the total risk for a diversified portfolio is essentially equivalent to just the </a:t>
            </a:r>
            <a:r>
              <a:rPr lang="en-US" sz="2800" b="1">
                <a:solidFill>
                  <a:srgbClr val="FF0000"/>
                </a:solidFill>
                <a:latin typeface="Perpetua" pitchFamily="18" charset="0"/>
                <a:cs typeface="Arial" charset="0"/>
              </a:rPr>
              <a:t>systematic risk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p:cTn id="13"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5">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p:cTn id="19"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0" dur="500" fill="hold"/>
                                        <p:tgtEl>
                                          <p:spTgt spid="5">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nodeType="click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 calcmode="lin" valueType="num">
                                      <p:cBhvr>
                                        <p:cTn id="25" dur="500" fill="hold"/>
                                        <p:tgtEl>
                                          <p:spTgt spid="5">
                                            <p:txEl>
                                              <p:pRg st="6" end="6"/>
                                            </p:txEl>
                                          </p:spTgt>
                                        </p:tgtEl>
                                        <p:attrNameLst>
                                          <p:attrName>ppt_w</p:attrName>
                                        </p:attrNameLst>
                                      </p:cBhvr>
                                      <p:tavLst>
                                        <p:tav tm="0">
                                          <p:val>
                                            <p:fltVal val="0"/>
                                          </p:val>
                                        </p:tav>
                                        <p:tav tm="100000">
                                          <p:val>
                                            <p:strVal val="#ppt_w"/>
                                          </p:val>
                                        </p:tav>
                                      </p:tavLst>
                                    </p:anim>
                                    <p:anim calcmode="lin" valueType="num">
                                      <p:cBhvr>
                                        <p:cTn id="26" dur="500" fill="hold"/>
                                        <p:tgtEl>
                                          <p:spTgt spid="5">
                                            <p:txEl>
                                              <p:pRg st="6" end="6"/>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7" name="Picture 2"/>
          <p:cNvPicPr>
            <a:picLocks noChangeAspect="1" noChangeArrowheads="1"/>
          </p:cNvPicPr>
          <p:nvPr/>
        </p:nvPicPr>
        <p:blipFill>
          <a:blip r:embed="rId2" cstate="print"/>
          <a:srcRect/>
          <a:stretch>
            <a:fillRect/>
          </a:stretch>
        </p:blipFill>
        <p:spPr bwMode="auto">
          <a:xfrm>
            <a:off x="152400" y="739775"/>
            <a:ext cx="8867775" cy="5356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571500" y="228600"/>
            <a:ext cx="7772400" cy="960438"/>
          </a:xfrm>
          <a:solidFill>
            <a:schemeClr val="bg2"/>
          </a:solidFill>
        </p:spPr>
        <p:txBody>
          <a:bodyPr/>
          <a:lstStyle/>
          <a:p>
            <a:pPr algn="ctr" eaLnBrk="1" hangingPunct="1"/>
            <a:r>
              <a:rPr lang="en-US" sz="4800" b="1" smtClean="0"/>
              <a:t>Example: Expected Returns</a:t>
            </a:r>
          </a:p>
        </p:txBody>
      </p:sp>
      <p:sp>
        <p:nvSpPr>
          <p:cNvPr id="3" name="Rectangle 2"/>
          <p:cNvSpPr>
            <a:spLocks noChangeArrowheads="1"/>
          </p:cNvSpPr>
          <p:nvPr/>
        </p:nvSpPr>
        <p:spPr bwMode="auto">
          <a:xfrm>
            <a:off x="381000" y="1371600"/>
            <a:ext cx="8153400" cy="5133975"/>
          </a:xfrm>
          <a:prstGeom prst="rect">
            <a:avLst/>
          </a:prstGeom>
          <a:noFill/>
          <a:ln w="9525">
            <a:noFill/>
            <a:miter lim="800000"/>
            <a:headEnd/>
            <a:tailEnd/>
          </a:ln>
        </p:spPr>
        <p:txBody>
          <a:bodyPr>
            <a:spAutoFit/>
          </a:bodyPr>
          <a:lstStyle/>
          <a:p>
            <a:pPr>
              <a:lnSpc>
                <a:spcPct val="90000"/>
              </a:lnSpc>
            </a:pPr>
            <a:r>
              <a:rPr lang="en-US" sz="2800" b="1" dirty="0">
                <a:latin typeface="Perpetua" pitchFamily="18" charset="0"/>
                <a:cs typeface="Arial" charset="0"/>
              </a:rPr>
              <a:t>Suppose you have predicted the following returns for stocks C and T in three possible states of the economy. </a:t>
            </a:r>
          </a:p>
          <a:p>
            <a:pPr>
              <a:lnSpc>
                <a:spcPct val="90000"/>
              </a:lnSpc>
            </a:pPr>
            <a:endParaRPr lang="en-US" sz="2000" b="1" dirty="0">
              <a:latin typeface="Perpetua" pitchFamily="18" charset="0"/>
              <a:cs typeface="Arial" charset="0"/>
            </a:endParaRPr>
          </a:p>
          <a:p>
            <a:pPr algn="ctr">
              <a:lnSpc>
                <a:spcPct val="90000"/>
              </a:lnSpc>
            </a:pPr>
            <a:r>
              <a:rPr lang="en-US" sz="2800" b="1" dirty="0">
                <a:solidFill>
                  <a:srgbClr val="0070C0"/>
                </a:solidFill>
                <a:latin typeface="Perpetua" pitchFamily="18" charset="0"/>
                <a:cs typeface="Arial" charset="0"/>
              </a:rPr>
              <a:t>1. What is the probability of “Recession”?</a:t>
            </a:r>
          </a:p>
          <a:p>
            <a:pPr>
              <a:lnSpc>
                <a:spcPct val="90000"/>
              </a:lnSpc>
            </a:pPr>
            <a:endParaRPr lang="en-US" sz="2800" dirty="0">
              <a:latin typeface="Perpetua" pitchFamily="18" charset="0"/>
            </a:endParaRPr>
          </a:p>
          <a:p>
            <a:pPr lvl="1">
              <a:lnSpc>
                <a:spcPct val="90000"/>
              </a:lnSpc>
            </a:pPr>
            <a:r>
              <a:rPr lang="en-US" sz="2000" dirty="0">
                <a:latin typeface="Perpetua" pitchFamily="18" charset="0"/>
              </a:rPr>
              <a:t>	</a:t>
            </a:r>
            <a:r>
              <a:rPr lang="en-US" sz="3200" b="1" u="sng" dirty="0">
                <a:solidFill>
                  <a:srgbClr val="0070C0"/>
                </a:solidFill>
                <a:latin typeface="Perpetua" pitchFamily="18" charset="0"/>
              </a:rPr>
              <a:t>State		Probability	C	T</a:t>
            </a:r>
          </a:p>
          <a:p>
            <a:pPr lvl="1">
              <a:lnSpc>
                <a:spcPct val="90000"/>
              </a:lnSpc>
            </a:pPr>
            <a:r>
              <a:rPr lang="en-US" sz="3200" b="1" dirty="0">
                <a:solidFill>
                  <a:srgbClr val="0070C0"/>
                </a:solidFill>
                <a:latin typeface="Perpetua" pitchFamily="18" charset="0"/>
              </a:rPr>
              <a:t>	Boom		0.3		15	25</a:t>
            </a:r>
          </a:p>
          <a:p>
            <a:pPr lvl="1">
              <a:lnSpc>
                <a:spcPct val="90000"/>
              </a:lnSpc>
            </a:pPr>
            <a:r>
              <a:rPr lang="en-US" sz="3200" b="1" dirty="0">
                <a:solidFill>
                  <a:srgbClr val="0070C0"/>
                </a:solidFill>
                <a:latin typeface="Perpetua" pitchFamily="18" charset="0"/>
              </a:rPr>
              <a:t>	Normal		0.5		10	20</a:t>
            </a:r>
          </a:p>
          <a:p>
            <a:pPr lvl="1">
              <a:lnSpc>
                <a:spcPct val="90000"/>
              </a:lnSpc>
            </a:pPr>
            <a:r>
              <a:rPr lang="en-US" sz="3200" b="1" dirty="0">
                <a:solidFill>
                  <a:srgbClr val="0070C0"/>
                </a:solidFill>
                <a:latin typeface="Perpetua" pitchFamily="18" charset="0"/>
              </a:rPr>
              <a:t>	Recession		???		  2	  1</a:t>
            </a:r>
          </a:p>
          <a:p>
            <a:pPr lvl="1">
              <a:lnSpc>
                <a:spcPct val="90000"/>
              </a:lnSpc>
            </a:pPr>
            <a:endParaRPr lang="en-US" sz="2000" dirty="0">
              <a:solidFill>
                <a:srgbClr val="FF0000"/>
              </a:solidFill>
              <a:latin typeface="Perpetua" pitchFamily="18" charset="0"/>
            </a:endParaRPr>
          </a:p>
          <a:p>
            <a:pPr lvl="1">
              <a:lnSpc>
                <a:spcPct val="90000"/>
              </a:lnSpc>
            </a:pPr>
            <a:r>
              <a:rPr lang="en-US" sz="2800" dirty="0">
                <a:solidFill>
                  <a:srgbClr val="FF0000"/>
                </a:solidFill>
                <a:latin typeface="Perpetua" pitchFamily="18" charset="0"/>
              </a:rPr>
              <a:t>Probabilities add up to 100% (or 1.0) thus 1.0 – 0.3 – 0.5 = 0.2 or 20%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7" presetClass="entr" presetSubtype="10" fill="hold" nodeType="clickEffect">
                                  <p:stCondLst>
                                    <p:cond delay="0"/>
                                  </p:stCondLst>
                                  <p:childTnLst>
                                    <p:set>
                                      <p:cBhvr>
                                        <p:cTn id="13" dur="1" fill="hold">
                                          <p:stCondLst>
                                            <p:cond delay="0"/>
                                          </p:stCondLst>
                                        </p:cTn>
                                        <p:tgtEl>
                                          <p:spTgt spid="3">
                                            <p:txEl>
                                              <p:pRg st="9" end="9"/>
                                            </p:txEl>
                                          </p:spTgt>
                                        </p:tgtEl>
                                        <p:attrNameLst>
                                          <p:attrName>style.visibility</p:attrName>
                                        </p:attrNameLst>
                                      </p:cBhvr>
                                      <p:to>
                                        <p:strVal val="visible"/>
                                      </p:to>
                                    </p:set>
                                    <p:anim calcmode="lin" valueType="num">
                                      <p:cBhvr>
                                        <p:cTn id="14" dur="1000" fill="hold"/>
                                        <p:tgtEl>
                                          <p:spTgt spid="3">
                                            <p:txEl>
                                              <p:pRg st="9" end="9"/>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9" end="9"/>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itle 1"/>
          <p:cNvSpPr>
            <a:spLocks noGrp="1"/>
          </p:cNvSpPr>
          <p:nvPr>
            <p:ph type="title"/>
          </p:nvPr>
        </p:nvSpPr>
        <p:spPr>
          <a:xfrm>
            <a:off x="457200" y="304800"/>
            <a:ext cx="8229600" cy="912813"/>
          </a:xfrm>
          <a:solidFill>
            <a:schemeClr val="bg2"/>
          </a:solidFill>
        </p:spPr>
        <p:txBody>
          <a:bodyPr/>
          <a:lstStyle/>
          <a:p>
            <a:pPr algn="ctr" eaLnBrk="1" hangingPunct="1"/>
            <a:r>
              <a:rPr lang="en-US" sz="4800" b="1" smtClean="0"/>
              <a:t>The Principle of Diversification</a:t>
            </a:r>
          </a:p>
        </p:txBody>
      </p:sp>
      <p:sp>
        <p:nvSpPr>
          <p:cNvPr id="87042" name="AutoShape 2" descr="data:image/jpeg;base64,/9j/4AAQSkZJRgABAQAAAQABAAD/2wBDAAkGBwgHBgkIBwgKCgkLDRYPDQwMDRsUFRAWIB0iIiAdHx8kKDQsJCYxJx8fLT0tMTU3Ojo6Iys/RD84QzQ5Ojf/2wBDAQoKCg0MDRoPDxo3JR8lNzc3Nzc3Nzc3Nzc3Nzc3Nzc3Nzc3Nzc3Nzc3Nzc3Nzc3Nzc3Nzc3Nzc3Nzc3Nzc3Nzf/wAARCACYAKsDASIAAhEBAxEB/8QAHAAAAQUBAQEAAAAAAAAAAAAABAACAwUGBwEI/8QARRAAAgEDAgMFBgEJBQYHAAAAAQIDAAQREiEFMUEGEyJRYRRxgZGhsTIHFSNCUnLB0eEkM0Oi8DVigpKywkRFU2Nzk/H/xAAZAQADAQEBAAAAAAAAAAAAAAABAgMABAX/xAAiEQACAgMAAgMBAQEAAAAAAAAAAQIRAxIhMUEEE1EiMmH/2gAMAwEAAhEDEQA/AOR16DmtDb9hu01wNuFNGPOWWNce8asj5UZF+TftCcd4bCIddVwTj5LUlCRTZGQbrTScAnoK38f5NZBpN9xqBAPxLDCSfmxH2qZOwXBQfHxC6mHIgOmPoNqdQYHNGMk7O8dWJJfzLftHIoZGSAuCDuDtmojwPjJ/8ovx+9bsv3FdZmtIpCCGZiFVRmQgAKABsPdQ84tLXT3kCliMjSgb6mtQG0csXgnFm5cNuueN0xRK9luPP+HhsnxkQf8AdXTYZba78LQY7rDAPjfp0PrRsU6LjTayIPIBRj/NQ3oGqZyleyXaHpw1v/vjH/dTl7JcfY4NgF9XuIwP+quxQurgAwHnvkpt9aPWwh7oyRQxSvt01dam8tei0MSk6bONWnYXjU00ayLaxIzAO3tSZAzuQPdWkuvyZWw1ta8bljijBYtPAkgIHXwPnp5V0CKz78mMQnV1BtQo+dIWRsL2S3jBZJYXTz5qaEcm0kjpfxoqLd9OVv2ButX9n43wmX/5WlhPyKEfWppPyX9qY1yLazlHnHdKfuBWu1HiEkEYESB5ACYkwXBOPP1+tdCaRdWCBqG261XNFQdHFjyNnz3d9iO1NoCZeAX2Bz7tBJ9EJNVVxw2/t9rrh19CP/dtZF+4r6HvDxmObXaz2xiUse59lYahnYat+Qz7/SozxLjAbxrZqDnwtcFT123Ub/h6nmfLefCu7PmxyinGtQf2ScEU0nO43HpX0yIxd2we9tbbvGzlV0yqBn9rG9Z7inZ7s87H2zgtm2rm0dtpPzTBpo0xW2cEeozXU+0vZPs3bcB4hd8PtHiuIIGeMi4kIBHmGJrljAZOKslRCQ2niIEZpoGSBRI5VnKgRjZ2zs3cLFw6QeLSJP1VJ6Dyo6W7YjwxykHqMD7ms9wCYtZuFbkwyd/Kiri6aNyEIHwpqJk90iXA/SWoIU7B5SAfU451CEdP7pYIxy8Kn75oVrmV9g7b88bV4qSudw2PU/zoMKCi6/4lzpI/ZIX+teiJJArMoZR5+L6mh4rVS27ID5E1aW0ShQmpW+NSk6RSPT2O3UQSCNMMUOBU1udYDdCARgCi7WMibQygEKDt1p1tZmOPBeMLGxXJPkdvpiudybOrGorySQ6uYI+VF95KMAMabFayMAUdCpHMUVFazIAWkj25lqSzpTiS2MrmQBi3xr2/KLxewOPxMVb44qWDUuQzREnfCjcCgeJtiW1kbfTOukluW5P2FBWpJo0WnIzMS8O4RdWM9x7WZFhEpCaWXYkcjg9B1q3HaDhrOS8zqcnOu2Plk7hjWf7VSq3GbmJFCrAgiGOoJH86p5H/ABnO+JD/AAr1XhUlbPIlNxlSOnW2u4tEuraRXifdcM6n5EU1vazyf4aifuKBsDIOzUUcUk6sYxvCPH+LO24qGzinE0TNxC92bxRywEhvTVyFcPTpXgLdr1c4hYjzyn86DkuJn1BoDJj8Wghse/Bqo7SXdxFxGWe6jkFlGihTFIQZBgZyM42OeQzy2rD2ty13JHFw+L9LE5OpMs6pvseoBODjNUSFbNf2qjnm7O8ShhgkeR7dgqKpZiT0Arjk3CeJxk6uGXwA6m2cfwrr3Abu7mlWOeae4Vo9T6shYj5ZIyfnREk3FI2bTZxugJxomwcZ95p0xGcSFvLGcyoyH9l1IP1p2K6L+UEPPwe0mmjaNo5vEDuRlTt88VgNIPTNK/JaCVHQuz8h9kkC5OGGcH0qweRpclEA+Oaq+BRym0kBikGphgspXVt61bQQOjAsFQepzVJM5kRhJiNmYDyG1Sx2xY+Jz96Dk4nCLo28NvcSyAZaRkKRj/iPMe6ifzn7MUZoVCHODECc4Hn8anJhRYwWuOSk+mKsbe3kyAMJv+1vQ1hdpd2i3Chgp8xRkUhD+BSf3th8edSkViVcXFrmSSX832Es8ykoXmPJh0xsPrVwszJdss8axGWNJgruuA2MMOfQgfMVUcb4vdWF73EEcYV0Dh23LZJB25cxUFhdniUZa4zPNZy6iGwC0bjSQMeTBDU9WNjmtqkalbx4UxF7OxzuWnQD5A008QuD4geGj1aXP2qoZwkjaOGxDfqhNerPcg/o+HQA+eDR+pnSs2NLwW3t8xxm84YhHIgMcfSo5ZvaAsdxxeyAU5HdwufP09artd6eXD4h/wABpytfk/7Pg+MdMsTs33x9A3GbKG74lc3X5zh0SFcYgk6Y9PSgDwm3IKnike4YZEDdTnzq71cR5CygHp3YpzycSVSRBGvuVRXV9k6pnNKGFu3YRZcSgjtYLMSyeHSgdUA38znNBni9rckFrxY3G2LmAoV9NSGo+N96YLeSUp3isQoUYzkdfXY1LeJHaAy2llE6ysXlZ0Lc9/OpxivY2VKKTiSN7W65iUzR89UFwzg/JifmKBknALLJFgnocZ+TA1BbRWV5LpSI28uCS9u5UfL+tEwLcg92eMCVAD+juIdWw/eP2p6SOe2Rrddyrd2GjB3IVUxnzxpFejiETFi8Zb00AY+Io02Cuh1JESesYZB8skfShJ+HRwrqd2Qc9RXUB8V5fEVqRm2UvbeNbnsleyRRsO6eOTB8g65PyJrleWPI7V2m/tfa+AcSs4XSaSa2dYgjBssVOPXniuRS8G4vHIyScJ4gGB3Hsrn7ClcSkHw6bI5bcuR6mmNl4nRCSzAjJOK9JVBl+VeCcH8KHHrtRIoqLRL+3uZPalhSBcaiZAQd/X3Gi2ltr2SOKV2eRGLhIRqBwCcZOwzy+NEC3gMkshiUtLgvnfOBgfeiolCrpVQB5AUrQbDLCWL2dP0Jhz/hkcqOjuQMaF2+1VsY3AA38hUryRQAGaQR55LzY/ClcbHTG9rYFktbe7wWML4OOeG2+4FA9norp70SCB+4dGilfTpyCPXnvg7eVWDXrTwOvs7iFUZi0mMnAJG3vAqil7SsGEklsrSINszP4T7s4paplIYZT/qJr5rx4gquvjK5JLdeRpscssmTGP8AMR/CojKqQrLK8o1AagrkbkZ5VFazQ3M+iTvgxOwEpNPYjDFeXO6qR/vEtT/E36sQ/wCEihJbiwhLK0jFl2OZuVB/nm2jkPfQyiM/hdHzn5gdaawWWyiQNp2x5jOPvUgMqMBzz5IT/GmW0trcIXieQ6RkqxGVqFb2HvyoEijo+VP0rbDD+NZe0Lhv7tgefwr2FzLZwaeqA567bfwqLj1ytjwwStG88buFZQ4XY9c49KrOE8cguL22tBbTxq7FQTMDjmd9vOlUul9JSx8LtQNLLpYZH4kIJHzqJgeQKP4SMOuk42yMj3eVTRlnTIKyLjxFN8e8cxSjgTOTv1GaejkTAprESzQzd7eQlGdyInzG5OPxLvnkOnnRkDTJJ3ccsUoBOEcAEDfoMdSOnQ1P3Q6Er7jmk8etcSqJB5MMihX4NsgB+EWV08j3FqYXC6i0b8+edveKEW1t4wFTiHFUUDZQhOBV4s6Qgs6tg7EayR8s0L3PDTv4V9NbDH+ang/0VpGSjYTWsb5/Eit9KS7e/wAqEsZks+HwQXjhJEQKUHib5CiIJZpm02tppX9pzv8AKlpi2GRRu3JTUkkltasi3U6ozAsqDJZgOeAN6ItYnWICVhr5tQcvD9V9cXNrfSx98E1rHEpKlcjwueW2cjfnSWvYyRa2b281us1qUkhlUFXU5DDzzXi2UUQeRIjJJjIBycmvLO1eKGOGJTFCgwoViWA953Pyo/ToXLMD61NSdhrhSXUs/wCb7x5gyqIWAGjSMnAwPnWQl0MhwBluWPWtl2jdBwq40nmUU/Fh/KsnCokuIE2y0iD5kCnXenp/FVYWb90DIY9ORjGK8tLRISSI2GoY1GQnFeXN0iHCaWYk5GrBFAlrcu0j2p1N+I96ftTHnNWym7RxXNvEVWymdw4IlUlhjOcjnUHD7hbgIt1Bc/o4te6HxudRxnGR0rUx3MRI/svLykNS99E/4oJR7piKDYFEB7NWtx3qSvB3aKhU5J3JHL1q6/NkftHeqknPIBlIX5VCJIDzhmz5+0NRNrdRQsTHA243BlJpGyiiC9qYXbgkx0DwshwP3gPsaxdni34hbTBcaJ0bn0zv9K6Pxdorvs/eNldoi2AwOMf/AJWBaOPmNORQTPT+LHbE0bBLeITMF/QursoZT5HHw6UQ0dxCx9oh70dJIxhvmNvmKsre2jmmkk28RV9jjOpFPL+VO4rcXFpYzNZQRtcgfohM5WMn1IBwBTbHivE9mVuhjvE7H/ckTSw92dj869LaThwQRzBGDVXw3thPbxLH2kgtUkJwJbNnkEmCAx0FRgDI3BI3ArQQXXDuKRO3D7mCeNHKOIXDhWHMEdD8qO7Q6jRWzKkqlSDg0L7CnQt8qOuW9nlwzNEp5FvEh/iKaJCRn+zt694N6rF2K6MHFbW9o+hIC7AZLMcAe886PgS5ndTGHWPOcp4V+Z50XFFFJocwqZCM/hzRisBjOAP2V50kp2qFUekiRKy6XGVYYII51PHFHEuyqPUjeoVf9lQPU7mkzE8zU1Gytkr3AH4Rk+dCO3eTvJMzGGKFnZdZXPIDl8ae3Ll8aAvZEXh906kOXZIhpPkNR6UaoST9g13PaXiNbyR3Cxlg2UkDcs43IzQkNlw5Jope9vF7t1fLIhGQQd/lVrb2aWUUV1+OViAqtsq8/LnUyS3rYYxWbjPIwuuB7610GGfJFUmIz2F1gRTKGyTnumG/rSEMUpCi4hJPmWB+1WttZw3USStAqhsnA+WM/CrW0ggTKQKgI2bSBke+l2GWxmxw2RRsY3H+7MB98URFw6fAKwsfVXVvsa1It9snOfWoZOEwXA1NDhzydAA3zobj20UYs5lOGjf/AJaeIiu/IjzoqXglxltN5NEo5MrcvfQyxPGxSPtGmtSSdU2T7ueKFmWVrygzu7duEzwLlZWhkXGrnsa56GjcZUjDbrvW0vOI8W4dIkMs0UjFchmjDAgnHl6fWq/jjw3vADcLBAkoulXXHEqEjQ3kPOsmdfw/lpS0ryX3DLuB7CwLyASvbIfEMZwMHxfDrRxutMoikbDEbKwxqHoeR+FUPBnV+B2Md3GCy94hI5rhzj38xRbR3MMINuwntjzjKhh8v5VXX8POzzccrQZd2VlfRmOeGNlyDpZQRkHI5jocH31nLjsrFaKZLCSbvFXTETLgQgjxMpwTrJ8Wo75GCcVaxXsAB1O8b7eCV8rn0J3HuNEmfSBk6SeWTsfj1rUaORPqAuGx3TcOQcVlE0zAah4SFOB1HPPP44rw8LgJJ72UelFGRS2SN+pHWl3nu/5qpCzSjF9M3H44oyowjKCAOVShkQgHOfIUHwNva+HCJ3w0LFTjnj/Rq2ht4YhhRk+Z3qLl0K8DQMDJ2T9o0x8gqFBbPWngRrIQz6mO2n0r0sBsBge+imEGaD/FmkJKZOByFVd7IZprS2jhB71zKB+8dv8AKKtbqVI4nDuoZgQATz8qgtoIm7QaVGRBEBnqMLpH/V9KzEfSyFunsixXQWRAAGBG1RWvBuFGRWjj04PISMB96OmwFUY65pRjyAHuFK1Y3Cxt4Y441SEINP4c8hTG4TDNI7PBAzPuxXmf8v8AGhHaRWGgEjG+2aljlYDLYXz3pKHTJ04YsQxFHIgzt3U7Dr1GoZoy3SSOdpWN34iSUJBQZ8hk4oWOUn8EmT6NUvfyrykPzoBsPvrc3VnNAjDLrgauVUU1vcIXWTgTSLk/3RQg/QUa/EJkOA7bD9kH+NepeCQguImc9SmD96wrSYKnDSnDrhbi2EahmkijJz3fhHly3B+dZ24Bl7PTq6eJLtG2Q7eH6863E8PtNuEyPFgjV0ORis92adxw6aRTgiZdttgcD+VGrBCSx5FID7JqZ+FiJ0kiaO5bTtjYrnkfUVe3LTRIO6A0qMnJ3bz+NNuZnkVS7cjnIAG9NE/i3YE+VUphyTjKbl+jIr4BAt0ApOfxHUD8alMcIXMeEDbgodj8OVMcQTqVdF58sYINVhsJ7Ny/Dpcqc/opD/oHz6H1phai/AXORCCXOlf2gMr8fKoGZ8+CLWvRlYYNMXiAyIrxe5crqYA6lA9eo5f1pjcJSRi8TsqHcBRkCqxJStFHZstpxm4tx4e+GtcefOrFe8YjUW0kfhJ6/es4l4bq04XxWFC0kka5Ubkkcx/1V7xXixtkDcTvk4eh/wDDp4pW9w5/apyx27HjKuF1d8QgtPC041dI08TD4fzqsvOJzRxGS4mh4dbk/wB7cONbegH8qxV92xKao+DWiwDpcz4eQ+oHJfrWaurq4vJjNdzyTyn9eRiT/SmUUkbr8nReC8esb7jttw6xhnuBJJqlupyQMKNWQvPpjLedavgKGW6vLwnPeNjcct2Pl5Yrnf5NYf7TxO96wWuhP3nP38NdL7PIRw1HYYMjM2w6ch9AKSXkCX9FjKFwS5fCgnwivBLbJq1TSLpxnUtTKgbIfS48mApvcWsilWhjPmEfl9qSylCWSIMVFznHmuN6JV1I8MqEcuuPtUYigbJ3yTk4fO+/8zTTaw7apWCjfxBcfb1NAwSrDkJEx5ahTsMRsNX7u/2oP2RSjCKZQGxjw5xtjz+NI2jgrh12cljkjIJ/lS0YkkjYuSSw9NNeRxMJNWoEeWKYiXiLhZZDhR/i56jOMj30TbvcrI3ehiv6uQh880dTWWEUhXu+u67fEVnuzhE3DLgxsA3eJvjbbA/hVvrK3EeM+IjI6c/9fOqHs6BFZXMarg5QnPw86KXgR/6LN2ZQRIulR+t0+dCyxkkujAMfPntU7lgMuT+8DvQrN3ZOoaAeTAak+I6GroWUfwXtOjwSHBHXz5VKsxAyG2PUUxUeU+JOnMDUD7v5VK1mQVBOOe3ljzptSW7iNkEUoGtVYg5GRuKjbh9rIxdoRljk6SQPkKbMrxMQw5HGfOnLKdIopD/bw4Rb9peK2nDF4baXPcQBmbVGMSeLcjV0GfLFVckjyO0kjM7t+JmYkn4mmda9oFD0GvfhTRTqzCdH7DWTRdlJJ1jZ2u7z8S42RNt8nfcH51pbbit5awRRDh+pEQDYMp5e4j61x614pxKzjWOz4jeQRqSQkU7Kozz2BxVnF2w49Fj+3mTHISwxt9cZ+tI4i6u7R1UcfgkAW7tSpwSFMh6b+QH1oi243w1iE/tcQX9QJkD4gmuZQflE49EoXFk48mgP8GoxfykXT7XnA+GS+eMjPzzS6sb+0dQh4pYtIAJcM2yllbf0yR6edS3JSUIWYaGGVbmOR8vh8q5lb9v+Gnafs93Y87e4B+mBVtZflC4HGojaPiVsnkVVwPqaCgwpy9m4tCoLd2cr1PT4fWiGMmnKKGPkTisa/brs5cQlTxi6t8jB1WbA/NVNNTi3A5VMlp2lsw7f+o+g9P2iuOXl1o6mcmvRsjJIMDSvwY5+1SJcPrCtC4Uj8QII/nWUiFxOdVrxwMD+rHdBgfqaOWHjgGpJEmAGxDqx688gelahfs/4aFSrSRkjB17fAn+tZjgc6JY3Cy+Aa1BJXYDJFOF3x6JgJrWN8HI0R79c8noKG5XhnDb6a9gfuY0V5F0aWwBlsb861dQkp27RoLeZn3Vw8Z3wTkj49adNpUbMBnp51QcKvYLu29r4BercQDnFpIZCOepOYqxju1mI7wGOUjSFPJvd/WqatCrKrqRa2SGKPXHlGJ3BHhP+smi5lK2KysuCJCueY3H9N/caZCERhG0o7s6SG1r1GTtgkdakYRSQBfaz3Z8ax+EY3XmCOe7fKnTJy6wK4QG2ITIRfFk/rbc/69aDBGKPujGI9LSB0JbcOFxg7bY3yN6DCKRsdqKfQKLPnLG9KlSpTrFg06lSoMwqVKlSsyEK9OaVKgMj0ZxXuSKVKsgpnu9eEZG9KlWCNCJ+yPlUsUssP9xLJF+5Iy/Y0qVMAOh49xmD+64tfrjp7S5HyJxU9x2o45c2ktpccSlkglUpIjIniB6ZxmlSrAaRW2d1c2NylzZzyQTofDJE2D7vUehrd8I7cw8QaO349CsM5IVbuBfC2f216e8UqVFOhJwjJdNb7TccNRDr763f8JBypHoasLW9imXKOdQ56qVKqOKqzjhJqVErM5yww46q38D0pqyW5AJaRT5aeVKlSRLs/9k="/>
          <p:cNvSpPr>
            <a:spLocks noChangeAspect="1" noChangeArrowheads="1"/>
          </p:cNvSpPr>
          <p:nvPr/>
        </p:nvSpPr>
        <p:spPr bwMode="auto">
          <a:xfrm>
            <a:off x="155575" y="-457200"/>
            <a:ext cx="1085850" cy="962025"/>
          </a:xfrm>
          <a:prstGeom prst="rect">
            <a:avLst/>
          </a:prstGeom>
          <a:noFill/>
          <a:ln w="9525">
            <a:noFill/>
            <a:miter lim="800000"/>
            <a:headEnd/>
            <a:tailEnd/>
          </a:ln>
        </p:spPr>
        <p:txBody>
          <a:bodyPr/>
          <a:lstStyle/>
          <a:p>
            <a:endParaRPr lang="en-US">
              <a:latin typeface="Perpetua" pitchFamily="18" charset="0"/>
            </a:endParaRPr>
          </a:p>
        </p:txBody>
      </p:sp>
      <p:sp>
        <p:nvSpPr>
          <p:cNvPr id="4" name="Rectangle 3"/>
          <p:cNvSpPr>
            <a:spLocks noChangeArrowheads="1"/>
          </p:cNvSpPr>
          <p:nvPr/>
        </p:nvSpPr>
        <p:spPr bwMode="auto">
          <a:xfrm>
            <a:off x="457200" y="1676400"/>
            <a:ext cx="8382000" cy="4318000"/>
          </a:xfrm>
          <a:prstGeom prst="rect">
            <a:avLst/>
          </a:prstGeom>
          <a:noFill/>
          <a:ln w="9525">
            <a:noFill/>
            <a:miter lim="800000"/>
            <a:headEnd/>
            <a:tailEnd/>
          </a:ln>
        </p:spPr>
        <p:txBody>
          <a:bodyPr>
            <a:spAutoFit/>
          </a:bodyPr>
          <a:lstStyle/>
          <a:p>
            <a:pPr marL="176213" indent="-176213">
              <a:lnSpc>
                <a:spcPct val="90000"/>
              </a:lnSpc>
              <a:buFont typeface="Arial" charset="0"/>
              <a:buChar char="•"/>
            </a:pPr>
            <a:r>
              <a:rPr lang="en-US" sz="2800" b="1">
                <a:latin typeface="Perpetua" pitchFamily="18" charset="0"/>
                <a:cs typeface="Arial" charset="0"/>
              </a:rPr>
              <a:t>Diversification can substantially reduce the variability of returns without an equivalent reduction in expected returns</a:t>
            </a:r>
          </a:p>
          <a:p>
            <a:pPr marL="176213" indent="-176213">
              <a:lnSpc>
                <a:spcPct val="90000"/>
              </a:lnSpc>
              <a:buFont typeface="Arial" charset="0"/>
              <a:buChar char="•"/>
            </a:pPr>
            <a:endParaRPr lang="en-US" sz="2800" b="1">
              <a:latin typeface="Perpetua" pitchFamily="18" charset="0"/>
              <a:cs typeface="Arial" charset="0"/>
            </a:endParaRPr>
          </a:p>
          <a:p>
            <a:pPr marL="176213" indent="-176213">
              <a:lnSpc>
                <a:spcPct val="90000"/>
              </a:lnSpc>
              <a:buFont typeface="Arial" charset="0"/>
              <a:buChar char="•"/>
            </a:pPr>
            <a:r>
              <a:rPr lang="en-US" sz="2800" b="1">
                <a:latin typeface="Perpetua" pitchFamily="18" charset="0"/>
                <a:cs typeface="Arial" charset="0"/>
              </a:rPr>
              <a:t>This reduction in risk arises because worse-than-expected returns from one asset are offset by better-than-expected returns from another</a:t>
            </a:r>
          </a:p>
          <a:p>
            <a:pPr marL="176213" indent="-176213">
              <a:lnSpc>
                <a:spcPct val="90000"/>
              </a:lnSpc>
              <a:buFont typeface="Arial" charset="0"/>
              <a:buChar char="•"/>
            </a:pPr>
            <a:endParaRPr lang="en-US" sz="2800" b="1">
              <a:latin typeface="Perpetua" pitchFamily="18" charset="0"/>
              <a:cs typeface="Arial" charset="0"/>
            </a:endParaRPr>
          </a:p>
          <a:p>
            <a:pPr marL="176213" indent="-176213">
              <a:lnSpc>
                <a:spcPct val="90000"/>
              </a:lnSpc>
              <a:buFont typeface="Arial" charset="0"/>
              <a:buChar char="•"/>
            </a:pPr>
            <a:r>
              <a:rPr lang="en-US" sz="2800" b="1">
                <a:latin typeface="Perpetua" pitchFamily="18" charset="0"/>
                <a:cs typeface="Arial" charset="0"/>
              </a:rPr>
              <a:t>However, there is a minimum level of risk that cannot be diversified away and that is the </a:t>
            </a:r>
            <a:r>
              <a:rPr lang="en-US" sz="2800" b="1">
                <a:solidFill>
                  <a:srgbClr val="0070C0"/>
                </a:solidFill>
                <a:latin typeface="Perpetua" pitchFamily="18" charset="0"/>
                <a:cs typeface="Arial" charset="0"/>
              </a:rPr>
              <a:t>systematic</a:t>
            </a:r>
            <a:r>
              <a:rPr lang="en-US" sz="2800" b="1">
                <a:latin typeface="Perpetua" pitchFamily="18" charset="0"/>
                <a:cs typeface="Arial" charset="0"/>
              </a:rPr>
              <a:t> portion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10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10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 calcmode="lin" valueType="num">
                                      <p:cBhvr>
                                        <p:cTn id="21" dur="10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2" dur="10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23" dur="1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itle 1"/>
          <p:cNvSpPr>
            <a:spLocks noGrp="1"/>
          </p:cNvSpPr>
          <p:nvPr>
            <p:ph type="title"/>
          </p:nvPr>
        </p:nvSpPr>
        <p:spPr>
          <a:xfrm>
            <a:off x="703263" y="227013"/>
            <a:ext cx="7772400" cy="912812"/>
          </a:xfrm>
          <a:solidFill>
            <a:schemeClr val="bg2"/>
          </a:solidFill>
        </p:spPr>
        <p:txBody>
          <a:bodyPr/>
          <a:lstStyle/>
          <a:p>
            <a:pPr algn="ctr" eaLnBrk="1" hangingPunct="1"/>
            <a:r>
              <a:rPr lang="en-US" sz="4800" b="1" smtClean="0"/>
              <a:t>Measuring Systematic Risk</a:t>
            </a:r>
          </a:p>
        </p:txBody>
      </p:sp>
      <p:sp>
        <p:nvSpPr>
          <p:cNvPr id="90114" name="AutoShape 2" descr="data:image/jpeg;base64,/9j/4AAQSkZJRgABAQAAAQABAAD/2wBDAAkGBwgHBgkIBwgKCgkLDRYPDQwMDRsUFRAWIB0iIiAdHx8kKDQsJCYxJx8fLT0tMTU3Ojo6Iys/RD84QzQ5Ojf/2wBDAQoKCg0MDRoPDxo3JR8lNzc3Nzc3Nzc3Nzc3Nzc3Nzc3Nzc3Nzc3Nzc3Nzc3Nzc3Nzc3Nzc3Nzc3Nzc3Nzc3Nzf/wAARCACYAKsDASIAAhEBAxEB/8QAHAAAAQUBAQEAAAAAAAAAAAAABAACAwUGBwEI/8QARRAAAgEDAgMFBgEJBQYHAAAAAQIDAAQREiEFMUEGEyJRYRRxgZGhsTIHFSNCUnLB0eEkM0Oi8DVigpKywkRFU2Nzk/H/xAAZAQADAQEBAAAAAAAAAAAAAAABAgMABAX/xAAiEQACAgMAAgMBAQEAAAAAAAAAAQIRAxIhMUEEE1EiMmH/2gAMAwEAAhEDEQA/AOR16DmtDb9hu01wNuFNGPOWWNce8asj5UZF+TftCcd4bCIddVwTj5LUlCRTZGQbrTScAnoK38f5NZBpN9xqBAPxLDCSfmxH2qZOwXBQfHxC6mHIgOmPoNqdQYHNGMk7O8dWJJfzLftHIoZGSAuCDuDtmojwPjJ/8ovx+9bsv3FdZmtIpCCGZiFVRmQgAKABsPdQ84tLXT3kCliMjSgb6mtQG0csXgnFm5cNuueN0xRK9luPP+HhsnxkQf8AdXTYZba78LQY7rDAPjfp0PrRsU6LjTayIPIBRj/NQ3oGqZyleyXaHpw1v/vjH/dTl7JcfY4NgF9XuIwP+quxQurgAwHnvkpt9aPWwh7oyRQxSvt01dam8tei0MSk6bONWnYXjU00ayLaxIzAO3tSZAzuQPdWkuvyZWw1ta8bljijBYtPAkgIHXwPnp5V0CKz78mMQnV1BtQo+dIWRsL2S3jBZJYXTz5qaEcm0kjpfxoqLd9OVv2ButX9n43wmX/5WlhPyKEfWppPyX9qY1yLazlHnHdKfuBWu1HiEkEYESB5ACYkwXBOPP1+tdCaRdWCBqG261XNFQdHFjyNnz3d9iO1NoCZeAX2Bz7tBJ9EJNVVxw2/t9rrh19CP/dtZF+4r6HvDxmObXaz2xiUse59lYahnYat+Qz7/SozxLjAbxrZqDnwtcFT123Ub/h6nmfLefCu7PmxyinGtQf2ScEU0nO43HpX0yIxd2we9tbbvGzlV0yqBn9rG9Z7inZ7s87H2zgtm2rm0dtpPzTBpo0xW2cEeozXU+0vZPs3bcB4hd8PtHiuIIGeMi4kIBHmGJrljAZOKslRCQ2niIEZpoGSBRI5VnKgRjZ2zs3cLFw6QeLSJP1VJ6Dyo6W7YjwxykHqMD7ms9wCYtZuFbkwyd/Kiri6aNyEIHwpqJk90iXA/SWoIU7B5SAfU451CEdP7pYIxy8Kn75oVrmV9g7b88bV4qSudw2PU/zoMKCi6/4lzpI/ZIX+teiJJArMoZR5+L6mh4rVS27ID5E1aW0ShQmpW+NSk6RSPT2O3UQSCNMMUOBU1udYDdCARgCi7WMibQygEKDt1p1tZmOPBeMLGxXJPkdvpiudybOrGorySQ6uYI+VF95KMAMabFayMAUdCpHMUVFazIAWkj25lqSzpTiS2MrmQBi3xr2/KLxewOPxMVb44qWDUuQzREnfCjcCgeJtiW1kbfTOukluW5P2FBWpJo0WnIzMS8O4RdWM9x7WZFhEpCaWXYkcjg9B1q3HaDhrOS8zqcnOu2Plk7hjWf7VSq3GbmJFCrAgiGOoJH86p5H/ABnO+JD/AAr1XhUlbPIlNxlSOnW2u4tEuraRXifdcM6n5EU1vazyf4aifuKBsDIOzUUcUk6sYxvCPH+LO24qGzinE0TNxC92bxRywEhvTVyFcPTpXgLdr1c4hYjzyn86DkuJn1BoDJj8Wghse/Bqo7SXdxFxGWe6jkFlGihTFIQZBgZyM42OeQzy2rD2ty13JHFw+L9LE5OpMs6pvseoBODjNUSFbNf2qjnm7O8ShhgkeR7dgqKpZiT0Arjk3CeJxk6uGXwA6m2cfwrr3Abu7mlWOeae4Vo9T6shYj5ZIyfnREk3FI2bTZxugJxomwcZ95p0xGcSFvLGcyoyH9l1IP1p2K6L+UEPPwe0mmjaNo5vEDuRlTt88VgNIPTNK/JaCVHQuz8h9kkC5OGGcH0qweRpclEA+Oaq+BRym0kBikGphgspXVt61bQQOjAsFQepzVJM5kRhJiNmYDyG1Sx2xY+Jz96Dk4nCLo28NvcSyAZaRkKRj/iPMe6ifzn7MUZoVCHODECc4Hn8anJhRYwWuOSk+mKsbe3kyAMJv+1vQ1hdpd2i3Chgp8xRkUhD+BSf3th8edSkViVcXFrmSSX832Es8ykoXmPJh0xsPrVwszJdss8axGWNJgruuA2MMOfQgfMVUcb4vdWF73EEcYV0Dh23LZJB25cxUFhdniUZa4zPNZy6iGwC0bjSQMeTBDU9WNjmtqkalbx4UxF7OxzuWnQD5A008QuD4geGj1aXP2qoZwkjaOGxDfqhNerPcg/o+HQA+eDR+pnSs2NLwW3t8xxm84YhHIgMcfSo5ZvaAsdxxeyAU5HdwufP09artd6eXD4h/wABpytfk/7Pg+MdMsTs33x9A3GbKG74lc3X5zh0SFcYgk6Y9PSgDwm3IKnike4YZEDdTnzq71cR5CygHp3YpzycSVSRBGvuVRXV9k6pnNKGFu3YRZcSgjtYLMSyeHSgdUA38znNBni9rckFrxY3G2LmAoV9NSGo+N96YLeSUp3isQoUYzkdfXY1LeJHaAy2llE6ysXlZ0Lc9/OpxivY2VKKTiSN7W65iUzR89UFwzg/JifmKBknALLJFgnocZ+TA1BbRWV5LpSI28uCS9u5UfL+tEwLcg92eMCVAD+juIdWw/eP2p6SOe2Rrddyrd2GjB3IVUxnzxpFejiETFi8Zb00AY+Io02Cuh1JESesYZB8skfShJ+HRwrqd2Qc9RXUB8V5fEVqRm2UvbeNbnsleyRRsO6eOTB8g65PyJrleWPI7V2m/tfa+AcSs4XSaSa2dYgjBssVOPXniuRS8G4vHIyScJ4gGB3Hsrn7ClcSkHw6bI5bcuR6mmNl4nRCSzAjJOK9JVBl+VeCcH8KHHrtRIoqLRL+3uZPalhSBcaiZAQd/X3Gi2ltr2SOKV2eRGLhIRqBwCcZOwzy+NEC3gMkshiUtLgvnfOBgfeiolCrpVQB5AUrQbDLCWL2dP0Jhz/hkcqOjuQMaF2+1VsY3AA38hUryRQAGaQR55LzY/ClcbHTG9rYFktbe7wWML4OOeG2+4FA9norp70SCB+4dGilfTpyCPXnvg7eVWDXrTwOvs7iFUZi0mMnAJG3vAqil7SsGEklsrSINszP4T7s4paplIYZT/qJr5rx4gquvjK5JLdeRpscssmTGP8AMR/CojKqQrLK8o1AagrkbkZ5VFazQ3M+iTvgxOwEpNPYjDFeXO6qR/vEtT/E36sQ/wCEihJbiwhLK0jFl2OZuVB/nm2jkPfQyiM/hdHzn5gdaawWWyiQNp2x5jOPvUgMqMBzz5IT/GmW0trcIXieQ6RkqxGVqFb2HvyoEijo+VP0rbDD+NZe0Lhv7tgefwr2FzLZwaeqA567bfwqLj1ytjwwStG88buFZQ4XY9c49KrOE8cguL22tBbTxq7FQTMDjmd9vOlUul9JSx8LtQNLLpYZH4kIJHzqJgeQKP4SMOuk42yMj3eVTRlnTIKyLjxFN8e8cxSjgTOTv1GaejkTAprESzQzd7eQlGdyInzG5OPxLvnkOnnRkDTJJ3ccsUoBOEcAEDfoMdSOnQ1P3Q6Er7jmk8etcSqJB5MMihX4NsgB+EWV08j3FqYXC6i0b8+edveKEW1t4wFTiHFUUDZQhOBV4s6Qgs6tg7EayR8s0L3PDTv4V9NbDH+ang/0VpGSjYTWsb5/Eit9KS7e/wAqEsZks+HwQXjhJEQKUHib5CiIJZpm02tppX9pzv8AKlpi2GRRu3JTUkkltasi3U6ozAsqDJZgOeAN6ItYnWICVhr5tQcvD9V9cXNrfSx98E1rHEpKlcjwueW2cjfnSWvYyRa2b281us1qUkhlUFXU5DDzzXi2UUQeRIjJJjIBycmvLO1eKGOGJTFCgwoViWA953Pyo/ToXLMD61NSdhrhSXUs/wCb7x5gyqIWAGjSMnAwPnWQl0MhwBluWPWtl2jdBwq40nmUU/Fh/KsnCokuIE2y0iD5kCnXenp/FVYWb90DIY9ORjGK8tLRISSI2GoY1GQnFeXN0iHCaWYk5GrBFAlrcu0j2p1N+I96ftTHnNWym7RxXNvEVWymdw4IlUlhjOcjnUHD7hbgIt1Bc/o4te6HxudRxnGR0rUx3MRI/svLykNS99E/4oJR7piKDYFEB7NWtx3qSvB3aKhU5J3JHL1q6/NkftHeqknPIBlIX5VCJIDzhmz5+0NRNrdRQsTHA243BlJpGyiiC9qYXbgkx0DwshwP3gPsaxdni34hbTBcaJ0bn0zv9K6Pxdorvs/eNldoi2AwOMf/AJWBaOPmNORQTPT+LHbE0bBLeITMF/QursoZT5HHw6UQ0dxCx9oh70dJIxhvmNvmKsre2jmmkk28RV9jjOpFPL+VO4rcXFpYzNZQRtcgfohM5WMn1IBwBTbHivE9mVuhjvE7H/ckTSw92dj869LaThwQRzBGDVXw3thPbxLH2kgtUkJwJbNnkEmCAx0FRgDI3BI3ArQQXXDuKRO3D7mCeNHKOIXDhWHMEdD8qO7Q6jRWzKkqlSDg0L7CnQt8qOuW9nlwzNEp5FvEh/iKaJCRn+zt694N6rF2K6MHFbW9o+hIC7AZLMcAe886PgS5ndTGHWPOcp4V+Z50XFFFJocwqZCM/hzRisBjOAP2V50kp2qFUekiRKy6XGVYYII51PHFHEuyqPUjeoVf9lQPU7mkzE8zU1Gytkr3AH4Rk+dCO3eTvJMzGGKFnZdZXPIDl8ae3Ll8aAvZEXh906kOXZIhpPkNR6UaoST9g13PaXiNbyR3Cxlg2UkDcs43IzQkNlw5Jope9vF7t1fLIhGQQd/lVrb2aWUUV1+OViAqtsq8/LnUyS3rYYxWbjPIwuuB7610GGfJFUmIz2F1gRTKGyTnumG/rSEMUpCi4hJPmWB+1WttZw3USStAqhsnA+WM/CrW0ggTKQKgI2bSBke+l2GWxmxw2RRsY3H+7MB98URFw6fAKwsfVXVvsa1It9snOfWoZOEwXA1NDhzydAA3zobj20UYs5lOGjf/AJaeIiu/IjzoqXglxltN5NEo5MrcvfQyxPGxSPtGmtSSdU2T7ueKFmWVrygzu7duEzwLlZWhkXGrnsa56GjcZUjDbrvW0vOI8W4dIkMs0UjFchmjDAgnHl6fWq/jjw3vADcLBAkoulXXHEqEjQ3kPOsmdfw/lpS0ryX3DLuB7CwLyASvbIfEMZwMHxfDrRxutMoikbDEbKwxqHoeR+FUPBnV+B2Md3GCy94hI5rhzj38xRbR3MMINuwntjzjKhh8v5VXX8POzzccrQZd2VlfRmOeGNlyDpZQRkHI5jocH31nLjsrFaKZLCSbvFXTETLgQgjxMpwTrJ8Wo75GCcVaxXsAB1O8b7eCV8rn0J3HuNEmfSBk6SeWTsfj1rUaORPqAuGx3TcOQcVlE0zAah4SFOB1HPPP44rw8LgJJ72UelFGRS2SN+pHWl3nu/5qpCzSjF9M3H44oyowjKCAOVShkQgHOfIUHwNva+HCJ3w0LFTjnj/Rq2ht4YhhRk+Z3qLl0K8DQMDJ2T9o0x8gqFBbPWngRrIQz6mO2n0r0sBsBge+imEGaD/FmkJKZOByFVd7IZprS2jhB71zKB+8dv8AKKtbqVI4nDuoZgQATz8qgtoIm7QaVGRBEBnqMLpH/V9KzEfSyFunsixXQWRAAGBG1RWvBuFGRWjj04PISMB96OmwFUY65pRjyAHuFK1Y3Cxt4Y441SEINP4c8hTG4TDNI7PBAzPuxXmf8v8AGhHaRWGgEjG+2aljlYDLYXz3pKHTJ04YsQxFHIgzt3U7Dr1GoZoy3SSOdpWN34iSUJBQZ8hk4oWOUn8EmT6NUvfyrykPzoBsPvrc3VnNAjDLrgauVUU1vcIXWTgTSLk/3RQg/QUa/EJkOA7bD9kH+NepeCQguImc9SmD96wrSYKnDSnDrhbi2EahmkijJz3fhHly3B+dZ24Bl7PTq6eJLtG2Q7eH6863E8PtNuEyPFgjV0ORis92adxw6aRTgiZdttgcD+VGrBCSx5FID7JqZ+FiJ0kiaO5bTtjYrnkfUVe3LTRIO6A0qMnJ3bz+NNuZnkVS7cjnIAG9NE/i3YE+VUphyTjKbl+jIr4BAt0ApOfxHUD8alMcIXMeEDbgodj8OVMcQTqVdF58sYINVhsJ7Ny/Dpcqc/opD/oHz6H1phai/AXORCCXOlf2gMr8fKoGZ8+CLWvRlYYNMXiAyIrxe5crqYA6lA9eo5f1pjcJSRi8TsqHcBRkCqxJStFHZstpxm4tx4e+GtcefOrFe8YjUW0kfhJ6/es4l4bq04XxWFC0kka5Ubkkcx/1V7xXixtkDcTvk4eh/wDDp4pW9w5/apyx27HjKuF1d8QgtPC041dI08TD4fzqsvOJzRxGS4mh4dbk/wB7cONbegH8qxV92xKao+DWiwDpcz4eQ+oHJfrWaurq4vJjNdzyTyn9eRiT/SmUUkbr8nReC8esb7jttw6xhnuBJJqlupyQMKNWQvPpjLedavgKGW6vLwnPeNjcct2Pl5Yrnf5NYf7TxO96wWuhP3nP38NdL7PIRw1HYYMjM2w6ch9AKSXkCX9FjKFwS5fCgnwivBLbJq1TSLpxnUtTKgbIfS48mApvcWsilWhjPmEfl9qSylCWSIMVFznHmuN6JV1I8MqEcuuPtUYigbJ3yTk4fO+/8zTTaw7apWCjfxBcfb1NAwSrDkJEx5ahTsMRsNX7u/2oP2RSjCKZQGxjw5xtjz+NI2jgrh12cljkjIJ/lS0YkkjYuSSw9NNeRxMJNWoEeWKYiXiLhZZDhR/i56jOMj30TbvcrI3ehiv6uQh880dTWWEUhXu+u67fEVnuzhE3DLgxsA3eJvjbbA/hVvrK3EeM+IjI6c/9fOqHs6BFZXMarg5QnPw86KXgR/6LN2ZQRIulR+t0+dCyxkkujAMfPntU7lgMuT+8DvQrN3ZOoaAeTAak+I6GroWUfwXtOjwSHBHXz5VKsxAyG2PUUxUeU+JOnMDUD7v5VK1mQVBOOe3ljzptSW7iNkEUoGtVYg5GRuKjbh9rIxdoRljk6SQPkKbMrxMQw5HGfOnLKdIopD/bw4Rb9peK2nDF4baXPcQBmbVGMSeLcjV0GfLFVckjyO0kjM7t+JmYkn4mmda9oFD0GvfhTRTqzCdH7DWTRdlJJ1jZ2u7z8S42RNt8nfcH51pbbit5awRRDh+pEQDYMp5e4j61x614pxKzjWOz4jeQRqSQkU7Kozz2BxVnF2w49Fj+3mTHISwxt9cZ+tI4i6u7R1UcfgkAW7tSpwSFMh6b+QH1oi243w1iE/tcQX9QJkD4gmuZQflE49EoXFk48mgP8GoxfykXT7XnA+GS+eMjPzzS6sb+0dQh4pYtIAJcM2yllbf0yR6edS3JSUIWYaGGVbmOR8vh8q5lb9v+Gnafs93Y87e4B+mBVtZflC4HGojaPiVsnkVVwPqaCgwpy9m4tCoLd2cr1PT4fWiGMmnKKGPkTisa/brs5cQlTxi6t8jB1WbA/NVNNTi3A5VMlp2lsw7f+o+g9P2iuOXl1o6mcmvRsjJIMDSvwY5+1SJcPrCtC4Uj8QII/nWUiFxOdVrxwMD+rHdBgfqaOWHjgGpJEmAGxDqx688gelahfs/4aFSrSRkjB17fAn+tZjgc6JY3Cy+Aa1BJXYDJFOF3x6JgJrWN8HI0R79c8noKG5XhnDb6a9gfuY0V5F0aWwBlsb861dQkp27RoLeZn3Vw8Z3wTkj49adNpUbMBnp51QcKvYLu29r4BercQDnFpIZCOepOYqxju1mI7wGOUjSFPJvd/WqatCrKrqRa2SGKPXHlGJ3BHhP+smi5lK2KysuCJCueY3H9N/caZCERhG0o7s6SG1r1GTtgkdakYRSQBfaz3Z8ax+EY3XmCOe7fKnTJy6wK4QG2ITIRfFk/rbc/69aDBGKPujGI9LSB0JbcOFxg7bY3yN6DCKRsdqKfQKLPnLG9KlSpTrFg06lSoMwqVKlSsyEK9OaVKgMj0ZxXuSKVKsgpnu9eEZG9KlWCNCJ+yPlUsUssP9xLJF+5Iy/Y0qVMAOh49xmD+64tfrjp7S5HyJxU9x2o45c2ktpccSlkglUpIjIniB6ZxmlSrAaRW2d1c2NylzZzyQTofDJE2D7vUehrd8I7cw8QaO349CsM5IVbuBfC2f216e8UqVFOhJwjJdNb7TccNRDr763f8JBypHoasLW9imXKOdQ56qVKqOKqzjhJqVErM5yww46q38D0pqyW5AJaRT5aeVKlSRLs/9k="/>
          <p:cNvSpPr>
            <a:spLocks noChangeAspect="1" noChangeArrowheads="1"/>
          </p:cNvSpPr>
          <p:nvPr/>
        </p:nvSpPr>
        <p:spPr bwMode="auto">
          <a:xfrm>
            <a:off x="155575" y="-457200"/>
            <a:ext cx="1085850" cy="962025"/>
          </a:xfrm>
          <a:prstGeom prst="rect">
            <a:avLst/>
          </a:prstGeom>
          <a:noFill/>
          <a:ln w="9525">
            <a:noFill/>
            <a:miter lim="800000"/>
            <a:headEnd/>
            <a:tailEnd/>
          </a:ln>
        </p:spPr>
        <p:txBody>
          <a:bodyPr/>
          <a:lstStyle/>
          <a:p>
            <a:endParaRPr lang="en-US">
              <a:latin typeface="Perpetua" pitchFamily="18" charset="0"/>
            </a:endParaRPr>
          </a:p>
        </p:txBody>
      </p:sp>
      <p:sp>
        <p:nvSpPr>
          <p:cNvPr id="4" name="Rectangle 3"/>
          <p:cNvSpPr>
            <a:spLocks noChangeArrowheads="1"/>
          </p:cNvSpPr>
          <p:nvPr/>
        </p:nvSpPr>
        <p:spPr bwMode="auto">
          <a:xfrm>
            <a:off x="838200" y="1295400"/>
            <a:ext cx="7620000" cy="5140325"/>
          </a:xfrm>
          <a:prstGeom prst="rect">
            <a:avLst/>
          </a:prstGeom>
          <a:noFill/>
          <a:ln w="9525">
            <a:noFill/>
            <a:miter lim="800000"/>
            <a:headEnd/>
            <a:tailEnd/>
          </a:ln>
        </p:spPr>
        <p:txBody>
          <a:bodyPr>
            <a:spAutoFit/>
          </a:bodyPr>
          <a:lstStyle/>
          <a:p>
            <a:pPr>
              <a:lnSpc>
                <a:spcPct val="90000"/>
              </a:lnSpc>
              <a:tabLst>
                <a:tab pos="1028700" algn="l"/>
              </a:tabLst>
            </a:pPr>
            <a:r>
              <a:rPr lang="en-US" sz="3200" b="1">
                <a:latin typeface="Perpetua" pitchFamily="18" charset="0"/>
                <a:cs typeface="Arial" charset="0"/>
              </a:rPr>
              <a:t>How do we measure systematic risk?</a:t>
            </a:r>
          </a:p>
          <a:p>
            <a:pPr>
              <a:lnSpc>
                <a:spcPct val="90000"/>
              </a:lnSpc>
              <a:tabLst>
                <a:tab pos="1028700" algn="l"/>
              </a:tabLst>
            </a:pPr>
            <a:endParaRPr lang="en-US" sz="2800" b="1">
              <a:solidFill>
                <a:srgbClr val="0070C0"/>
              </a:solidFill>
              <a:latin typeface="Perpetua" pitchFamily="18" charset="0"/>
              <a:cs typeface="Arial" charset="0"/>
            </a:endParaRPr>
          </a:p>
          <a:p>
            <a:pPr>
              <a:lnSpc>
                <a:spcPct val="90000"/>
              </a:lnSpc>
              <a:tabLst>
                <a:tab pos="1028700" algn="l"/>
              </a:tabLst>
            </a:pPr>
            <a:r>
              <a:rPr lang="en-US" sz="2800" b="1">
                <a:solidFill>
                  <a:srgbClr val="0070C0"/>
                </a:solidFill>
                <a:latin typeface="Perpetua" pitchFamily="18" charset="0"/>
                <a:cs typeface="Arial" charset="0"/>
              </a:rPr>
              <a:t>	We use the beta coefficient </a:t>
            </a:r>
          </a:p>
          <a:p>
            <a:pPr marL="1028700" lvl="1" indent="-571500" algn="ctr">
              <a:lnSpc>
                <a:spcPct val="90000"/>
              </a:lnSpc>
              <a:tabLst>
                <a:tab pos="1028700" algn="l"/>
              </a:tabLst>
            </a:pPr>
            <a:endParaRPr lang="en-US" sz="2000" b="1">
              <a:solidFill>
                <a:srgbClr val="0070C0"/>
              </a:solidFill>
              <a:latin typeface="Perpetua" pitchFamily="18" charset="0"/>
              <a:cs typeface="Arial" charset="0"/>
            </a:endParaRPr>
          </a:p>
          <a:p>
            <a:pPr>
              <a:lnSpc>
                <a:spcPct val="90000"/>
              </a:lnSpc>
              <a:tabLst>
                <a:tab pos="1028700" algn="l"/>
              </a:tabLst>
            </a:pPr>
            <a:r>
              <a:rPr lang="en-US" sz="3200" b="1">
                <a:latin typeface="Perpetua" pitchFamily="18" charset="0"/>
                <a:cs typeface="Arial" charset="0"/>
              </a:rPr>
              <a:t>What does beta tell us?</a:t>
            </a:r>
          </a:p>
          <a:p>
            <a:pPr>
              <a:lnSpc>
                <a:spcPct val="90000"/>
              </a:lnSpc>
              <a:tabLst>
                <a:tab pos="1028700" algn="l"/>
              </a:tabLst>
            </a:pPr>
            <a:endParaRPr lang="en-US" sz="2000" b="1">
              <a:latin typeface="Perpetua" pitchFamily="18" charset="0"/>
              <a:cs typeface="Arial" charset="0"/>
            </a:endParaRPr>
          </a:p>
          <a:p>
            <a:pPr marL="1028700" lvl="1" indent="-571500">
              <a:lnSpc>
                <a:spcPct val="90000"/>
              </a:lnSpc>
              <a:buFont typeface="Arial" charset="0"/>
              <a:buChar char="•"/>
              <a:tabLst>
                <a:tab pos="1028700" algn="l"/>
              </a:tabLst>
            </a:pPr>
            <a:r>
              <a:rPr lang="en-US" sz="2800" b="1">
                <a:latin typeface="Perpetua" pitchFamily="18" charset="0"/>
                <a:cs typeface="Arial" charset="0"/>
              </a:rPr>
              <a:t>A beta of </a:t>
            </a:r>
            <a:r>
              <a:rPr lang="en-US" sz="2800" b="1">
                <a:solidFill>
                  <a:srgbClr val="FF0000"/>
                </a:solidFill>
                <a:latin typeface="Perpetua" pitchFamily="18" charset="0"/>
                <a:cs typeface="Arial" charset="0"/>
              </a:rPr>
              <a:t>1</a:t>
            </a:r>
            <a:r>
              <a:rPr lang="en-US" sz="2800" b="1">
                <a:latin typeface="Perpetua" pitchFamily="18" charset="0"/>
                <a:cs typeface="Arial" charset="0"/>
              </a:rPr>
              <a:t> implies the asset has the </a:t>
            </a:r>
            <a:r>
              <a:rPr lang="en-US" sz="2800" b="1">
                <a:solidFill>
                  <a:srgbClr val="FF0000"/>
                </a:solidFill>
                <a:latin typeface="Perpetua" pitchFamily="18" charset="0"/>
                <a:cs typeface="Arial" charset="0"/>
              </a:rPr>
              <a:t>same</a:t>
            </a:r>
            <a:r>
              <a:rPr lang="en-US" sz="2800" b="1">
                <a:latin typeface="Perpetua" pitchFamily="18" charset="0"/>
                <a:cs typeface="Arial" charset="0"/>
              </a:rPr>
              <a:t> systematic risk as the overall market</a:t>
            </a:r>
          </a:p>
          <a:p>
            <a:pPr marL="1028700" lvl="1" indent="-571500">
              <a:lnSpc>
                <a:spcPct val="90000"/>
              </a:lnSpc>
              <a:buFont typeface="Arial" charset="0"/>
              <a:buChar char="•"/>
              <a:tabLst>
                <a:tab pos="1028700" algn="l"/>
              </a:tabLst>
            </a:pPr>
            <a:endParaRPr lang="en-US" sz="2000" b="1">
              <a:latin typeface="Perpetua" pitchFamily="18" charset="0"/>
              <a:cs typeface="Arial" charset="0"/>
            </a:endParaRPr>
          </a:p>
          <a:p>
            <a:pPr marL="1028700" lvl="1" indent="-571500">
              <a:lnSpc>
                <a:spcPct val="90000"/>
              </a:lnSpc>
              <a:buFont typeface="Arial" charset="0"/>
              <a:buChar char="•"/>
              <a:tabLst>
                <a:tab pos="1028700" algn="l"/>
              </a:tabLst>
            </a:pPr>
            <a:r>
              <a:rPr lang="en-US" sz="2800" b="1">
                <a:latin typeface="Perpetua" pitchFamily="18" charset="0"/>
                <a:cs typeface="Arial" charset="0"/>
              </a:rPr>
              <a:t>A beta </a:t>
            </a:r>
            <a:r>
              <a:rPr lang="en-US" sz="2800" b="1">
                <a:solidFill>
                  <a:srgbClr val="FF0000"/>
                </a:solidFill>
                <a:latin typeface="Perpetua" pitchFamily="18" charset="0"/>
                <a:cs typeface="Arial" charset="0"/>
              </a:rPr>
              <a:t>&lt; 1</a:t>
            </a:r>
            <a:r>
              <a:rPr lang="en-US" sz="2800" b="1">
                <a:latin typeface="Perpetua" pitchFamily="18" charset="0"/>
                <a:cs typeface="Arial" charset="0"/>
              </a:rPr>
              <a:t> implies the asset has </a:t>
            </a:r>
            <a:r>
              <a:rPr lang="en-US" sz="2800" b="1">
                <a:solidFill>
                  <a:srgbClr val="FF0000"/>
                </a:solidFill>
                <a:latin typeface="Perpetua" pitchFamily="18" charset="0"/>
                <a:cs typeface="Arial" charset="0"/>
              </a:rPr>
              <a:t>less</a:t>
            </a:r>
            <a:r>
              <a:rPr lang="en-US" sz="2800" b="1">
                <a:latin typeface="Perpetua" pitchFamily="18" charset="0"/>
                <a:cs typeface="Arial" charset="0"/>
              </a:rPr>
              <a:t> systematic risk than the overall market</a:t>
            </a:r>
          </a:p>
          <a:p>
            <a:pPr marL="1028700" lvl="1" indent="-571500">
              <a:lnSpc>
                <a:spcPct val="90000"/>
              </a:lnSpc>
              <a:buFont typeface="Arial" charset="0"/>
              <a:buChar char="•"/>
              <a:tabLst>
                <a:tab pos="1028700" algn="l"/>
              </a:tabLst>
            </a:pPr>
            <a:endParaRPr lang="en-US" sz="2000" b="1">
              <a:latin typeface="Perpetua" pitchFamily="18" charset="0"/>
              <a:cs typeface="Arial" charset="0"/>
            </a:endParaRPr>
          </a:p>
          <a:p>
            <a:pPr marL="1028700" lvl="1" indent="-571500">
              <a:lnSpc>
                <a:spcPct val="90000"/>
              </a:lnSpc>
              <a:buFont typeface="Arial" charset="0"/>
              <a:buChar char="•"/>
              <a:tabLst>
                <a:tab pos="1028700" algn="l"/>
              </a:tabLst>
            </a:pPr>
            <a:r>
              <a:rPr lang="en-US" sz="2800" b="1">
                <a:latin typeface="Perpetua" pitchFamily="18" charset="0"/>
                <a:cs typeface="Arial" charset="0"/>
              </a:rPr>
              <a:t>A beta </a:t>
            </a:r>
            <a:r>
              <a:rPr lang="en-US" sz="2800" b="1">
                <a:solidFill>
                  <a:srgbClr val="FF0000"/>
                </a:solidFill>
                <a:latin typeface="Perpetua" pitchFamily="18" charset="0"/>
                <a:cs typeface="Arial" charset="0"/>
              </a:rPr>
              <a:t>&gt; 1</a:t>
            </a:r>
            <a:r>
              <a:rPr lang="en-US" sz="2800" b="1">
                <a:latin typeface="Perpetua" pitchFamily="18" charset="0"/>
                <a:cs typeface="Arial" charset="0"/>
              </a:rPr>
              <a:t> implies the asset has </a:t>
            </a:r>
            <a:r>
              <a:rPr lang="en-US" sz="2800" b="1">
                <a:solidFill>
                  <a:srgbClr val="FF0000"/>
                </a:solidFill>
                <a:latin typeface="Perpetua" pitchFamily="18" charset="0"/>
                <a:cs typeface="Arial" charset="0"/>
              </a:rPr>
              <a:t>more</a:t>
            </a:r>
            <a:r>
              <a:rPr lang="en-US" sz="2800" b="1">
                <a:latin typeface="Perpetua" pitchFamily="18" charset="0"/>
                <a:cs typeface="Arial" charset="0"/>
              </a:rPr>
              <a:t> systematic risk than the overall market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additive="base">
                                        <p:cTn id="14"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15"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3" presetClass="entr" presetSubtype="0" fill="hold" nodeType="clickEffect">
                                  <p:stCondLst>
                                    <p:cond delay="0"/>
                                  </p:stCondLst>
                                  <p:childTnLst>
                                    <p:set>
                                      <p:cBhvr>
                                        <p:cTn id="19" dur="1" fill="hold">
                                          <p:stCondLst>
                                            <p:cond delay="0"/>
                                          </p:stCondLst>
                                        </p:cTn>
                                        <p:tgtEl>
                                          <p:spTgt spid="4">
                                            <p:txEl>
                                              <p:pRg st="4" end="4"/>
                                            </p:txEl>
                                          </p:spTgt>
                                        </p:tgtEl>
                                        <p:attrNameLst>
                                          <p:attrName>style.visibility</p:attrName>
                                        </p:attrNameLst>
                                      </p:cBhvr>
                                      <p:to>
                                        <p:strVal val="visible"/>
                                      </p:to>
                                    </p:set>
                                    <p:anim calcmode="lin" valueType="num">
                                      <p:cBhvr>
                                        <p:cTn id="20"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1"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 calcmode="lin" valueType="num">
                                      <p:cBhvr additive="base">
                                        <p:cTn id="27" dur="500" fill="hold"/>
                                        <p:tgtEl>
                                          <p:spTgt spid="4">
                                            <p:txEl>
                                              <p:pRg st="6" end="6"/>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4">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nodeType="clickEffect">
                                  <p:stCondLst>
                                    <p:cond delay="0"/>
                                  </p:stCondLst>
                                  <p:childTnLst>
                                    <p:set>
                                      <p:cBhvr>
                                        <p:cTn id="32" dur="1" fill="hold">
                                          <p:stCondLst>
                                            <p:cond delay="0"/>
                                          </p:stCondLst>
                                        </p:cTn>
                                        <p:tgtEl>
                                          <p:spTgt spid="4">
                                            <p:txEl>
                                              <p:pRg st="8" end="8"/>
                                            </p:txEl>
                                          </p:spTgt>
                                        </p:tgtEl>
                                        <p:attrNameLst>
                                          <p:attrName>style.visibility</p:attrName>
                                        </p:attrNameLst>
                                      </p:cBhvr>
                                      <p:to>
                                        <p:strVal val="visible"/>
                                      </p:to>
                                    </p:set>
                                    <p:anim calcmode="lin" valueType="num">
                                      <p:cBhvr additive="base">
                                        <p:cTn id="33" dur="500" fill="hold"/>
                                        <p:tgtEl>
                                          <p:spTgt spid="4">
                                            <p:txEl>
                                              <p:pRg st="8" end="8"/>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4">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nodeType="clickEffect">
                                  <p:stCondLst>
                                    <p:cond delay="0"/>
                                  </p:stCondLst>
                                  <p:childTnLst>
                                    <p:set>
                                      <p:cBhvr>
                                        <p:cTn id="38" dur="1" fill="hold">
                                          <p:stCondLst>
                                            <p:cond delay="0"/>
                                          </p:stCondLst>
                                        </p:cTn>
                                        <p:tgtEl>
                                          <p:spTgt spid="4">
                                            <p:txEl>
                                              <p:pRg st="10" end="10"/>
                                            </p:txEl>
                                          </p:spTgt>
                                        </p:tgtEl>
                                        <p:attrNameLst>
                                          <p:attrName>style.visibility</p:attrName>
                                        </p:attrNameLst>
                                      </p:cBhvr>
                                      <p:to>
                                        <p:strVal val="visible"/>
                                      </p:to>
                                    </p:set>
                                    <p:anim calcmode="lin" valueType="num">
                                      <p:cBhvr additive="base">
                                        <p:cTn id="39" dur="500" fill="hold"/>
                                        <p:tgtEl>
                                          <p:spTgt spid="4">
                                            <p:txEl>
                                              <p:pRg st="10" end="10"/>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4">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1" name="Picture 2" descr="bd09310_">
            <a:hlinkClick r:id="rId3"/>
          </p:cNvPr>
          <p:cNvPicPr>
            <a:picLocks noChangeAspect="1" noChangeArrowheads="1"/>
          </p:cNvPicPr>
          <p:nvPr/>
        </p:nvPicPr>
        <p:blipFill>
          <a:blip r:embed="rId4" cstate="print"/>
          <a:srcRect/>
          <a:stretch>
            <a:fillRect/>
          </a:stretch>
        </p:blipFill>
        <p:spPr bwMode="auto">
          <a:xfrm>
            <a:off x="7848600" y="5181600"/>
            <a:ext cx="935038" cy="1320800"/>
          </a:xfrm>
          <a:prstGeom prst="rect">
            <a:avLst/>
          </a:prstGeom>
          <a:noFill/>
          <a:ln w="9525">
            <a:noFill/>
            <a:miter lim="800000"/>
            <a:headEnd/>
            <a:tailEnd/>
          </a:ln>
        </p:spPr>
      </p:pic>
      <p:sp>
        <p:nvSpPr>
          <p:cNvPr id="4" name="TextBox 3"/>
          <p:cNvSpPr txBox="1"/>
          <p:nvPr/>
        </p:nvSpPr>
        <p:spPr>
          <a:xfrm>
            <a:off x="1066800" y="457200"/>
            <a:ext cx="7315200" cy="830263"/>
          </a:xfrm>
          <a:prstGeom prst="rect">
            <a:avLst/>
          </a:prstGeom>
          <a:solidFill>
            <a:schemeClr val="bg2"/>
          </a:solidFill>
        </p:spPr>
        <p:txBody>
          <a:bodyPr>
            <a:spAutoFit/>
          </a:bodyPr>
          <a:lstStyle/>
          <a:p>
            <a:pPr algn="ctr" fontAlgn="auto">
              <a:spcBef>
                <a:spcPts val="0"/>
              </a:spcBef>
              <a:spcAft>
                <a:spcPts val="0"/>
              </a:spcAft>
              <a:defRPr/>
            </a:pPr>
            <a:r>
              <a:rPr lang="en-US" sz="4800" b="1" dirty="0">
                <a:solidFill>
                  <a:schemeClr val="tx2"/>
                </a:solidFill>
                <a:latin typeface="+mj-lt"/>
              </a:rPr>
              <a:t>Actual Company Betas</a:t>
            </a:r>
          </a:p>
        </p:txBody>
      </p:sp>
      <p:pic>
        <p:nvPicPr>
          <p:cNvPr id="92163" name="Picture 2"/>
          <p:cNvPicPr>
            <a:picLocks noChangeAspect="1" noChangeArrowheads="1"/>
          </p:cNvPicPr>
          <p:nvPr/>
        </p:nvPicPr>
        <p:blipFill>
          <a:blip r:embed="rId5" cstate="print"/>
          <a:srcRect/>
          <a:stretch>
            <a:fillRect/>
          </a:stretch>
        </p:blipFill>
        <p:spPr bwMode="auto">
          <a:xfrm>
            <a:off x="690563" y="2014538"/>
            <a:ext cx="7762875" cy="2828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Title 1"/>
          <p:cNvSpPr>
            <a:spLocks noGrp="1"/>
          </p:cNvSpPr>
          <p:nvPr>
            <p:ph type="title"/>
          </p:nvPr>
        </p:nvSpPr>
        <p:spPr>
          <a:xfrm>
            <a:off x="723900" y="306388"/>
            <a:ext cx="7772400" cy="912812"/>
          </a:xfrm>
          <a:solidFill>
            <a:schemeClr val="bg2"/>
          </a:solidFill>
        </p:spPr>
        <p:txBody>
          <a:bodyPr/>
          <a:lstStyle/>
          <a:p>
            <a:pPr algn="ctr" eaLnBrk="1" hangingPunct="1"/>
            <a:r>
              <a:rPr lang="en-US" sz="4800" b="1" smtClean="0"/>
              <a:t>Work the Web Example</a:t>
            </a:r>
          </a:p>
        </p:txBody>
      </p:sp>
      <p:sp>
        <p:nvSpPr>
          <p:cNvPr id="94210" name="AutoShape 2" descr="data:image/jpeg;base64,/9j/4AAQSkZJRgABAQAAAQABAAD/2wBDAAkGBwgHBgkIBwgKCgkLDRYPDQwMDRsUFRAWIB0iIiAdHx8kKDQsJCYxJx8fLT0tMTU3Ojo6Iys/RD84QzQ5Ojf/2wBDAQoKCg0MDRoPDxo3JR8lNzc3Nzc3Nzc3Nzc3Nzc3Nzc3Nzc3Nzc3Nzc3Nzc3Nzc3Nzc3Nzc3Nzc3Nzc3Nzc3Nzf/wAARCACYAKsDASIAAhEBAxEB/8QAHAAAAQUBAQEAAAAAAAAAAAAABAACAwUGBwEI/8QARRAAAgEDAgMFBgEJBQYHAAAAAQIDAAQREiEFMUEGEyJRYRRxgZGhsTIHFSNCUnLB0eEkM0Oi8DVigpKywkRFU2Nzk/H/xAAZAQADAQEBAAAAAAAAAAAAAAABAgMABAX/xAAiEQACAgMAAgMBAQEAAAAAAAAAAQIRAxIhMUEEE1EiMmH/2gAMAwEAAhEDEQA/AOR16DmtDb9hu01wNuFNGPOWWNce8asj5UZF+TftCcd4bCIddVwTj5LUlCRTZGQbrTScAnoK38f5NZBpN9xqBAPxLDCSfmxH2qZOwXBQfHxC6mHIgOmPoNqdQYHNGMk7O8dWJJfzLftHIoZGSAuCDuDtmojwPjJ/8ovx+9bsv3FdZmtIpCCGZiFVRmQgAKABsPdQ84tLXT3kCliMjSgb6mtQG0csXgnFm5cNuueN0xRK9luPP+HhsnxkQf8AdXTYZba78LQY7rDAPjfp0PrRsU6LjTayIPIBRj/NQ3oGqZyleyXaHpw1v/vjH/dTl7JcfY4NgF9XuIwP+quxQurgAwHnvkpt9aPWwh7oyRQxSvt01dam8tei0MSk6bONWnYXjU00ayLaxIzAO3tSZAzuQPdWkuvyZWw1ta8bljijBYtPAkgIHXwPnp5V0CKz78mMQnV1BtQo+dIWRsL2S3jBZJYXTz5qaEcm0kjpfxoqLd9OVv2ButX9n43wmX/5WlhPyKEfWppPyX9qY1yLazlHnHdKfuBWu1HiEkEYESB5ACYkwXBOPP1+tdCaRdWCBqG261XNFQdHFjyNnz3d9iO1NoCZeAX2Bz7tBJ9EJNVVxw2/t9rrh19CP/dtZF+4r6HvDxmObXaz2xiUse59lYahnYat+Qz7/SozxLjAbxrZqDnwtcFT123Ub/h6nmfLefCu7PmxyinGtQf2ScEU0nO43HpX0yIxd2we9tbbvGzlV0yqBn9rG9Z7inZ7s87H2zgtm2rm0dtpPzTBpo0xW2cEeozXU+0vZPs3bcB4hd8PtHiuIIGeMi4kIBHmGJrljAZOKslRCQ2niIEZpoGSBRI5VnKgRjZ2zs3cLFw6QeLSJP1VJ6Dyo6W7YjwxykHqMD7ms9wCYtZuFbkwyd/Kiri6aNyEIHwpqJk90iXA/SWoIU7B5SAfU451CEdP7pYIxy8Kn75oVrmV9g7b88bV4qSudw2PU/zoMKCi6/4lzpI/ZIX+teiJJArMoZR5+L6mh4rVS27ID5E1aW0ShQmpW+NSk6RSPT2O3UQSCNMMUOBU1udYDdCARgCi7WMibQygEKDt1p1tZmOPBeMLGxXJPkdvpiudybOrGorySQ6uYI+VF95KMAMabFayMAUdCpHMUVFazIAWkj25lqSzpTiS2MrmQBi3xr2/KLxewOPxMVb44qWDUuQzREnfCjcCgeJtiW1kbfTOukluW5P2FBWpJo0WnIzMS8O4RdWM9x7WZFhEpCaWXYkcjg9B1q3HaDhrOS8zqcnOu2Plk7hjWf7VSq3GbmJFCrAgiGOoJH86p5H/ABnO+JD/AAr1XhUlbPIlNxlSOnW2u4tEuraRXifdcM6n5EU1vazyf4aifuKBsDIOzUUcUk6sYxvCPH+LO24qGzinE0TNxC92bxRywEhvTVyFcPTpXgLdr1c4hYjzyn86DkuJn1BoDJj8Wghse/Bqo7SXdxFxGWe6jkFlGihTFIQZBgZyM42OeQzy2rD2ty13JHFw+L9LE5OpMs6pvseoBODjNUSFbNf2qjnm7O8ShhgkeR7dgqKpZiT0Arjk3CeJxk6uGXwA6m2cfwrr3Abu7mlWOeae4Vo9T6shYj5ZIyfnREk3FI2bTZxugJxomwcZ95p0xGcSFvLGcyoyH9l1IP1p2K6L+UEPPwe0mmjaNo5vEDuRlTt88VgNIPTNK/JaCVHQuz8h9kkC5OGGcH0qweRpclEA+Oaq+BRym0kBikGphgspXVt61bQQOjAsFQepzVJM5kRhJiNmYDyG1Sx2xY+Jz96Dk4nCLo28NvcSyAZaRkKRj/iPMe6ifzn7MUZoVCHODECc4Hn8anJhRYwWuOSk+mKsbe3kyAMJv+1vQ1hdpd2i3Chgp8xRkUhD+BSf3th8edSkViVcXFrmSSX832Es8ykoXmPJh0xsPrVwszJdss8axGWNJgruuA2MMOfQgfMVUcb4vdWF73EEcYV0Dh23LZJB25cxUFhdniUZa4zPNZy6iGwC0bjSQMeTBDU9WNjmtqkalbx4UxF7OxzuWnQD5A008QuD4geGj1aXP2qoZwkjaOGxDfqhNerPcg/o+HQA+eDR+pnSs2NLwW3t8xxm84YhHIgMcfSo5ZvaAsdxxeyAU5HdwufP09artd6eXD4h/wABpytfk/7Pg+MdMsTs33x9A3GbKG74lc3X5zh0SFcYgk6Y9PSgDwm3IKnike4YZEDdTnzq71cR5CygHp3YpzycSVSRBGvuVRXV9k6pnNKGFu3YRZcSgjtYLMSyeHSgdUA38znNBni9rckFrxY3G2LmAoV9NSGo+N96YLeSUp3isQoUYzkdfXY1LeJHaAy2llE6ysXlZ0Lc9/OpxivY2VKKTiSN7W65iUzR89UFwzg/JifmKBknALLJFgnocZ+TA1BbRWV5LpSI28uCS9u5UfL+tEwLcg92eMCVAD+juIdWw/eP2p6SOe2Rrddyrd2GjB3IVUxnzxpFejiETFi8Zb00AY+Io02Cuh1JESesYZB8skfShJ+HRwrqd2Qc9RXUB8V5fEVqRm2UvbeNbnsleyRRsO6eOTB8g65PyJrleWPI7V2m/tfa+AcSs4XSaSa2dYgjBssVOPXniuRS8G4vHIyScJ4gGB3Hsrn7ClcSkHw6bI5bcuR6mmNl4nRCSzAjJOK9JVBl+VeCcH8KHHrtRIoqLRL+3uZPalhSBcaiZAQd/X3Gi2ltr2SOKV2eRGLhIRqBwCcZOwzy+NEC3gMkshiUtLgvnfOBgfeiolCrpVQB5AUrQbDLCWL2dP0Jhz/hkcqOjuQMaF2+1VsY3AA38hUryRQAGaQR55LzY/ClcbHTG9rYFktbe7wWML4OOeG2+4FA9norp70SCB+4dGilfTpyCPXnvg7eVWDXrTwOvs7iFUZi0mMnAJG3vAqil7SsGEklsrSINszP4T7s4paplIYZT/qJr5rx4gquvjK5JLdeRpscssmTGP8AMR/CojKqQrLK8o1AagrkbkZ5VFazQ3M+iTvgxOwEpNPYjDFeXO6qR/vEtT/E36sQ/wCEihJbiwhLK0jFl2OZuVB/nm2jkPfQyiM/hdHzn5gdaawWWyiQNp2x5jOPvUgMqMBzz5IT/GmW0trcIXieQ6RkqxGVqFb2HvyoEijo+VP0rbDD+NZe0Lhv7tgefwr2FzLZwaeqA567bfwqLj1ytjwwStG88buFZQ4XY9c49KrOE8cguL22tBbTxq7FQTMDjmd9vOlUul9JSx8LtQNLLpYZH4kIJHzqJgeQKP4SMOuk42yMj3eVTRlnTIKyLjxFN8e8cxSjgTOTv1GaejkTAprESzQzd7eQlGdyInzG5OPxLvnkOnnRkDTJJ3ccsUoBOEcAEDfoMdSOnQ1P3Q6Er7jmk8etcSqJB5MMihX4NsgB+EWV08j3FqYXC6i0b8+edveKEW1t4wFTiHFUUDZQhOBV4s6Qgs6tg7EayR8s0L3PDTv4V9NbDH+ang/0VpGSjYTWsb5/Eit9KS7e/wAqEsZks+HwQXjhJEQKUHib5CiIJZpm02tppX9pzv8AKlpi2GRRu3JTUkkltasi3U6ozAsqDJZgOeAN6ItYnWICVhr5tQcvD9V9cXNrfSx98E1rHEpKlcjwueW2cjfnSWvYyRa2b281us1qUkhlUFXU5DDzzXi2UUQeRIjJJjIBycmvLO1eKGOGJTFCgwoViWA953Pyo/ToXLMD61NSdhrhSXUs/wCb7x5gyqIWAGjSMnAwPnWQl0MhwBluWPWtl2jdBwq40nmUU/Fh/KsnCokuIE2y0iD5kCnXenp/FVYWb90DIY9ORjGK8tLRISSI2GoY1GQnFeXN0iHCaWYk5GrBFAlrcu0j2p1N+I96ftTHnNWym7RxXNvEVWymdw4IlUlhjOcjnUHD7hbgIt1Bc/o4te6HxudRxnGR0rUx3MRI/svLykNS99E/4oJR7piKDYFEB7NWtx3qSvB3aKhU5J3JHL1q6/NkftHeqknPIBlIX5VCJIDzhmz5+0NRNrdRQsTHA243BlJpGyiiC9qYXbgkx0DwshwP3gPsaxdni34hbTBcaJ0bn0zv9K6Pxdorvs/eNldoi2AwOMf/AJWBaOPmNORQTPT+LHbE0bBLeITMF/QursoZT5HHw6UQ0dxCx9oh70dJIxhvmNvmKsre2jmmkk28RV9jjOpFPL+VO4rcXFpYzNZQRtcgfohM5WMn1IBwBTbHivE9mVuhjvE7H/ckTSw92dj869LaThwQRzBGDVXw3thPbxLH2kgtUkJwJbNnkEmCAx0FRgDI3BI3ArQQXXDuKRO3D7mCeNHKOIXDhWHMEdD8qO7Q6jRWzKkqlSDg0L7CnQt8qOuW9nlwzNEp5FvEh/iKaJCRn+zt694N6rF2K6MHFbW9o+hIC7AZLMcAe886PgS5ndTGHWPOcp4V+Z50XFFFJocwqZCM/hzRisBjOAP2V50kp2qFUekiRKy6XGVYYII51PHFHEuyqPUjeoVf9lQPU7mkzE8zU1Gytkr3AH4Rk+dCO3eTvJMzGGKFnZdZXPIDl8ae3Ll8aAvZEXh906kOXZIhpPkNR6UaoST9g13PaXiNbyR3Cxlg2UkDcs43IzQkNlw5Jope9vF7t1fLIhGQQd/lVrb2aWUUV1+OViAqtsq8/LnUyS3rYYxWbjPIwuuB7610GGfJFUmIz2F1gRTKGyTnumG/rSEMUpCi4hJPmWB+1WttZw3USStAqhsnA+WM/CrW0ggTKQKgI2bSBke+l2GWxmxw2RRsY3H+7MB98URFw6fAKwsfVXVvsa1It9snOfWoZOEwXA1NDhzydAA3zobj20UYs5lOGjf/AJaeIiu/IjzoqXglxltN5NEo5MrcvfQyxPGxSPtGmtSSdU2T7ueKFmWVrygzu7duEzwLlZWhkXGrnsa56GjcZUjDbrvW0vOI8W4dIkMs0UjFchmjDAgnHl6fWq/jjw3vADcLBAkoulXXHEqEjQ3kPOsmdfw/lpS0ryX3DLuB7CwLyASvbIfEMZwMHxfDrRxutMoikbDEbKwxqHoeR+FUPBnV+B2Md3GCy94hI5rhzj38xRbR3MMINuwntjzjKhh8v5VXX8POzzccrQZd2VlfRmOeGNlyDpZQRkHI5jocH31nLjsrFaKZLCSbvFXTETLgQgjxMpwTrJ8Wo75GCcVaxXsAB1O8b7eCV8rn0J3HuNEmfSBk6SeWTsfj1rUaORPqAuGx3TcOQcVlE0zAah4SFOB1HPPP44rw8LgJJ72UelFGRS2SN+pHWl3nu/5qpCzSjF9M3H44oyowjKCAOVShkQgHOfIUHwNva+HCJ3w0LFTjnj/Rq2ht4YhhRk+Z3qLl0K8DQMDJ2T9o0x8gqFBbPWngRrIQz6mO2n0r0sBsBge+imEGaD/FmkJKZOByFVd7IZprS2jhB71zKB+8dv8AKKtbqVI4nDuoZgQATz8qgtoIm7QaVGRBEBnqMLpH/V9KzEfSyFunsixXQWRAAGBG1RWvBuFGRWjj04PISMB96OmwFUY65pRjyAHuFK1Y3Cxt4Y441SEINP4c8hTG4TDNI7PBAzPuxXmf8v8AGhHaRWGgEjG+2aljlYDLYXz3pKHTJ04YsQxFHIgzt3U7Dr1GoZoy3SSOdpWN34iSUJBQZ8hk4oWOUn8EmT6NUvfyrykPzoBsPvrc3VnNAjDLrgauVUU1vcIXWTgTSLk/3RQg/QUa/EJkOA7bD9kH+NepeCQguImc9SmD96wrSYKnDSnDrhbi2EahmkijJz3fhHly3B+dZ24Bl7PTq6eJLtG2Q7eH6863E8PtNuEyPFgjV0ORis92adxw6aRTgiZdttgcD+VGrBCSx5FID7JqZ+FiJ0kiaO5bTtjYrnkfUVe3LTRIO6A0qMnJ3bz+NNuZnkVS7cjnIAG9NE/i3YE+VUphyTjKbl+jIr4BAt0ApOfxHUD8alMcIXMeEDbgodj8OVMcQTqVdF58sYINVhsJ7Ny/Dpcqc/opD/oHz6H1phai/AXORCCXOlf2gMr8fKoGZ8+CLWvRlYYNMXiAyIrxe5crqYA6lA9eo5f1pjcJSRi8TsqHcBRkCqxJStFHZstpxm4tx4e+GtcefOrFe8YjUW0kfhJ6/es4l4bq04XxWFC0kka5Ubkkcx/1V7xXixtkDcTvk4eh/wDDp4pW9w5/apyx27HjKuF1d8QgtPC041dI08TD4fzqsvOJzRxGS4mh4dbk/wB7cONbegH8qxV92xKao+DWiwDpcz4eQ+oHJfrWaurq4vJjNdzyTyn9eRiT/SmUUkbr8nReC8esb7jttw6xhnuBJJqlupyQMKNWQvPpjLedavgKGW6vLwnPeNjcct2Pl5Yrnf5NYf7TxO96wWuhP3nP38NdL7PIRw1HYYMjM2w6ch9AKSXkCX9FjKFwS5fCgnwivBLbJq1TSLpxnUtTKgbIfS48mApvcWsilWhjPmEfl9qSylCWSIMVFznHmuN6JV1I8MqEcuuPtUYigbJ3yTk4fO+/8zTTaw7apWCjfxBcfb1NAwSrDkJEx5ahTsMRsNX7u/2oP2RSjCKZQGxjw5xtjz+NI2jgrh12cljkjIJ/lS0YkkjYuSSw9NNeRxMJNWoEeWKYiXiLhZZDhR/i56jOMj30TbvcrI3ehiv6uQh880dTWWEUhXu+u67fEVnuzhE3DLgxsA3eJvjbbA/hVvrK3EeM+IjI6c/9fOqHs6BFZXMarg5QnPw86KXgR/6LN2ZQRIulR+t0+dCyxkkujAMfPntU7lgMuT+8DvQrN3ZOoaAeTAak+I6GroWUfwXtOjwSHBHXz5VKsxAyG2PUUxUeU+JOnMDUD7v5VK1mQVBOOe3ljzptSW7iNkEUoGtVYg5GRuKjbh9rIxdoRljk6SQPkKbMrxMQw5HGfOnLKdIopD/bw4Rb9peK2nDF4baXPcQBmbVGMSeLcjV0GfLFVckjyO0kjM7t+JmYkn4mmda9oFD0GvfhTRTqzCdH7DWTRdlJJ1jZ2u7z8S42RNt8nfcH51pbbit5awRRDh+pEQDYMp5e4j61x614pxKzjWOz4jeQRqSQkU7Kozz2BxVnF2w49Fj+3mTHISwxt9cZ+tI4i6u7R1UcfgkAW7tSpwSFMh6b+QH1oi243w1iE/tcQX9QJkD4gmuZQflE49EoXFk48mgP8GoxfykXT7XnA+GS+eMjPzzS6sb+0dQh4pYtIAJcM2yllbf0yR6edS3JSUIWYaGGVbmOR8vh8q5lb9v+Gnafs93Y87e4B+mBVtZflC4HGojaPiVsnkVVwPqaCgwpy9m4tCoLd2cr1PT4fWiGMmnKKGPkTisa/brs5cQlTxi6t8jB1WbA/NVNNTi3A5VMlp2lsw7f+o+g9P2iuOXl1o6mcmvRsjJIMDSvwY5+1SJcPrCtC4Uj8QII/nWUiFxOdVrxwMD+rHdBgfqaOWHjgGpJEmAGxDqx688gelahfs/4aFSrSRkjB17fAn+tZjgc6JY3Cy+Aa1BJXYDJFOF3x6JgJrWN8HI0R79c8noKG5XhnDb6a9gfuY0V5F0aWwBlsb861dQkp27RoLeZn3Vw8Z3wTkj49adNpUbMBnp51QcKvYLu29r4BercQDnFpIZCOepOYqxju1mI7wGOUjSFPJvd/WqatCrKrqRa2SGKPXHlGJ3BHhP+smi5lK2KysuCJCueY3H9N/caZCERhG0o7s6SG1r1GTtgkdakYRSQBfaz3Z8ax+EY3XmCOe7fKnTJy6wK4QG2ITIRfFk/rbc/69aDBGKPujGI9LSB0JbcOFxg7bY3yN6DCKRsdqKfQKLPnLG9KlSpTrFg06lSoMwqVKlSsyEK9OaVKgMj0ZxXuSKVKsgpnu9eEZG9KlWCNCJ+yPlUsUssP9xLJF+5Iy/Y0qVMAOh49xmD+64tfrjp7S5HyJxU9x2o45c2ktpccSlkglUpIjIniB6ZxmlSrAaRW2d1c2NylzZzyQTofDJE2D7vUehrd8I7cw8QaO349CsM5IVbuBfC2f216e8UqVFOhJwjJdNb7TccNRDr763f8JBypHoasLW9imXKOdQ56qVKqOKqzjhJqVErM5yww46q38D0pqyW5AJaRT5aeVKlSRLs/9k="/>
          <p:cNvSpPr>
            <a:spLocks noChangeAspect="1" noChangeArrowheads="1"/>
          </p:cNvSpPr>
          <p:nvPr/>
        </p:nvSpPr>
        <p:spPr bwMode="auto">
          <a:xfrm>
            <a:off x="155575" y="-457200"/>
            <a:ext cx="1085850" cy="962025"/>
          </a:xfrm>
          <a:prstGeom prst="rect">
            <a:avLst/>
          </a:prstGeom>
          <a:noFill/>
          <a:ln w="9525">
            <a:noFill/>
            <a:miter lim="800000"/>
            <a:headEnd/>
            <a:tailEnd/>
          </a:ln>
        </p:spPr>
        <p:txBody>
          <a:bodyPr/>
          <a:lstStyle/>
          <a:p>
            <a:endParaRPr lang="en-US">
              <a:latin typeface="Perpetua" pitchFamily="18" charset="0"/>
            </a:endParaRPr>
          </a:p>
        </p:txBody>
      </p:sp>
      <p:sp>
        <p:nvSpPr>
          <p:cNvPr id="94211" name="Rectangle 3"/>
          <p:cNvSpPr>
            <a:spLocks noChangeArrowheads="1"/>
          </p:cNvSpPr>
          <p:nvPr/>
        </p:nvSpPr>
        <p:spPr bwMode="auto">
          <a:xfrm>
            <a:off x="457200" y="1219200"/>
            <a:ext cx="8305800" cy="4724400"/>
          </a:xfrm>
          <a:prstGeom prst="rect">
            <a:avLst/>
          </a:prstGeom>
          <a:noFill/>
          <a:ln w="9525">
            <a:noFill/>
            <a:miter lim="800000"/>
            <a:headEnd/>
            <a:tailEnd/>
          </a:ln>
        </p:spPr>
        <p:txBody>
          <a:bodyPr>
            <a:spAutoFit/>
          </a:bodyPr>
          <a:lstStyle/>
          <a:p>
            <a:pPr marL="176213" indent="-176213">
              <a:buFont typeface="Arial" charset="0"/>
              <a:buChar char="•"/>
            </a:pPr>
            <a:r>
              <a:rPr lang="en-US" sz="3200" b="1">
                <a:latin typeface="Perpetua" pitchFamily="18" charset="0"/>
                <a:cs typeface="Arial" charset="0"/>
              </a:rPr>
              <a:t>Many sites provide betas for companies</a:t>
            </a:r>
          </a:p>
          <a:p>
            <a:pPr marL="176213" indent="-176213">
              <a:buFont typeface="Arial" charset="0"/>
              <a:buChar char="•"/>
            </a:pPr>
            <a:endParaRPr lang="en-US" sz="2000" b="1">
              <a:latin typeface="Perpetua" pitchFamily="18" charset="0"/>
              <a:cs typeface="Arial" charset="0"/>
            </a:endParaRPr>
          </a:p>
          <a:p>
            <a:pPr marL="176213" indent="-176213">
              <a:buFont typeface="Arial" charset="0"/>
              <a:buChar char="•"/>
            </a:pPr>
            <a:r>
              <a:rPr lang="en-US" sz="3200" b="1">
                <a:latin typeface="Perpetua" pitchFamily="18" charset="0"/>
                <a:cs typeface="Arial" charset="0"/>
              </a:rPr>
              <a:t>Yahoo Finance provides beta, plus a lot of other information under its Key Statistics link</a:t>
            </a:r>
          </a:p>
          <a:p>
            <a:pPr marL="176213" indent="-176213">
              <a:buFont typeface="Arial" charset="0"/>
              <a:buChar char="•"/>
            </a:pPr>
            <a:endParaRPr lang="en-US" sz="2000" b="1">
              <a:latin typeface="Perpetua" pitchFamily="18" charset="0"/>
              <a:cs typeface="Arial" charset="0"/>
            </a:endParaRPr>
          </a:p>
          <a:p>
            <a:pPr marL="176213" indent="-176213">
              <a:buFont typeface="Arial" charset="0"/>
              <a:buChar char="•"/>
            </a:pPr>
            <a:r>
              <a:rPr lang="en-US" sz="3200" b="1">
                <a:latin typeface="Perpetua" pitchFamily="18" charset="0"/>
                <a:cs typeface="Arial" charset="0"/>
              </a:rPr>
              <a:t>Click on the web surfer to go to Yahoo Finance</a:t>
            </a:r>
          </a:p>
          <a:p>
            <a:pPr marL="176213" indent="-176213">
              <a:buFont typeface="Arial" charset="0"/>
              <a:buChar char="•"/>
            </a:pPr>
            <a:endParaRPr lang="en-US" sz="2000" b="1">
              <a:latin typeface="Perpetua" pitchFamily="18" charset="0"/>
              <a:cs typeface="Arial" charset="0"/>
            </a:endParaRPr>
          </a:p>
          <a:p>
            <a:pPr lvl="1">
              <a:buFont typeface="Arial" charset="0"/>
              <a:buChar char="•"/>
            </a:pPr>
            <a:r>
              <a:rPr lang="en-US" sz="2800" b="1">
                <a:latin typeface="Perpetua" pitchFamily="18" charset="0"/>
                <a:cs typeface="Arial" charset="0"/>
              </a:rPr>
              <a:t>Enter a ticker symbol and get a basic quote</a:t>
            </a:r>
          </a:p>
          <a:p>
            <a:pPr lvl="1">
              <a:buFont typeface="Arial" charset="0"/>
              <a:buChar char="•"/>
            </a:pPr>
            <a:endParaRPr lang="en-US" sz="2800" b="1">
              <a:latin typeface="Perpetua" pitchFamily="18" charset="0"/>
              <a:cs typeface="Arial" charset="0"/>
            </a:endParaRPr>
          </a:p>
          <a:p>
            <a:pPr lvl="1">
              <a:buFont typeface="Arial" charset="0"/>
              <a:buChar char="•"/>
            </a:pPr>
            <a:r>
              <a:rPr lang="en-US" sz="2800" b="1">
                <a:latin typeface="Perpetua" pitchFamily="18" charset="0"/>
                <a:cs typeface="Arial" charset="0"/>
              </a:rPr>
              <a:t>Click on Key Statistics</a:t>
            </a:r>
          </a:p>
        </p:txBody>
      </p:sp>
      <p:pic>
        <p:nvPicPr>
          <p:cNvPr id="94212" name="Picture 4" descr="Web surfer">
            <a:hlinkClick r:id="rId2"/>
          </p:cNvPr>
          <p:cNvPicPr>
            <a:picLocks noChangeAspect="1" noChangeArrowheads="1"/>
          </p:cNvPicPr>
          <p:nvPr/>
        </p:nvPicPr>
        <p:blipFill>
          <a:blip r:embed="rId3" cstate="print"/>
          <a:srcRect/>
          <a:stretch>
            <a:fillRect/>
          </a:stretch>
        </p:blipFill>
        <p:spPr bwMode="auto">
          <a:xfrm>
            <a:off x="6858000" y="5476875"/>
            <a:ext cx="960438" cy="1076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itle 1"/>
          <p:cNvSpPr>
            <a:spLocks noGrp="1"/>
          </p:cNvSpPr>
          <p:nvPr>
            <p:ph type="title"/>
          </p:nvPr>
        </p:nvSpPr>
        <p:spPr>
          <a:xfrm>
            <a:off x="762000" y="314325"/>
            <a:ext cx="7772400" cy="912813"/>
          </a:xfrm>
          <a:solidFill>
            <a:schemeClr val="bg2"/>
          </a:solidFill>
        </p:spPr>
        <p:txBody>
          <a:bodyPr/>
          <a:lstStyle/>
          <a:p>
            <a:pPr algn="ctr" eaLnBrk="1" hangingPunct="1"/>
            <a:r>
              <a:rPr lang="en-US" sz="4800" b="1" smtClean="0"/>
              <a:t>Total vs. Systematic Risk</a:t>
            </a:r>
          </a:p>
        </p:txBody>
      </p:sp>
      <p:sp>
        <p:nvSpPr>
          <p:cNvPr id="95234" name="AutoShape 2" descr="data:image/jpeg;base64,/9j/4AAQSkZJRgABAQAAAQABAAD/2wBDAAkGBwgHBgkIBwgKCgkLDRYPDQwMDRsUFRAWIB0iIiAdHx8kKDQsJCYxJx8fLT0tMTU3Ojo6Iys/RD84QzQ5Ojf/2wBDAQoKCg0MDRoPDxo3JR8lNzc3Nzc3Nzc3Nzc3Nzc3Nzc3Nzc3Nzc3Nzc3Nzc3Nzc3Nzc3Nzc3Nzc3Nzc3Nzc3Nzf/wAARCACYAKsDASIAAhEBAxEB/8QAHAAAAQUBAQEAAAAAAAAAAAAABAACAwUGBwEI/8QARRAAAgEDAgMFBgEJBQYHAAAAAQIDAAQREiEFMUEGEyJRYRRxgZGhsTIHFSNCUnLB0eEkM0Oi8DVigpKywkRFU2Nzk/H/xAAZAQADAQEBAAAAAAAAAAAAAAABAgMABAX/xAAiEQACAgMAAgMBAQEAAAAAAAAAAQIRAxIhMUEEE1EiMmH/2gAMAwEAAhEDEQA/AOR16DmtDb9hu01wNuFNGPOWWNce8asj5UZF+TftCcd4bCIddVwTj5LUlCRTZGQbrTScAnoK38f5NZBpN9xqBAPxLDCSfmxH2qZOwXBQfHxC6mHIgOmPoNqdQYHNGMk7O8dWJJfzLftHIoZGSAuCDuDtmojwPjJ/8ovx+9bsv3FdZmtIpCCGZiFVRmQgAKABsPdQ84tLXT3kCliMjSgb6mtQG0csXgnFm5cNuueN0xRK9luPP+HhsnxkQf8AdXTYZba78LQY7rDAPjfp0PrRsU6LjTayIPIBRj/NQ3oGqZyleyXaHpw1v/vjH/dTl7JcfY4NgF9XuIwP+quxQurgAwHnvkpt9aPWwh7oyRQxSvt01dam8tei0MSk6bONWnYXjU00ayLaxIzAO3tSZAzuQPdWkuvyZWw1ta8bljijBYtPAkgIHXwPnp5V0CKz78mMQnV1BtQo+dIWRsL2S3jBZJYXTz5qaEcm0kjpfxoqLd9OVv2ButX9n43wmX/5WlhPyKEfWppPyX9qY1yLazlHnHdKfuBWu1HiEkEYESB5ACYkwXBOPP1+tdCaRdWCBqG261XNFQdHFjyNnz3d9iO1NoCZeAX2Bz7tBJ9EJNVVxw2/t9rrh19CP/dtZF+4r6HvDxmObXaz2xiUse59lYahnYat+Qz7/SozxLjAbxrZqDnwtcFT123Ub/h6nmfLefCu7PmxyinGtQf2ScEU0nO43HpX0yIxd2we9tbbvGzlV0yqBn9rG9Z7inZ7s87H2zgtm2rm0dtpPzTBpo0xW2cEeozXU+0vZPs3bcB4hd8PtHiuIIGeMi4kIBHmGJrljAZOKslRCQ2niIEZpoGSBRI5VnKgRjZ2zs3cLFw6QeLSJP1VJ6Dyo6W7YjwxykHqMD7ms9wCYtZuFbkwyd/Kiri6aNyEIHwpqJk90iXA/SWoIU7B5SAfU451CEdP7pYIxy8Kn75oVrmV9g7b88bV4qSudw2PU/zoMKCi6/4lzpI/ZIX+teiJJArMoZR5+L6mh4rVS27ID5E1aW0ShQmpW+NSk6RSPT2O3UQSCNMMUOBU1udYDdCARgCi7WMibQygEKDt1p1tZmOPBeMLGxXJPkdvpiudybOrGorySQ6uYI+VF95KMAMabFayMAUdCpHMUVFazIAWkj25lqSzpTiS2MrmQBi3xr2/KLxewOPxMVb44qWDUuQzREnfCjcCgeJtiW1kbfTOukluW5P2FBWpJo0WnIzMS8O4RdWM9x7WZFhEpCaWXYkcjg9B1q3HaDhrOS8zqcnOu2Plk7hjWf7VSq3GbmJFCrAgiGOoJH86p5H/ABnO+JD/AAr1XhUlbPIlNxlSOnW2u4tEuraRXifdcM6n5EU1vazyf4aifuKBsDIOzUUcUk6sYxvCPH+LO24qGzinE0TNxC92bxRywEhvTVyFcPTpXgLdr1c4hYjzyn86DkuJn1BoDJj8Wghse/Bqo7SXdxFxGWe6jkFlGihTFIQZBgZyM42OeQzy2rD2ty13JHFw+L9LE5OpMs6pvseoBODjNUSFbNf2qjnm7O8ShhgkeR7dgqKpZiT0Arjk3CeJxk6uGXwA6m2cfwrr3Abu7mlWOeae4Vo9T6shYj5ZIyfnREk3FI2bTZxugJxomwcZ95p0xGcSFvLGcyoyH9l1IP1p2K6L+UEPPwe0mmjaNo5vEDuRlTt88VgNIPTNK/JaCVHQuz8h9kkC5OGGcH0qweRpclEA+Oaq+BRym0kBikGphgspXVt61bQQOjAsFQepzVJM5kRhJiNmYDyG1Sx2xY+Jz96Dk4nCLo28NvcSyAZaRkKRj/iPMe6ifzn7MUZoVCHODECc4Hn8anJhRYwWuOSk+mKsbe3kyAMJv+1vQ1hdpd2i3Chgp8xRkUhD+BSf3th8edSkViVcXFrmSSX832Es8ykoXmPJh0xsPrVwszJdss8axGWNJgruuA2MMOfQgfMVUcb4vdWF73EEcYV0Dh23LZJB25cxUFhdniUZa4zPNZy6iGwC0bjSQMeTBDU9WNjmtqkalbx4UxF7OxzuWnQD5A008QuD4geGj1aXP2qoZwkjaOGxDfqhNerPcg/o+HQA+eDR+pnSs2NLwW3t8xxm84YhHIgMcfSo5ZvaAsdxxeyAU5HdwufP09artd6eXD4h/wABpytfk/7Pg+MdMsTs33x9A3GbKG74lc3X5zh0SFcYgk6Y9PSgDwm3IKnike4YZEDdTnzq71cR5CygHp3YpzycSVSRBGvuVRXV9k6pnNKGFu3YRZcSgjtYLMSyeHSgdUA38znNBni9rckFrxY3G2LmAoV9NSGo+N96YLeSUp3isQoUYzkdfXY1LeJHaAy2llE6ysXlZ0Lc9/OpxivY2VKKTiSN7W65iUzR89UFwzg/JifmKBknALLJFgnocZ+TA1BbRWV5LpSI28uCS9u5UfL+tEwLcg92eMCVAD+juIdWw/eP2p6SOe2Rrddyrd2GjB3IVUxnzxpFejiETFi8Zb00AY+Io02Cuh1JESesYZB8skfShJ+HRwrqd2Qc9RXUB8V5fEVqRm2UvbeNbnsleyRRsO6eOTB8g65PyJrleWPI7V2m/tfa+AcSs4XSaSa2dYgjBssVOPXniuRS8G4vHIyScJ4gGB3Hsrn7ClcSkHw6bI5bcuR6mmNl4nRCSzAjJOK9JVBl+VeCcH8KHHrtRIoqLRL+3uZPalhSBcaiZAQd/X3Gi2ltr2SOKV2eRGLhIRqBwCcZOwzy+NEC3gMkshiUtLgvnfOBgfeiolCrpVQB5AUrQbDLCWL2dP0Jhz/hkcqOjuQMaF2+1VsY3AA38hUryRQAGaQR55LzY/ClcbHTG9rYFktbe7wWML4OOeG2+4FA9norp70SCB+4dGilfTpyCPXnvg7eVWDXrTwOvs7iFUZi0mMnAJG3vAqil7SsGEklsrSINszP4T7s4paplIYZT/qJr5rx4gquvjK5JLdeRpscssmTGP8AMR/CojKqQrLK8o1AagrkbkZ5VFazQ3M+iTvgxOwEpNPYjDFeXO6qR/vEtT/E36sQ/wCEihJbiwhLK0jFl2OZuVB/nm2jkPfQyiM/hdHzn5gdaawWWyiQNp2x5jOPvUgMqMBzz5IT/GmW0trcIXieQ6RkqxGVqFb2HvyoEijo+VP0rbDD+NZe0Lhv7tgefwr2FzLZwaeqA567bfwqLj1ytjwwStG88buFZQ4XY9c49KrOE8cguL22tBbTxq7FQTMDjmd9vOlUul9JSx8LtQNLLpYZH4kIJHzqJgeQKP4SMOuk42yMj3eVTRlnTIKyLjxFN8e8cxSjgTOTv1GaejkTAprESzQzd7eQlGdyInzG5OPxLvnkOnnRkDTJJ3ccsUoBOEcAEDfoMdSOnQ1P3Q6Er7jmk8etcSqJB5MMihX4NsgB+EWV08j3FqYXC6i0b8+edveKEW1t4wFTiHFUUDZQhOBV4s6Qgs6tg7EayR8s0L3PDTv4V9NbDH+ang/0VpGSjYTWsb5/Eit9KS7e/wAqEsZks+HwQXjhJEQKUHib5CiIJZpm02tppX9pzv8AKlpi2GRRu3JTUkkltasi3U6ozAsqDJZgOeAN6ItYnWICVhr5tQcvD9V9cXNrfSx98E1rHEpKlcjwueW2cjfnSWvYyRa2b281us1qUkhlUFXU5DDzzXi2UUQeRIjJJjIBycmvLO1eKGOGJTFCgwoViWA953Pyo/ToXLMD61NSdhrhSXUs/wCb7x5gyqIWAGjSMnAwPnWQl0MhwBluWPWtl2jdBwq40nmUU/Fh/KsnCokuIE2y0iD5kCnXenp/FVYWb90DIY9ORjGK8tLRISSI2GoY1GQnFeXN0iHCaWYk5GrBFAlrcu0j2p1N+I96ftTHnNWym7RxXNvEVWymdw4IlUlhjOcjnUHD7hbgIt1Bc/o4te6HxudRxnGR0rUx3MRI/svLykNS99E/4oJR7piKDYFEB7NWtx3qSvB3aKhU5J3JHL1q6/NkftHeqknPIBlIX5VCJIDzhmz5+0NRNrdRQsTHA243BlJpGyiiC9qYXbgkx0DwshwP3gPsaxdni34hbTBcaJ0bn0zv9K6Pxdorvs/eNldoi2AwOMf/AJWBaOPmNORQTPT+LHbE0bBLeITMF/QursoZT5HHw6UQ0dxCx9oh70dJIxhvmNvmKsre2jmmkk28RV9jjOpFPL+VO4rcXFpYzNZQRtcgfohM5WMn1IBwBTbHivE9mVuhjvE7H/ckTSw92dj869LaThwQRzBGDVXw3thPbxLH2kgtUkJwJbNnkEmCAx0FRgDI3BI3ArQQXXDuKRO3D7mCeNHKOIXDhWHMEdD8qO7Q6jRWzKkqlSDg0L7CnQt8qOuW9nlwzNEp5FvEh/iKaJCRn+zt694N6rF2K6MHFbW9o+hIC7AZLMcAe886PgS5ndTGHWPOcp4V+Z50XFFFJocwqZCM/hzRisBjOAP2V50kp2qFUekiRKy6XGVYYII51PHFHEuyqPUjeoVf9lQPU7mkzE8zU1Gytkr3AH4Rk+dCO3eTvJMzGGKFnZdZXPIDl8ae3Ll8aAvZEXh906kOXZIhpPkNR6UaoST9g13PaXiNbyR3Cxlg2UkDcs43IzQkNlw5Jope9vF7t1fLIhGQQd/lVrb2aWUUV1+OViAqtsq8/LnUyS3rYYxWbjPIwuuB7610GGfJFUmIz2F1gRTKGyTnumG/rSEMUpCi4hJPmWB+1WttZw3USStAqhsnA+WM/CrW0ggTKQKgI2bSBke+l2GWxmxw2RRsY3H+7MB98URFw6fAKwsfVXVvsa1It9snOfWoZOEwXA1NDhzydAA3zobj20UYs5lOGjf/AJaeIiu/IjzoqXglxltN5NEo5MrcvfQyxPGxSPtGmtSSdU2T7ueKFmWVrygzu7duEzwLlZWhkXGrnsa56GjcZUjDbrvW0vOI8W4dIkMs0UjFchmjDAgnHl6fWq/jjw3vADcLBAkoulXXHEqEjQ3kPOsmdfw/lpS0ryX3DLuB7CwLyASvbIfEMZwMHxfDrRxutMoikbDEbKwxqHoeR+FUPBnV+B2Md3GCy94hI5rhzj38xRbR3MMINuwntjzjKhh8v5VXX8POzzccrQZd2VlfRmOeGNlyDpZQRkHI5jocH31nLjsrFaKZLCSbvFXTETLgQgjxMpwTrJ8Wo75GCcVaxXsAB1O8b7eCV8rn0J3HuNEmfSBk6SeWTsfj1rUaORPqAuGx3TcOQcVlE0zAah4SFOB1HPPP44rw8LgJJ72UelFGRS2SN+pHWl3nu/5qpCzSjF9M3H44oyowjKCAOVShkQgHOfIUHwNva+HCJ3w0LFTjnj/Rq2ht4YhhRk+Z3qLl0K8DQMDJ2T9o0x8gqFBbPWngRrIQz6mO2n0r0sBsBge+imEGaD/FmkJKZOByFVd7IZprS2jhB71zKB+8dv8AKKtbqVI4nDuoZgQATz8qgtoIm7QaVGRBEBnqMLpH/V9KzEfSyFunsixXQWRAAGBG1RWvBuFGRWjj04PISMB96OmwFUY65pRjyAHuFK1Y3Cxt4Y441SEINP4c8hTG4TDNI7PBAzPuxXmf8v8AGhHaRWGgEjG+2aljlYDLYXz3pKHTJ04YsQxFHIgzt3U7Dr1GoZoy3SSOdpWN34iSUJBQZ8hk4oWOUn8EmT6NUvfyrykPzoBsPvrc3VnNAjDLrgauVUU1vcIXWTgTSLk/3RQg/QUa/EJkOA7bD9kH+NepeCQguImc9SmD96wrSYKnDSnDrhbi2EahmkijJz3fhHly3B+dZ24Bl7PTq6eJLtG2Q7eH6863E8PtNuEyPFgjV0ORis92adxw6aRTgiZdttgcD+VGrBCSx5FID7JqZ+FiJ0kiaO5bTtjYrnkfUVe3LTRIO6A0qMnJ3bz+NNuZnkVS7cjnIAG9NE/i3YE+VUphyTjKbl+jIr4BAt0ApOfxHUD8alMcIXMeEDbgodj8OVMcQTqVdF58sYINVhsJ7Ny/Dpcqc/opD/oHz6H1phai/AXORCCXOlf2gMr8fKoGZ8+CLWvRlYYNMXiAyIrxe5crqYA6lA9eo5f1pjcJSRi8TsqHcBRkCqxJStFHZstpxm4tx4e+GtcefOrFe8YjUW0kfhJ6/es4l4bq04XxWFC0kka5Ubkkcx/1V7xXixtkDcTvk4eh/wDDp4pW9w5/apyx27HjKuF1d8QgtPC041dI08TD4fzqsvOJzRxGS4mh4dbk/wB7cONbegH8qxV92xKao+DWiwDpcz4eQ+oHJfrWaurq4vJjNdzyTyn9eRiT/SmUUkbr8nReC8esb7jttw6xhnuBJJqlupyQMKNWQvPpjLedavgKGW6vLwnPeNjcct2Pl5Yrnf5NYf7TxO96wWuhP3nP38NdL7PIRw1HYYMjM2w6ch9AKSXkCX9FjKFwS5fCgnwivBLbJq1TSLpxnUtTKgbIfS48mApvcWsilWhjPmEfl9qSylCWSIMVFznHmuN6JV1I8MqEcuuPtUYigbJ3yTk4fO+/8zTTaw7apWCjfxBcfb1NAwSrDkJEx5ahTsMRsNX7u/2oP2RSjCKZQGxjw5xtjz+NI2jgrh12cljkjIJ/lS0YkkjYuSSw9NNeRxMJNWoEeWKYiXiLhZZDhR/i56jOMj30TbvcrI3ehiv6uQh880dTWWEUhXu+u67fEVnuzhE3DLgxsA3eJvjbbA/hVvrK3EeM+IjI6c/9fOqHs6BFZXMarg5QnPw86KXgR/6LN2ZQRIulR+t0+dCyxkkujAMfPntU7lgMuT+8DvQrN3ZOoaAeTAak+I6GroWUfwXtOjwSHBHXz5VKsxAyG2PUUxUeU+JOnMDUD7v5VK1mQVBOOe3ljzptSW7iNkEUoGtVYg5GRuKjbh9rIxdoRljk6SQPkKbMrxMQw5HGfOnLKdIopD/bw4Rb9peK2nDF4baXPcQBmbVGMSeLcjV0GfLFVckjyO0kjM7t+JmYkn4mmda9oFD0GvfhTRTqzCdH7DWTRdlJJ1jZ2u7z8S42RNt8nfcH51pbbit5awRRDh+pEQDYMp5e4j61x614pxKzjWOz4jeQRqSQkU7Kozz2BxVnF2w49Fj+3mTHISwxt9cZ+tI4i6u7R1UcfgkAW7tSpwSFMh6b+QH1oi243w1iE/tcQX9QJkD4gmuZQflE49EoXFk48mgP8GoxfykXT7XnA+GS+eMjPzzS6sb+0dQh4pYtIAJcM2yllbf0yR6edS3JSUIWYaGGVbmOR8vh8q5lb9v+Gnafs93Y87e4B+mBVtZflC4HGojaPiVsnkVVwPqaCgwpy9m4tCoLd2cr1PT4fWiGMmnKKGPkTisa/brs5cQlTxi6t8jB1WbA/NVNNTi3A5VMlp2lsw7f+o+g9P2iuOXl1o6mcmvRsjJIMDSvwY5+1SJcPrCtC4Uj8QII/nWUiFxOdVrxwMD+rHdBgfqaOWHjgGpJEmAGxDqx688gelahfs/4aFSrSRkjB17fAn+tZjgc6JY3Cy+Aa1BJXYDJFOF3x6JgJrWN8HI0R79c8noKG5XhnDb6a9gfuY0V5F0aWwBlsb861dQkp27RoLeZn3Vw8Z3wTkj49adNpUbMBnp51QcKvYLu29r4BercQDnFpIZCOepOYqxju1mI7wGOUjSFPJvd/WqatCrKrqRa2SGKPXHlGJ3BHhP+smi5lK2KysuCJCueY3H9N/caZCERhG0o7s6SG1r1GTtgkdakYRSQBfaz3Z8ax+EY3XmCOe7fKnTJy6wK4QG2ITIRfFk/rbc/69aDBGKPujGI9LSB0JbcOFxg7bY3yN6DCKRsdqKfQKLPnLG9KlSpTrFg06lSoMwqVKlSsyEK9OaVKgMj0ZxXuSKVKsgpnu9eEZG9KlWCNCJ+yPlUsUssP9xLJF+5Iy/Y0qVMAOh49xmD+64tfrjp7S5HyJxU9x2o45c2ktpccSlkglUpIjIniB6ZxmlSrAaRW2d1c2NylzZzyQTofDJE2D7vUehrd8I7cw8QaO349CsM5IVbuBfC2f216e8UqVFOhJwjJdNb7TccNRDr763f8JBypHoasLW9imXKOdQ56qVKqOKqzjhJqVErM5yww46q38D0pqyW5AJaRT5aeVKlSRLs/9k="/>
          <p:cNvSpPr>
            <a:spLocks noChangeAspect="1" noChangeArrowheads="1"/>
          </p:cNvSpPr>
          <p:nvPr/>
        </p:nvSpPr>
        <p:spPr bwMode="auto">
          <a:xfrm>
            <a:off x="155575" y="-457200"/>
            <a:ext cx="1085850" cy="962025"/>
          </a:xfrm>
          <a:prstGeom prst="rect">
            <a:avLst/>
          </a:prstGeom>
          <a:noFill/>
          <a:ln w="9525">
            <a:noFill/>
            <a:miter lim="800000"/>
            <a:headEnd/>
            <a:tailEnd/>
          </a:ln>
        </p:spPr>
        <p:txBody>
          <a:bodyPr/>
          <a:lstStyle/>
          <a:p>
            <a:endParaRPr lang="en-US">
              <a:latin typeface="Perpetua" pitchFamily="18" charset="0"/>
            </a:endParaRPr>
          </a:p>
        </p:txBody>
      </p:sp>
      <p:sp>
        <p:nvSpPr>
          <p:cNvPr id="4" name="Rectangle 3"/>
          <p:cNvSpPr>
            <a:spLocks noChangeArrowheads="1"/>
          </p:cNvSpPr>
          <p:nvPr/>
        </p:nvSpPr>
        <p:spPr bwMode="auto">
          <a:xfrm>
            <a:off x="762000" y="1219200"/>
            <a:ext cx="7848600" cy="4894263"/>
          </a:xfrm>
          <a:prstGeom prst="rect">
            <a:avLst/>
          </a:prstGeom>
          <a:noFill/>
          <a:ln w="9525">
            <a:noFill/>
            <a:miter lim="800000"/>
            <a:headEnd/>
            <a:tailEnd/>
          </a:ln>
        </p:spPr>
        <p:txBody>
          <a:bodyPr>
            <a:spAutoFit/>
          </a:bodyPr>
          <a:lstStyle/>
          <a:p>
            <a:r>
              <a:rPr lang="en-US" sz="3200" b="1" dirty="0">
                <a:latin typeface="Perpetua" pitchFamily="18" charset="0"/>
                <a:cs typeface="Arial" charset="0"/>
              </a:rPr>
              <a:t>Consider the following information:</a:t>
            </a:r>
            <a:r>
              <a:rPr lang="en-US" sz="2800" b="1" dirty="0">
                <a:latin typeface="Perpetua" pitchFamily="18" charset="0"/>
                <a:cs typeface="Arial" charset="0"/>
              </a:rPr>
              <a:t> 				</a:t>
            </a:r>
          </a:p>
          <a:p>
            <a:pPr lvl="1"/>
            <a:r>
              <a:rPr lang="en-US" sz="2400" b="1" dirty="0">
                <a:latin typeface="Perpetua" pitchFamily="18" charset="0"/>
                <a:cs typeface="Arial" charset="0"/>
              </a:rPr>
              <a:t>	</a:t>
            </a:r>
            <a:r>
              <a:rPr lang="en-US" sz="2400" b="1" dirty="0">
                <a:solidFill>
                  <a:srgbClr val="0070C0"/>
                </a:solidFill>
                <a:latin typeface="Perpetua" pitchFamily="18" charset="0"/>
                <a:cs typeface="Arial" charset="0"/>
              </a:rPr>
              <a:t>	</a:t>
            </a:r>
            <a:r>
              <a:rPr lang="en-US" sz="2800" b="1" u="sng" dirty="0">
                <a:solidFill>
                  <a:srgbClr val="0070C0"/>
                </a:solidFill>
                <a:latin typeface="Perpetua" pitchFamily="18" charset="0"/>
                <a:cs typeface="Arial" charset="0"/>
              </a:rPr>
              <a:t>Standard Deviation</a:t>
            </a:r>
            <a:r>
              <a:rPr lang="en-US" sz="2800" b="1" dirty="0">
                <a:solidFill>
                  <a:srgbClr val="0070C0"/>
                </a:solidFill>
                <a:latin typeface="Perpetua" pitchFamily="18" charset="0"/>
                <a:cs typeface="Arial" charset="0"/>
              </a:rPr>
              <a:t>		</a:t>
            </a:r>
            <a:r>
              <a:rPr lang="en-US" sz="2800" b="1" u="sng" dirty="0">
                <a:solidFill>
                  <a:srgbClr val="0070C0"/>
                </a:solidFill>
                <a:latin typeface="Perpetua" pitchFamily="18" charset="0"/>
                <a:cs typeface="Arial" charset="0"/>
              </a:rPr>
              <a:t>Beta</a:t>
            </a:r>
          </a:p>
          <a:p>
            <a:pPr lvl="1"/>
            <a:r>
              <a:rPr lang="en-US" sz="2800" b="1" dirty="0">
                <a:solidFill>
                  <a:srgbClr val="0070C0"/>
                </a:solidFill>
                <a:latin typeface="Perpetua" pitchFamily="18" charset="0"/>
                <a:cs typeface="Arial" charset="0"/>
              </a:rPr>
              <a:t>	Security C		20%			1.25</a:t>
            </a:r>
          </a:p>
          <a:p>
            <a:pPr lvl="1"/>
            <a:r>
              <a:rPr lang="en-US" sz="2800" b="1" dirty="0">
                <a:solidFill>
                  <a:srgbClr val="0070C0"/>
                </a:solidFill>
                <a:latin typeface="Perpetua" pitchFamily="18" charset="0"/>
                <a:cs typeface="Arial" charset="0"/>
              </a:rPr>
              <a:t>	Security K		30%			0.95</a:t>
            </a:r>
          </a:p>
          <a:p>
            <a:endParaRPr lang="en-US" sz="2800" b="1" dirty="0">
              <a:latin typeface="Perpetua" pitchFamily="18" charset="0"/>
              <a:cs typeface="Arial" charset="0"/>
            </a:endParaRPr>
          </a:p>
          <a:p>
            <a:pPr algn="ctr"/>
            <a:r>
              <a:rPr lang="en-US" sz="2800" b="1" dirty="0">
                <a:latin typeface="Perpetua" pitchFamily="18" charset="0"/>
                <a:cs typeface="Arial" charset="0"/>
              </a:rPr>
              <a:t>1. Which security has more total risk?</a:t>
            </a:r>
          </a:p>
          <a:p>
            <a:pPr algn="ctr"/>
            <a:r>
              <a:rPr lang="en-US" sz="2800" b="1" dirty="0">
                <a:solidFill>
                  <a:srgbClr val="FF0000"/>
                </a:solidFill>
                <a:latin typeface="Perpetua" pitchFamily="18" charset="0"/>
                <a:cs typeface="Arial" charset="0"/>
              </a:rPr>
              <a:t>K because the standard deviation </a:t>
            </a:r>
          </a:p>
          <a:p>
            <a:pPr algn="ctr"/>
            <a:r>
              <a:rPr lang="en-US" sz="2800" b="1" dirty="0">
                <a:solidFill>
                  <a:srgbClr val="FF0000"/>
                </a:solidFill>
                <a:latin typeface="Perpetua" pitchFamily="18" charset="0"/>
                <a:cs typeface="Arial" charset="0"/>
              </a:rPr>
              <a:t>is greater than C</a:t>
            </a:r>
          </a:p>
          <a:p>
            <a:pPr algn="ctr"/>
            <a:r>
              <a:rPr lang="en-US" sz="2800" b="1" dirty="0">
                <a:latin typeface="Perpetua" pitchFamily="18" charset="0"/>
                <a:cs typeface="Arial" charset="0"/>
              </a:rPr>
              <a:t>2. Which security has more systematic risk?</a:t>
            </a:r>
          </a:p>
          <a:p>
            <a:pPr algn="ctr"/>
            <a:r>
              <a:rPr lang="en-US" sz="2800" b="1" dirty="0">
                <a:solidFill>
                  <a:srgbClr val="FF0000"/>
                </a:solidFill>
                <a:latin typeface="Perpetua" pitchFamily="18" charset="0"/>
                <a:cs typeface="Arial" charset="0"/>
              </a:rPr>
              <a:t>C because the beta is larger than 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animEffect transition="in" filter="fade">
                                      <p:cBhvr>
                                        <p:cTn id="7" dur="2000"/>
                                        <p:tgtEl>
                                          <p:spTgt spid="4">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4">
                                            <p:txEl>
                                              <p:pRg st="6" end="6"/>
                                            </p:txEl>
                                          </p:spTgt>
                                        </p:tgtEl>
                                        <p:attrNameLst>
                                          <p:attrName>style.visibility</p:attrName>
                                        </p:attrNameLst>
                                      </p:cBhvr>
                                      <p:to>
                                        <p:strVal val="visible"/>
                                      </p:to>
                                    </p:set>
                                    <p:anim calcmode="lin" valueType="num">
                                      <p:cBhvr additive="base">
                                        <p:cTn id="12" dur="1000" fill="hold"/>
                                        <p:tgtEl>
                                          <p:spTgt spid="4">
                                            <p:txEl>
                                              <p:pRg st="6" end="6"/>
                                            </p:txEl>
                                          </p:spTgt>
                                        </p:tgtEl>
                                        <p:attrNameLst>
                                          <p:attrName>ppt_x</p:attrName>
                                        </p:attrNameLst>
                                      </p:cBhvr>
                                      <p:tavLst>
                                        <p:tav tm="0">
                                          <p:val>
                                            <p:strVal val="0-#ppt_w/2"/>
                                          </p:val>
                                        </p:tav>
                                        <p:tav tm="100000">
                                          <p:val>
                                            <p:strVal val="#ppt_x"/>
                                          </p:val>
                                        </p:tav>
                                      </p:tavLst>
                                    </p:anim>
                                    <p:anim calcmode="lin" valueType="num">
                                      <p:cBhvr additive="base">
                                        <p:cTn id="13" dur="1000" fill="hold"/>
                                        <p:tgtEl>
                                          <p:spTgt spid="4">
                                            <p:txEl>
                                              <p:pRg st="6" end="6"/>
                                            </p:txEl>
                                          </p:spTgt>
                                        </p:tgtEl>
                                        <p:attrNameLst>
                                          <p:attrName>ppt_y</p:attrName>
                                        </p:attrNameLst>
                                      </p:cBhvr>
                                      <p:tavLst>
                                        <p:tav tm="0">
                                          <p:val>
                                            <p:strVal val="#ppt_y"/>
                                          </p:val>
                                        </p:tav>
                                        <p:tav tm="100000">
                                          <p:val>
                                            <p:strVal val="#ppt_y"/>
                                          </p:val>
                                        </p:tav>
                                      </p:tavLst>
                                    </p:anim>
                                  </p:childTnLst>
                                </p:cTn>
                              </p:par>
                              <p:par>
                                <p:cTn id="14" presetID="2" presetClass="entr" presetSubtype="8" fill="hold" nodeType="withEffect">
                                  <p:stCondLst>
                                    <p:cond delay="0"/>
                                  </p:stCondLst>
                                  <p:childTnLst>
                                    <p:set>
                                      <p:cBhvr>
                                        <p:cTn id="15" dur="1" fill="hold">
                                          <p:stCondLst>
                                            <p:cond delay="0"/>
                                          </p:stCondLst>
                                        </p:cTn>
                                        <p:tgtEl>
                                          <p:spTgt spid="4">
                                            <p:txEl>
                                              <p:pRg st="7" end="7"/>
                                            </p:txEl>
                                          </p:spTgt>
                                        </p:tgtEl>
                                        <p:attrNameLst>
                                          <p:attrName>style.visibility</p:attrName>
                                        </p:attrNameLst>
                                      </p:cBhvr>
                                      <p:to>
                                        <p:strVal val="visible"/>
                                      </p:to>
                                    </p:set>
                                    <p:anim calcmode="lin" valueType="num">
                                      <p:cBhvr additive="base">
                                        <p:cTn id="16" dur="1000" fill="hold"/>
                                        <p:tgtEl>
                                          <p:spTgt spid="4">
                                            <p:txEl>
                                              <p:pRg st="7" end="7"/>
                                            </p:txEl>
                                          </p:spTgt>
                                        </p:tgtEl>
                                        <p:attrNameLst>
                                          <p:attrName>ppt_x</p:attrName>
                                        </p:attrNameLst>
                                      </p:cBhvr>
                                      <p:tavLst>
                                        <p:tav tm="0">
                                          <p:val>
                                            <p:strVal val="0-#ppt_w/2"/>
                                          </p:val>
                                        </p:tav>
                                        <p:tav tm="100000">
                                          <p:val>
                                            <p:strVal val="#ppt_x"/>
                                          </p:val>
                                        </p:tav>
                                      </p:tavLst>
                                    </p:anim>
                                    <p:anim calcmode="lin" valueType="num">
                                      <p:cBhvr additive="base">
                                        <p:cTn id="17" dur="1000" fill="hold"/>
                                        <p:tgtEl>
                                          <p:spTgt spid="4">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8" end="8"/>
                                            </p:txEl>
                                          </p:spTgt>
                                        </p:tgtEl>
                                        <p:attrNameLst>
                                          <p:attrName>style.visibility</p:attrName>
                                        </p:attrNameLst>
                                      </p:cBhvr>
                                      <p:to>
                                        <p:strVal val="visible"/>
                                      </p:to>
                                    </p:set>
                                    <p:animEffect transition="in" filter="fade">
                                      <p:cBhvr>
                                        <p:cTn id="22" dur="2000"/>
                                        <p:tgtEl>
                                          <p:spTgt spid="4">
                                            <p:txEl>
                                              <p:pRg st="8" end="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4">
                                            <p:txEl>
                                              <p:pRg st="9" end="9"/>
                                            </p:txEl>
                                          </p:spTgt>
                                        </p:tgtEl>
                                        <p:attrNameLst>
                                          <p:attrName>style.visibility</p:attrName>
                                        </p:attrNameLst>
                                      </p:cBhvr>
                                      <p:to>
                                        <p:strVal val="visible"/>
                                      </p:to>
                                    </p:set>
                                    <p:anim calcmode="lin" valueType="num">
                                      <p:cBhvr additive="base">
                                        <p:cTn id="27" dur="1000" fill="hold"/>
                                        <p:tgtEl>
                                          <p:spTgt spid="4">
                                            <p:txEl>
                                              <p:pRg st="9" end="9"/>
                                            </p:txEl>
                                          </p:spTgt>
                                        </p:tgtEl>
                                        <p:attrNameLst>
                                          <p:attrName>ppt_x</p:attrName>
                                        </p:attrNameLst>
                                      </p:cBhvr>
                                      <p:tavLst>
                                        <p:tav tm="0">
                                          <p:val>
                                            <p:strVal val="0-#ppt_w/2"/>
                                          </p:val>
                                        </p:tav>
                                        <p:tav tm="100000">
                                          <p:val>
                                            <p:strVal val="#ppt_x"/>
                                          </p:val>
                                        </p:tav>
                                      </p:tavLst>
                                    </p:anim>
                                    <p:anim calcmode="lin" valueType="num">
                                      <p:cBhvr additive="base">
                                        <p:cTn id="28" dur="1000" fill="hold"/>
                                        <p:tgtEl>
                                          <p:spTgt spid="4">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Title 1"/>
          <p:cNvSpPr>
            <a:spLocks noGrp="1"/>
          </p:cNvSpPr>
          <p:nvPr>
            <p:ph type="title"/>
          </p:nvPr>
        </p:nvSpPr>
        <p:spPr>
          <a:xfrm>
            <a:off x="800100" y="265113"/>
            <a:ext cx="7772400" cy="912812"/>
          </a:xfrm>
          <a:solidFill>
            <a:schemeClr val="bg2"/>
          </a:solidFill>
        </p:spPr>
        <p:txBody>
          <a:bodyPr/>
          <a:lstStyle/>
          <a:p>
            <a:pPr algn="ctr" eaLnBrk="1" hangingPunct="1"/>
            <a:r>
              <a:rPr lang="en-US" sz="4800" b="1" smtClean="0"/>
              <a:t>Total vs. Systematic Risk</a:t>
            </a:r>
          </a:p>
        </p:txBody>
      </p:sp>
      <p:sp>
        <p:nvSpPr>
          <p:cNvPr id="97282" name="AutoShape 2" descr="data:image/jpeg;base64,/9j/4AAQSkZJRgABAQAAAQABAAD/2wBDAAkGBwgHBgkIBwgKCgkLDRYPDQwMDRsUFRAWIB0iIiAdHx8kKDQsJCYxJx8fLT0tMTU3Ojo6Iys/RD84QzQ5Ojf/2wBDAQoKCg0MDRoPDxo3JR8lNzc3Nzc3Nzc3Nzc3Nzc3Nzc3Nzc3Nzc3Nzc3Nzc3Nzc3Nzc3Nzc3Nzc3Nzc3Nzc3Nzf/wAARCACYAKsDASIAAhEBAxEB/8QAHAAAAQUBAQEAAAAAAAAAAAAABAACAwUGBwEI/8QARRAAAgEDAgMFBgEJBQYHAAAAAQIDAAQREiEFMUEGEyJRYRRxgZGhsTIHFSNCUnLB0eEkM0Oi8DVigpKywkRFU2Nzk/H/xAAZAQADAQEBAAAAAAAAAAAAAAABAgMABAX/xAAiEQACAgMAAgMBAQEAAAAAAAAAAQIRAxIhMUEEE1EiMmH/2gAMAwEAAhEDEQA/AOR16DmtDb9hu01wNuFNGPOWWNce8asj5UZF+TftCcd4bCIddVwTj5LUlCRTZGQbrTScAnoK38f5NZBpN9xqBAPxLDCSfmxH2qZOwXBQfHxC6mHIgOmPoNqdQYHNGMk7O8dWJJfzLftHIoZGSAuCDuDtmojwPjJ/8ovx+9bsv3FdZmtIpCCGZiFVRmQgAKABsPdQ84tLXT3kCliMjSgb6mtQG0csXgnFm5cNuueN0xRK9luPP+HhsnxkQf8AdXTYZba78LQY7rDAPjfp0PrRsU6LjTayIPIBRj/NQ3oGqZyleyXaHpw1v/vjH/dTl7JcfY4NgF9XuIwP+quxQurgAwHnvkpt9aPWwh7oyRQxSvt01dam8tei0MSk6bONWnYXjU00ayLaxIzAO3tSZAzuQPdWkuvyZWw1ta8bljijBYtPAkgIHXwPnp5V0CKz78mMQnV1BtQo+dIWRsL2S3jBZJYXTz5qaEcm0kjpfxoqLd9OVv2ButX9n43wmX/5WlhPyKEfWppPyX9qY1yLazlHnHdKfuBWu1HiEkEYESB5ACYkwXBOPP1+tdCaRdWCBqG261XNFQdHFjyNnz3d9iO1NoCZeAX2Bz7tBJ9EJNVVxw2/t9rrh19CP/dtZF+4r6HvDxmObXaz2xiUse59lYahnYat+Qz7/SozxLjAbxrZqDnwtcFT123Ub/h6nmfLefCu7PmxyinGtQf2ScEU0nO43HpX0yIxd2we9tbbvGzlV0yqBn9rG9Z7inZ7s87H2zgtm2rm0dtpPzTBpo0xW2cEeozXU+0vZPs3bcB4hd8PtHiuIIGeMi4kIBHmGJrljAZOKslRCQ2niIEZpoGSBRI5VnKgRjZ2zs3cLFw6QeLSJP1VJ6Dyo6W7YjwxykHqMD7ms9wCYtZuFbkwyd/Kiri6aNyEIHwpqJk90iXA/SWoIU7B5SAfU451CEdP7pYIxy8Kn75oVrmV9g7b88bV4qSudw2PU/zoMKCi6/4lzpI/ZIX+teiJJArMoZR5+L6mh4rVS27ID5E1aW0ShQmpW+NSk6RSPT2O3UQSCNMMUOBU1udYDdCARgCi7WMibQygEKDt1p1tZmOPBeMLGxXJPkdvpiudybOrGorySQ6uYI+VF95KMAMabFayMAUdCpHMUVFazIAWkj25lqSzpTiS2MrmQBi3xr2/KLxewOPxMVb44qWDUuQzREnfCjcCgeJtiW1kbfTOukluW5P2FBWpJo0WnIzMS8O4RdWM9x7WZFhEpCaWXYkcjg9B1q3HaDhrOS8zqcnOu2Plk7hjWf7VSq3GbmJFCrAgiGOoJH86p5H/ABnO+JD/AAr1XhUlbPIlNxlSOnW2u4tEuraRXifdcM6n5EU1vazyf4aifuKBsDIOzUUcUk6sYxvCPH+LO24qGzinE0TNxC92bxRywEhvTVyFcPTpXgLdr1c4hYjzyn86DkuJn1BoDJj8Wghse/Bqo7SXdxFxGWe6jkFlGihTFIQZBgZyM42OeQzy2rD2ty13JHFw+L9LE5OpMs6pvseoBODjNUSFbNf2qjnm7O8ShhgkeR7dgqKpZiT0Arjk3CeJxk6uGXwA6m2cfwrr3Abu7mlWOeae4Vo9T6shYj5ZIyfnREk3FI2bTZxugJxomwcZ95p0xGcSFvLGcyoyH9l1IP1p2K6L+UEPPwe0mmjaNo5vEDuRlTt88VgNIPTNK/JaCVHQuz8h9kkC5OGGcH0qweRpclEA+Oaq+BRym0kBikGphgspXVt61bQQOjAsFQepzVJM5kRhJiNmYDyG1Sx2xY+Jz96Dk4nCLo28NvcSyAZaRkKRj/iPMe6ifzn7MUZoVCHODECc4Hn8anJhRYwWuOSk+mKsbe3kyAMJv+1vQ1hdpd2i3Chgp8xRkUhD+BSf3th8edSkViVcXFrmSSX832Es8ykoXmPJh0xsPrVwszJdss8axGWNJgruuA2MMOfQgfMVUcb4vdWF73EEcYV0Dh23LZJB25cxUFhdniUZa4zPNZy6iGwC0bjSQMeTBDU9WNjmtqkalbx4UxF7OxzuWnQD5A008QuD4geGj1aXP2qoZwkjaOGxDfqhNerPcg/o+HQA+eDR+pnSs2NLwW3t8xxm84YhHIgMcfSo5ZvaAsdxxeyAU5HdwufP09artd6eXD4h/wABpytfk/7Pg+MdMsTs33x9A3GbKG74lc3X5zh0SFcYgk6Y9PSgDwm3IKnike4YZEDdTnzq71cR5CygHp3YpzycSVSRBGvuVRXV9k6pnNKGFu3YRZcSgjtYLMSyeHSgdUA38znNBni9rckFrxY3G2LmAoV9NSGo+N96YLeSUp3isQoUYzkdfXY1LeJHaAy2llE6ysXlZ0Lc9/OpxivY2VKKTiSN7W65iUzR89UFwzg/JifmKBknALLJFgnocZ+TA1BbRWV5LpSI28uCS9u5UfL+tEwLcg92eMCVAD+juIdWw/eP2p6SOe2Rrddyrd2GjB3IVUxnzxpFejiETFi8Zb00AY+Io02Cuh1JESesYZB8skfShJ+HRwrqd2Qc9RXUB8V5fEVqRm2UvbeNbnsleyRRsO6eOTB8g65PyJrleWPI7V2m/tfa+AcSs4XSaSa2dYgjBssVOPXniuRS8G4vHIyScJ4gGB3Hsrn7ClcSkHw6bI5bcuR6mmNl4nRCSzAjJOK9JVBl+VeCcH8KHHrtRIoqLRL+3uZPalhSBcaiZAQd/X3Gi2ltr2SOKV2eRGLhIRqBwCcZOwzy+NEC3gMkshiUtLgvnfOBgfeiolCrpVQB5AUrQbDLCWL2dP0Jhz/hkcqOjuQMaF2+1VsY3AA38hUryRQAGaQR55LzY/ClcbHTG9rYFktbe7wWML4OOeG2+4FA9norp70SCB+4dGilfTpyCPXnvg7eVWDXrTwOvs7iFUZi0mMnAJG3vAqil7SsGEklsrSINszP4T7s4paplIYZT/qJr5rx4gquvjK5JLdeRpscssmTGP8AMR/CojKqQrLK8o1AagrkbkZ5VFazQ3M+iTvgxOwEpNPYjDFeXO6qR/vEtT/E36sQ/wCEihJbiwhLK0jFl2OZuVB/nm2jkPfQyiM/hdHzn5gdaawWWyiQNp2x5jOPvUgMqMBzz5IT/GmW0trcIXieQ6RkqxGVqFb2HvyoEijo+VP0rbDD+NZe0Lhv7tgefwr2FzLZwaeqA567bfwqLj1ytjwwStG88buFZQ4XY9c49KrOE8cguL22tBbTxq7FQTMDjmd9vOlUul9JSx8LtQNLLpYZH4kIJHzqJgeQKP4SMOuk42yMj3eVTRlnTIKyLjxFN8e8cxSjgTOTv1GaejkTAprESzQzd7eQlGdyInzG5OPxLvnkOnnRkDTJJ3ccsUoBOEcAEDfoMdSOnQ1P3Q6Er7jmk8etcSqJB5MMihX4NsgB+EWV08j3FqYXC6i0b8+edveKEW1t4wFTiHFUUDZQhOBV4s6Qgs6tg7EayR8s0L3PDTv4V9NbDH+ang/0VpGSjYTWsb5/Eit9KS7e/wAqEsZks+HwQXjhJEQKUHib5CiIJZpm02tppX9pzv8AKlpi2GRRu3JTUkkltasi3U6ozAsqDJZgOeAN6ItYnWICVhr5tQcvD9V9cXNrfSx98E1rHEpKlcjwueW2cjfnSWvYyRa2b281us1qUkhlUFXU5DDzzXi2UUQeRIjJJjIBycmvLO1eKGOGJTFCgwoViWA953Pyo/ToXLMD61NSdhrhSXUs/wCb7x5gyqIWAGjSMnAwPnWQl0MhwBluWPWtl2jdBwq40nmUU/Fh/KsnCokuIE2y0iD5kCnXenp/FVYWb90DIY9ORjGK8tLRISSI2GoY1GQnFeXN0iHCaWYk5GrBFAlrcu0j2p1N+I96ftTHnNWym7RxXNvEVWymdw4IlUlhjOcjnUHD7hbgIt1Bc/o4te6HxudRxnGR0rUx3MRI/svLykNS99E/4oJR7piKDYFEB7NWtx3qSvB3aKhU5J3JHL1q6/NkftHeqknPIBlIX5VCJIDzhmz5+0NRNrdRQsTHA243BlJpGyiiC9qYXbgkx0DwshwP3gPsaxdni34hbTBcaJ0bn0zv9K6Pxdorvs/eNldoi2AwOMf/AJWBaOPmNORQTPT+LHbE0bBLeITMF/QursoZT5HHw6UQ0dxCx9oh70dJIxhvmNvmKsre2jmmkk28RV9jjOpFPL+VO4rcXFpYzNZQRtcgfohM5WMn1IBwBTbHivE9mVuhjvE7H/ckTSw92dj869LaThwQRzBGDVXw3thPbxLH2kgtUkJwJbNnkEmCAx0FRgDI3BI3ArQQXXDuKRO3D7mCeNHKOIXDhWHMEdD8qO7Q6jRWzKkqlSDg0L7CnQt8qOuW9nlwzNEp5FvEh/iKaJCRn+zt694N6rF2K6MHFbW9o+hIC7AZLMcAe886PgS5ndTGHWPOcp4V+Z50XFFFJocwqZCM/hzRisBjOAP2V50kp2qFUekiRKy6XGVYYII51PHFHEuyqPUjeoVf9lQPU7mkzE8zU1Gytkr3AH4Rk+dCO3eTvJMzGGKFnZdZXPIDl8ae3Ll8aAvZEXh906kOXZIhpPkNR6UaoST9g13PaXiNbyR3Cxlg2UkDcs43IzQkNlw5Jope9vF7t1fLIhGQQd/lVrb2aWUUV1+OViAqtsq8/LnUyS3rYYxWbjPIwuuB7610GGfJFUmIz2F1gRTKGyTnumG/rSEMUpCi4hJPmWB+1WttZw3USStAqhsnA+WM/CrW0ggTKQKgI2bSBke+l2GWxmxw2RRsY3H+7MB98URFw6fAKwsfVXVvsa1It9snOfWoZOEwXA1NDhzydAA3zobj20UYs5lOGjf/AJaeIiu/IjzoqXglxltN5NEo5MrcvfQyxPGxSPtGmtSSdU2T7ueKFmWVrygzu7duEzwLlZWhkXGrnsa56GjcZUjDbrvW0vOI8W4dIkMs0UjFchmjDAgnHl6fWq/jjw3vADcLBAkoulXXHEqEjQ3kPOsmdfw/lpS0ryX3DLuB7CwLyASvbIfEMZwMHxfDrRxutMoikbDEbKwxqHoeR+FUPBnV+B2Md3GCy94hI5rhzj38xRbR3MMINuwntjzjKhh8v5VXX8POzzccrQZd2VlfRmOeGNlyDpZQRkHI5jocH31nLjsrFaKZLCSbvFXTETLgQgjxMpwTrJ8Wo75GCcVaxXsAB1O8b7eCV8rn0J3HuNEmfSBk6SeWTsfj1rUaORPqAuGx3TcOQcVlE0zAah4SFOB1HPPP44rw8LgJJ72UelFGRS2SN+pHWl3nu/5qpCzSjF9M3H44oyowjKCAOVShkQgHOfIUHwNva+HCJ3w0LFTjnj/Rq2ht4YhhRk+Z3qLl0K8DQMDJ2T9o0x8gqFBbPWngRrIQz6mO2n0r0sBsBge+imEGaD/FmkJKZOByFVd7IZprS2jhB71zKB+8dv8AKKtbqVI4nDuoZgQATz8qgtoIm7QaVGRBEBnqMLpH/V9KzEfSyFunsixXQWRAAGBG1RWvBuFGRWjj04PISMB96OmwFUY65pRjyAHuFK1Y3Cxt4Y441SEINP4c8hTG4TDNI7PBAzPuxXmf8v8AGhHaRWGgEjG+2aljlYDLYXz3pKHTJ04YsQxFHIgzt3U7Dr1GoZoy3SSOdpWN34iSUJBQZ8hk4oWOUn8EmT6NUvfyrykPzoBsPvrc3VnNAjDLrgauVUU1vcIXWTgTSLk/3RQg/QUa/EJkOA7bD9kH+NepeCQguImc9SmD96wrSYKnDSnDrhbi2EahmkijJz3fhHly3B+dZ24Bl7PTq6eJLtG2Q7eH6863E8PtNuEyPFgjV0ORis92adxw6aRTgiZdttgcD+VGrBCSx5FID7JqZ+FiJ0kiaO5bTtjYrnkfUVe3LTRIO6A0qMnJ3bz+NNuZnkVS7cjnIAG9NE/i3YE+VUphyTjKbl+jIr4BAt0ApOfxHUD8alMcIXMeEDbgodj8OVMcQTqVdF58sYINVhsJ7Ny/Dpcqc/opD/oHz6H1phai/AXORCCXOlf2gMr8fKoGZ8+CLWvRlYYNMXiAyIrxe5crqYA6lA9eo5f1pjcJSRi8TsqHcBRkCqxJStFHZstpxm4tx4e+GtcefOrFe8YjUW0kfhJ6/es4l4bq04XxWFC0kka5Ubkkcx/1V7xXixtkDcTvk4eh/wDDp4pW9w5/apyx27HjKuF1d8QgtPC041dI08TD4fzqsvOJzRxGS4mh4dbk/wB7cONbegH8qxV92xKao+DWiwDpcz4eQ+oHJfrWaurq4vJjNdzyTyn9eRiT/SmUUkbr8nReC8esb7jttw6xhnuBJJqlupyQMKNWQvPpjLedavgKGW6vLwnPeNjcct2Pl5Yrnf5NYf7TxO96wWuhP3nP38NdL7PIRw1HYYMjM2w6ch9AKSXkCX9FjKFwS5fCgnwivBLbJq1TSLpxnUtTKgbIfS48mApvcWsilWhjPmEfl9qSylCWSIMVFznHmuN6JV1I8MqEcuuPtUYigbJ3yTk4fO+/8zTTaw7apWCjfxBcfb1NAwSrDkJEx5ahTsMRsNX7u/2oP2RSjCKZQGxjw5xtjz+NI2jgrh12cljkjIJ/lS0YkkjYuSSw9NNeRxMJNWoEeWKYiXiLhZZDhR/i56jOMj30TbvcrI3ehiv6uQh880dTWWEUhXu+u67fEVnuzhE3DLgxsA3eJvjbbA/hVvrK3EeM+IjI6c/9fOqHs6BFZXMarg5QnPw86KXgR/6LN2ZQRIulR+t0+dCyxkkujAMfPntU7lgMuT+8DvQrN3ZOoaAeTAak+I6GroWUfwXtOjwSHBHXz5VKsxAyG2PUUxUeU+JOnMDUD7v5VK1mQVBOOe3ljzptSW7iNkEUoGtVYg5GRuKjbh9rIxdoRljk6SQPkKbMrxMQw5HGfOnLKdIopD/bw4Rb9peK2nDF4baXPcQBmbVGMSeLcjV0GfLFVckjyO0kjM7t+JmYkn4mmda9oFD0GvfhTRTqzCdH7DWTRdlJJ1jZ2u7z8S42RNt8nfcH51pbbit5awRRDh+pEQDYMp5e4j61x614pxKzjWOz4jeQRqSQkU7Kozz2BxVnF2w49Fj+3mTHISwxt9cZ+tI4i6u7R1UcfgkAW7tSpwSFMh6b+QH1oi243w1iE/tcQX9QJkD4gmuZQflE49EoXFk48mgP8GoxfykXT7XnA+GS+eMjPzzS6sb+0dQh4pYtIAJcM2yllbf0yR6edS3JSUIWYaGGVbmOR8vh8q5lb9v+Gnafs93Y87e4B+mBVtZflC4HGojaPiVsnkVVwPqaCgwpy9m4tCoLd2cr1PT4fWiGMmnKKGPkTisa/brs5cQlTxi6t8jB1WbA/NVNNTi3A5VMlp2lsw7f+o+g9P2iuOXl1o6mcmvRsjJIMDSvwY5+1SJcPrCtC4Uj8QII/nWUiFxOdVrxwMD+rHdBgfqaOWHjgGpJEmAGxDqx688gelahfs/4aFSrSRkjB17fAn+tZjgc6JY3Cy+Aa1BJXYDJFOF3x6JgJrWN8HI0R79c8noKG5XhnDb6a9gfuY0V5F0aWwBlsb861dQkp27RoLeZn3Vw8Z3wTkj49adNpUbMBnp51QcKvYLu29r4BercQDnFpIZCOepOYqxju1mI7wGOUjSFPJvd/WqatCrKrqRa2SGKPXHlGJ3BHhP+smi5lK2KysuCJCueY3H9N/caZCERhG0o7s6SG1r1GTtgkdakYRSQBfaz3Z8ax+EY3XmCOe7fKnTJy6wK4QG2ITIRfFk/rbc/69aDBGKPujGI9LSB0JbcOFxg7bY3yN6DCKRsdqKfQKLPnLG9KlSpTrFg06lSoMwqVKlSsyEK9OaVKgMj0ZxXuSKVKsgpnu9eEZG9KlWCNCJ+yPlUsUssP9xLJF+5Iy/Y0qVMAOh49xmD+64tfrjp7S5HyJxU9x2o45c2ktpccSlkglUpIjIniB6ZxmlSrAaRW2d1c2NylzZzyQTofDJE2D7vUehrd8I7cw8QaO349CsM5IVbuBfC2f216e8UqVFOhJwjJdNb7TccNRDr763f8JBypHoasLW9imXKOdQ56qVKqOKqzjhJqVErM5yww46q38D0pqyW5AJaRT5aeVKlSRLs/9k="/>
          <p:cNvSpPr>
            <a:spLocks noChangeAspect="1" noChangeArrowheads="1"/>
          </p:cNvSpPr>
          <p:nvPr/>
        </p:nvSpPr>
        <p:spPr bwMode="auto">
          <a:xfrm>
            <a:off x="155575" y="-457200"/>
            <a:ext cx="1085850" cy="962025"/>
          </a:xfrm>
          <a:prstGeom prst="rect">
            <a:avLst/>
          </a:prstGeom>
          <a:noFill/>
          <a:ln w="9525">
            <a:noFill/>
            <a:miter lim="800000"/>
            <a:headEnd/>
            <a:tailEnd/>
          </a:ln>
        </p:spPr>
        <p:txBody>
          <a:bodyPr/>
          <a:lstStyle/>
          <a:p>
            <a:endParaRPr lang="en-US">
              <a:latin typeface="Perpetua" pitchFamily="18" charset="0"/>
            </a:endParaRPr>
          </a:p>
        </p:txBody>
      </p:sp>
      <p:sp>
        <p:nvSpPr>
          <p:cNvPr id="4" name="Rectangle 3"/>
          <p:cNvSpPr>
            <a:spLocks noChangeArrowheads="1"/>
          </p:cNvSpPr>
          <p:nvPr/>
        </p:nvSpPr>
        <p:spPr bwMode="auto">
          <a:xfrm>
            <a:off x="822325" y="1219200"/>
            <a:ext cx="7848600" cy="5211763"/>
          </a:xfrm>
          <a:prstGeom prst="rect">
            <a:avLst/>
          </a:prstGeom>
          <a:noFill/>
          <a:ln w="9525">
            <a:noFill/>
            <a:miter lim="800000"/>
            <a:headEnd/>
            <a:tailEnd/>
          </a:ln>
        </p:spPr>
        <p:txBody>
          <a:bodyPr>
            <a:spAutoFit/>
          </a:bodyPr>
          <a:lstStyle/>
          <a:p>
            <a:pPr marL="401638" indent="-401638"/>
            <a:r>
              <a:rPr lang="en-US" sz="3200" b="1" dirty="0">
                <a:latin typeface="Perpetua" pitchFamily="18" charset="0"/>
                <a:cs typeface="Arial" charset="0"/>
              </a:rPr>
              <a:t>Consider the following information:</a:t>
            </a:r>
            <a:r>
              <a:rPr lang="en-US" sz="2800" b="1" dirty="0">
                <a:latin typeface="Perpetua" pitchFamily="18" charset="0"/>
                <a:cs typeface="Arial" charset="0"/>
              </a:rPr>
              <a:t> 				</a:t>
            </a:r>
          </a:p>
          <a:p>
            <a:pPr marL="515938" lvl="1"/>
            <a:r>
              <a:rPr lang="en-US" sz="2400" b="1" dirty="0">
                <a:latin typeface="Perpetua" pitchFamily="18" charset="0"/>
                <a:cs typeface="Arial" charset="0"/>
              </a:rPr>
              <a:t>	</a:t>
            </a:r>
            <a:r>
              <a:rPr lang="en-US" sz="2400" b="1" dirty="0">
                <a:solidFill>
                  <a:srgbClr val="0070C0"/>
                </a:solidFill>
                <a:latin typeface="Perpetua" pitchFamily="18" charset="0"/>
                <a:cs typeface="Arial" charset="0"/>
              </a:rPr>
              <a:t>	</a:t>
            </a:r>
            <a:r>
              <a:rPr lang="en-US" sz="2800" b="1" u="sng" dirty="0">
                <a:solidFill>
                  <a:srgbClr val="0070C0"/>
                </a:solidFill>
                <a:latin typeface="Perpetua" pitchFamily="18" charset="0"/>
                <a:cs typeface="Arial" charset="0"/>
              </a:rPr>
              <a:t>Standard Deviation</a:t>
            </a:r>
            <a:r>
              <a:rPr lang="en-US" sz="2800" b="1" dirty="0">
                <a:solidFill>
                  <a:srgbClr val="0070C0"/>
                </a:solidFill>
                <a:latin typeface="Perpetua" pitchFamily="18" charset="0"/>
                <a:cs typeface="Arial" charset="0"/>
              </a:rPr>
              <a:t>		</a:t>
            </a:r>
            <a:r>
              <a:rPr lang="en-US" sz="2800" b="1" u="sng" dirty="0">
                <a:solidFill>
                  <a:srgbClr val="0070C0"/>
                </a:solidFill>
                <a:latin typeface="Perpetua" pitchFamily="18" charset="0"/>
                <a:cs typeface="Arial" charset="0"/>
              </a:rPr>
              <a:t>Beta</a:t>
            </a:r>
          </a:p>
          <a:p>
            <a:pPr marL="515938" lvl="1"/>
            <a:r>
              <a:rPr lang="en-US" sz="2800" b="1" dirty="0">
                <a:solidFill>
                  <a:srgbClr val="0070C0"/>
                </a:solidFill>
                <a:latin typeface="Perpetua" pitchFamily="18" charset="0"/>
                <a:cs typeface="Arial" charset="0"/>
              </a:rPr>
              <a:t>	Security C		20%			1.25</a:t>
            </a:r>
          </a:p>
          <a:p>
            <a:pPr marL="515938" lvl="1"/>
            <a:r>
              <a:rPr lang="en-US" sz="2800" b="1" dirty="0">
                <a:solidFill>
                  <a:srgbClr val="0070C0"/>
                </a:solidFill>
                <a:latin typeface="Perpetua" pitchFamily="18" charset="0"/>
                <a:cs typeface="Arial" charset="0"/>
              </a:rPr>
              <a:t>	Security K		30%			0.95</a:t>
            </a:r>
          </a:p>
          <a:p>
            <a:pPr marL="401638" indent="-401638"/>
            <a:endParaRPr lang="en-US" sz="3200" b="1" dirty="0">
              <a:latin typeface="Perpetua" pitchFamily="18" charset="0"/>
              <a:cs typeface="Arial" charset="0"/>
            </a:endParaRPr>
          </a:p>
          <a:p>
            <a:pPr marL="401638" indent="-401638"/>
            <a:r>
              <a:rPr lang="en-US" sz="3200" b="1" dirty="0">
                <a:latin typeface="Perpetua" pitchFamily="18" charset="0"/>
                <a:cs typeface="Arial" charset="0"/>
              </a:rPr>
              <a:t>3. Which security should have the higher expected return?</a:t>
            </a:r>
          </a:p>
          <a:p>
            <a:pPr marL="401638" indent="-401638"/>
            <a:endParaRPr lang="en-US" sz="3200" b="1" dirty="0">
              <a:latin typeface="Perpetua" pitchFamily="18" charset="0"/>
              <a:cs typeface="Arial" charset="0"/>
            </a:endParaRPr>
          </a:p>
          <a:p>
            <a:pPr marL="401638" indent="-401638"/>
            <a:r>
              <a:rPr lang="en-US" sz="3200" b="1" dirty="0">
                <a:solidFill>
                  <a:srgbClr val="FF0000"/>
                </a:solidFill>
                <a:latin typeface="Perpetua" pitchFamily="18" charset="0"/>
                <a:cs typeface="Arial" charset="0"/>
              </a:rPr>
              <a:t>   C because beta measures risk and it’s expected return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animEffect transition="in" filter="fade">
                                      <p:cBhvr>
                                        <p:cTn id="7" dur="2000"/>
                                        <p:tgtEl>
                                          <p:spTgt spid="4">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4">
                                            <p:txEl>
                                              <p:pRg st="7" end="7"/>
                                            </p:txEl>
                                          </p:spTgt>
                                        </p:tgtEl>
                                        <p:attrNameLst>
                                          <p:attrName>style.visibility</p:attrName>
                                        </p:attrNameLst>
                                      </p:cBhvr>
                                      <p:to>
                                        <p:strVal val="visible"/>
                                      </p:to>
                                    </p:set>
                                    <p:anim calcmode="lin" valueType="num">
                                      <p:cBhvr additive="base">
                                        <p:cTn id="12" dur="1000" fill="hold"/>
                                        <p:tgtEl>
                                          <p:spTgt spid="4">
                                            <p:txEl>
                                              <p:pRg st="7" end="7"/>
                                            </p:txEl>
                                          </p:spTgt>
                                        </p:tgtEl>
                                        <p:attrNameLst>
                                          <p:attrName>ppt_x</p:attrName>
                                        </p:attrNameLst>
                                      </p:cBhvr>
                                      <p:tavLst>
                                        <p:tav tm="0">
                                          <p:val>
                                            <p:strVal val="0-#ppt_w/2"/>
                                          </p:val>
                                        </p:tav>
                                        <p:tav tm="100000">
                                          <p:val>
                                            <p:strVal val="#ppt_x"/>
                                          </p:val>
                                        </p:tav>
                                      </p:tavLst>
                                    </p:anim>
                                    <p:anim calcmode="lin" valueType="num">
                                      <p:cBhvr additive="base">
                                        <p:cTn id="13" dur="1000" fill="hold"/>
                                        <p:tgtEl>
                                          <p:spTgt spid="4">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Title 1"/>
          <p:cNvSpPr>
            <a:spLocks noGrp="1"/>
          </p:cNvSpPr>
          <p:nvPr>
            <p:ph type="title"/>
          </p:nvPr>
        </p:nvSpPr>
        <p:spPr>
          <a:xfrm>
            <a:off x="838200" y="304800"/>
            <a:ext cx="7772400" cy="912813"/>
          </a:xfrm>
          <a:solidFill>
            <a:schemeClr val="bg2"/>
          </a:solidFill>
        </p:spPr>
        <p:txBody>
          <a:bodyPr/>
          <a:lstStyle/>
          <a:p>
            <a:pPr algn="ctr" eaLnBrk="1" hangingPunct="1"/>
            <a:r>
              <a:rPr lang="en-US" sz="4800" b="1" smtClean="0"/>
              <a:t>Example: Portfolio Betas</a:t>
            </a:r>
          </a:p>
        </p:txBody>
      </p:sp>
      <p:sp>
        <p:nvSpPr>
          <p:cNvPr id="99330" name="AutoShape 2" descr="data:image/jpeg;base64,/9j/4AAQSkZJRgABAQAAAQABAAD/2wBDAAkGBwgHBgkIBwgKCgkLDRYPDQwMDRsUFRAWIB0iIiAdHx8kKDQsJCYxJx8fLT0tMTU3Ojo6Iys/RD84QzQ5Ojf/2wBDAQoKCg0MDRoPDxo3JR8lNzc3Nzc3Nzc3Nzc3Nzc3Nzc3Nzc3Nzc3Nzc3Nzc3Nzc3Nzc3Nzc3Nzc3Nzc3Nzc3Nzf/wAARCACYAKsDASIAAhEBAxEB/8QAHAAAAQUBAQEAAAAAAAAAAAAABAACAwUGBwEI/8QARRAAAgEDAgMFBgEJBQYHAAAAAQIDAAQREiEFMUEGEyJRYRRxgZGhsTIHFSNCUnLB0eEkM0Oi8DVigpKywkRFU2Nzk/H/xAAZAQADAQEBAAAAAAAAAAAAAAABAgMABAX/xAAiEQACAgMAAgMBAQEAAAAAAAAAAQIRAxIhMUEEE1EiMmH/2gAMAwEAAhEDEQA/AOR16DmtDb9hu01wNuFNGPOWWNce8asj5UZF+TftCcd4bCIddVwTj5LUlCRTZGQbrTScAnoK38f5NZBpN9xqBAPxLDCSfmxH2qZOwXBQfHxC6mHIgOmPoNqdQYHNGMk7O8dWJJfzLftHIoZGSAuCDuDtmojwPjJ/8ovx+9bsv3FdZmtIpCCGZiFVRmQgAKABsPdQ84tLXT3kCliMjSgb6mtQG0csXgnFm5cNuueN0xRK9luPP+HhsnxkQf8AdXTYZba78LQY7rDAPjfp0PrRsU6LjTayIPIBRj/NQ3oGqZyleyXaHpw1v/vjH/dTl7JcfY4NgF9XuIwP+quxQurgAwHnvkpt9aPWwh7oyRQxSvt01dam8tei0MSk6bONWnYXjU00ayLaxIzAO3tSZAzuQPdWkuvyZWw1ta8bljijBYtPAkgIHXwPnp5V0CKz78mMQnV1BtQo+dIWRsL2S3jBZJYXTz5qaEcm0kjpfxoqLd9OVv2ButX9n43wmX/5WlhPyKEfWppPyX9qY1yLazlHnHdKfuBWu1HiEkEYESB5ACYkwXBOPP1+tdCaRdWCBqG261XNFQdHFjyNnz3d9iO1NoCZeAX2Bz7tBJ9EJNVVxw2/t9rrh19CP/dtZF+4r6HvDxmObXaz2xiUse59lYahnYat+Qz7/SozxLjAbxrZqDnwtcFT123Ub/h6nmfLefCu7PmxyinGtQf2ScEU0nO43HpX0yIxd2we9tbbvGzlV0yqBn9rG9Z7inZ7s87H2zgtm2rm0dtpPzTBpo0xW2cEeozXU+0vZPs3bcB4hd8PtHiuIIGeMi4kIBHmGJrljAZOKslRCQ2niIEZpoGSBRI5VnKgRjZ2zs3cLFw6QeLSJP1VJ6Dyo6W7YjwxykHqMD7ms9wCYtZuFbkwyd/Kiri6aNyEIHwpqJk90iXA/SWoIU7B5SAfU451CEdP7pYIxy8Kn75oVrmV9g7b88bV4qSudw2PU/zoMKCi6/4lzpI/ZIX+teiJJArMoZR5+L6mh4rVS27ID5E1aW0ShQmpW+NSk6RSPT2O3UQSCNMMUOBU1udYDdCARgCi7WMibQygEKDt1p1tZmOPBeMLGxXJPkdvpiudybOrGorySQ6uYI+VF95KMAMabFayMAUdCpHMUVFazIAWkj25lqSzpTiS2MrmQBi3xr2/KLxewOPxMVb44qWDUuQzREnfCjcCgeJtiW1kbfTOukluW5P2FBWpJo0WnIzMS8O4RdWM9x7WZFhEpCaWXYkcjg9B1q3HaDhrOS8zqcnOu2Plk7hjWf7VSq3GbmJFCrAgiGOoJH86p5H/ABnO+JD/AAr1XhUlbPIlNxlSOnW2u4tEuraRXifdcM6n5EU1vazyf4aifuKBsDIOzUUcUk6sYxvCPH+LO24qGzinE0TNxC92bxRywEhvTVyFcPTpXgLdr1c4hYjzyn86DkuJn1BoDJj8Wghse/Bqo7SXdxFxGWe6jkFlGihTFIQZBgZyM42OeQzy2rD2ty13JHFw+L9LE5OpMs6pvseoBODjNUSFbNf2qjnm7O8ShhgkeR7dgqKpZiT0Arjk3CeJxk6uGXwA6m2cfwrr3Abu7mlWOeae4Vo9T6shYj5ZIyfnREk3FI2bTZxugJxomwcZ95p0xGcSFvLGcyoyH9l1IP1p2K6L+UEPPwe0mmjaNo5vEDuRlTt88VgNIPTNK/JaCVHQuz8h9kkC5OGGcH0qweRpclEA+Oaq+BRym0kBikGphgspXVt61bQQOjAsFQepzVJM5kRhJiNmYDyG1Sx2xY+Jz96Dk4nCLo28NvcSyAZaRkKRj/iPMe6ifzn7MUZoVCHODECc4Hn8anJhRYwWuOSk+mKsbe3kyAMJv+1vQ1hdpd2i3Chgp8xRkUhD+BSf3th8edSkViVcXFrmSSX832Es8ykoXmPJh0xsPrVwszJdss8axGWNJgruuA2MMOfQgfMVUcb4vdWF73EEcYV0Dh23LZJB25cxUFhdniUZa4zPNZy6iGwC0bjSQMeTBDU9WNjmtqkalbx4UxF7OxzuWnQD5A008QuD4geGj1aXP2qoZwkjaOGxDfqhNerPcg/o+HQA+eDR+pnSs2NLwW3t8xxm84YhHIgMcfSo5ZvaAsdxxeyAU5HdwufP09artd6eXD4h/wABpytfk/7Pg+MdMsTs33x9A3GbKG74lc3X5zh0SFcYgk6Y9PSgDwm3IKnike4YZEDdTnzq71cR5CygHp3YpzycSVSRBGvuVRXV9k6pnNKGFu3YRZcSgjtYLMSyeHSgdUA38znNBni9rckFrxY3G2LmAoV9NSGo+N96YLeSUp3isQoUYzkdfXY1LeJHaAy2llE6ysXlZ0Lc9/OpxivY2VKKTiSN7W65iUzR89UFwzg/JifmKBknALLJFgnocZ+TA1BbRWV5LpSI28uCS9u5UfL+tEwLcg92eMCVAD+juIdWw/eP2p6SOe2Rrddyrd2GjB3IVUxnzxpFejiETFi8Zb00AY+Io02Cuh1JESesYZB8skfShJ+HRwrqd2Qc9RXUB8V5fEVqRm2UvbeNbnsleyRRsO6eOTB8g65PyJrleWPI7V2m/tfa+AcSs4XSaSa2dYgjBssVOPXniuRS8G4vHIyScJ4gGB3Hsrn7ClcSkHw6bI5bcuR6mmNl4nRCSzAjJOK9JVBl+VeCcH8KHHrtRIoqLRL+3uZPalhSBcaiZAQd/X3Gi2ltr2SOKV2eRGLhIRqBwCcZOwzy+NEC3gMkshiUtLgvnfOBgfeiolCrpVQB5AUrQbDLCWL2dP0Jhz/hkcqOjuQMaF2+1VsY3AA38hUryRQAGaQR55LzY/ClcbHTG9rYFktbe7wWML4OOeG2+4FA9norp70SCB+4dGilfTpyCPXnvg7eVWDXrTwOvs7iFUZi0mMnAJG3vAqil7SsGEklsrSINszP4T7s4paplIYZT/qJr5rx4gquvjK5JLdeRpscssmTGP8AMR/CojKqQrLK8o1AagrkbkZ5VFazQ3M+iTvgxOwEpNPYjDFeXO6qR/vEtT/E36sQ/wCEihJbiwhLK0jFl2OZuVB/nm2jkPfQyiM/hdHzn5gdaawWWyiQNp2x5jOPvUgMqMBzz5IT/GmW0trcIXieQ6RkqxGVqFb2HvyoEijo+VP0rbDD+NZe0Lhv7tgefwr2FzLZwaeqA567bfwqLj1ytjwwStG88buFZQ4XY9c49KrOE8cguL22tBbTxq7FQTMDjmd9vOlUul9JSx8LtQNLLpYZH4kIJHzqJgeQKP4SMOuk42yMj3eVTRlnTIKyLjxFN8e8cxSjgTOTv1GaejkTAprESzQzd7eQlGdyInzG5OPxLvnkOnnRkDTJJ3ccsUoBOEcAEDfoMdSOnQ1P3Q6Er7jmk8etcSqJB5MMihX4NsgB+EWV08j3FqYXC6i0b8+edveKEW1t4wFTiHFUUDZQhOBV4s6Qgs6tg7EayR8s0L3PDTv4V9NbDH+ang/0VpGSjYTWsb5/Eit9KS7e/wAqEsZks+HwQXjhJEQKUHib5CiIJZpm02tppX9pzv8AKlpi2GRRu3JTUkkltasi3U6ozAsqDJZgOeAN6ItYnWICVhr5tQcvD9V9cXNrfSx98E1rHEpKlcjwueW2cjfnSWvYyRa2b281us1qUkhlUFXU5DDzzXi2UUQeRIjJJjIBycmvLO1eKGOGJTFCgwoViWA953Pyo/ToXLMD61NSdhrhSXUs/wCb7x5gyqIWAGjSMnAwPnWQl0MhwBluWPWtl2jdBwq40nmUU/Fh/KsnCokuIE2y0iD5kCnXenp/FVYWb90DIY9ORjGK8tLRISSI2GoY1GQnFeXN0iHCaWYk5GrBFAlrcu0j2p1N+I96ftTHnNWym7RxXNvEVWymdw4IlUlhjOcjnUHD7hbgIt1Bc/o4te6HxudRxnGR0rUx3MRI/svLykNS99E/4oJR7piKDYFEB7NWtx3qSvB3aKhU5J3JHL1q6/NkftHeqknPIBlIX5VCJIDzhmz5+0NRNrdRQsTHA243BlJpGyiiC9qYXbgkx0DwshwP3gPsaxdni34hbTBcaJ0bn0zv9K6Pxdorvs/eNldoi2AwOMf/AJWBaOPmNORQTPT+LHbE0bBLeITMF/QursoZT5HHw6UQ0dxCx9oh70dJIxhvmNvmKsre2jmmkk28RV9jjOpFPL+VO4rcXFpYzNZQRtcgfohM5WMn1IBwBTbHivE9mVuhjvE7H/ckTSw92dj869LaThwQRzBGDVXw3thPbxLH2kgtUkJwJbNnkEmCAx0FRgDI3BI3ArQQXXDuKRO3D7mCeNHKOIXDhWHMEdD8qO7Q6jRWzKkqlSDg0L7CnQt8qOuW9nlwzNEp5FvEh/iKaJCRn+zt694N6rF2K6MHFbW9o+hIC7AZLMcAe886PgS5ndTGHWPOcp4V+Z50XFFFJocwqZCM/hzRisBjOAP2V50kp2qFUekiRKy6XGVYYII51PHFHEuyqPUjeoVf9lQPU7mkzE8zU1Gytkr3AH4Rk+dCO3eTvJMzGGKFnZdZXPIDl8ae3Ll8aAvZEXh906kOXZIhpPkNR6UaoST9g13PaXiNbyR3Cxlg2UkDcs43IzQkNlw5Jope9vF7t1fLIhGQQd/lVrb2aWUUV1+OViAqtsq8/LnUyS3rYYxWbjPIwuuB7610GGfJFUmIz2F1gRTKGyTnumG/rSEMUpCi4hJPmWB+1WttZw3USStAqhsnA+WM/CrW0ggTKQKgI2bSBke+l2GWxmxw2RRsY3H+7MB98URFw6fAKwsfVXVvsa1It9snOfWoZOEwXA1NDhzydAA3zobj20UYs5lOGjf/AJaeIiu/IjzoqXglxltN5NEo5MrcvfQyxPGxSPtGmtSSdU2T7ueKFmWVrygzu7duEzwLlZWhkXGrnsa56GjcZUjDbrvW0vOI8W4dIkMs0UjFchmjDAgnHl6fWq/jjw3vADcLBAkoulXXHEqEjQ3kPOsmdfw/lpS0ryX3DLuB7CwLyASvbIfEMZwMHxfDrRxutMoikbDEbKwxqHoeR+FUPBnV+B2Md3GCy94hI5rhzj38xRbR3MMINuwntjzjKhh8v5VXX8POzzccrQZd2VlfRmOeGNlyDpZQRkHI5jocH31nLjsrFaKZLCSbvFXTETLgQgjxMpwTrJ8Wo75GCcVaxXsAB1O8b7eCV8rn0J3HuNEmfSBk6SeWTsfj1rUaORPqAuGx3TcOQcVlE0zAah4SFOB1HPPP44rw8LgJJ72UelFGRS2SN+pHWl3nu/5qpCzSjF9M3H44oyowjKCAOVShkQgHOfIUHwNva+HCJ3w0LFTjnj/Rq2ht4YhhRk+Z3qLl0K8DQMDJ2T9o0x8gqFBbPWngRrIQz6mO2n0r0sBsBge+imEGaD/FmkJKZOByFVd7IZprS2jhB71zKB+8dv8AKKtbqVI4nDuoZgQATz8qgtoIm7QaVGRBEBnqMLpH/V9KzEfSyFunsixXQWRAAGBG1RWvBuFGRWjj04PISMB96OmwFUY65pRjyAHuFK1Y3Cxt4Y441SEINP4c8hTG4TDNI7PBAzPuxXmf8v8AGhHaRWGgEjG+2aljlYDLYXz3pKHTJ04YsQxFHIgzt3U7Dr1GoZoy3SSOdpWN34iSUJBQZ8hk4oWOUn8EmT6NUvfyrykPzoBsPvrc3VnNAjDLrgauVUU1vcIXWTgTSLk/3RQg/QUa/EJkOA7bD9kH+NepeCQguImc9SmD96wrSYKnDSnDrhbi2EahmkijJz3fhHly3B+dZ24Bl7PTq6eJLtG2Q7eH6863E8PtNuEyPFgjV0ORis92adxw6aRTgiZdttgcD+VGrBCSx5FID7JqZ+FiJ0kiaO5bTtjYrnkfUVe3LTRIO6A0qMnJ3bz+NNuZnkVS7cjnIAG9NE/i3YE+VUphyTjKbl+jIr4BAt0ApOfxHUD8alMcIXMeEDbgodj8OVMcQTqVdF58sYINVhsJ7Ny/Dpcqc/opD/oHz6H1phai/AXORCCXOlf2gMr8fKoGZ8+CLWvRlYYNMXiAyIrxe5crqYA6lA9eo5f1pjcJSRi8TsqHcBRkCqxJStFHZstpxm4tx4e+GtcefOrFe8YjUW0kfhJ6/es4l4bq04XxWFC0kka5Ubkkcx/1V7xXixtkDcTvk4eh/wDDp4pW9w5/apyx27HjKuF1d8QgtPC041dI08TD4fzqsvOJzRxGS4mh4dbk/wB7cONbegH8qxV92xKao+DWiwDpcz4eQ+oHJfrWaurq4vJjNdzyTyn9eRiT/SmUUkbr8nReC8esb7jttw6xhnuBJJqlupyQMKNWQvPpjLedavgKGW6vLwnPeNjcct2Pl5Yrnf5NYf7TxO96wWuhP3nP38NdL7PIRw1HYYMjM2w6ch9AKSXkCX9FjKFwS5fCgnwivBLbJq1TSLpxnUtTKgbIfS48mApvcWsilWhjPmEfl9qSylCWSIMVFznHmuN6JV1I8MqEcuuPtUYigbJ3yTk4fO+/8zTTaw7apWCjfxBcfb1NAwSrDkJEx5ahTsMRsNX7u/2oP2RSjCKZQGxjw5xtjz+NI2jgrh12cljkjIJ/lS0YkkjYuSSw9NNeRxMJNWoEeWKYiXiLhZZDhR/i56jOMj30TbvcrI3ehiv6uQh880dTWWEUhXu+u67fEVnuzhE3DLgxsA3eJvjbbA/hVvrK3EeM+IjI6c/9fOqHs6BFZXMarg5QnPw86KXgR/6LN2ZQRIulR+t0+dCyxkkujAMfPntU7lgMuT+8DvQrN3ZOoaAeTAak+I6GroWUfwXtOjwSHBHXz5VKsxAyG2PUUxUeU+JOnMDUD7v5VK1mQVBOOe3ljzptSW7iNkEUoGtVYg5GRuKjbh9rIxdoRljk6SQPkKbMrxMQw5HGfOnLKdIopD/bw4Rb9peK2nDF4baXPcQBmbVGMSeLcjV0GfLFVckjyO0kjM7t+JmYkn4mmda9oFD0GvfhTRTqzCdH7DWTRdlJJ1jZ2u7z8S42RNt8nfcH51pbbit5awRRDh+pEQDYMp5e4j61x614pxKzjWOz4jeQRqSQkU7Kozz2BxVnF2w49Fj+3mTHISwxt9cZ+tI4i6u7R1UcfgkAW7tSpwSFMh6b+QH1oi243w1iE/tcQX9QJkD4gmuZQflE49EoXFk48mgP8GoxfykXT7XnA+GS+eMjPzzS6sb+0dQh4pYtIAJcM2yllbf0yR6edS3JSUIWYaGGVbmOR8vh8q5lb9v+Gnafs93Y87e4B+mBVtZflC4HGojaPiVsnkVVwPqaCgwpy9m4tCoLd2cr1PT4fWiGMmnKKGPkTisa/brs5cQlTxi6t8jB1WbA/NVNNTi3A5VMlp2lsw7f+o+g9P2iuOXl1o6mcmvRsjJIMDSvwY5+1SJcPrCtC4Uj8QII/nWUiFxOdVrxwMD+rHdBgfqaOWHjgGpJEmAGxDqx688gelahfs/4aFSrSRkjB17fAn+tZjgc6JY3Cy+Aa1BJXYDJFOF3x6JgJrWN8HI0R79c8noKG5XhnDb6a9gfuY0V5F0aWwBlsb861dQkp27RoLeZn3Vw8Z3wTkj49adNpUbMBnp51QcKvYLu29r4BercQDnFpIZCOepOYqxju1mI7wGOUjSFPJvd/WqatCrKrqRa2SGKPXHlGJ3BHhP+smi5lK2KysuCJCueY3H9N/caZCERhG0o7s6SG1r1GTtgkdakYRSQBfaz3Z8ax+EY3XmCOe7fKnTJy6wK4QG2ITIRfFk/rbc/69aDBGKPujGI9LSB0JbcOFxg7bY3yN6DCKRsdqKfQKLPnLG9KlSpTrFg06lSoMwqVKlSsyEK9OaVKgMj0ZxXuSKVKsgpnu9eEZG9KlWCNCJ+yPlUsUssP9xLJF+5Iy/Y0qVMAOh49xmD+64tfrjp7S5HyJxU9x2o45c2ktpccSlkglUpIjIniB6ZxmlSrAaRW2d1c2NylzZzyQTofDJE2D7vUehrd8I7cw8QaO349CsM5IVbuBfC2f216e8UqVFOhJwjJdNb7TccNRDr763f8JBypHoasLW9imXKOdQ56qVKqOKqzjhJqVErM5yww46q38D0pqyW5AJaRT5aeVKlSRLs/9k="/>
          <p:cNvSpPr>
            <a:spLocks noChangeAspect="1" noChangeArrowheads="1"/>
          </p:cNvSpPr>
          <p:nvPr/>
        </p:nvSpPr>
        <p:spPr bwMode="auto">
          <a:xfrm>
            <a:off x="155575" y="-457200"/>
            <a:ext cx="1085850" cy="962025"/>
          </a:xfrm>
          <a:prstGeom prst="rect">
            <a:avLst/>
          </a:prstGeom>
          <a:noFill/>
          <a:ln w="9525">
            <a:noFill/>
            <a:miter lim="800000"/>
            <a:headEnd/>
            <a:tailEnd/>
          </a:ln>
        </p:spPr>
        <p:txBody>
          <a:bodyPr/>
          <a:lstStyle/>
          <a:p>
            <a:endParaRPr lang="en-US">
              <a:latin typeface="Perpetua" pitchFamily="18" charset="0"/>
            </a:endParaRPr>
          </a:p>
        </p:txBody>
      </p:sp>
      <p:sp>
        <p:nvSpPr>
          <p:cNvPr id="4" name="Rectangle 3"/>
          <p:cNvSpPr>
            <a:spLocks noChangeArrowheads="1"/>
          </p:cNvSpPr>
          <p:nvPr/>
        </p:nvSpPr>
        <p:spPr bwMode="auto">
          <a:xfrm>
            <a:off x="698500" y="1343025"/>
            <a:ext cx="7924800" cy="5324475"/>
          </a:xfrm>
          <a:prstGeom prst="rect">
            <a:avLst/>
          </a:prstGeom>
          <a:noFill/>
          <a:ln w="9525">
            <a:noFill/>
            <a:miter lim="800000"/>
            <a:headEnd/>
            <a:tailEnd/>
          </a:ln>
        </p:spPr>
        <p:txBody>
          <a:bodyPr>
            <a:spAutoFit/>
          </a:bodyPr>
          <a:lstStyle/>
          <a:p>
            <a:r>
              <a:rPr lang="en-US" sz="2800" b="1" dirty="0">
                <a:latin typeface="Perpetua" pitchFamily="18" charset="0"/>
                <a:cs typeface="Arial" charset="0"/>
              </a:rPr>
              <a:t>Consider the previous example with the following four securities:</a:t>
            </a:r>
          </a:p>
          <a:p>
            <a:endParaRPr lang="en-US" sz="2800" b="1" dirty="0">
              <a:latin typeface="Perpetua" pitchFamily="18" charset="0"/>
              <a:cs typeface="Arial" charset="0"/>
            </a:endParaRPr>
          </a:p>
          <a:p>
            <a:pPr lvl="1"/>
            <a:r>
              <a:rPr lang="en-US" sz="2400" b="1" dirty="0">
                <a:latin typeface="Perpetua" pitchFamily="18" charset="0"/>
                <a:cs typeface="Arial" charset="0"/>
              </a:rPr>
              <a:t>	</a:t>
            </a:r>
            <a:r>
              <a:rPr lang="en-US" sz="2400" b="1" u="sng" dirty="0">
                <a:solidFill>
                  <a:srgbClr val="0070C0"/>
                </a:solidFill>
                <a:latin typeface="Perpetua" pitchFamily="18" charset="0"/>
                <a:cs typeface="Arial" charset="0"/>
              </a:rPr>
              <a:t>Security		Weight	Beta</a:t>
            </a:r>
          </a:p>
          <a:p>
            <a:pPr lvl="1"/>
            <a:r>
              <a:rPr lang="en-US" sz="2400" b="1" dirty="0">
                <a:solidFill>
                  <a:srgbClr val="0070C0"/>
                </a:solidFill>
                <a:latin typeface="Perpetua" pitchFamily="18" charset="0"/>
                <a:cs typeface="Arial" charset="0"/>
              </a:rPr>
              <a:t>	DCLK			.133		2.685</a:t>
            </a:r>
          </a:p>
          <a:p>
            <a:pPr lvl="1"/>
            <a:r>
              <a:rPr lang="en-US" sz="2400" b="1" dirty="0">
                <a:solidFill>
                  <a:srgbClr val="0070C0"/>
                </a:solidFill>
                <a:latin typeface="Perpetua" pitchFamily="18" charset="0"/>
                <a:cs typeface="Arial" charset="0"/>
              </a:rPr>
              <a:t>	KO			.2		0.195</a:t>
            </a:r>
          </a:p>
          <a:p>
            <a:pPr lvl="1"/>
            <a:r>
              <a:rPr lang="en-US" sz="2400" b="1" dirty="0">
                <a:solidFill>
                  <a:srgbClr val="0070C0"/>
                </a:solidFill>
                <a:latin typeface="Perpetua" pitchFamily="18" charset="0"/>
                <a:cs typeface="Arial" charset="0"/>
              </a:rPr>
              <a:t>	INTC			.267		2.161</a:t>
            </a:r>
          </a:p>
          <a:p>
            <a:pPr lvl="1"/>
            <a:r>
              <a:rPr lang="en-US" sz="2400" b="1" dirty="0">
                <a:solidFill>
                  <a:srgbClr val="0070C0"/>
                </a:solidFill>
                <a:latin typeface="Perpetua" pitchFamily="18" charset="0"/>
                <a:cs typeface="Arial" charset="0"/>
              </a:rPr>
              <a:t>	KEI			.4		2.434</a:t>
            </a:r>
          </a:p>
          <a:p>
            <a:pPr lvl="1"/>
            <a:endParaRPr lang="en-US" sz="2400" b="1" dirty="0">
              <a:solidFill>
                <a:srgbClr val="0070C0"/>
              </a:solidFill>
              <a:latin typeface="Perpetua" pitchFamily="18" charset="0"/>
              <a:cs typeface="Arial" charset="0"/>
            </a:endParaRPr>
          </a:p>
          <a:p>
            <a:pPr algn="ctr"/>
            <a:r>
              <a:rPr lang="en-US" sz="2800" b="1" dirty="0">
                <a:latin typeface="Perpetua" pitchFamily="18" charset="0"/>
                <a:cs typeface="Arial" charset="0"/>
              </a:rPr>
              <a:t>What is the portfolio beta?</a:t>
            </a:r>
          </a:p>
          <a:p>
            <a:endParaRPr lang="en-US" sz="2000" b="1" dirty="0">
              <a:latin typeface="Perpetua" pitchFamily="18" charset="0"/>
              <a:cs typeface="Arial" charset="0"/>
            </a:endParaRPr>
          </a:p>
          <a:p>
            <a:pPr algn="ctr"/>
            <a:r>
              <a:rPr lang="en-US" sz="2800" b="1" dirty="0">
                <a:solidFill>
                  <a:srgbClr val="FF0000"/>
                </a:solidFill>
                <a:latin typeface="Perpetua" pitchFamily="18" charset="0"/>
                <a:cs typeface="Arial" charset="0"/>
              </a:rPr>
              <a:t>.133(2.685) + .2(.195) + .267(2.161) + .4(2.434)</a:t>
            </a:r>
          </a:p>
          <a:p>
            <a:pPr algn="ctr"/>
            <a:r>
              <a:rPr lang="en-US" sz="2800" b="1" dirty="0">
                <a:solidFill>
                  <a:srgbClr val="FF0000"/>
                </a:solidFill>
                <a:latin typeface="Perpetua" pitchFamily="18" charset="0"/>
                <a:cs typeface="Arial" charset="0"/>
              </a:rPr>
              <a:t> = 1.947</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4">
                                            <p:txEl>
                                              <p:pRg st="8" end="8"/>
                                            </p:txEl>
                                          </p:spTgt>
                                        </p:tgtEl>
                                        <p:attrNameLst>
                                          <p:attrName>style.visibility</p:attrName>
                                        </p:attrNameLst>
                                      </p:cBhvr>
                                      <p:to>
                                        <p:strVal val="visible"/>
                                      </p:to>
                                    </p:set>
                                    <p:anim calcmode="lin" valueType="num">
                                      <p:cBhvr>
                                        <p:cTn id="7" dur="500" fill="hold"/>
                                        <p:tgtEl>
                                          <p:spTgt spid="4">
                                            <p:txEl>
                                              <p:pRg st="8" end="8"/>
                                            </p:txEl>
                                          </p:spTgt>
                                        </p:tgtEl>
                                        <p:attrNameLst>
                                          <p:attrName>ppt_w</p:attrName>
                                        </p:attrNameLst>
                                      </p:cBhvr>
                                      <p:tavLst>
                                        <p:tav tm="0">
                                          <p:val>
                                            <p:fltVal val="0"/>
                                          </p:val>
                                        </p:tav>
                                        <p:tav tm="100000">
                                          <p:val>
                                            <p:strVal val="#ppt_w"/>
                                          </p:val>
                                        </p:tav>
                                      </p:tavLst>
                                    </p:anim>
                                    <p:anim calcmode="lin" valueType="num">
                                      <p:cBhvr>
                                        <p:cTn id="8" dur="500" fill="hold"/>
                                        <p:tgtEl>
                                          <p:spTgt spid="4">
                                            <p:txEl>
                                              <p:pRg st="8" end="8"/>
                                            </p:txEl>
                                          </p:spTgt>
                                        </p:tgtEl>
                                        <p:attrNameLst>
                                          <p:attrName>ppt_h</p:attrName>
                                        </p:attrNameLst>
                                      </p:cBhvr>
                                      <p:tavLst>
                                        <p:tav tm="0">
                                          <p:val>
                                            <p:fltVal val="0"/>
                                          </p:val>
                                        </p:tav>
                                        <p:tav tm="100000">
                                          <p:val>
                                            <p:strVal val="#ppt_h"/>
                                          </p:val>
                                        </p:tav>
                                      </p:tavLst>
                                    </p:anim>
                                    <p:animEffect transition="in" filter="fade">
                                      <p:cBhvr>
                                        <p:cTn id="9" dur="500"/>
                                        <p:tgtEl>
                                          <p:spTgt spid="4">
                                            <p:txEl>
                                              <p:pRg st="8" end="8"/>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4">
                                            <p:txEl>
                                              <p:pRg st="10" end="10"/>
                                            </p:txEl>
                                          </p:spTgt>
                                        </p:tgtEl>
                                        <p:attrNameLst>
                                          <p:attrName>style.visibility</p:attrName>
                                        </p:attrNameLst>
                                      </p:cBhvr>
                                      <p:to>
                                        <p:strVal val="visible"/>
                                      </p:to>
                                    </p:set>
                                    <p:animEffect transition="in" filter="fade">
                                      <p:cBhvr>
                                        <p:cTn id="14" dur="1000"/>
                                        <p:tgtEl>
                                          <p:spTgt spid="4">
                                            <p:txEl>
                                              <p:pRg st="10" end="1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
                                            <p:txEl>
                                              <p:pRg st="11" end="11"/>
                                            </p:txEl>
                                          </p:spTgt>
                                        </p:tgtEl>
                                        <p:attrNameLst>
                                          <p:attrName>style.visibility</p:attrName>
                                        </p:attrNameLst>
                                      </p:cBhvr>
                                      <p:to>
                                        <p:strVal val="visible"/>
                                      </p:to>
                                    </p:set>
                                    <p:animEffect transition="in" filter="fade">
                                      <p:cBhvr>
                                        <p:cTn id="19" dur="1000"/>
                                        <p:tgtEl>
                                          <p:spTgt spid="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Title 1"/>
          <p:cNvSpPr>
            <a:spLocks noGrp="1"/>
          </p:cNvSpPr>
          <p:nvPr>
            <p:ph type="title"/>
          </p:nvPr>
        </p:nvSpPr>
        <p:spPr>
          <a:solidFill>
            <a:schemeClr val="bg2"/>
          </a:solidFill>
        </p:spPr>
        <p:txBody>
          <a:bodyPr/>
          <a:lstStyle/>
          <a:p>
            <a:pPr algn="ctr" eaLnBrk="1" hangingPunct="1"/>
            <a:r>
              <a:rPr lang="en-US" sz="4800" b="1" smtClean="0"/>
              <a:t>Beta and the Risk Premium</a:t>
            </a:r>
          </a:p>
        </p:txBody>
      </p:sp>
      <p:sp>
        <p:nvSpPr>
          <p:cNvPr id="101378" name="AutoShape 2" descr="data:image/jpeg;base64,/9j/4AAQSkZJRgABAQAAAQABAAD/2wBDAAkGBwgHBgkIBwgKCgkLDRYPDQwMDRsUFRAWIB0iIiAdHx8kKDQsJCYxJx8fLT0tMTU3Ojo6Iys/RD84QzQ5Ojf/2wBDAQoKCg0MDRoPDxo3JR8lNzc3Nzc3Nzc3Nzc3Nzc3Nzc3Nzc3Nzc3Nzc3Nzc3Nzc3Nzc3Nzc3Nzc3Nzc3Nzc3Nzf/wAARCACYAKsDASIAAhEBAxEB/8QAHAAAAQUBAQEAAAAAAAAAAAAABAACAwUGBwEI/8QARRAAAgEDAgMFBgEJBQYHAAAAAQIDAAQREiEFMUEGEyJRYRRxgZGhsTIHFSNCUnLB0eEkM0Oi8DVigpKywkRFU2Nzk/H/xAAZAQADAQEBAAAAAAAAAAAAAAABAgMABAX/xAAiEQACAgMAAgMBAQEAAAAAAAAAAQIRAxIhMUEEE1EiMmH/2gAMAwEAAhEDEQA/AOR16DmtDb9hu01wNuFNGPOWWNce8asj5UZF+TftCcd4bCIddVwTj5LUlCRTZGQbrTScAnoK38f5NZBpN9xqBAPxLDCSfmxH2qZOwXBQfHxC6mHIgOmPoNqdQYHNGMk7O8dWJJfzLftHIoZGSAuCDuDtmojwPjJ/8ovx+9bsv3FdZmtIpCCGZiFVRmQgAKABsPdQ84tLXT3kCliMjSgb6mtQG0csXgnFm5cNuueN0xRK9luPP+HhsnxkQf8AdXTYZba78LQY7rDAPjfp0PrRsU6LjTayIPIBRj/NQ3oGqZyleyXaHpw1v/vjH/dTl7JcfY4NgF9XuIwP+quxQurgAwHnvkpt9aPWwh7oyRQxSvt01dam8tei0MSk6bONWnYXjU00ayLaxIzAO3tSZAzuQPdWkuvyZWw1ta8bljijBYtPAkgIHXwPnp5V0CKz78mMQnV1BtQo+dIWRsL2S3jBZJYXTz5qaEcm0kjpfxoqLd9OVv2ButX9n43wmX/5WlhPyKEfWppPyX9qY1yLazlHnHdKfuBWu1HiEkEYESB5ACYkwXBOPP1+tdCaRdWCBqG261XNFQdHFjyNnz3d9iO1NoCZeAX2Bz7tBJ9EJNVVxw2/t9rrh19CP/dtZF+4r6HvDxmObXaz2xiUse59lYahnYat+Qz7/SozxLjAbxrZqDnwtcFT123Ub/h6nmfLefCu7PmxyinGtQf2ScEU0nO43HpX0yIxd2we9tbbvGzlV0yqBn9rG9Z7inZ7s87H2zgtm2rm0dtpPzTBpo0xW2cEeozXU+0vZPs3bcB4hd8PtHiuIIGeMi4kIBHmGJrljAZOKslRCQ2niIEZpoGSBRI5VnKgRjZ2zs3cLFw6QeLSJP1VJ6Dyo6W7YjwxykHqMD7ms9wCYtZuFbkwyd/Kiri6aNyEIHwpqJk90iXA/SWoIU7B5SAfU451CEdP7pYIxy8Kn75oVrmV9g7b88bV4qSudw2PU/zoMKCi6/4lzpI/ZIX+teiJJArMoZR5+L6mh4rVS27ID5E1aW0ShQmpW+NSk6RSPT2O3UQSCNMMUOBU1udYDdCARgCi7WMibQygEKDt1p1tZmOPBeMLGxXJPkdvpiudybOrGorySQ6uYI+VF95KMAMabFayMAUdCpHMUVFazIAWkj25lqSzpTiS2MrmQBi3xr2/KLxewOPxMVb44qWDUuQzREnfCjcCgeJtiW1kbfTOukluW5P2FBWpJo0WnIzMS8O4RdWM9x7WZFhEpCaWXYkcjg9B1q3HaDhrOS8zqcnOu2Plk7hjWf7VSq3GbmJFCrAgiGOoJH86p5H/ABnO+JD/AAr1XhUlbPIlNxlSOnW2u4tEuraRXifdcM6n5EU1vazyf4aifuKBsDIOzUUcUk6sYxvCPH+LO24qGzinE0TNxC92bxRywEhvTVyFcPTpXgLdr1c4hYjzyn86DkuJn1BoDJj8Wghse/Bqo7SXdxFxGWe6jkFlGihTFIQZBgZyM42OeQzy2rD2ty13JHFw+L9LE5OpMs6pvseoBODjNUSFbNf2qjnm7O8ShhgkeR7dgqKpZiT0Arjk3CeJxk6uGXwA6m2cfwrr3Abu7mlWOeae4Vo9T6shYj5ZIyfnREk3FI2bTZxugJxomwcZ95p0xGcSFvLGcyoyH9l1IP1p2K6L+UEPPwe0mmjaNo5vEDuRlTt88VgNIPTNK/JaCVHQuz8h9kkC5OGGcH0qweRpclEA+Oaq+BRym0kBikGphgspXVt61bQQOjAsFQepzVJM5kRhJiNmYDyG1Sx2xY+Jz96Dk4nCLo28NvcSyAZaRkKRj/iPMe6ifzn7MUZoVCHODECc4Hn8anJhRYwWuOSk+mKsbe3kyAMJv+1vQ1hdpd2i3Chgp8xRkUhD+BSf3th8edSkViVcXFrmSSX832Es8ykoXmPJh0xsPrVwszJdss8axGWNJgruuA2MMOfQgfMVUcb4vdWF73EEcYV0Dh23LZJB25cxUFhdniUZa4zPNZy6iGwC0bjSQMeTBDU9WNjmtqkalbx4UxF7OxzuWnQD5A008QuD4geGj1aXP2qoZwkjaOGxDfqhNerPcg/o+HQA+eDR+pnSs2NLwW3t8xxm84YhHIgMcfSo5ZvaAsdxxeyAU5HdwufP09artd6eXD4h/wABpytfk/7Pg+MdMsTs33x9A3GbKG74lc3X5zh0SFcYgk6Y9PSgDwm3IKnike4YZEDdTnzq71cR5CygHp3YpzycSVSRBGvuVRXV9k6pnNKGFu3YRZcSgjtYLMSyeHSgdUA38znNBni9rckFrxY3G2LmAoV9NSGo+N96YLeSUp3isQoUYzkdfXY1LeJHaAy2llE6ysXlZ0Lc9/OpxivY2VKKTiSN7W65iUzR89UFwzg/JifmKBknALLJFgnocZ+TA1BbRWV5LpSI28uCS9u5UfL+tEwLcg92eMCVAD+juIdWw/eP2p6SOe2Rrddyrd2GjB3IVUxnzxpFejiETFi8Zb00AY+Io02Cuh1JESesYZB8skfShJ+HRwrqd2Qc9RXUB8V5fEVqRm2UvbeNbnsleyRRsO6eOTB8g65PyJrleWPI7V2m/tfa+AcSs4XSaSa2dYgjBssVOPXniuRS8G4vHIyScJ4gGB3Hsrn7ClcSkHw6bI5bcuR6mmNl4nRCSzAjJOK9JVBl+VeCcH8KHHrtRIoqLRL+3uZPalhSBcaiZAQd/X3Gi2ltr2SOKV2eRGLhIRqBwCcZOwzy+NEC3gMkshiUtLgvnfOBgfeiolCrpVQB5AUrQbDLCWL2dP0Jhz/hkcqOjuQMaF2+1VsY3AA38hUryRQAGaQR55LzY/ClcbHTG9rYFktbe7wWML4OOeG2+4FA9norp70SCB+4dGilfTpyCPXnvg7eVWDXrTwOvs7iFUZi0mMnAJG3vAqil7SsGEklsrSINszP4T7s4paplIYZT/qJr5rx4gquvjK5JLdeRpscssmTGP8AMR/CojKqQrLK8o1AagrkbkZ5VFazQ3M+iTvgxOwEpNPYjDFeXO6qR/vEtT/E36sQ/wCEihJbiwhLK0jFl2OZuVB/nm2jkPfQyiM/hdHzn5gdaawWWyiQNp2x5jOPvUgMqMBzz5IT/GmW0trcIXieQ6RkqxGVqFb2HvyoEijo+VP0rbDD+NZe0Lhv7tgefwr2FzLZwaeqA567bfwqLj1ytjwwStG88buFZQ4XY9c49KrOE8cguL22tBbTxq7FQTMDjmd9vOlUul9JSx8LtQNLLpYZH4kIJHzqJgeQKP4SMOuk42yMj3eVTRlnTIKyLjxFN8e8cxSjgTOTv1GaejkTAprESzQzd7eQlGdyInzG5OPxLvnkOnnRkDTJJ3ccsUoBOEcAEDfoMdSOnQ1P3Q6Er7jmk8etcSqJB5MMihX4NsgB+EWV08j3FqYXC6i0b8+edveKEW1t4wFTiHFUUDZQhOBV4s6Qgs6tg7EayR8s0L3PDTv4V9NbDH+ang/0VpGSjYTWsb5/Eit9KS7e/wAqEsZks+HwQXjhJEQKUHib5CiIJZpm02tppX9pzv8AKlpi2GRRu3JTUkkltasi3U6ozAsqDJZgOeAN6ItYnWICVhr5tQcvD9V9cXNrfSx98E1rHEpKlcjwueW2cjfnSWvYyRa2b281us1qUkhlUFXU5DDzzXi2UUQeRIjJJjIBycmvLO1eKGOGJTFCgwoViWA953Pyo/ToXLMD61NSdhrhSXUs/wCb7x5gyqIWAGjSMnAwPnWQl0MhwBluWPWtl2jdBwq40nmUU/Fh/KsnCokuIE2y0iD5kCnXenp/FVYWb90DIY9ORjGK8tLRISSI2GoY1GQnFeXN0iHCaWYk5GrBFAlrcu0j2p1N+I96ftTHnNWym7RxXNvEVWymdw4IlUlhjOcjnUHD7hbgIt1Bc/o4te6HxudRxnGR0rUx3MRI/svLykNS99E/4oJR7piKDYFEB7NWtx3qSvB3aKhU5J3JHL1q6/NkftHeqknPIBlIX5VCJIDzhmz5+0NRNrdRQsTHA243BlJpGyiiC9qYXbgkx0DwshwP3gPsaxdni34hbTBcaJ0bn0zv9K6Pxdorvs/eNldoi2AwOMf/AJWBaOPmNORQTPT+LHbE0bBLeITMF/QursoZT5HHw6UQ0dxCx9oh70dJIxhvmNvmKsre2jmmkk28RV9jjOpFPL+VO4rcXFpYzNZQRtcgfohM5WMn1IBwBTbHivE9mVuhjvE7H/ckTSw92dj869LaThwQRzBGDVXw3thPbxLH2kgtUkJwJbNnkEmCAx0FRgDI3BI3ArQQXXDuKRO3D7mCeNHKOIXDhWHMEdD8qO7Q6jRWzKkqlSDg0L7CnQt8qOuW9nlwzNEp5FvEh/iKaJCRn+zt694N6rF2K6MHFbW9o+hIC7AZLMcAe886PgS5ndTGHWPOcp4V+Z50XFFFJocwqZCM/hzRisBjOAP2V50kp2qFUekiRKy6XGVYYII51PHFHEuyqPUjeoVf9lQPU7mkzE8zU1Gytkr3AH4Rk+dCO3eTvJMzGGKFnZdZXPIDl8ae3Ll8aAvZEXh906kOXZIhpPkNR6UaoST9g13PaXiNbyR3Cxlg2UkDcs43IzQkNlw5Jope9vF7t1fLIhGQQd/lVrb2aWUUV1+OViAqtsq8/LnUyS3rYYxWbjPIwuuB7610GGfJFUmIz2F1gRTKGyTnumG/rSEMUpCi4hJPmWB+1WttZw3USStAqhsnA+WM/CrW0ggTKQKgI2bSBke+l2GWxmxw2RRsY3H+7MB98URFw6fAKwsfVXVvsa1It9snOfWoZOEwXA1NDhzydAA3zobj20UYs5lOGjf/AJaeIiu/IjzoqXglxltN5NEo5MrcvfQyxPGxSPtGmtSSdU2T7ueKFmWVrygzu7duEzwLlZWhkXGrnsa56GjcZUjDbrvW0vOI8W4dIkMs0UjFchmjDAgnHl6fWq/jjw3vADcLBAkoulXXHEqEjQ3kPOsmdfw/lpS0ryX3DLuB7CwLyASvbIfEMZwMHxfDrRxutMoikbDEbKwxqHoeR+FUPBnV+B2Md3GCy94hI5rhzj38xRbR3MMINuwntjzjKhh8v5VXX8POzzccrQZd2VlfRmOeGNlyDpZQRkHI5jocH31nLjsrFaKZLCSbvFXTETLgQgjxMpwTrJ8Wo75GCcVaxXsAB1O8b7eCV8rn0J3HuNEmfSBk6SeWTsfj1rUaORPqAuGx3TcOQcVlE0zAah4SFOB1HPPP44rw8LgJJ72UelFGRS2SN+pHWl3nu/5qpCzSjF9M3H44oyowjKCAOVShkQgHOfIUHwNva+HCJ3w0LFTjnj/Rq2ht4YhhRk+Z3qLl0K8DQMDJ2T9o0x8gqFBbPWngRrIQz6mO2n0r0sBsBge+imEGaD/FmkJKZOByFVd7IZprS2jhB71zKB+8dv8AKKtbqVI4nDuoZgQATz8qgtoIm7QaVGRBEBnqMLpH/V9KzEfSyFunsixXQWRAAGBG1RWvBuFGRWjj04PISMB96OmwFUY65pRjyAHuFK1Y3Cxt4Y441SEINP4c8hTG4TDNI7PBAzPuxXmf8v8AGhHaRWGgEjG+2aljlYDLYXz3pKHTJ04YsQxFHIgzt3U7Dr1GoZoy3SSOdpWN34iSUJBQZ8hk4oWOUn8EmT6NUvfyrykPzoBsPvrc3VnNAjDLrgauVUU1vcIXWTgTSLk/3RQg/QUa/EJkOA7bD9kH+NepeCQguImc9SmD96wrSYKnDSnDrhbi2EahmkijJz3fhHly3B+dZ24Bl7PTq6eJLtG2Q7eH6863E8PtNuEyPFgjV0ORis92adxw6aRTgiZdttgcD+VGrBCSx5FID7JqZ+FiJ0kiaO5bTtjYrnkfUVe3LTRIO6A0qMnJ3bz+NNuZnkVS7cjnIAG9NE/i3YE+VUphyTjKbl+jIr4BAt0ApOfxHUD8alMcIXMeEDbgodj8OVMcQTqVdF58sYINVhsJ7Ny/Dpcqc/opD/oHz6H1phai/AXORCCXOlf2gMr8fKoGZ8+CLWvRlYYNMXiAyIrxe5crqYA6lA9eo5f1pjcJSRi8TsqHcBRkCqxJStFHZstpxm4tx4e+GtcefOrFe8YjUW0kfhJ6/es4l4bq04XxWFC0kka5Ubkkcx/1V7xXixtkDcTvk4eh/wDDp4pW9w5/apyx27HjKuF1d8QgtPC041dI08TD4fzqsvOJzRxGS4mh4dbk/wB7cONbegH8qxV92xKao+DWiwDpcz4eQ+oHJfrWaurq4vJjNdzyTyn9eRiT/SmUUkbr8nReC8esb7jttw6xhnuBJJqlupyQMKNWQvPpjLedavgKGW6vLwnPeNjcct2Pl5Yrnf5NYf7TxO96wWuhP3nP38NdL7PIRw1HYYMjM2w6ch9AKSXkCX9FjKFwS5fCgnwivBLbJq1TSLpxnUtTKgbIfS48mApvcWsilWhjPmEfl9qSylCWSIMVFznHmuN6JV1I8MqEcuuPtUYigbJ3yTk4fO+/8zTTaw7apWCjfxBcfb1NAwSrDkJEx5ahTsMRsNX7u/2oP2RSjCKZQGxjw5xtjz+NI2jgrh12cljkjIJ/lS0YkkjYuSSw9NNeRxMJNWoEeWKYiXiLhZZDhR/i56jOMj30TbvcrI3ehiv6uQh880dTWWEUhXu+u67fEVnuzhE3DLgxsA3eJvjbbA/hVvrK3EeM+IjI6c/9fOqHs6BFZXMarg5QnPw86KXgR/6LN2ZQRIulR+t0+dCyxkkujAMfPntU7lgMuT+8DvQrN3ZOoaAeTAak+I6GroWUfwXtOjwSHBHXz5VKsxAyG2PUUxUeU+JOnMDUD7v5VK1mQVBOOe3ljzptSW7iNkEUoGtVYg5GRuKjbh9rIxdoRljk6SQPkKbMrxMQw5HGfOnLKdIopD/bw4Rb9peK2nDF4baXPcQBmbVGMSeLcjV0GfLFVckjyO0kjM7t+JmYkn4mmda9oFD0GvfhTRTqzCdH7DWTRdlJJ1jZ2u7z8S42RNt8nfcH51pbbit5awRRDh+pEQDYMp5e4j61x614pxKzjWOz4jeQRqSQkU7Kozz2BxVnF2w49Fj+3mTHISwxt9cZ+tI4i6u7R1UcfgkAW7tSpwSFMh6b+QH1oi243w1iE/tcQX9QJkD4gmuZQflE49EoXFk48mgP8GoxfykXT7XnA+GS+eMjPzzS6sb+0dQh4pYtIAJcM2yllbf0yR6edS3JSUIWYaGGVbmOR8vh8q5lb9v+Gnafs93Y87e4B+mBVtZflC4HGojaPiVsnkVVwPqaCgwpy9m4tCoLd2cr1PT4fWiGMmnKKGPkTisa/brs5cQlTxi6t8jB1WbA/NVNNTi3A5VMlp2lsw7f+o+g9P2iuOXl1o6mcmvRsjJIMDSvwY5+1SJcPrCtC4Uj8QII/nWUiFxOdVrxwMD+rHdBgfqaOWHjgGpJEmAGxDqx688gelahfs/4aFSrSRkjB17fAn+tZjgc6JY3Cy+Aa1BJXYDJFOF3x6JgJrWN8HI0R79c8noKG5XhnDb6a9gfuY0V5F0aWwBlsb861dQkp27RoLeZn3Vw8Z3wTkj49adNpUbMBnp51QcKvYLu29r4BercQDnFpIZCOepOYqxju1mI7wGOUjSFPJvd/WqatCrKrqRa2SGKPXHlGJ3BHhP+smi5lK2KysuCJCueY3H9N/caZCERhG0o7s6SG1r1GTtgkdakYRSQBfaz3Z8ax+EY3XmCOe7fKnTJy6wK4QG2ITIRfFk/rbc/69aDBGKPujGI9LSB0JbcOFxg7bY3yN6DCKRsdqKfQKLPnLG9KlSpTrFg06lSoMwqVKlSsyEK9OaVKgMj0ZxXuSKVKsgpnu9eEZG9KlWCNCJ+yPlUsUssP9xLJF+5Iy/Y0qVMAOh49xmD+64tfrjp7S5HyJxU9x2o45c2ktpccSlkglUpIjIniB6ZxmlSrAaRW2d1c2NylzZzyQTofDJE2D7vUehrd8I7cw8QaO349CsM5IVbuBfC2f216e8UqVFOhJwjJdNb7TccNRDr763f8JBypHoasLW9imXKOdQ56qVKqOKqzjhJqVErM5yww46q38D0pqyW5AJaRT5aeVKlSRLs/9k="/>
          <p:cNvSpPr>
            <a:spLocks noChangeAspect="1" noChangeArrowheads="1"/>
          </p:cNvSpPr>
          <p:nvPr/>
        </p:nvSpPr>
        <p:spPr bwMode="auto">
          <a:xfrm>
            <a:off x="155575" y="-457200"/>
            <a:ext cx="1085850" cy="962025"/>
          </a:xfrm>
          <a:prstGeom prst="rect">
            <a:avLst/>
          </a:prstGeom>
          <a:noFill/>
          <a:ln w="9525">
            <a:noFill/>
            <a:miter lim="800000"/>
            <a:headEnd/>
            <a:tailEnd/>
          </a:ln>
        </p:spPr>
        <p:txBody>
          <a:bodyPr/>
          <a:lstStyle/>
          <a:p>
            <a:endParaRPr lang="en-US">
              <a:latin typeface="Perpetua" pitchFamily="18" charset="0"/>
            </a:endParaRPr>
          </a:p>
        </p:txBody>
      </p:sp>
      <p:sp>
        <p:nvSpPr>
          <p:cNvPr id="4" name="Rectangle 3"/>
          <p:cNvSpPr>
            <a:spLocks noChangeArrowheads="1"/>
          </p:cNvSpPr>
          <p:nvPr/>
        </p:nvSpPr>
        <p:spPr bwMode="auto">
          <a:xfrm>
            <a:off x="685800" y="1524000"/>
            <a:ext cx="7848600" cy="5262563"/>
          </a:xfrm>
          <a:prstGeom prst="rect">
            <a:avLst/>
          </a:prstGeom>
          <a:noFill/>
          <a:ln w="9525">
            <a:noFill/>
            <a:miter lim="800000"/>
            <a:headEnd/>
            <a:tailEnd/>
          </a:ln>
        </p:spPr>
        <p:txBody>
          <a:bodyPr>
            <a:spAutoFit/>
          </a:bodyPr>
          <a:lstStyle/>
          <a:p>
            <a:r>
              <a:rPr lang="en-US" sz="3200" b="1">
                <a:latin typeface="Perpetua" pitchFamily="18" charset="0"/>
                <a:cs typeface="Arial" charset="0"/>
              </a:rPr>
              <a:t>Remember that the risk premium = expected return – risk-free rate</a:t>
            </a:r>
          </a:p>
          <a:p>
            <a:endParaRPr lang="en-US" sz="3200" b="1">
              <a:latin typeface="Perpetua" pitchFamily="18" charset="0"/>
              <a:cs typeface="Arial" charset="0"/>
            </a:endParaRPr>
          </a:p>
          <a:p>
            <a:r>
              <a:rPr lang="en-US" sz="3200" b="1">
                <a:latin typeface="Perpetua" pitchFamily="18" charset="0"/>
                <a:cs typeface="Arial" charset="0"/>
              </a:rPr>
              <a:t>The higher the beta, the greater the risk premium should be</a:t>
            </a:r>
          </a:p>
          <a:p>
            <a:endParaRPr lang="en-US" sz="3200" b="1">
              <a:latin typeface="Perpetua" pitchFamily="18" charset="0"/>
              <a:cs typeface="Arial" charset="0"/>
            </a:endParaRPr>
          </a:p>
          <a:p>
            <a:r>
              <a:rPr lang="en-US" sz="3200" b="1">
                <a:latin typeface="Perpetua" pitchFamily="18" charset="0"/>
                <a:cs typeface="Arial" charset="0"/>
              </a:rPr>
              <a:t>Can we define the relationship between the risk premium and beta so that we can estimate the expected return?</a:t>
            </a:r>
          </a:p>
          <a:p>
            <a:pPr lvl="1" algn="ctr"/>
            <a:r>
              <a:rPr lang="en-US" sz="4800" b="1">
                <a:solidFill>
                  <a:srgbClr val="7030A0"/>
                </a:solidFill>
                <a:latin typeface="Perpetua" pitchFamily="18" charset="0"/>
                <a:cs typeface="Arial" charset="0"/>
              </a:rPr>
              <a:t>					YES!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1000" fill="hold"/>
                                        <p:tgtEl>
                                          <p:spTgt spid="4">
                                            <p:txEl>
                                              <p:pRg st="2" end="2"/>
                                            </p:txEl>
                                          </p:spTgt>
                                        </p:tgtEl>
                                        <p:attrNameLst>
                                          <p:attrName>ppt_w</p:attrName>
                                        </p:attrNameLst>
                                      </p:cBhvr>
                                      <p:tavLst>
                                        <p:tav tm="0">
                                          <p:val>
                                            <p:strVal val="#ppt_w*0.70"/>
                                          </p:val>
                                        </p:tav>
                                        <p:tav tm="100000">
                                          <p:val>
                                            <p:strVal val="#ppt_w"/>
                                          </p:val>
                                        </p:tav>
                                      </p:tavLst>
                                    </p:anim>
                                    <p:anim calcmode="lin" valueType="num">
                                      <p:cBhvr>
                                        <p:cTn id="15" dur="1000" fill="hold"/>
                                        <p:tgtEl>
                                          <p:spTgt spid="4">
                                            <p:txEl>
                                              <p:pRg st="2" end="2"/>
                                            </p:txEl>
                                          </p:spTgt>
                                        </p:tgtEl>
                                        <p:attrNameLst>
                                          <p:attrName>ppt_h</p:attrName>
                                        </p:attrNameLst>
                                      </p:cBhvr>
                                      <p:tavLst>
                                        <p:tav tm="0">
                                          <p:val>
                                            <p:strVal val="#ppt_h"/>
                                          </p:val>
                                        </p:tav>
                                        <p:tav tm="100000">
                                          <p:val>
                                            <p:strVal val="#ppt_h"/>
                                          </p:val>
                                        </p:tav>
                                      </p:tavLst>
                                    </p:anim>
                                    <p:animEffect transition="in" filter="fade">
                                      <p:cBhvr>
                                        <p:cTn id="16" dur="10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 calcmode="lin" valueType="num">
                                      <p:cBhvr>
                                        <p:cTn id="21" dur="1000" fill="hold"/>
                                        <p:tgtEl>
                                          <p:spTgt spid="4">
                                            <p:txEl>
                                              <p:pRg st="4" end="4"/>
                                            </p:txEl>
                                          </p:spTgt>
                                        </p:tgtEl>
                                        <p:attrNameLst>
                                          <p:attrName>ppt_w</p:attrName>
                                        </p:attrNameLst>
                                      </p:cBhvr>
                                      <p:tavLst>
                                        <p:tav tm="0">
                                          <p:val>
                                            <p:strVal val="#ppt_w*0.70"/>
                                          </p:val>
                                        </p:tav>
                                        <p:tav tm="100000">
                                          <p:val>
                                            <p:strVal val="#ppt_w"/>
                                          </p:val>
                                        </p:tav>
                                      </p:tavLst>
                                    </p:anim>
                                    <p:anim calcmode="lin" valueType="num">
                                      <p:cBhvr>
                                        <p:cTn id="22" dur="1000" fill="hold"/>
                                        <p:tgtEl>
                                          <p:spTgt spid="4">
                                            <p:txEl>
                                              <p:pRg st="4" end="4"/>
                                            </p:txEl>
                                          </p:spTgt>
                                        </p:tgtEl>
                                        <p:attrNameLst>
                                          <p:attrName>ppt_h</p:attrName>
                                        </p:attrNameLst>
                                      </p:cBhvr>
                                      <p:tavLst>
                                        <p:tav tm="0">
                                          <p:val>
                                            <p:strVal val="#ppt_h"/>
                                          </p:val>
                                        </p:tav>
                                        <p:tav tm="100000">
                                          <p:val>
                                            <p:strVal val="#ppt_h"/>
                                          </p:val>
                                        </p:tav>
                                      </p:tavLst>
                                    </p:anim>
                                    <p:animEffect transition="in" filter="fade">
                                      <p:cBhvr>
                                        <p:cTn id="23" dur="1000"/>
                                        <p:tgtEl>
                                          <p:spTgt spid="4">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49" presetClass="entr" presetSubtype="0" decel="100000" fill="hold" nodeType="clickEffect">
                                  <p:stCondLst>
                                    <p:cond delay="0"/>
                                  </p:stCondLst>
                                  <p:childTnLst>
                                    <p:set>
                                      <p:cBhvr>
                                        <p:cTn id="27" dur="1" fill="hold">
                                          <p:stCondLst>
                                            <p:cond delay="0"/>
                                          </p:stCondLst>
                                        </p:cTn>
                                        <p:tgtEl>
                                          <p:spTgt spid="4">
                                            <p:txEl>
                                              <p:pRg st="5" end="5"/>
                                            </p:txEl>
                                          </p:spTgt>
                                        </p:tgtEl>
                                        <p:attrNameLst>
                                          <p:attrName>style.visibility</p:attrName>
                                        </p:attrNameLst>
                                      </p:cBhvr>
                                      <p:to>
                                        <p:strVal val="visible"/>
                                      </p:to>
                                    </p:set>
                                    <p:anim calcmode="lin" valueType="num">
                                      <p:cBhvr>
                                        <p:cTn id="28" dur="2000" fill="hold"/>
                                        <p:tgtEl>
                                          <p:spTgt spid="4">
                                            <p:txEl>
                                              <p:pRg st="5" end="5"/>
                                            </p:txEl>
                                          </p:spTgt>
                                        </p:tgtEl>
                                        <p:attrNameLst>
                                          <p:attrName>ppt_w</p:attrName>
                                        </p:attrNameLst>
                                      </p:cBhvr>
                                      <p:tavLst>
                                        <p:tav tm="0">
                                          <p:val>
                                            <p:fltVal val="0"/>
                                          </p:val>
                                        </p:tav>
                                        <p:tav tm="100000">
                                          <p:val>
                                            <p:strVal val="#ppt_w"/>
                                          </p:val>
                                        </p:tav>
                                      </p:tavLst>
                                    </p:anim>
                                    <p:anim calcmode="lin" valueType="num">
                                      <p:cBhvr>
                                        <p:cTn id="29" dur="2000" fill="hold"/>
                                        <p:tgtEl>
                                          <p:spTgt spid="4">
                                            <p:txEl>
                                              <p:pRg st="5" end="5"/>
                                            </p:txEl>
                                          </p:spTgt>
                                        </p:tgtEl>
                                        <p:attrNameLst>
                                          <p:attrName>ppt_h</p:attrName>
                                        </p:attrNameLst>
                                      </p:cBhvr>
                                      <p:tavLst>
                                        <p:tav tm="0">
                                          <p:val>
                                            <p:fltVal val="0"/>
                                          </p:val>
                                        </p:tav>
                                        <p:tav tm="100000">
                                          <p:val>
                                            <p:strVal val="#ppt_h"/>
                                          </p:val>
                                        </p:tav>
                                      </p:tavLst>
                                    </p:anim>
                                    <p:anim calcmode="lin" valueType="num">
                                      <p:cBhvr>
                                        <p:cTn id="30" dur="2000" fill="hold"/>
                                        <p:tgtEl>
                                          <p:spTgt spid="4">
                                            <p:txEl>
                                              <p:pRg st="5" end="5"/>
                                            </p:txEl>
                                          </p:spTgt>
                                        </p:tgtEl>
                                        <p:attrNameLst>
                                          <p:attrName>style.rotation</p:attrName>
                                        </p:attrNameLst>
                                      </p:cBhvr>
                                      <p:tavLst>
                                        <p:tav tm="0">
                                          <p:val>
                                            <p:fltVal val="360"/>
                                          </p:val>
                                        </p:tav>
                                        <p:tav tm="100000">
                                          <p:val>
                                            <p:fltVal val="0"/>
                                          </p:val>
                                        </p:tav>
                                      </p:tavLst>
                                    </p:anim>
                                    <p:animEffect transition="in" filter="fade">
                                      <p:cBhvr>
                                        <p:cTn id="31" dur="20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8500" y="430213"/>
            <a:ext cx="8229600" cy="1981200"/>
          </a:xfrm>
        </p:spPr>
        <p:txBody>
          <a:bodyPr>
            <a:normAutofit fontScale="90000"/>
          </a:bodyPr>
          <a:lstStyle/>
          <a:p>
            <a:pPr eaLnBrk="1" fontAlgn="auto" hangingPunct="1">
              <a:spcAft>
                <a:spcPts val="0"/>
              </a:spcAft>
              <a:defRPr/>
            </a:pPr>
            <a:r>
              <a:rPr lang="en-US" sz="5300" b="1" dirty="0" smtClean="0"/>
              <a:t/>
            </a:r>
            <a:br>
              <a:rPr lang="en-US" sz="5300" b="1" dirty="0" smtClean="0"/>
            </a:br>
            <a:r>
              <a:rPr lang="en-US" sz="5300" b="1" dirty="0"/>
              <a:t/>
            </a:r>
            <a:br>
              <a:rPr lang="en-US" sz="5300" b="1" dirty="0"/>
            </a:br>
            <a:r>
              <a:rPr lang="en-US" sz="5300" b="1" dirty="0" smtClean="0"/>
              <a:t>Example: Portfolio Expected Returns and Betas: The SML</a:t>
            </a:r>
            <a:r>
              <a:rPr lang="en-US" dirty="0" smtClean="0">
                <a:latin typeface="Times New Roman" pitchFamily="18" charset="0"/>
              </a:rPr>
              <a:t/>
            </a:r>
            <a:br>
              <a:rPr lang="en-US" dirty="0" smtClean="0">
                <a:latin typeface="Times New Roman" pitchFamily="18" charset="0"/>
              </a:rPr>
            </a:br>
            <a:endParaRPr lang="en-US" dirty="0">
              <a:latin typeface="Arial Black" pitchFamily="34" charset="0"/>
            </a:endParaRPr>
          </a:p>
        </p:txBody>
      </p:sp>
      <p:sp>
        <p:nvSpPr>
          <p:cNvPr id="103430" name="AutoShape 2" descr="data:image/jpeg;base64,/9j/4AAQSkZJRgABAQAAAQABAAD/2wBDAAkGBwgHBgkIBwgKCgkLDRYPDQwMDRsUFRAWIB0iIiAdHx8kKDQsJCYxJx8fLT0tMTU3Ojo6Iys/RD84QzQ5Ojf/2wBDAQoKCg0MDRoPDxo3JR8lNzc3Nzc3Nzc3Nzc3Nzc3Nzc3Nzc3Nzc3Nzc3Nzc3Nzc3Nzc3Nzc3Nzc3Nzc3Nzc3Nzf/wAARCACYAKsDASIAAhEBAxEB/8QAHAAAAQUBAQEAAAAAAAAAAAAABAACAwUGBwEI/8QARRAAAgEDAgMFBgEJBQYHAAAAAQIDAAQREiEFMUEGEyJRYRRxgZGhsTIHFSNCUnLB0eEkM0Oi8DVigpKywkRFU2Nzk/H/xAAZAQADAQEBAAAAAAAAAAAAAAABAgMABAX/xAAiEQACAgMAAgMBAQEAAAAAAAAAAQIRAxIhMUEEE1EiMmH/2gAMAwEAAhEDEQA/AOR16DmtDb9hu01wNuFNGPOWWNce8asj5UZF+TftCcd4bCIddVwTj5LUlCRTZGQbrTScAnoK38f5NZBpN9xqBAPxLDCSfmxH2qZOwXBQfHxC6mHIgOmPoNqdQYHNGMk7O8dWJJfzLftHIoZGSAuCDuDtmojwPjJ/8ovx+9bsv3FdZmtIpCCGZiFVRmQgAKABsPdQ84tLXT3kCliMjSgb6mtQG0csXgnFm5cNuueN0xRK9luPP+HhsnxkQf8AdXTYZba78LQY7rDAPjfp0PrRsU6LjTayIPIBRj/NQ3oGqZyleyXaHpw1v/vjH/dTl7JcfY4NgF9XuIwP+quxQurgAwHnvkpt9aPWwh7oyRQxSvt01dam8tei0MSk6bONWnYXjU00ayLaxIzAO3tSZAzuQPdWkuvyZWw1ta8bljijBYtPAkgIHXwPnp5V0CKz78mMQnV1BtQo+dIWRsL2S3jBZJYXTz5qaEcm0kjpfxoqLd9OVv2ButX9n43wmX/5WlhPyKEfWppPyX9qY1yLazlHnHdKfuBWu1HiEkEYESB5ACYkwXBOPP1+tdCaRdWCBqG261XNFQdHFjyNnz3d9iO1NoCZeAX2Bz7tBJ9EJNVVxw2/t9rrh19CP/dtZF+4r6HvDxmObXaz2xiUse59lYahnYat+Qz7/SozxLjAbxrZqDnwtcFT123Ub/h6nmfLefCu7PmxyinGtQf2ScEU0nO43HpX0yIxd2we9tbbvGzlV0yqBn9rG9Z7inZ7s87H2zgtm2rm0dtpPzTBpo0xW2cEeozXU+0vZPs3bcB4hd8PtHiuIIGeMi4kIBHmGJrljAZOKslRCQ2niIEZpoGSBRI5VnKgRjZ2zs3cLFw6QeLSJP1VJ6Dyo6W7YjwxykHqMD7ms9wCYtZuFbkwyd/Kiri6aNyEIHwpqJk90iXA/SWoIU7B5SAfU451CEdP7pYIxy8Kn75oVrmV9g7b88bV4qSudw2PU/zoMKCi6/4lzpI/ZIX+teiJJArMoZR5+L6mh4rVS27ID5E1aW0ShQmpW+NSk6RSPT2O3UQSCNMMUOBU1udYDdCARgCi7WMibQygEKDt1p1tZmOPBeMLGxXJPkdvpiudybOrGorySQ6uYI+VF95KMAMabFayMAUdCpHMUVFazIAWkj25lqSzpTiS2MrmQBi3xr2/KLxewOPxMVb44qWDUuQzREnfCjcCgeJtiW1kbfTOukluW5P2FBWpJo0WnIzMS8O4RdWM9x7WZFhEpCaWXYkcjg9B1q3HaDhrOS8zqcnOu2Plk7hjWf7VSq3GbmJFCrAgiGOoJH86p5H/ABnO+JD/AAr1XhUlbPIlNxlSOnW2u4tEuraRXifdcM6n5EU1vazyf4aifuKBsDIOzUUcUk6sYxvCPH+LO24qGzinE0TNxC92bxRywEhvTVyFcPTpXgLdr1c4hYjzyn86DkuJn1BoDJj8Wghse/Bqo7SXdxFxGWe6jkFlGihTFIQZBgZyM42OeQzy2rD2ty13JHFw+L9LE5OpMs6pvseoBODjNUSFbNf2qjnm7O8ShhgkeR7dgqKpZiT0Arjk3CeJxk6uGXwA6m2cfwrr3Abu7mlWOeae4Vo9T6shYj5ZIyfnREk3FI2bTZxugJxomwcZ95p0xGcSFvLGcyoyH9l1IP1p2K6L+UEPPwe0mmjaNo5vEDuRlTt88VgNIPTNK/JaCVHQuz8h9kkC5OGGcH0qweRpclEA+Oaq+BRym0kBikGphgspXVt61bQQOjAsFQepzVJM5kRhJiNmYDyG1Sx2xY+Jz96Dk4nCLo28NvcSyAZaRkKRj/iPMe6ifzn7MUZoVCHODECc4Hn8anJhRYwWuOSk+mKsbe3kyAMJv+1vQ1hdpd2i3Chgp8xRkUhD+BSf3th8edSkViVcXFrmSSX832Es8ykoXmPJh0xsPrVwszJdss8axGWNJgruuA2MMOfQgfMVUcb4vdWF73EEcYV0Dh23LZJB25cxUFhdniUZa4zPNZy6iGwC0bjSQMeTBDU9WNjmtqkalbx4UxF7OxzuWnQD5A008QuD4geGj1aXP2qoZwkjaOGxDfqhNerPcg/o+HQA+eDR+pnSs2NLwW3t8xxm84YhHIgMcfSo5ZvaAsdxxeyAU5HdwufP09artd6eXD4h/wABpytfk/7Pg+MdMsTs33x9A3GbKG74lc3X5zh0SFcYgk6Y9PSgDwm3IKnike4YZEDdTnzq71cR5CygHp3YpzycSVSRBGvuVRXV9k6pnNKGFu3YRZcSgjtYLMSyeHSgdUA38znNBni9rckFrxY3G2LmAoV9NSGo+N96YLeSUp3isQoUYzkdfXY1LeJHaAy2llE6ysXlZ0Lc9/OpxivY2VKKTiSN7W65iUzR89UFwzg/JifmKBknALLJFgnocZ+TA1BbRWV5LpSI28uCS9u5UfL+tEwLcg92eMCVAD+juIdWw/eP2p6SOe2Rrddyrd2GjB3IVUxnzxpFejiETFi8Zb00AY+Io02Cuh1JESesYZB8skfShJ+HRwrqd2Qc9RXUB8V5fEVqRm2UvbeNbnsleyRRsO6eOTB8g65PyJrleWPI7V2m/tfa+AcSs4XSaSa2dYgjBssVOPXniuRS8G4vHIyScJ4gGB3Hsrn7ClcSkHw6bI5bcuR6mmNl4nRCSzAjJOK9JVBl+VeCcH8KHHrtRIoqLRL+3uZPalhSBcaiZAQd/X3Gi2ltr2SOKV2eRGLhIRqBwCcZOwzy+NEC3gMkshiUtLgvnfOBgfeiolCrpVQB5AUrQbDLCWL2dP0Jhz/hkcqOjuQMaF2+1VsY3AA38hUryRQAGaQR55LzY/ClcbHTG9rYFktbe7wWML4OOeG2+4FA9norp70SCB+4dGilfTpyCPXnvg7eVWDXrTwOvs7iFUZi0mMnAJG3vAqil7SsGEklsrSINszP4T7s4paplIYZT/qJr5rx4gquvjK5JLdeRpscssmTGP8AMR/CojKqQrLK8o1AagrkbkZ5VFazQ3M+iTvgxOwEpNPYjDFeXO6qR/vEtT/E36sQ/wCEihJbiwhLK0jFl2OZuVB/nm2jkPfQyiM/hdHzn5gdaawWWyiQNp2x5jOPvUgMqMBzz5IT/GmW0trcIXieQ6RkqxGVqFb2HvyoEijo+VP0rbDD+NZe0Lhv7tgefwr2FzLZwaeqA567bfwqLj1ytjwwStG88buFZQ4XY9c49KrOE8cguL22tBbTxq7FQTMDjmd9vOlUul9JSx8LtQNLLpYZH4kIJHzqJgeQKP4SMOuk42yMj3eVTRlnTIKyLjxFN8e8cxSjgTOTv1GaejkTAprESzQzd7eQlGdyInzG5OPxLvnkOnnRkDTJJ3ccsUoBOEcAEDfoMdSOnQ1P3Q6Er7jmk8etcSqJB5MMihX4NsgB+EWV08j3FqYXC6i0b8+edveKEW1t4wFTiHFUUDZQhOBV4s6Qgs6tg7EayR8s0L3PDTv4V9NbDH+ang/0VpGSjYTWsb5/Eit9KS7e/wAqEsZks+HwQXjhJEQKUHib5CiIJZpm02tppX9pzv8AKlpi2GRRu3JTUkkltasi3U6ozAsqDJZgOeAN6ItYnWICVhr5tQcvD9V9cXNrfSx98E1rHEpKlcjwueW2cjfnSWvYyRa2b281us1qUkhlUFXU5DDzzXi2UUQeRIjJJjIBycmvLO1eKGOGJTFCgwoViWA953Pyo/ToXLMD61NSdhrhSXUs/wCb7x5gyqIWAGjSMnAwPnWQl0MhwBluWPWtl2jdBwq40nmUU/Fh/KsnCokuIE2y0iD5kCnXenp/FVYWb90DIY9ORjGK8tLRISSI2GoY1GQnFeXN0iHCaWYk5GrBFAlrcu0j2p1N+I96ftTHnNWym7RxXNvEVWymdw4IlUlhjOcjnUHD7hbgIt1Bc/o4te6HxudRxnGR0rUx3MRI/svLykNS99E/4oJR7piKDYFEB7NWtx3qSvB3aKhU5J3JHL1q6/NkftHeqknPIBlIX5VCJIDzhmz5+0NRNrdRQsTHA243BlJpGyiiC9qYXbgkx0DwshwP3gPsaxdni34hbTBcaJ0bn0zv9K6Pxdorvs/eNldoi2AwOMf/AJWBaOPmNORQTPT+LHbE0bBLeITMF/QursoZT5HHw6UQ0dxCx9oh70dJIxhvmNvmKsre2jmmkk28RV9jjOpFPL+VO4rcXFpYzNZQRtcgfohM5WMn1IBwBTbHivE9mVuhjvE7H/ckTSw92dj869LaThwQRzBGDVXw3thPbxLH2kgtUkJwJbNnkEmCAx0FRgDI3BI3ArQQXXDuKRO3D7mCeNHKOIXDhWHMEdD8qO7Q6jRWzKkqlSDg0L7CnQt8qOuW9nlwzNEp5FvEh/iKaJCRn+zt694N6rF2K6MHFbW9o+hIC7AZLMcAe886PgS5ndTGHWPOcp4V+Z50XFFFJocwqZCM/hzRisBjOAP2V50kp2qFUekiRKy6XGVYYII51PHFHEuyqPUjeoVf9lQPU7mkzE8zU1Gytkr3AH4Rk+dCO3eTvJMzGGKFnZdZXPIDl8ae3Ll8aAvZEXh906kOXZIhpPkNR6UaoST9g13PaXiNbyR3Cxlg2UkDcs43IzQkNlw5Jope9vF7t1fLIhGQQd/lVrb2aWUUV1+OViAqtsq8/LnUyS3rYYxWbjPIwuuB7610GGfJFUmIz2F1gRTKGyTnumG/rSEMUpCi4hJPmWB+1WttZw3USStAqhsnA+WM/CrW0ggTKQKgI2bSBke+l2GWxmxw2RRsY3H+7MB98URFw6fAKwsfVXVvsa1It9snOfWoZOEwXA1NDhzydAA3zobj20UYs5lOGjf/AJaeIiu/IjzoqXglxltN5NEo5MrcvfQyxPGxSPtGmtSSdU2T7ueKFmWVrygzu7duEzwLlZWhkXGrnsa56GjcZUjDbrvW0vOI8W4dIkMs0UjFchmjDAgnHl6fWq/jjw3vADcLBAkoulXXHEqEjQ3kPOsmdfw/lpS0ryX3DLuB7CwLyASvbIfEMZwMHxfDrRxutMoikbDEbKwxqHoeR+FUPBnV+B2Md3GCy94hI5rhzj38xRbR3MMINuwntjzjKhh8v5VXX8POzzccrQZd2VlfRmOeGNlyDpZQRkHI5jocH31nLjsrFaKZLCSbvFXTETLgQgjxMpwTrJ8Wo75GCcVaxXsAB1O8b7eCV8rn0J3HuNEmfSBk6SeWTsfj1rUaORPqAuGx3TcOQcVlE0zAah4SFOB1HPPP44rw8LgJJ72UelFGRS2SN+pHWl3nu/5qpCzSjF9M3H44oyowjKCAOVShkQgHOfIUHwNva+HCJ3w0LFTjnj/Rq2ht4YhhRk+Z3qLl0K8DQMDJ2T9o0x8gqFBbPWngRrIQz6mO2n0r0sBsBge+imEGaD/FmkJKZOByFVd7IZprS2jhB71zKB+8dv8AKKtbqVI4nDuoZgQATz8qgtoIm7QaVGRBEBnqMLpH/V9KzEfSyFunsixXQWRAAGBG1RWvBuFGRWjj04PISMB96OmwFUY65pRjyAHuFK1Y3Cxt4Y441SEINP4c8hTG4TDNI7PBAzPuxXmf8v8AGhHaRWGgEjG+2aljlYDLYXz3pKHTJ04YsQxFHIgzt3U7Dr1GoZoy3SSOdpWN34iSUJBQZ8hk4oWOUn8EmT6NUvfyrykPzoBsPvrc3VnNAjDLrgauVUU1vcIXWTgTSLk/3RQg/QUa/EJkOA7bD9kH+NepeCQguImc9SmD96wrSYKnDSnDrhbi2EahmkijJz3fhHly3B+dZ24Bl7PTq6eJLtG2Q7eH6863E8PtNuEyPFgjV0ORis92adxw6aRTgiZdttgcD+VGrBCSx5FID7JqZ+FiJ0kiaO5bTtjYrnkfUVe3LTRIO6A0qMnJ3bz+NNuZnkVS7cjnIAG9NE/i3YE+VUphyTjKbl+jIr4BAt0ApOfxHUD8alMcIXMeEDbgodj8OVMcQTqVdF58sYINVhsJ7Ny/Dpcqc/opD/oHz6H1phai/AXORCCXOlf2gMr8fKoGZ8+CLWvRlYYNMXiAyIrxe5crqYA6lA9eo5f1pjcJSRi8TsqHcBRkCqxJStFHZstpxm4tx4e+GtcefOrFe8YjUW0kfhJ6/es4l4bq04XxWFC0kka5Ubkkcx/1V7xXixtkDcTvk4eh/wDDp4pW9w5/apyx27HjKuF1d8QgtPC041dI08TD4fzqsvOJzRxGS4mh4dbk/wB7cONbegH8qxV92xKao+DWiwDpcz4eQ+oHJfrWaurq4vJjNdzyTyn9eRiT/SmUUkbr8nReC8esb7jttw6xhnuBJJqlupyQMKNWQvPpjLedavgKGW6vLwnPeNjcct2Pl5Yrnf5NYf7TxO96wWuhP3nP38NdL7PIRw1HYYMjM2w6ch9AKSXkCX9FjKFwS5fCgnwivBLbJq1TSLpxnUtTKgbIfS48mApvcWsilWhjPmEfl9qSylCWSIMVFznHmuN6JV1I8MqEcuuPtUYigbJ3yTk4fO+/8zTTaw7apWCjfxBcfb1NAwSrDkJEx5ahTsMRsNX7u/2oP2RSjCKZQGxjw5xtjz+NI2jgrh12cljkjIJ/lS0YkkjYuSSw9NNeRxMJNWoEeWKYiXiLhZZDhR/i56jOMj30TbvcrI3ehiv6uQh880dTWWEUhXu+u67fEVnuzhE3DLgxsA3eJvjbbA/hVvrK3EeM+IjI6c/9fOqHs6BFZXMarg5QnPw86KXgR/6LN2ZQRIulR+t0+dCyxkkujAMfPntU7lgMuT+8DvQrN3ZOoaAeTAak+I6GroWUfwXtOjwSHBHXz5VKsxAyG2PUUxUeU+JOnMDUD7v5VK1mQVBOOe3ljzptSW7iNkEUoGtVYg5GRuKjbh9rIxdoRljk6SQPkKbMrxMQw5HGfOnLKdIopD/bw4Rb9peK2nDF4baXPcQBmbVGMSeLcjV0GfLFVckjyO0kjM7t+JmYkn4mmda9oFD0GvfhTRTqzCdH7DWTRdlJJ1jZ2u7z8S42RNt8nfcH51pbbit5awRRDh+pEQDYMp5e4j61x614pxKzjWOz4jeQRqSQkU7Kozz2BxVnF2w49Fj+3mTHISwxt9cZ+tI4i6u7R1UcfgkAW7tSpwSFMh6b+QH1oi243w1iE/tcQX9QJkD4gmuZQflE49EoXFk48mgP8GoxfykXT7XnA+GS+eMjPzzS6sb+0dQh4pYtIAJcM2yllbf0yR6edS3JSUIWYaGGVbmOR8vh8q5lb9v+Gnafs93Y87e4B+mBVtZflC4HGojaPiVsnkVVwPqaCgwpy9m4tCoLd2cr1PT4fWiGMmnKKGPkTisa/brs5cQlTxi6t8jB1WbA/NVNNTi3A5VMlp2lsw7f+o+g9P2iuOXl1o6mcmvRsjJIMDSvwY5+1SJcPrCtC4Uj8QII/nWUiFxOdVrxwMD+rHdBgfqaOWHjgGpJEmAGxDqx688gelahfs/4aFSrSRkjB17fAn+tZjgc6JY3Cy+Aa1BJXYDJFOF3x6JgJrWN8HI0R79c8noKG5XhnDb6a9gfuY0V5F0aWwBlsb861dQkp27RoLeZn3Vw8Z3wTkj49adNpUbMBnp51QcKvYLu29r4BercQDnFpIZCOepOYqxju1mI7wGOUjSFPJvd/WqatCrKrqRa2SGKPXHlGJ3BHhP+smi5lK2KysuCJCueY3H9N/caZCERhG0o7s6SG1r1GTtgkdakYRSQBfaz3Z8ax+EY3XmCOe7fKnTJy6wK4QG2ITIRfFk/rbc/69aDBGKPujGI9LSB0JbcOFxg7bY3yN6DCKRsdqKfQKLPnLG9KlSpTrFg06lSoMwqVKlSsyEK9OaVKgMj0ZxXuSKVKsgpnu9eEZG9KlWCNCJ+yPlUsUssP9xLJF+5Iy/Y0qVMAOh49xmD+64tfrjp7S5HyJxU9x2o45c2ktpccSlkglUpIjIniB6ZxmlSrAaRW2d1c2NylzZzyQTofDJE2D7vUehrd8I7cw8QaO349CsM5IVbuBfC2f216e8UqVFOhJwjJdNb7TccNRDr763f8JBypHoasLW9imXKOdQ56qVKqOKqzjhJqVErM5yww46q38D0pqyW5AJaRT5aeVKlSRLs/9k="/>
          <p:cNvSpPr>
            <a:spLocks noChangeAspect="1" noChangeArrowheads="1"/>
          </p:cNvSpPr>
          <p:nvPr/>
        </p:nvSpPr>
        <p:spPr bwMode="auto">
          <a:xfrm>
            <a:off x="155575" y="-457200"/>
            <a:ext cx="1085850" cy="962025"/>
          </a:xfrm>
          <a:prstGeom prst="rect">
            <a:avLst/>
          </a:prstGeom>
          <a:noFill/>
          <a:ln w="9525">
            <a:noFill/>
            <a:miter lim="800000"/>
            <a:headEnd/>
            <a:tailEnd/>
          </a:ln>
        </p:spPr>
        <p:txBody>
          <a:bodyPr/>
          <a:lstStyle/>
          <a:p>
            <a:endParaRPr lang="en-US">
              <a:latin typeface="Perpetua" pitchFamily="18" charset="0"/>
            </a:endParaRPr>
          </a:p>
        </p:txBody>
      </p:sp>
      <p:graphicFrame>
        <p:nvGraphicFramePr>
          <p:cNvPr id="103428" name="Object 4"/>
          <p:cNvGraphicFramePr>
            <a:graphicFrameLocks noChangeAspect="1"/>
          </p:cNvGraphicFramePr>
          <p:nvPr/>
        </p:nvGraphicFramePr>
        <p:xfrm>
          <a:off x="787400" y="1778000"/>
          <a:ext cx="7551738" cy="4702175"/>
        </p:xfrm>
        <a:graphic>
          <a:graphicData uri="http://schemas.openxmlformats.org/presentationml/2006/ole">
            <p:oleObj spid="_x0000_s103429" r:id="rId4" imgW="7553599" imgH="4700423" progId="Excel.Sheet.8">
              <p:embed/>
            </p:oleObj>
          </a:graphicData>
        </a:graphic>
      </p:graphicFrame>
      <p:sp>
        <p:nvSpPr>
          <p:cNvPr id="103431" name="Rectangle 5"/>
          <p:cNvSpPr>
            <a:spLocks noChangeArrowheads="1"/>
          </p:cNvSpPr>
          <p:nvPr/>
        </p:nvSpPr>
        <p:spPr bwMode="auto">
          <a:xfrm>
            <a:off x="1828800" y="4495800"/>
            <a:ext cx="523875" cy="523875"/>
          </a:xfrm>
          <a:prstGeom prst="rect">
            <a:avLst/>
          </a:prstGeom>
          <a:noFill/>
          <a:ln w="9525">
            <a:noFill/>
            <a:miter lim="800000"/>
            <a:headEnd/>
            <a:tailEnd/>
          </a:ln>
        </p:spPr>
        <p:txBody>
          <a:bodyPr wrap="none">
            <a:spAutoFit/>
          </a:bodyPr>
          <a:lstStyle/>
          <a:p>
            <a:pPr>
              <a:spcBef>
                <a:spcPct val="50000"/>
              </a:spcBef>
            </a:pPr>
            <a:r>
              <a:rPr lang="en-US" sz="2800" b="1">
                <a:latin typeface="Times New Roman" pitchFamily="18" charset="0"/>
              </a:rPr>
              <a:t>R</a:t>
            </a:r>
            <a:r>
              <a:rPr lang="en-US" sz="2800" b="1" baseline="-25000">
                <a:latin typeface="Times New Roman" pitchFamily="18" charset="0"/>
              </a:rPr>
              <a:t>f</a:t>
            </a:r>
            <a:endParaRPr lang="en-US" sz="2800" b="1">
              <a:latin typeface="Times New Roman" pitchFamily="18" charset="0"/>
            </a:endParaRPr>
          </a:p>
        </p:txBody>
      </p:sp>
      <p:cxnSp>
        <p:nvCxnSpPr>
          <p:cNvPr id="9" name="Straight Connector 8"/>
          <p:cNvCxnSpPr/>
          <p:nvPr/>
        </p:nvCxnSpPr>
        <p:spPr>
          <a:xfrm flipH="1">
            <a:off x="1752600" y="3124200"/>
            <a:ext cx="3429000" cy="0"/>
          </a:xfrm>
          <a:prstGeom prst="line">
            <a:avLst/>
          </a:prstGeom>
          <a:ln w="50800"/>
        </p:spPr>
        <p:style>
          <a:lnRef idx="1">
            <a:schemeClr val="accent1"/>
          </a:lnRef>
          <a:fillRef idx="0">
            <a:schemeClr val="accent1"/>
          </a:fillRef>
          <a:effectRef idx="0">
            <a:schemeClr val="accent1"/>
          </a:effectRef>
          <a:fontRef idx="minor">
            <a:schemeClr val="tx1"/>
          </a:fontRef>
        </p:style>
      </p:cxnSp>
      <p:grpSp>
        <p:nvGrpSpPr>
          <p:cNvPr id="22" name="Group 21"/>
          <p:cNvGrpSpPr>
            <a:grpSpLocks/>
          </p:cNvGrpSpPr>
          <p:nvPr/>
        </p:nvGrpSpPr>
        <p:grpSpPr bwMode="auto">
          <a:xfrm>
            <a:off x="5181600" y="3124200"/>
            <a:ext cx="836613" cy="2286000"/>
            <a:chOff x="5181600" y="3124200"/>
            <a:chExt cx="836459" cy="2286000"/>
          </a:xfrm>
        </p:grpSpPr>
        <p:cxnSp>
          <p:nvCxnSpPr>
            <p:cNvPr id="8" name="Straight Connector 7"/>
            <p:cNvCxnSpPr/>
            <p:nvPr/>
          </p:nvCxnSpPr>
          <p:spPr>
            <a:xfrm>
              <a:off x="5181600" y="3124200"/>
              <a:ext cx="0" cy="228600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103438" name="Rectangle 12"/>
            <p:cNvSpPr>
              <a:spLocks noChangeArrowheads="1"/>
            </p:cNvSpPr>
            <p:nvPr/>
          </p:nvSpPr>
          <p:spPr bwMode="auto">
            <a:xfrm>
              <a:off x="5410200" y="4648200"/>
              <a:ext cx="607859" cy="584775"/>
            </a:xfrm>
            <a:prstGeom prst="rect">
              <a:avLst/>
            </a:prstGeom>
            <a:noFill/>
            <a:ln w="9525">
              <a:noFill/>
              <a:miter lim="800000"/>
              <a:headEnd/>
              <a:tailEnd/>
            </a:ln>
          </p:spPr>
          <p:txBody>
            <a:bodyPr>
              <a:spAutoFit/>
            </a:bodyPr>
            <a:lstStyle/>
            <a:p>
              <a:pPr>
                <a:spcBef>
                  <a:spcPct val="50000"/>
                </a:spcBef>
              </a:pPr>
              <a:r>
                <a:rPr lang="en-US" sz="3200" b="1">
                  <a:latin typeface="Times New Roman" pitchFamily="18" charset="0"/>
                  <a:sym typeface="Symbol" pitchFamily="18" charset="2"/>
                </a:rPr>
                <a:t></a:t>
              </a:r>
              <a:r>
                <a:rPr lang="en-US" sz="3200" b="1" baseline="-25000">
                  <a:latin typeface="Times New Roman" pitchFamily="18" charset="0"/>
                  <a:sym typeface="Symbol" pitchFamily="18" charset="2"/>
                </a:rPr>
                <a:t>A</a:t>
              </a:r>
              <a:endParaRPr lang="en-US" sz="3200" b="1">
                <a:latin typeface="Times New Roman" pitchFamily="18" charset="0"/>
              </a:endParaRPr>
            </a:p>
          </p:txBody>
        </p:sp>
      </p:grpSp>
      <p:grpSp>
        <p:nvGrpSpPr>
          <p:cNvPr id="18" name="Group 17"/>
          <p:cNvGrpSpPr>
            <a:grpSpLocks/>
          </p:cNvGrpSpPr>
          <p:nvPr/>
        </p:nvGrpSpPr>
        <p:grpSpPr bwMode="auto">
          <a:xfrm>
            <a:off x="1752600" y="2057400"/>
            <a:ext cx="1943100" cy="990600"/>
            <a:chOff x="1752600" y="2057400"/>
            <a:chExt cx="1943504" cy="990600"/>
          </a:xfrm>
        </p:grpSpPr>
        <p:sp>
          <p:nvSpPr>
            <p:cNvPr id="103435" name="Rectangle 14"/>
            <p:cNvSpPr>
              <a:spLocks noChangeArrowheads="1"/>
            </p:cNvSpPr>
            <p:nvPr/>
          </p:nvSpPr>
          <p:spPr bwMode="auto">
            <a:xfrm>
              <a:off x="2209800" y="2057400"/>
              <a:ext cx="1486304" cy="707886"/>
            </a:xfrm>
            <a:prstGeom prst="rect">
              <a:avLst/>
            </a:prstGeom>
            <a:noFill/>
            <a:ln w="9525">
              <a:noFill/>
              <a:miter lim="800000"/>
              <a:headEnd/>
              <a:tailEnd/>
            </a:ln>
          </p:spPr>
          <p:txBody>
            <a:bodyPr wrap="none">
              <a:spAutoFit/>
            </a:bodyPr>
            <a:lstStyle/>
            <a:p>
              <a:pPr>
                <a:spcBef>
                  <a:spcPct val="50000"/>
                </a:spcBef>
              </a:pPr>
              <a:r>
                <a:rPr lang="en-US" sz="4000" b="1" dirty="0">
                  <a:solidFill>
                    <a:srgbClr val="7030A0"/>
                  </a:solidFill>
                  <a:latin typeface="Times New Roman" pitchFamily="18" charset="0"/>
                </a:rPr>
                <a:t>E(R</a:t>
              </a:r>
              <a:r>
                <a:rPr lang="en-US" sz="4000" b="1" baseline="-25000" dirty="0">
                  <a:solidFill>
                    <a:srgbClr val="7030A0"/>
                  </a:solidFill>
                  <a:latin typeface="Times New Roman" pitchFamily="18" charset="0"/>
                </a:rPr>
                <a:t>A</a:t>
              </a:r>
              <a:r>
                <a:rPr lang="en-US" sz="4000" b="1" dirty="0">
                  <a:solidFill>
                    <a:srgbClr val="7030A0"/>
                  </a:solidFill>
                  <a:latin typeface="Times New Roman" pitchFamily="18" charset="0"/>
                </a:rPr>
                <a:t>)</a:t>
              </a:r>
            </a:p>
          </p:txBody>
        </p:sp>
        <p:cxnSp>
          <p:nvCxnSpPr>
            <p:cNvPr id="17" name="Straight Arrow Connector 16"/>
            <p:cNvCxnSpPr/>
            <p:nvPr/>
          </p:nvCxnSpPr>
          <p:spPr>
            <a:xfrm flipH="1">
              <a:off x="1752600" y="2590800"/>
              <a:ext cx="533511" cy="4572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Title 1"/>
          <p:cNvSpPr>
            <a:spLocks noGrp="1"/>
          </p:cNvSpPr>
          <p:nvPr>
            <p:ph type="title"/>
          </p:nvPr>
        </p:nvSpPr>
        <p:spPr>
          <a:solidFill>
            <a:schemeClr val="bg2"/>
          </a:solidFill>
        </p:spPr>
        <p:txBody>
          <a:bodyPr/>
          <a:lstStyle/>
          <a:p>
            <a:pPr algn="ctr" eaLnBrk="1" hangingPunct="1"/>
            <a:r>
              <a:rPr lang="en-US" sz="4800" b="1" smtClean="0"/>
              <a:t>Security Market Line</a:t>
            </a:r>
          </a:p>
        </p:txBody>
      </p:sp>
      <p:sp>
        <p:nvSpPr>
          <p:cNvPr id="105474" name="AutoShape 2" descr="data:image/jpeg;base64,/9j/4AAQSkZJRgABAQAAAQABAAD/2wBDAAkGBwgHBgkIBwgKCgkLDRYPDQwMDRsUFRAWIB0iIiAdHx8kKDQsJCYxJx8fLT0tMTU3Ojo6Iys/RD84QzQ5Ojf/2wBDAQoKCg0MDRoPDxo3JR8lNzc3Nzc3Nzc3Nzc3Nzc3Nzc3Nzc3Nzc3Nzc3Nzc3Nzc3Nzc3Nzc3Nzc3Nzc3Nzc3Nzf/wAARCACYAKsDASIAAhEBAxEB/8QAHAAAAQUBAQEAAAAAAAAAAAAABAACAwUGBwEI/8QARRAAAgEDAgMFBgEJBQYHAAAAAQIDAAQREiEFMUEGEyJRYRRxgZGhsTIHFSNCUnLB0eEkM0Oi8DVigpKywkRFU2Nzk/H/xAAZAQADAQEBAAAAAAAAAAAAAAABAgMABAX/xAAiEQACAgMAAgMBAQEAAAAAAAAAAQIRAxIhMUEEE1EiMmH/2gAMAwEAAhEDEQA/AOR16DmtDb9hu01wNuFNGPOWWNce8asj5UZF+TftCcd4bCIddVwTj5LUlCRTZGQbrTScAnoK38f5NZBpN9xqBAPxLDCSfmxH2qZOwXBQfHxC6mHIgOmPoNqdQYHNGMk7O8dWJJfzLftHIoZGSAuCDuDtmojwPjJ/8ovx+9bsv3FdZmtIpCCGZiFVRmQgAKABsPdQ84tLXT3kCliMjSgb6mtQG0csXgnFm5cNuueN0xRK9luPP+HhsnxkQf8AdXTYZba78LQY7rDAPjfp0PrRsU6LjTayIPIBRj/NQ3oGqZyleyXaHpw1v/vjH/dTl7JcfY4NgF9XuIwP+quxQurgAwHnvkpt9aPWwh7oyRQxSvt01dam8tei0MSk6bONWnYXjU00ayLaxIzAO3tSZAzuQPdWkuvyZWw1ta8bljijBYtPAkgIHXwPnp5V0CKz78mMQnV1BtQo+dIWRsL2S3jBZJYXTz5qaEcm0kjpfxoqLd9OVv2ButX9n43wmX/5WlhPyKEfWppPyX9qY1yLazlHnHdKfuBWu1HiEkEYESB5ACYkwXBOPP1+tdCaRdWCBqG261XNFQdHFjyNnz3d9iO1NoCZeAX2Bz7tBJ9EJNVVxw2/t9rrh19CP/dtZF+4r6HvDxmObXaz2xiUse59lYahnYat+Qz7/SozxLjAbxrZqDnwtcFT123Ub/h6nmfLefCu7PmxyinGtQf2ScEU0nO43HpX0yIxd2we9tbbvGzlV0yqBn9rG9Z7inZ7s87H2zgtm2rm0dtpPzTBpo0xW2cEeozXU+0vZPs3bcB4hd8PtHiuIIGeMi4kIBHmGJrljAZOKslRCQ2niIEZpoGSBRI5VnKgRjZ2zs3cLFw6QeLSJP1VJ6Dyo6W7YjwxykHqMD7ms9wCYtZuFbkwyd/Kiri6aNyEIHwpqJk90iXA/SWoIU7B5SAfU451CEdP7pYIxy8Kn75oVrmV9g7b88bV4qSudw2PU/zoMKCi6/4lzpI/ZIX+teiJJArMoZR5+L6mh4rVS27ID5E1aW0ShQmpW+NSk6RSPT2O3UQSCNMMUOBU1udYDdCARgCi7WMibQygEKDt1p1tZmOPBeMLGxXJPkdvpiudybOrGorySQ6uYI+VF95KMAMabFayMAUdCpHMUVFazIAWkj25lqSzpTiS2MrmQBi3xr2/KLxewOPxMVb44qWDUuQzREnfCjcCgeJtiW1kbfTOukluW5P2FBWpJo0WnIzMS8O4RdWM9x7WZFhEpCaWXYkcjg9B1q3HaDhrOS8zqcnOu2Plk7hjWf7VSq3GbmJFCrAgiGOoJH86p5H/ABnO+JD/AAr1XhUlbPIlNxlSOnW2u4tEuraRXifdcM6n5EU1vazyf4aifuKBsDIOzUUcUk6sYxvCPH+LO24qGzinE0TNxC92bxRywEhvTVyFcPTpXgLdr1c4hYjzyn86DkuJn1BoDJj8Wghse/Bqo7SXdxFxGWe6jkFlGihTFIQZBgZyM42OeQzy2rD2ty13JHFw+L9LE5OpMs6pvseoBODjNUSFbNf2qjnm7O8ShhgkeR7dgqKpZiT0Arjk3CeJxk6uGXwA6m2cfwrr3Abu7mlWOeae4Vo9T6shYj5ZIyfnREk3FI2bTZxugJxomwcZ95p0xGcSFvLGcyoyH9l1IP1p2K6L+UEPPwe0mmjaNo5vEDuRlTt88VgNIPTNK/JaCVHQuz8h9kkC5OGGcH0qweRpclEA+Oaq+BRym0kBikGphgspXVt61bQQOjAsFQepzVJM5kRhJiNmYDyG1Sx2xY+Jz96Dk4nCLo28NvcSyAZaRkKRj/iPMe6ifzn7MUZoVCHODECc4Hn8anJhRYwWuOSk+mKsbe3kyAMJv+1vQ1hdpd2i3Chgp8xRkUhD+BSf3th8edSkViVcXFrmSSX832Es8ykoXmPJh0xsPrVwszJdss8axGWNJgruuA2MMOfQgfMVUcb4vdWF73EEcYV0Dh23LZJB25cxUFhdniUZa4zPNZy6iGwC0bjSQMeTBDU9WNjmtqkalbx4UxF7OxzuWnQD5A008QuD4geGj1aXP2qoZwkjaOGxDfqhNerPcg/o+HQA+eDR+pnSs2NLwW3t8xxm84YhHIgMcfSo5ZvaAsdxxeyAU5HdwufP09artd6eXD4h/wABpytfk/7Pg+MdMsTs33x9A3GbKG74lc3X5zh0SFcYgk6Y9PSgDwm3IKnike4YZEDdTnzq71cR5CygHp3YpzycSVSRBGvuVRXV9k6pnNKGFu3YRZcSgjtYLMSyeHSgdUA38znNBni9rckFrxY3G2LmAoV9NSGo+N96YLeSUp3isQoUYzkdfXY1LeJHaAy2llE6ysXlZ0Lc9/OpxivY2VKKTiSN7W65iUzR89UFwzg/JifmKBknALLJFgnocZ+TA1BbRWV5LpSI28uCS9u5UfL+tEwLcg92eMCVAD+juIdWw/eP2p6SOe2Rrddyrd2GjB3IVUxnzxpFejiETFi8Zb00AY+Io02Cuh1JESesYZB8skfShJ+HRwrqd2Qc9RXUB8V5fEVqRm2UvbeNbnsleyRRsO6eOTB8g65PyJrleWPI7V2m/tfa+AcSs4XSaSa2dYgjBssVOPXniuRS8G4vHIyScJ4gGB3Hsrn7ClcSkHw6bI5bcuR6mmNl4nRCSzAjJOK9JVBl+VeCcH8KHHrtRIoqLRL+3uZPalhSBcaiZAQd/X3Gi2ltr2SOKV2eRGLhIRqBwCcZOwzy+NEC3gMkshiUtLgvnfOBgfeiolCrpVQB5AUrQbDLCWL2dP0Jhz/hkcqOjuQMaF2+1VsY3AA38hUryRQAGaQR55LzY/ClcbHTG9rYFktbe7wWML4OOeG2+4FA9norp70SCB+4dGilfTpyCPXnvg7eVWDXrTwOvs7iFUZi0mMnAJG3vAqil7SsGEklsrSINszP4T7s4paplIYZT/qJr5rx4gquvjK5JLdeRpscssmTGP8AMR/CojKqQrLK8o1AagrkbkZ5VFazQ3M+iTvgxOwEpNPYjDFeXO6qR/vEtT/E36sQ/wCEihJbiwhLK0jFl2OZuVB/nm2jkPfQyiM/hdHzn5gdaawWWyiQNp2x5jOPvUgMqMBzz5IT/GmW0trcIXieQ6RkqxGVqFb2HvyoEijo+VP0rbDD+NZe0Lhv7tgefwr2FzLZwaeqA567bfwqLj1ytjwwStG88buFZQ4XY9c49KrOE8cguL22tBbTxq7FQTMDjmd9vOlUul9JSx8LtQNLLpYZH4kIJHzqJgeQKP4SMOuk42yMj3eVTRlnTIKyLjxFN8e8cxSjgTOTv1GaejkTAprESzQzd7eQlGdyInzG5OPxLvnkOnnRkDTJJ3ccsUoBOEcAEDfoMdSOnQ1P3Q6Er7jmk8etcSqJB5MMihX4NsgB+EWV08j3FqYXC6i0b8+edveKEW1t4wFTiHFUUDZQhOBV4s6Qgs6tg7EayR8s0L3PDTv4V9NbDH+ang/0VpGSjYTWsb5/Eit9KS7e/wAqEsZks+HwQXjhJEQKUHib5CiIJZpm02tppX9pzv8AKlpi2GRRu3JTUkkltasi3U6ozAsqDJZgOeAN6ItYnWICVhr5tQcvD9V9cXNrfSx98E1rHEpKlcjwueW2cjfnSWvYyRa2b281us1qUkhlUFXU5DDzzXi2UUQeRIjJJjIBycmvLO1eKGOGJTFCgwoViWA953Pyo/ToXLMD61NSdhrhSXUs/wCb7x5gyqIWAGjSMnAwPnWQl0MhwBluWPWtl2jdBwq40nmUU/Fh/KsnCokuIE2y0iD5kCnXenp/FVYWb90DIY9ORjGK8tLRISSI2GoY1GQnFeXN0iHCaWYk5GrBFAlrcu0j2p1N+I96ftTHnNWym7RxXNvEVWymdw4IlUlhjOcjnUHD7hbgIt1Bc/o4te6HxudRxnGR0rUx3MRI/svLykNS99E/4oJR7piKDYFEB7NWtx3qSvB3aKhU5J3JHL1q6/NkftHeqknPIBlIX5VCJIDzhmz5+0NRNrdRQsTHA243BlJpGyiiC9qYXbgkx0DwshwP3gPsaxdni34hbTBcaJ0bn0zv9K6Pxdorvs/eNldoi2AwOMf/AJWBaOPmNORQTPT+LHbE0bBLeITMF/QursoZT5HHw6UQ0dxCx9oh70dJIxhvmNvmKsre2jmmkk28RV9jjOpFPL+VO4rcXFpYzNZQRtcgfohM5WMn1IBwBTbHivE9mVuhjvE7H/ckTSw92dj869LaThwQRzBGDVXw3thPbxLH2kgtUkJwJbNnkEmCAx0FRgDI3BI3ArQQXXDuKRO3D7mCeNHKOIXDhWHMEdD8qO7Q6jRWzKkqlSDg0L7CnQt8qOuW9nlwzNEp5FvEh/iKaJCRn+zt694N6rF2K6MHFbW9o+hIC7AZLMcAe886PgS5ndTGHWPOcp4V+Z50XFFFJocwqZCM/hzRisBjOAP2V50kp2qFUekiRKy6XGVYYII51PHFHEuyqPUjeoVf9lQPU7mkzE8zU1Gytkr3AH4Rk+dCO3eTvJMzGGKFnZdZXPIDl8ae3Ll8aAvZEXh906kOXZIhpPkNR6UaoST9g13PaXiNbyR3Cxlg2UkDcs43IzQkNlw5Jope9vF7t1fLIhGQQd/lVrb2aWUUV1+OViAqtsq8/LnUyS3rYYxWbjPIwuuB7610GGfJFUmIz2F1gRTKGyTnumG/rSEMUpCi4hJPmWB+1WttZw3USStAqhsnA+WM/CrW0ggTKQKgI2bSBke+l2GWxmxw2RRsY3H+7MB98URFw6fAKwsfVXVvsa1It9snOfWoZOEwXA1NDhzydAA3zobj20UYs5lOGjf/AJaeIiu/IjzoqXglxltN5NEo5MrcvfQyxPGxSPtGmtSSdU2T7ueKFmWVrygzu7duEzwLlZWhkXGrnsa56GjcZUjDbrvW0vOI8W4dIkMs0UjFchmjDAgnHl6fWq/jjw3vADcLBAkoulXXHEqEjQ3kPOsmdfw/lpS0ryX3DLuB7CwLyASvbIfEMZwMHxfDrRxutMoikbDEbKwxqHoeR+FUPBnV+B2Md3GCy94hI5rhzj38xRbR3MMINuwntjzjKhh8v5VXX8POzzccrQZd2VlfRmOeGNlyDpZQRkHI5jocH31nLjsrFaKZLCSbvFXTETLgQgjxMpwTrJ8Wo75GCcVaxXsAB1O8b7eCV8rn0J3HuNEmfSBk6SeWTsfj1rUaORPqAuGx3TcOQcVlE0zAah4SFOB1HPPP44rw8LgJJ72UelFGRS2SN+pHWl3nu/5qpCzSjF9M3H44oyowjKCAOVShkQgHOfIUHwNva+HCJ3w0LFTjnj/Rq2ht4YhhRk+Z3qLl0K8DQMDJ2T9o0x8gqFBbPWngRrIQz6mO2n0r0sBsBge+imEGaD/FmkJKZOByFVd7IZprS2jhB71zKB+8dv8AKKtbqVI4nDuoZgQATz8qgtoIm7QaVGRBEBnqMLpH/V9KzEfSyFunsixXQWRAAGBG1RWvBuFGRWjj04PISMB96OmwFUY65pRjyAHuFK1Y3Cxt4Y441SEINP4c8hTG4TDNI7PBAzPuxXmf8v8AGhHaRWGgEjG+2aljlYDLYXz3pKHTJ04YsQxFHIgzt3U7Dr1GoZoy3SSOdpWN34iSUJBQZ8hk4oWOUn8EmT6NUvfyrykPzoBsPvrc3VnNAjDLrgauVUU1vcIXWTgTSLk/3RQg/QUa/EJkOA7bD9kH+NepeCQguImc9SmD96wrSYKnDSnDrhbi2EahmkijJz3fhHly3B+dZ24Bl7PTq6eJLtG2Q7eH6863E8PtNuEyPFgjV0ORis92adxw6aRTgiZdttgcD+VGrBCSx5FID7JqZ+FiJ0kiaO5bTtjYrnkfUVe3LTRIO6A0qMnJ3bz+NNuZnkVS7cjnIAG9NE/i3YE+VUphyTjKbl+jIr4BAt0ApOfxHUD8alMcIXMeEDbgodj8OVMcQTqVdF58sYINVhsJ7Ny/Dpcqc/opD/oHz6H1phai/AXORCCXOlf2gMr8fKoGZ8+CLWvRlYYNMXiAyIrxe5crqYA6lA9eo5f1pjcJSRi8TsqHcBRkCqxJStFHZstpxm4tx4e+GtcefOrFe8YjUW0kfhJ6/es4l4bq04XxWFC0kka5Ubkkcx/1V7xXixtkDcTvk4eh/wDDp4pW9w5/apyx27HjKuF1d8QgtPC041dI08TD4fzqsvOJzRxGS4mh4dbk/wB7cONbegH8qxV92xKao+DWiwDpcz4eQ+oHJfrWaurq4vJjNdzyTyn9eRiT/SmUUkbr8nReC8esb7jttw6xhnuBJJqlupyQMKNWQvPpjLedavgKGW6vLwnPeNjcct2Pl5Yrnf5NYf7TxO96wWuhP3nP38NdL7PIRw1HYYMjM2w6ch9AKSXkCX9FjKFwS5fCgnwivBLbJq1TSLpxnUtTKgbIfS48mApvcWsilWhjPmEfl9qSylCWSIMVFznHmuN6JV1I8MqEcuuPtUYigbJ3yTk4fO+/8zTTaw7apWCjfxBcfb1NAwSrDkJEx5ahTsMRsNX7u/2oP2RSjCKZQGxjw5xtjz+NI2jgrh12cljkjIJ/lS0YkkjYuSSw9NNeRxMJNWoEeWKYiXiLhZZDhR/i56jOMj30TbvcrI3ehiv6uQh880dTWWEUhXu+u67fEVnuzhE3DLgxsA3eJvjbbA/hVvrK3EeM+IjI6c/9fOqHs6BFZXMarg5QnPw86KXgR/6LN2ZQRIulR+t0+dCyxkkujAMfPntU7lgMuT+8DvQrN3ZOoaAeTAak+I6GroWUfwXtOjwSHBHXz5VKsxAyG2PUUxUeU+JOnMDUD7v5VK1mQVBOOe3ljzptSW7iNkEUoGtVYg5GRuKjbh9rIxdoRljk6SQPkKbMrxMQw5HGfOnLKdIopD/bw4Rb9peK2nDF4baXPcQBmbVGMSeLcjV0GfLFVckjyO0kjM7t+JmYkn4mmda9oFD0GvfhTRTqzCdH7DWTRdlJJ1jZ2u7z8S42RNt8nfcH51pbbit5awRRDh+pEQDYMp5e4j61x614pxKzjWOz4jeQRqSQkU7Kozz2BxVnF2w49Fj+3mTHISwxt9cZ+tI4i6u7R1UcfgkAW7tSpwSFMh6b+QH1oi243w1iE/tcQX9QJkD4gmuZQflE49EoXFk48mgP8GoxfykXT7XnA+GS+eMjPzzS6sb+0dQh4pYtIAJcM2yllbf0yR6edS3JSUIWYaGGVbmOR8vh8q5lb9v+Gnafs93Y87e4B+mBVtZflC4HGojaPiVsnkVVwPqaCgwpy9m4tCoLd2cr1PT4fWiGMmnKKGPkTisa/brs5cQlTxi6t8jB1WbA/NVNNTi3A5VMlp2lsw7f+o+g9P2iuOXl1o6mcmvRsjJIMDSvwY5+1SJcPrCtC4Uj8QII/nWUiFxOdVrxwMD+rHdBgfqaOWHjgGpJEmAGxDqx688gelahfs/4aFSrSRkjB17fAn+tZjgc6JY3Cy+Aa1BJXYDJFOF3x6JgJrWN8HI0R79c8noKG5XhnDb6a9gfuY0V5F0aWwBlsb861dQkp27RoLeZn3Vw8Z3wTkj49adNpUbMBnp51QcKvYLu29r4BercQDnFpIZCOepOYqxju1mI7wGOUjSFPJvd/WqatCrKrqRa2SGKPXHlGJ3BHhP+smi5lK2KysuCJCueY3H9N/caZCERhG0o7s6SG1r1GTtgkdakYRSQBfaz3Z8ax+EY3XmCOe7fKnTJy6wK4QG2ITIRfFk/rbc/69aDBGKPujGI9LSB0JbcOFxg7bY3yN6DCKRsdqKfQKLPnLG9KlSpTrFg06lSoMwqVKlSsyEK9OaVKgMj0ZxXuSKVKsgpnu9eEZG9KlWCNCJ+yPlUsUssP9xLJF+5Iy/Y0qVMAOh49xmD+64tfrjp7S5HyJxU9x2o45c2ktpccSlkglUpIjIniB6ZxmlSrAaRW2d1c2NylzZzyQTofDJE2D7vUehrd8I7cw8QaO349CsM5IVbuBfC2f216e8UqVFOhJwjJdNb7TccNRDr763f8JBypHoasLW9imXKOdQ56qVKqOKqzjhJqVErM5yww46q38D0pqyW5AJaRT5aeVKlSRLs/9k="/>
          <p:cNvSpPr>
            <a:spLocks noChangeAspect="1" noChangeArrowheads="1"/>
          </p:cNvSpPr>
          <p:nvPr/>
        </p:nvSpPr>
        <p:spPr bwMode="auto">
          <a:xfrm>
            <a:off x="155575" y="-457200"/>
            <a:ext cx="1085850" cy="962025"/>
          </a:xfrm>
          <a:prstGeom prst="rect">
            <a:avLst/>
          </a:prstGeom>
          <a:noFill/>
          <a:ln w="9525">
            <a:noFill/>
            <a:miter lim="800000"/>
            <a:headEnd/>
            <a:tailEnd/>
          </a:ln>
        </p:spPr>
        <p:txBody>
          <a:bodyPr/>
          <a:lstStyle/>
          <a:p>
            <a:endParaRPr lang="en-US">
              <a:latin typeface="Perpetua" pitchFamily="18" charset="0"/>
            </a:endParaRPr>
          </a:p>
        </p:txBody>
      </p:sp>
      <p:sp>
        <p:nvSpPr>
          <p:cNvPr id="4" name="Rectangle 3"/>
          <p:cNvSpPr>
            <a:spLocks noChangeArrowheads="1"/>
          </p:cNvSpPr>
          <p:nvPr/>
        </p:nvSpPr>
        <p:spPr bwMode="auto">
          <a:xfrm>
            <a:off x="457200" y="1600200"/>
            <a:ext cx="8305800" cy="4400550"/>
          </a:xfrm>
          <a:prstGeom prst="rect">
            <a:avLst/>
          </a:prstGeom>
          <a:noFill/>
          <a:ln w="9525">
            <a:noFill/>
            <a:miter lim="800000"/>
            <a:headEnd/>
            <a:tailEnd/>
          </a:ln>
        </p:spPr>
        <p:txBody>
          <a:bodyPr>
            <a:spAutoFit/>
          </a:bodyPr>
          <a:lstStyle/>
          <a:p>
            <a:pPr>
              <a:buFont typeface="Arial" charset="0"/>
              <a:buChar char="•"/>
            </a:pPr>
            <a:r>
              <a:rPr lang="en-US" sz="2800" b="1">
                <a:latin typeface="Perpetua" pitchFamily="18" charset="0"/>
                <a:cs typeface="Arial" charset="0"/>
              </a:rPr>
              <a:t>The security market line </a:t>
            </a:r>
            <a:r>
              <a:rPr lang="en-US" sz="2800" b="1">
                <a:solidFill>
                  <a:srgbClr val="0070C0"/>
                </a:solidFill>
                <a:latin typeface="Perpetua" pitchFamily="18" charset="0"/>
                <a:cs typeface="Arial" charset="0"/>
              </a:rPr>
              <a:t>(SML) </a:t>
            </a:r>
            <a:r>
              <a:rPr lang="en-US" sz="2800" b="1">
                <a:latin typeface="Perpetua" pitchFamily="18" charset="0"/>
                <a:cs typeface="Arial" charset="0"/>
              </a:rPr>
              <a:t>is the representation of market equilibrium</a:t>
            </a:r>
          </a:p>
          <a:p>
            <a:pPr>
              <a:buFont typeface="Arial" charset="0"/>
              <a:buChar char="•"/>
            </a:pPr>
            <a:endParaRPr lang="en-US" sz="2800" b="1">
              <a:latin typeface="Perpetua" pitchFamily="18" charset="0"/>
              <a:cs typeface="Arial" charset="0"/>
            </a:endParaRPr>
          </a:p>
          <a:p>
            <a:pPr>
              <a:buFont typeface="Arial" charset="0"/>
              <a:buChar char="•"/>
            </a:pPr>
            <a:r>
              <a:rPr lang="en-US" sz="2800" b="1">
                <a:latin typeface="Perpetua" pitchFamily="18" charset="0"/>
                <a:cs typeface="Arial" charset="0"/>
              </a:rPr>
              <a:t>The slope of the SML is the reward-to-risk ratio: </a:t>
            </a:r>
            <a:r>
              <a:rPr lang="en-US" sz="2800" b="1">
                <a:solidFill>
                  <a:srgbClr val="0070C0"/>
                </a:solidFill>
                <a:latin typeface="Perpetua" pitchFamily="18" charset="0"/>
                <a:cs typeface="Arial" charset="0"/>
              </a:rPr>
              <a:t>(E(R</a:t>
            </a:r>
            <a:r>
              <a:rPr lang="en-US" sz="2800" b="1" baseline="-25000">
                <a:solidFill>
                  <a:srgbClr val="0070C0"/>
                </a:solidFill>
                <a:latin typeface="Perpetua" pitchFamily="18" charset="0"/>
                <a:cs typeface="Arial" charset="0"/>
              </a:rPr>
              <a:t>M</a:t>
            </a:r>
            <a:r>
              <a:rPr lang="en-US" sz="2800" b="1">
                <a:solidFill>
                  <a:srgbClr val="0070C0"/>
                </a:solidFill>
                <a:latin typeface="Perpetua" pitchFamily="18" charset="0"/>
                <a:cs typeface="Arial" charset="0"/>
              </a:rPr>
              <a:t>) – R</a:t>
            </a:r>
            <a:r>
              <a:rPr lang="en-US" sz="2800" b="1" baseline="-25000">
                <a:solidFill>
                  <a:srgbClr val="0070C0"/>
                </a:solidFill>
                <a:latin typeface="Perpetua" pitchFamily="18" charset="0"/>
                <a:cs typeface="Arial" charset="0"/>
              </a:rPr>
              <a:t>f</a:t>
            </a:r>
            <a:r>
              <a:rPr lang="en-US" sz="2800" b="1">
                <a:solidFill>
                  <a:srgbClr val="0070C0"/>
                </a:solidFill>
                <a:latin typeface="Perpetua" pitchFamily="18" charset="0"/>
                <a:cs typeface="Arial" charset="0"/>
              </a:rPr>
              <a:t>) / </a:t>
            </a:r>
            <a:r>
              <a:rPr lang="en-US" sz="2800" b="1">
                <a:solidFill>
                  <a:srgbClr val="0070C0"/>
                </a:solidFill>
                <a:latin typeface="Perpetua" pitchFamily="18" charset="0"/>
                <a:cs typeface="Arial" charset="0"/>
                <a:sym typeface="Symbol" pitchFamily="18" charset="2"/>
              </a:rPr>
              <a:t></a:t>
            </a:r>
            <a:r>
              <a:rPr lang="en-US" sz="2800" b="1" baseline="-25000">
                <a:solidFill>
                  <a:srgbClr val="0070C0"/>
                </a:solidFill>
                <a:latin typeface="Perpetua" pitchFamily="18" charset="0"/>
                <a:cs typeface="Arial" charset="0"/>
                <a:sym typeface="Symbol" pitchFamily="18" charset="2"/>
              </a:rPr>
              <a:t>M</a:t>
            </a:r>
          </a:p>
          <a:p>
            <a:pPr>
              <a:buFont typeface="Arial" charset="0"/>
              <a:buChar char="•"/>
            </a:pPr>
            <a:endParaRPr lang="en-US" sz="2800" b="1">
              <a:latin typeface="Perpetua" pitchFamily="18" charset="0"/>
              <a:cs typeface="Arial" charset="0"/>
              <a:sym typeface="Symbol" pitchFamily="18" charset="2"/>
            </a:endParaRPr>
          </a:p>
          <a:p>
            <a:pPr>
              <a:buFont typeface="Arial" charset="0"/>
              <a:buChar char="•"/>
            </a:pPr>
            <a:r>
              <a:rPr lang="en-US" sz="2800" b="1">
                <a:latin typeface="Perpetua" pitchFamily="18" charset="0"/>
                <a:cs typeface="Arial" charset="0"/>
                <a:sym typeface="Symbol" pitchFamily="18" charset="2"/>
              </a:rPr>
              <a:t>But since the beta for the market is </a:t>
            </a:r>
            <a:r>
              <a:rPr lang="en-US" sz="2800" b="1">
                <a:solidFill>
                  <a:srgbClr val="FF0000"/>
                </a:solidFill>
                <a:latin typeface="Perpetua" pitchFamily="18" charset="0"/>
                <a:cs typeface="Arial" charset="0"/>
                <a:sym typeface="Symbol" pitchFamily="18" charset="2"/>
              </a:rPr>
              <a:t>ALWAYS</a:t>
            </a:r>
            <a:r>
              <a:rPr lang="en-US" sz="2800" b="1">
                <a:latin typeface="Perpetua" pitchFamily="18" charset="0"/>
                <a:cs typeface="Arial" charset="0"/>
                <a:sym typeface="Symbol" pitchFamily="18" charset="2"/>
              </a:rPr>
              <a:t> equal to one, the slope can be rewritten:</a:t>
            </a:r>
          </a:p>
          <a:p>
            <a:pPr>
              <a:buFont typeface="Arial" charset="0"/>
              <a:buChar char="•"/>
            </a:pPr>
            <a:endParaRPr lang="en-US" sz="2800" b="1">
              <a:latin typeface="Perpetua" pitchFamily="18" charset="0"/>
              <a:cs typeface="Arial" charset="0"/>
              <a:sym typeface="Symbol" pitchFamily="18" charset="2"/>
            </a:endParaRPr>
          </a:p>
          <a:p>
            <a:pPr algn="ctr"/>
            <a:r>
              <a:rPr lang="en-US" sz="2800" b="1">
                <a:solidFill>
                  <a:srgbClr val="7030A0"/>
                </a:solidFill>
                <a:latin typeface="Perpetua" pitchFamily="18" charset="0"/>
                <a:cs typeface="Arial" charset="0"/>
                <a:sym typeface="Symbol" pitchFamily="18" charset="2"/>
              </a:rPr>
              <a:t>Slope = E(R</a:t>
            </a:r>
            <a:r>
              <a:rPr lang="en-US" sz="2800" b="1" baseline="-25000">
                <a:solidFill>
                  <a:srgbClr val="7030A0"/>
                </a:solidFill>
                <a:latin typeface="Perpetua" pitchFamily="18" charset="0"/>
                <a:cs typeface="Arial" charset="0"/>
                <a:sym typeface="Symbol" pitchFamily="18" charset="2"/>
              </a:rPr>
              <a:t>M</a:t>
            </a:r>
            <a:r>
              <a:rPr lang="en-US" sz="2800" b="1">
                <a:solidFill>
                  <a:srgbClr val="7030A0"/>
                </a:solidFill>
                <a:latin typeface="Perpetua" pitchFamily="18" charset="0"/>
                <a:cs typeface="Arial" charset="0"/>
                <a:sym typeface="Symbol" pitchFamily="18" charset="2"/>
              </a:rPr>
              <a:t>) – R</a:t>
            </a:r>
            <a:r>
              <a:rPr lang="en-US" sz="2800" b="1" baseline="-25000">
                <a:solidFill>
                  <a:srgbClr val="7030A0"/>
                </a:solidFill>
                <a:latin typeface="Perpetua" pitchFamily="18" charset="0"/>
                <a:cs typeface="Arial" charset="0"/>
                <a:sym typeface="Symbol" pitchFamily="18" charset="2"/>
              </a:rPr>
              <a:t>f</a:t>
            </a:r>
            <a:r>
              <a:rPr lang="en-US" sz="2800" b="1">
                <a:solidFill>
                  <a:srgbClr val="7030A0"/>
                </a:solidFill>
                <a:latin typeface="Perpetua" pitchFamily="18" charset="0"/>
                <a:cs typeface="Arial" charset="0"/>
                <a:sym typeface="Symbol" pitchFamily="18" charset="2"/>
              </a:rPr>
              <a:t> = market risk premium</a:t>
            </a:r>
            <a:endParaRPr lang="en-US" sz="2800" b="1">
              <a:solidFill>
                <a:srgbClr val="7030A0"/>
              </a:solidFill>
              <a:latin typeface="Perpetua" pitchFamily="18"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 calcmode="lin" valueType="num">
                                      <p:cBhvr>
                                        <p:cTn id="21"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4">
                                            <p:txEl>
                                              <p:pRg st="4" end="4"/>
                                            </p:txEl>
                                          </p:spTgt>
                                        </p:tgtEl>
                                      </p:cBhvr>
                                    </p:animEffect>
                                  </p:childTnLst>
                                </p:cTn>
                              </p:par>
                            </p:childTnLst>
                          </p:cTn>
                        </p:par>
                        <p:par>
                          <p:cTn id="24" fill="hold">
                            <p:stCondLst>
                              <p:cond delay="500"/>
                            </p:stCondLst>
                            <p:childTnLst>
                              <p:par>
                                <p:cTn id="25" presetID="53" presetClass="entr" presetSubtype="0" fill="hold" nodeType="after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 calcmode="lin" valueType="num">
                                      <p:cBhvr>
                                        <p:cTn id="27" dur="2000" fill="hold"/>
                                        <p:tgtEl>
                                          <p:spTgt spid="4">
                                            <p:txEl>
                                              <p:pRg st="6" end="6"/>
                                            </p:txEl>
                                          </p:spTgt>
                                        </p:tgtEl>
                                        <p:attrNameLst>
                                          <p:attrName>ppt_w</p:attrName>
                                        </p:attrNameLst>
                                      </p:cBhvr>
                                      <p:tavLst>
                                        <p:tav tm="0">
                                          <p:val>
                                            <p:fltVal val="0"/>
                                          </p:val>
                                        </p:tav>
                                        <p:tav tm="100000">
                                          <p:val>
                                            <p:strVal val="#ppt_w"/>
                                          </p:val>
                                        </p:tav>
                                      </p:tavLst>
                                    </p:anim>
                                    <p:anim calcmode="lin" valueType="num">
                                      <p:cBhvr>
                                        <p:cTn id="28" dur="20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29" dur="20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774700" y="306388"/>
            <a:ext cx="7772400" cy="1036637"/>
          </a:xfrm>
          <a:solidFill>
            <a:schemeClr val="bg2"/>
          </a:solidFill>
        </p:spPr>
        <p:txBody>
          <a:bodyPr/>
          <a:lstStyle/>
          <a:p>
            <a:pPr algn="ctr" eaLnBrk="1" hangingPunct="1"/>
            <a:r>
              <a:rPr lang="en-US" sz="4800" b="1" smtClean="0"/>
              <a:t>Example: Expected Returns</a:t>
            </a:r>
          </a:p>
        </p:txBody>
      </p:sp>
      <p:sp>
        <p:nvSpPr>
          <p:cNvPr id="3" name="Rectangle 2"/>
          <p:cNvSpPr>
            <a:spLocks noChangeArrowheads="1"/>
          </p:cNvSpPr>
          <p:nvPr/>
        </p:nvSpPr>
        <p:spPr bwMode="auto">
          <a:xfrm>
            <a:off x="609600" y="1355725"/>
            <a:ext cx="8153400" cy="5022850"/>
          </a:xfrm>
          <a:prstGeom prst="rect">
            <a:avLst/>
          </a:prstGeom>
          <a:noFill/>
          <a:ln w="9525">
            <a:noFill/>
            <a:miter lim="800000"/>
            <a:headEnd/>
            <a:tailEnd/>
          </a:ln>
        </p:spPr>
        <p:txBody>
          <a:bodyPr>
            <a:spAutoFit/>
          </a:bodyPr>
          <a:lstStyle/>
          <a:p>
            <a:pPr>
              <a:lnSpc>
                <a:spcPct val="90000"/>
              </a:lnSpc>
            </a:pPr>
            <a:r>
              <a:rPr lang="en-US" sz="2800" b="1" dirty="0">
                <a:latin typeface="Perpetua" pitchFamily="18" charset="0"/>
                <a:cs typeface="Arial" charset="0"/>
              </a:rPr>
              <a:t>Suppose you have predicted the following returns for stocks C and T in three possible states of the economy. </a:t>
            </a:r>
          </a:p>
          <a:p>
            <a:pPr>
              <a:lnSpc>
                <a:spcPct val="90000"/>
              </a:lnSpc>
            </a:pPr>
            <a:endParaRPr lang="en-US" sz="2000" b="1" dirty="0">
              <a:latin typeface="Perpetua" pitchFamily="18" charset="0"/>
              <a:cs typeface="Arial" charset="0"/>
            </a:endParaRPr>
          </a:p>
          <a:p>
            <a:pPr algn="ctr">
              <a:lnSpc>
                <a:spcPct val="90000"/>
              </a:lnSpc>
            </a:pPr>
            <a:r>
              <a:rPr lang="en-US" sz="2800" b="1" dirty="0">
                <a:solidFill>
                  <a:srgbClr val="0070C0"/>
                </a:solidFill>
                <a:latin typeface="Perpetua" pitchFamily="18" charset="0"/>
                <a:cs typeface="Arial" charset="0"/>
              </a:rPr>
              <a:t>2. What are the expected returns?</a:t>
            </a:r>
          </a:p>
          <a:p>
            <a:pPr>
              <a:lnSpc>
                <a:spcPct val="90000"/>
              </a:lnSpc>
            </a:pPr>
            <a:endParaRPr lang="en-US" sz="2000" dirty="0">
              <a:latin typeface="Perpetua" pitchFamily="18" charset="0"/>
            </a:endParaRPr>
          </a:p>
          <a:p>
            <a:pPr lvl="1">
              <a:lnSpc>
                <a:spcPct val="90000"/>
              </a:lnSpc>
            </a:pPr>
            <a:r>
              <a:rPr lang="en-US" sz="2000" dirty="0">
                <a:latin typeface="Perpetua" pitchFamily="18" charset="0"/>
              </a:rPr>
              <a:t>	</a:t>
            </a:r>
            <a:r>
              <a:rPr lang="en-US" sz="3200" b="1" u="sng" dirty="0">
                <a:solidFill>
                  <a:srgbClr val="0070C0"/>
                </a:solidFill>
                <a:latin typeface="Perpetua" pitchFamily="18" charset="0"/>
              </a:rPr>
              <a:t>State		Probability	C	T</a:t>
            </a:r>
          </a:p>
          <a:p>
            <a:pPr lvl="1">
              <a:lnSpc>
                <a:spcPct val="90000"/>
              </a:lnSpc>
            </a:pPr>
            <a:r>
              <a:rPr lang="en-US" sz="3200" b="1" dirty="0">
                <a:solidFill>
                  <a:srgbClr val="0070C0"/>
                </a:solidFill>
                <a:latin typeface="Perpetua" pitchFamily="18" charset="0"/>
              </a:rPr>
              <a:t>	Boom		0.3		15	25</a:t>
            </a:r>
          </a:p>
          <a:p>
            <a:pPr lvl="1">
              <a:lnSpc>
                <a:spcPct val="90000"/>
              </a:lnSpc>
            </a:pPr>
            <a:r>
              <a:rPr lang="en-US" sz="3200" b="1" dirty="0">
                <a:solidFill>
                  <a:srgbClr val="0070C0"/>
                </a:solidFill>
                <a:latin typeface="Perpetua" pitchFamily="18" charset="0"/>
              </a:rPr>
              <a:t>	Normal		0.5		10	20</a:t>
            </a:r>
          </a:p>
          <a:p>
            <a:pPr lvl="1">
              <a:lnSpc>
                <a:spcPct val="90000"/>
              </a:lnSpc>
            </a:pPr>
            <a:r>
              <a:rPr lang="en-US" sz="3200" b="1" dirty="0">
                <a:solidFill>
                  <a:srgbClr val="0070C0"/>
                </a:solidFill>
                <a:latin typeface="Perpetua" pitchFamily="18" charset="0"/>
              </a:rPr>
              <a:t>	Recession		0.2		  2	  1</a:t>
            </a:r>
          </a:p>
          <a:p>
            <a:pPr lvl="1">
              <a:lnSpc>
                <a:spcPct val="90000"/>
              </a:lnSpc>
            </a:pPr>
            <a:endParaRPr lang="en-US" sz="2000" dirty="0">
              <a:latin typeface="Perpetua" pitchFamily="18" charset="0"/>
            </a:endParaRPr>
          </a:p>
          <a:p>
            <a:pPr algn="ctr">
              <a:lnSpc>
                <a:spcPct val="90000"/>
              </a:lnSpc>
            </a:pPr>
            <a:r>
              <a:rPr lang="en-US" sz="2800" dirty="0">
                <a:solidFill>
                  <a:srgbClr val="FF0000"/>
                </a:solidFill>
                <a:latin typeface="Perpetua" pitchFamily="18" charset="0"/>
              </a:rPr>
              <a:t>R</a:t>
            </a:r>
            <a:r>
              <a:rPr lang="en-US" sz="2800" baseline="-25000" dirty="0">
                <a:solidFill>
                  <a:srgbClr val="FF0000"/>
                </a:solidFill>
                <a:latin typeface="Perpetua" pitchFamily="18" charset="0"/>
              </a:rPr>
              <a:t>C</a:t>
            </a:r>
            <a:r>
              <a:rPr lang="en-US" sz="2800" dirty="0">
                <a:solidFill>
                  <a:srgbClr val="FF0000"/>
                </a:solidFill>
                <a:latin typeface="Perpetua" pitchFamily="18" charset="0"/>
              </a:rPr>
              <a:t> = .3(15) + .5(10) + .2(2) = 9.9%</a:t>
            </a:r>
          </a:p>
          <a:p>
            <a:pPr algn="ctr">
              <a:lnSpc>
                <a:spcPct val="90000"/>
              </a:lnSpc>
            </a:pPr>
            <a:r>
              <a:rPr lang="en-US" sz="2800" dirty="0">
                <a:solidFill>
                  <a:srgbClr val="FF0000"/>
                </a:solidFill>
                <a:latin typeface="Perpetua" pitchFamily="18" charset="0"/>
              </a:rPr>
              <a:t>R</a:t>
            </a:r>
            <a:r>
              <a:rPr lang="en-US" sz="2800" baseline="-25000" dirty="0">
                <a:solidFill>
                  <a:srgbClr val="FF0000"/>
                </a:solidFill>
                <a:latin typeface="Perpetua" pitchFamily="18" charset="0"/>
              </a:rPr>
              <a:t>T</a:t>
            </a:r>
            <a:r>
              <a:rPr lang="en-US" sz="2800" dirty="0">
                <a:solidFill>
                  <a:srgbClr val="FF0000"/>
                </a:solidFill>
                <a:latin typeface="Perpetua" pitchFamily="18" charset="0"/>
              </a:rPr>
              <a:t> = .3(25) + .5(20) + .2(1) = 17.7%</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3">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7" presetClass="entr" presetSubtype="10" fill="hold" nodeType="clickEffect">
                                  <p:stCondLst>
                                    <p:cond delay="0"/>
                                  </p:stCondLst>
                                  <p:childTnLst>
                                    <p:set>
                                      <p:cBhvr>
                                        <p:cTn id="13" dur="1" fill="hold">
                                          <p:stCondLst>
                                            <p:cond delay="0"/>
                                          </p:stCondLst>
                                        </p:cTn>
                                        <p:tgtEl>
                                          <p:spTgt spid="3">
                                            <p:txEl>
                                              <p:pRg st="9" end="9"/>
                                            </p:txEl>
                                          </p:spTgt>
                                        </p:tgtEl>
                                        <p:attrNameLst>
                                          <p:attrName>style.visibility</p:attrName>
                                        </p:attrNameLst>
                                      </p:cBhvr>
                                      <p:to>
                                        <p:strVal val="visible"/>
                                      </p:to>
                                    </p:set>
                                    <p:anim calcmode="lin" valueType="num">
                                      <p:cBhvr>
                                        <p:cTn id="14"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9" end="9"/>
                                            </p:txEl>
                                          </p:spTgt>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17" presetClass="entr" presetSubtype="10" fill="hold" nodeType="clickEffect">
                                  <p:stCondLst>
                                    <p:cond delay="0"/>
                                  </p:stCondLst>
                                  <p:childTnLst>
                                    <p:set>
                                      <p:cBhvr>
                                        <p:cTn id="19" dur="1" fill="hold">
                                          <p:stCondLst>
                                            <p:cond delay="0"/>
                                          </p:stCondLst>
                                        </p:cTn>
                                        <p:tgtEl>
                                          <p:spTgt spid="3">
                                            <p:txEl>
                                              <p:pRg st="10" end="10"/>
                                            </p:txEl>
                                          </p:spTgt>
                                        </p:tgtEl>
                                        <p:attrNameLst>
                                          <p:attrName>style.visibility</p:attrName>
                                        </p:attrNameLst>
                                      </p:cBhvr>
                                      <p:to>
                                        <p:strVal val="visible"/>
                                      </p:to>
                                    </p:set>
                                    <p:anim calcmode="lin" valueType="num">
                                      <p:cBhvr>
                                        <p:cTn id="20" dur="5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21" dur="500" fill="hold"/>
                                        <p:tgtEl>
                                          <p:spTgt spid="3">
                                            <p:txEl>
                                              <p:pRg st="10" end="1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Title 1"/>
          <p:cNvSpPr>
            <a:spLocks noGrp="1"/>
          </p:cNvSpPr>
          <p:nvPr>
            <p:ph type="title"/>
          </p:nvPr>
        </p:nvSpPr>
        <p:spPr>
          <a:xfrm>
            <a:off x="914400" y="274638"/>
            <a:ext cx="7772400" cy="1401762"/>
          </a:xfrm>
          <a:solidFill>
            <a:schemeClr val="bg2"/>
          </a:solidFill>
        </p:spPr>
        <p:txBody>
          <a:bodyPr/>
          <a:lstStyle/>
          <a:p>
            <a:pPr algn="ctr" eaLnBrk="1" hangingPunct="1"/>
            <a:r>
              <a:rPr lang="en-US" sz="4800" b="1" smtClean="0"/>
              <a:t>Reward-to-Risk Ratio: Definition and Example</a:t>
            </a:r>
          </a:p>
        </p:txBody>
      </p:sp>
      <p:sp>
        <p:nvSpPr>
          <p:cNvPr id="3" name="Rectangle 2"/>
          <p:cNvSpPr/>
          <p:nvPr/>
        </p:nvSpPr>
        <p:spPr>
          <a:xfrm>
            <a:off x="685800" y="1881188"/>
            <a:ext cx="8001000" cy="4038600"/>
          </a:xfrm>
          <a:prstGeom prst="rect">
            <a:avLst/>
          </a:prstGeom>
        </p:spPr>
        <p:txBody>
          <a:bodyPr>
            <a:spAutoFit/>
          </a:bodyPr>
          <a:lstStyle/>
          <a:p>
            <a:pPr fontAlgn="auto">
              <a:lnSpc>
                <a:spcPct val="90000"/>
              </a:lnSpc>
              <a:spcBef>
                <a:spcPts val="0"/>
              </a:spcBef>
              <a:spcAft>
                <a:spcPts val="0"/>
              </a:spcAft>
              <a:buFont typeface="Arial" pitchFamily="34" charset="0"/>
              <a:buChar char="•"/>
              <a:defRPr/>
            </a:pPr>
            <a:r>
              <a:rPr lang="en-US" sz="2800" b="1" dirty="0">
                <a:latin typeface="+mn-lt"/>
                <a:cs typeface="Arial" pitchFamily="34" charset="0"/>
              </a:rPr>
              <a:t>The reward-to-risk ratio is the slope of the line illustrated in the previous example</a:t>
            </a:r>
          </a:p>
          <a:p>
            <a:pPr fontAlgn="auto">
              <a:lnSpc>
                <a:spcPct val="90000"/>
              </a:lnSpc>
              <a:spcBef>
                <a:spcPts val="0"/>
              </a:spcBef>
              <a:spcAft>
                <a:spcPts val="0"/>
              </a:spcAft>
              <a:buFont typeface="Arial" pitchFamily="34" charset="0"/>
              <a:buChar char="•"/>
              <a:defRPr/>
            </a:pPr>
            <a:endParaRPr lang="en-US" sz="1050" b="1" dirty="0">
              <a:latin typeface="+mn-lt"/>
              <a:cs typeface="Arial" pitchFamily="34" charset="0"/>
            </a:endParaRPr>
          </a:p>
          <a:p>
            <a:pPr lvl="1" fontAlgn="auto">
              <a:lnSpc>
                <a:spcPct val="90000"/>
              </a:lnSpc>
              <a:spcBef>
                <a:spcPts val="0"/>
              </a:spcBef>
              <a:spcAft>
                <a:spcPts val="0"/>
              </a:spcAft>
              <a:buFont typeface="Arial" pitchFamily="34" charset="0"/>
              <a:buChar char="•"/>
              <a:defRPr/>
            </a:pPr>
            <a:r>
              <a:rPr lang="en-US" sz="2400" b="1" dirty="0">
                <a:latin typeface="+mn-lt"/>
                <a:cs typeface="Arial" pitchFamily="34" charset="0"/>
              </a:rPr>
              <a:t>Slope = (E(R</a:t>
            </a:r>
            <a:r>
              <a:rPr lang="en-US" sz="2400" b="1" baseline="-25000" dirty="0">
                <a:latin typeface="+mn-lt"/>
                <a:cs typeface="Arial" pitchFamily="34" charset="0"/>
              </a:rPr>
              <a:t>A</a:t>
            </a:r>
            <a:r>
              <a:rPr lang="en-US" sz="2400" b="1" dirty="0">
                <a:latin typeface="+mn-lt"/>
                <a:cs typeface="Arial" pitchFamily="34" charset="0"/>
              </a:rPr>
              <a:t>) – </a:t>
            </a:r>
            <a:r>
              <a:rPr lang="en-US" sz="2400" b="1" dirty="0" err="1">
                <a:latin typeface="+mn-lt"/>
                <a:cs typeface="Arial" pitchFamily="34" charset="0"/>
              </a:rPr>
              <a:t>R</a:t>
            </a:r>
            <a:r>
              <a:rPr lang="en-US" sz="2400" b="1" baseline="-25000" dirty="0" err="1">
                <a:latin typeface="+mn-lt"/>
                <a:cs typeface="Arial" pitchFamily="34" charset="0"/>
              </a:rPr>
              <a:t>f</a:t>
            </a:r>
            <a:r>
              <a:rPr lang="en-US" sz="2400" b="1" dirty="0">
                <a:latin typeface="+mn-lt"/>
                <a:cs typeface="Arial" pitchFamily="34" charset="0"/>
              </a:rPr>
              <a:t>) / (</a:t>
            </a:r>
            <a:r>
              <a:rPr lang="en-US" sz="2400" b="1" dirty="0">
                <a:latin typeface="+mn-lt"/>
                <a:cs typeface="Arial" pitchFamily="34" charset="0"/>
                <a:sym typeface="Symbol" pitchFamily="18" charset="2"/>
              </a:rPr>
              <a:t></a:t>
            </a:r>
            <a:r>
              <a:rPr lang="en-US" sz="2400" b="1" baseline="-25000" dirty="0">
                <a:latin typeface="+mn-lt"/>
                <a:cs typeface="Arial" pitchFamily="34" charset="0"/>
                <a:sym typeface="Symbol" pitchFamily="18" charset="2"/>
              </a:rPr>
              <a:t>A</a:t>
            </a:r>
            <a:r>
              <a:rPr lang="en-US" sz="2400" b="1" dirty="0">
                <a:latin typeface="+mn-lt"/>
                <a:cs typeface="Arial" pitchFamily="34" charset="0"/>
                <a:sym typeface="Symbol" pitchFamily="18" charset="2"/>
              </a:rPr>
              <a:t> – 0)</a:t>
            </a:r>
          </a:p>
          <a:p>
            <a:pPr lvl="1" fontAlgn="auto">
              <a:lnSpc>
                <a:spcPct val="90000"/>
              </a:lnSpc>
              <a:spcBef>
                <a:spcPts val="0"/>
              </a:spcBef>
              <a:spcAft>
                <a:spcPts val="0"/>
              </a:spcAft>
              <a:buFont typeface="Arial" pitchFamily="34" charset="0"/>
              <a:buChar char="•"/>
              <a:defRPr/>
            </a:pPr>
            <a:r>
              <a:rPr lang="en-US" sz="2400" b="1" dirty="0">
                <a:latin typeface="+mn-lt"/>
                <a:cs typeface="Arial" pitchFamily="34" charset="0"/>
                <a:sym typeface="Symbol" pitchFamily="18" charset="2"/>
              </a:rPr>
              <a:t>Reward-to-risk ratio for previous example =</a:t>
            </a:r>
            <a:br>
              <a:rPr lang="en-US" sz="2400" b="1" dirty="0">
                <a:latin typeface="+mn-lt"/>
                <a:cs typeface="Arial" pitchFamily="34" charset="0"/>
                <a:sym typeface="Symbol" pitchFamily="18" charset="2"/>
              </a:rPr>
            </a:br>
            <a:r>
              <a:rPr lang="en-US" sz="2400" b="1" dirty="0">
                <a:latin typeface="+mn-lt"/>
                <a:cs typeface="Arial" pitchFamily="34" charset="0"/>
                <a:sym typeface="Symbol" pitchFamily="18" charset="2"/>
              </a:rPr>
              <a:t> (20 – 8) / (1.6 – 0) = 7.5</a:t>
            </a:r>
          </a:p>
          <a:p>
            <a:pPr lvl="1" fontAlgn="auto">
              <a:lnSpc>
                <a:spcPct val="90000"/>
              </a:lnSpc>
              <a:spcBef>
                <a:spcPts val="0"/>
              </a:spcBef>
              <a:spcAft>
                <a:spcPts val="0"/>
              </a:spcAft>
              <a:buFont typeface="Arial" pitchFamily="34" charset="0"/>
              <a:buChar char="•"/>
              <a:defRPr/>
            </a:pPr>
            <a:endParaRPr lang="en-US" sz="1050" b="1" dirty="0">
              <a:latin typeface="+mn-lt"/>
              <a:cs typeface="Arial" pitchFamily="34" charset="0"/>
              <a:sym typeface="Symbol" pitchFamily="18" charset="2"/>
            </a:endParaRPr>
          </a:p>
          <a:p>
            <a:pPr fontAlgn="auto">
              <a:lnSpc>
                <a:spcPct val="90000"/>
              </a:lnSpc>
              <a:spcBef>
                <a:spcPts val="0"/>
              </a:spcBef>
              <a:spcAft>
                <a:spcPts val="0"/>
              </a:spcAft>
              <a:buFont typeface="Arial" pitchFamily="34" charset="0"/>
              <a:buChar char="•"/>
              <a:defRPr/>
            </a:pPr>
            <a:r>
              <a:rPr lang="en-US" sz="2800" b="1" dirty="0">
                <a:latin typeface="+mn-lt"/>
                <a:cs typeface="Arial" pitchFamily="34" charset="0"/>
                <a:sym typeface="Symbol" pitchFamily="18" charset="2"/>
              </a:rPr>
              <a:t>What if an asset has a reward-to-risk ratio of 8 (implying that the asset plots above the line)?</a:t>
            </a:r>
          </a:p>
          <a:p>
            <a:pPr fontAlgn="auto">
              <a:lnSpc>
                <a:spcPct val="90000"/>
              </a:lnSpc>
              <a:spcBef>
                <a:spcPts val="0"/>
              </a:spcBef>
              <a:spcAft>
                <a:spcPts val="0"/>
              </a:spcAft>
              <a:buFont typeface="Arial" pitchFamily="34" charset="0"/>
              <a:buChar char="•"/>
              <a:defRPr/>
            </a:pPr>
            <a:endParaRPr lang="en-US" sz="2400" b="1" dirty="0">
              <a:latin typeface="+mn-lt"/>
              <a:cs typeface="Arial" pitchFamily="34" charset="0"/>
              <a:sym typeface="Symbol" pitchFamily="18" charset="2"/>
            </a:endParaRPr>
          </a:p>
          <a:p>
            <a:pPr fontAlgn="auto">
              <a:lnSpc>
                <a:spcPct val="90000"/>
              </a:lnSpc>
              <a:spcBef>
                <a:spcPts val="0"/>
              </a:spcBef>
              <a:spcAft>
                <a:spcPts val="0"/>
              </a:spcAft>
              <a:buFont typeface="Arial" pitchFamily="34" charset="0"/>
              <a:buChar char="•"/>
              <a:defRPr/>
            </a:pPr>
            <a:r>
              <a:rPr lang="en-US" sz="2800" b="1" dirty="0">
                <a:latin typeface="+mn-lt"/>
                <a:cs typeface="Arial" pitchFamily="34" charset="0"/>
                <a:sym typeface="Symbol" pitchFamily="18" charset="2"/>
              </a:rPr>
              <a:t>What if an asset has a reward-to-risk ratio of 7 (implying that the asset plots below the line)?</a:t>
            </a:r>
            <a:endParaRPr lang="en-US" sz="2800" b="1" dirty="0">
              <a:latin typeface="+mn-lt"/>
              <a:cs typeface="Arial" pitchFamily="34"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23" name="Title 1"/>
          <p:cNvSpPr>
            <a:spLocks noGrp="1"/>
          </p:cNvSpPr>
          <p:nvPr>
            <p:ph type="title"/>
          </p:nvPr>
        </p:nvSpPr>
        <p:spPr>
          <a:xfrm>
            <a:off x="622300" y="381000"/>
            <a:ext cx="7772400" cy="960438"/>
          </a:xfrm>
          <a:solidFill>
            <a:schemeClr val="bg2"/>
          </a:solidFill>
        </p:spPr>
        <p:txBody>
          <a:bodyPr/>
          <a:lstStyle/>
          <a:p>
            <a:pPr algn="ctr" eaLnBrk="1" hangingPunct="1"/>
            <a:r>
              <a:rPr lang="en-US" sz="4800" b="1" smtClean="0"/>
              <a:t>Market Equilibrium</a:t>
            </a:r>
          </a:p>
        </p:txBody>
      </p:sp>
      <p:sp>
        <p:nvSpPr>
          <p:cNvPr id="115724" name="Rectangle 2"/>
          <p:cNvSpPr>
            <a:spLocks noChangeArrowheads="1"/>
          </p:cNvSpPr>
          <p:nvPr/>
        </p:nvSpPr>
        <p:spPr bwMode="auto">
          <a:xfrm>
            <a:off x="1066800" y="1905000"/>
            <a:ext cx="7315200" cy="2062163"/>
          </a:xfrm>
          <a:prstGeom prst="rect">
            <a:avLst/>
          </a:prstGeom>
          <a:noFill/>
          <a:ln w="9525">
            <a:noFill/>
            <a:miter lim="800000"/>
            <a:headEnd/>
            <a:tailEnd/>
          </a:ln>
        </p:spPr>
        <p:txBody>
          <a:bodyPr>
            <a:spAutoFit/>
          </a:bodyPr>
          <a:lstStyle/>
          <a:p>
            <a:r>
              <a:rPr lang="en-US" sz="3200" b="1">
                <a:latin typeface="Perpetua" pitchFamily="18" charset="0"/>
                <a:cs typeface="Arial" charset="0"/>
              </a:rPr>
              <a:t>In equilibrium, all assets and portfolios must have the same reward-to-risk ratio, and they all must equal the reward-to-risk ratio for the market</a:t>
            </a:r>
          </a:p>
        </p:txBody>
      </p:sp>
      <p:graphicFrame>
        <p:nvGraphicFramePr>
          <p:cNvPr id="115722" name="Object 10"/>
          <p:cNvGraphicFramePr>
            <a:graphicFrameLocks noChangeAspect="1"/>
          </p:cNvGraphicFramePr>
          <p:nvPr/>
        </p:nvGraphicFramePr>
        <p:xfrm>
          <a:off x="1981200" y="4495800"/>
          <a:ext cx="4724400" cy="1524000"/>
        </p:xfrm>
        <a:graphic>
          <a:graphicData uri="http://schemas.openxmlformats.org/presentationml/2006/ole">
            <p:oleObj spid="_x0000_s115723" name="Equation" r:id="rId3" imgW="53225640" imgH="14640840" progId="Equation.3">
              <p:embed/>
            </p:oleObj>
          </a:graphicData>
        </a:graphic>
      </p:graphicFrame>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Title 1"/>
          <p:cNvSpPr>
            <a:spLocks noGrp="1"/>
          </p:cNvSpPr>
          <p:nvPr>
            <p:ph type="title"/>
          </p:nvPr>
        </p:nvSpPr>
        <p:spPr>
          <a:xfrm>
            <a:off x="914400" y="228600"/>
            <a:ext cx="7772400" cy="1447800"/>
          </a:xfrm>
          <a:solidFill>
            <a:schemeClr val="bg2"/>
          </a:solidFill>
        </p:spPr>
        <p:txBody>
          <a:bodyPr/>
          <a:lstStyle/>
          <a:p>
            <a:pPr algn="ctr" eaLnBrk="1" hangingPunct="1"/>
            <a:r>
              <a:rPr lang="en-US" sz="4800" b="1" smtClean="0"/>
              <a:t>The Capital Asset Pricing Model (CAPM)</a:t>
            </a:r>
          </a:p>
        </p:txBody>
      </p:sp>
      <p:sp>
        <p:nvSpPr>
          <p:cNvPr id="117762" name="AutoShape 2" descr="data:image/jpeg;base64,/9j/4AAQSkZJRgABAQAAAQABAAD/2wBDAAkGBwgHBgkIBwgKCgkLDRYPDQwMDRsUFRAWIB0iIiAdHx8kKDQsJCYxJx8fLT0tMTU3Ojo6Iys/RD84QzQ5Ojf/2wBDAQoKCg0MDRoPDxo3JR8lNzc3Nzc3Nzc3Nzc3Nzc3Nzc3Nzc3Nzc3Nzc3Nzc3Nzc3Nzc3Nzc3Nzc3Nzc3Nzc3Nzf/wAARCACYAKsDASIAAhEBAxEB/8QAHAAAAQUBAQEAAAAAAAAAAAAABAACAwUGBwEI/8QARRAAAgEDAgMFBgEJBQYHAAAAAQIDAAQREiEFMUEGEyJRYRRxgZGhsTIHFSNCUnLB0eEkM0Oi8DVigpKywkRFU2Nzk/H/xAAZAQADAQEBAAAAAAAAAAAAAAABAgMABAX/xAAiEQACAgMAAgMBAQEAAAAAAAAAAQIRAxIhMUEEE1EiMmH/2gAMAwEAAhEDEQA/AOR16DmtDb9hu01wNuFNGPOWWNce8asj5UZF+TftCcd4bCIddVwTj5LUlCRTZGQbrTScAnoK38f5NZBpN9xqBAPxLDCSfmxH2qZOwXBQfHxC6mHIgOmPoNqdQYHNGMk7O8dWJJfzLftHIoZGSAuCDuDtmojwPjJ/8ovx+9bsv3FdZmtIpCCGZiFVRmQgAKABsPdQ84tLXT3kCliMjSgb6mtQG0csXgnFm5cNuueN0xRK9luPP+HhsnxkQf8AdXTYZba78LQY7rDAPjfp0PrRsU6LjTayIPIBRj/NQ3oGqZyleyXaHpw1v/vjH/dTl7JcfY4NgF9XuIwP+quxQurgAwHnvkpt9aPWwh7oyRQxSvt01dam8tei0MSk6bONWnYXjU00ayLaxIzAO3tSZAzuQPdWkuvyZWw1ta8bljijBYtPAkgIHXwPnp5V0CKz78mMQnV1BtQo+dIWRsL2S3jBZJYXTz5qaEcm0kjpfxoqLd9OVv2ButX9n43wmX/5WlhPyKEfWppPyX9qY1yLazlHnHdKfuBWu1HiEkEYESB5ACYkwXBOPP1+tdCaRdWCBqG261XNFQdHFjyNnz3d9iO1NoCZeAX2Bz7tBJ9EJNVVxw2/t9rrh19CP/dtZF+4r6HvDxmObXaz2xiUse59lYahnYat+Qz7/SozxLjAbxrZqDnwtcFT123Ub/h6nmfLefCu7PmxyinGtQf2ScEU0nO43HpX0yIxd2we9tbbvGzlV0yqBn9rG9Z7inZ7s87H2zgtm2rm0dtpPzTBpo0xW2cEeozXU+0vZPs3bcB4hd8PtHiuIIGeMi4kIBHmGJrljAZOKslRCQ2niIEZpoGSBRI5VnKgRjZ2zs3cLFw6QeLSJP1VJ6Dyo6W7YjwxykHqMD7ms9wCYtZuFbkwyd/Kiri6aNyEIHwpqJk90iXA/SWoIU7B5SAfU451CEdP7pYIxy8Kn75oVrmV9g7b88bV4qSudw2PU/zoMKCi6/4lzpI/ZIX+teiJJArMoZR5+L6mh4rVS27ID5E1aW0ShQmpW+NSk6RSPT2O3UQSCNMMUOBU1udYDdCARgCi7WMibQygEKDt1p1tZmOPBeMLGxXJPkdvpiudybOrGorySQ6uYI+VF95KMAMabFayMAUdCpHMUVFazIAWkj25lqSzpTiS2MrmQBi3xr2/KLxewOPxMVb44qWDUuQzREnfCjcCgeJtiW1kbfTOukluW5P2FBWpJo0WnIzMS8O4RdWM9x7WZFhEpCaWXYkcjg9B1q3HaDhrOS8zqcnOu2Plk7hjWf7VSq3GbmJFCrAgiGOoJH86p5H/ABnO+JD/AAr1XhUlbPIlNxlSOnW2u4tEuraRXifdcM6n5EU1vazyf4aifuKBsDIOzUUcUk6sYxvCPH+LO24qGzinE0TNxC92bxRywEhvTVyFcPTpXgLdr1c4hYjzyn86DkuJn1BoDJj8Wghse/Bqo7SXdxFxGWe6jkFlGihTFIQZBgZyM42OeQzy2rD2ty13JHFw+L9LE5OpMs6pvseoBODjNUSFbNf2qjnm7O8ShhgkeR7dgqKpZiT0Arjk3CeJxk6uGXwA6m2cfwrr3Abu7mlWOeae4Vo9T6shYj5ZIyfnREk3FI2bTZxugJxomwcZ95p0xGcSFvLGcyoyH9l1IP1p2K6L+UEPPwe0mmjaNo5vEDuRlTt88VgNIPTNK/JaCVHQuz8h9kkC5OGGcH0qweRpclEA+Oaq+BRym0kBikGphgspXVt61bQQOjAsFQepzVJM5kRhJiNmYDyG1Sx2xY+Jz96Dk4nCLo28NvcSyAZaRkKRj/iPMe6ifzn7MUZoVCHODECc4Hn8anJhRYwWuOSk+mKsbe3kyAMJv+1vQ1hdpd2i3Chgp8xRkUhD+BSf3th8edSkViVcXFrmSSX832Es8ykoXmPJh0xsPrVwszJdss8axGWNJgruuA2MMOfQgfMVUcb4vdWF73EEcYV0Dh23LZJB25cxUFhdniUZa4zPNZy6iGwC0bjSQMeTBDU9WNjmtqkalbx4UxF7OxzuWnQD5A008QuD4geGj1aXP2qoZwkjaOGxDfqhNerPcg/o+HQA+eDR+pnSs2NLwW3t8xxm84YhHIgMcfSo5ZvaAsdxxeyAU5HdwufP09artd6eXD4h/wABpytfk/7Pg+MdMsTs33x9A3GbKG74lc3X5zh0SFcYgk6Y9PSgDwm3IKnike4YZEDdTnzq71cR5CygHp3YpzycSVSRBGvuVRXV9k6pnNKGFu3YRZcSgjtYLMSyeHSgdUA38znNBni9rckFrxY3G2LmAoV9NSGo+N96YLeSUp3isQoUYzkdfXY1LeJHaAy2llE6ysXlZ0Lc9/OpxivY2VKKTiSN7W65iUzR89UFwzg/JifmKBknALLJFgnocZ+TA1BbRWV5LpSI28uCS9u5UfL+tEwLcg92eMCVAD+juIdWw/eP2p6SOe2Rrddyrd2GjB3IVUxnzxpFejiETFi8Zb00AY+Io02Cuh1JESesYZB8skfShJ+HRwrqd2Qc9RXUB8V5fEVqRm2UvbeNbnsleyRRsO6eOTB8g65PyJrleWPI7V2m/tfa+AcSs4XSaSa2dYgjBssVOPXniuRS8G4vHIyScJ4gGB3Hsrn7ClcSkHw6bI5bcuR6mmNl4nRCSzAjJOK9JVBl+VeCcH8KHHrtRIoqLRL+3uZPalhSBcaiZAQd/X3Gi2ltr2SOKV2eRGLhIRqBwCcZOwzy+NEC3gMkshiUtLgvnfOBgfeiolCrpVQB5AUrQbDLCWL2dP0Jhz/hkcqOjuQMaF2+1VsY3AA38hUryRQAGaQR55LzY/ClcbHTG9rYFktbe7wWML4OOeG2+4FA9norp70SCB+4dGilfTpyCPXnvg7eVWDXrTwOvs7iFUZi0mMnAJG3vAqil7SsGEklsrSINszP4T7s4paplIYZT/qJr5rx4gquvjK5JLdeRpscssmTGP8AMR/CojKqQrLK8o1AagrkbkZ5VFazQ3M+iTvgxOwEpNPYjDFeXO6qR/vEtT/E36sQ/wCEihJbiwhLK0jFl2OZuVB/nm2jkPfQyiM/hdHzn5gdaawWWyiQNp2x5jOPvUgMqMBzz5IT/GmW0trcIXieQ6RkqxGVqFb2HvyoEijo+VP0rbDD+NZe0Lhv7tgefwr2FzLZwaeqA567bfwqLj1ytjwwStG88buFZQ4XY9c49KrOE8cguL22tBbTxq7FQTMDjmd9vOlUul9JSx8LtQNLLpYZH4kIJHzqJgeQKP4SMOuk42yMj3eVTRlnTIKyLjxFN8e8cxSjgTOTv1GaejkTAprESzQzd7eQlGdyInzG5OPxLvnkOnnRkDTJJ3ccsUoBOEcAEDfoMdSOnQ1P3Q6Er7jmk8etcSqJB5MMihX4NsgB+EWV08j3FqYXC6i0b8+edveKEW1t4wFTiHFUUDZQhOBV4s6Qgs6tg7EayR8s0L3PDTv4V9NbDH+ang/0VpGSjYTWsb5/Eit9KS7e/wAqEsZks+HwQXjhJEQKUHib5CiIJZpm02tppX9pzv8AKlpi2GRRu3JTUkkltasi3U6ozAsqDJZgOeAN6ItYnWICVhr5tQcvD9V9cXNrfSx98E1rHEpKlcjwueW2cjfnSWvYyRa2b281us1qUkhlUFXU5DDzzXi2UUQeRIjJJjIBycmvLO1eKGOGJTFCgwoViWA953Pyo/ToXLMD61NSdhrhSXUs/wCb7x5gyqIWAGjSMnAwPnWQl0MhwBluWPWtl2jdBwq40nmUU/Fh/KsnCokuIE2y0iD5kCnXenp/FVYWb90DIY9ORjGK8tLRISSI2GoY1GQnFeXN0iHCaWYk5GrBFAlrcu0j2p1N+I96ftTHnNWym7RxXNvEVWymdw4IlUlhjOcjnUHD7hbgIt1Bc/o4te6HxudRxnGR0rUx3MRI/svLykNS99E/4oJR7piKDYFEB7NWtx3qSvB3aKhU5J3JHL1q6/NkftHeqknPIBlIX5VCJIDzhmz5+0NRNrdRQsTHA243BlJpGyiiC9qYXbgkx0DwshwP3gPsaxdni34hbTBcaJ0bn0zv9K6Pxdorvs/eNldoi2AwOMf/AJWBaOPmNORQTPT+LHbE0bBLeITMF/QursoZT5HHw6UQ0dxCx9oh70dJIxhvmNvmKsre2jmmkk28RV9jjOpFPL+VO4rcXFpYzNZQRtcgfohM5WMn1IBwBTbHivE9mVuhjvE7H/ckTSw92dj869LaThwQRzBGDVXw3thPbxLH2kgtUkJwJbNnkEmCAx0FRgDI3BI3ArQQXXDuKRO3D7mCeNHKOIXDhWHMEdD8qO7Q6jRWzKkqlSDg0L7CnQt8qOuW9nlwzNEp5FvEh/iKaJCRn+zt694N6rF2K6MHFbW9o+hIC7AZLMcAe886PgS5ndTGHWPOcp4V+Z50XFFFJocwqZCM/hzRisBjOAP2V50kp2qFUekiRKy6XGVYYII51PHFHEuyqPUjeoVf9lQPU7mkzE8zU1Gytkr3AH4Rk+dCO3eTvJMzGGKFnZdZXPIDl8ae3Ll8aAvZEXh906kOXZIhpPkNR6UaoST9g13PaXiNbyR3Cxlg2UkDcs43IzQkNlw5Jope9vF7t1fLIhGQQd/lVrb2aWUUV1+OViAqtsq8/LnUyS3rYYxWbjPIwuuB7610GGfJFUmIz2F1gRTKGyTnumG/rSEMUpCi4hJPmWB+1WttZw3USStAqhsnA+WM/CrW0ggTKQKgI2bSBke+l2GWxmxw2RRsY3H+7MB98URFw6fAKwsfVXVvsa1It9snOfWoZOEwXA1NDhzydAA3zobj20UYs5lOGjf/AJaeIiu/IjzoqXglxltN5NEo5MrcvfQyxPGxSPtGmtSSdU2T7ueKFmWVrygzu7duEzwLlZWhkXGrnsa56GjcZUjDbrvW0vOI8W4dIkMs0UjFchmjDAgnHl6fWq/jjw3vADcLBAkoulXXHEqEjQ3kPOsmdfw/lpS0ryX3DLuB7CwLyASvbIfEMZwMHxfDrRxutMoikbDEbKwxqHoeR+FUPBnV+B2Md3GCy94hI5rhzj38xRbR3MMINuwntjzjKhh8v5VXX8POzzccrQZd2VlfRmOeGNlyDpZQRkHI5jocH31nLjsrFaKZLCSbvFXTETLgQgjxMpwTrJ8Wo75GCcVaxXsAB1O8b7eCV8rn0J3HuNEmfSBk6SeWTsfj1rUaORPqAuGx3TcOQcVlE0zAah4SFOB1HPPP44rw8LgJJ72UelFGRS2SN+pHWl3nu/5qpCzSjF9M3H44oyowjKCAOVShkQgHOfIUHwNva+HCJ3w0LFTjnj/Rq2ht4YhhRk+Z3qLl0K8DQMDJ2T9o0x8gqFBbPWngRrIQz6mO2n0r0sBsBge+imEGaD/FmkJKZOByFVd7IZprS2jhB71zKB+8dv8AKKtbqVI4nDuoZgQATz8qgtoIm7QaVGRBEBnqMLpH/V9KzEfSyFunsixXQWRAAGBG1RWvBuFGRWjj04PISMB96OmwFUY65pRjyAHuFK1Y3Cxt4Y441SEINP4c8hTG4TDNI7PBAzPuxXmf8v8AGhHaRWGgEjG+2aljlYDLYXz3pKHTJ04YsQxFHIgzt3U7Dr1GoZoy3SSOdpWN34iSUJBQZ8hk4oWOUn8EmT6NUvfyrykPzoBsPvrc3VnNAjDLrgauVUU1vcIXWTgTSLk/3RQg/QUa/EJkOA7bD9kH+NepeCQguImc9SmD96wrSYKnDSnDrhbi2EahmkijJz3fhHly3B+dZ24Bl7PTq6eJLtG2Q7eH6863E8PtNuEyPFgjV0ORis92adxw6aRTgiZdttgcD+VGrBCSx5FID7JqZ+FiJ0kiaO5bTtjYrnkfUVe3LTRIO6A0qMnJ3bz+NNuZnkVS7cjnIAG9NE/i3YE+VUphyTjKbl+jIr4BAt0ApOfxHUD8alMcIXMeEDbgodj8OVMcQTqVdF58sYINVhsJ7Ny/Dpcqc/opD/oHz6H1phai/AXORCCXOlf2gMr8fKoGZ8+CLWvRlYYNMXiAyIrxe5crqYA6lA9eo5f1pjcJSRi8TsqHcBRkCqxJStFHZstpxm4tx4e+GtcefOrFe8YjUW0kfhJ6/es4l4bq04XxWFC0kka5Ubkkcx/1V7xXixtkDcTvk4eh/wDDp4pW9w5/apyx27HjKuF1d8QgtPC041dI08TD4fzqsvOJzRxGS4mh4dbk/wB7cONbegH8qxV92xKao+DWiwDpcz4eQ+oHJfrWaurq4vJjNdzyTyn9eRiT/SmUUkbr8nReC8esb7jttw6xhnuBJJqlupyQMKNWQvPpjLedavgKGW6vLwnPeNjcct2Pl5Yrnf5NYf7TxO96wWuhP3nP38NdL7PIRw1HYYMjM2w6ch9AKSXkCX9FjKFwS5fCgnwivBLbJq1TSLpxnUtTKgbIfS48mApvcWsilWhjPmEfl9qSylCWSIMVFznHmuN6JV1I8MqEcuuPtUYigbJ3yTk4fO+/8zTTaw7apWCjfxBcfb1NAwSrDkJEx5ahTsMRsNX7u/2oP2RSjCKZQGxjw5xtjz+NI2jgrh12cljkjIJ/lS0YkkjYuSSw9NNeRxMJNWoEeWKYiXiLhZZDhR/i56jOMj30TbvcrI3ehiv6uQh880dTWWEUhXu+u67fEVnuzhE3DLgxsA3eJvjbbA/hVvrK3EeM+IjI6c/9fOqHs6BFZXMarg5QnPw86KXgR/6LN2ZQRIulR+t0+dCyxkkujAMfPntU7lgMuT+8DvQrN3ZOoaAeTAak+I6GroWUfwXtOjwSHBHXz5VKsxAyG2PUUxUeU+JOnMDUD7v5VK1mQVBOOe3ljzptSW7iNkEUoGtVYg5GRuKjbh9rIxdoRljk6SQPkKbMrxMQw5HGfOnLKdIopD/bw4Rb9peK2nDF4baXPcQBmbVGMSeLcjV0GfLFVckjyO0kjM7t+JmYkn4mmda9oFD0GvfhTRTqzCdH7DWTRdlJJ1jZ2u7z8S42RNt8nfcH51pbbit5awRRDh+pEQDYMp5e4j61x614pxKzjWOz4jeQRqSQkU7Kozz2BxVnF2w49Fj+3mTHISwxt9cZ+tI4i6u7R1UcfgkAW7tSpwSFMh6b+QH1oi243w1iE/tcQX9QJkD4gmuZQflE49EoXFk48mgP8GoxfykXT7XnA+GS+eMjPzzS6sb+0dQh4pYtIAJcM2yllbf0yR6edS3JSUIWYaGGVbmOR8vh8q5lb9v+Gnafs93Y87e4B+mBVtZflC4HGojaPiVsnkVVwPqaCgwpy9m4tCoLd2cr1PT4fWiGMmnKKGPkTisa/brs5cQlTxi6t8jB1WbA/NVNNTi3A5VMlp2lsw7f+o+g9P2iuOXl1o6mcmvRsjJIMDSvwY5+1SJcPrCtC4Uj8QII/nWUiFxOdVrxwMD+rHdBgfqaOWHjgGpJEmAGxDqx688gelahfs/4aFSrSRkjB17fAn+tZjgc6JY3Cy+Aa1BJXYDJFOF3x6JgJrWN8HI0R79c8noKG5XhnDb6a9gfuY0V5F0aWwBlsb861dQkp27RoLeZn3Vw8Z3wTkj49adNpUbMBnp51QcKvYLu29r4BercQDnFpIZCOepOYqxju1mI7wGOUjSFPJvd/WqatCrKrqRa2SGKPXHlGJ3BHhP+smi5lK2KysuCJCueY3H9N/caZCERhG0o7s6SG1r1GTtgkdakYRSQBfaz3Z8ax+EY3XmCOe7fKnTJy6wK4QG2ITIRfFk/rbc/69aDBGKPujGI9LSB0JbcOFxg7bY3yN6DCKRsdqKfQKLPnLG9KlSpTrFg06lSoMwqVKlSsyEK9OaVKgMj0ZxXuSKVKsgpnu9eEZG9KlWCNCJ+yPlUsUssP9xLJF+5Iy/Y0qVMAOh49xmD+64tfrjp7S5HyJxU9x2o45c2ktpccSlkglUpIjIniB6ZxmlSrAaRW2d1c2NylzZzyQTofDJE2D7vUehrd8I7cw8QaO349CsM5IVbuBfC2f216e8UqVFOhJwjJdNb7TccNRDr763f8JBypHoasLW9imXKOdQ56qVKqOKqzjhJqVErM5yww46q38D0pqyW5AJaRT5aeVKlSRLs/9k="/>
          <p:cNvSpPr>
            <a:spLocks noChangeAspect="1" noChangeArrowheads="1"/>
          </p:cNvSpPr>
          <p:nvPr/>
        </p:nvSpPr>
        <p:spPr bwMode="auto">
          <a:xfrm>
            <a:off x="155575" y="-457200"/>
            <a:ext cx="1085850" cy="962025"/>
          </a:xfrm>
          <a:prstGeom prst="rect">
            <a:avLst/>
          </a:prstGeom>
          <a:noFill/>
          <a:ln w="9525">
            <a:noFill/>
            <a:miter lim="800000"/>
            <a:headEnd/>
            <a:tailEnd/>
          </a:ln>
        </p:spPr>
        <p:txBody>
          <a:bodyPr/>
          <a:lstStyle/>
          <a:p>
            <a:endParaRPr lang="en-US">
              <a:latin typeface="Perpetua" pitchFamily="18" charset="0"/>
            </a:endParaRPr>
          </a:p>
        </p:txBody>
      </p:sp>
      <p:pic>
        <p:nvPicPr>
          <p:cNvPr id="116738" name="Picture 2" descr="untitled"/>
          <p:cNvPicPr>
            <a:picLocks noChangeAspect="1" noChangeArrowheads="1"/>
          </p:cNvPicPr>
          <p:nvPr/>
        </p:nvPicPr>
        <p:blipFill>
          <a:blip r:embed="rId2" cstate="print"/>
          <a:srcRect/>
          <a:stretch>
            <a:fillRect/>
          </a:stretch>
        </p:blipFill>
        <p:spPr bwMode="auto">
          <a:xfrm>
            <a:off x="7467600" y="838200"/>
            <a:ext cx="1447800" cy="1905000"/>
          </a:xfrm>
          <a:prstGeom prst="rect">
            <a:avLst/>
          </a:prstGeom>
          <a:noFill/>
          <a:ln w="9525">
            <a:noFill/>
            <a:miter lim="800000"/>
            <a:headEnd/>
            <a:tailEnd/>
          </a:ln>
        </p:spPr>
      </p:pic>
      <p:sp>
        <p:nvSpPr>
          <p:cNvPr id="4" name="Rectangle 3"/>
          <p:cNvSpPr>
            <a:spLocks noChangeArrowheads="1"/>
          </p:cNvSpPr>
          <p:nvPr/>
        </p:nvSpPr>
        <p:spPr bwMode="auto">
          <a:xfrm>
            <a:off x="723900" y="1790700"/>
            <a:ext cx="7620000" cy="4340225"/>
          </a:xfrm>
          <a:prstGeom prst="rect">
            <a:avLst/>
          </a:prstGeom>
          <a:noFill/>
          <a:ln w="9525">
            <a:noFill/>
            <a:miter lim="800000"/>
            <a:headEnd/>
            <a:tailEnd/>
          </a:ln>
        </p:spPr>
        <p:txBody>
          <a:bodyPr>
            <a:spAutoFit/>
          </a:bodyPr>
          <a:lstStyle/>
          <a:p>
            <a:r>
              <a:rPr lang="en-US" sz="2800" b="1" dirty="0">
                <a:latin typeface="Perpetua" pitchFamily="18" charset="0"/>
                <a:cs typeface="Arial" charset="0"/>
              </a:rPr>
              <a:t>The capital asset pricing model defines </a:t>
            </a:r>
          </a:p>
          <a:p>
            <a:r>
              <a:rPr lang="en-US" sz="2800" b="1" dirty="0">
                <a:latin typeface="Perpetua" pitchFamily="18" charset="0"/>
                <a:cs typeface="Arial" charset="0"/>
              </a:rPr>
              <a:t>the relationship between risk and return:</a:t>
            </a:r>
          </a:p>
          <a:p>
            <a:endParaRPr lang="en-US" sz="2800" b="1" dirty="0">
              <a:latin typeface="Perpetua" pitchFamily="18" charset="0"/>
              <a:cs typeface="Arial" charset="0"/>
            </a:endParaRPr>
          </a:p>
          <a:p>
            <a:pPr algn="ctr"/>
            <a:r>
              <a:rPr lang="en-US" sz="2800" b="1" dirty="0">
                <a:solidFill>
                  <a:srgbClr val="7030A0"/>
                </a:solidFill>
                <a:latin typeface="Perpetua" pitchFamily="18" charset="0"/>
                <a:cs typeface="Arial" charset="0"/>
              </a:rPr>
              <a:t>E(R</a:t>
            </a:r>
            <a:r>
              <a:rPr lang="en-US" sz="2800" b="1" baseline="-25000" dirty="0">
                <a:solidFill>
                  <a:srgbClr val="7030A0"/>
                </a:solidFill>
                <a:latin typeface="Perpetua" pitchFamily="18" charset="0"/>
                <a:cs typeface="Arial" charset="0"/>
              </a:rPr>
              <a:t>A</a:t>
            </a:r>
            <a:r>
              <a:rPr lang="en-US" sz="2800" b="1" dirty="0">
                <a:solidFill>
                  <a:srgbClr val="7030A0"/>
                </a:solidFill>
                <a:latin typeface="Perpetua" pitchFamily="18" charset="0"/>
                <a:cs typeface="Arial" charset="0"/>
              </a:rPr>
              <a:t>) = </a:t>
            </a:r>
            <a:r>
              <a:rPr lang="en-US" sz="2800" b="1" dirty="0" err="1">
                <a:solidFill>
                  <a:srgbClr val="7030A0"/>
                </a:solidFill>
                <a:latin typeface="Perpetua" pitchFamily="18" charset="0"/>
                <a:cs typeface="Arial" charset="0"/>
              </a:rPr>
              <a:t>R</a:t>
            </a:r>
            <a:r>
              <a:rPr lang="en-US" sz="2800" b="1" baseline="-25000" dirty="0" err="1">
                <a:solidFill>
                  <a:srgbClr val="7030A0"/>
                </a:solidFill>
                <a:latin typeface="Perpetua" pitchFamily="18" charset="0"/>
                <a:cs typeface="Arial" charset="0"/>
              </a:rPr>
              <a:t>f</a:t>
            </a:r>
            <a:r>
              <a:rPr lang="en-US" sz="2800" b="1" dirty="0">
                <a:solidFill>
                  <a:srgbClr val="7030A0"/>
                </a:solidFill>
                <a:latin typeface="Perpetua" pitchFamily="18" charset="0"/>
                <a:cs typeface="Arial" charset="0"/>
              </a:rPr>
              <a:t> + </a:t>
            </a:r>
            <a:r>
              <a:rPr lang="en-US" sz="2800" b="1" dirty="0">
                <a:solidFill>
                  <a:srgbClr val="7030A0"/>
                </a:solidFill>
                <a:latin typeface="Perpetua" pitchFamily="18" charset="0"/>
                <a:cs typeface="Arial" charset="0"/>
                <a:sym typeface="Symbol" pitchFamily="18" charset="2"/>
              </a:rPr>
              <a:t></a:t>
            </a:r>
            <a:r>
              <a:rPr lang="en-US" sz="2800" b="1" baseline="-25000" dirty="0">
                <a:solidFill>
                  <a:srgbClr val="7030A0"/>
                </a:solidFill>
                <a:latin typeface="Perpetua" pitchFamily="18" charset="0"/>
                <a:cs typeface="Arial" charset="0"/>
                <a:sym typeface="Symbol" pitchFamily="18" charset="2"/>
              </a:rPr>
              <a:t>A</a:t>
            </a:r>
            <a:r>
              <a:rPr lang="en-US" sz="2800" b="1" dirty="0">
                <a:solidFill>
                  <a:srgbClr val="7030A0"/>
                </a:solidFill>
                <a:latin typeface="Perpetua" pitchFamily="18" charset="0"/>
                <a:cs typeface="Arial" charset="0"/>
                <a:sym typeface="Symbol" pitchFamily="18" charset="2"/>
              </a:rPr>
              <a:t>(E(R</a:t>
            </a:r>
            <a:r>
              <a:rPr lang="en-US" sz="2800" b="1" baseline="-25000" dirty="0">
                <a:solidFill>
                  <a:srgbClr val="7030A0"/>
                </a:solidFill>
                <a:latin typeface="Perpetua" pitchFamily="18" charset="0"/>
                <a:cs typeface="Arial" charset="0"/>
                <a:sym typeface="Symbol" pitchFamily="18" charset="2"/>
              </a:rPr>
              <a:t>M</a:t>
            </a:r>
            <a:r>
              <a:rPr lang="en-US" sz="2800" b="1" dirty="0">
                <a:solidFill>
                  <a:srgbClr val="7030A0"/>
                </a:solidFill>
                <a:latin typeface="Perpetua" pitchFamily="18" charset="0"/>
                <a:cs typeface="Arial" charset="0"/>
                <a:sym typeface="Symbol" pitchFamily="18" charset="2"/>
              </a:rPr>
              <a:t>) – </a:t>
            </a:r>
            <a:r>
              <a:rPr lang="en-US" sz="2800" b="1" dirty="0" err="1">
                <a:solidFill>
                  <a:srgbClr val="7030A0"/>
                </a:solidFill>
                <a:latin typeface="Perpetua" pitchFamily="18" charset="0"/>
                <a:cs typeface="Arial" charset="0"/>
                <a:sym typeface="Symbol" pitchFamily="18" charset="2"/>
              </a:rPr>
              <a:t>R</a:t>
            </a:r>
            <a:r>
              <a:rPr lang="en-US" sz="2800" b="1" baseline="-25000" dirty="0" err="1">
                <a:solidFill>
                  <a:srgbClr val="7030A0"/>
                </a:solidFill>
                <a:latin typeface="Perpetua" pitchFamily="18" charset="0"/>
                <a:cs typeface="Arial" charset="0"/>
                <a:sym typeface="Symbol" pitchFamily="18" charset="2"/>
              </a:rPr>
              <a:t>f</a:t>
            </a:r>
            <a:r>
              <a:rPr lang="en-US" sz="2800" b="1" dirty="0">
                <a:solidFill>
                  <a:srgbClr val="7030A0"/>
                </a:solidFill>
                <a:latin typeface="Perpetua" pitchFamily="18" charset="0"/>
                <a:cs typeface="Arial" charset="0"/>
                <a:sym typeface="Symbol" pitchFamily="18" charset="2"/>
              </a:rPr>
              <a:t>)</a:t>
            </a:r>
          </a:p>
          <a:p>
            <a:endParaRPr lang="en-US" sz="2800" b="1" dirty="0">
              <a:latin typeface="Perpetua" pitchFamily="18" charset="0"/>
              <a:cs typeface="Arial" charset="0"/>
              <a:sym typeface="Symbol" pitchFamily="18" charset="2"/>
            </a:endParaRPr>
          </a:p>
          <a:p>
            <a:r>
              <a:rPr lang="en-US" sz="2800" b="1" dirty="0">
                <a:latin typeface="Perpetua" pitchFamily="18" charset="0"/>
                <a:cs typeface="Arial" charset="0"/>
                <a:sym typeface="Symbol" pitchFamily="18" charset="2"/>
              </a:rPr>
              <a:t>If we know an asset’s systematic risk, we can use the CAPM to determine its expected return</a:t>
            </a:r>
          </a:p>
          <a:p>
            <a:endParaRPr lang="en-US" sz="2400" b="1" dirty="0">
              <a:latin typeface="Perpetua" pitchFamily="18" charset="0"/>
              <a:cs typeface="Arial" charset="0"/>
              <a:sym typeface="Symbol" pitchFamily="18" charset="2"/>
            </a:endParaRPr>
          </a:p>
          <a:p>
            <a:r>
              <a:rPr lang="en-US" sz="2800" b="1" dirty="0">
                <a:latin typeface="Perpetua" pitchFamily="18" charset="0"/>
                <a:cs typeface="Arial" charset="0"/>
                <a:sym typeface="Symbol" pitchFamily="18" charset="2"/>
              </a:rPr>
              <a:t>This is true whether we are talking about financial assets or physical assets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116738"/>
                                        </p:tgtEl>
                                        <p:attrNameLst>
                                          <p:attrName>style.visibility</p:attrName>
                                        </p:attrNameLst>
                                      </p:cBhvr>
                                      <p:to>
                                        <p:strVal val="visible"/>
                                      </p:to>
                                    </p:set>
                                    <p:anim calcmode="lin" valueType="num">
                                      <p:cBhvr additive="base">
                                        <p:cTn id="7" dur="1000" fill="hold"/>
                                        <p:tgtEl>
                                          <p:spTgt spid="116738"/>
                                        </p:tgtEl>
                                        <p:attrNameLst>
                                          <p:attrName>ppt_x</p:attrName>
                                        </p:attrNameLst>
                                      </p:cBhvr>
                                      <p:tavLst>
                                        <p:tav tm="0">
                                          <p:val>
                                            <p:strVal val="0-#ppt_w/2"/>
                                          </p:val>
                                        </p:tav>
                                        <p:tav tm="100000">
                                          <p:val>
                                            <p:strVal val="#ppt_x"/>
                                          </p:val>
                                        </p:tav>
                                      </p:tavLst>
                                    </p:anim>
                                    <p:anim calcmode="lin" valueType="num">
                                      <p:cBhvr additive="base">
                                        <p:cTn id="8" dur="1000" fill="hold"/>
                                        <p:tgtEl>
                                          <p:spTgt spid="11673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slide(fromBottom)">
                                      <p:cBhvr>
                                        <p:cTn id="13" dur="1000"/>
                                        <p:tgtEl>
                                          <p:spTgt spid="4">
                                            <p:txEl>
                                              <p:pRg st="0" end="0"/>
                                            </p:txEl>
                                          </p:spTgt>
                                        </p:tgtEl>
                                      </p:cBhvr>
                                    </p:animEffect>
                                  </p:childTnLst>
                                </p:cTn>
                              </p:par>
                              <p:par>
                                <p:cTn id="14" presetID="12" presetClass="entr" presetSubtype="4" fill="hold" nodeType="with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animEffect transition="in" filter="slide(fromBottom)">
                                      <p:cBhvr>
                                        <p:cTn id="16" dur="1000"/>
                                        <p:tgtEl>
                                          <p:spTgt spid="4">
                                            <p:txEl>
                                              <p:pRg st="1" end="1"/>
                                            </p:txEl>
                                          </p:spTgt>
                                        </p:tgtEl>
                                      </p:cBhvr>
                                    </p:animEffect>
                                  </p:childTnLst>
                                </p:cTn>
                              </p:par>
                            </p:childTnLst>
                          </p:cTn>
                        </p:par>
                        <p:par>
                          <p:cTn id="17" fill="hold">
                            <p:stCondLst>
                              <p:cond delay="1000"/>
                            </p:stCondLst>
                            <p:childTnLst>
                              <p:par>
                                <p:cTn id="18" presetID="53" presetClass="entr" presetSubtype="0" fill="hold" nodeType="after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 calcmode="lin" valueType="num">
                                      <p:cBhvr>
                                        <p:cTn id="20" dur="10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1" dur="10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2" dur="10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slide(fromBottom)">
                                      <p:cBhvr>
                                        <p:cTn id="27" dur="1000"/>
                                        <p:tgtEl>
                                          <p:spTgt spid="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nodeType="clickEffect">
                                  <p:stCondLst>
                                    <p:cond delay="0"/>
                                  </p:stCondLst>
                                  <p:childTnLst>
                                    <p:set>
                                      <p:cBhvr>
                                        <p:cTn id="31" dur="1" fill="hold">
                                          <p:stCondLst>
                                            <p:cond delay="0"/>
                                          </p:stCondLst>
                                        </p:cTn>
                                        <p:tgtEl>
                                          <p:spTgt spid="4">
                                            <p:txEl>
                                              <p:pRg st="7" end="7"/>
                                            </p:txEl>
                                          </p:spTgt>
                                        </p:tgtEl>
                                        <p:attrNameLst>
                                          <p:attrName>style.visibility</p:attrName>
                                        </p:attrNameLst>
                                      </p:cBhvr>
                                      <p:to>
                                        <p:strVal val="visible"/>
                                      </p:to>
                                    </p:set>
                                    <p:animEffect transition="in" filter="slide(fromBottom)">
                                      <p:cBhvr>
                                        <p:cTn id="32" dur="10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Title 1"/>
          <p:cNvSpPr>
            <a:spLocks noGrp="1"/>
          </p:cNvSpPr>
          <p:nvPr>
            <p:ph type="title"/>
          </p:nvPr>
        </p:nvSpPr>
        <p:spPr>
          <a:solidFill>
            <a:schemeClr val="bg2"/>
          </a:solidFill>
        </p:spPr>
        <p:txBody>
          <a:bodyPr/>
          <a:lstStyle/>
          <a:p>
            <a:pPr algn="ctr" eaLnBrk="1" hangingPunct="1"/>
            <a:r>
              <a:rPr lang="en-US" sz="4800" b="1" smtClean="0"/>
              <a:t>Example - CAPM</a:t>
            </a:r>
          </a:p>
        </p:txBody>
      </p:sp>
      <p:sp>
        <p:nvSpPr>
          <p:cNvPr id="118786" name="AutoShape 2" descr="data:image/jpeg;base64,/9j/4AAQSkZJRgABAQAAAQABAAD/2wBDAAkGBwgHBgkIBwgKCgkLDRYPDQwMDRsUFRAWIB0iIiAdHx8kKDQsJCYxJx8fLT0tMTU3Ojo6Iys/RD84QzQ5Ojf/2wBDAQoKCg0MDRoPDxo3JR8lNzc3Nzc3Nzc3Nzc3Nzc3Nzc3Nzc3Nzc3Nzc3Nzc3Nzc3Nzc3Nzc3Nzc3Nzc3Nzc3Nzf/wAARCACYAKsDASIAAhEBAxEB/8QAHAAAAQUBAQEAAAAAAAAAAAAABAACAwUGBwEI/8QARRAAAgEDAgMFBgEJBQYHAAAAAQIDAAQREiEFMUEGEyJRYRRxgZGhsTIHFSNCUnLB0eEkM0Oi8DVigpKywkRFU2Nzk/H/xAAZAQADAQEBAAAAAAAAAAAAAAABAgMABAX/xAAiEQACAgMAAgMBAQEAAAAAAAAAAQIRAxIhMUEEE1EiMmH/2gAMAwEAAhEDEQA/AOR16DmtDb9hu01wNuFNGPOWWNce8asj5UZF+TftCcd4bCIddVwTj5LUlCRTZGQbrTScAnoK38f5NZBpN9xqBAPxLDCSfmxH2qZOwXBQfHxC6mHIgOmPoNqdQYHNGMk7O8dWJJfzLftHIoZGSAuCDuDtmojwPjJ/8ovx+9bsv3FdZmtIpCCGZiFVRmQgAKABsPdQ84tLXT3kCliMjSgb6mtQG0csXgnFm5cNuueN0xRK9luPP+HhsnxkQf8AdXTYZba78LQY7rDAPjfp0PrRsU6LjTayIPIBRj/NQ3oGqZyleyXaHpw1v/vjH/dTl7JcfY4NgF9XuIwP+quxQurgAwHnvkpt9aPWwh7oyRQxSvt01dam8tei0MSk6bONWnYXjU00ayLaxIzAO3tSZAzuQPdWkuvyZWw1ta8bljijBYtPAkgIHXwPnp5V0CKz78mMQnV1BtQo+dIWRsL2S3jBZJYXTz5qaEcm0kjpfxoqLd9OVv2ButX9n43wmX/5WlhPyKEfWppPyX9qY1yLazlHnHdKfuBWu1HiEkEYESB5ACYkwXBOPP1+tdCaRdWCBqG261XNFQdHFjyNnz3d9iO1NoCZeAX2Bz7tBJ9EJNVVxw2/t9rrh19CP/dtZF+4r6HvDxmObXaz2xiUse59lYahnYat+Qz7/SozxLjAbxrZqDnwtcFT123Ub/h6nmfLefCu7PmxyinGtQf2ScEU0nO43HpX0yIxd2we9tbbvGzlV0yqBn9rG9Z7inZ7s87H2zgtm2rm0dtpPzTBpo0xW2cEeozXU+0vZPs3bcB4hd8PtHiuIIGeMi4kIBHmGJrljAZOKslRCQ2niIEZpoGSBRI5VnKgRjZ2zs3cLFw6QeLSJP1VJ6Dyo6W7YjwxykHqMD7ms9wCYtZuFbkwyd/Kiri6aNyEIHwpqJk90iXA/SWoIU7B5SAfU451CEdP7pYIxy8Kn75oVrmV9g7b88bV4qSudw2PU/zoMKCi6/4lzpI/ZIX+teiJJArMoZR5+L6mh4rVS27ID5E1aW0ShQmpW+NSk6RSPT2O3UQSCNMMUOBU1udYDdCARgCi7WMibQygEKDt1p1tZmOPBeMLGxXJPkdvpiudybOrGorySQ6uYI+VF95KMAMabFayMAUdCpHMUVFazIAWkj25lqSzpTiS2MrmQBi3xr2/KLxewOPxMVb44qWDUuQzREnfCjcCgeJtiW1kbfTOukluW5P2FBWpJo0WnIzMS8O4RdWM9x7WZFhEpCaWXYkcjg9B1q3HaDhrOS8zqcnOu2Plk7hjWf7VSq3GbmJFCrAgiGOoJH86p5H/ABnO+JD/AAr1XhUlbPIlNxlSOnW2u4tEuraRXifdcM6n5EU1vazyf4aifuKBsDIOzUUcUk6sYxvCPH+LO24qGzinE0TNxC92bxRywEhvTVyFcPTpXgLdr1c4hYjzyn86DkuJn1BoDJj8Wghse/Bqo7SXdxFxGWe6jkFlGihTFIQZBgZyM42OeQzy2rD2ty13JHFw+L9LE5OpMs6pvseoBODjNUSFbNf2qjnm7O8ShhgkeR7dgqKpZiT0Arjk3CeJxk6uGXwA6m2cfwrr3Abu7mlWOeae4Vo9T6shYj5ZIyfnREk3FI2bTZxugJxomwcZ95p0xGcSFvLGcyoyH9l1IP1p2K6L+UEPPwe0mmjaNo5vEDuRlTt88VgNIPTNK/JaCVHQuz8h9kkC5OGGcH0qweRpclEA+Oaq+BRym0kBikGphgspXVt61bQQOjAsFQepzVJM5kRhJiNmYDyG1Sx2xY+Jz96Dk4nCLo28NvcSyAZaRkKRj/iPMe6ifzn7MUZoVCHODECc4Hn8anJhRYwWuOSk+mKsbe3kyAMJv+1vQ1hdpd2i3Chgp8xRkUhD+BSf3th8edSkViVcXFrmSSX832Es8ykoXmPJh0xsPrVwszJdss8axGWNJgruuA2MMOfQgfMVUcb4vdWF73EEcYV0Dh23LZJB25cxUFhdniUZa4zPNZy6iGwC0bjSQMeTBDU9WNjmtqkalbx4UxF7OxzuWnQD5A008QuD4geGj1aXP2qoZwkjaOGxDfqhNerPcg/o+HQA+eDR+pnSs2NLwW3t8xxm84YhHIgMcfSo5ZvaAsdxxeyAU5HdwufP09artd6eXD4h/wABpytfk/7Pg+MdMsTs33x9A3GbKG74lc3X5zh0SFcYgk6Y9PSgDwm3IKnike4YZEDdTnzq71cR5CygHp3YpzycSVSRBGvuVRXV9k6pnNKGFu3YRZcSgjtYLMSyeHSgdUA38znNBni9rckFrxY3G2LmAoV9NSGo+N96YLeSUp3isQoUYzkdfXY1LeJHaAy2llE6ysXlZ0Lc9/OpxivY2VKKTiSN7W65iUzR89UFwzg/JifmKBknALLJFgnocZ+TA1BbRWV5LpSI28uCS9u5UfL+tEwLcg92eMCVAD+juIdWw/eP2p6SOe2Rrddyrd2GjB3IVUxnzxpFejiETFi8Zb00AY+Io02Cuh1JESesYZB8skfShJ+HRwrqd2Qc9RXUB8V5fEVqRm2UvbeNbnsleyRRsO6eOTB8g65PyJrleWPI7V2m/tfa+AcSs4XSaSa2dYgjBssVOPXniuRS8G4vHIyScJ4gGB3Hsrn7ClcSkHw6bI5bcuR6mmNl4nRCSzAjJOK9JVBl+VeCcH8KHHrtRIoqLRL+3uZPalhSBcaiZAQd/X3Gi2ltr2SOKV2eRGLhIRqBwCcZOwzy+NEC3gMkshiUtLgvnfOBgfeiolCrpVQB5AUrQbDLCWL2dP0Jhz/hkcqOjuQMaF2+1VsY3AA38hUryRQAGaQR55LzY/ClcbHTG9rYFktbe7wWML4OOeG2+4FA9norp70SCB+4dGilfTpyCPXnvg7eVWDXrTwOvs7iFUZi0mMnAJG3vAqil7SsGEklsrSINszP4T7s4paplIYZT/qJr5rx4gquvjK5JLdeRpscssmTGP8AMR/CojKqQrLK8o1AagrkbkZ5VFazQ3M+iTvgxOwEpNPYjDFeXO6qR/vEtT/E36sQ/wCEihJbiwhLK0jFl2OZuVB/nm2jkPfQyiM/hdHzn5gdaawWWyiQNp2x5jOPvUgMqMBzz5IT/GmW0trcIXieQ6RkqxGVqFb2HvyoEijo+VP0rbDD+NZe0Lhv7tgefwr2FzLZwaeqA567bfwqLj1ytjwwStG88buFZQ4XY9c49KrOE8cguL22tBbTxq7FQTMDjmd9vOlUul9JSx8LtQNLLpYZH4kIJHzqJgeQKP4SMOuk42yMj3eVTRlnTIKyLjxFN8e8cxSjgTOTv1GaejkTAprESzQzd7eQlGdyInzG5OPxLvnkOnnRkDTJJ3ccsUoBOEcAEDfoMdSOnQ1P3Q6Er7jmk8etcSqJB5MMihX4NsgB+EWV08j3FqYXC6i0b8+edveKEW1t4wFTiHFUUDZQhOBV4s6Qgs6tg7EayR8s0L3PDTv4V9NbDH+ang/0VpGSjYTWsb5/Eit9KS7e/wAqEsZks+HwQXjhJEQKUHib5CiIJZpm02tppX9pzv8AKlpi2GRRu3JTUkkltasi3U6ozAsqDJZgOeAN6ItYnWICVhr5tQcvD9V9cXNrfSx98E1rHEpKlcjwueW2cjfnSWvYyRa2b281us1qUkhlUFXU5DDzzXi2UUQeRIjJJjIBycmvLO1eKGOGJTFCgwoViWA953Pyo/ToXLMD61NSdhrhSXUs/wCb7x5gyqIWAGjSMnAwPnWQl0MhwBluWPWtl2jdBwq40nmUU/Fh/KsnCokuIE2y0iD5kCnXenp/FVYWb90DIY9ORjGK8tLRISSI2GoY1GQnFeXN0iHCaWYk5GrBFAlrcu0j2p1N+I96ftTHnNWym7RxXNvEVWymdw4IlUlhjOcjnUHD7hbgIt1Bc/o4te6HxudRxnGR0rUx3MRI/svLykNS99E/4oJR7piKDYFEB7NWtx3qSvB3aKhU5J3JHL1q6/NkftHeqknPIBlIX5VCJIDzhmz5+0NRNrdRQsTHA243BlJpGyiiC9qYXbgkx0DwshwP3gPsaxdni34hbTBcaJ0bn0zv9K6Pxdorvs/eNldoi2AwOMf/AJWBaOPmNORQTPT+LHbE0bBLeITMF/QursoZT5HHw6UQ0dxCx9oh70dJIxhvmNvmKsre2jmmkk28RV9jjOpFPL+VO4rcXFpYzNZQRtcgfohM5WMn1IBwBTbHivE9mVuhjvE7H/ckTSw92dj869LaThwQRzBGDVXw3thPbxLH2kgtUkJwJbNnkEmCAx0FRgDI3BI3ArQQXXDuKRO3D7mCeNHKOIXDhWHMEdD8qO7Q6jRWzKkqlSDg0L7CnQt8qOuW9nlwzNEp5FvEh/iKaJCRn+zt694N6rF2K6MHFbW9o+hIC7AZLMcAe886PgS5ndTGHWPOcp4V+Z50XFFFJocwqZCM/hzRisBjOAP2V50kp2qFUekiRKy6XGVYYII51PHFHEuyqPUjeoVf9lQPU7mkzE8zU1Gytkr3AH4Rk+dCO3eTvJMzGGKFnZdZXPIDl8ae3Ll8aAvZEXh906kOXZIhpPkNR6UaoST9g13PaXiNbyR3Cxlg2UkDcs43IzQkNlw5Jope9vF7t1fLIhGQQd/lVrb2aWUUV1+OViAqtsq8/LnUyS3rYYxWbjPIwuuB7610GGfJFUmIz2F1gRTKGyTnumG/rSEMUpCi4hJPmWB+1WttZw3USStAqhsnA+WM/CrW0ggTKQKgI2bSBke+l2GWxmxw2RRsY3H+7MB98URFw6fAKwsfVXVvsa1It9snOfWoZOEwXA1NDhzydAA3zobj20UYs5lOGjf/AJaeIiu/IjzoqXglxltN5NEo5MrcvfQyxPGxSPtGmtSSdU2T7ueKFmWVrygzu7duEzwLlZWhkXGrnsa56GjcZUjDbrvW0vOI8W4dIkMs0UjFchmjDAgnHl6fWq/jjw3vADcLBAkoulXXHEqEjQ3kPOsmdfw/lpS0ryX3DLuB7CwLyASvbIfEMZwMHxfDrRxutMoikbDEbKwxqHoeR+FUPBnV+B2Md3GCy94hI5rhzj38xRbR3MMINuwntjzjKhh8v5VXX8POzzccrQZd2VlfRmOeGNlyDpZQRkHI5jocH31nLjsrFaKZLCSbvFXTETLgQgjxMpwTrJ8Wo75GCcVaxXsAB1O8b7eCV8rn0J3HuNEmfSBk6SeWTsfj1rUaORPqAuGx3TcOQcVlE0zAah4SFOB1HPPP44rw8LgJJ72UelFGRS2SN+pHWl3nu/5qpCzSjF9M3H44oyowjKCAOVShkQgHOfIUHwNva+HCJ3w0LFTjnj/Rq2ht4YhhRk+Z3qLl0K8DQMDJ2T9o0x8gqFBbPWngRrIQz6mO2n0r0sBsBge+imEGaD/FmkJKZOByFVd7IZprS2jhB71zKB+8dv8AKKtbqVI4nDuoZgQATz8qgtoIm7QaVGRBEBnqMLpH/V9KzEfSyFunsixXQWRAAGBG1RWvBuFGRWjj04PISMB96OmwFUY65pRjyAHuFK1Y3Cxt4Y441SEINP4c8hTG4TDNI7PBAzPuxXmf8v8AGhHaRWGgEjG+2aljlYDLYXz3pKHTJ04YsQxFHIgzt3U7Dr1GoZoy3SSOdpWN34iSUJBQZ8hk4oWOUn8EmT6NUvfyrykPzoBsPvrc3VnNAjDLrgauVUU1vcIXWTgTSLk/3RQg/QUa/EJkOA7bD9kH+NepeCQguImc9SmD96wrSYKnDSnDrhbi2EahmkijJz3fhHly3B+dZ24Bl7PTq6eJLtG2Q7eH6863E8PtNuEyPFgjV0ORis92adxw6aRTgiZdttgcD+VGrBCSx5FID7JqZ+FiJ0kiaO5bTtjYrnkfUVe3LTRIO6A0qMnJ3bz+NNuZnkVS7cjnIAG9NE/i3YE+VUphyTjKbl+jIr4BAt0ApOfxHUD8alMcIXMeEDbgodj8OVMcQTqVdF58sYINVhsJ7Ny/Dpcqc/opD/oHz6H1phai/AXORCCXOlf2gMr8fKoGZ8+CLWvRlYYNMXiAyIrxe5crqYA6lA9eo5f1pjcJSRi8TsqHcBRkCqxJStFHZstpxm4tx4e+GtcefOrFe8YjUW0kfhJ6/es4l4bq04XxWFC0kka5Ubkkcx/1V7xXixtkDcTvk4eh/wDDp4pW9w5/apyx27HjKuF1d8QgtPC041dI08TD4fzqsvOJzRxGS4mh4dbk/wB7cONbegH8qxV92xKao+DWiwDpcz4eQ+oHJfrWaurq4vJjNdzyTyn9eRiT/SmUUkbr8nReC8esb7jttw6xhnuBJJqlupyQMKNWQvPpjLedavgKGW6vLwnPeNjcct2Pl5Yrnf5NYf7TxO96wWuhP3nP38NdL7PIRw1HYYMjM2w6ch9AKSXkCX9FjKFwS5fCgnwivBLbJq1TSLpxnUtTKgbIfS48mApvcWsilWhjPmEfl9qSylCWSIMVFznHmuN6JV1I8MqEcuuPtUYigbJ3yTk4fO+/8zTTaw7apWCjfxBcfb1NAwSrDkJEx5ahTsMRsNX7u/2oP2RSjCKZQGxjw5xtjz+NI2jgrh12cljkjIJ/lS0YkkjYuSSw9NNeRxMJNWoEeWKYiXiLhZZDhR/i56jOMj30TbvcrI3ehiv6uQh880dTWWEUhXu+u67fEVnuzhE3DLgxsA3eJvjbbA/hVvrK3EeM+IjI6c/9fOqHs6BFZXMarg5QnPw86KXgR/6LN2ZQRIulR+t0+dCyxkkujAMfPntU7lgMuT+8DvQrN3ZOoaAeTAak+I6GroWUfwXtOjwSHBHXz5VKsxAyG2PUUxUeU+JOnMDUD7v5VK1mQVBOOe3ljzptSW7iNkEUoGtVYg5GRuKjbh9rIxdoRljk6SQPkKbMrxMQw5HGfOnLKdIopD/bw4Rb9peK2nDF4baXPcQBmbVGMSeLcjV0GfLFVckjyO0kjM7t+JmYkn4mmda9oFD0GvfhTRTqzCdH7DWTRdlJJ1jZ2u7z8S42RNt8nfcH51pbbit5awRRDh+pEQDYMp5e4j61x614pxKzjWOz4jeQRqSQkU7Kozz2BxVnF2w49Fj+3mTHISwxt9cZ+tI4i6u7R1UcfgkAW7tSpwSFMh6b+QH1oi243w1iE/tcQX9QJkD4gmuZQflE49EoXFk48mgP8GoxfykXT7XnA+GS+eMjPzzS6sb+0dQh4pYtIAJcM2yllbf0yR6edS3JSUIWYaGGVbmOR8vh8q5lb9v+Gnafs93Y87e4B+mBVtZflC4HGojaPiVsnkVVwPqaCgwpy9m4tCoLd2cr1PT4fWiGMmnKKGPkTisa/brs5cQlTxi6t8jB1WbA/NVNNTi3A5VMlp2lsw7f+o+g9P2iuOXl1o6mcmvRsjJIMDSvwY5+1SJcPrCtC4Uj8QII/nWUiFxOdVrxwMD+rHdBgfqaOWHjgGpJEmAGxDqx688gelahfs/4aFSrSRkjB17fAn+tZjgc6JY3Cy+Aa1BJXYDJFOF3x6JgJrWN8HI0R79c8noKG5XhnDb6a9gfuY0V5F0aWwBlsb861dQkp27RoLeZn3Vw8Z3wTkj49adNpUbMBnp51QcKvYLu29r4BercQDnFpIZCOepOYqxju1mI7wGOUjSFPJvd/WqatCrKrqRa2SGKPXHlGJ3BHhP+smi5lK2KysuCJCueY3H9N/caZCERhG0o7s6SG1r1GTtgkdakYRSQBfaz3Z8ax+EY3XmCOe7fKnTJy6wK4QG2ITIRfFk/rbc/69aDBGKPujGI9LSB0JbcOFxg7bY3yN6DCKRsdqKfQKLPnLG9KlSpTrFg06lSoMwqVKlSsyEK9OaVKgMj0ZxXuSKVKsgpnu9eEZG9KlWCNCJ+yPlUsUssP9xLJF+5Iy/Y0qVMAOh49xmD+64tfrjp7S5HyJxU9x2o45c2ktpccSlkglUpIjIniB6ZxmlSrAaRW2d1c2NylzZzyQTofDJE2D7vUehrd8I7cw8QaO349CsM5IVbuBfC2f216e8UqVFOhJwjJdNb7TccNRDr763f8JBypHoasLW9imXKOdQ56qVKqOKqzjhJqVErM5yww46q38D0pqyW5AJaRT5aeVKlSRLs/9k="/>
          <p:cNvSpPr>
            <a:spLocks noChangeAspect="1" noChangeArrowheads="1"/>
          </p:cNvSpPr>
          <p:nvPr/>
        </p:nvSpPr>
        <p:spPr bwMode="auto">
          <a:xfrm>
            <a:off x="155575" y="-457200"/>
            <a:ext cx="1085850" cy="962025"/>
          </a:xfrm>
          <a:prstGeom prst="rect">
            <a:avLst/>
          </a:prstGeom>
          <a:noFill/>
          <a:ln w="9525">
            <a:noFill/>
            <a:miter lim="800000"/>
            <a:headEnd/>
            <a:tailEnd/>
          </a:ln>
        </p:spPr>
        <p:txBody>
          <a:bodyPr/>
          <a:lstStyle/>
          <a:p>
            <a:endParaRPr lang="en-US">
              <a:latin typeface="Perpetua" pitchFamily="18" charset="0"/>
            </a:endParaRPr>
          </a:p>
        </p:txBody>
      </p:sp>
      <p:graphicFrame>
        <p:nvGraphicFramePr>
          <p:cNvPr id="5" name="Table 4"/>
          <p:cNvGraphicFramePr>
            <a:graphicFrameLocks noGrp="1"/>
          </p:cNvGraphicFramePr>
          <p:nvPr/>
        </p:nvGraphicFramePr>
        <p:xfrm>
          <a:off x="762000" y="3733800"/>
          <a:ext cx="7696200" cy="2584451"/>
        </p:xfrm>
        <a:graphic>
          <a:graphicData uri="http://schemas.openxmlformats.org/drawingml/2006/table">
            <a:tbl>
              <a:tblPr/>
              <a:tblGrid>
                <a:gridCol w="1557338"/>
                <a:gridCol w="1273175"/>
                <a:gridCol w="4865687"/>
              </a:tblGrid>
              <a:tr h="5175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mn-lt"/>
                        </a:rPr>
                        <a:t>Security</a:t>
                      </a:r>
                    </a:p>
                  </a:txBody>
                  <a:tcPr horzOverflow="overflow">
                    <a:lnL cap="flat">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dirty="0" smtClean="0">
                          <a:ln>
                            <a:noFill/>
                          </a:ln>
                          <a:solidFill>
                            <a:schemeClr val="tx1"/>
                          </a:solidFill>
                          <a:effectLst/>
                          <a:latin typeface="+mn-lt"/>
                        </a:rPr>
                        <a:t>   Beta</a:t>
                      </a:r>
                    </a:p>
                  </a:txBody>
                  <a:tcPr horzOverflow="overflow">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dirty="0" smtClean="0">
                          <a:ln>
                            <a:noFill/>
                          </a:ln>
                          <a:solidFill>
                            <a:schemeClr val="tx1"/>
                          </a:solidFill>
                          <a:effectLst/>
                          <a:latin typeface="+mn-lt"/>
                        </a:rPr>
                        <a:t>Expected Return</a:t>
                      </a:r>
                    </a:p>
                  </a:txBody>
                  <a:tcPr horzOverflow="overflow">
                    <a:lnL>
                      <a:noFill/>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tr>
              <a:tr h="5159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dirty="0" smtClean="0">
                          <a:ln>
                            <a:noFill/>
                          </a:ln>
                          <a:solidFill>
                            <a:schemeClr val="tx1"/>
                          </a:solidFill>
                          <a:effectLst/>
                          <a:latin typeface="+mn-lt"/>
                        </a:rPr>
                        <a:t>  DCLK</a:t>
                      </a:r>
                    </a:p>
                  </a:txBody>
                  <a:tcPr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solidFill>
                      <a:schemeClr val="accent5">
                        <a:lumMod val="40000"/>
                        <a:lumOff val="6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dirty="0" smtClean="0">
                          <a:ln>
                            <a:noFill/>
                          </a:ln>
                          <a:solidFill>
                            <a:schemeClr val="tx1"/>
                          </a:solidFill>
                          <a:effectLst/>
                          <a:latin typeface="+mn-lt"/>
                        </a:rPr>
                        <a:t>2.685</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solidFill>
                      <a:schemeClr val="accent5">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dirty="0" smtClean="0">
                          <a:ln>
                            <a:noFill/>
                          </a:ln>
                          <a:solidFill>
                            <a:srgbClr val="FF0000"/>
                          </a:solidFill>
                          <a:effectLst/>
                          <a:latin typeface="+mn-lt"/>
                        </a:rPr>
                        <a:t>  4.15 + 2.685(8.5) = 26.97%</a:t>
                      </a:r>
                    </a:p>
                  </a:txBody>
                  <a:tcPr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solidFill>
                      <a:schemeClr val="accent5">
                        <a:lumMod val="40000"/>
                        <a:lumOff val="60000"/>
                      </a:schemeClr>
                    </a:solidFill>
                  </a:tcPr>
                </a:tc>
              </a:tr>
              <a:tr h="5175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smtClean="0">
                          <a:ln>
                            <a:noFill/>
                          </a:ln>
                          <a:solidFill>
                            <a:schemeClr val="tx1"/>
                          </a:solidFill>
                          <a:effectLst/>
                          <a:latin typeface="+mn-lt"/>
                        </a:rPr>
                        <a:t>   KO</a:t>
                      </a:r>
                    </a:p>
                  </a:txBody>
                  <a:tcPr horzOverflow="overflow">
                    <a:lnL cap="flat">
                      <a:noFill/>
                    </a:lnL>
                    <a:lnR>
                      <a:noFill/>
                    </a:lnR>
                    <a:lnT>
                      <a:noFill/>
                    </a:lnT>
                    <a:lnB>
                      <a:noFill/>
                    </a:lnB>
                    <a:lnTlToBr>
                      <a:noFill/>
                    </a:lnTlToBr>
                    <a:lnBlToTr>
                      <a:noFill/>
                    </a:lnBlToTr>
                    <a:solidFill>
                      <a:schemeClr val="accent5">
                        <a:lumMod val="40000"/>
                        <a:lumOff val="6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dirty="0" smtClean="0">
                          <a:ln>
                            <a:noFill/>
                          </a:ln>
                          <a:solidFill>
                            <a:schemeClr val="tx1"/>
                          </a:solidFill>
                          <a:effectLst/>
                          <a:latin typeface="+mn-lt"/>
                        </a:rPr>
                        <a:t>0.195</a:t>
                      </a:r>
                    </a:p>
                  </a:txBody>
                  <a:tcPr horzOverflow="overflow">
                    <a:lnL>
                      <a:noFill/>
                    </a:lnL>
                    <a:lnR>
                      <a:noFill/>
                    </a:lnR>
                    <a:lnT>
                      <a:noFill/>
                    </a:lnT>
                    <a:lnB>
                      <a:noFill/>
                    </a:lnB>
                    <a:lnTlToBr>
                      <a:noFill/>
                    </a:lnTlToBr>
                    <a:lnBlToTr>
                      <a:noFill/>
                    </a:lnBlToTr>
                    <a:solidFill>
                      <a:schemeClr val="accent5">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dirty="0" smtClean="0">
                          <a:ln>
                            <a:noFill/>
                          </a:ln>
                          <a:solidFill>
                            <a:srgbClr val="FF0000"/>
                          </a:solidFill>
                          <a:effectLst/>
                          <a:latin typeface="+mn-lt"/>
                        </a:rPr>
                        <a:t>4.15 + 0.195(8.5) = 5.81%</a:t>
                      </a:r>
                    </a:p>
                  </a:txBody>
                  <a:tcPr horzOverflow="overflow">
                    <a:lnL>
                      <a:noFill/>
                    </a:lnL>
                    <a:lnR cap="flat">
                      <a:noFill/>
                    </a:lnR>
                    <a:lnT>
                      <a:noFill/>
                    </a:lnT>
                    <a:lnB>
                      <a:noFill/>
                    </a:lnB>
                    <a:lnTlToBr>
                      <a:noFill/>
                    </a:lnTlToBr>
                    <a:lnBlToTr>
                      <a:noFill/>
                    </a:lnBlToTr>
                    <a:solidFill>
                      <a:schemeClr val="accent5">
                        <a:lumMod val="40000"/>
                        <a:lumOff val="60000"/>
                      </a:schemeClr>
                    </a:solidFill>
                  </a:tcPr>
                </a:tc>
              </a:tr>
              <a:tr h="5159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smtClean="0">
                          <a:ln>
                            <a:noFill/>
                          </a:ln>
                          <a:solidFill>
                            <a:schemeClr val="tx1"/>
                          </a:solidFill>
                          <a:effectLst/>
                          <a:latin typeface="+mn-lt"/>
                        </a:rPr>
                        <a:t>   INTC</a:t>
                      </a:r>
                    </a:p>
                  </a:txBody>
                  <a:tcPr horzOverflow="overflow">
                    <a:lnL cap="flat">
                      <a:noFill/>
                    </a:lnL>
                    <a:lnR>
                      <a:noFill/>
                    </a:lnR>
                    <a:lnT>
                      <a:noFill/>
                    </a:lnT>
                    <a:lnB>
                      <a:noFill/>
                    </a:lnB>
                    <a:lnTlToBr>
                      <a:noFill/>
                    </a:lnTlToBr>
                    <a:lnBlToTr>
                      <a:noFill/>
                    </a:lnBlToTr>
                    <a:solidFill>
                      <a:schemeClr val="accent5">
                        <a:lumMod val="40000"/>
                        <a:lumOff val="6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smtClean="0">
                          <a:ln>
                            <a:noFill/>
                          </a:ln>
                          <a:solidFill>
                            <a:schemeClr val="tx1"/>
                          </a:solidFill>
                          <a:effectLst/>
                          <a:latin typeface="+mn-lt"/>
                        </a:rPr>
                        <a:t>2.161</a:t>
                      </a:r>
                    </a:p>
                  </a:txBody>
                  <a:tcPr horzOverflow="overflow">
                    <a:lnL>
                      <a:noFill/>
                    </a:lnL>
                    <a:lnR>
                      <a:noFill/>
                    </a:lnR>
                    <a:lnT>
                      <a:noFill/>
                    </a:lnT>
                    <a:lnB>
                      <a:noFill/>
                    </a:lnB>
                    <a:lnTlToBr>
                      <a:noFill/>
                    </a:lnTlToBr>
                    <a:lnBlToTr>
                      <a:noFill/>
                    </a:lnBlToTr>
                    <a:solidFill>
                      <a:schemeClr val="accent5">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dirty="0" smtClean="0">
                          <a:ln>
                            <a:noFill/>
                          </a:ln>
                          <a:solidFill>
                            <a:srgbClr val="FF0000"/>
                          </a:solidFill>
                          <a:effectLst/>
                          <a:latin typeface="+mn-lt"/>
                        </a:rPr>
                        <a:t>  4.15 + 2.161(8.5) = 22.52%</a:t>
                      </a:r>
                    </a:p>
                  </a:txBody>
                  <a:tcPr horzOverflow="overflow">
                    <a:lnL>
                      <a:noFill/>
                    </a:lnL>
                    <a:lnR cap="flat">
                      <a:noFill/>
                    </a:lnR>
                    <a:lnT>
                      <a:noFill/>
                    </a:lnT>
                    <a:lnB>
                      <a:noFill/>
                    </a:lnB>
                    <a:lnTlToBr>
                      <a:noFill/>
                    </a:lnTlToBr>
                    <a:lnBlToTr>
                      <a:noFill/>
                    </a:lnBlToTr>
                    <a:solidFill>
                      <a:schemeClr val="accent5">
                        <a:lumMod val="40000"/>
                        <a:lumOff val="60000"/>
                      </a:schemeClr>
                    </a:solidFill>
                  </a:tcPr>
                </a:tc>
              </a:tr>
              <a:tr h="5175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dirty="0" smtClean="0">
                          <a:ln>
                            <a:noFill/>
                          </a:ln>
                          <a:solidFill>
                            <a:schemeClr val="tx1"/>
                          </a:solidFill>
                          <a:effectLst/>
                          <a:latin typeface="+mn-lt"/>
                        </a:rPr>
                        <a:t>   KEI</a:t>
                      </a:r>
                    </a:p>
                  </a:txBody>
                  <a:tcPr horzOverflow="overflow">
                    <a:lnL cap="flat">
                      <a:noFill/>
                    </a:lnL>
                    <a:lnR>
                      <a:noFill/>
                    </a:lnR>
                    <a:lnT>
                      <a:noFill/>
                    </a:lnT>
                    <a:lnB cap="flat">
                      <a:noFill/>
                    </a:lnB>
                    <a:lnTlToBr>
                      <a:noFill/>
                    </a:lnTlToBr>
                    <a:lnBlToTr>
                      <a:noFill/>
                    </a:lnBlToTr>
                    <a:solidFill>
                      <a:schemeClr val="accent5">
                        <a:lumMod val="40000"/>
                        <a:lumOff val="6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dirty="0" smtClean="0">
                          <a:ln>
                            <a:noFill/>
                          </a:ln>
                          <a:solidFill>
                            <a:schemeClr val="tx1"/>
                          </a:solidFill>
                          <a:effectLst/>
                          <a:latin typeface="+mn-lt"/>
                        </a:rPr>
                        <a:t>2.434</a:t>
                      </a:r>
                    </a:p>
                  </a:txBody>
                  <a:tcPr horzOverflow="overflow">
                    <a:lnL>
                      <a:noFill/>
                    </a:lnL>
                    <a:lnR>
                      <a:noFill/>
                    </a:lnR>
                    <a:lnT>
                      <a:noFill/>
                    </a:lnT>
                    <a:lnB cap="flat">
                      <a:noFill/>
                    </a:lnB>
                    <a:lnTlToBr>
                      <a:noFill/>
                    </a:lnTlToBr>
                    <a:lnBlToTr>
                      <a:noFill/>
                    </a:lnBlToTr>
                    <a:solidFill>
                      <a:schemeClr val="accent5">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dirty="0" smtClean="0">
                          <a:ln>
                            <a:noFill/>
                          </a:ln>
                          <a:solidFill>
                            <a:srgbClr val="FF0000"/>
                          </a:solidFill>
                          <a:effectLst/>
                          <a:latin typeface="+mn-lt"/>
                        </a:rPr>
                        <a:t>  4.15 + 2.434(8.5) = 24.84%</a:t>
                      </a:r>
                    </a:p>
                  </a:txBody>
                  <a:tcPr horzOverflow="overflow">
                    <a:lnL>
                      <a:noFill/>
                    </a:lnL>
                    <a:lnR cap="flat">
                      <a:noFill/>
                    </a:lnR>
                    <a:lnT>
                      <a:noFill/>
                    </a:lnT>
                    <a:lnB cap="flat">
                      <a:noFill/>
                    </a:lnB>
                    <a:lnTlToBr>
                      <a:noFill/>
                    </a:lnTlToBr>
                    <a:lnBlToTr>
                      <a:noFill/>
                    </a:lnBlToTr>
                    <a:solidFill>
                      <a:schemeClr val="accent5">
                        <a:lumMod val="40000"/>
                        <a:lumOff val="60000"/>
                      </a:schemeClr>
                    </a:solidFill>
                  </a:tcPr>
                </a:tc>
              </a:tr>
            </a:tbl>
          </a:graphicData>
        </a:graphic>
      </p:graphicFrame>
      <p:pic>
        <p:nvPicPr>
          <p:cNvPr id="118804" name="Picture 2" descr="untitled"/>
          <p:cNvPicPr>
            <a:picLocks noChangeAspect="1" noChangeArrowheads="1"/>
          </p:cNvPicPr>
          <p:nvPr/>
        </p:nvPicPr>
        <p:blipFill>
          <a:blip r:embed="rId3" cstate="print"/>
          <a:srcRect/>
          <a:stretch>
            <a:fillRect/>
          </a:stretch>
        </p:blipFill>
        <p:spPr bwMode="auto">
          <a:xfrm>
            <a:off x="7391400" y="152400"/>
            <a:ext cx="1447800" cy="1905000"/>
          </a:xfrm>
          <a:prstGeom prst="rect">
            <a:avLst/>
          </a:prstGeom>
          <a:noFill/>
          <a:ln w="9525">
            <a:noFill/>
            <a:miter lim="800000"/>
            <a:headEnd/>
            <a:tailEnd/>
          </a:ln>
        </p:spPr>
      </p:pic>
      <p:sp>
        <p:nvSpPr>
          <p:cNvPr id="4" name="Rectangle 3"/>
          <p:cNvSpPr>
            <a:spLocks noChangeArrowheads="1"/>
          </p:cNvSpPr>
          <p:nvPr/>
        </p:nvSpPr>
        <p:spPr bwMode="auto">
          <a:xfrm>
            <a:off x="457200" y="1600200"/>
            <a:ext cx="8001000" cy="1920875"/>
          </a:xfrm>
          <a:prstGeom prst="rect">
            <a:avLst/>
          </a:prstGeom>
          <a:noFill/>
          <a:ln w="9525">
            <a:noFill/>
            <a:miter lim="800000"/>
            <a:headEnd/>
            <a:tailEnd/>
          </a:ln>
        </p:spPr>
        <p:txBody>
          <a:bodyPr>
            <a:spAutoFit/>
          </a:bodyPr>
          <a:lstStyle/>
          <a:p>
            <a:pPr>
              <a:lnSpc>
                <a:spcPct val="90000"/>
              </a:lnSpc>
            </a:pPr>
            <a:r>
              <a:rPr lang="en-US" sz="2800" b="1" dirty="0">
                <a:latin typeface="Perpetua" pitchFamily="18" charset="0"/>
                <a:cs typeface="Arial" charset="0"/>
              </a:rPr>
              <a:t>Consider the betas for each of the assets given earlier. If the risk-free rate is </a:t>
            </a:r>
            <a:r>
              <a:rPr lang="en-US" sz="2800" b="1" dirty="0">
                <a:solidFill>
                  <a:srgbClr val="7030A0"/>
                </a:solidFill>
                <a:latin typeface="Perpetua" pitchFamily="18" charset="0"/>
                <a:cs typeface="Arial" charset="0"/>
              </a:rPr>
              <a:t>4.15%</a:t>
            </a:r>
            <a:r>
              <a:rPr lang="en-US" sz="2800" b="1" dirty="0">
                <a:latin typeface="Perpetua" pitchFamily="18" charset="0"/>
                <a:cs typeface="Arial" charset="0"/>
              </a:rPr>
              <a:t> and the market risk premium is </a:t>
            </a:r>
            <a:r>
              <a:rPr lang="en-US" sz="2800" b="1" dirty="0">
                <a:solidFill>
                  <a:srgbClr val="7030A0"/>
                </a:solidFill>
                <a:latin typeface="Perpetua" pitchFamily="18" charset="0"/>
                <a:cs typeface="Arial" charset="0"/>
              </a:rPr>
              <a:t>8.5%</a:t>
            </a:r>
            <a:r>
              <a:rPr lang="en-US" sz="2800" b="1" dirty="0">
                <a:latin typeface="Perpetua" pitchFamily="18" charset="0"/>
                <a:cs typeface="Arial" charset="0"/>
              </a:rPr>
              <a:t>, </a:t>
            </a:r>
          </a:p>
          <a:p>
            <a:pPr>
              <a:lnSpc>
                <a:spcPct val="90000"/>
              </a:lnSpc>
            </a:pPr>
            <a:endParaRPr lang="en-US" sz="2000" b="1" dirty="0">
              <a:latin typeface="Perpetua" pitchFamily="18" charset="0"/>
              <a:cs typeface="Arial" charset="0"/>
            </a:endParaRPr>
          </a:p>
          <a:p>
            <a:pPr algn="ctr">
              <a:lnSpc>
                <a:spcPct val="90000"/>
              </a:lnSpc>
            </a:pPr>
            <a:r>
              <a:rPr lang="en-US" sz="2800" b="1" dirty="0">
                <a:latin typeface="Perpetua" pitchFamily="18" charset="0"/>
                <a:cs typeface="Arial" charset="0"/>
              </a:rPr>
              <a:t>What is the expected return for each?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4">
                                            <p:txEl>
                                              <p:pRg st="0" end="0"/>
                                            </p:txEl>
                                          </p:spTgt>
                                        </p:tgtEl>
                                      </p:cBhvr>
                                    </p:animEffect>
                                  </p:childTnLst>
                                </p:cTn>
                              </p:par>
                            </p:childTnLst>
                          </p:cTn>
                        </p:par>
                        <p:par>
                          <p:cTn id="10" fill="hold">
                            <p:stCondLst>
                              <p:cond delay="1000"/>
                            </p:stCondLst>
                            <p:childTnLst>
                              <p:par>
                                <p:cTn id="11" presetID="53" presetClass="entr" presetSubtype="0" fill="hold" nodeType="after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p:cTn id="13"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4" dur="10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5" dur="1000"/>
                                        <p:tgtEl>
                                          <p:spTgt spid="4">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5"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1000" fill="hold"/>
                                        <p:tgtEl>
                                          <p:spTgt spid="5"/>
                                        </p:tgtEl>
                                        <p:attrNameLst>
                                          <p:attrName>ppt_w</p:attrName>
                                        </p:attrNameLst>
                                      </p:cBhvr>
                                      <p:tavLst>
                                        <p:tav tm="0">
                                          <p:val>
                                            <p:strVal val="#ppt_w*0.70"/>
                                          </p:val>
                                        </p:tav>
                                        <p:tav tm="100000">
                                          <p:val>
                                            <p:strVal val="#ppt_w"/>
                                          </p:val>
                                        </p:tav>
                                      </p:tavLst>
                                    </p:anim>
                                    <p:anim calcmode="lin" valueType="num">
                                      <p:cBhvr>
                                        <p:cTn id="21" dur="1000" fill="hold"/>
                                        <p:tgtEl>
                                          <p:spTgt spid="5"/>
                                        </p:tgtEl>
                                        <p:attrNameLst>
                                          <p:attrName>ppt_h</p:attrName>
                                        </p:attrNameLst>
                                      </p:cBhvr>
                                      <p:tavLst>
                                        <p:tav tm="0">
                                          <p:val>
                                            <p:strVal val="#ppt_h"/>
                                          </p:val>
                                        </p:tav>
                                        <p:tav tm="100000">
                                          <p:val>
                                            <p:strVal val="#ppt_h"/>
                                          </p:val>
                                        </p:tav>
                                      </p:tavLst>
                                    </p:anim>
                                    <p:animEffect transition="in" filter="fade">
                                      <p:cBhvr>
                                        <p:cTn id="2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62200" y="304800"/>
            <a:ext cx="4191000" cy="830263"/>
          </a:xfrm>
          <a:prstGeom prst="rect">
            <a:avLst/>
          </a:prstGeom>
          <a:solidFill>
            <a:schemeClr val="bg2"/>
          </a:solidFill>
        </p:spPr>
        <p:txBody>
          <a:bodyPr>
            <a:spAutoFit/>
          </a:bodyPr>
          <a:lstStyle/>
          <a:p>
            <a:pPr algn="ctr" fontAlgn="auto">
              <a:spcBef>
                <a:spcPts val="0"/>
              </a:spcBef>
              <a:spcAft>
                <a:spcPts val="0"/>
              </a:spcAft>
              <a:defRPr/>
            </a:pPr>
            <a:r>
              <a:rPr lang="en-US" sz="4800" b="1" dirty="0">
                <a:solidFill>
                  <a:schemeClr val="tx2"/>
                </a:solidFill>
                <a:latin typeface="+mj-lt"/>
              </a:rPr>
              <a:t>The CAPM</a:t>
            </a:r>
          </a:p>
        </p:txBody>
      </p:sp>
      <p:pic>
        <p:nvPicPr>
          <p:cNvPr id="120834" name="Picture 2"/>
          <p:cNvPicPr>
            <a:picLocks noChangeAspect="1" noChangeArrowheads="1"/>
          </p:cNvPicPr>
          <p:nvPr/>
        </p:nvPicPr>
        <p:blipFill>
          <a:blip r:embed="rId2" cstate="print"/>
          <a:srcRect/>
          <a:stretch>
            <a:fillRect/>
          </a:stretch>
        </p:blipFill>
        <p:spPr bwMode="auto">
          <a:xfrm>
            <a:off x="1447800" y="1447800"/>
            <a:ext cx="6362700" cy="4638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Title 1"/>
          <p:cNvSpPr>
            <a:spLocks noGrp="1"/>
          </p:cNvSpPr>
          <p:nvPr>
            <p:ph type="title"/>
          </p:nvPr>
        </p:nvSpPr>
        <p:spPr>
          <a:xfrm>
            <a:off x="914400" y="274638"/>
            <a:ext cx="7391400" cy="1143000"/>
          </a:xfrm>
          <a:solidFill>
            <a:schemeClr val="bg2"/>
          </a:solidFill>
        </p:spPr>
        <p:txBody>
          <a:bodyPr/>
          <a:lstStyle/>
          <a:p>
            <a:pPr algn="ctr" eaLnBrk="1" hangingPunct="1"/>
            <a:r>
              <a:rPr lang="en-US" sz="4800" b="1" smtClean="0"/>
              <a:t>Quick Quiz</a:t>
            </a:r>
          </a:p>
        </p:txBody>
      </p:sp>
      <p:sp>
        <p:nvSpPr>
          <p:cNvPr id="121858" name="AutoShape 2" descr="data:image/jpeg;base64,/9j/4AAQSkZJRgABAQAAAQABAAD/2wBDAAkGBwgHBgkIBwgKCgkLDRYPDQwMDRsUFRAWIB0iIiAdHx8kKDQsJCYxJx8fLT0tMTU3Ojo6Iys/RD84QzQ5Ojf/2wBDAQoKCg0MDRoPDxo3JR8lNzc3Nzc3Nzc3Nzc3Nzc3Nzc3Nzc3Nzc3Nzc3Nzc3Nzc3Nzc3Nzc3Nzc3Nzc3Nzc3Nzf/wAARCACYAKsDASIAAhEBAxEB/8QAHAAAAQUBAQEAAAAAAAAAAAAABAACAwUGBwEI/8QARRAAAgEDAgMFBgEJBQYHAAAAAQIDAAQREiEFMUEGEyJRYRRxgZGhsTIHFSNCUnLB0eEkM0Oi8DVigpKywkRFU2Nzk/H/xAAZAQADAQEBAAAAAAAAAAAAAAABAgMABAX/xAAiEQACAgMAAgMBAQEAAAAAAAAAAQIRAxIhMUEEE1EiMmH/2gAMAwEAAhEDEQA/AOR16DmtDb9hu01wNuFNGPOWWNce8asj5UZF+TftCcd4bCIddVwTj5LUlCRTZGQbrTScAnoK38f5NZBpN9xqBAPxLDCSfmxH2qZOwXBQfHxC6mHIgOmPoNqdQYHNGMk7O8dWJJfzLftHIoZGSAuCDuDtmojwPjJ/8ovx+9bsv3FdZmtIpCCGZiFVRmQgAKABsPdQ84tLXT3kCliMjSgb6mtQG0csXgnFm5cNuueN0xRK9luPP+HhsnxkQf8AdXTYZba78LQY7rDAPjfp0PrRsU6LjTayIPIBRj/NQ3oGqZyleyXaHpw1v/vjH/dTl7JcfY4NgF9XuIwP+quxQurgAwHnvkpt9aPWwh7oyRQxSvt01dam8tei0MSk6bONWnYXjU00ayLaxIzAO3tSZAzuQPdWkuvyZWw1ta8bljijBYtPAkgIHXwPnp5V0CKz78mMQnV1BtQo+dIWRsL2S3jBZJYXTz5qaEcm0kjpfxoqLd9OVv2ButX9n43wmX/5WlhPyKEfWppPyX9qY1yLazlHnHdKfuBWu1HiEkEYESB5ACYkwXBOPP1+tdCaRdWCBqG261XNFQdHFjyNnz3d9iO1NoCZeAX2Bz7tBJ9EJNVVxw2/t9rrh19CP/dtZF+4r6HvDxmObXaz2xiUse59lYahnYat+Qz7/SozxLjAbxrZqDnwtcFT123Ub/h6nmfLefCu7PmxyinGtQf2ScEU0nO43HpX0yIxd2we9tbbvGzlV0yqBn9rG9Z7inZ7s87H2zgtm2rm0dtpPzTBpo0xW2cEeozXU+0vZPs3bcB4hd8PtHiuIIGeMi4kIBHmGJrljAZOKslRCQ2niIEZpoGSBRI5VnKgRjZ2zs3cLFw6QeLSJP1VJ6Dyo6W7YjwxykHqMD7ms9wCYtZuFbkwyd/Kiri6aNyEIHwpqJk90iXA/SWoIU7B5SAfU451CEdP7pYIxy8Kn75oVrmV9g7b88bV4qSudw2PU/zoMKCi6/4lzpI/ZIX+teiJJArMoZR5+L6mh4rVS27ID5E1aW0ShQmpW+NSk6RSPT2O3UQSCNMMUOBU1udYDdCARgCi7WMibQygEKDt1p1tZmOPBeMLGxXJPkdvpiudybOrGorySQ6uYI+VF95KMAMabFayMAUdCpHMUVFazIAWkj25lqSzpTiS2MrmQBi3xr2/KLxewOPxMVb44qWDUuQzREnfCjcCgeJtiW1kbfTOukluW5P2FBWpJo0WnIzMS8O4RdWM9x7WZFhEpCaWXYkcjg9B1q3HaDhrOS8zqcnOu2Plk7hjWf7VSq3GbmJFCrAgiGOoJH86p5H/ABnO+JD/AAr1XhUlbPIlNxlSOnW2u4tEuraRXifdcM6n5EU1vazyf4aifuKBsDIOzUUcUk6sYxvCPH+LO24qGzinE0TNxC92bxRywEhvTVyFcPTpXgLdr1c4hYjzyn86DkuJn1BoDJj8Wghse/Bqo7SXdxFxGWe6jkFlGihTFIQZBgZyM42OeQzy2rD2ty13JHFw+L9LE5OpMs6pvseoBODjNUSFbNf2qjnm7O8ShhgkeR7dgqKpZiT0Arjk3CeJxk6uGXwA6m2cfwrr3Abu7mlWOeae4Vo9T6shYj5ZIyfnREk3FI2bTZxugJxomwcZ95p0xGcSFvLGcyoyH9l1IP1p2K6L+UEPPwe0mmjaNo5vEDuRlTt88VgNIPTNK/JaCVHQuz8h9kkC5OGGcH0qweRpclEA+Oaq+BRym0kBikGphgspXVt61bQQOjAsFQepzVJM5kRhJiNmYDyG1Sx2xY+Jz96Dk4nCLo28NvcSyAZaRkKRj/iPMe6ifzn7MUZoVCHODECc4Hn8anJhRYwWuOSk+mKsbe3kyAMJv+1vQ1hdpd2i3Chgp8xRkUhD+BSf3th8edSkViVcXFrmSSX832Es8ykoXmPJh0xsPrVwszJdss8axGWNJgruuA2MMOfQgfMVUcb4vdWF73EEcYV0Dh23LZJB25cxUFhdniUZa4zPNZy6iGwC0bjSQMeTBDU9WNjmtqkalbx4UxF7OxzuWnQD5A008QuD4geGj1aXP2qoZwkjaOGxDfqhNerPcg/o+HQA+eDR+pnSs2NLwW3t8xxm84YhHIgMcfSo5ZvaAsdxxeyAU5HdwufP09artd6eXD4h/wABpytfk/7Pg+MdMsTs33x9A3GbKG74lc3X5zh0SFcYgk6Y9PSgDwm3IKnike4YZEDdTnzq71cR5CygHp3YpzycSVSRBGvuVRXV9k6pnNKGFu3YRZcSgjtYLMSyeHSgdUA38znNBni9rckFrxY3G2LmAoV9NSGo+N96YLeSUp3isQoUYzkdfXY1LeJHaAy2llE6ysXlZ0Lc9/OpxivY2VKKTiSN7W65iUzR89UFwzg/JifmKBknALLJFgnocZ+TA1BbRWV5LpSI28uCS9u5UfL+tEwLcg92eMCVAD+juIdWw/eP2p6SOe2Rrddyrd2GjB3IVUxnzxpFejiETFi8Zb00AY+Io02Cuh1JESesYZB8skfShJ+HRwrqd2Qc9RXUB8V5fEVqRm2UvbeNbnsleyRRsO6eOTB8g65PyJrleWPI7V2m/tfa+AcSs4XSaSa2dYgjBssVOPXniuRS8G4vHIyScJ4gGB3Hsrn7ClcSkHw6bI5bcuR6mmNl4nRCSzAjJOK9JVBl+VeCcH8KHHrtRIoqLRL+3uZPalhSBcaiZAQd/X3Gi2ltr2SOKV2eRGLhIRqBwCcZOwzy+NEC3gMkshiUtLgvnfOBgfeiolCrpVQB5AUrQbDLCWL2dP0Jhz/hkcqOjuQMaF2+1VsY3AA38hUryRQAGaQR55LzY/ClcbHTG9rYFktbe7wWML4OOeG2+4FA9norp70SCB+4dGilfTpyCPXnvg7eVWDXrTwOvs7iFUZi0mMnAJG3vAqil7SsGEklsrSINszP4T7s4paplIYZT/qJr5rx4gquvjK5JLdeRpscssmTGP8AMR/CojKqQrLK8o1AagrkbkZ5VFazQ3M+iTvgxOwEpNPYjDFeXO6qR/vEtT/E36sQ/wCEihJbiwhLK0jFl2OZuVB/nm2jkPfQyiM/hdHzn5gdaawWWyiQNp2x5jOPvUgMqMBzz5IT/GmW0trcIXieQ6RkqxGVqFb2HvyoEijo+VP0rbDD+NZe0Lhv7tgefwr2FzLZwaeqA567bfwqLj1ytjwwStG88buFZQ4XY9c49KrOE8cguL22tBbTxq7FQTMDjmd9vOlUul9JSx8LtQNLLpYZH4kIJHzqJgeQKP4SMOuk42yMj3eVTRlnTIKyLjxFN8e8cxSjgTOTv1GaejkTAprESzQzd7eQlGdyInzG5OPxLvnkOnnRkDTJJ3ccsUoBOEcAEDfoMdSOnQ1P3Q6Er7jmk8etcSqJB5MMihX4NsgB+EWV08j3FqYXC6i0b8+edveKEW1t4wFTiHFUUDZQhOBV4s6Qgs6tg7EayR8s0L3PDTv4V9NbDH+ang/0VpGSjYTWsb5/Eit9KS7e/wAqEsZks+HwQXjhJEQKUHib5CiIJZpm02tppX9pzv8AKlpi2GRRu3JTUkkltasi3U6ozAsqDJZgOeAN6ItYnWICVhr5tQcvD9V9cXNrfSx98E1rHEpKlcjwueW2cjfnSWvYyRa2b281us1qUkhlUFXU5DDzzXi2UUQeRIjJJjIBycmvLO1eKGOGJTFCgwoViWA953Pyo/ToXLMD61NSdhrhSXUs/wCb7x5gyqIWAGjSMnAwPnWQl0MhwBluWPWtl2jdBwq40nmUU/Fh/KsnCokuIE2y0iD5kCnXenp/FVYWb90DIY9ORjGK8tLRISSI2GoY1GQnFeXN0iHCaWYk5GrBFAlrcu0j2p1N+I96ftTHnNWym7RxXNvEVWymdw4IlUlhjOcjnUHD7hbgIt1Bc/o4te6HxudRxnGR0rUx3MRI/svLykNS99E/4oJR7piKDYFEB7NWtx3qSvB3aKhU5J3JHL1q6/NkftHeqknPIBlIX5VCJIDzhmz5+0NRNrdRQsTHA243BlJpGyiiC9qYXbgkx0DwshwP3gPsaxdni34hbTBcaJ0bn0zv9K6Pxdorvs/eNldoi2AwOMf/AJWBaOPmNORQTPT+LHbE0bBLeITMF/QursoZT5HHw6UQ0dxCx9oh70dJIxhvmNvmKsre2jmmkk28RV9jjOpFPL+VO4rcXFpYzNZQRtcgfohM5WMn1IBwBTbHivE9mVuhjvE7H/ckTSw92dj869LaThwQRzBGDVXw3thPbxLH2kgtUkJwJbNnkEmCAx0FRgDI3BI3ArQQXXDuKRO3D7mCeNHKOIXDhWHMEdD8qO7Q6jRWzKkqlSDg0L7CnQt8qOuW9nlwzNEp5FvEh/iKaJCRn+zt694N6rF2K6MHFbW9o+hIC7AZLMcAe886PgS5ndTGHWPOcp4V+Z50XFFFJocwqZCM/hzRisBjOAP2V50kp2qFUekiRKy6XGVYYII51PHFHEuyqPUjeoVf9lQPU7mkzE8zU1Gytkr3AH4Rk+dCO3eTvJMzGGKFnZdZXPIDl8ae3Ll8aAvZEXh906kOXZIhpPkNR6UaoST9g13PaXiNbyR3Cxlg2UkDcs43IzQkNlw5Jope9vF7t1fLIhGQQd/lVrb2aWUUV1+OViAqtsq8/LnUyS3rYYxWbjPIwuuB7610GGfJFUmIz2F1gRTKGyTnumG/rSEMUpCi4hJPmWB+1WttZw3USStAqhsnA+WM/CrW0ggTKQKgI2bSBke+l2GWxmxw2RRsY3H+7MB98URFw6fAKwsfVXVvsa1It9snOfWoZOEwXA1NDhzydAA3zobj20UYs5lOGjf/AJaeIiu/IjzoqXglxltN5NEo5MrcvfQyxPGxSPtGmtSSdU2T7ueKFmWVrygzu7duEzwLlZWhkXGrnsa56GjcZUjDbrvW0vOI8W4dIkMs0UjFchmjDAgnHl6fWq/jjw3vADcLBAkoulXXHEqEjQ3kPOsmdfw/lpS0ryX3DLuB7CwLyASvbIfEMZwMHxfDrRxutMoikbDEbKwxqHoeR+FUPBnV+B2Md3GCy94hI5rhzj38xRbR3MMINuwntjzjKhh8v5VXX8POzzccrQZd2VlfRmOeGNlyDpZQRkHI5jocH31nLjsrFaKZLCSbvFXTETLgQgjxMpwTrJ8Wo75GCcVaxXsAB1O8b7eCV8rn0J3HuNEmfSBk6SeWTsfj1rUaORPqAuGx3TcOQcVlE0zAah4SFOB1HPPP44rw8LgJJ72UelFGRS2SN+pHWl3nu/5qpCzSjF9M3H44oyowjKCAOVShkQgHOfIUHwNva+HCJ3w0LFTjnj/Rq2ht4YhhRk+Z3qLl0K8DQMDJ2T9o0x8gqFBbPWngRrIQz6mO2n0r0sBsBge+imEGaD/FmkJKZOByFVd7IZprS2jhB71zKB+8dv8AKKtbqVI4nDuoZgQATz8qgtoIm7QaVGRBEBnqMLpH/V9KzEfSyFunsixXQWRAAGBG1RWvBuFGRWjj04PISMB96OmwFUY65pRjyAHuFK1Y3Cxt4Y441SEINP4c8hTG4TDNI7PBAzPuxXmf8v8AGhHaRWGgEjG+2aljlYDLYXz3pKHTJ04YsQxFHIgzt3U7Dr1GoZoy3SSOdpWN34iSUJBQZ8hk4oWOUn8EmT6NUvfyrykPzoBsPvrc3VnNAjDLrgauVUU1vcIXWTgTSLk/3RQg/QUa/EJkOA7bD9kH+NepeCQguImc9SmD96wrSYKnDSnDrhbi2EahmkijJz3fhHly3B+dZ24Bl7PTq6eJLtG2Q7eH6863E8PtNuEyPFgjV0ORis92adxw6aRTgiZdttgcD+VGrBCSx5FID7JqZ+FiJ0kiaO5bTtjYrnkfUVe3LTRIO6A0qMnJ3bz+NNuZnkVS7cjnIAG9NE/i3YE+VUphyTjKbl+jIr4BAt0ApOfxHUD8alMcIXMeEDbgodj8OVMcQTqVdF58sYINVhsJ7Ny/Dpcqc/opD/oHz6H1phai/AXORCCXOlf2gMr8fKoGZ8+CLWvRlYYNMXiAyIrxe5crqYA6lA9eo5f1pjcJSRi8TsqHcBRkCqxJStFHZstpxm4tx4e+GtcefOrFe8YjUW0kfhJ6/es4l4bq04XxWFC0kka5Ubkkcx/1V7xXixtkDcTvk4eh/wDDp4pW9w5/apyx27HjKuF1d8QgtPC041dI08TD4fzqsvOJzRxGS4mh4dbk/wB7cONbegH8qxV92xKao+DWiwDpcz4eQ+oHJfrWaurq4vJjNdzyTyn9eRiT/SmUUkbr8nReC8esb7jttw6xhnuBJJqlupyQMKNWQvPpjLedavgKGW6vLwnPeNjcct2Pl5Yrnf5NYf7TxO96wWuhP3nP38NdL7PIRw1HYYMjM2w6ch9AKSXkCX9FjKFwS5fCgnwivBLbJq1TSLpxnUtTKgbIfS48mApvcWsilWhjPmEfl9qSylCWSIMVFznHmuN6JV1I8MqEcuuPtUYigbJ3yTk4fO+/8zTTaw7apWCjfxBcfb1NAwSrDkJEx5ahTsMRsNX7u/2oP2RSjCKZQGxjw5xtjz+NI2jgrh12cljkjIJ/lS0YkkjYuSSw9NNeRxMJNWoEeWKYiXiLhZZDhR/i56jOMj30TbvcrI3ehiv6uQh880dTWWEUhXu+u67fEVnuzhE3DLgxsA3eJvjbbA/hVvrK3EeM+IjI6c/9fOqHs6BFZXMarg5QnPw86KXgR/6LN2ZQRIulR+t0+dCyxkkujAMfPntU7lgMuT+8DvQrN3ZOoaAeTAak+I6GroWUfwXtOjwSHBHXz5VKsxAyG2PUUxUeU+JOnMDUD7v5VK1mQVBOOe3ljzptSW7iNkEUoGtVYg5GRuKjbh9rIxdoRljk6SQPkKbMrxMQw5HGfOnLKdIopD/bw4Rb9peK2nDF4baXPcQBmbVGMSeLcjV0GfLFVckjyO0kjM7t+JmYkn4mmda9oFD0GvfhTRTqzCdH7DWTRdlJJ1jZ2u7z8S42RNt8nfcH51pbbit5awRRDh+pEQDYMp5e4j61x614pxKzjWOz4jeQRqSQkU7Kozz2BxVnF2w49Fj+3mTHISwxt9cZ+tI4i6u7R1UcfgkAW7tSpwSFMh6b+QH1oi243w1iE/tcQX9QJkD4gmuZQflE49EoXFk48mgP8GoxfykXT7XnA+GS+eMjPzzS6sb+0dQh4pYtIAJcM2yllbf0yR6edS3JSUIWYaGGVbmOR8vh8q5lb9v+Gnafs93Y87e4B+mBVtZflC4HGojaPiVsnkVVwPqaCgwpy9m4tCoLd2cr1PT4fWiGMmnKKGPkTisa/brs5cQlTxi6t8jB1WbA/NVNNTi3A5VMlp2lsw7f+o+g9P2iuOXl1o6mcmvRsjJIMDSvwY5+1SJcPrCtC4Uj8QII/nWUiFxOdVrxwMD+rHdBgfqaOWHjgGpJEmAGxDqx688gelahfs/4aFSrSRkjB17fAn+tZjgc6JY3Cy+Aa1BJXYDJFOF3x6JgJrWN8HI0R79c8noKG5XhnDb6a9gfuY0V5F0aWwBlsb861dQkp27RoLeZn3Vw8Z3wTkj49adNpUbMBnp51QcKvYLu29r4BercQDnFpIZCOepOYqxju1mI7wGOUjSFPJvd/WqatCrKrqRa2SGKPXHlGJ3BHhP+smi5lK2KysuCJCueY3H9N/caZCERhG0o7s6SG1r1GTtgkdakYRSQBfaz3Z8ax+EY3XmCOe7fKnTJy6wK4QG2ITIRfFk/rbc/69aDBGKPujGI9LSB0JbcOFxg7bY3yN6DCKRsdqKfQKLPnLG9KlSpTrFg06lSoMwqVKlSsyEK9OaVKgMj0ZxXuSKVKsgpnu9eEZG9KlWCNCJ+yPlUsUssP9xLJF+5Iy/Y0qVMAOh49xmD+64tfrjp7S5HyJxU9x2o45c2ktpccSlkglUpIjIniB6ZxmlSrAaRW2d1c2NylzZzyQTofDJE2D7vUehrd8I7cw8QaO349CsM5IVbuBfC2f216e8UqVFOhJwjJdNb7TccNRDr763f8JBypHoasLW9imXKOdQ56qVKqOKqzjhJqVErM5yww46q38D0pqyW5AJaRT5aeVKlSRLs/9k="/>
          <p:cNvSpPr>
            <a:spLocks noChangeAspect="1" noChangeArrowheads="1"/>
          </p:cNvSpPr>
          <p:nvPr/>
        </p:nvSpPr>
        <p:spPr bwMode="auto">
          <a:xfrm>
            <a:off x="155575" y="-457200"/>
            <a:ext cx="1085850" cy="962025"/>
          </a:xfrm>
          <a:prstGeom prst="rect">
            <a:avLst/>
          </a:prstGeom>
          <a:noFill/>
          <a:ln w="9525">
            <a:noFill/>
            <a:miter lim="800000"/>
            <a:headEnd/>
            <a:tailEnd/>
          </a:ln>
        </p:spPr>
        <p:txBody>
          <a:bodyPr/>
          <a:lstStyle/>
          <a:p>
            <a:endParaRPr lang="en-US">
              <a:latin typeface="Perpetua" pitchFamily="18" charset="0"/>
            </a:endParaRPr>
          </a:p>
        </p:txBody>
      </p:sp>
      <p:sp>
        <p:nvSpPr>
          <p:cNvPr id="121859" name="Rectangle 3"/>
          <p:cNvSpPr>
            <a:spLocks noChangeArrowheads="1"/>
          </p:cNvSpPr>
          <p:nvPr/>
        </p:nvSpPr>
        <p:spPr bwMode="auto">
          <a:xfrm>
            <a:off x="901700" y="1600200"/>
            <a:ext cx="7696200" cy="5078413"/>
          </a:xfrm>
          <a:prstGeom prst="rect">
            <a:avLst/>
          </a:prstGeom>
          <a:noFill/>
          <a:ln w="9525">
            <a:noFill/>
            <a:miter lim="800000"/>
            <a:headEnd/>
            <a:tailEnd/>
          </a:ln>
        </p:spPr>
        <p:txBody>
          <a:bodyPr>
            <a:spAutoFit/>
          </a:bodyPr>
          <a:lstStyle/>
          <a:p>
            <a:pPr>
              <a:lnSpc>
                <a:spcPct val="90000"/>
              </a:lnSpc>
            </a:pPr>
            <a:r>
              <a:rPr lang="en-US" sz="2800" b="1">
                <a:latin typeface="Perpetua" pitchFamily="18" charset="0"/>
                <a:cs typeface="Arial" charset="0"/>
              </a:rPr>
              <a:t>How do you compute the expected return and standard deviation for an individual asset? For a portfolio?</a:t>
            </a:r>
          </a:p>
          <a:p>
            <a:pPr>
              <a:lnSpc>
                <a:spcPct val="90000"/>
              </a:lnSpc>
            </a:pPr>
            <a:endParaRPr lang="en-US" sz="2000" b="1">
              <a:latin typeface="Perpetua" pitchFamily="18" charset="0"/>
              <a:cs typeface="Arial" charset="0"/>
            </a:endParaRPr>
          </a:p>
          <a:p>
            <a:pPr>
              <a:lnSpc>
                <a:spcPct val="90000"/>
              </a:lnSpc>
            </a:pPr>
            <a:r>
              <a:rPr lang="en-US" sz="2800" b="1">
                <a:latin typeface="Perpetua" pitchFamily="18" charset="0"/>
                <a:cs typeface="Arial" charset="0"/>
              </a:rPr>
              <a:t>What is the difference between systematic and unsystematic risk?</a:t>
            </a:r>
          </a:p>
          <a:p>
            <a:pPr>
              <a:lnSpc>
                <a:spcPct val="90000"/>
              </a:lnSpc>
            </a:pPr>
            <a:endParaRPr lang="en-US" sz="2000" b="1">
              <a:latin typeface="Perpetua" pitchFamily="18" charset="0"/>
              <a:cs typeface="Arial" charset="0"/>
            </a:endParaRPr>
          </a:p>
          <a:p>
            <a:pPr>
              <a:lnSpc>
                <a:spcPct val="90000"/>
              </a:lnSpc>
            </a:pPr>
            <a:r>
              <a:rPr lang="en-US" sz="2800" b="1">
                <a:latin typeface="Perpetua" pitchFamily="18" charset="0"/>
                <a:cs typeface="Arial" charset="0"/>
              </a:rPr>
              <a:t>What type of risk is relevant for determining the expected return?</a:t>
            </a:r>
          </a:p>
          <a:p>
            <a:pPr>
              <a:lnSpc>
                <a:spcPct val="90000"/>
              </a:lnSpc>
            </a:pPr>
            <a:endParaRPr lang="en-US" sz="2000" b="1">
              <a:latin typeface="Perpetua" pitchFamily="18" charset="0"/>
              <a:cs typeface="Arial" charset="0"/>
            </a:endParaRPr>
          </a:p>
          <a:p>
            <a:pPr>
              <a:lnSpc>
                <a:spcPct val="90000"/>
              </a:lnSpc>
            </a:pPr>
            <a:r>
              <a:rPr lang="en-US" sz="2800" b="1">
                <a:latin typeface="Perpetua" pitchFamily="18" charset="0"/>
                <a:cs typeface="Arial" charset="0"/>
              </a:rPr>
              <a:t>Consider an asset with a beta of 1.2, a risk-free rate of 5%, and a market return of 13%.</a:t>
            </a:r>
          </a:p>
          <a:p>
            <a:pPr lvl="1">
              <a:lnSpc>
                <a:spcPct val="90000"/>
              </a:lnSpc>
            </a:pPr>
            <a:r>
              <a:rPr lang="en-US" sz="2400" b="1">
                <a:latin typeface="Perpetua" pitchFamily="18" charset="0"/>
                <a:cs typeface="Arial" charset="0"/>
              </a:rPr>
              <a:t>What is the reward-to-risk ratio in equilibrium?</a:t>
            </a:r>
          </a:p>
          <a:p>
            <a:pPr lvl="1">
              <a:lnSpc>
                <a:spcPct val="90000"/>
              </a:lnSpc>
            </a:pPr>
            <a:r>
              <a:rPr lang="en-US" sz="2400" b="1">
                <a:latin typeface="Perpetua" pitchFamily="18" charset="0"/>
                <a:cs typeface="Arial" charset="0"/>
              </a:rPr>
              <a:t>What is the expected return on the asset?</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Title 1"/>
          <p:cNvSpPr>
            <a:spLocks noGrp="1"/>
          </p:cNvSpPr>
          <p:nvPr>
            <p:ph type="title"/>
          </p:nvPr>
        </p:nvSpPr>
        <p:spPr>
          <a:solidFill>
            <a:schemeClr val="bg2"/>
          </a:solidFill>
        </p:spPr>
        <p:txBody>
          <a:bodyPr/>
          <a:lstStyle/>
          <a:p>
            <a:pPr algn="ctr" eaLnBrk="1" hangingPunct="1"/>
            <a:r>
              <a:rPr lang="en-US" sz="4800" b="1" smtClean="0"/>
              <a:t>Comprehensive Problem</a:t>
            </a:r>
          </a:p>
        </p:txBody>
      </p:sp>
      <p:sp>
        <p:nvSpPr>
          <p:cNvPr id="123906" name="AutoShape 2" descr="data:image/jpeg;base64,/9j/4AAQSkZJRgABAQAAAQABAAD/2wBDAAkGBwgHBgkIBwgKCgkLDRYPDQwMDRsUFRAWIB0iIiAdHx8kKDQsJCYxJx8fLT0tMTU3Ojo6Iys/RD84QzQ5Ojf/2wBDAQoKCg0MDRoPDxo3JR8lNzc3Nzc3Nzc3Nzc3Nzc3Nzc3Nzc3Nzc3Nzc3Nzc3Nzc3Nzc3Nzc3Nzc3Nzc3Nzc3Nzf/wAARCACYAKsDASIAAhEBAxEB/8QAHAAAAQUBAQEAAAAAAAAAAAAABAACAwUGBwEI/8QARRAAAgEDAgMFBgEJBQYHAAAAAQIDAAQREiEFMUEGEyJRYRRxgZGhsTIHFSNCUnLB0eEkM0Oi8DVigpKywkRFU2Nzk/H/xAAZAQADAQEBAAAAAAAAAAAAAAABAgMABAX/xAAiEQACAgMAAgMBAQEAAAAAAAAAAQIRAxIhMUEEE1EiMmH/2gAMAwEAAhEDEQA/AOR16DmtDb9hu01wNuFNGPOWWNce8asj5UZF+TftCcd4bCIddVwTj5LUlCRTZGQbrTScAnoK38f5NZBpN9xqBAPxLDCSfmxH2qZOwXBQfHxC6mHIgOmPoNqdQYHNGMk7O8dWJJfzLftHIoZGSAuCDuDtmojwPjJ/8ovx+9bsv3FdZmtIpCCGZiFVRmQgAKABsPdQ84tLXT3kCliMjSgb6mtQG0csXgnFm5cNuueN0xRK9luPP+HhsnxkQf8AdXTYZba78LQY7rDAPjfp0PrRsU6LjTayIPIBRj/NQ3oGqZyleyXaHpw1v/vjH/dTl7JcfY4NgF9XuIwP+quxQurgAwHnvkpt9aPWwh7oyRQxSvt01dam8tei0MSk6bONWnYXjU00ayLaxIzAO3tSZAzuQPdWkuvyZWw1ta8bljijBYtPAkgIHXwPnp5V0CKz78mMQnV1BtQo+dIWRsL2S3jBZJYXTz5qaEcm0kjpfxoqLd9OVv2ButX9n43wmX/5WlhPyKEfWppPyX9qY1yLazlHnHdKfuBWu1HiEkEYESB5ACYkwXBOPP1+tdCaRdWCBqG261XNFQdHFjyNnz3d9iO1NoCZeAX2Bz7tBJ9EJNVVxw2/t9rrh19CP/dtZF+4r6HvDxmObXaz2xiUse59lYahnYat+Qz7/SozxLjAbxrZqDnwtcFT123Ub/h6nmfLefCu7PmxyinGtQf2ScEU0nO43HpX0yIxd2we9tbbvGzlV0yqBn9rG9Z7inZ7s87H2zgtm2rm0dtpPzTBpo0xW2cEeozXU+0vZPs3bcB4hd8PtHiuIIGeMi4kIBHmGJrljAZOKslRCQ2niIEZpoGSBRI5VnKgRjZ2zs3cLFw6QeLSJP1VJ6Dyo6W7YjwxykHqMD7ms9wCYtZuFbkwyd/Kiri6aNyEIHwpqJk90iXA/SWoIU7B5SAfU451CEdP7pYIxy8Kn75oVrmV9g7b88bV4qSudw2PU/zoMKCi6/4lzpI/ZIX+teiJJArMoZR5+L6mh4rVS27ID5E1aW0ShQmpW+NSk6RSPT2O3UQSCNMMUOBU1udYDdCARgCi7WMibQygEKDt1p1tZmOPBeMLGxXJPkdvpiudybOrGorySQ6uYI+VF95KMAMabFayMAUdCpHMUVFazIAWkj25lqSzpTiS2MrmQBi3xr2/KLxewOPxMVb44qWDUuQzREnfCjcCgeJtiW1kbfTOukluW5P2FBWpJo0WnIzMS8O4RdWM9x7WZFhEpCaWXYkcjg9B1q3HaDhrOS8zqcnOu2Plk7hjWf7VSq3GbmJFCrAgiGOoJH86p5H/ABnO+JD/AAr1XhUlbPIlNxlSOnW2u4tEuraRXifdcM6n5EU1vazyf4aifuKBsDIOzUUcUk6sYxvCPH+LO24qGzinE0TNxC92bxRywEhvTVyFcPTpXgLdr1c4hYjzyn86DkuJn1BoDJj8Wghse/Bqo7SXdxFxGWe6jkFlGihTFIQZBgZyM42OeQzy2rD2ty13JHFw+L9LE5OpMs6pvseoBODjNUSFbNf2qjnm7O8ShhgkeR7dgqKpZiT0Arjk3CeJxk6uGXwA6m2cfwrr3Abu7mlWOeae4Vo9T6shYj5ZIyfnREk3FI2bTZxugJxomwcZ95p0xGcSFvLGcyoyH9l1IP1p2K6L+UEPPwe0mmjaNo5vEDuRlTt88VgNIPTNK/JaCVHQuz8h9kkC5OGGcH0qweRpclEA+Oaq+BRym0kBikGphgspXVt61bQQOjAsFQepzVJM5kRhJiNmYDyG1Sx2xY+Jz96Dk4nCLo28NvcSyAZaRkKRj/iPMe6ifzn7MUZoVCHODECc4Hn8anJhRYwWuOSk+mKsbe3kyAMJv+1vQ1hdpd2i3Chgp8xRkUhD+BSf3th8edSkViVcXFrmSSX832Es8ykoXmPJh0xsPrVwszJdss8axGWNJgruuA2MMOfQgfMVUcb4vdWF73EEcYV0Dh23LZJB25cxUFhdniUZa4zPNZy6iGwC0bjSQMeTBDU9WNjmtqkalbx4UxF7OxzuWnQD5A008QuD4geGj1aXP2qoZwkjaOGxDfqhNerPcg/o+HQA+eDR+pnSs2NLwW3t8xxm84YhHIgMcfSo5ZvaAsdxxeyAU5HdwufP09artd6eXD4h/wABpytfk/7Pg+MdMsTs33x9A3GbKG74lc3X5zh0SFcYgk6Y9PSgDwm3IKnike4YZEDdTnzq71cR5CygHp3YpzycSVSRBGvuVRXV9k6pnNKGFu3YRZcSgjtYLMSyeHSgdUA38znNBni9rckFrxY3G2LmAoV9NSGo+N96YLeSUp3isQoUYzkdfXY1LeJHaAy2llE6ysXlZ0Lc9/OpxivY2VKKTiSN7W65iUzR89UFwzg/JifmKBknALLJFgnocZ+TA1BbRWV5LpSI28uCS9u5UfL+tEwLcg92eMCVAD+juIdWw/eP2p6SOe2Rrddyrd2GjB3IVUxnzxpFejiETFi8Zb00AY+Io02Cuh1JESesYZB8skfShJ+HRwrqd2Qc9RXUB8V5fEVqRm2UvbeNbnsleyRRsO6eOTB8g65PyJrleWPI7V2m/tfa+AcSs4XSaSa2dYgjBssVOPXniuRS8G4vHIyScJ4gGB3Hsrn7ClcSkHw6bI5bcuR6mmNl4nRCSzAjJOK9JVBl+VeCcH8KHHrtRIoqLRL+3uZPalhSBcaiZAQd/X3Gi2ltr2SOKV2eRGLhIRqBwCcZOwzy+NEC3gMkshiUtLgvnfOBgfeiolCrpVQB5AUrQbDLCWL2dP0Jhz/hkcqOjuQMaF2+1VsY3AA38hUryRQAGaQR55LzY/ClcbHTG9rYFktbe7wWML4OOeG2+4FA9norp70SCB+4dGilfTpyCPXnvg7eVWDXrTwOvs7iFUZi0mMnAJG3vAqil7SsGEklsrSINszP4T7s4paplIYZT/qJr5rx4gquvjK5JLdeRpscssmTGP8AMR/CojKqQrLK8o1AagrkbkZ5VFazQ3M+iTvgxOwEpNPYjDFeXO6qR/vEtT/E36sQ/wCEihJbiwhLK0jFl2OZuVB/nm2jkPfQyiM/hdHzn5gdaawWWyiQNp2x5jOPvUgMqMBzz5IT/GmW0trcIXieQ6RkqxGVqFb2HvyoEijo+VP0rbDD+NZe0Lhv7tgefwr2FzLZwaeqA567bfwqLj1ytjwwStG88buFZQ4XY9c49KrOE8cguL22tBbTxq7FQTMDjmd9vOlUul9JSx8LtQNLLpYZH4kIJHzqJgeQKP4SMOuk42yMj3eVTRlnTIKyLjxFN8e8cxSjgTOTv1GaejkTAprESzQzd7eQlGdyInzG5OPxLvnkOnnRkDTJJ3ccsUoBOEcAEDfoMdSOnQ1P3Q6Er7jmk8etcSqJB5MMihX4NsgB+EWV08j3FqYXC6i0b8+edveKEW1t4wFTiHFUUDZQhOBV4s6Qgs6tg7EayR8s0L3PDTv4V9NbDH+ang/0VpGSjYTWsb5/Eit9KS7e/wAqEsZks+HwQXjhJEQKUHib5CiIJZpm02tppX9pzv8AKlpi2GRRu3JTUkkltasi3U6ozAsqDJZgOeAN6ItYnWICVhr5tQcvD9V9cXNrfSx98E1rHEpKlcjwueW2cjfnSWvYyRa2b281us1qUkhlUFXU5DDzzXi2UUQeRIjJJjIBycmvLO1eKGOGJTFCgwoViWA953Pyo/ToXLMD61NSdhrhSXUs/wCb7x5gyqIWAGjSMnAwPnWQl0MhwBluWPWtl2jdBwq40nmUU/Fh/KsnCokuIE2y0iD5kCnXenp/FVYWb90DIY9ORjGK8tLRISSI2GoY1GQnFeXN0iHCaWYk5GrBFAlrcu0j2p1N+I96ftTHnNWym7RxXNvEVWymdw4IlUlhjOcjnUHD7hbgIt1Bc/o4te6HxudRxnGR0rUx3MRI/svLykNS99E/4oJR7piKDYFEB7NWtx3qSvB3aKhU5J3JHL1q6/NkftHeqknPIBlIX5VCJIDzhmz5+0NRNrdRQsTHA243BlJpGyiiC9qYXbgkx0DwshwP3gPsaxdni34hbTBcaJ0bn0zv9K6Pxdorvs/eNldoi2AwOMf/AJWBaOPmNORQTPT+LHbE0bBLeITMF/QursoZT5HHw6UQ0dxCx9oh70dJIxhvmNvmKsre2jmmkk28RV9jjOpFPL+VO4rcXFpYzNZQRtcgfohM5WMn1IBwBTbHivE9mVuhjvE7H/ckTSw92dj869LaThwQRzBGDVXw3thPbxLH2kgtUkJwJbNnkEmCAx0FRgDI3BI3ArQQXXDuKRO3D7mCeNHKOIXDhWHMEdD8qO7Q6jRWzKkqlSDg0L7CnQt8qOuW9nlwzNEp5FvEh/iKaJCRn+zt694N6rF2K6MHFbW9o+hIC7AZLMcAe886PgS5ndTGHWPOcp4V+Z50XFFFJocwqZCM/hzRisBjOAP2V50kp2qFUekiRKy6XGVYYII51PHFHEuyqPUjeoVf9lQPU7mkzE8zU1Gytkr3AH4Rk+dCO3eTvJMzGGKFnZdZXPIDl8ae3Ll8aAvZEXh906kOXZIhpPkNR6UaoST9g13PaXiNbyR3Cxlg2UkDcs43IzQkNlw5Jope9vF7t1fLIhGQQd/lVrb2aWUUV1+OViAqtsq8/LnUyS3rYYxWbjPIwuuB7610GGfJFUmIz2F1gRTKGyTnumG/rSEMUpCi4hJPmWB+1WttZw3USStAqhsnA+WM/CrW0ggTKQKgI2bSBke+l2GWxmxw2RRsY3H+7MB98URFw6fAKwsfVXVvsa1It9snOfWoZOEwXA1NDhzydAA3zobj20UYs5lOGjf/AJaeIiu/IjzoqXglxltN5NEo5MrcvfQyxPGxSPtGmtSSdU2T7ueKFmWVrygzu7duEzwLlZWhkXGrnsa56GjcZUjDbrvW0vOI8W4dIkMs0UjFchmjDAgnHl6fWq/jjw3vADcLBAkoulXXHEqEjQ3kPOsmdfw/lpS0ryX3DLuB7CwLyASvbIfEMZwMHxfDrRxutMoikbDEbKwxqHoeR+FUPBnV+B2Md3GCy94hI5rhzj38xRbR3MMINuwntjzjKhh8v5VXX8POzzccrQZd2VlfRmOeGNlyDpZQRkHI5jocH31nLjsrFaKZLCSbvFXTETLgQgjxMpwTrJ8Wo75GCcVaxXsAB1O8b7eCV8rn0J3HuNEmfSBk6SeWTsfj1rUaORPqAuGx3TcOQcVlE0zAah4SFOB1HPPP44rw8LgJJ72UelFGRS2SN+pHWl3nu/5qpCzSjF9M3H44oyowjKCAOVShkQgHOfIUHwNva+HCJ3w0LFTjnj/Rq2ht4YhhRk+Z3qLl0K8DQMDJ2T9o0x8gqFBbPWngRrIQz6mO2n0r0sBsBge+imEGaD/FmkJKZOByFVd7IZprS2jhB71zKB+8dv8AKKtbqVI4nDuoZgQATz8qgtoIm7QaVGRBEBnqMLpH/V9KzEfSyFunsixXQWRAAGBG1RWvBuFGRWjj04PISMB96OmwFUY65pRjyAHuFK1Y3Cxt4Y441SEINP4c8hTG4TDNI7PBAzPuxXmf8v8AGhHaRWGgEjG+2aljlYDLYXz3pKHTJ04YsQxFHIgzt3U7Dr1GoZoy3SSOdpWN34iSUJBQZ8hk4oWOUn8EmT6NUvfyrykPzoBsPvrc3VnNAjDLrgauVUU1vcIXWTgTSLk/3RQg/QUa/EJkOA7bD9kH+NepeCQguImc9SmD96wrSYKnDSnDrhbi2EahmkijJz3fhHly3B+dZ24Bl7PTq6eJLtG2Q7eH6863E8PtNuEyPFgjV0ORis92adxw6aRTgiZdttgcD+VGrBCSx5FID7JqZ+FiJ0kiaO5bTtjYrnkfUVe3LTRIO6A0qMnJ3bz+NNuZnkVS7cjnIAG9NE/i3YE+VUphyTjKbl+jIr4BAt0ApOfxHUD8alMcIXMeEDbgodj8OVMcQTqVdF58sYINVhsJ7Ny/Dpcqc/opD/oHz6H1phai/AXORCCXOlf2gMr8fKoGZ8+CLWvRlYYNMXiAyIrxe5crqYA6lA9eo5f1pjcJSRi8TsqHcBRkCqxJStFHZstpxm4tx4e+GtcefOrFe8YjUW0kfhJ6/es4l4bq04XxWFC0kka5Ubkkcx/1V7xXixtkDcTvk4eh/wDDp4pW9w5/apyx27HjKuF1d8QgtPC041dI08TD4fzqsvOJzRxGS4mh4dbk/wB7cONbegH8qxV92xKao+DWiwDpcz4eQ+oHJfrWaurq4vJjNdzyTyn9eRiT/SmUUkbr8nReC8esb7jttw6xhnuBJJqlupyQMKNWQvPpjLedavgKGW6vLwnPeNjcct2Pl5Yrnf5NYf7TxO96wWuhP3nP38NdL7PIRw1HYYMjM2w6ch9AKSXkCX9FjKFwS5fCgnwivBLbJq1TSLpxnUtTKgbIfS48mApvcWsilWhjPmEfl9qSylCWSIMVFznHmuN6JV1I8MqEcuuPtUYigbJ3yTk4fO+/8zTTaw7apWCjfxBcfb1NAwSrDkJEx5ahTsMRsNX7u/2oP2RSjCKZQGxjw5xtjz+NI2jgrh12cljkjIJ/lS0YkkjYuSSw9NNeRxMJNWoEeWKYiXiLhZZDhR/i56jOMj30TbvcrI3ehiv6uQh880dTWWEUhXu+u67fEVnuzhE3DLgxsA3eJvjbbA/hVvrK3EeM+IjI6c/9fOqHs6BFZXMarg5QnPw86KXgR/6LN2ZQRIulR+t0+dCyxkkujAMfPntU7lgMuT+8DvQrN3ZOoaAeTAak+I6GroWUfwXtOjwSHBHXz5VKsxAyG2PUUxUeU+JOnMDUD7v5VK1mQVBOOe3ljzptSW7iNkEUoGtVYg5GRuKjbh9rIxdoRljk6SQPkKbMrxMQw5HGfOnLKdIopD/bw4Rb9peK2nDF4baXPcQBmbVGMSeLcjV0GfLFVckjyO0kjM7t+JmYkn4mmda9oFD0GvfhTRTqzCdH7DWTRdlJJ1jZ2u7z8S42RNt8nfcH51pbbit5awRRDh+pEQDYMp5e4j61x614pxKzjWOz4jeQRqSQkU7Kozz2BxVnF2w49Fj+3mTHISwxt9cZ+tI4i6u7R1UcfgkAW7tSpwSFMh6b+QH1oi243w1iE/tcQX9QJkD4gmuZQflE49EoXFk48mgP8GoxfykXT7XnA+GS+eMjPzzS6sb+0dQh4pYtIAJcM2yllbf0yR6edS3JSUIWYaGGVbmOR8vh8q5lb9v+Gnafs93Y87e4B+mBVtZflC4HGojaPiVsnkVVwPqaCgwpy9m4tCoLd2cr1PT4fWiGMmnKKGPkTisa/brs5cQlTxi6t8jB1WbA/NVNNTi3A5VMlp2lsw7f+o+g9P2iuOXl1o6mcmvRsjJIMDSvwY5+1SJcPrCtC4Uj8QII/nWUiFxOdVrxwMD+rHdBgfqaOWHjgGpJEmAGxDqx688gelahfs/4aFSrSRkjB17fAn+tZjgc6JY3Cy+Aa1BJXYDJFOF3x6JgJrWN8HI0R79c8noKG5XhnDb6a9gfuY0V5F0aWwBlsb861dQkp27RoLeZn3Vw8Z3wTkj49adNpUbMBnp51QcKvYLu29r4BercQDnFpIZCOepOYqxju1mI7wGOUjSFPJvd/WqatCrKrqRa2SGKPXHlGJ3BHhP+smi5lK2KysuCJCueY3H9N/caZCERhG0o7s6SG1r1GTtgkdakYRSQBfaz3Z8ax+EY3XmCOe7fKnTJy6wK4QG2ITIRfFk/rbc/69aDBGKPujGI9LSB0JbcOFxg7bY3yN6DCKRsdqKfQKLPnLG9KlSpTrFg06lSoMwqVKlSsyEK9OaVKgMj0ZxXuSKVKsgpnu9eEZG9KlWCNCJ+yPlUsUssP9xLJF+5Iy/Y0qVMAOh49xmD+64tfrjp7S5HyJxU9x2o45c2ktpccSlkglUpIjIniB6ZxmlSrAaRW2d1c2NylzZzyQTofDJE2D7vUehrd8I7cw8QaO349CsM5IVbuBfC2f216e8UqVFOhJwjJdNb7TccNRDr763f8JBypHoasLW9imXKOdQ56qVKqOKqzjhJqVErM5yww46q38D0pqyW5AJaRT5aeVKlSRLs/9k="/>
          <p:cNvSpPr>
            <a:spLocks noChangeAspect="1" noChangeArrowheads="1"/>
          </p:cNvSpPr>
          <p:nvPr/>
        </p:nvSpPr>
        <p:spPr bwMode="auto">
          <a:xfrm>
            <a:off x="155575" y="-457200"/>
            <a:ext cx="1085850" cy="962025"/>
          </a:xfrm>
          <a:prstGeom prst="rect">
            <a:avLst/>
          </a:prstGeom>
          <a:noFill/>
          <a:ln w="9525">
            <a:noFill/>
            <a:miter lim="800000"/>
            <a:headEnd/>
            <a:tailEnd/>
          </a:ln>
        </p:spPr>
        <p:txBody>
          <a:bodyPr/>
          <a:lstStyle/>
          <a:p>
            <a:endParaRPr lang="en-US">
              <a:latin typeface="Perpetua" pitchFamily="18" charset="0"/>
            </a:endParaRPr>
          </a:p>
        </p:txBody>
      </p:sp>
      <p:sp>
        <p:nvSpPr>
          <p:cNvPr id="123907" name="Rectangle 3"/>
          <p:cNvSpPr>
            <a:spLocks noChangeArrowheads="1"/>
          </p:cNvSpPr>
          <p:nvPr/>
        </p:nvSpPr>
        <p:spPr bwMode="auto">
          <a:xfrm>
            <a:off x="457200" y="1524000"/>
            <a:ext cx="8153400" cy="4154488"/>
          </a:xfrm>
          <a:prstGeom prst="rect">
            <a:avLst/>
          </a:prstGeom>
          <a:noFill/>
          <a:ln w="9525">
            <a:noFill/>
            <a:miter lim="800000"/>
            <a:headEnd/>
            <a:tailEnd/>
          </a:ln>
        </p:spPr>
        <p:txBody>
          <a:bodyPr>
            <a:spAutoFit/>
          </a:bodyPr>
          <a:lstStyle/>
          <a:p>
            <a:pPr marL="514350" indent="-514350">
              <a:buFont typeface="Franklin Gothic Book" pitchFamily="34" charset="0"/>
              <a:buAutoNum type="arabicPeriod"/>
            </a:pPr>
            <a:r>
              <a:rPr lang="en-US" sz="2800" b="1">
                <a:latin typeface="Perpetua" pitchFamily="18" charset="0"/>
                <a:cs typeface="Arial" charset="0"/>
              </a:rPr>
              <a:t>The risk free rate is 4%, and the required return on the market is 12%. What is the required return on an asset with a beta of 1.5?</a:t>
            </a:r>
          </a:p>
          <a:p>
            <a:pPr marL="514350" indent="-514350">
              <a:buFont typeface="Franklin Gothic Book" pitchFamily="34" charset="0"/>
              <a:buAutoNum type="arabicPeriod"/>
            </a:pPr>
            <a:endParaRPr lang="en-US" sz="2000" b="1">
              <a:latin typeface="Perpetua" pitchFamily="18" charset="0"/>
              <a:cs typeface="Arial" charset="0"/>
            </a:endParaRPr>
          </a:p>
          <a:p>
            <a:pPr marL="514350" indent="-514350">
              <a:buFont typeface="Franklin Gothic Book" pitchFamily="34" charset="0"/>
              <a:buAutoNum type="arabicPeriod"/>
            </a:pPr>
            <a:r>
              <a:rPr lang="en-US" sz="2800" b="1">
                <a:latin typeface="Perpetua" pitchFamily="18" charset="0"/>
                <a:cs typeface="Arial" charset="0"/>
              </a:rPr>
              <a:t>What is the reward/risk ratio?</a:t>
            </a:r>
          </a:p>
          <a:p>
            <a:pPr marL="514350" indent="-514350">
              <a:buFont typeface="Franklin Gothic Book" pitchFamily="34" charset="0"/>
              <a:buAutoNum type="arabicPeriod"/>
            </a:pPr>
            <a:endParaRPr lang="en-US" sz="2000" b="1">
              <a:latin typeface="Perpetua" pitchFamily="18" charset="0"/>
              <a:cs typeface="Arial" charset="0"/>
            </a:endParaRPr>
          </a:p>
          <a:p>
            <a:pPr marL="514350" indent="-514350">
              <a:buFont typeface="Franklin Gothic Book" pitchFamily="34" charset="0"/>
              <a:buAutoNum type="arabicPeriod"/>
            </a:pPr>
            <a:r>
              <a:rPr lang="en-US" sz="2800" b="1">
                <a:latin typeface="Perpetua" pitchFamily="18" charset="0"/>
                <a:cs typeface="Arial" charset="0"/>
              </a:rPr>
              <a:t>What is the required return on a portfolio consisting of 40% of the asset above and the rest in an asset with an average amount of systematic risk?</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71600" y="381000"/>
            <a:ext cx="6248400" cy="830263"/>
          </a:xfrm>
          <a:prstGeom prst="rect">
            <a:avLst/>
          </a:prstGeom>
          <a:solidFill>
            <a:schemeClr val="bg2"/>
          </a:solidFill>
        </p:spPr>
        <p:txBody>
          <a:bodyPr>
            <a:spAutoFit/>
          </a:bodyPr>
          <a:lstStyle/>
          <a:p>
            <a:pPr algn="ctr" fontAlgn="auto">
              <a:spcBef>
                <a:spcPts val="0"/>
              </a:spcBef>
              <a:spcAft>
                <a:spcPts val="0"/>
              </a:spcAft>
              <a:defRPr/>
            </a:pPr>
            <a:r>
              <a:rPr lang="en-US" sz="4800" b="1" dirty="0">
                <a:solidFill>
                  <a:schemeClr val="tx2"/>
                </a:solidFill>
                <a:latin typeface="+mj-lt"/>
              </a:rPr>
              <a:t>Terminology</a:t>
            </a:r>
          </a:p>
        </p:txBody>
      </p:sp>
      <p:sp>
        <p:nvSpPr>
          <p:cNvPr id="5" name="TextBox 4"/>
          <p:cNvSpPr txBox="1">
            <a:spLocks noChangeArrowheads="1"/>
          </p:cNvSpPr>
          <p:nvPr/>
        </p:nvSpPr>
        <p:spPr bwMode="auto">
          <a:xfrm>
            <a:off x="1066800" y="1828800"/>
            <a:ext cx="7162800" cy="4340225"/>
          </a:xfrm>
          <a:prstGeom prst="rect">
            <a:avLst/>
          </a:prstGeom>
          <a:noFill/>
          <a:ln w="9525">
            <a:noFill/>
            <a:miter lim="800000"/>
            <a:headEnd/>
            <a:tailEnd/>
          </a:ln>
        </p:spPr>
        <p:txBody>
          <a:bodyPr>
            <a:spAutoFit/>
          </a:bodyPr>
          <a:lstStyle/>
          <a:p>
            <a:pPr>
              <a:buFont typeface="Arial" charset="0"/>
              <a:buChar char="•"/>
            </a:pPr>
            <a:r>
              <a:rPr lang="en-US" sz="3200" b="1">
                <a:latin typeface="Perpetua" pitchFamily="18" charset="0"/>
              </a:rPr>
              <a:t>Portfolio</a:t>
            </a:r>
          </a:p>
          <a:p>
            <a:pPr>
              <a:buFont typeface="Arial" charset="0"/>
              <a:buChar char="•"/>
            </a:pPr>
            <a:r>
              <a:rPr lang="en-US" sz="3200" b="1">
                <a:latin typeface="Perpetua" pitchFamily="18" charset="0"/>
              </a:rPr>
              <a:t>Expected Return</a:t>
            </a:r>
          </a:p>
          <a:p>
            <a:pPr>
              <a:buFont typeface="Arial" charset="0"/>
              <a:buChar char="•"/>
            </a:pPr>
            <a:r>
              <a:rPr lang="en-US" sz="3200" b="1">
                <a:latin typeface="Perpetua" pitchFamily="18" charset="0"/>
              </a:rPr>
              <a:t>Unsystematic Risk</a:t>
            </a:r>
          </a:p>
          <a:p>
            <a:pPr>
              <a:buFont typeface="Arial" charset="0"/>
              <a:buChar char="•"/>
            </a:pPr>
            <a:r>
              <a:rPr lang="en-US" sz="3200" b="1">
                <a:latin typeface="Perpetua" pitchFamily="18" charset="0"/>
              </a:rPr>
              <a:t>Systematic Risk</a:t>
            </a:r>
          </a:p>
          <a:p>
            <a:pPr>
              <a:buFont typeface="Arial" charset="0"/>
              <a:buChar char="•"/>
            </a:pPr>
            <a:r>
              <a:rPr lang="en-US" sz="3200" b="1">
                <a:latin typeface="Perpetua" pitchFamily="18" charset="0"/>
              </a:rPr>
              <a:t>Security Market Line (SML)</a:t>
            </a:r>
          </a:p>
          <a:p>
            <a:pPr>
              <a:buFont typeface="Arial" charset="0"/>
              <a:buChar char="•"/>
            </a:pPr>
            <a:r>
              <a:rPr lang="en-US" sz="3200" b="1">
                <a:latin typeface="Perpetua" pitchFamily="18" charset="0"/>
              </a:rPr>
              <a:t>Beta</a:t>
            </a:r>
          </a:p>
          <a:p>
            <a:pPr>
              <a:buFont typeface="Arial" charset="0"/>
              <a:buChar char="•"/>
            </a:pPr>
            <a:r>
              <a:rPr lang="en-US" sz="3200" b="1">
                <a:latin typeface="Perpetua" pitchFamily="18" charset="0"/>
              </a:rPr>
              <a:t>Capital Asset Pricing Model (CAPM)</a:t>
            </a:r>
          </a:p>
          <a:p>
            <a:pPr>
              <a:buFont typeface="Arial" charset="0"/>
              <a:buChar char="•"/>
            </a:pPr>
            <a:endParaRPr lang="en-US" sz="3200">
              <a:latin typeface="Arial Black" pitchFamily="34" charset="0"/>
            </a:endParaRPr>
          </a:p>
          <a:p>
            <a:pPr>
              <a:buFont typeface="Arial" charset="0"/>
              <a:buChar char="•"/>
            </a:pPr>
            <a:endParaRPr lang="en-US" sz="2000">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71600" y="381000"/>
            <a:ext cx="6248400" cy="830263"/>
          </a:xfrm>
          <a:prstGeom prst="rect">
            <a:avLst/>
          </a:prstGeom>
          <a:solidFill>
            <a:schemeClr val="bg2"/>
          </a:solidFill>
        </p:spPr>
        <p:txBody>
          <a:bodyPr>
            <a:spAutoFit/>
          </a:bodyPr>
          <a:lstStyle/>
          <a:p>
            <a:pPr algn="ctr" fontAlgn="auto">
              <a:spcBef>
                <a:spcPts val="0"/>
              </a:spcBef>
              <a:spcAft>
                <a:spcPts val="0"/>
              </a:spcAft>
              <a:defRPr/>
            </a:pPr>
            <a:r>
              <a:rPr lang="en-US" sz="4800" b="1" dirty="0">
                <a:solidFill>
                  <a:schemeClr val="tx2"/>
                </a:solidFill>
                <a:latin typeface="+mj-lt"/>
              </a:rPr>
              <a:t>Formulas</a:t>
            </a:r>
          </a:p>
        </p:txBody>
      </p:sp>
      <p:sp>
        <p:nvSpPr>
          <p:cNvPr id="1047" name="TextBox 4"/>
          <p:cNvSpPr txBox="1">
            <a:spLocks noChangeArrowheads="1"/>
          </p:cNvSpPr>
          <p:nvPr/>
        </p:nvSpPr>
        <p:spPr bwMode="auto">
          <a:xfrm>
            <a:off x="914400" y="2133600"/>
            <a:ext cx="7162800" cy="892175"/>
          </a:xfrm>
          <a:prstGeom prst="rect">
            <a:avLst/>
          </a:prstGeom>
          <a:noFill/>
          <a:ln w="9525">
            <a:noFill/>
            <a:miter lim="800000"/>
            <a:headEnd/>
            <a:tailEnd/>
          </a:ln>
        </p:spPr>
        <p:txBody>
          <a:bodyPr>
            <a:spAutoFit/>
          </a:bodyPr>
          <a:lstStyle/>
          <a:p>
            <a:endParaRPr lang="en-US" sz="3200">
              <a:latin typeface="Arial Black" pitchFamily="34" charset="0"/>
            </a:endParaRPr>
          </a:p>
          <a:p>
            <a:pPr>
              <a:buFont typeface="Arial" charset="0"/>
              <a:buChar char="•"/>
            </a:pPr>
            <a:endParaRPr lang="en-US" sz="2000">
              <a:latin typeface="Arial Black" pitchFamily="34" charset="0"/>
            </a:endParaRPr>
          </a:p>
        </p:txBody>
      </p:sp>
      <p:sp>
        <p:nvSpPr>
          <p:cNvPr id="1048" name="Rectangle 7"/>
          <p:cNvSpPr>
            <a:spLocks noChangeArrowheads="1"/>
          </p:cNvSpPr>
          <p:nvPr/>
        </p:nvSpPr>
        <p:spPr bwMode="auto">
          <a:xfrm>
            <a:off x="990600" y="5486400"/>
            <a:ext cx="760413" cy="584200"/>
          </a:xfrm>
          <a:prstGeom prst="rect">
            <a:avLst/>
          </a:prstGeom>
          <a:noFill/>
          <a:ln w="9525">
            <a:noFill/>
            <a:miter lim="800000"/>
            <a:headEnd/>
            <a:tailEnd/>
          </a:ln>
        </p:spPr>
        <p:txBody>
          <a:bodyPr wrap="none">
            <a:spAutoFit/>
          </a:bodyPr>
          <a:lstStyle/>
          <a:p>
            <a:pPr lvl="1"/>
            <a:r>
              <a:rPr lang="en-US" sz="3200">
                <a:cs typeface="Arial" charset="0"/>
              </a:rPr>
              <a:t> </a:t>
            </a:r>
          </a:p>
        </p:txBody>
      </p:sp>
      <p:grpSp>
        <p:nvGrpSpPr>
          <p:cNvPr id="14" name="Group 13"/>
          <p:cNvGrpSpPr>
            <a:grpSpLocks/>
          </p:cNvGrpSpPr>
          <p:nvPr/>
        </p:nvGrpSpPr>
        <p:grpSpPr bwMode="auto">
          <a:xfrm>
            <a:off x="838200" y="2209800"/>
            <a:ext cx="6934200" cy="1182688"/>
            <a:chOff x="838200" y="2209800"/>
            <a:chExt cx="6934200" cy="1182707"/>
          </a:xfrm>
        </p:grpSpPr>
        <p:pic>
          <p:nvPicPr>
            <p:cNvPr id="1054" name="Object 4"/>
            <p:cNvPicPr>
              <a:picLocks noChangeAspect="1" noChangeArrowheads="1"/>
            </p:cNvPicPr>
            <p:nvPr/>
          </p:nvPicPr>
          <p:blipFill>
            <a:blip r:embed="rId3" cstate="print"/>
            <a:srcRect/>
            <a:stretch>
              <a:fillRect/>
            </a:stretch>
          </p:blipFill>
          <p:spPr bwMode="auto">
            <a:xfrm>
              <a:off x="838200" y="2209800"/>
              <a:ext cx="2717800" cy="1143000"/>
            </a:xfrm>
            <a:prstGeom prst="rect">
              <a:avLst/>
            </a:prstGeom>
            <a:solidFill>
              <a:schemeClr val="bg1"/>
            </a:solidFill>
            <a:ln w="9525">
              <a:noFill/>
              <a:miter lim="800000"/>
              <a:headEnd/>
              <a:tailEnd/>
            </a:ln>
          </p:spPr>
        </p:pic>
        <p:sp>
          <p:nvSpPr>
            <p:cNvPr id="1055" name="TextBox 11"/>
            <p:cNvSpPr txBox="1">
              <a:spLocks noChangeArrowheads="1"/>
            </p:cNvSpPr>
            <p:nvPr/>
          </p:nvSpPr>
          <p:spPr bwMode="auto">
            <a:xfrm>
              <a:off x="3733800" y="2438400"/>
              <a:ext cx="4038600" cy="954107"/>
            </a:xfrm>
            <a:prstGeom prst="rect">
              <a:avLst/>
            </a:prstGeom>
            <a:noFill/>
            <a:ln w="9525">
              <a:noFill/>
              <a:miter lim="800000"/>
              <a:headEnd/>
              <a:tailEnd/>
            </a:ln>
          </p:spPr>
          <p:txBody>
            <a:bodyPr>
              <a:spAutoFit/>
            </a:bodyPr>
            <a:lstStyle/>
            <a:p>
              <a:r>
                <a:rPr lang="en-US" sz="2800" b="1">
                  <a:latin typeface="Perpetua" pitchFamily="18" charset="0"/>
                  <a:cs typeface="Arial" charset="0"/>
                </a:rPr>
                <a:t>Expected return on an investment</a:t>
              </a:r>
            </a:p>
          </p:txBody>
        </p:sp>
      </p:grpSp>
      <p:grpSp>
        <p:nvGrpSpPr>
          <p:cNvPr id="16" name="Group 15"/>
          <p:cNvGrpSpPr>
            <a:grpSpLocks/>
          </p:cNvGrpSpPr>
          <p:nvPr/>
        </p:nvGrpSpPr>
        <p:grpSpPr bwMode="auto">
          <a:xfrm>
            <a:off x="762000" y="3581400"/>
            <a:ext cx="7772400" cy="1066800"/>
            <a:chOff x="762000" y="3581400"/>
            <a:chExt cx="7772400" cy="1066800"/>
          </a:xfrm>
        </p:grpSpPr>
        <p:graphicFrame>
          <p:nvGraphicFramePr>
            <p:cNvPr id="1044" name="Object 20"/>
            <p:cNvGraphicFramePr>
              <a:graphicFrameLocks noChangeAspect="1"/>
            </p:cNvGraphicFramePr>
            <p:nvPr/>
          </p:nvGraphicFramePr>
          <p:xfrm>
            <a:off x="762000" y="3581400"/>
            <a:ext cx="3187700" cy="1066800"/>
          </p:xfrm>
          <a:graphic>
            <a:graphicData uri="http://schemas.openxmlformats.org/presentationml/2006/ole">
              <p:oleObj spid="_x0000_s1046" name="Equation" r:id="rId4" imgW="1905120" imgH="559800" progId="Equation.3">
                <p:embed/>
              </p:oleObj>
            </a:graphicData>
          </a:graphic>
        </p:graphicFrame>
        <p:sp>
          <p:nvSpPr>
            <p:cNvPr id="1053" name="TextBox 12"/>
            <p:cNvSpPr txBox="1">
              <a:spLocks noChangeArrowheads="1"/>
            </p:cNvSpPr>
            <p:nvPr/>
          </p:nvSpPr>
          <p:spPr bwMode="auto">
            <a:xfrm>
              <a:off x="4343400" y="3581400"/>
              <a:ext cx="4191000" cy="954107"/>
            </a:xfrm>
            <a:prstGeom prst="rect">
              <a:avLst/>
            </a:prstGeom>
            <a:noFill/>
            <a:ln w="9525">
              <a:noFill/>
              <a:miter lim="800000"/>
              <a:headEnd/>
              <a:tailEnd/>
            </a:ln>
          </p:spPr>
          <p:txBody>
            <a:bodyPr>
              <a:spAutoFit/>
            </a:bodyPr>
            <a:lstStyle/>
            <a:p>
              <a:r>
                <a:rPr lang="en-US" sz="2800" b="1">
                  <a:latin typeface="Perpetua" pitchFamily="18" charset="0"/>
                  <a:cs typeface="Arial" charset="0"/>
                </a:rPr>
                <a:t>Variance of an entire population, not a sample</a:t>
              </a:r>
            </a:p>
          </p:txBody>
        </p:sp>
      </p:grpSp>
      <p:grpSp>
        <p:nvGrpSpPr>
          <p:cNvPr id="17" name="Group 16"/>
          <p:cNvGrpSpPr>
            <a:grpSpLocks/>
          </p:cNvGrpSpPr>
          <p:nvPr/>
        </p:nvGrpSpPr>
        <p:grpSpPr bwMode="auto">
          <a:xfrm>
            <a:off x="685800" y="4953000"/>
            <a:ext cx="7620000" cy="1295400"/>
            <a:chOff x="685800" y="4953000"/>
            <a:chExt cx="7620000" cy="1295400"/>
          </a:xfrm>
        </p:grpSpPr>
        <p:graphicFrame>
          <p:nvGraphicFramePr>
            <p:cNvPr id="1045" name="Object 21"/>
            <p:cNvGraphicFramePr>
              <a:graphicFrameLocks noChangeAspect="1"/>
            </p:cNvGraphicFramePr>
            <p:nvPr/>
          </p:nvGraphicFramePr>
          <p:xfrm>
            <a:off x="685800" y="4953000"/>
            <a:ext cx="3886200" cy="1295400"/>
          </p:xfrm>
          <a:graphic>
            <a:graphicData uri="http://schemas.openxmlformats.org/presentationml/2006/ole">
              <p:oleObj spid="_x0000_s1047" name="Equation" r:id="rId5" imgW="1714680" imgH="585000" progId="Equation.3">
                <p:embed/>
              </p:oleObj>
            </a:graphicData>
          </a:graphic>
        </p:graphicFrame>
        <p:sp>
          <p:nvSpPr>
            <p:cNvPr id="1052" name="TextBox 14"/>
            <p:cNvSpPr txBox="1">
              <a:spLocks noChangeArrowheads="1"/>
            </p:cNvSpPr>
            <p:nvPr/>
          </p:nvSpPr>
          <p:spPr bwMode="auto">
            <a:xfrm>
              <a:off x="4724400" y="5105400"/>
              <a:ext cx="3581400" cy="954107"/>
            </a:xfrm>
            <a:prstGeom prst="rect">
              <a:avLst/>
            </a:prstGeom>
            <a:noFill/>
            <a:ln w="9525">
              <a:noFill/>
              <a:miter lim="800000"/>
              <a:headEnd/>
              <a:tailEnd/>
            </a:ln>
          </p:spPr>
          <p:txBody>
            <a:bodyPr>
              <a:spAutoFit/>
            </a:bodyPr>
            <a:lstStyle/>
            <a:p>
              <a:r>
                <a:rPr lang="en-US" sz="2800" b="1">
                  <a:latin typeface="Perpetua" pitchFamily="18" charset="0"/>
                  <a:cs typeface="Arial" charset="0"/>
                </a:rPr>
                <a:t>Expected return on a portfolio</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500" fill="hold"/>
                                        <p:tgtEl>
                                          <p:spTgt spid="16"/>
                                        </p:tgtEl>
                                        <p:attrNameLst>
                                          <p:attrName>ppt_w</p:attrName>
                                        </p:attrNameLst>
                                      </p:cBhvr>
                                      <p:tavLst>
                                        <p:tav tm="0">
                                          <p:val>
                                            <p:fltVal val="0"/>
                                          </p:val>
                                        </p:tav>
                                        <p:tav tm="100000">
                                          <p:val>
                                            <p:strVal val="#ppt_w"/>
                                          </p:val>
                                        </p:tav>
                                      </p:tavLst>
                                    </p:anim>
                                    <p:anim calcmode="lin" valueType="num">
                                      <p:cBhvr>
                                        <p:cTn id="14" dur="500" fill="hold"/>
                                        <p:tgtEl>
                                          <p:spTgt spid="16"/>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p:cTn id="19" dur="500" fill="hold"/>
                                        <p:tgtEl>
                                          <p:spTgt spid="17"/>
                                        </p:tgtEl>
                                        <p:attrNameLst>
                                          <p:attrName>ppt_w</p:attrName>
                                        </p:attrNameLst>
                                      </p:cBhvr>
                                      <p:tavLst>
                                        <p:tav tm="0">
                                          <p:val>
                                            <p:fltVal val="0"/>
                                          </p:val>
                                        </p:tav>
                                        <p:tav tm="100000">
                                          <p:val>
                                            <p:strVal val="#ppt_w"/>
                                          </p:val>
                                        </p:tav>
                                      </p:tavLst>
                                    </p:anim>
                                    <p:anim calcmode="lin" valueType="num">
                                      <p:cBhvr>
                                        <p:cTn id="20" dur="500" fill="hold"/>
                                        <p:tgtEl>
                                          <p:spTgt spid="1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71600" y="381000"/>
            <a:ext cx="6248400" cy="830263"/>
          </a:xfrm>
          <a:prstGeom prst="rect">
            <a:avLst/>
          </a:prstGeom>
          <a:solidFill>
            <a:schemeClr val="bg2"/>
          </a:solidFill>
        </p:spPr>
        <p:txBody>
          <a:bodyPr>
            <a:spAutoFit/>
          </a:bodyPr>
          <a:lstStyle/>
          <a:p>
            <a:pPr algn="ctr" fontAlgn="auto">
              <a:spcBef>
                <a:spcPts val="0"/>
              </a:spcBef>
              <a:spcAft>
                <a:spcPts val="0"/>
              </a:spcAft>
              <a:defRPr/>
            </a:pPr>
            <a:r>
              <a:rPr lang="en-US" sz="4800" b="1" dirty="0">
                <a:solidFill>
                  <a:schemeClr val="tx2"/>
                </a:solidFill>
                <a:latin typeface="+mj-lt"/>
              </a:rPr>
              <a:t>Formulas</a:t>
            </a:r>
          </a:p>
        </p:txBody>
      </p:sp>
      <p:sp>
        <p:nvSpPr>
          <p:cNvPr id="50190" name="TextBox 4"/>
          <p:cNvSpPr txBox="1">
            <a:spLocks noChangeArrowheads="1"/>
          </p:cNvSpPr>
          <p:nvPr/>
        </p:nvSpPr>
        <p:spPr bwMode="auto">
          <a:xfrm>
            <a:off x="914400" y="2133600"/>
            <a:ext cx="7162800" cy="892175"/>
          </a:xfrm>
          <a:prstGeom prst="rect">
            <a:avLst/>
          </a:prstGeom>
          <a:noFill/>
          <a:ln w="9525">
            <a:noFill/>
            <a:miter lim="800000"/>
            <a:headEnd/>
            <a:tailEnd/>
          </a:ln>
        </p:spPr>
        <p:txBody>
          <a:bodyPr>
            <a:spAutoFit/>
          </a:bodyPr>
          <a:lstStyle/>
          <a:p>
            <a:endParaRPr lang="en-US" sz="3200">
              <a:latin typeface="Arial Black" pitchFamily="34" charset="0"/>
            </a:endParaRPr>
          </a:p>
          <a:p>
            <a:pPr>
              <a:buFont typeface="Arial" charset="0"/>
              <a:buChar char="•"/>
            </a:pPr>
            <a:endParaRPr lang="en-US" sz="2000">
              <a:latin typeface="Arial Black" pitchFamily="34" charset="0"/>
            </a:endParaRPr>
          </a:p>
        </p:txBody>
      </p:sp>
      <p:sp>
        <p:nvSpPr>
          <p:cNvPr id="50191" name="Rectangle 7"/>
          <p:cNvSpPr>
            <a:spLocks noChangeArrowheads="1"/>
          </p:cNvSpPr>
          <p:nvPr/>
        </p:nvSpPr>
        <p:spPr bwMode="auto">
          <a:xfrm>
            <a:off x="990600" y="5486400"/>
            <a:ext cx="760413" cy="584200"/>
          </a:xfrm>
          <a:prstGeom prst="rect">
            <a:avLst/>
          </a:prstGeom>
          <a:noFill/>
          <a:ln w="9525">
            <a:noFill/>
            <a:miter lim="800000"/>
            <a:headEnd/>
            <a:tailEnd/>
          </a:ln>
        </p:spPr>
        <p:txBody>
          <a:bodyPr wrap="none">
            <a:spAutoFit/>
          </a:bodyPr>
          <a:lstStyle/>
          <a:p>
            <a:pPr lvl="1"/>
            <a:r>
              <a:rPr lang="en-US" sz="3200">
                <a:cs typeface="Arial" charset="0"/>
              </a:rPr>
              <a:t> </a:t>
            </a:r>
          </a:p>
        </p:txBody>
      </p:sp>
      <p:graphicFrame>
        <p:nvGraphicFramePr>
          <p:cNvPr id="55300" name="Object 12"/>
          <p:cNvGraphicFramePr>
            <a:graphicFrameLocks noChangeAspect="1"/>
          </p:cNvGraphicFramePr>
          <p:nvPr/>
        </p:nvGraphicFramePr>
        <p:xfrm>
          <a:off x="1905000" y="2133600"/>
          <a:ext cx="4724400" cy="1524000"/>
        </p:xfrm>
        <a:graphic>
          <a:graphicData uri="http://schemas.openxmlformats.org/presentationml/2006/ole">
            <p:oleObj spid="_x0000_s50189" name="Equation" r:id="rId3" imgW="2209680" imgH="597960" progId="Equation.3">
              <p:embed/>
            </p:oleObj>
          </a:graphicData>
        </a:graphic>
      </p:graphicFrame>
      <p:sp>
        <p:nvSpPr>
          <p:cNvPr id="14" name="Rectangle 13"/>
          <p:cNvSpPr>
            <a:spLocks noChangeArrowheads="1"/>
          </p:cNvSpPr>
          <p:nvPr/>
        </p:nvSpPr>
        <p:spPr bwMode="auto">
          <a:xfrm>
            <a:off x="533400" y="4038600"/>
            <a:ext cx="8153400" cy="584200"/>
          </a:xfrm>
          <a:prstGeom prst="rect">
            <a:avLst/>
          </a:prstGeom>
          <a:noFill/>
          <a:ln w="9525">
            <a:noFill/>
            <a:miter lim="800000"/>
            <a:headEnd/>
            <a:tailEnd/>
          </a:ln>
        </p:spPr>
        <p:txBody>
          <a:bodyPr>
            <a:spAutoFit/>
          </a:bodyPr>
          <a:lstStyle/>
          <a:p>
            <a:r>
              <a:rPr lang="en-US" sz="3200" b="1">
                <a:solidFill>
                  <a:srgbClr val="7030A0"/>
                </a:solidFill>
                <a:latin typeface="Perpetua" pitchFamily="18" charset="0"/>
                <a:cs typeface="Arial" charset="0"/>
                <a:sym typeface="Symbol" pitchFamily="18" charset="2"/>
              </a:rPr>
              <a:t>Slope = E(R</a:t>
            </a:r>
            <a:r>
              <a:rPr lang="en-US" sz="3200" b="1" baseline="-25000">
                <a:solidFill>
                  <a:srgbClr val="7030A0"/>
                </a:solidFill>
                <a:latin typeface="Perpetua" pitchFamily="18" charset="0"/>
                <a:cs typeface="Arial" charset="0"/>
                <a:sym typeface="Symbol" pitchFamily="18" charset="2"/>
              </a:rPr>
              <a:t>M</a:t>
            </a:r>
            <a:r>
              <a:rPr lang="en-US" sz="3200" b="1">
                <a:solidFill>
                  <a:srgbClr val="7030A0"/>
                </a:solidFill>
                <a:latin typeface="Perpetua" pitchFamily="18" charset="0"/>
                <a:cs typeface="Arial" charset="0"/>
                <a:sym typeface="Symbol" pitchFamily="18" charset="2"/>
              </a:rPr>
              <a:t>) – R</a:t>
            </a:r>
            <a:r>
              <a:rPr lang="en-US" sz="3200" b="1" baseline="-25000">
                <a:solidFill>
                  <a:srgbClr val="7030A0"/>
                </a:solidFill>
                <a:latin typeface="Perpetua" pitchFamily="18" charset="0"/>
                <a:cs typeface="Arial" charset="0"/>
                <a:sym typeface="Symbol" pitchFamily="18" charset="2"/>
              </a:rPr>
              <a:t>f</a:t>
            </a:r>
            <a:r>
              <a:rPr lang="en-US" sz="3200" b="1">
                <a:solidFill>
                  <a:srgbClr val="7030A0"/>
                </a:solidFill>
                <a:latin typeface="Perpetua" pitchFamily="18" charset="0"/>
                <a:cs typeface="Arial" charset="0"/>
                <a:sym typeface="Symbol" pitchFamily="18" charset="2"/>
              </a:rPr>
              <a:t> = market risk premium</a:t>
            </a:r>
            <a:endParaRPr lang="en-US" sz="3200" b="1">
              <a:solidFill>
                <a:srgbClr val="7030A0"/>
              </a:solidFill>
              <a:latin typeface="Perpetua" pitchFamily="18" charset="0"/>
              <a:cs typeface="Arial" charset="0"/>
            </a:endParaRPr>
          </a:p>
        </p:txBody>
      </p:sp>
      <p:sp>
        <p:nvSpPr>
          <p:cNvPr id="16" name="Rectangle 15"/>
          <p:cNvSpPr>
            <a:spLocks noChangeArrowheads="1"/>
          </p:cNvSpPr>
          <p:nvPr/>
        </p:nvSpPr>
        <p:spPr bwMode="auto">
          <a:xfrm>
            <a:off x="812800" y="4876800"/>
            <a:ext cx="7261225" cy="646113"/>
          </a:xfrm>
          <a:prstGeom prst="rect">
            <a:avLst/>
          </a:prstGeom>
          <a:noFill/>
          <a:ln w="9525">
            <a:noFill/>
            <a:miter lim="800000"/>
            <a:headEnd/>
            <a:tailEnd/>
          </a:ln>
        </p:spPr>
        <p:txBody>
          <a:bodyPr wrap="none">
            <a:spAutoFit/>
          </a:bodyPr>
          <a:lstStyle/>
          <a:p>
            <a:pPr algn="ctr"/>
            <a:r>
              <a:rPr lang="en-US" sz="3600" b="1">
                <a:solidFill>
                  <a:srgbClr val="7030A0"/>
                </a:solidFill>
                <a:latin typeface="Perpetua" pitchFamily="18" charset="0"/>
                <a:cs typeface="Arial" charset="0"/>
              </a:rPr>
              <a:t>CAPM = E(R</a:t>
            </a:r>
            <a:r>
              <a:rPr lang="en-US" sz="3600" b="1" baseline="-25000">
                <a:solidFill>
                  <a:srgbClr val="7030A0"/>
                </a:solidFill>
                <a:latin typeface="Perpetua" pitchFamily="18" charset="0"/>
                <a:cs typeface="Arial" charset="0"/>
              </a:rPr>
              <a:t>A</a:t>
            </a:r>
            <a:r>
              <a:rPr lang="en-US" sz="3600" b="1">
                <a:solidFill>
                  <a:srgbClr val="7030A0"/>
                </a:solidFill>
                <a:latin typeface="Perpetua" pitchFamily="18" charset="0"/>
                <a:cs typeface="Arial" charset="0"/>
              </a:rPr>
              <a:t>) = R</a:t>
            </a:r>
            <a:r>
              <a:rPr lang="en-US" sz="3600" b="1" baseline="-25000">
                <a:solidFill>
                  <a:srgbClr val="7030A0"/>
                </a:solidFill>
                <a:latin typeface="Perpetua" pitchFamily="18" charset="0"/>
                <a:cs typeface="Arial" charset="0"/>
              </a:rPr>
              <a:t>f</a:t>
            </a:r>
            <a:r>
              <a:rPr lang="en-US" sz="3600" b="1">
                <a:solidFill>
                  <a:srgbClr val="7030A0"/>
                </a:solidFill>
                <a:latin typeface="Perpetua" pitchFamily="18" charset="0"/>
                <a:cs typeface="Arial" charset="0"/>
              </a:rPr>
              <a:t> + </a:t>
            </a:r>
            <a:r>
              <a:rPr lang="en-US" sz="3600" b="1">
                <a:solidFill>
                  <a:srgbClr val="7030A0"/>
                </a:solidFill>
                <a:latin typeface="Perpetua" pitchFamily="18" charset="0"/>
                <a:cs typeface="Arial" charset="0"/>
                <a:sym typeface="Symbol" pitchFamily="18" charset="2"/>
              </a:rPr>
              <a:t></a:t>
            </a:r>
            <a:r>
              <a:rPr lang="en-US" sz="3600" b="1" baseline="-25000">
                <a:solidFill>
                  <a:srgbClr val="7030A0"/>
                </a:solidFill>
                <a:latin typeface="Perpetua" pitchFamily="18" charset="0"/>
                <a:cs typeface="Arial" charset="0"/>
                <a:sym typeface="Symbol" pitchFamily="18" charset="2"/>
              </a:rPr>
              <a:t>A</a:t>
            </a:r>
            <a:r>
              <a:rPr lang="en-US" sz="3600" b="1">
                <a:solidFill>
                  <a:srgbClr val="7030A0"/>
                </a:solidFill>
                <a:latin typeface="Perpetua" pitchFamily="18" charset="0"/>
                <a:cs typeface="Arial" charset="0"/>
                <a:sym typeface="Symbol" pitchFamily="18" charset="2"/>
              </a:rPr>
              <a:t>(E(R</a:t>
            </a:r>
            <a:r>
              <a:rPr lang="en-US" sz="3600" b="1" baseline="-25000">
                <a:solidFill>
                  <a:srgbClr val="7030A0"/>
                </a:solidFill>
                <a:latin typeface="Perpetua" pitchFamily="18" charset="0"/>
                <a:cs typeface="Arial" charset="0"/>
                <a:sym typeface="Symbol" pitchFamily="18" charset="2"/>
              </a:rPr>
              <a:t>M</a:t>
            </a:r>
            <a:r>
              <a:rPr lang="en-US" sz="3600" b="1">
                <a:solidFill>
                  <a:srgbClr val="7030A0"/>
                </a:solidFill>
                <a:latin typeface="Perpetua" pitchFamily="18" charset="0"/>
                <a:cs typeface="Arial" charset="0"/>
                <a:sym typeface="Symbol" pitchFamily="18" charset="2"/>
              </a:rPr>
              <a:t>) – R</a:t>
            </a:r>
            <a:r>
              <a:rPr lang="en-US" sz="3600" b="1" baseline="-25000">
                <a:solidFill>
                  <a:srgbClr val="7030A0"/>
                </a:solidFill>
                <a:latin typeface="Perpetua" pitchFamily="18" charset="0"/>
                <a:cs typeface="Arial" charset="0"/>
                <a:sym typeface="Symbol" pitchFamily="18" charset="2"/>
              </a:rPr>
              <a:t>f</a:t>
            </a:r>
            <a:r>
              <a:rPr lang="en-US" sz="3600" b="1">
                <a:solidFill>
                  <a:srgbClr val="7030A0"/>
                </a:solidFill>
                <a:latin typeface="Perpetua" pitchFamily="18" charset="0"/>
                <a:cs typeface="Arial" charset="0"/>
                <a:sym typeface="Symbol" pitchFamily="18" charset="2"/>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55300"/>
                                        </p:tgtEl>
                                        <p:attrNameLst>
                                          <p:attrName>style.visibility</p:attrName>
                                        </p:attrNameLst>
                                      </p:cBhvr>
                                      <p:to>
                                        <p:strVal val="visible"/>
                                      </p:to>
                                    </p:set>
                                    <p:anim calcmode="lin" valueType="num">
                                      <p:cBhvr>
                                        <p:cTn id="7" dur="500" fill="hold"/>
                                        <p:tgtEl>
                                          <p:spTgt spid="55300"/>
                                        </p:tgtEl>
                                        <p:attrNameLst>
                                          <p:attrName>ppt_w</p:attrName>
                                        </p:attrNameLst>
                                      </p:cBhvr>
                                      <p:tavLst>
                                        <p:tav tm="0">
                                          <p:val>
                                            <p:fltVal val="0"/>
                                          </p:val>
                                        </p:tav>
                                        <p:tav tm="100000">
                                          <p:val>
                                            <p:strVal val="#ppt_w"/>
                                          </p:val>
                                        </p:tav>
                                      </p:tavLst>
                                    </p:anim>
                                    <p:anim calcmode="lin" valueType="num">
                                      <p:cBhvr>
                                        <p:cTn id="8" dur="500" fill="hold"/>
                                        <p:tgtEl>
                                          <p:spTgt spid="55300"/>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p:cTn id="13" dur="500" fill="hold"/>
                                        <p:tgtEl>
                                          <p:spTgt spid="14"/>
                                        </p:tgtEl>
                                        <p:attrNameLst>
                                          <p:attrName>ppt_w</p:attrName>
                                        </p:attrNameLst>
                                      </p:cBhvr>
                                      <p:tavLst>
                                        <p:tav tm="0">
                                          <p:val>
                                            <p:fltVal val="0"/>
                                          </p:val>
                                        </p:tav>
                                        <p:tav tm="100000">
                                          <p:val>
                                            <p:strVal val="#ppt_w"/>
                                          </p:val>
                                        </p:tav>
                                      </p:tavLst>
                                    </p:anim>
                                    <p:anim calcmode="lin" valueType="num">
                                      <p:cBhvr>
                                        <p:cTn id="14" dur="500" fill="hold"/>
                                        <p:tgtEl>
                                          <p:spTgt spid="14"/>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5" name="Title 1"/>
          <p:cNvSpPr>
            <a:spLocks noGrp="1"/>
          </p:cNvSpPr>
          <p:nvPr>
            <p:ph type="title"/>
          </p:nvPr>
        </p:nvSpPr>
        <p:spPr>
          <a:xfrm>
            <a:off x="914400" y="152400"/>
            <a:ext cx="7772400" cy="1524000"/>
          </a:xfrm>
          <a:solidFill>
            <a:schemeClr val="bg2"/>
          </a:solidFill>
        </p:spPr>
        <p:txBody>
          <a:bodyPr/>
          <a:lstStyle/>
          <a:p>
            <a:pPr algn="ctr" eaLnBrk="1" hangingPunct="1"/>
            <a:r>
              <a:rPr lang="en-US" sz="4800" b="1" smtClean="0"/>
              <a:t>Variance and Standard Deviation</a:t>
            </a:r>
          </a:p>
        </p:txBody>
      </p:sp>
      <p:sp>
        <p:nvSpPr>
          <p:cNvPr id="3" name="Rectangle 2"/>
          <p:cNvSpPr>
            <a:spLocks noChangeArrowheads="1"/>
          </p:cNvSpPr>
          <p:nvPr/>
        </p:nvSpPr>
        <p:spPr bwMode="auto">
          <a:xfrm>
            <a:off x="914400" y="1905000"/>
            <a:ext cx="7391400" cy="3138488"/>
          </a:xfrm>
          <a:prstGeom prst="rect">
            <a:avLst/>
          </a:prstGeom>
          <a:noFill/>
          <a:ln w="9525">
            <a:noFill/>
            <a:miter lim="800000"/>
            <a:headEnd/>
            <a:tailEnd/>
          </a:ln>
        </p:spPr>
        <p:txBody>
          <a:bodyPr>
            <a:spAutoFit/>
          </a:bodyPr>
          <a:lstStyle/>
          <a:p>
            <a:pPr marL="176213" indent="-176213">
              <a:buFont typeface="Arial" charset="0"/>
              <a:buChar char="•"/>
            </a:pPr>
            <a:r>
              <a:rPr lang="en-US" sz="3200" b="1">
                <a:latin typeface="Perpetua" pitchFamily="18" charset="0"/>
                <a:cs typeface="Arial" charset="0"/>
              </a:rPr>
              <a:t>Variance and standard deviation measure the volatility of returns</a:t>
            </a:r>
          </a:p>
          <a:p>
            <a:pPr marL="176213" indent="-176213">
              <a:buFont typeface="Arial" charset="0"/>
              <a:buChar char="•"/>
            </a:pPr>
            <a:endParaRPr lang="en-US" sz="2000" b="1">
              <a:latin typeface="Perpetua" pitchFamily="18" charset="0"/>
              <a:cs typeface="Arial" charset="0"/>
            </a:endParaRPr>
          </a:p>
          <a:p>
            <a:pPr marL="176213" indent="-176213">
              <a:buFont typeface="Arial" charset="0"/>
              <a:buChar char="•"/>
            </a:pPr>
            <a:r>
              <a:rPr lang="en-US" sz="3200" b="1">
                <a:latin typeface="Perpetua" pitchFamily="18" charset="0"/>
                <a:cs typeface="Arial" charset="0"/>
              </a:rPr>
              <a:t>Using unequal probabilities for the entire range of possible outcomes</a:t>
            </a:r>
          </a:p>
          <a:p>
            <a:pPr marL="176213" indent="-176213">
              <a:buFont typeface="Arial" charset="0"/>
              <a:buChar char="•"/>
            </a:pPr>
            <a:endParaRPr lang="en-US" sz="2000" b="1">
              <a:latin typeface="Perpetua" pitchFamily="18" charset="0"/>
              <a:cs typeface="Arial" charset="0"/>
            </a:endParaRPr>
          </a:p>
          <a:p>
            <a:pPr marL="176213" indent="-176213">
              <a:buFont typeface="Arial" charset="0"/>
              <a:buChar char="•"/>
            </a:pPr>
            <a:r>
              <a:rPr lang="en-US" sz="3200" b="1">
                <a:latin typeface="Perpetua" pitchFamily="18" charset="0"/>
                <a:cs typeface="Arial" charset="0"/>
              </a:rPr>
              <a:t>Weighted average of squared deviations</a:t>
            </a:r>
            <a:endParaRPr lang="en-US" sz="2000" b="1">
              <a:latin typeface="Perpetua" pitchFamily="18" charset="0"/>
              <a:cs typeface="Arial" charset="0"/>
            </a:endParaRPr>
          </a:p>
        </p:txBody>
      </p:sp>
      <p:graphicFrame>
        <p:nvGraphicFramePr>
          <p:cNvPr id="11268" name="Object 10"/>
          <p:cNvGraphicFramePr>
            <a:graphicFrameLocks noChangeAspect="1"/>
          </p:cNvGraphicFramePr>
          <p:nvPr/>
        </p:nvGraphicFramePr>
        <p:xfrm>
          <a:off x="3051175" y="5029200"/>
          <a:ext cx="4552950" cy="1524000"/>
        </p:xfrm>
        <a:graphic>
          <a:graphicData uri="http://schemas.openxmlformats.org/presentationml/2006/ole">
            <p:oleObj spid="_x0000_s21515" name="Equation" r:id="rId4" imgW="45910440" imgH="1382652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1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10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3" presetClass="entr" presetSubtype="0" fill="hold" nodeType="clickEffect">
                                  <p:stCondLst>
                                    <p:cond delay="0"/>
                                  </p:stCondLst>
                                  <p:childTnLst>
                                    <p:set>
                                      <p:cBhvr>
                                        <p:cTn id="24" dur="1" fill="hold">
                                          <p:stCondLst>
                                            <p:cond delay="0"/>
                                          </p:stCondLst>
                                        </p:cTn>
                                        <p:tgtEl>
                                          <p:spTgt spid="11268"/>
                                        </p:tgtEl>
                                        <p:attrNameLst>
                                          <p:attrName>style.visibility</p:attrName>
                                        </p:attrNameLst>
                                      </p:cBhvr>
                                      <p:to>
                                        <p:strVal val="visible"/>
                                      </p:to>
                                    </p:set>
                                    <p:anim calcmode="lin" valueType="num">
                                      <p:cBhvr>
                                        <p:cTn id="25" dur="500" fill="hold"/>
                                        <p:tgtEl>
                                          <p:spTgt spid="11268"/>
                                        </p:tgtEl>
                                        <p:attrNameLst>
                                          <p:attrName>ppt_w</p:attrName>
                                        </p:attrNameLst>
                                      </p:cBhvr>
                                      <p:tavLst>
                                        <p:tav tm="0">
                                          <p:val>
                                            <p:fltVal val="0"/>
                                          </p:val>
                                        </p:tav>
                                        <p:tav tm="100000">
                                          <p:val>
                                            <p:strVal val="#ppt_w"/>
                                          </p:val>
                                        </p:tav>
                                      </p:tavLst>
                                    </p:anim>
                                    <p:anim calcmode="lin" valueType="num">
                                      <p:cBhvr>
                                        <p:cTn id="26" dur="500" fill="hold"/>
                                        <p:tgtEl>
                                          <p:spTgt spid="11268"/>
                                        </p:tgtEl>
                                        <p:attrNameLst>
                                          <p:attrName>ppt_h</p:attrName>
                                        </p:attrNameLst>
                                      </p:cBhvr>
                                      <p:tavLst>
                                        <p:tav tm="0">
                                          <p:val>
                                            <p:fltVal val="0"/>
                                          </p:val>
                                        </p:tav>
                                        <p:tav tm="100000">
                                          <p:val>
                                            <p:strVal val="#ppt_h"/>
                                          </p:val>
                                        </p:tav>
                                      </p:tavLst>
                                    </p:anim>
                                    <p:animEffect transition="in" filter="fade">
                                      <p:cBhvr>
                                        <p:cTn id="27" dur="500"/>
                                        <p:tgtEl>
                                          <p:spTgt spid="11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685800" y="304800"/>
            <a:ext cx="7772400" cy="1447800"/>
          </a:xfrm>
          <a:solidFill>
            <a:schemeClr val="bg2"/>
          </a:solidFill>
        </p:spPr>
        <p:txBody>
          <a:bodyPr/>
          <a:lstStyle/>
          <a:p>
            <a:pPr algn="ctr" eaLnBrk="1" hangingPunct="1"/>
            <a:r>
              <a:rPr lang="en-US" sz="4800" b="1" smtClean="0"/>
              <a:t>Example: Variance and Standard Deviation</a:t>
            </a:r>
          </a:p>
        </p:txBody>
      </p:sp>
      <p:sp>
        <p:nvSpPr>
          <p:cNvPr id="27650" name="Rectangle 2"/>
          <p:cNvSpPr>
            <a:spLocks noChangeArrowheads="1"/>
          </p:cNvSpPr>
          <p:nvPr/>
        </p:nvSpPr>
        <p:spPr bwMode="auto">
          <a:xfrm>
            <a:off x="457200" y="3276600"/>
            <a:ext cx="8534400" cy="2308225"/>
          </a:xfrm>
          <a:prstGeom prst="rect">
            <a:avLst/>
          </a:prstGeom>
          <a:noFill/>
          <a:ln w="9525">
            <a:noFill/>
            <a:miter lim="800000"/>
            <a:headEnd/>
            <a:tailEnd/>
          </a:ln>
        </p:spPr>
        <p:txBody>
          <a:bodyPr>
            <a:spAutoFit/>
          </a:bodyPr>
          <a:lstStyle/>
          <a:p>
            <a:pPr lvl="1">
              <a:lnSpc>
                <a:spcPct val="90000"/>
              </a:lnSpc>
            </a:pPr>
            <a:r>
              <a:rPr lang="en-US" sz="3200" b="1" u="sng">
                <a:solidFill>
                  <a:srgbClr val="0070C0"/>
                </a:solidFill>
                <a:latin typeface="Perpetua" pitchFamily="18" charset="0"/>
              </a:rPr>
              <a:t>	State		Probability	C	T</a:t>
            </a:r>
          </a:p>
          <a:p>
            <a:pPr lvl="1">
              <a:lnSpc>
                <a:spcPct val="90000"/>
              </a:lnSpc>
            </a:pPr>
            <a:r>
              <a:rPr lang="en-US" sz="3200" b="1">
                <a:solidFill>
                  <a:srgbClr val="0070C0"/>
                </a:solidFill>
                <a:latin typeface="Perpetua" pitchFamily="18" charset="0"/>
              </a:rPr>
              <a:t>	Boom		0.3		15	25</a:t>
            </a:r>
          </a:p>
          <a:p>
            <a:pPr lvl="1">
              <a:lnSpc>
                <a:spcPct val="90000"/>
              </a:lnSpc>
            </a:pPr>
            <a:r>
              <a:rPr lang="en-US" sz="3200" b="1">
                <a:solidFill>
                  <a:srgbClr val="0070C0"/>
                </a:solidFill>
                <a:latin typeface="Perpetua" pitchFamily="18" charset="0"/>
              </a:rPr>
              <a:t>	Normal		0.5		10	20</a:t>
            </a:r>
          </a:p>
          <a:p>
            <a:pPr lvl="1">
              <a:lnSpc>
                <a:spcPct val="90000"/>
              </a:lnSpc>
            </a:pPr>
            <a:r>
              <a:rPr lang="en-US" sz="3200" b="1">
                <a:solidFill>
                  <a:srgbClr val="0070C0"/>
                </a:solidFill>
                <a:latin typeface="Perpetua" pitchFamily="18" charset="0"/>
              </a:rPr>
              <a:t>	Recession		0.2		  2	  1</a:t>
            </a:r>
          </a:p>
          <a:p>
            <a:pPr lvl="1">
              <a:lnSpc>
                <a:spcPct val="90000"/>
              </a:lnSpc>
            </a:pPr>
            <a:r>
              <a:rPr lang="en-US" sz="3200" b="1">
                <a:solidFill>
                  <a:srgbClr val="FF0000"/>
                </a:solidFill>
                <a:latin typeface="Perpetua" pitchFamily="18" charset="0"/>
              </a:rPr>
              <a:t>Expected return		         9.9%	17.7%</a:t>
            </a:r>
          </a:p>
        </p:txBody>
      </p:sp>
      <p:sp>
        <p:nvSpPr>
          <p:cNvPr id="27651" name="TextBox 3"/>
          <p:cNvSpPr txBox="1">
            <a:spLocks noChangeArrowheads="1"/>
          </p:cNvSpPr>
          <p:nvPr/>
        </p:nvSpPr>
        <p:spPr bwMode="auto">
          <a:xfrm>
            <a:off x="1295400" y="1905000"/>
            <a:ext cx="6324600" cy="954088"/>
          </a:xfrm>
          <a:prstGeom prst="rect">
            <a:avLst/>
          </a:prstGeom>
          <a:noFill/>
          <a:ln w="9525">
            <a:noFill/>
            <a:miter lim="800000"/>
            <a:headEnd/>
            <a:tailEnd/>
          </a:ln>
        </p:spPr>
        <p:txBody>
          <a:bodyPr>
            <a:spAutoFit/>
          </a:bodyPr>
          <a:lstStyle/>
          <a:p>
            <a:r>
              <a:rPr lang="en-US" sz="2800" b="1">
                <a:latin typeface="Perpetua" pitchFamily="18" charset="0"/>
                <a:cs typeface="Arial" charset="0"/>
              </a:rPr>
              <a:t>Considering the previous example of stocks C and 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914400" y="152400"/>
            <a:ext cx="7772400" cy="1447800"/>
          </a:xfrm>
          <a:solidFill>
            <a:schemeClr val="bg2"/>
          </a:solidFill>
        </p:spPr>
        <p:txBody>
          <a:bodyPr/>
          <a:lstStyle/>
          <a:p>
            <a:pPr algn="ctr" eaLnBrk="1" hangingPunct="1"/>
            <a:r>
              <a:rPr lang="en-US" sz="4800" b="1" smtClean="0"/>
              <a:t>Example: Variance and Standard Deviation</a:t>
            </a:r>
          </a:p>
        </p:txBody>
      </p:sp>
      <p:sp>
        <p:nvSpPr>
          <p:cNvPr id="28674" name="Rectangle 2"/>
          <p:cNvSpPr>
            <a:spLocks noChangeArrowheads="1"/>
          </p:cNvSpPr>
          <p:nvPr/>
        </p:nvSpPr>
        <p:spPr bwMode="auto">
          <a:xfrm>
            <a:off x="525463" y="2438400"/>
            <a:ext cx="8229600" cy="2308225"/>
          </a:xfrm>
          <a:prstGeom prst="rect">
            <a:avLst/>
          </a:prstGeom>
          <a:noFill/>
          <a:ln w="9525">
            <a:noFill/>
            <a:miter lim="800000"/>
            <a:headEnd/>
            <a:tailEnd/>
          </a:ln>
        </p:spPr>
        <p:txBody>
          <a:bodyPr>
            <a:spAutoFit/>
          </a:bodyPr>
          <a:lstStyle/>
          <a:p>
            <a:pPr lvl="1">
              <a:lnSpc>
                <a:spcPct val="90000"/>
              </a:lnSpc>
            </a:pPr>
            <a:r>
              <a:rPr lang="en-US" sz="3200" b="1" u="sng" dirty="0">
                <a:solidFill>
                  <a:srgbClr val="0070C0"/>
                </a:solidFill>
                <a:latin typeface="Perpetua" pitchFamily="18" charset="0"/>
              </a:rPr>
              <a:t>	State		Probability	C	T</a:t>
            </a:r>
          </a:p>
          <a:p>
            <a:pPr lvl="1">
              <a:lnSpc>
                <a:spcPct val="90000"/>
              </a:lnSpc>
            </a:pPr>
            <a:r>
              <a:rPr lang="en-US" sz="3200" b="1" dirty="0">
                <a:solidFill>
                  <a:srgbClr val="0070C0"/>
                </a:solidFill>
                <a:latin typeface="Perpetua" pitchFamily="18" charset="0"/>
              </a:rPr>
              <a:t>	Boom		0.3		15	25</a:t>
            </a:r>
          </a:p>
          <a:p>
            <a:pPr lvl="1">
              <a:lnSpc>
                <a:spcPct val="90000"/>
              </a:lnSpc>
            </a:pPr>
            <a:r>
              <a:rPr lang="en-US" sz="3200" b="1" dirty="0">
                <a:solidFill>
                  <a:srgbClr val="0070C0"/>
                </a:solidFill>
                <a:latin typeface="Perpetua" pitchFamily="18" charset="0"/>
              </a:rPr>
              <a:t>	Normal		0.5		10	20</a:t>
            </a:r>
          </a:p>
          <a:p>
            <a:pPr lvl="1">
              <a:lnSpc>
                <a:spcPct val="90000"/>
              </a:lnSpc>
            </a:pPr>
            <a:r>
              <a:rPr lang="en-US" sz="3200" b="1" dirty="0">
                <a:solidFill>
                  <a:srgbClr val="0070C0"/>
                </a:solidFill>
                <a:latin typeface="Perpetua" pitchFamily="18" charset="0"/>
              </a:rPr>
              <a:t>	Recession		0.2		  2	  1</a:t>
            </a:r>
          </a:p>
          <a:p>
            <a:pPr lvl="1">
              <a:lnSpc>
                <a:spcPct val="90000"/>
              </a:lnSpc>
            </a:pPr>
            <a:r>
              <a:rPr lang="en-US" sz="3200" b="1" dirty="0">
                <a:solidFill>
                  <a:srgbClr val="FF0000"/>
                </a:solidFill>
                <a:latin typeface="Perpetua" pitchFamily="18" charset="0"/>
              </a:rPr>
              <a:t>Expected return		         9.9%	17.7%</a:t>
            </a:r>
          </a:p>
        </p:txBody>
      </p:sp>
      <p:sp>
        <p:nvSpPr>
          <p:cNvPr id="4" name="TextBox 3"/>
          <p:cNvSpPr txBox="1">
            <a:spLocks noChangeArrowheads="1"/>
          </p:cNvSpPr>
          <p:nvPr/>
        </p:nvSpPr>
        <p:spPr bwMode="auto">
          <a:xfrm>
            <a:off x="1295400" y="1600200"/>
            <a:ext cx="6324600" cy="946150"/>
          </a:xfrm>
          <a:prstGeom prst="rect">
            <a:avLst/>
          </a:prstGeom>
          <a:noFill/>
          <a:ln w="9525">
            <a:noFill/>
            <a:miter lim="800000"/>
            <a:headEnd/>
            <a:tailEnd/>
          </a:ln>
        </p:spPr>
        <p:txBody>
          <a:bodyPr>
            <a:spAutoFit/>
          </a:bodyPr>
          <a:lstStyle/>
          <a:p>
            <a:pPr marL="401638" indent="-401638"/>
            <a:r>
              <a:rPr lang="en-US" sz="2800" b="1" dirty="0">
                <a:latin typeface="Perpetua" pitchFamily="18" charset="0"/>
                <a:cs typeface="Arial" charset="0"/>
              </a:rPr>
              <a:t>1. What is the variance and standard deviation for C?</a:t>
            </a:r>
          </a:p>
        </p:txBody>
      </p:sp>
      <p:sp>
        <p:nvSpPr>
          <p:cNvPr id="5" name="Rectangle 4"/>
          <p:cNvSpPr>
            <a:spLocks noChangeArrowheads="1"/>
          </p:cNvSpPr>
          <p:nvPr/>
        </p:nvSpPr>
        <p:spPr bwMode="auto">
          <a:xfrm>
            <a:off x="990600" y="4648200"/>
            <a:ext cx="8001000" cy="2062163"/>
          </a:xfrm>
          <a:prstGeom prst="rect">
            <a:avLst/>
          </a:prstGeom>
          <a:noFill/>
          <a:ln w="9525">
            <a:noFill/>
            <a:miter lim="800000"/>
            <a:headEnd/>
            <a:tailEnd/>
          </a:ln>
        </p:spPr>
        <p:txBody>
          <a:bodyPr>
            <a:spAutoFit/>
          </a:bodyPr>
          <a:lstStyle/>
          <a:p>
            <a:r>
              <a:rPr lang="en-US" sz="3200" b="1">
                <a:solidFill>
                  <a:srgbClr val="FF0000"/>
                </a:solidFill>
                <a:latin typeface="Perpetua" pitchFamily="18" charset="0"/>
                <a:cs typeface="Arial" charset="0"/>
              </a:rPr>
              <a:t>Stock C</a:t>
            </a:r>
          </a:p>
          <a:p>
            <a:pPr lvl="1"/>
            <a:r>
              <a:rPr lang="en-US" sz="3200" b="1">
                <a:solidFill>
                  <a:srgbClr val="FF0000"/>
                </a:solidFill>
                <a:latin typeface="Perpetua" pitchFamily="18" charset="0"/>
                <a:cs typeface="Arial" charset="0"/>
                <a:sym typeface="Symbol" pitchFamily="18" charset="2"/>
              </a:rPr>
              <a:t></a:t>
            </a:r>
            <a:r>
              <a:rPr lang="en-US" sz="3200" b="1" baseline="30000">
                <a:solidFill>
                  <a:srgbClr val="FF0000"/>
                </a:solidFill>
                <a:latin typeface="Perpetua" pitchFamily="18" charset="0"/>
                <a:cs typeface="Arial" charset="0"/>
                <a:sym typeface="Symbol" pitchFamily="18" charset="2"/>
              </a:rPr>
              <a:t>2</a:t>
            </a:r>
            <a:r>
              <a:rPr lang="en-US" sz="3200" b="1">
                <a:solidFill>
                  <a:srgbClr val="FF0000"/>
                </a:solidFill>
                <a:latin typeface="Perpetua" pitchFamily="18" charset="0"/>
                <a:cs typeface="Arial" charset="0"/>
                <a:sym typeface="Symbol" pitchFamily="18" charset="2"/>
              </a:rPr>
              <a:t> = .3(15-9.9)</a:t>
            </a:r>
            <a:r>
              <a:rPr lang="en-US" sz="3200" b="1" baseline="30000">
                <a:solidFill>
                  <a:srgbClr val="FF0000"/>
                </a:solidFill>
                <a:latin typeface="Perpetua" pitchFamily="18" charset="0"/>
                <a:cs typeface="Arial" charset="0"/>
                <a:sym typeface="Symbol" pitchFamily="18" charset="2"/>
              </a:rPr>
              <a:t>2</a:t>
            </a:r>
            <a:r>
              <a:rPr lang="en-US" sz="3200" b="1">
                <a:solidFill>
                  <a:srgbClr val="FF0000"/>
                </a:solidFill>
                <a:latin typeface="Perpetua" pitchFamily="18" charset="0"/>
                <a:cs typeface="Arial" charset="0"/>
                <a:sym typeface="Symbol" pitchFamily="18" charset="2"/>
              </a:rPr>
              <a:t> + .5(10-9.9)</a:t>
            </a:r>
            <a:r>
              <a:rPr lang="en-US" sz="3200" b="1" baseline="30000">
                <a:solidFill>
                  <a:srgbClr val="FF0000"/>
                </a:solidFill>
                <a:latin typeface="Perpetua" pitchFamily="18" charset="0"/>
                <a:cs typeface="Arial" charset="0"/>
                <a:sym typeface="Symbol" pitchFamily="18" charset="2"/>
              </a:rPr>
              <a:t>2</a:t>
            </a:r>
            <a:r>
              <a:rPr lang="en-US" sz="3200" b="1">
                <a:solidFill>
                  <a:srgbClr val="FF0000"/>
                </a:solidFill>
                <a:latin typeface="Perpetua" pitchFamily="18" charset="0"/>
                <a:cs typeface="Arial" charset="0"/>
                <a:sym typeface="Symbol" pitchFamily="18" charset="2"/>
              </a:rPr>
              <a:t> + .2(2-9.9)</a:t>
            </a:r>
            <a:r>
              <a:rPr lang="en-US" sz="3200" b="1" baseline="30000">
                <a:solidFill>
                  <a:srgbClr val="FF0000"/>
                </a:solidFill>
                <a:latin typeface="Perpetua" pitchFamily="18" charset="0"/>
                <a:cs typeface="Arial" charset="0"/>
                <a:sym typeface="Symbol" pitchFamily="18" charset="2"/>
              </a:rPr>
              <a:t>2</a:t>
            </a:r>
            <a:r>
              <a:rPr lang="en-US" sz="3200" b="1">
                <a:solidFill>
                  <a:srgbClr val="FF0000"/>
                </a:solidFill>
                <a:latin typeface="Perpetua" pitchFamily="18" charset="0"/>
                <a:cs typeface="Arial" charset="0"/>
                <a:sym typeface="Symbol" pitchFamily="18" charset="2"/>
              </a:rPr>
              <a:t> = 20.29</a:t>
            </a:r>
          </a:p>
          <a:p>
            <a:pPr lvl="1"/>
            <a:r>
              <a:rPr lang="en-US" sz="3200" b="1">
                <a:solidFill>
                  <a:srgbClr val="FF0000"/>
                </a:solidFill>
                <a:latin typeface="Perpetua" pitchFamily="18" charset="0"/>
                <a:cs typeface="Arial" charset="0"/>
                <a:sym typeface="Symbol" pitchFamily="18" charset="2"/>
              </a:rPr>
              <a:t> = 4.50%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 calcmode="lin" valueType="num">
                                      <p:cBhvr>
                                        <p:cTn id="14" dur="1000" fill="hold"/>
                                        <p:tgtEl>
                                          <p:spTgt spid="5">
                                            <p:txEl>
                                              <p:pRg st="0" end="0"/>
                                            </p:txEl>
                                          </p:spTgt>
                                        </p:tgtEl>
                                        <p:attrNameLst>
                                          <p:attrName>ppt_w</p:attrName>
                                        </p:attrNameLst>
                                      </p:cBhvr>
                                      <p:tavLst>
                                        <p:tav tm="0">
                                          <p:val>
                                            <p:strVal val="#ppt_w*0.70"/>
                                          </p:val>
                                        </p:tav>
                                        <p:tav tm="100000">
                                          <p:val>
                                            <p:strVal val="#ppt_w"/>
                                          </p:val>
                                        </p:tav>
                                      </p:tavLst>
                                    </p:anim>
                                    <p:anim calcmode="lin" valueType="num">
                                      <p:cBhvr>
                                        <p:cTn id="15" dur="1000" fill="hold"/>
                                        <p:tgtEl>
                                          <p:spTgt spid="5">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5">
                                            <p:txEl>
                                              <p:pRg st="0" end="0"/>
                                            </p:txEl>
                                          </p:spTgt>
                                        </p:tgtEl>
                                      </p:cBhvr>
                                    </p:animEffect>
                                  </p:childTnLst>
                                </p:cTn>
                              </p:par>
                              <p:par>
                                <p:cTn id="17" presetID="55" presetClass="entr" presetSubtype="0" fill="hold" nodeType="with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p:cTn id="19" dur="1000" fill="hold"/>
                                        <p:tgtEl>
                                          <p:spTgt spid="5">
                                            <p:txEl>
                                              <p:pRg st="1" end="1"/>
                                            </p:txEl>
                                          </p:spTgt>
                                        </p:tgtEl>
                                        <p:attrNameLst>
                                          <p:attrName>ppt_w</p:attrName>
                                        </p:attrNameLst>
                                      </p:cBhvr>
                                      <p:tavLst>
                                        <p:tav tm="0">
                                          <p:val>
                                            <p:strVal val="#ppt_w*0.70"/>
                                          </p:val>
                                        </p:tav>
                                        <p:tav tm="100000">
                                          <p:val>
                                            <p:strVal val="#ppt_w"/>
                                          </p:val>
                                        </p:tav>
                                      </p:tavLst>
                                    </p:anim>
                                    <p:anim calcmode="lin" valueType="num">
                                      <p:cBhvr>
                                        <p:cTn id="20" dur="1000" fill="hold"/>
                                        <p:tgtEl>
                                          <p:spTgt spid="5">
                                            <p:txEl>
                                              <p:pRg st="1" end="1"/>
                                            </p:txEl>
                                          </p:spTgt>
                                        </p:tgtEl>
                                        <p:attrNameLst>
                                          <p:attrName>ppt_h</p:attrName>
                                        </p:attrNameLst>
                                      </p:cBhvr>
                                      <p:tavLst>
                                        <p:tav tm="0">
                                          <p:val>
                                            <p:strVal val="#ppt_h"/>
                                          </p:val>
                                        </p:tav>
                                        <p:tav tm="100000">
                                          <p:val>
                                            <p:strVal val="#ppt_h"/>
                                          </p:val>
                                        </p:tav>
                                      </p:tavLst>
                                    </p:anim>
                                    <p:animEffect transition="in" filter="fade">
                                      <p:cBhvr>
                                        <p:cTn id="21" dur="1000"/>
                                        <p:tgtEl>
                                          <p:spTgt spid="5">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nodeType="clickEffect">
                                  <p:stCondLst>
                                    <p:cond delay="0"/>
                                  </p:stCondLst>
                                  <p:childTnLst>
                                    <p:set>
                                      <p:cBhvr>
                                        <p:cTn id="25" dur="1" fill="hold">
                                          <p:stCondLst>
                                            <p:cond delay="0"/>
                                          </p:stCondLst>
                                        </p:cTn>
                                        <p:tgtEl>
                                          <p:spTgt spid="5">
                                            <p:txEl>
                                              <p:pRg st="2" end="2"/>
                                            </p:txEl>
                                          </p:spTgt>
                                        </p:tgtEl>
                                        <p:attrNameLst>
                                          <p:attrName>style.visibility</p:attrName>
                                        </p:attrNameLst>
                                      </p:cBhvr>
                                      <p:to>
                                        <p:strVal val="visible"/>
                                      </p:to>
                                    </p:set>
                                    <p:anim calcmode="lin" valueType="num">
                                      <p:cBhvr>
                                        <p:cTn id="26" dur="1000" fill="hold"/>
                                        <p:tgtEl>
                                          <p:spTgt spid="5">
                                            <p:txEl>
                                              <p:pRg st="2" end="2"/>
                                            </p:txEl>
                                          </p:spTgt>
                                        </p:tgtEl>
                                        <p:attrNameLst>
                                          <p:attrName>ppt_w</p:attrName>
                                        </p:attrNameLst>
                                      </p:cBhvr>
                                      <p:tavLst>
                                        <p:tav tm="0">
                                          <p:val>
                                            <p:strVal val="#ppt_w*0.70"/>
                                          </p:val>
                                        </p:tav>
                                        <p:tav tm="100000">
                                          <p:val>
                                            <p:strVal val="#ppt_w"/>
                                          </p:val>
                                        </p:tav>
                                      </p:tavLst>
                                    </p:anim>
                                    <p:anim calcmode="lin" valueType="num">
                                      <p:cBhvr>
                                        <p:cTn id="27" dur="1000" fill="hold"/>
                                        <p:tgtEl>
                                          <p:spTgt spid="5">
                                            <p:txEl>
                                              <p:pRg st="2" end="2"/>
                                            </p:txEl>
                                          </p:spTgt>
                                        </p:tgtEl>
                                        <p:attrNameLst>
                                          <p:attrName>ppt_h</p:attrName>
                                        </p:attrNameLst>
                                      </p:cBhvr>
                                      <p:tavLst>
                                        <p:tav tm="0">
                                          <p:val>
                                            <p:strVal val="#ppt_h"/>
                                          </p:val>
                                        </p:tav>
                                        <p:tav tm="100000">
                                          <p:val>
                                            <p:strVal val="#ppt_h"/>
                                          </p:val>
                                        </p:tav>
                                      </p:tavLst>
                                    </p:anim>
                                    <p:animEffect transition="in" filter="fade">
                                      <p:cBhvr>
                                        <p:cTn id="28"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a:xfrm>
            <a:off x="914400" y="152400"/>
            <a:ext cx="7772400" cy="1447800"/>
          </a:xfrm>
          <a:solidFill>
            <a:schemeClr val="bg2"/>
          </a:solidFill>
        </p:spPr>
        <p:txBody>
          <a:bodyPr/>
          <a:lstStyle/>
          <a:p>
            <a:pPr algn="ctr" eaLnBrk="1" hangingPunct="1"/>
            <a:r>
              <a:rPr lang="en-US" sz="4800" b="1" smtClean="0"/>
              <a:t>Example: Variance and Standard Deviation</a:t>
            </a:r>
          </a:p>
        </p:txBody>
      </p:sp>
      <p:sp>
        <p:nvSpPr>
          <p:cNvPr id="29698" name="Rectangle 2"/>
          <p:cNvSpPr>
            <a:spLocks noChangeArrowheads="1"/>
          </p:cNvSpPr>
          <p:nvPr/>
        </p:nvSpPr>
        <p:spPr bwMode="auto">
          <a:xfrm>
            <a:off x="838200" y="2554288"/>
            <a:ext cx="8001000" cy="2344737"/>
          </a:xfrm>
          <a:prstGeom prst="rect">
            <a:avLst/>
          </a:prstGeom>
          <a:noFill/>
          <a:ln w="9525">
            <a:noFill/>
            <a:miter lim="800000"/>
            <a:headEnd/>
            <a:tailEnd/>
          </a:ln>
        </p:spPr>
        <p:txBody>
          <a:bodyPr>
            <a:spAutoFit/>
          </a:bodyPr>
          <a:lstStyle/>
          <a:p>
            <a:pPr lvl="1">
              <a:lnSpc>
                <a:spcPct val="90000"/>
              </a:lnSpc>
            </a:pPr>
            <a:r>
              <a:rPr lang="en-US" sz="3200" b="1" u="sng">
                <a:solidFill>
                  <a:srgbClr val="0070C0"/>
                </a:solidFill>
                <a:latin typeface="Perpetua" pitchFamily="18" charset="0"/>
              </a:rPr>
              <a:t>	State		Probability	C	T</a:t>
            </a:r>
          </a:p>
          <a:p>
            <a:pPr lvl="1">
              <a:lnSpc>
                <a:spcPct val="90000"/>
              </a:lnSpc>
            </a:pPr>
            <a:r>
              <a:rPr lang="en-US" sz="3200" b="1">
                <a:solidFill>
                  <a:srgbClr val="0070C0"/>
                </a:solidFill>
                <a:latin typeface="Perpetua" pitchFamily="18" charset="0"/>
              </a:rPr>
              <a:t>	Boom		0.3		15	25</a:t>
            </a:r>
          </a:p>
          <a:p>
            <a:pPr lvl="1">
              <a:lnSpc>
                <a:spcPct val="90000"/>
              </a:lnSpc>
            </a:pPr>
            <a:r>
              <a:rPr lang="en-US" sz="3200" b="1">
                <a:solidFill>
                  <a:srgbClr val="0070C0"/>
                </a:solidFill>
                <a:latin typeface="Perpetua" pitchFamily="18" charset="0"/>
              </a:rPr>
              <a:t>	Normal		0.5		10	20</a:t>
            </a:r>
          </a:p>
          <a:p>
            <a:pPr lvl="1">
              <a:lnSpc>
                <a:spcPct val="90000"/>
              </a:lnSpc>
            </a:pPr>
            <a:r>
              <a:rPr lang="en-US" sz="3200" b="1">
                <a:solidFill>
                  <a:srgbClr val="0070C0"/>
                </a:solidFill>
                <a:latin typeface="Perpetua" pitchFamily="18" charset="0"/>
              </a:rPr>
              <a:t>	Recession		0.2		  2	  1</a:t>
            </a:r>
          </a:p>
          <a:p>
            <a:pPr lvl="1">
              <a:lnSpc>
                <a:spcPct val="90000"/>
              </a:lnSpc>
            </a:pPr>
            <a:r>
              <a:rPr lang="en-US" sz="3200" b="1">
                <a:solidFill>
                  <a:srgbClr val="FF0000"/>
                </a:solidFill>
                <a:latin typeface="Perpetua" pitchFamily="18" charset="0"/>
              </a:rPr>
              <a:t>Expected return		         9.9%	17.7%</a:t>
            </a:r>
          </a:p>
        </p:txBody>
      </p:sp>
      <p:sp>
        <p:nvSpPr>
          <p:cNvPr id="4" name="TextBox 3"/>
          <p:cNvSpPr txBox="1">
            <a:spLocks noChangeArrowheads="1"/>
          </p:cNvSpPr>
          <p:nvPr/>
        </p:nvSpPr>
        <p:spPr bwMode="auto">
          <a:xfrm>
            <a:off x="1295400" y="1600200"/>
            <a:ext cx="6324600" cy="946150"/>
          </a:xfrm>
          <a:prstGeom prst="rect">
            <a:avLst/>
          </a:prstGeom>
          <a:noFill/>
          <a:ln w="9525">
            <a:noFill/>
            <a:miter lim="800000"/>
            <a:headEnd/>
            <a:tailEnd/>
          </a:ln>
        </p:spPr>
        <p:txBody>
          <a:bodyPr>
            <a:spAutoFit/>
          </a:bodyPr>
          <a:lstStyle/>
          <a:p>
            <a:pPr marL="336550" indent="-336550"/>
            <a:r>
              <a:rPr lang="en-US" sz="2800" b="1">
                <a:latin typeface="Perpetua" pitchFamily="18" charset="0"/>
                <a:cs typeface="Arial" charset="0"/>
              </a:rPr>
              <a:t>2. What is the variance and standard deviation for T?</a:t>
            </a:r>
          </a:p>
        </p:txBody>
      </p:sp>
      <p:sp>
        <p:nvSpPr>
          <p:cNvPr id="6" name="Rectangle 5"/>
          <p:cNvSpPr>
            <a:spLocks noChangeArrowheads="1"/>
          </p:cNvSpPr>
          <p:nvPr/>
        </p:nvSpPr>
        <p:spPr bwMode="auto">
          <a:xfrm>
            <a:off x="1295400" y="4795838"/>
            <a:ext cx="6934200" cy="2062162"/>
          </a:xfrm>
          <a:prstGeom prst="rect">
            <a:avLst/>
          </a:prstGeom>
          <a:noFill/>
          <a:ln w="9525">
            <a:noFill/>
            <a:miter lim="800000"/>
            <a:headEnd/>
            <a:tailEnd/>
          </a:ln>
        </p:spPr>
        <p:txBody>
          <a:bodyPr>
            <a:spAutoFit/>
          </a:bodyPr>
          <a:lstStyle/>
          <a:p>
            <a:r>
              <a:rPr lang="en-US" sz="3200" b="1">
                <a:solidFill>
                  <a:srgbClr val="FF0000"/>
                </a:solidFill>
                <a:latin typeface="Perpetua" pitchFamily="18" charset="0"/>
                <a:cs typeface="Arial" charset="0"/>
              </a:rPr>
              <a:t>Stock T</a:t>
            </a:r>
          </a:p>
          <a:p>
            <a:pPr lvl="1"/>
            <a:r>
              <a:rPr lang="en-US" sz="3200" b="1">
                <a:solidFill>
                  <a:srgbClr val="FF0000"/>
                </a:solidFill>
                <a:latin typeface="Perpetua" pitchFamily="18" charset="0"/>
                <a:cs typeface="Arial" charset="0"/>
                <a:sym typeface="Symbol" pitchFamily="18" charset="2"/>
              </a:rPr>
              <a:t></a:t>
            </a:r>
            <a:r>
              <a:rPr lang="en-US" sz="3200" b="1" baseline="30000">
                <a:solidFill>
                  <a:srgbClr val="FF0000"/>
                </a:solidFill>
                <a:latin typeface="Perpetua" pitchFamily="18" charset="0"/>
                <a:cs typeface="Arial" charset="0"/>
                <a:sym typeface="Symbol" pitchFamily="18" charset="2"/>
              </a:rPr>
              <a:t>2</a:t>
            </a:r>
            <a:r>
              <a:rPr lang="en-US" sz="3200" b="1">
                <a:solidFill>
                  <a:srgbClr val="FF0000"/>
                </a:solidFill>
                <a:latin typeface="Perpetua" pitchFamily="18" charset="0"/>
                <a:cs typeface="Arial" charset="0"/>
                <a:sym typeface="Symbol" pitchFamily="18" charset="2"/>
              </a:rPr>
              <a:t> = .3(25-17.7)</a:t>
            </a:r>
            <a:r>
              <a:rPr lang="en-US" sz="3200" b="1" baseline="30000">
                <a:solidFill>
                  <a:srgbClr val="FF0000"/>
                </a:solidFill>
                <a:latin typeface="Perpetua" pitchFamily="18" charset="0"/>
                <a:cs typeface="Arial" charset="0"/>
                <a:sym typeface="Symbol" pitchFamily="18" charset="2"/>
              </a:rPr>
              <a:t>2</a:t>
            </a:r>
            <a:r>
              <a:rPr lang="en-US" sz="3200" b="1">
                <a:solidFill>
                  <a:srgbClr val="FF0000"/>
                </a:solidFill>
                <a:latin typeface="Perpetua" pitchFamily="18" charset="0"/>
                <a:cs typeface="Arial" charset="0"/>
                <a:sym typeface="Symbol" pitchFamily="18" charset="2"/>
              </a:rPr>
              <a:t> + .5(20-17.7)</a:t>
            </a:r>
            <a:r>
              <a:rPr lang="en-US" sz="3200" b="1" baseline="30000">
                <a:solidFill>
                  <a:srgbClr val="FF0000"/>
                </a:solidFill>
                <a:latin typeface="Perpetua" pitchFamily="18" charset="0"/>
                <a:cs typeface="Arial" charset="0"/>
                <a:sym typeface="Symbol" pitchFamily="18" charset="2"/>
              </a:rPr>
              <a:t>2</a:t>
            </a:r>
            <a:r>
              <a:rPr lang="en-US" sz="3200" b="1">
                <a:solidFill>
                  <a:srgbClr val="FF0000"/>
                </a:solidFill>
                <a:latin typeface="Perpetua" pitchFamily="18" charset="0"/>
                <a:cs typeface="Arial" charset="0"/>
                <a:sym typeface="Symbol" pitchFamily="18" charset="2"/>
              </a:rPr>
              <a:t> + .2(1-17.7)</a:t>
            </a:r>
            <a:r>
              <a:rPr lang="en-US" sz="3200" b="1" baseline="30000">
                <a:solidFill>
                  <a:srgbClr val="FF0000"/>
                </a:solidFill>
                <a:latin typeface="Perpetua" pitchFamily="18" charset="0"/>
                <a:cs typeface="Arial" charset="0"/>
                <a:sym typeface="Symbol" pitchFamily="18" charset="2"/>
              </a:rPr>
              <a:t>2</a:t>
            </a:r>
            <a:r>
              <a:rPr lang="en-US" sz="3200" b="1">
                <a:solidFill>
                  <a:srgbClr val="FF0000"/>
                </a:solidFill>
                <a:latin typeface="Perpetua" pitchFamily="18" charset="0"/>
                <a:cs typeface="Arial" charset="0"/>
                <a:sym typeface="Symbol" pitchFamily="18" charset="2"/>
              </a:rPr>
              <a:t> = 74.41</a:t>
            </a:r>
          </a:p>
          <a:p>
            <a:pPr lvl="1"/>
            <a:r>
              <a:rPr lang="en-US" sz="3200" b="1">
                <a:solidFill>
                  <a:srgbClr val="FF0000"/>
                </a:solidFill>
                <a:latin typeface="Perpetua" pitchFamily="18" charset="0"/>
                <a:cs typeface="Arial" charset="0"/>
                <a:sym typeface="Symbol" pitchFamily="18" charset="2"/>
              </a:rPr>
              <a:t> = 8.63%</a:t>
            </a:r>
            <a:endParaRPr lang="en-US" sz="3200" b="1">
              <a:solidFill>
                <a:srgbClr val="FF0000"/>
              </a:solidFill>
              <a:latin typeface="Perpetua" pitchFamily="18"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 calcmode="lin" valueType="num">
                                      <p:cBhvr>
                                        <p:cTn id="14" dur="1000" fill="hold"/>
                                        <p:tgtEl>
                                          <p:spTgt spid="6">
                                            <p:txEl>
                                              <p:pRg st="0" end="0"/>
                                            </p:txEl>
                                          </p:spTgt>
                                        </p:tgtEl>
                                        <p:attrNameLst>
                                          <p:attrName>ppt_w</p:attrName>
                                        </p:attrNameLst>
                                      </p:cBhvr>
                                      <p:tavLst>
                                        <p:tav tm="0">
                                          <p:val>
                                            <p:strVal val="#ppt_w*0.70"/>
                                          </p:val>
                                        </p:tav>
                                        <p:tav tm="100000">
                                          <p:val>
                                            <p:strVal val="#ppt_w"/>
                                          </p:val>
                                        </p:tav>
                                      </p:tavLst>
                                    </p:anim>
                                    <p:anim calcmode="lin" valueType="num">
                                      <p:cBhvr>
                                        <p:cTn id="15" dur="1000" fill="hold"/>
                                        <p:tgtEl>
                                          <p:spTgt spid="6">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6">
                                            <p:txEl>
                                              <p:pRg st="0" end="0"/>
                                            </p:txEl>
                                          </p:spTgt>
                                        </p:tgtEl>
                                      </p:cBhvr>
                                    </p:animEffect>
                                  </p:childTnLst>
                                </p:cTn>
                              </p:par>
                              <p:par>
                                <p:cTn id="17" presetID="55" presetClass="entr" presetSubtype="0" fill="hold" nodeType="with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p:cTn id="19" dur="1000" fill="hold"/>
                                        <p:tgtEl>
                                          <p:spTgt spid="6">
                                            <p:txEl>
                                              <p:pRg st="1" end="1"/>
                                            </p:txEl>
                                          </p:spTgt>
                                        </p:tgtEl>
                                        <p:attrNameLst>
                                          <p:attrName>ppt_w</p:attrName>
                                        </p:attrNameLst>
                                      </p:cBhvr>
                                      <p:tavLst>
                                        <p:tav tm="0">
                                          <p:val>
                                            <p:strVal val="#ppt_w*0.70"/>
                                          </p:val>
                                        </p:tav>
                                        <p:tav tm="100000">
                                          <p:val>
                                            <p:strVal val="#ppt_w"/>
                                          </p:val>
                                        </p:tav>
                                      </p:tavLst>
                                    </p:anim>
                                    <p:anim calcmode="lin" valueType="num">
                                      <p:cBhvr>
                                        <p:cTn id="20" dur="1000" fill="hold"/>
                                        <p:tgtEl>
                                          <p:spTgt spid="6">
                                            <p:txEl>
                                              <p:pRg st="1" end="1"/>
                                            </p:txEl>
                                          </p:spTgt>
                                        </p:tgtEl>
                                        <p:attrNameLst>
                                          <p:attrName>ppt_h</p:attrName>
                                        </p:attrNameLst>
                                      </p:cBhvr>
                                      <p:tavLst>
                                        <p:tav tm="0">
                                          <p:val>
                                            <p:strVal val="#ppt_h"/>
                                          </p:val>
                                        </p:tav>
                                        <p:tav tm="100000">
                                          <p:val>
                                            <p:strVal val="#ppt_h"/>
                                          </p:val>
                                        </p:tav>
                                      </p:tavLst>
                                    </p:anim>
                                    <p:animEffect transition="in" filter="fade">
                                      <p:cBhvr>
                                        <p:cTn id="21" dur="1000"/>
                                        <p:tgtEl>
                                          <p:spTgt spid="6">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nodeType="clickEffect">
                                  <p:stCondLst>
                                    <p:cond delay="0"/>
                                  </p:stCondLst>
                                  <p:childTnLst>
                                    <p:set>
                                      <p:cBhvr>
                                        <p:cTn id="25" dur="1" fill="hold">
                                          <p:stCondLst>
                                            <p:cond delay="0"/>
                                          </p:stCondLst>
                                        </p:cTn>
                                        <p:tgtEl>
                                          <p:spTgt spid="6">
                                            <p:txEl>
                                              <p:pRg st="2" end="2"/>
                                            </p:txEl>
                                          </p:spTgt>
                                        </p:tgtEl>
                                        <p:attrNameLst>
                                          <p:attrName>style.visibility</p:attrName>
                                        </p:attrNameLst>
                                      </p:cBhvr>
                                      <p:to>
                                        <p:strVal val="visible"/>
                                      </p:to>
                                    </p:set>
                                    <p:anim calcmode="lin" valueType="num">
                                      <p:cBhvr>
                                        <p:cTn id="26" dur="1000" fill="hold"/>
                                        <p:tgtEl>
                                          <p:spTgt spid="6">
                                            <p:txEl>
                                              <p:pRg st="2" end="2"/>
                                            </p:txEl>
                                          </p:spTgt>
                                        </p:tgtEl>
                                        <p:attrNameLst>
                                          <p:attrName>ppt_w</p:attrName>
                                        </p:attrNameLst>
                                      </p:cBhvr>
                                      <p:tavLst>
                                        <p:tav tm="0">
                                          <p:val>
                                            <p:strVal val="#ppt_w*0.70"/>
                                          </p:val>
                                        </p:tav>
                                        <p:tav tm="100000">
                                          <p:val>
                                            <p:strVal val="#ppt_w"/>
                                          </p:val>
                                        </p:tav>
                                      </p:tavLst>
                                    </p:anim>
                                    <p:anim calcmode="lin" valueType="num">
                                      <p:cBhvr>
                                        <p:cTn id="27" dur="1000" fill="hold"/>
                                        <p:tgtEl>
                                          <p:spTgt spid="6">
                                            <p:txEl>
                                              <p:pRg st="2" end="2"/>
                                            </p:txEl>
                                          </p:spTgt>
                                        </p:tgtEl>
                                        <p:attrNameLst>
                                          <p:attrName>ppt_h</p:attrName>
                                        </p:attrNameLst>
                                      </p:cBhvr>
                                      <p:tavLst>
                                        <p:tav tm="0">
                                          <p:val>
                                            <p:strVal val="#ppt_h"/>
                                          </p:val>
                                        </p:tav>
                                        <p:tav tm="100000">
                                          <p:val>
                                            <p:strVal val="#ppt_h"/>
                                          </p:val>
                                        </p:tav>
                                      </p:tavLst>
                                    </p:anim>
                                    <p:animEffect transition="in" filter="fade">
                                      <p:cBhvr>
                                        <p:cTn id="28" dur="1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8&quot; unique_id=&quot;14110&quot;&gt;&lt;/object&gt;&lt;object type=&quot;2&quot; unique_id=&quot;14111&quot;&gt;&lt;object type=&quot;3&quot; unique_id=&quot;14112&quot;&gt;&lt;property id=&quot;20148&quot; value=&quot;5&quot;/&gt;&lt;property id=&quot;20300&quot; value=&quot;Slide 1&quot;/&gt;&lt;property id=&quot;20307&quot; value=&quot;323&quot;/&gt;&lt;/object&gt;&lt;object type=&quot;3&quot; unique_id=&quot;14113&quot;&gt;&lt;property id=&quot;20148&quot; value=&quot;5&quot;/&gt;&lt;property id=&quot;20300&quot; value=&quot;Slide 2&quot;/&gt;&lt;property id=&quot;20307&quot; value=&quot;258&quot;/&gt;&lt;/object&gt;&lt;object type=&quot;3&quot; unique_id=&quot;14114&quot;&gt;&lt;property id=&quot;20148&quot; value=&quot;5&quot;/&gt;&lt;property id=&quot;20300&quot; value=&quot;Slide 3&quot;/&gt;&lt;property id=&quot;20307&quot; value=&quot;284&quot;/&gt;&lt;/object&gt;&lt;object type=&quot;3&quot; unique_id=&quot;14115&quot;&gt;&lt;property id=&quot;20148&quot; value=&quot;5&quot;/&gt;&lt;property id=&quot;20300&quot; value=&quot;Slide 4 - &amp;quot;Expected Returns&amp;quot;&quot;/&gt;&lt;property id=&quot;20307&quot; value=&quot;264&quot;/&gt;&lt;/object&gt;&lt;object type=&quot;3&quot; unique_id=&quot;14116&quot;&gt;&lt;property id=&quot;20148&quot; value=&quot;5&quot;/&gt;&lt;property id=&quot;20300&quot; value=&quot;Slide 5 - &amp;quot;Example: Expected Returns&amp;quot;&quot;/&gt;&lt;property id=&quot;20307&quot; value=&quot;276&quot;/&gt;&lt;/object&gt;&lt;object type=&quot;3&quot; unique_id=&quot;14117&quot;&gt;&lt;property id=&quot;20148&quot; value=&quot;5&quot;/&gt;&lt;property id=&quot;20300&quot; value=&quot;Slide 6 - &amp;quot;Example: Expected Returns&amp;quot;&quot;/&gt;&lt;property id=&quot;20307&quot; value=&quot;277&quot;/&gt;&lt;/object&gt;&lt;object type=&quot;3&quot; unique_id=&quot;14118&quot;&gt;&lt;property id=&quot;20148&quot; value=&quot;5&quot;/&gt;&lt;property id=&quot;20300&quot; value=&quot;Slide 7 - &amp;quot;Example: Expected Returns&amp;quot;&quot;/&gt;&lt;property id=&quot;20307&quot; value=&quot;278&quot;/&gt;&lt;/object&gt;&lt;object type=&quot;3&quot; unique_id=&quot;14119&quot;&gt;&lt;property id=&quot;20148&quot; value=&quot;5&quot;/&gt;&lt;property id=&quot;20300&quot; value=&quot;Slide 8 - &amp;quot;Variance and Standard Deviation&amp;quot;&quot;/&gt;&lt;property id=&quot;20307&quot; value=&quot;265&quot;/&gt;&lt;/object&gt;&lt;object type=&quot;3&quot; unique_id=&quot;14120&quot;&gt;&lt;property id=&quot;20148&quot; value=&quot;5&quot;/&gt;&lt;property id=&quot;20300&quot; value=&quot;Slide 9 - &amp;quot;Example: Variance and Standard Deviation&amp;quot;&quot;/&gt;&lt;property id=&quot;20307&quot; value=&quot;266&quot;/&gt;&lt;/object&gt;&lt;object type=&quot;3&quot; unique_id=&quot;14121&quot;&gt;&lt;property id=&quot;20148&quot; value=&quot;5&quot;/&gt;&lt;property id=&quot;20300&quot; value=&quot;Slide 10 - &amp;quot;Example: Variance and Standard Deviation&amp;quot;&quot;/&gt;&lt;property id=&quot;20307&quot; value=&quot;279&quot;/&gt;&lt;/object&gt;&lt;object type=&quot;3&quot; unique_id=&quot;14122&quot;&gt;&lt;property id=&quot;20148&quot; value=&quot;5&quot;/&gt;&lt;property id=&quot;20300&quot; value=&quot;Slide 11 - &amp;quot;Example: Variance and Standard Deviation&amp;quot;&quot;/&gt;&lt;property id=&quot;20307&quot; value=&quot;280&quot;/&gt;&lt;/object&gt;&lt;object type=&quot;3&quot; unique_id=&quot;14123&quot;&gt;&lt;property id=&quot;20148&quot; value=&quot;5&quot;/&gt;&lt;property id=&quot;20300&quot; value=&quot;Slide 12 - &amp;quot;Another Example&amp;quot;&quot;/&gt;&lt;property id=&quot;20307&quot; value=&quot;267&quot;/&gt;&lt;/object&gt;&lt;object type=&quot;3&quot; unique_id=&quot;14124&quot;&gt;&lt;property id=&quot;20148&quot; value=&quot;5&quot;/&gt;&lt;property id=&quot;20300&quot; value=&quot;Slide 13 - &amp;quot;Another Example&amp;quot;&quot;/&gt;&lt;property id=&quot;20307&quot; value=&quot;281&quot;/&gt;&lt;/object&gt;&lt;object type=&quot;3&quot; unique_id=&quot;14125&quot;&gt;&lt;property id=&quot;20148&quot; value=&quot;5&quot;/&gt;&lt;property id=&quot;20300&quot; value=&quot;Slide 14 - &amp;quot;Another Example&amp;quot;&quot;/&gt;&lt;property id=&quot;20307&quot; value=&quot;282&quot;/&gt;&lt;/object&gt;&lt;object type=&quot;3&quot; unique_id=&quot;14126&quot;&gt;&lt;property id=&quot;20148&quot; value=&quot;5&quot;/&gt;&lt;property id=&quot;20300&quot; value=&quot;Slide 15&quot;/&gt;&lt;property id=&quot;20307&quot; value=&quot;283&quot;/&gt;&lt;/object&gt;&lt;object type=&quot;3&quot; unique_id=&quot;14127&quot;&gt;&lt;property id=&quot;20148&quot; value=&quot;5&quot;/&gt;&lt;property id=&quot;20300&quot; value=&quot;Slide 16 - &amp;quot;Portfolios&amp;quot;&quot;/&gt;&lt;property id=&quot;20307&quot; value=&quot;268&quot;/&gt;&lt;/object&gt;&lt;object type=&quot;3&quot; unique_id=&quot;14128&quot;&gt;&lt;property id=&quot;20148&quot; value=&quot;5&quot;/&gt;&lt;property id=&quot;20300&quot; value=&quot;Slide 17 - &amp;quot;Portfolios&amp;quot;&quot;/&gt;&lt;property id=&quot;20307&quot; value=&quot;285&quot;/&gt;&lt;/object&gt;&lt;object type=&quot;3&quot; unique_id=&quot;14129&quot;&gt;&lt;property id=&quot;20148&quot; value=&quot;5&quot;/&gt;&lt;property id=&quot;20300&quot; value=&quot;Slide 18 - &amp;quot;Example: Portfolio Weights&amp;quot;&quot;/&gt;&lt;property id=&quot;20307&quot; value=&quot;269&quot;/&gt;&lt;/object&gt;&lt;object type=&quot;3&quot; unique_id=&quot;14130&quot;&gt;&lt;property id=&quot;20148&quot; value=&quot;5&quot;/&gt;&lt;property id=&quot;20300&quot; value=&quot;Slide 19 - &amp;quot;Example: Portfolio Weights&amp;quot;&quot;/&gt;&lt;property id=&quot;20307&quot; value=&quot;286&quot;/&gt;&lt;/object&gt;&lt;object type=&quot;3&quot; unique_id=&quot;14131&quot;&gt;&lt;property id=&quot;20148&quot; value=&quot;5&quot;/&gt;&lt;property id=&quot;20300&quot; value=&quot;Slide 20 - &amp;quot;Portfolio Expected Returns&amp;quot;&quot;/&gt;&lt;property id=&quot;20307&quot; value=&quot;270&quot;/&gt;&lt;/object&gt;&lt;object type=&quot;3&quot; unique_id=&quot;14132&quot;&gt;&lt;property id=&quot;20148&quot; value=&quot;5&quot;/&gt;&lt;property id=&quot;20300&quot; value=&quot;Slide 21 - &amp;quot;Example: Expected Portfolio Returns&amp;quot;&quot;/&gt;&lt;property id=&quot;20307&quot; value=&quot;271&quot;/&gt;&lt;/object&gt;&lt;object type=&quot;3&quot; unique_id=&quot;14133&quot;&gt;&lt;property id=&quot;20148&quot; value=&quot;5&quot;/&gt;&lt;property id=&quot;20300&quot; value=&quot;Slide 22 - &amp;quot;Example: Expected Portfolio Returns&amp;quot;&quot;/&gt;&lt;property id=&quot;20307&quot; value=&quot;288&quot;/&gt;&lt;/object&gt;&lt;object type=&quot;3&quot; unique_id=&quot;14134&quot;&gt;&lt;property id=&quot;20148&quot; value=&quot;5&quot;/&gt;&lt;property id=&quot;20300&quot; value=&quot;Slide 23 - &amp;quot;Portfolio Variance&amp;quot;&quot;/&gt;&lt;property id=&quot;20307&quot; value=&quot;272&quot;/&gt;&lt;/object&gt;&lt;object type=&quot;3&quot; unique_id=&quot;14135&quot;&gt;&lt;property id=&quot;20148&quot; value=&quot;5&quot;/&gt;&lt;property id=&quot;20300&quot; value=&quot;Slide 24 - &amp;quot;Example: Portfolio Variance&amp;quot;&quot;/&gt;&lt;property id=&quot;20307&quot; value=&quot;289&quot;/&gt;&lt;/object&gt;&lt;object type=&quot;3&quot; unique_id=&quot;14136&quot;&gt;&lt;property id=&quot;20148&quot; value=&quot;5&quot;/&gt;&lt;property id=&quot;20300&quot; value=&quot;Slide 25 - &amp;quot;Example: Portfolio Variance&amp;quot;&quot;/&gt;&lt;property id=&quot;20307&quot; value=&quot;297&quot;/&gt;&lt;/object&gt;&lt;object type=&quot;3&quot; unique_id=&quot;14137&quot;&gt;&lt;property id=&quot;20148&quot; value=&quot;5&quot;/&gt;&lt;property id=&quot;20300&quot; value=&quot;Slide 26 - &amp;quot;Example: Portfolio Variance&amp;quot;&quot;/&gt;&lt;property id=&quot;20307&quot; value=&quot;299&quot;/&gt;&lt;/object&gt;&lt;object type=&quot;3&quot; unique_id=&quot;14138&quot;&gt;&lt;property id=&quot;20148&quot; value=&quot;5&quot;/&gt;&lt;property id=&quot;20300&quot; value=&quot;Slide 27 - &amp;quot;Example: Portfolio Variance&amp;quot;&quot;/&gt;&lt;property id=&quot;20307&quot; value=&quot;301&quot;/&gt;&lt;/object&gt;&lt;object type=&quot;3&quot; unique_id=&quot;14139&quot;&gt;&lt;property id=&quot;20148&quot; value=&quot;5&quot;/&gt;&lt;property id=&quot;20300&quot; value=&quot;Slide 28 - &amp;quot;Example: Portfolio Variance&amp;quot;&quot;/&gt;&lt;property id=&quot;20307&quot; value=&quot;302&quot;/&gt;&lt;/object&gt;&lt;object type=&quot;3&quot; unique_id=&quot;14140&quot;&gt;&lt;property id=&quot;20148&quot; value=&quot;5&quot;/&gt;&lt;property id=&quot;20300&quot; value=&quot;Slide 29 - &amp;quot;Example: Portfolio Variance&amp;quot;&quot;/&gt;&lt;property id=&quot;20307&quot; value=&quot;300&quot;/&gt;&lt;/object&gt;&lt;object type=&quot;3&quot; unique_id=&quot;14141&quot;&gt;&lt;property id=&quot;20148&quot; value=&quot;5&quot;/&gt;&lt;property id=&quot;20300&quot; value=&quot;Slide 30 - &amp;quot;Example: Portfolio Variance&amp;quot;&quot;/&gt;&lt;property id=&quot;20307&quot; value=&quot;304&quot;/&gt;&lt;/object&gt;&lt;object type=&quot;3&quot; unique_id=&quot;14142&quot;&gt;&lt;property id=&quot;20148&quot; value=&quot;5&quot;/&gt;&lt;property id=&quot;20300&quot; value=&quot;Slide 31 - &amp;quot;Example: Portfolio Variance&amp;quot;&quot;/&gt;&lt;property id=&quot;20307&quot; value=&quot;294&quot;/&gt;&lt;/object&gt;&lt;object type=&quot;3&quot; unique_id=&quot;14143&quot;&gt;&lt;property id=&quot;20148&quot; value=&quot;5&quot;/&gt;&lt;property id=&quot;20300&quot; value=&quot;Slide 32 - &amp;quot;Example: Portfolio Variance&amp;quot;&quot;/&gt;&lt;property id=&quot;20307&quot; value=&quot;305&quot;/&gt;&lt;/object&gt;&lt;object type=&quot;3&quot; unique_id=&quot;14144&quot;&gt;&lt;property id=&quot;20148&quot; value=&quot;5&quot;/&gt;&lt;property id=&quot;20300&quot; value=&quot;Slide 33 - &amp;quot;Example: Portfolio Variance&amp;quot;&quot;/&gt;&lt;property id=&quot;20307&quot; value=&quot;306&quot;/&gt;&lt;/object&gt;&lt;object type=&quot;3&quot; unique_id=&quot;14145&quot;&gt;&lt;property id=&quot;20148&quot; value=&quot;5&quot;/&gt;&lt;property id=&quot;20300&quot; value=&quot;Slide 34 - &amp;quot;Example: Portfolio Variance&amp;quot;&quot;/&gt;&lt;property id=&quot;20307&quot; value=&quot;307&quot;/&gt;&lt;/object&gt;&lt;object type=&quot;3&quot; unique_id=&quot;14146&quot;&gt;&lt;property id=&quot;20148&quot; value=&quot;5&quot;/&gt;&lt;property id=&quot;20300&quot; value=&quot;Slide 35 - &amp;quot;Example: Portfolio Variance&amp;quot;&quot;/&gt;&lt;property id=&quot;20307&quot; value=&quot;308&quot;/&gt;&lt;/object&gt;&lt;object type=&quot;3&quot; unique_id=&quot;14147&quot;&gt;&lt;property id=&quot;20148&quot; value=&quot;5&quot;/&gt;&lt;property id=&quot;20300&quot; value=&quot;Slide 36 - &amp;quot;Another Example&amp;quot;&quot;/&gt;&lt;property id=&quot;20307&quot; value=&quot;290&quot;/&gt;&lt;/object&gt;&lt;object type=&quot;3&quot; unique_id=&quot;14148&quot;&gt;&lt;property id=&quot;20148&quot; value=&quot;5&quot;/&gt;&lt;property id=&quot;20300&quot; value=&quot;Slide 37&quot;/&gt;&lt;property id=&quot;20307&quot; value=&quot;309&quot;/&gt;&lt;/object&gt;&lt;object type=&quot;3&quot; unique_id=&quot;14149&quot;&gt;&lt;property id=&quot;20148&quot; value=&quot;5&quot;/&gt;&lt;property id=&quot;20300&quot; value=&quot;Slide 38 - &amp;quot;Expected vs. Unexpected Returns&amp;quot;&quot;/&gt;&lt;property id=&quot;20307&quot; value=&quot;291&quot;/&gt;&lt;/object&gt;&lt;object type=&quot;3&quot; unique_id=&quot;14150&quot;&gt;&lt;property id=&quot;20148&quot; value=&quot;5&quot;/&gt;&lt;property id=&quot;20300&quot; value=&quot;Slide 39 - &amp;quot;Announcements and News&amp;quot;&quot;/&gt;&lt;property id=&quot;20307&quot; value=&quot;310&quot;/&gt;&lt;/object&gt;&lt;object type=&quot;3&quot; unique_id=&quot;14151&quot;&gt;&lt;property id=&quot;20148&quot; value=&quot;5&quot;/&gt;&lt;property id=&quot;20300&quot; value=&quot;Slide 40 - &amp;quot;Announcements and News&amp;quot;&quot;/&gt;&lt;property id=&quot;20307&quot; value=&quot;292&quot;/&gt;&lt;/object&gt;&lt;object type=&quot;3&quot; unique_id=&quot;14152&quot;&gt;&lt;property id=&quot;20148&quot; value=&quot;5&quot;/&gt;&lt;property id=&quot;20300&quot; value=&quot;Slide 41&quot;/&gt;&lt;property id=&quot;20307&quot; value=&quot;311&quot;/&gt;&lt;/object&gt;&lt;object type=&quot;3&quot; unique_id=&quot;14153&quot;&gt;&lt;property id=&quot;20148&quot; value=&quot;5&quot;/&gt;&lt;property id=&quot;20300&quot; value=&quot;Slide 42 - &amp;quot;Efficient Markets&amp;quot;&quot;/&gt;&lt;property id=&quot;20307&quot; value=&quot;293&quot;/&gt;&lt;/object&gt;&lt;object type=&quot;3&quot; unique_id=&quot;14154&quot;&gt;&lt;property id=&quot;20148&quot; value=&quot;5&quot;/&gt;&lt;property id=&quot;20300&quot; value=&quot;Slide 43 - &amp;quot;Systematic Risk&amp;quot;&quot;/&gt;&lt;property id=&quot;20307&quot; value=&quot;273&quot;/&gt;&lt;/object&gt;&lt;object type=&quot;3&quot; unique_id=&quot;14155&quot;&gt;&lt;property id=&quot;20148&quot; value=&quot;5&quot;/&gt;&lt;property id=&quot;20300&quot; value=&quot;Slide 44 - &amp;quot;Unsystematic Risk&amp;quot;&quot;/&gt;&lt;property id=&quot;20307&quot; value=&quot;274&quot;/&gt;&lt;/object&gt;&lt;object type=&quot;3&quot; unique_id=&quot;14156&quot;&gt;&lt;property id=&quot;20148&quot; value=&quot;5&quot;/&gt;&lt;property id=&quot;20300&quot; value=&quot;Slide 45 - &amp;quot;Computing Returns&amp;quot;&quot;/&gt;&lt;property id=&quot;20307&quot; value=&quot;312&quot;/&gt;&lt;/object&gt;&lt;object type=&quot;3&quot; unique_id=&quot;14157&quot;&gt;&lt;property id=&quot;20148&quot; value=&quot;5&quot;/&gt;&lt;property id=&quot;20300&quot; value=&quot;Slide 46&quot;/&gt;&lt;property id=&quot;20307&quot; value=&quot;324&quot;/&gt;&lt;/object&gt;&lt;object type=&quot;3&quot; unique_id=&quot;14158&quot;&gt;&lt;property id=&quot;20148&quot; value=&quot;5&quot;/&gt;&lt;property id=&quot;20300&quot; value=&quot;Slide 47 - &amp;quot;Diversification&amp;quot;&quot;/&gt;&lt;property id=&quot;20307&quot; value=&quot;313&quot;/&gt;&lt;/object&gt;&lt;object type=&quot;3&quot; unique_id=&quot;14159&quot;&gt;&lt;property id=&quot;20148&quot; value=&quot;5&quot;/&gt;&lt;property id=&quot;20300&quot; value=&quot;Slide 48 - &amp;quot;Diversification&amp;quot;&quot;/&gt;&lt;property id=&quot;20307&quot; value=&quot;316&quot;/&gt;&lt;/object&gt;&lt;object type=&quot;3&quot; unique_id=&quot;14160&quot;&gt;&lt;property id=&quot;20148&quot; value=&quot;5&quot;/&gt;&lt;property id=&quot;20300&quot; value=&quot;Slide 49 - &amp;quot;Total Risk&amp;quot;&quot;/&gt;&lt;property id=&quot;20307&quot; value=&quot;314&quot;/&gt;&lt;/object&gt;&lt;object type=&quot;3&quot; unique_id=&quot;14161&quot;&gt;&lt;property id=&quot;20148&quot; value=&quot;5&quot;/&gt;&lt;property id=&quot;20300&quot; value=&quot;Slide 50&quot;/&gt;&lt;property id=&quot;20307&quot; value=&quot;322&quot;/&gt;&lt;/object&gt;&lt;object type=&quot;3&quot; unique_id=&quot;14162&quot;&gt;&lt;property id=&quot;20148&quot; value=&quot;5&quot;/&gt;&lt;property id=&quot;20300&quot; value=&quot;Slide 51 - &amp;quot;The Principle of Diversification&amp;quot;&quot;/&gt;&lt;property id=&quot;20307&quot; value=&quot;317&quot;/&gt;&lt;/object&gt;&lt;object type=&quot;3&quot; unique_id=&quot;14163&quot;&gt;&lt;property id=&quot;20148&quot; value=&quot;5&quot;/&gt;&lt;property id=&quot;20300&quot; value=&quot;Slide 52&quot;/&gt;&lt;property id=&quot;20307&quot; value=&quot;315&quot;/&gt;&lt;/object&gt;&lt;object type=&quot;3&quot; unique_id=&quot;14164&quot;&gt;&lt;property id=&quot;20148&quot; value=&quot;5&quot;/&gt;&lt;property id=&quot;20300&quot; value=&quot;Slide 53 - &amp;quot;Measuring Systematic Risk&amp;quot;&quot;/&gt;&lt;property id=&quot;20307&quot; value=&quot;318&quot;/&gt;&lt;/object&gt;&lt;object type=&quot;3&quot; unique_id=&quot;14165&quot;&gt;&lt;property id=&quot;20148&quot; value=&quot;5&quot;/&gt;&lt;property id=&quot;20300&quot; value=&quot;Slide 54&quot;/&gt;&lt;property id=&quot;20307&quot; value=&quot;325&quot;/&gt;&lt;/object&gt;&lt;object type=&quot;3&quot; unique_id=&quot;14166&quot;&gt;&lt;property id=&quot;20148&quot; value=&quot;5&quot;/&gt;&lt;property id=&quot;20300&quot; value=&quot;Slide 55 - &amp;quot;Work the Web Example&amp;quot;&quot;/&gt;&lt;property id=&quot;20307&quot; value=&quot;320&quot;/&gt;&lt;/object&gt;&lt;object type=&quot;3&quot; unique_id=&quot;14167&quot;&gt;&lt;property id=&quot;20148&quot; value=&quot;5&quot;/&gt;&lt;property id=&quot;20300&quot; value=&quot;Slide 56 - &amp;quot;Total vs. Systematic Risk&amp;quot;&quot;/&gt;&lt;property id=&quot;20307&quot; value=&quot;319&quot;/&gt;&lt;/object&gt;&lt;object type=&quot;3&quot; unique_id=&quot;14168&quot;&gt;&lt;property id=&quot;20148&quot; value=&quot;5&quot;/&gt;&lt;property id=&quot;20300&quot; value=&quot;Slide 57 - &amp;quot;Total vs. Systematic Risk&amp;quot;&quot;/&gt;&lt;property id=&quot;20307&quot; value=&quot;326&quot;/&gt;&lt;/object&gt;&lt;object type=&quot;3&quot; unique_id=&quot;14169&quot;&gt;&lt;property id=&quot;20148&quot; value=&quot;5&quot;/&gt;&lt;property id=&quot;20300&quot; value=&quot;Slide 58 - &amp;quot;Example: Portfolio Betas&amp;quot;&quot;/&gt;&lt;property id=&quot;20307&quot; value=&quot;321&quot;/&gt;&lt;/object&gt;&lt;object type=&quot;3&quot; unique_id=&quot;14170&quot;&gt;&lt;property id=&quot;20148&quot; value=&quot;5&quot;/&gt;&lt;property id=&quot;20300&quot; value=&quot;Slide 59 - &amp;quot;Beta and the Risk Premium&amp;quot;&quot;/&gt;&lt;property id=&quot;20307&quot; value=&quot;327&quot;/&gt;&lt;/object&gt;&lt;object type=&quot;3&quot; unique_id=&quot;14171&quot;&gt;&lt;property id=&quot;20148&quot; value=&quot;5&quot;/&gt;&lt;property id=&quot;20300&quot; value=&quot;Slide 60&quot;/&gt;&lt;property id=&quot;20307&quot; value=&quot;332&quot;/&gt;&lt;/object&gt;&lt;object type=&quot;3&quot; unique_id=&quot;14172&quot;&gt;&lt;property id=&quot;20148&quot; value=&quot;5&quot;/&gt;&lt;property id=&quot;20300&quot; value=&quot;Slide 61 - &amp;quot;&amp;#x0D;&amp;#x0A;&amp;#x0D;&amp;#x0A;Example: Portfolio Expected Returns and Betas: The SML&amp;#x0D;&amp;#x0A;&amp;quot;&quot;/&gt;&lt;property id=&quot;20307&quot; value=&quot;328&quot;/&gt;&lt;/object&gt;&lt;object type=&quot;3&quot; unique_id=&quot;14173&quot;&gt;&lt;property id=&quot;20148&quot; value=&quot;5&quot;/&gt;&lt;property id=&quot;20300&quot; value=&quot;Slide 62 - &amp;quot;Security Market Line&amp;quot;&quot;/&gt;&lt;property id=&quot;20307&quot; value=&quot;329&quot;/&gt;&lt;/object&gt;&lt;object type=&quot;3&quot; unique_id=&quot;14174&quot;&gt;&lt;property id=&quot;20148&quot; value=&quot;5&quot;/&gt;&lt;property id=&quot;20300&quot; value=&quot;Slide 63 - &amp;quot;Reward-to-Risk Ratio: Definition and Example&amp;quot;&quot;/&gt;&lt;property id=&quot;20307&quot; value=&quot;338&quot;/&gt;&lt;/object&gt;&lt;object type=&quot;3&quot; unique_id=&quot;14175&quot;&gt;&lt;property id=&quot;20148&quot; value=&quot;5&quot;/&gt;&lt;property id=&quot;20300&quot; value=&quot;Slide 64 - &amp;quot;Market Equilibrium&amp;quot;&quot;/&gt;&lt;property id=&quot;20307&quot; value=&quot;333&quot;/&gt;&lt;/object&gt;&lt;object type=&quot;3&quot; unique_id=&quot;14176&quot;&gt;&lt;property id=&quot;20148&quot; value=&quot;5&quot;/&gt;&lt;property id=&quot;20300&quot; value=&quot;Slide 65&quot;/&gt;&lt;property id=&quot;20307&quot; value=&quot;340&quot;/&gt;&lt;/object&gt;&lt;object type=&quot;3&quot; unique_id=&quot;14177&quot;&gt;&lt;property id=&quot;20148&quot; value=&quot;5&quot;/&gt;&lt;property id=&quot;20300&quot; value=&quot;Slide 66 - &amp;quot;The Capital Asset Pricing Model (CAPM)&amp;quot;&quot;/&gt;&lt;property id=&quot;20307&quot; value=&quot;330&quot;/&gt;&lt;/object&gt;&lt;object type=&quot;3&quot; unique_id=&quot;14178&quot;&gt;&lt;property id=&quot;20148&quot; value=&quot;5&quot;/&gt;&lt;property id=&quot;20300&quot; value=&quot;Slide 67 - &amp;quot;Example - CAPM&amp;quot;&quot;/&gt;&lt;property id=&quot;20307&quot; value=&quot;331&quot;/&gt;&lt;/object&gt;&lt;object type=&quot;3&quot; unique_id=&quot;14179&quot;&gt;&lt;property id=&quot;20148&quot; value=&quot;5&quot;/&gt;&lt;property id=&quot;20300&quot; value=&quot;Slide 68&quot;/&gt;&lt;property id=&quot;20307&quot; value=&quot;337&quot;/&gt;&lt;/object&gt;&lt;object type=&quot;3&quot; unique_id=&quot;14180&quot;&gt;&lt;property id=&quot;20148&quot; value=&quot;5&quot;/&gt;&lt;property id=&quot;20300&quot; value=&quot;Slide 69 - &amp;quot;Quick Quiz&amp;quot;&quot;/&gt;&lt;property id=&quot;20307&quot; value=&quot;334&quot;/&gt;&lt;/object&gt;&lt;object type=&quot;3&quot; unique_id=&quot;14181&quot;&gt;&lt;property id=&quot;20148&quot; value=&quot;5&quot;/&gt;&lt;property id=&quot;20300&quot; value=&quot;Slide 70 - &amp;quot;Comprehensive Problem&amp;quot;&quot;/&gt;&lt;property id=&quot;20307&quot; value=&quot;335&quot;/&gt;&lt;/object&gt;&lt;object type=&quot;3&quot; unique_id=&quot;14182&quot;&gt;&lt;property id=&quot;20148&quot; value=&quot;5&quot;/&gt;&lt;property id=&quot;20300&quot; value=&quot;Slide 71&quot;/&gt;&lt;property id=&quot;20307&quot; value=&quot;259&quot;/&gt;&lt;/object&gt;&lt;object type=&quot;3&quot; unique_id=&quot;14183&quot;&gt;&lt;property id=&quot;20148&quot; value=&quot;5&quot;/&gt;&lt;property id=&quot;20300&quot; value=&quot;Slide 72&quot;/&gt;&lt;property id=&quot;20307&quot; value=&quot;260&quot;/&gt;&lt;/object&gt;&lt;object type=&quot;3&quot; unique_id=&quot;14184&quot;&gt;&lt;property id=&quot;20148&quot; value=&quot;5&quot;/&gt;&lt;property id=&quot;20300&quot; value=&quot;Slide 73&quot;/&gt;&lt;property id=&quot;20307&quot; value=&quot;287&quot;/&gt;&lt;/object&gt;&lt;object type=&quot;3&quot; unique_id=&quot;14185&quot;&gt;&lt;property id=&quot;20148&quot; value=&quot;5&quot;/&gt;&lt;property id=&quot;20300&quot; value=&quot;Slide 74&quot;/&gt;&lt;property id=&quot;20307&quot; value=&quot;261&quot;/&gt;&lt;/object&gt;&lt;object type=&quot;3&quot; unique_id=&quot;14186&quot;&gt;&lt;property id=&quot;20148&quot; value=&quot;5&quot;/&gt;&lt;property id=&quot;20300&quot; value=&quot;Slide 75&quot;/&gt;&lt;property id=&quot;20307&quot; value=&quot;262&quot;/&gt;&lt;/object&gt;&lt;object type=&quot;3&quot; unique_id=&quot;14187&quot;&gt;&lt;property id=&quot;20148&quot; value=&quot;5&quot;/&gt;&lt;property id=&quot;20300&quot; value=&quot;Slide 76&quot;/&gt;&lt;property id=&quot;20307&quot; value=&quot;339&quot;/&gt;&lt;/object&gt;&lt;object type=&quot;3&quot; unique_id=&quot;14188&quot;&gt;&lt;property id=&quot;20148&quot; value=&quot;5&quot;/&gt;&lt;property id=&quot;20300&quot; value=&quot;Slide 77&quot;/&gt;&lt;property id=&quot;20307&quot; value=&quot;341&quot;/&gt;&lt;/object&gt;&lt;/object&gt;&lt;/object&gt;&lt;/database&gt;"/>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1584</TotalTime>
  <Words>3760</Words>
  <Application>Microsoft Office PowerPoint</Application>
  <PresentationFormat>On-screen Show (4:3)</PresentationFormat>
  <Paragraphs>592</Paragraphs>
  <Slides>59</Slides>
  <Notes>28</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59</vt:i4>
      </vt:variant>
    </vt:vector>
  </HeadingPairs>
  <TitlesOfParts>
    <vt:vector size="62" baseType="lpstr">
      <vt:lpstr>Equity</vt:lpstr>
      <vt:lpstr>Equation</vt:lpstr>
      <vt:lpstr>Microsoft Office Excel 97-2003 Worksheet</vt:lpstr>
      <vt:lpstr>Slide 1</vt:lpstr>
      <vt:lpstr>Slide 2</vt:lpstr>
      <vt:lpstr>Expected Returns</vt:lpstr>
      <vt:lpstr>Example: Expected Returns</vt:lpstr>
      <vt:lpstr>Example: Expected Returns</vt:lpstr>
      <vt:lpstr>Variance and Standard Deviation</vt:lpstr>
      <vt:lpstr>Example: Variance and Standard Deviation</vt:lpstr>
      <vt:lpstr>Example: Variance and Standard Deviation</vt:lpstr>
      <vt:lpstr>Example: Variance and Standard Deviation</vt:lpstr>
      <vt:lpstr>Another Example</vt:lpstr>
      <vt:lpstr>Another Example</vt:lpstr>
      <vt:lpstr>Another Example</vt:lpstr>
      <vt:lpstr>Portfolios</vt:lpstr>
      <vt:lpstr>Portfolios</vt:lpstr>
      <vt:lpstr>Example: Portfolio Weights</vt:lpstr>
      <vt:lpstr>Example: Portfolio Weights</vt:lpstr>
      <vt:lpstr>Portfolio Expected Returns</vt:lpstr>
      <vt:lpstr>Example: Expected Portfolio Returns</vt:lpstr>
      <vt:lpstr>Example: Expected Portfolio Returns</vt:lpstr>
      <vt:lpstr>Portfolio Variance</vt:lpstr>
      <vt:lpstr>Example: Portfolio Variance</vt:lpstr>
      <vt:lpstr>Example: Portfolio Variance</vt:lpstr>
      <vt:lpstr>Example: Portfolio Variance</vt:lpstr>
      <vt:lpstr>Example: Portfolio Variance</vt:lpstr>
      <vt:lpstr>Example: Portfolio Variance</vt:lpstr>
      <vt:lpstr>Example: Portfolio Variance</vt:lpstr>
      <vt:lpstr>Example: Portfolio Variance</vt:lpstr>
      <vt:lpstr>Example: Portfolio Variance</vt:lpstr>
      <vt:lpstr>Example: Portfolio Variance</vt:lpstr>
      <vt:lpstr>Example: Portfolio Variance</vt:lpstr>
      <vt:lpstr>Example: Portfolio Variance</vt:lpstr>
      <vt:lpstr>Example: Portfolio Variance</vt:lpstr>
      <vt:lpstr>Another Example</vt:lpstr>
      <vt:lpstr>Systematic Risk</vt:lpstr>
      <vt:lpstr>Unsystematic Risk</vt:lpstr>
      <vt:lpstr>Diversification</vt:lpstr>
      <vt:lpstr>Diversification</vt:lpstr>
      <vt:lpstr>Total Risk</vt:lpstr>
      <vt:lpstr>Slide 39</vt:lpstr>
      <vt:lpstr>The Principle of Diversification</vt:lpstr>
      <vt:lpstr>Measuring Systematic Risk</vt:lpstr>
      <vt:lpstr>Slide 42</vt:lpstr>
      <vt:lpstr>Work the Web Example</vt:lpstr>
      <vt:lpstr>Total vs. Systematic Risk</vt:lpstr>
      <vt:lpstr>Total vs. Systematic Risk</vt:lpstr>
      <vt:lpstr>Example: Portfolio Betas</vt:lpstr>
      <vt:lpstr>Beta and the Risk Premium</vt:lpstr>
      <vt:lpstr>  Example: Portfolio Expected Returns and Betas: The SML </vt:lpstr>
      <vt:lpstr>Security Market Line</vt:lpstr>
      <vt:lpstr>Reward-to-Risk Ratio: Definition and Example</vt:lpstr>
      <vt:lpstr>Market Equilibrium</vt:lpstr>
      <vt:lpstr>The Capital Asset Pricing Model (CAPM)</vt:lpstr>
      <vt:lpstr>Example - CAPM</vt:lpstr>
      <vt:lpstr>Slide 54</vt:lpstr>
      <vt:lpstr>Quick Quiz</vt:lpstr>
      <vt:lpstr>Comprehensive Problem</vt:lpstr>
      <vt:lpstr>Slide 57</vt:lpstr>
      <vt:lpstr>Slide 58</vt:lpstr>
      <vt:lpstr>Slide 59</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Eric McLaughlin</dc:creator>
  <cp:lastModifiedBy>maggie foley</cp:lastModifiedBy>
  <cp:revision>65</cp:revision>
  <dcterms:created xsi:type="dcterms:W3CDTF">2012-01-15T21:59:36Z</dcterms:created>
  <dcterms:modified xsi:type="dcterms:W3CDTF">2012-09-19T20:31:08Z</dcterms:modified>
</cp:coreProperties>
</file>