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69" r:id="rId2"/>
  </p:sldMasterIdLst>
  <p:notesMasterIdLst>
    <p:notesMasterId r:id="rId35"/>
  </p:notesMasterIdLst>
  <p:sldIdLst>
    <p:sldId id="257" r:id="rId3"/>
    <p:sldId id="282" r:id="rId4"/>
    <p:sldId id="306" r:id="rId5"/>
    <p:sldId id="265" r:id="rId6"/>
    <p:sldId id="267" r:id="rId7"/>
    <p:sldId id="266" r:id="rId8"/>
    <p:sldId id="268" r:id="rId9"/>
    <p:sldId id="269" r:id="rId10"/>
    <p:sldId id="270" r:id="rId11"/>
    <p:sldId id="273" r:id="rId12"/>
    <p:sldId id="271" r:id="rId13"/>
    <p:sldId id="274" r:id="rId14"/>
    <p:sldId id="275" r:id="rId15"/>
    <p:sldId id="285" r:id="rId16"/>
    <p:sldId id="276" r:id="rId17"/>
    <p:sldId id="277" r:id="rId18"/>
    <p:sldId id="278" r:id="rId19"/>
    <p:sldId id="284" r:id="rId20"/>
    <p:sldId id="286" r:id="rId21"/>
    <p:sldId id="290" r:id="rId22"/>
    <p:sldId id="287" r:id="rId23"/>
    <p:sldId id="289" r:id="rId24"/>
    <p:sldId id="291" r:id="rId25"/>
    <p:sldId id="288" r:id="rId26"/>
    <p:sldId id="292" r:id="rId27"/>
    <p:sldId id="298" r:id="rId28"/>
    <p:sldId id="293" r:id="rId29"/>
    <p:sldId id="294" r:id="rId30"/>
    <p:sldId id="299" r:id="rId31"/>
    <p:sldId id="296" r:id="rId32"/>
    <p:sldId id="259" r:id="rId33"/>
    <p:sldId id="260" r:id="rId34"/>
  </p:sldIdLst>
  <p:sldSz cx="9144000" cy="6858000" type="screen4x3"/>
  <p:notesSz cx="7010400" cy="92964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4014" autoAdjust="0"/>
  </p:normalViewPr>
  <p:slideViewPr>
    <p:cSldViewPr>
      <p:cViewPr>
        <p:scale>
          <a:sx n="50" d="100"/>
          <a:sy n="50" d="100"/>
        </p:scale>
        <p:origin x="-2130" y="-4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8FBDE8C-4254-47C7-9D8B-E88544696505}" type="datetimeFigureOut">
              <a:rPr lang="en-US"/>
              <a:pPr>
                <a:defRPr/>
              </a:pPr>
              <a:t>9/3/2012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C9E7065-613D-4134-B4A5-D025C15915A2}" type="slidenum">
              <a:rPr lang="en-US"/>
              <a:pPr>
                <a:defRPr/>
              </a:pPr>
              <a:t>‹#›</a:t>
            </a:fld>
            <a:endParaRPr lang="en-US" dirty="0"/>
          </a:p>
        </p:txBody>
      </p:sp>
    </p:spTree>
    <p:extLst>
      <p:ext uri="{BB962C8B-B14F-4D97-AF65-F5344CB8AC3E}">
        <p14:creationId xmlns:p14="http://schemas.microsoft.com/office/powerpoint/2010/main" xmlns="" val="239867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to the Instructor:</a:t>
            </a:r>
          </a:p>
          <a:p>
            <a:pPr eaLnBrk="1" hangingPunct="1">
              <a:spcBef>
                <a:spcPct val="0"/>
              </a:spcBef>
              <a:buFontTx/>
              <a:buChar char="•"/>
            </a:pPr>
            <a:r>
              <a:rPr lang="en-US" smtClean="0"/>
              <a:t>The PowerPoints are designed for an introductory finance class for undergraduates with the emphasis on the key points of each chapter</a:t>
            </a:r>
          </a:p>
          <a:p>
            <a:pPr eaLnBrk="1" hangingPunct="1">
              <a:spcBef>
                <a:spcPct val="0"/>
              </a:spcBef>
              <a:buFontTx/>
              <a:buChar char="•"/>
            </a:pPr>
            <a:r>
              <a:rPr lang="en-US" smtClean="0"/>
              <a:t>Each chapter’s PowerPoint is designed for active learning by the students in your classroom</a:t>
            </a:r>
          </a:p>
          <a:p>
            <a:pPr eaLnBrk="1" hangingPunct="1">
              <a:spcBef>
                <a:spcPct val="0"/>
              </a:spcBef>
              <a:buFontTx/>
              <a:buChar char="•"/>
            </a:pPr>
            <a:r>
              <a:rPr lang="en-US" smtClean="0"/>
              <a:t>Not everything in the book’s chapter is necessarily duplicated on the PowerPoint slides</a:t>
            </a:r>
          </a:p>
          <a:p>
            <a:pPr eaLnBrk="1" hangingPunct="1">
              <a:spcBef>
                <a:spcPct val="0"/>
              </a:spcBef>
              <a:buFontTx/>
              <a:buChar char="•"/>
            </a:pPr>
            <a:r>
              <a:rPr lang="en-US" smtClean="0"/>
              <a:t>There are two finance calculators used (when relevant).  You can delete the slides if you don’t use both TI and HP business calculators</a:t>
            </a:r>
          </a:p>
          <a:p>
            <a:pPr eaLnBrk="1" hangingPunct="1">
              <a:spcBef>
                <a:spcPct val="0"/>
              </a:spcBef>
              <a:buFontTx/>
              <a:buChar char="•"/>
            </a:pPr>
            <a:r>
              <a:rPr lang="en-US" smtClean="0"/>
              <a:t>Animation is used extensively. You can speed up, slow down or eliminate  the animation at your discretion.  To do so just open a chapter PowerPoint and go to any slide you want to modify; click on  “Animations” on the top of your PowerPoint screen tools; then click on “Custom Animations”.  A set of options will appear on the right of your screen.  You can “change” or “remove” any line of that particular slide using the icon on the top of the page.  The speed is one of the three options on every animation under “timing”.</a:t>
            </a:r>
          </a:p>
          <a:p>
            <a:pPr eaLnBrk="1" hangingPunct="1">
              <a:spcBef>
                <a:spcPct val="0"/>
              </a:spcBef>
              <a:buFontTx/>
              <a:buChar char="•"/>
            </a:pPr>
            <a:r>
              <a:rPr lang="en-US" smtClean="0"/>
              <a:t>Effort has been made to maintain the basic “7x7” rule of good PowerPoint presentations.</a:t>
            </a:r>
          </a:p>
          <a:p>
            <a:pPr eaLnBrk="1" hangingPunct="1">
              <a:spcBef>
                <a:spcPct val="0"/>
              </a:spcBef>
              <a:buFontTx/>
              <a:buChar char="•"/>
            </a:pPr>
            <a:r>
              <a:rPr lang="en-US" smtClean="0"/>
              <a:t>Additional problems and/or examples are available on McGraw-Hill’s Connect.</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8C9B6-7BCA-4CF4-A770-59B20FE27F20}"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D19A1779-15ED-4A1E-82FC-4C1F53599B0F}" type="slidenum">
              <a:rPr lang="en-US"/>
              <a:pPr fontAlgn="base">
                <a:spcBef>
                  <a:spcPct val="0"/>
                </a:spcBef>
                <a:spcAft>
                  <a:spcPct val="0"/>
                </a:spcAft>
                <a:defRPr/>
              </a:pPr>
              <a:t>13</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Shareholders are the ones that benefit from increases in the market value of a firm’s assets.  They are also the ones that bear the losses of a decrease in market value.  Consequently, managers need to consider the impact of their decisions on the market value of assets, not on their book value.  Here is a good illustration:</a:t>
            </a:r>
          </a:p>
          <a:p>
            <a:pPr eaLnBrk="1" hangingPunct="1">
              <a:spcBef>
                <a:spcPct val="0"/>
              </a:spcBef>
            </a:pPr>
            <a:endParaRPr lang="en-US" sz="1000" smtClean="0"/>
          </a:p>
          <a:p>
            <a:pPr eaLnBrk="1" hangingPunct="1">
              <a:spcBef>
                <a:spcPct val="0"/>
              </a:spcBef>
            </a:pPr>
            <a:r>
              <a:rPr lang="en-US" sz="1000" smtClean="0"/>
              <a:t>Suppose that the MV of assets declined to $700 and the market value of long-term debt remained unchanged.  What would happen to the market value of equity?  It would decrease to 700 – 500 = 200. (See </a:t>
            </a:r>
            <a:r>
              <a:rPr lang="en-US" sz="1000" i="1" smtClean="0"/>
              <a:t>Lecture Tips</a:t>
            </a:r>
            <a:r>
              <a:rPr lang="en-US" sz="1000" smtClean="0"/>
              <a:t> in the IM, as this may be a rationale for “marking-to-market.”)</a:t>
            </a:r>
          </a:p>
          <a:p>
            <a:pPr eaLnBrk="1" hangingPunct="1">
              <a:spcBef>
                <a:spcPct val="0"/>
              </a:spcBef>
            </a:pPr>
            <a:endParaRPr lang="en-US" sz="1000" smtClean="0"/>
          </a:p>
          <a:p>
            <a:pPr eaLnBrk="1" hangingPunct="1">
              <a:spcBef>
                <a:spcPct val="0"/>
              </a:spcBef>
            </a:pPr>
            <a:r>
              <a:rPr lang="en-US" sz="1000" smtClean="0"/>
              <a:t>The market-to-book ratio, which compares the market value of equity to the book value of equity, is often used by analysts as a measure of valuation for a stock.  It is generally a bad sign if a company’s market-to-book ratio approaches 1.00 (meaning market value = book value) because of the GAAP employed in creating a balance sheet.  It is definitely a bad sign if the ratio is less than 1.00.</a:t>
            </a:r>
          </a:p>
          <a:p>
            <a:pPr eaLnBrk="1" hangingPunct="1">
              <a:spcBef>
                <a:spcPct val="0"/>
              </a:spcBef>
            </a:pPr>
            <a:endParaRPr lang="en-US" sz="1000" smtClean="0"/>
          </a:p>
          <a:p>
            <a:pPr eaLnBrk="1" hangingPunct="1">
              <a:spcBef>
                <a:spcPct val="0"/>
              </a:spcBef>
            </a:pPr>
            <a:r>
              <a:rPr lang="en-US" sz="1000" smtClean="0"/>
              <a:t>GAAP does provide for some assets to be marked-to-market, primarily those assets for which current market values are readily available due to trading in liquid markets.  However, it does not generally apply to long-term assets, where market values and book values are likely to differ the most.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5B91475C-8B44-45E7-8CE8-37B05F43F0C4}" type="slidenum">
              <a:rPr lang="en-US"/>
              <a:pPr fontAlgn="base">
                <a:spcBef>
                  <a:spcPct val="0"/>
                </a:spcBef>
                <a:spcAft>
                  <a:spcPct val="0"/>
                </a:spcAft>
                <a:defRPr/>
              </a:pPr>
              <a:t>15</a:t>
            </a:fld>
            <a:endParaRPr 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Matching principle – this principle leads to non-cash deductions like depreciation.  This is why net income is NOT a measure of the cash flow during the period.</a:t>
            </a:r>
          </a:p>
          <a:p>
            <a:pPr eaLnBrk="1" hangingPunct="1">
              <a:spcBef>
                <a:spcPct val="0"/>
              </a:spcBef>
            </a:pPr>
            <a:endParaRPr lang="en-US" smtClean="0"/>
          </a:p>
          <a:p>
            <a:pPr eaLnBrk="1" hangingPunct="1">
              <a:spcBef>
                <a:spcPct val="0"/>
              </a:spcBef>
            </a:pPr>
            <a:r>
              <a:rPr lang="en-US" smtClean="0"/>
              <a:t>Similar to a previous </a:t>
            </a:r>
            <a:r>
              <a:rPr lang="en-US" i="1" smtClean="0"/>
              <a:t>Lecture Tip</a:t>
            </a:r>
            <a:r>
              <a:rPr lang="en-US" smtClean="0"/>
              <a:t>, consider discussing that the top half of the income statement addresses investment decisions, whereas the bottom half deals with financing.</a:t>
            </a:r>
          </a:p>
          <a:p>
            <a:pPr eaLnBrk="1" hangingPunct="1">
              <a:spcBef>
                <a:spcPct val="0"/>
              </a:spcBef>
            </a:pPr>
            <a:endParaRPr lang="en-US" smtClean="0"/>
          </a:p>
          <a:p>
            <a:pPr eaLnBrk="1" hangingPunct="1">
              <a:spcBef>
                <a:spcPct val="0"/>
              </a:spcBef>
            </a:pPr>
            <a:r>
              <a:rPr lang="en-US" smtClean="0"/>
              <a:t>See the IM for a discussion of Global Crossing’s record “profit” during the first quarter of 2004. </a:t>
            </a:r>
          </a:p>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F29D6944-8EF8-4779-A9DE-B29BEDEDF844}" type="slidenum">
              <a:rPr lang="en-US"/>
              <a:pPr fontAlgn="base">
                <a:spcBef>
                  <a:spcPct val="0"/>
                </a:spcBef>
                <a:spcAft>
                  <a:spcPct val="0"/>
                </a:spcAft>
                <a:defRPr/>
              </a:pPr>
              <a:t>16</a:t>
            </a:fld>
            <a:endParaRPr 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The first example computing cash flows has a link to the information in this table.  The arrow in the corner is used to return you to the example.</a:t>
            </a:r>
          </a:p>
          <a:p>
            <a:pPr eaLnBrk="1" hangingPunct="1">
              <a:spcBef>
                <a:spcPct val="0"/>
              </a:spcBef>
            </a:pPr>
            <a:endParaRPr lang="en-US" sz="1000" smtClean="0"/>
          </a:p>
          <a:p>
            <a:pPr eaLnBrk="1" hangingPunct="1">
              <a:spcBef>
                <a:spcPct val="0"/>
              </a:spcBef>
            </a:pPr>
            <a:r>
              <a:rPr lang="en-US" sz="1000" smtClean="0"/>
              <a:t>Remember that these are simplified income statements for illustrative purposes.</a:t>
            </a:r>
          </a:p>
          <a:p>
            <a:pPr eaLnBrk="1" hangingPunct="1">
              <a:spcBef>
                <a:spcPct val="0"/>
              </a:spcBef>
            </a:pPr>
            <a:endParaRPr lang="en-US" sz="1000" smtClean="0"/>
          </a:p>
          <a:p>
            <a:pPr eaLnBrk="1" hangingPunct="1">
              <a:spcBef>
                <a:spcPct val="0"/>
              </a:spcBef>
            </a:pPr>
            <a:r>
              <a:rPr lang="en-US" sz="1000" smtClean="0"/>
              <a:t>Earnings before interest and taxes is often called operating income.</a:t>
            </a:r>
          </a:p>
          <a:p>
            <a:pPr eaLnBrk="1" hangingPunct="1">
              <a:spcBef>
                <a:spcPct val="0"/>
              </a:spcBef>
            </a:pPr>
            <a:endParaRPr lang="en-US" sz="1000" smtClean="0"/>
          </a:p>
          <a:p>
            <a:pPr eaLnBrk="1" hangingPunct="1">
              <a:spcBef>
                <a:spcPct val="0"/>
              </a:spcBef>
            </a:pPr>
            <a:r>
              <a:rPr lang="en-US" sz="1000" smtClean="0"/>
              <a:t>COGS would include both the fixed costs and the variable costs needed to generate the revenues.</a:t>
            </a:r>
          </a:p>
          <a:p>
            <a:pPr eaLnBrk="1" hangingPunct="1">
              <a:spcBef>
                <a:spcPct val="0"/>
              </a:spcBef>
            </a:pPr>
            <a:endParaRPr lang="en-US" sz="1000" smtClean="0"/>
          </a:p>
          <a:p>
            <a:pPr eaLnBrk="1" hangingPunct="1">
              <a:spcBef>
                <a:spcPct val="0"/>
              </a:spcBef>
            </a:pPr>
            <a:r>
              <a:rPr lang="en-US" sz="1000" smtClean="0"/>
              <a:t>Analysts often look at EBITDA (earnings before interest, taxes, depreciation, and amortization) as a measure of the operating cash flow of the firm.  It is not true in the strictest sense because taxes are an operating cash flow as well, but it does provide a reasonable estimate for analysis purposes.</a:t>
            </a:r>
          </a:p>
          <a:p>
            <a:pPr eaLnBrk="1" hangingPunct="1">
              <a:spcBef>
                <a:spcPct val="0"/>
              </a:spcBef>
            </a:pPr>
            <a:endParaRPr lang="en-US" sz="1000" smtClean="0"/>
          </a:p>
          <a:p>
            <a:pPr eaLnBrk="1" hangingPunct="1">
              <a:spcBef>
                <a:spcPct val="0"/>
              </a:spcBef>
            </a:pPr>
            <a:r>
              <a:rPr lang="en-US" sz="1000" smtClean="0"/>
              <a:t>The IM provides a discussion of Cendant and the problems that the company ran into when fraudulent accounting practices were discovered.</a:t>
            </a:r>
          </a:p>
          <a:p>
            <a:pPr eaLnBrk="1" hangingPunct="1">
              <a:spcBef>
                <a:spcPct val="0"/>
              </a:spcBef>
            </a:pPr>
            <a:endParaRPr lang="en-US" sz="1000" smtClean="0"/>
          </a:p>
          <a:p>
            <a:pPr eaLnBrk="1" hangingPunct="1">
              <a:spcBef>
                <a:spcPct val="0"/>
              </a:spcBef>
            </a:pPr>
            <a:r>
              <a:rPr lang="en-US" sz="1000" smtClean="0"/>
              <a:t>It is important to point out that depreciation expense is often figured two different ways, depending on the purpose of the financial statements.  If we are computing the taxes that we will owe, we use the depreciation schedule provided by the IRS.  In this instance, the “life” of the asset for depreciation purposes may be very different from the useful life of the asset.  Statements that are prepared for investors often use straight-line depreciation because it will tend to have a lower depreciation charge than MACRs early in the asset’s life.  This reduces the “expense,” and thus increases the firm’s reported EPS.  This is a good illustration of why it is important to look at a firm’s cash flow and not just its EPS.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54493317-2474-4251-A479-0DF30DECB6CF}" type="slidenum">
              <a:rPr lang="en-US"/>
              <a:pPr fontAlgn="base">
                <a:spcBef>
                  <a:spcPct val="0"/>
                </a:spcBef>
                <a:spcAft>
                  <a:spcPct val="0"/>
                </a:spcAft>
                <a:defRPr/>
              </a:pPr>
              <a:t>20</a:t>
            </a:fld>
            <a:endParaRPr lang="en-US"/>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provides a summary for the various cash flow calculations.  It is a good place to refer back when working on cash flows in the capital budgeting section.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A1170330-FB58-4D8B-9233-208CE4B34CFF}" type="slidenum">
              <a:rPr lang="en-US"/>
              <a:pPr fontAlgn="base">
                <a:spcBef>
                  <a:spcPct val="0"/>
                </a:spcBef>
                <a:spcAft>
                  <a:spcPct val="0"/>
                </a:spcAft>
                <a:defRPr/>
              </a:pPr>
              <a:t>21</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first equation is how the cash flow from the firm is divided among the investors who financed the assets.</a:t>
            </a:r>
          </a:p>
          <a:p>
            <a:pPr eaLnBrk="1" hangingPunct="1">
              <a:spcBef>
                <a:spcPct val="0"/>
              </a:spcBef>
            </a:pPr>
            <a:endParaRPr lang="en-US" smtClean="0"/>
          </a:p>
          <a:p>
            <a:pPr eaLnBrk="1" hangingPunct="1">
              <a:spcBef>
                <a:spcPct val="0"/>
              </a:spcBef>
            </a:pPr>
            <a:r>
              <a:rPr lang="en-US" smtClean="0"/>
              <a:t>The second equation is the cash flow that the firm receives from its assets. This is an important equation to remember.  We will come back to it and use it again when we do our capital budgeting analysis.  We want to base our decisions on the timing and risk of the cash flows we expect to receive from a project.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FBBEA2D0-5091-4D98-8BC8-3A2183E4601A}" type="slidenum">
              <a:rPr lang="en-US"/>
              <a:pPr fontAlgn="base">
                <a:spcBef>
                  <a:spcPct val="0"/>
                </a:spcBef>
                <a:spcAft>
                  <a:spcPct val="0"/>
                </a:spcAft>
                <a:defRPr/>
              </a:pPr>
              <a:t>22</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Use the information from the balance sheet and income statement presented previously to work through this example.  There is a hyperlink on “I/S” that will take you to that slide.  Another one exists on “B/S.”  The arrows on the Income Statement and Balance Sheet slides will bring you back here.</a:t>
            </a:r>
          </a:p>
          <a:p>
            <a:pPr eaLnBrk="1" hangingPunct="1">
              <a:spcBef>
                <a:spcPct val="0"/>
              </a:spcBef>
            </a:pPr>
            <a:endParaRPr lang="en-US" sz="1000" smtClean="0"/>
          </a:p>
          <a:p>
            <a:pPr eaLnBrk="1" hangingPunct="1">
              <a:spcBef>
                <a:spcPct val="0"/>
              </a:spcBef>
            </a:pPr>
            <a:r>
              <a:rPr lang="en-US" sz="1000" smtClean="0"/>
              <a:t>Net New Borrowing = ending LT debt – beginning LT debt = 454 – 408 = 46</a:t>
            </a:r>
          </a:p>
          <a:p>
            <a:pPr eaLnBrk="1" hangingPunct="1">
              <a:spcBef>
                <a:spcPct val="0"/>
              </a:spcBef>
            </a:pPr>
            <a:r>
              <a:rPr lang="en-US" sz="1000" smtClean="0"/>
              <a:t>CF to creditors = 70 – 46 = 24</a:t>
            </a:r>
          </a:p>
          <a:p>
            <a:pPr eaLnBrk="1" hangingPunct="1">
              <a:spcBef>
                <a:spcPct val="0"/>
              </a:spcBef>
            </a:pPr>
            <a:endParaRPr lang="en-US" sz="1000" smtClean="0"/>
          </a:p>
          <a:p>
            <a:pPr eaLnBrk="1" hangingPunct="1">
              <a:spcBef>
                <a:spcPct val="0"/>
              </a:spcBef>
            </a:pPr>
            <a:r>
              <a:rPr lang="en-US" sz="1000" smtClean="0"/>
              <a:t>Net New Equity = 640 – 600 = 40 (Be sure to point out that we want equity raised in the capital markets, not retained earnings).</a:t>
            </a:r>
          </a:p>
          <a:p>
            <a:pPr eaLnBrk="1" hangingPunct="1">
              <a:spcBef>
                <a:spcPct val="0"/>
              </a:spcBef>
            </a:pPr>
            <a:r>
              <a:rPr lang="en-US" sz="1000" smtClean="0"/>
              <a:t>CF to Stockholders = 103 – 40 = 63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F059891E-A22C-4262-A398-CFA7A54208D4}" type="slidenum">
              <a:rPr lang="en-US"/>
              <a:pPr fontAlgn="base">
                <a:spcBef>
                  <a:spcPct val="0"/>
                </a:spcBef>
                <a:spcAft>
                  <a:spcPct val="0"/>
                </a:spcAft>
                <a:defRPr/>
              </a:pPr>
              <a:t>23</a:t>
            </a:fld>
            <a:endParaRPr lang="en-US"/>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first equation is how the cash flow from the firm is divided among the investors who financed the assets.</a:t>
            </a:r>
          </a:p>
          <a:p>
            <a:pPr eaLnBrk="1" hangingPunct="1">
              <a:spcBef>
                <a:spcPct val="0"/>
              </a:spcBef>
            </a:pPr>
            <a:endParaRPr lang="en-US" smtClean="0"/>
          </a:p>
          <a:p>
            <a:pPr eaLnBrk="1" hangingPunct="1">
              <a:spcBef>
                <a:spcPct val="0"/>
              </a:spcBef>
            </a:pPr>
            <a:r>
              <a:rPr lang="en-US" smtClean="0"/>
              <a:t>The second equation is the cash flow that the firm receives from its assets. This is an important equation to remember.  We will come back to it and use it again when we do our capital budgeting analysis.  We want to base our decisions on the timing and risk of the cash flows we expect to receive from a project.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0DDD0031-77D2-48FA-B88F-39D27408DE46}" type="slidenum">
              <a:rPr lang="en-US"/>
              <a:pPr fontAlgn="base">
                <a:spcBef>
                  <a:spcPct val="0"/>
                </a:spcBef>
                <a:spcAft>
                  <a:spcPct val="0"/>
                </a:spcAft>
                <a:defRPr/>
              </a:pPr>
              <a:t>24</a:t>
            </a:fld>
            <a:endParaRPr lang="en-US"/>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Use the information from the balance sheet and income statement presented previously to work through this example.  There is a hyperlink on “I/S” that will take you to that slide.  Another one exists on “B/S.”  The arrows on the Income Statement and Balance Sheet slides will bring you back here.</a:t>
            </a:r>
          </a:p>
          <a:p>
            <a:pPr eaLnBrk="1" hangingPunct="1">
              <a:spcBef>
                <a:spcPct val="0"/>
              </a:spcBef>
            </a:pPr>
            <a:endParaRPr lang="en-US" sz="1000" smtClean="0"/>
          </a:p>
          <a:p>
            <a:pPr eaLnBrk="1" hangingPunct="1">
              <a:spcBef>
                <a:spcPct val="0"/>
              </a:spcBef>
            </a:pPr>
            <a:r>
              <a:rPr lang="en-US" sz="1000" smtClean="0"/>
              <a:t>OCF = 694 + 65 – 212 = 547</a:t>
            </a:r>
          </a:p>
          <a:p>
            <a:pPr eaLnBrk="1" hangingPunct="1">
              <a:spcBef>
                <a:spcPct val="0"/>
              </a:spcBef>
            </a:pPr>
            <a:r>
              <a:rPr lang="en-US" sz="1000" smtClean="0"/>
              <a:t>NCS = 1709 – 1644 + 65 = 130</a:t>
            </a:r>
          </a:p>
          <a:p>
            <a:pPr eaLnBrk="1" hangingPunct="1">
              <a:spcBef>
                <a:spcPct val="0"/>
              </a:spcBef>
            </a:pPr>
            <a:endParaRPr lang="en-US" sz="1000" smtClean="0"/>
          </a:p>
          <a:p>
            <a:pPr eaLnBrk="1" hangingPunct="1">
              <a:spcBef>
                <a:spcPct val="0"/>
              </a:spcBef>
            </a:pPr>
            <a:r>
              <a:rPr lang="en-US" sz="1000" smtClean="0"/>
              <a:t>Students often have a difficult time understanding why a cash outflow has a positive sign and a cash inflow has a negative sign.  Emphasize that we are talking about SPENDING in the net capital spending formula and Investment in NWC. The formula for CFFA takes care of reducing cash flow when NCS is positive and increasing CF when it is negative.</a:t>
            </a:r>
          </a:p>
          <a:p>
            <a:pPr eaLnBrk="1" hangingPunct="1">
              <a:spcBef>
                <a:spcPct val="0"/>
              </a:spcBef>
            </a:pPr>
            <a:endParaRPr lang="en-US" sz="1000" smtClean="0"/>
          </a:p>
          <a:p>
            <a:pPr eaLnBrk="1" hangingPunct="1">
              <a:spcBef>
                <a:spcPct val="0"/>
              </a:spcBef>
            </a:pPr>
            <a:r>
              <a:rPr lang="en-US" sz="1000" smtClean="0"/>
              <a:t>Ending NWC = 1403 – 389 = 1014</a:t>
            </a:r>
          </a:p>
          <a:p>
            <a:pPr eaLnBrk="1" hangingPunct="1">
              <a:spcBef>
                <a:spcPct val="0"/>
              </a:spcBef>
            </a:pPr>
            <a:r>
              <a:rPr lang="en-US" sz="1000" smtClean="0"/>
              <a:t>Beginning NWC = 1112 – 428 = 684</a:t>
            </a:r>
          </a:p>
          <a:p>
            <a:pPr eaLnBrk="1" hangingPunct="1">
              <a:spcBef>
                <a:spcPct val="0"/>
              </a:spcBef>
            </a:pPr>
            <a:r>
              <a:rPr lang="en-US" sz="1000" smtClean="0"/>
              <a:t>Changes in NWC = 1014 – 684 = 330 </a:t>
            </a:r>
          </a:p>
          <a:p>
            <a:pPr eaLnBrk="1" hangingPunct="1">
              <a:spcBef>
                <a:spcPct val="0"/>
              </a:spcBef>
            </a:pPr>
            <a:endParaRPr lang="en-US"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DF89DACC-11CD-4C72-8541-15E358272237}" type="slidenum">
              <a:rPr lang="en-US"/>
              <a:pPr fontAlgn="base">
                <a:spcBef>
                  <a:spcPct val="0"/>
                </a:spcBef>
                <a:spcAft>
                  <a:spcPct val="0"/>
                </a:spcAft>
                <a:defRPr/>
              </a:pPr>
              <a:t>25</a:t>
            </a:fld>
            <a:endParaRPr lang="en-US"/>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FB6C4A6C-AF5F-4153-AA8C-87684E987E7F}" type="slidenum">
              <a:rPr lang="en-US"/>
              <a:pPr fontAlgn="base">
                <a:spcBef>
                  <a:spcPct val="0"/>
                </a:spcBef>
                <a:spcAft>
                  <a:spcPct val="0"/>
                </a:spcAft>
                <a:defRPr/>
              </a:pPr>
              <a:t>26</a:t>
            </a:fld>
            <a:endParaRPr lang="en-US"/>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F289F200-FD31-4240-AE8E-E241AE4F11EA}" type="slidenum">
              <a:rPr lang="en-US"/>
              <a:pPr fontAlgn="base">
                <a:spcBef>
                  <a:spcPct val="0"/>
                </a:spcBef>
                <a:spcAft>
                  <a:spcPct val="0"/>
                </a:spcAft>
                <a:defRPr/>
              </a:pPr>
              <a:t>4</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t>
            </a:r>
            <a:r>
              <a:rPr lang="en-US" i="1" smtClean="0"/>
              <a:t>Lecture Tip</a:t>
            </a:r>
            <a:r>
              <a:rPr lang="en-US" smtClean="0"/>
              <a:t> in the IM focuses on helping students see the big picture: all decisions relate to either investment or financing.</a:t>
            </a:r>
          </a:p>
          <a:p>
            <a:pPr eaLnBrk="1" hangingPunct="1">
              <a:spcBef>
                <a:spcPct val="0"/>
              </a:spcBef>
            </a:pPr>
            <a:endParaRPr lang="en-US" smtClean="0"/>
          </a:p>
          <a:p>
            <a:pPr eaLnBrk="1" hangingPunct="1">
              <a:spcBef>
                <a:spcPct val="0"/>
              </a:spcBef>
            </a:pPr>
            <a:r>
              <a:rPr lang="en-US" smtClean="0"/>
              <a:t>Liquidity is a very important concept.  Students tend to remember the “convert to cash quickly” component of liquidity, but often forget the part about “without loss of value.” Remind them that we can convert anything to cash quickly if we are willing to lower the price enough, but that doesn’t mean it is liquid.</a:t>
            </a:r>
          </a:p>
          <a:p>
            <a:pPr eaLnBrk="1" hangingPunct="1">
              <a:spcBef>
                <a:spcPct val="0"/>
              </a:spcBef>
            </a:pPr>
            <a:endParaRPr lang="en-US" smtClean="0"/>
          </a:p>
          <a:p>
            <a:pPr eaLnBrk="1" hangingPunct="1">
              <a:spcBef>
                <a:spcPct val="0"/>
              </a:spcBef>
            </a:pPr>
            <a:r>
              <a:rPr lang="en-US" smtClean="0"/>
              <a:t>Also, point out that a firm can be TOO liquid.  Excess cash holdings lead to overall lower returns.  See the </a:t>
            </a:r>
            <a:r>
              <a:rPr lang="en-US" i="1" smtClean="0"/>
              <a:t>Lecture Tip</a:t>
            </a:r>
            <a:r>
              <a:rPr lang="en-US" smtClean="0"/>
              <a:t> in the IM for a more complete discussion of this issue.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F1869F78-0542-407A-A43B-378051F85419}" type="slidenum">
              <a:rPr lang="en-US"/>
              <a:pPr fontAlgn="base">
                <a:spcBef>
                  <a:spcPct val="0"/>
                </a:spcBef>
                <a:spcAft>
                  <a:spcPct val="0"/>
                </a:spcAft>
                <a:defRPr/>
              </a:pPr>
              <a:t>27</a:t>
            </a:fld>
            <a:endParaRPr lang="en-US"/>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904614A7-6A57-4216-AAFB-CF279027C618}" type="slidenum">
              <a:rPr lang="en-US"/>
              <a:pPr fontAlgn="base">
                <a:spcBef>
                  <a:spcPct val="0"/>
                </a:spcBef>
                <a:spcAft>
                  <a:spcPct val="0"/>
                </a:spcAft>
                <a:defRPr/>
              </a:pPr>
              <a:t>30</a:t>
            </a:fld>
            <a:endParaRPr lang="en-US"/>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OCF = $2,000 + $400 – $300 = $2,100</a:t>
            </a:r>
          </a:p>
          <a:p>
            <a:pPr eaLnBrk="1" hangingPunct="1">
              <a:spcBef>
                <a:spcPct val="0"/>
              </a:spcBef>
            </a:pPr>
            <a:r>
              <a:rPr lang="en-US" smtClean="0"/>
              <a:t>NCS = $ 3,400 – $3,100 + $400 = $700</a:t>
            </a:r>
          </a:p>
          <a:p>
            <a:pPr eaLnBrk="1" hangingPunct="1">
              <a:spcBef>
                <a:spcPct val="0"/>
              </a:spcBef>
            </a:pPr>
            <a:r>
              <a:rPr lang="en-US" smtClean="0"/>
              <a:t>Changes in NWC = ($4,400 – $1,500) – ($3,500 – $1,200) = $600</a:t>
            </a:r>
          </a:p>
          <a:p>
            <a:pPr eaLnBrk="1" hangingPunct="1">
              <a:spcBef>
                <a:spcPct val="0"/>
              </a:spcBef>
            </a:pPr>
            <a:r>
              <a:rPr lang="en-US" smtClean="0"/>
              <a:t>CFFA = $2,100 – $700 - $600 = $800</a:t>
            </a:r>
          </a:p>
          <a:p>
            <a:pPr eaLnBrk="1" hangingPunct="1">
              <a:spcBef>
                <a:spcPct val="0"/>
              </a:spcBef>
            </a:pPr>
            <a:endParaRPr lang="en-US" smtClean="0"/>
          </a:p>
          <a:p>
            <a:pPr eaLnBrk="1" hangingPunct="1">
              <a:spcBef>
                <a:spcPct val="0"/>
              </a:spcBef>
            </a:pPr>
            <a:r>
              <a:rPr lang="en-US" smtClean="0"/>
              <a:t>CF to Creditors = $350 – ($4,000 – $3,950) = $300</a:t>
            </a:r>
          </a:p>
          <a:p>
            <a:pPr eaLnBrk="1" hangingPunct="1">
              <a:spcBef>
                <a:spcPct val="0"/>
              </a:spcBef>
            </a:pPr>
            <a:r>
              <a:rPr lang="en-US" smtClean="0"/>
              <a:t>CF to Stockholders = $500</a:t>
            </a:r>
          </a:p>
          <a:p>
            <a:pPr eaLnBrk="1" hangingPunct="1">
              <a:spcBef>
                <a:spcPct val="0"/>
              </a:spcBef>
            </a:pPr>
            <a:r>
              <a:rPr lang="en-US" smtClean="0"/>
              <a:t>CFFA = $300 + $500 = $800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1E422B84-4E79-4F2C-AC7B-92CA772ECE64}" type="slidenum">
              <a:rPr lang="en-US"/>
              <a:pPr fontAlgn="base">
                <a:spcBef>
                  <a:spcPct val="0"/>
                </a:spcBef>
                <a:spcAft>
                  <a:spcPct val="0"/>
                </a:spcAft>
                <a:defRPr/>
              </a:pPr>
              <a:t>5</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t>
            </a:r>
            <a:r>
              <a:rPr lang="en-US" i="1" smtClean="0"/>
              <a:t>Lecture Tip</a:t>
            </a:r>
            <a:r>
              <a:rPr lang="en-US" smtClean="0"/>
              <a:t> in the IM focuses on helping students see the big picture: all decisions relate to either investment or financing.</a:t>
            </a:r>
          </a:p>
          <a:p>
            <a:pPr eaLnBrk="1" hangingPunct="1">
              <a:spcBef>
                <a:spcPct val="0"/>
              </a:spcBef>
            </a:pPr>
            <a:endParaRPr lang="en-US" smtClean="0"/>
          </a:p>
          <a:p>
            <a:pPr eaLnBrk="1" hangingPunct="1">
              <a:spcBef>
                <a:spcPct val="0"/>
              </a:spcBef>
            </a:pPr>
            <a:r>
              <a:rPr lang="en-US" smtClean="0"/>
              <a:t>Liquidity is a very important concept.  Students tend to remember the “convert to cash quickly” component of liquidity, but often forget the part about “without loss of value.” Remind them that we can convert anything to cash quickly if we are willing to lower the price enough, but that doesn’t mean it is liquid.</a:t>
            </a:r>
          </a:p>
          <a:p>
            <a:pPr eaLnBrk="1" hangingPunct="1">
              <a:spcBef>
                <a:spcPct val="0"/>
              </a:spcBef>
            </a:pPr>
            <a:endParaRPr lang="en-US" smtClean="0"/>
          </a:p>
          <a:p>
            <a:pPr eaLnBrk="1" hangingPunct="1">
              <a:spcBef>
                <a:spcPct val="0"/>
              </a:spcBef>
            </a:pPr>
            <a:r>
              <a:rPr lang="en-US" smtClean="0"/>
              <a:t>Also, point out that a firm can be TOO liquid.  Excess cash holdings lead to overall lower returns.  See the </a:t>
            </a:r>
            <a:r>
              <a:rPr lang="en-US" i="1" smtClean="0"/>
              <a:t>Lecture Tip</a:t>
            </a:r>
            <a:r>
              <a:rPr lang="en-US" smtClean="0"/>
              <a:t> in the IM for a more complete discussion of this issue.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DEA4F63A-B7FA-435F-AEB1-B34A95FC06E5}" type="slidenum">
              <a:rPr lang="en-US"/>
              <a:pPr fontAlgn="base">
                <a:spcBef>
                  <a:spcPct val="0"/>
                </a:spcBef>
                <a:spcAft>
                  <a:spcPct val="0"/>
                </a:spcAft>
                <a:defRPr/>
              </a:pPr>
              <a:t>6</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left-hand side lists the assets of the firm.  Current assets are listed first because they are the most liquid.  Fixed assets can include both tangible and intangible assets, and they are listed at the bottom because they generally are not very liquid. These are a direct result of management’s investment decisions. (Please emphasize that “investment decisions” are not limited to investments in financial assets.)</a:t>
            </a:r>
          </a:p>
          <a:p>
            <a:pPr eaLnBrk="1" hangingPunct="1">
              <a:spcBef>
                <a:spcPct val="0"/>
              </a:spcBef>
            </a:pPr>
            <a:r>
              <a:rPr lang="en-US" smtClean="0"/>
              <a:t/>
            </a:r>
            <a:br>
              <a:rPr lang="en-US" smtClean="0"/>
            </a:br>
            <a:r>
              <a:rPr lang="en-US" smtClean="0"/>
              <a:t>Note that the balance sheet does not list some very valuable assets, such as the people who work for the firm.</a:t>
            </a:r>
            <a:br>
              <a:rPr lang="en-US" smtClean="0"/>
            </a:br>
            <a:r>
              <a:rPr lang="en-US" smtClean="0"/>
              <a:t/>
            </a:r>
            <a:br>
              <a:rPr lang="en-US" smtClean="0"/>
            </a:br>
            <a:r>
              <a:rPr lang="en-US" smtClean="0"/>
              <a:t>The liabilities and equity (or ownership) components of the firm are listed on the right-hand side.  This indicates how the assets are paid for.  Since the balance sheet has to balance, total equity = total assets – total liabilities.  The portion of equity that can most easily fluctuate to create this balance is retained earnings. The right-hand side of the balance sheet is a direct result of management’s financing decisions.</a:t>
            </a:r>
          </a:p>
          <a:p>
            <a:pPr eaLnBrk="1" hangingPunct="1">
              <a:spcBef>
                <a:spcPct val="0"/>
              </a:spcBef>
            </a:pPr>
            <a:endParaRPr lang="en-US" smtClean="0"/>
          </a:p>
          <a:p>
            <a:pPr eaLnBrk="1" hangingPunct="1">
              <a:spcBef>
                <a:spcPct val="0"/>
              </a:spcBef>
            </a:pPr>
            <a:r>
              <a:rPr lang="en-US" smtClean="0"/>
              <a:t>Remember that shareholders’ equity consists of several components and that total equity includes all of these components, not just the “common stock” item.  In particular, remind students that retained earnings belong to the shareholders. See the </a:t>
            </a:r>
            <a:r>
              <a:rPr lang="en-US" i="1" smtClean="0"/>
              <a:t>Lecture Tip </a:t>
            </a:r>
            <a:r>
              <a:rPr lang="en-US" smtClean="0"/>
              <a:t>in the IM for further discussion.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271CC171-785F-474A-BBE0-907F1237A379}" type="slidenum">
              <a:rPr lang="en-US"/>
              <a:pPr fontAlgn="base">
                <a:spcBef>
                  <a:spcPct val="0"/>
                </a:spcBef>
                <a:spcAft>
                  <a:spcPct val="0"/>
                </a:spcAft>
                <a:defRPr/>
              </a:pPr>
              <a:t>7</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After a basic accounting class, students may believe a higher current ratio (or, similarly, more cash on hand) is always better. So, it is good to remind students that a cash balance is a use of funds and has an opportunity cost. (See the </a:t>
            </a:r>
            <a:r>
              <a:rPr lang="en-US" i="1" smtClean="0"/>
              <a:t>Lecture Tip</a:t>
            </a:r>
            <a:r>
              <a:rPr lang="en-US" smtClean="0"/>
              <a:t> in the IM for more detail.)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7C837419-4722-4C3B-BDA5-2718CA1C9D95}" type="slidenum">
              <a:rPr lang="en-US"/>
              <a:pPr fontAlgn="base">
                <a:spcBef>
                  <a:spcPct val="0"/>
                </a:spcBef>
                <a:spcAft>
                  <a:spcPct val="0"/>
                </a:spcAft>
                <a:defRPr/>
              </a:pPr>
              <a:t>8</a:t>
            </a:fld>
            <a:endParaRPr lang="en-US"/>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After a basic accounting class, students may believe a higher current ratio (or, similarly, more cash on hand) is always better. So, it is good to remind students that a cash balance is a use of funds and has an opportunity cost. (See the </a:t>
            </a:r>
            <a:r>
              <a:rPr lang="en-US" i="1" smtClean="0"/>
              <a:t>Lecture Tip</a:t>
            </a:r>
            <a:r>
              <a:rPr lang="en-US" smtClean="0"/>
              <a:t> in the IM for more detail.)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08D514F6-3C23-42CC-8BAE-0C553E19C6FE}" type="slidenum">
              <a:rPr lang="en-US"/>
              <a:pPr fontAlgn="base">
                <a:spcBef>
                  <a:spcPct val="0"/>
                </a:spcBef>
                <a:spcAft>
                  <a:spcPct val="0"/>
                </a:spcAft>
                <a:defRPr/>
              </a:pPr>
              <a:t>9</a:t>
            </a:fld>
            <a:endParaRPr lang="en-US"/>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first example computing cash flows has a link to the information in this table.  The arrow in the corner is used to return you to the example.</a:t>
            </a:r>
          </a:p>
          <a:p>
            <a:pPr eaLnBrk="1" hangingPunct="1">
              <a:spcBef>
                <a:spcPct val="0"/>
              </a:spcBef>
            </a:pPr>
            <a:endParaRPr lang="en-US" smtClean="0"/>
          </a:p>
          <a:p>
            <a:pPr eaLnBrk="1" hangingPunct="1">
              <a:spcBef>
                <a:spcPct val="0"/>
              </a:spcBef>
            </a:pPr>
            <a:r>
              <a:rPr lang="en-US" smtClean="0"/>
              <a:t>Here is an example of a simplified balance sheet.  Many students make it through business school without ever seeing an actual balance sheet, particularly those who are not majoring in finance or accounting. I encourage you to bring in some annual reports and let the students see the differences between the simplified statements they see in textbooks and the real thing.</a:t>
            </a:r>
          </a:p>
          <a:p>
            <a:pPr eaLnBrk="1" hangingPunct="1">
              <a:spcBef>
                <a:spcPct val="0"/>
              </a:spcBef>
            </a:pPr>
            <a:endParaRPr lang="en-US" smtClean="0"/>
          </a:p>
          <a:p>
            <a:pPr eaLnBrk="1" hangingPunct="1">
              <a:spcBef>
                <a:spcPct val="0"/>
              </a:spcBef>
            </a:pPr>
            <a:r>
              <a:rPr lang="en-US" smtClean="0"/>
              <a:t>This is a good place to talk about some of the specific types of items that show up on a balance sheet and remind the students what accounts receivable, accounts payable, notes payable, etc. are.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EF69397C-F548-415B-90A9-78F8B2100BB1}" type="slidenum">
              <a:rPr lang="en-US"/>
              <a:pPr fontAlgn="base">
                <a:spcBef>
                  <a:spcPct val="0"/>
                </a:spcBef>
                <a:spcAft>
                  <a:spcPct val="0"/>
                </a:spcAft>
                <a:defRPr/>
              </a:pPr>
              <a:t>11</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Current assets and liabilities generally have book values and market values that are very close.  This is not necessarily the case with the other assets, liabilities, and equity of the firm.</a:t>
            </a:r>
          </a:p>
          <a:p>
            <a:pPr eaLnBrk="1" hangingPunct="1">
              <a:spcBef>
                <a:spcPct val="0"/>
              </a:spcBef>
            </a:pPr>
            <a:endParaRPr lang="en-US" sz="1000" smtClean="0"/>
          </a:p>
          <a:p>
            <a:pPr eaLnBrk="1" hangingPunct="1">
              <a:spcBef>
                <a:spcPct val="0"/>
              </a:spcBef>
            </a:pPr>
            <a:r>
              <a:rPr lang="en-US" sz="1000" smtClean="0"/>
              <a:t>Assets are listed at historical costs less accumulated depreciation – this may bear little resemblance to what they could actually be sold for today. The balance sheet also does not include the value of many important assets, such as human capital.  Consequently, the “Total Assets” line on the balance sheet is generally not a very good estimate of what the assets of the firm are actually worth. (See the </a:t>
            </a:r>
            <a:r>
              <a:rPr lang="en-US" sz="1000" i="1" smtClean="0"/>
              <a:t>Lecture Tip</a:t>
            </a:r>
            <a:r>
              <a:rPr lang="en-US" sz="1000" smtClean="0"/>
              <a:t> in the IM for more detail on this issue.)</a:t>
            </a:r>
          </a:p>
          <a:p>
            <a:pPr eaLnBrk="1" hangingPunct="1">
              <a:spcBef>
                <a:spcPct val="0"/>
              </a:spcBef>
            </a:pPr>
            <a:endParaRPr lang="en-US" sz="1000" smtClean="0"/>
          </a:p>
          <a:p>
            <a:pPr eaLnBrk="1" hangingPunct="1">
              <a:spcBef>
                <a:spcPct val="0"/>
              </a:spcBef>
            </a:pPr>
            <a:r>
              <a:rPr lang="en-US" sz="1000" smtClean="0"/>
              <a:t>Liabilities are listed at face value.  When interest rates change or the risk of the firm changes, the value of those liabilities change in the market as well.  This is especially true for longer-term liabilities.</a:t>
            </a:r>
          </a:p>
          <a:p>
            <a:pPr eaLnBrk="1" hangingPunct="1">
              <a:spcBef>
                <a:spcPct val="0"/>
              </a:spcBef>
            </a:pPr>
            <a:endParaRPr lang="en-US" sz="1000" smtClean="0"/>
          </a:p>
          <a:p>
            <a:pPr eaLnBrk="1" hangingPunct="1">
              <a:spcBef>
                <a:spcPct val="0"/>
              </a:spcBef>
            </a:pPr>
            <a:r>
              <a:rPr lang="en-US" sz="1000" smtClean="0"/>
              <a:t>Equity is the ownership interest in the firm.  The market value of equity (stock price times number of shares) depends on the future growth prospects of the firm and on the market’s estimation of the current value of ALL of the assets of the firm.</a:t>
            </a:r>
          </a:p>
          <a:p>
            <a:pPr eaLnBrk="1" hangingPunct="1">
              <a:spcBef>
                <a:spcPct val="0"/>
              </a:spcBef>
            </a:pPr>
            <a:endParaRPr lang="en-US" sz="1000" smtClean="0"/>
          </a:p>
          <a:p>
            <a:pPr eaLnBrk="1" hangingPunct="1">
              <a:spcBef>
                <a:spcPct val="0"/>
              </a:spcBef>
            </a:pPr>
            <a:r>
              <a:rPr lang="en-US" sz="1000" smtClean="0"/>
              <a:t>The best estimate of the market value of the firm’s assets is market value of liabilities + market value of equity.</a:t>
            </a:r>
          </a:p>
          <a:p>
            <a:pPr eaLnBrk="1" hangingPunct="1">
              <a:spcBef>
                <a:spcPct val="0"/>
              </a:spcBef>
            </a:pPr>
            <a:endParaRPr lang="en-US" sz="1000" smtClean="0"/>
          </a:p>
          <a:p>
            <a:pPr eaLnBrk="1" hangingPunct="1">
              <a:spcBef>
                <a:spcPct val="0"/>
              </a:spcBef>
            </a:pPr>
            <a:r>
              <a:rPr lang="en-US" sz="1000" smtClean="0"/>
              <a:t>Market values are generally more important for the decision making process because they are more reflective of the cash flows that would occur today.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2.</a:t>
            </a:r>
            <a:fld id="{FE245118-C36B-495E-8C0E-011339FC8316}" type="slidenum">
              <a:rPr lang="en-US"/>
              <a:pPr fontAlgn="base">
                <a:spcBef>
                  <a:spcPct val="0"/>
                </a:spcBef>
                <a:spcAft>
                  <a:spcPct val="0"/>
                </a:spcAft>
                <a:defRPr/>
              </a:pPr>
              <a:t>12</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Current assets and liabilities generally have book values and market values that are very close.  This is not necessarily the case with the other assets, liabilities, and equity of the firm.</a:t>
            </a:r>
          </a:p>
          <a:p>
            <a:pPr eaLnBrk="1" hangingPunct="1">
              <a:spcBef>
                <a:spcPct val="0"/>
              </a:spcBef>
            </a:pPr>
            <a:endParaRPr lang="en-US" sz="1000" smtClean="0"/>
          </a:p>
          <a:p>
            <a:pPr eaLnBrk="1" hangingPunct="1">
              <a:spcBef>
                <a:spcPct val="0"/>
              </a:spcBef>
            </a:pPr>
            <a:r>
              <a:rPr lang="en-US" sz="1000" smtClean="0"/>
              <a:t>Assets are listed at historical costs less accumulated depreciation – this may bear little resemblance to what they could actually be sold for today. The balance sheet also does not include the value of many important assets, such as human capital.  Consequently, the “Total Assets” line on the balance sheet is generally not a very good estimate of what the assets of the firm are actually worth. (See the </a:t>
            </a:r>
            <a:r>
              <a:rPr lang="en-US" sz="1000" i="1" smtClean="0"/>
              <a:t>Lecture Tip</a:t>
            </a:r>
            <a:r>
              <a:rPr lang="en-US" sz="1000" smtClean="0"/>
              <a:t> in the IM for more detail on this issue.)</a:t>
            </a:r>
          </a:p>
          <a:p>
            <a:pPr eaLnBrk="1" hangingPunct="1">
              <a:spcBef>
                <a:spcPct val="0"/>
              </a:spcBef>
            </a:pPr>
            <a:endParaRPr lang="en-US" sz="1000" smtClean="0"/>
          </a:p>
          <a:p>
            <a:pPr eaLnBrk="1" hangingPunct="1">
              <a:spcBef>
                <a:spcPct val="0"/>
              </a:spcBef>
            </a:pPr>
            <a:r>
              <a:rPr lang="en-US" sz="1000" smtClean="0"/>
              <a:t>Liabilities are listed at face value.  When interest rates change or the risk of the firm changes, the value of those liabilities change in the market as well.  This is especially true for longer-term liabilities.</a:t>
            </a:r>
          </a:p>
          <a:p>
            <a:pPr eaLnBrk="1" hangingPunct="1">
              <a:spcBef>
                <a:spcPct val="0"/>
              </a:spcBef>
            </a:pPr>
            <a:endParaRPr lang="en-US" sz="1000" smtClean="0"/>
          </a:p>
          <a:p>
            <a:pPr eaLnBrk="1" hangingPunct="1">
              <a:spcBef>
                <a:spcPct val="0"/>
              </a:spcBef>
            </a:pPr>
            <a:r>
              <a:rPr lang="en-US" sz="1000" smtClean="0"/>
              <a:t>Equity is the ownership interest in the firm.  The market value of equity (stock price times number of shares) depends on the future growth prospects of the firm and on the market’s estimation of the current value of ALL of the assets of the firm.</a:t>
            </a:r>
          </a:p>
          <a:p>
            <a:pPr eaLnBrk="1" hangingPunct="1">
              <a:spcBef>
                <a:spcPct val="0"/>
              </a:spcBef>
            </a:pPr>
            <a:endParaRPr lang="en-US" sz="1000" smtClean="0"/>
          </a:p>
          <a:p>
            <a:pPr eaLnBrk="1" hangingPunct="1">
              <a:spcBef>
                <a:spcPct val="0"/>
              </a:spcBef>
            </a:pPr>
            <a:r>
              <a:rPr lang="en-US" sz="1000" smtClean="0"/>
              <a:t>The best estimate of the market value of the firm’s assets is market value of liabilities + market value of equity.</a:t>
            </a:r>
          </a:p>
          <a:p>
            <a:pPr eaLnBrk="1" hangingPunct="1">
              <a:spcBef>
                <a:spcPct val="0"/>
              </a:spcBef>
            </a:pPr>
            <a:endParaRPr lang="en-US" sz="1000" smtClean="0"/>
          </a:p>
          <a:p>
            <a:pPr eaLnBrk="1" hangingPunct="1">
              <a:spcBef>
                <a:spcPct val="0"/>
              </a:spcBef>
            </a:pPr>
            <a:r>
              <a:rPr lang="en-US" sz="1000" smtClean="0"/>
              <a:t>Market values are generally more important for the decision making process because they are more reflective of the cash flows that would occur today.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B69B4A3E-87C9-4BD1-A1D2-1C62876D2C6D}" type="datetime1">
              <a:rPr lang="en-US"/>
              <a:pPr>
                <a:defRPr/>
              </a:pPr>
              <a:t>9/3/2012</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a:xfrm>
            <a:off x="146050" y="6210300"/>
            <a:ext cx="457200" cy="457200"/>
          </a:xfrm>
        </p:spPr>
        <p:txBody>
          <a:bodyPr/>
          <a:lstStyle>
            <a:lvl1pPr>
              <a:defRPr/>
            </a:lvl1pPr>
          </a:lstStyle>
          <a:p>
            <a:pPr>
              <a:defRPr/>
            </a:pPr>
            <a:r>
              <a:rPr lang="en-US"/>
              <a:t>2-</a:t>
            </a:r>
            <a:fld id="{B7040CA0-77CF-4FE1-BFB5-B8C2E5BD20C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019302C-2476-4801-8A8C-AA9E7696AB07}"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681775C5-73BC-4594-9CAC-0F69C926EF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1335D9-B036-4751-89E7-D0DE3DEF4990}"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AB5753BF-80AB-4B79-BD42-DDABC8D233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Slide Number Placeholder 28"/>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defRPr/>
            </a:pPr>
            <a:r>
              <a:rPr lang="en-US" sz="1000">
                <a:solidFill>
                  <a:srgbClr val="FFFFFF"/>
                </a:solidFill>
                <a:latin typeface="Times New Roman" pitchFamily="18" charset="0"/>
              </a:rPr>
              <a:t>2-</a:t>
            </a:r>
            <a:fld id="{E19EF868-0E42-4E8B-A390-B8CCFB42D116}" type="slidenum">
              <a:rPr lang="en-US" sz="1000">
                <a:solidFill>
                  <a:srgbClr val="FFFFFF"/>
                </a:solidFill>
                <a:latin typeface="Times New Roman" pitchFamily="18" charset="0"/>
              </a:rPr>
              <a:pPr algn="ctr">
                <a:defRPr/>
              </a:pPr>
              <a:t>‹#›</a:t>
            </a:fld>
            <a:endParaRPr lang="en-US" sz="1000">
              <a:solidFill>
                <a:srgbClr val="FFFFFF"/>
              </a:solidFill>
              <a:latin typeface="Times New Roman" pitchFamily="18" charset="0"/>
            </a:endParaRPr>
          </a:p>
        </p:txBody>
      </p:sp>
      <p:sp>
        <p:nvSpPr>
          <p:cNvPr id="2" name="Content Placeholder 1"/>
          <p:cNvSpPr>
            <a:spLocks noGrp="1"/>
          </p:cNvSpPr>
          <p:nvPr>
            <p:ph/>
          </p:nvPr>
        </p:nvSpPr>
        <p:spPr>
          <a:xfrm>
            <a:off x="1524000" y="274638"/>
            <a:ext cx="7162800"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a:xfrm>
            <a:off x="1447800" y="6243638"/>
            <a:ext cx="1219200" cy="476250"/>
          </a:xfrm>
        </p:spPr>
        <p:txBody>
          <a:bodyPr/>
          <a:lstStyle>
            <a:lvl1pPr>
              <a:defRPr/>
            </a:lvl1pPr>
          </a:lstStyle>
          <a:p>
            <a:pPr>
              <a:defRPr/>
            </a:pPr>
            <a:fld id="{DDF6ACCB-FC8B-4788-83FC-727012AFCD77}" type="datetime1">
              <a:rPr lang="en-US"/>
              <a:pPr>
                <a:defRPr/>
              </a:pPr>
              <a:t>9/3/2012</a:t>
            </a:fld>
            <a:endParaRPr lang="en-US" dirty="0"/>
          </a:p>
        </p:txBody>
      </p:sp>
      <p:sp>
        <p:nvSpPr>
          <p:cNvPr id="5" name="Footer Placeholder 3"/>
          <p:cNvSpPr>
            <a:spLocks noGrp="1"/>
          </p:cNvSpPr>
          <p:nvPr>
            <p:ph type="ftr" sz="quarter" idx="11"/>
          </p:nvPr>
        </p:nvSpPr>
        <p:spPr>
          <a:xfrm>
            <a:off x="3124200" y="6243638"/>
            <a:ext cx="2895600" cy="476250"/>
          </a:xfr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Slide Number Placeholder 28"/>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defRPr/>
            </a:pPr>
            <a:r>
              <a:rPr lang="en-US" sz="1000">
                <a:solidFill>
                  <a:srgbClr val="FFFFFF"/>
                </a:solidFill>
                <a:latin typeface="Times New Roman" pitchFamily="18" charset="0"/>
              </a:rPr>
              <a:t>2-</a:t>
            </a:r>
            <a:fld id="{EA316364-1301-4645-AD6C-D5CB0B9D95B8}" type="slidenum">
              <a:rPr lang="en-US" sz="1000">
                <a:solidFill>
                  <a:srgbClr val="FFFFFF"/>
                </a:solidFill>
                <a:latin typeface="Times New Roman" pitchFamily="18" charset="0"/>
              </a:rPr>
              <a:pPr algn="ctr">
                <a:defRPr/>
              </a:pPr>
              <a:t>‹#›</a:t>
            </a:fld>
            <a:endParaRPr lang="en-US" sz="1000">
              <a:solidFill>
                <a:srgbClr val="FFFFFF"/>
              </a:solidFill>
              <a:latin typeface="Times New Roman" pitchFamily="18" charset="0"/>
            </a:endParaRPr>
          </a:p>
        </p:txBody>
      </p:sp>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600200"/>
            <a:ext cx="7162800" cy="4524375"/>
          </a:xfrm>
        </p:spPr>
        <p:txBody>
          <a:bodyPr>
            <a:normAutofit/>
          </a:bodyPr>
          <a:lstStyle/>
          <a:p>
            <a:pPr lvl="0"/>
            <a:endParaRPr lang="en-US" noProof="0" dirty="0"/>
          </a:p>
        </p:txBody>
      </p:sp>
      <p:sp>
        <p:nvSpPr>
          <p:cNvPr id="5" name="Date Placeholder 3"/>
          <p:cNvSpPr>
            <a:spLocks noGrp="1"/>
          </p:cNvSpPr>
          <p:nvPr>
            <p:ph type="dt" sz="half" idx="10"/>
          </p:nvPr>
        </p:nvSpPr>
        <p:spPr>
          <a:xfrm>
            <a:off x="1447800" y="6243638"/>
            <a:ext cx="1219200" cy="476250"/>
          </a:xfrm>
        </p:spPr>
        <p:txBody>
          <a:bodyPr/>
          <a:lstStyle>
            <a:lvl1pPr>
              <a:defRPr/>
            </a:lvl1pPr>
          </a:lstStyle>
          <a:p>
            <a:pPr>
              <a:defRPr/>
            </a:pPr>
            <a:fld id="{C041AFE8-F64B-4F8D-B687-8FE2342FBEC7}" type="datetime1">
              <a:rPr lang="en-US"/>
              <a:pPr>
                <a:defRPr/>
              </a:pPr>
              <a:t>9/3/2012</a:t>
            </a:fld>
            <a:endParaRPr lang="en-US" dirty="0"/>
          </a:p>
        </p:txBody>
      </p:sp>
      <p:sp>
        <p:nvSpPr>
          <p:cNvPr id="6" name="Footer Placeholder 4"/>
          <p:cNvSpPr>
            <a:spLocks noGrp="1"/>
          </p:cNvSpPr>
          <p:nvPr>
            <p:ph type="ftr" sz="quarter" idx="11"/>
          </p:nvPr>
        </p:nvSpPr>
        <p:spPr>
          <a:xfrm>
            <a:off x="3124200" y="6243638"/>
            <a:ext cx="2895600" cy="476250"/>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79F364-198F-4333-A9CE-C52B4CB17E87}"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34406CBA-854C-4A52-8428-2B1F834AF41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7395BC8-25C6-40F3-9159-CD21DFA9CFD5}"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C9F8E24C-BACD-4C81-9306-6D9FB999F81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E1EE8948-3B7F-4D8A-B2E0-0ABEC3DBF477}"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DCB962DC-D6D1-4BCA-827A-5050D33C1B3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A41D4A2-A2D6-4586-995F-C58C860E09D6}" type="datetime1">
              <a:rPr lang="en-US"/>
              <a:pPr>
                <a:defRPr/>
              </a:pPr>
              <a:t>9/3/2012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2-</a:t>
            </a:r>
            <a:fld id="{BD2A1316-ECBB-4684-BF77-CE07040565A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9E554B38-5848-47A3-8FF4-07D8FCB44426}" type="datetime1">
              <a:rPr lang="en-US"/>
              <a:pPr>
                <a:defRPr/>
              </a:pPr>
              <a:t>9/3/2012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2-</a:t>
            </a:r>
            <a:fld id="{F4FD3D16-E9EC-45BE-8F1E-1B05C37FE9C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64402CE-3C7A-4DD0-9348-3F6446330761}" type="datetime1">
              <a:rPr lang="en-US"/>
              <a:pPr>
                <a:defRPr/>
              </a:pPr>
              <a:t>9/3/2012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2-</a:t>
            </a:r>
            <a:fld id="{54A4295E-9BF8-4992-AA45-18E61061A4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B088B89-81ED-4075-8F08-3C1E3BB39C5D}"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85E94895-8203-4956-A394-C1FB33FE6FA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770CB57-4836-452F-BA89-236C8B69D880}" type="datetime1">
              <a:rPr lang="en-US"/>
              <a:pPr>
                <a:defRPr/>
              </a:pPr>
              <a:t>9/3/2012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r>
              <a:rPr lang="en-US"/>
              <a:t>2-</a:t>
            </a:r>
            <a:fld id="{D1374A5D-D140-48D0-BF19-DC9A841BF1B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9421E308-B283-4910-8C74-04E3956AD7FC}" type="datetime1">
              <a:rPr lang="en-US"/>
              <a:pPr>
                <a:defRPr/>
              </a:pPr>
              <a:t>9/3/2012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2-</a:t>
            </a:r>
            <a:fld id="{F5824B0D-E45B-43B9-97FA-0010B719705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C2DB3566-97FF-4DAD-9337-B7492BFE0AF7}" type="datetime1">
              <a:rPr lang="en-US"/>
              <a:pPr>
                <a:defRPr/>
              </a:pPr>
              <a:t>9/3/2012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2-</a:t>
            </a:r>
            <a:fld id="{CF77A2D7-812E-499B-B6CF-292E2F99725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5319B8D-889C-4144-8BBE-CC1A25857469}"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D054A873-AA0A-4C26-A1DA-464DA81FBD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38"/>
            <a:ext cx="56769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21A77C5-95E0-432A-B409-1CBC45B63C2E}" type="datetime1">
              <a:rPr lang="en-US"/>
              <a:pPr>
                <a:defRPr/>
              </a:pPr>
              <a:t>9/3/2012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2-</a:t>
            </a:r>
            <a:fld id="{05E96094-FEA3-4615-908C-E8C9FC29ED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E89054A5-D782-44C4-A6EC-F649071A0A8D}" type="datetime1">
              <a:rPr lang="en-US"/>
              <a:pPr>
                <a:defRPr/>
              </a:pPr>
              <a:t>9/3/2012</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146050" y="6210300"/>
            <a:ext cx="457200" cy="457200"/>
          </a:xfrm>
        </p:spPr>
        <p:txBody>
          <a:bodyPr/>
          <a:lstStyle>
            <a:lvl1pPr>
              <a:defRPr/>
            </a:lvl1pPr>
          </a:lstStyle>
          <a:p>
            <a:pPr>
              <a:defRPr/>
            </a:pPr>
            <a:r>
              <a:rPr lang="en-US"/>
              <a:t>2-</a:t>
            </a:r>
            <a:fld id="{C1FF0B8C-B873-48C3-92FC-B5ED92EAF0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smtClean="0"/>
              <a:t>Click to edit Master title style</a:t>
            </a:r>
            <a:endParaRPr lang="en-US" dirty="0"/>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66DE65E-AD2A-4281-B635-3BBE6DE76566}" type="datetime1">
              <a:rPr lang="en-US"/>
              <a:pPr>
                <a:defRPr/>
              </a:pPr>
              <a:t>9/3/2012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2-</a:t>
            </a:r>
            <a:fld id="{C48444CC-AAC5-4C63-808D-55BBEFCE21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ACD6814-746B-4B67-A75A-CE93086F33D3}" type="datetime1">
              <a:rPr lang="en-US"/>
              <a:pPr>
                <a:defRPr/>
              </a:pPr>
              <a:t>9/3/2012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2-</a:t>
            </a:r>
            <a:fld id="{6FB3D724-A7F2-4512-AA1A-86CF2B6EAD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EF9D664-9AF4-44D6-9354-A83BFD704FAA}" type="datetime1">
              <a:rPr lang="en-US"/>
              <a:pPr>
                <a:defRPr/>
              </a:pPr>
              <a:t>9/3/2012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2-</a:t>
            </a:r>
            <a:fld id="{FB083C73-5385-446E-87AC-81576B74D4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B54D6C3-15C1-4B84-B35A-4C9DAB7A5620}" type="datetime1">
              <a:rPr lang="en-US"/>
              <a:pPr>
                <a:defRPr/>
              </a:pPr>
              <a:t>9/3/2012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r>
              <a:rPr lang="en-US"/>
              <a:t>2-</a:t>
            </a:r>
            <a:fld id="{EB0DD03C-0135-4F87-9523-D891762003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5B7CE33-78FA-4C7B-9EC8-9DC3AFE5B974}" type="datetime1">
              <a:rPr lang="en-US"/>
              <a:pPr>
                <a:defRPr/>
              </a:pPr>
              <a:t>9/3/2012</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28"/>
          <p:cNvSpPr>
            <a:spLocks noGrp="1"/>
          </p:cNvSpPr>
          <p:nvPr>
            <p:ph type="sldNum" sz="quarter" idx="12"/>
          </p:nvPr>
        </p:nvSpPr>
        <p:spPr>
          <a:xfrm>
            <a:off x="146050" y="6210300"/>
            <a:ext cx="457200" cy="457200"/>
          </a:xfrm>
        </p:spPr>
        <p:txBody>
          <a:bodyPr/>
          <a:lstStyle>
            <a:lvl1pPr>
              <a:defRPr/>
            </a:lvl1pPr>
          </a:lstStyle>
          <a:p>
            <a:pPr>
              <a:defRPr/>
            </a:pPr>
            <a:r>
              <a:rPr lang="en-US"/>
              <a:t>2-</a:t>
            </a:r>
            <a:fld id="{86762693-39B9-499C-9105-CBB856C2B2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17EC1E9D-4719-48AB-8868-E682077ACF00}" type="datetime1">
              <a:rPr lang="en-US"/>
              <a:pPr>
                <a:defRPr/>
              </a:pPr>
              <a:t>9/3/2012</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28"/>
          <p:cNvSpPr>
            <a:spLocks noGrp="1"/>
          </p:cNvSpPr>
          <p:nvPr>
            <p:ph type="sldNum" sz="quarter" idx="12"/>
          </p:nvPr>
        </p:nvSpPr>
        <p:spPr>
          <a:xfrm>
            <a:off x="146050" y="6210300"/>
            <a:ext cx="457200" cy="457200"/>
          </a:xfrm>
        </p:spPr>
        <p:txBody>
          <a:bodyPr/>
          <a:lstStyle>
            <a:lvl1pPr>
              <a:defRPr/>
            </a:lvl1pPr>
          </a:lstStyle>
          <a:p>
            <a:pPr>
              <a:defRPr/>
            </a:pPr>
            <a:r>
              <a:rPr lang="en-US"/>
              <a:t>2-</a:t>
            </a:r>
            <a:fld id="{38A0C1FA-10E0-4520-A8A8-13132F6CDB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598A272B-BF08-4142-A9D3-1B04CBC7C3A0}" type="datetime1">
              <a:rPr lang="en-US"/>
              <a:pPr>
                <a:defRPr/>
              </a:pPr>
              <a:t>9/3/2012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pitchFamily="18" charset="0"/>
              </a:defRPr>
            </a:lvl1pPr>
          </a:lstStyle>
          <a:p>
            <a:pPr>
              <a:defRPr/>
            </a:pPr>
            <a:endParaRPr lang="en-US"/>
          </a:p>
        </p:txBody>
      </p:sp>
      <p:sp>
        <p:nvSpPr>
          <p:cNvPr id="23" name="Slide Number Placeholder 22"/>
          <p:cNvSpPr>
            <a:spLocks noGrp="1"/>
          </p:cNvSpPr>
          <p:nvPr>
            <p:ph type="sldNum" sz="quarter" idx="4"/>
          </p:nvPr>
        </p:nvSpPr>
        <p:spPr>
          <a:xfrm>
            <a:off x="146050" y="6221413"/>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000">
                <a:solidFill>
                  <a:srgbClr val="FFFFFF"/>
                </a:solidFill>
                <a:latin typeface="Times New Roman" pitchFamily="18" charset="0"/>
              </a:defRPr>
            </a:lvl1pPr>
          </a:lstStyle>
          <a:p>
            <a:pPr>
              <a:defRPr/>
            </a:pPr>
            <a:r>
              <a:rPr lang="en-US"/>
              <a:t>2-</a:t>
            </a:r>
            <a:fld id="{60C16831-3D9C-475C-A7D5-8FD0230183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76" r:id="rId2"/>
    <p:sldLayoutId id="2147483695" r:id="rId3"/>
    <p:sldLayoutId id="2147483677" r:id="rId4"/>
    <p:sldLayoutId id="2147483678" r:id="rId5"/>
    <p:sldLayoutId id="2147483679" r:id="rId6"/>
    <p:sldLayoutId id="2147483680" r:id="rId7"/>
    <p:sldLayoutId id="2147483696" r:id="rId8"/>
    <p:sldLayoutId id="2147483697" r:id="rId9"/>
    <p:sldLayoutId id="2147483681" r:id="rId10"/>
    <p:sldLayoutId id="2147483682" r:id="rId11"/>
    <p:sldLayoutId id="2147483698" r:id="rId12"/>
    <p:sldLayoutId id="2147483699"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536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24732827-10E1-488E-A297-7D238A0B39E0}" type="datetime1">
              <a:rPr lang="en-US"/>
              <a:pPr>
                <a:defRPr/>
              </a:pPr>
              <a:t>9/3/2012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21413"/>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000">
                <a:solidFill>
                  <a:srgbClr val="FFFFFF"/>
                </a:solidFill>
                <a:latin typeface="Times New Roman" pitchFamily="18" charset="0"/>
              </a:defRPr>
            </a:lvl1pPr>
          </a:lstStyle>
          <a:p>
            <a:pPr>
              <a:defRPr/>
            </a:pPr>
            <a:r>
              <a:rPr lang="en-US"/>
              <a:t>2-</a:t>
            </a:r>
            <a:fld id="{78BD7F0C-1E2D-4F20-9E02-A3649F7B9A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a:solidFill>
            <a:schemeClr val="tx1"/>
          </a:solidFill>
          <a:latin typeface="+mn-lt"/>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a:solidFill>
            <a:schemeClr val="tx1"/>
          </a:solidFill>
          <a:latin typeface="+mn-lt"/>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a:solidFill>
            <a:schemeClr val="tx1"/>
          </a:solidFill>
          <a:latin typeface="+mn-lt"/>
        </a:defRPr>
      </a:lvl4pPr>
      <a:lvl5pPr marL="1371600" indent="-228600" algn="l" rtl="0" eaLnBrk="0" fontAlgn="base" hangingPunct="0">
        <a:spcBef>
          <a:spcPts val="375"/>
        </a:spcBef>
        <a:spcAft>
          <a:spcPct val="0"/>
        </a:spcAft>
        <a:buClr>
          <a:srgbClr val="E68422"/>
        </a:buClr>
        <a:buChar char="o"/>
        <a:defRPr sz="2000">
          <a:solidFill>
            <a:schemeClr val="tx1"/>
          </a:solidFill>
          <a:latin typeface="+mn-lt"/>
        </a:defRPr>
      </a:lvl5pPr>
      <a:lvl6pPr marL="1828800" indent="-228600" algn="l" rtl="0" fontAlgn="base">
        <a:spcBef>
          <a:spcPts val="375"/>
        </a:spcBef>
        <a:spcAft>
          <a:spcPct val="0"/>
        </a:spcAft>
        <a:buClr>
          <a:srgbClr val="E68422"/>
        </a:buClr>
        <a:buChar char="o"/>
        <a:defRPr sz="2000">
          <a:solidFill>
            <a:schemeClr val="tx1"/>
          </a:solidFill>
          <a:latin typeface="+mn-lt"/>
        </a:defRPr>
      </a:lvl6pPr>
      <a:lvl7pPr marL="2286000" indent="-228600" algn="l" rtl="0" fontAlgn="base">
        <a:spcBef>
          <a:spcPts val="375"/>
        </a:spcBef>
        <a:spcAft>
          <a:spcPct val="0"/>
        </a:spcAft>
        <a:buClr>
          <a:srgbClr val="E68422"/>
        </a:buClr>
        <a:buChar char="o"/>
        <a:defRPr sz="2000">
          <a:solidFill>
            <a:schemeClr val="tx1"/>
          </a:solidFill>
          <a:latin typeface="+mn-lt"/>
        </a:defRPr>
      </a:lvl7pPr>
      <a:lvl8pPr marL="2743200" indent="-228600" algn="l" rtl="0" fontAlgn="base">
        <a:spcBef>
          <a:spcPts val="375"/>
        </a:spcBef>
        <a:spcAft>
          <a:spcPct val="0"/>
        </a:spcAft>
        <a:buClr>
          <a:srgbClr val="E68422"/>
        </a:buClr>
        <a:buChar char="o"/>
        <a:defRPr sz="2000">
          <a:solidFill>
            <a:schemeClr val="tx1"/>
          </a:solidFill>
          <a:latin typeface="+mn-lt"/>
        </a:defRPr>
      </a:lvl8pPr>
      <a:lvl9pPr marL="3200400" indent="-228600" algn="l" rtl="0" fontAlgn="base">
        <a:spcBef>
          <a:spcPts val="375"/>
        </a:spcBef>
        <a:spcAft>
          <a:spcPct val="0"/>
        </a:spcAft>
        <a:buClr>
          <a:srgbClr val="E68422"/>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hyperlink" Target="http://www.sec.gov/edgar/searchedgar/webuser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22"/>
          <p:cNvSpPr>
            <a:spLocks noGrp="1"/>
          </p:cNvSpPr>
          <p:nvPr>
            <p:ph type="sldNum" sz="quarter" idx="12"/>
          </p:nvPr>
        </p:nvSpPr>
        <p:spPr bwMode="auto">
          <a:ln>
            <a:round/>
            <a:headEnd/>
            <a:tailEnd/>
          </a:ln>
        </p:spPr>
        <p:txBody>
          <a:bodyPr/>
          <a:lstStyle/>
          <a:p>
            <a:r>
              <a:rPr lang="en-US" smtClean="0"/>
              <a:t>2-</a:t>
            </a:r>
            <a:fld id="{27229838-1A55-4AA7-B42B-3B2F1C155E25}" type="slidenum">
              <a:rPr lang="en-US" smtClean="0"/>
              <a:pPr/>
              <a:t>1</a:t>
            </a:fld>
            <a:endParaRPr lang="en-US" smtClean="0"/>
          </a:p>
        </p:txBody>
      </p:sp>
      <p:pic>
        <p:nvPicPr>
          <p:cNvPr id="28674" name="Picture 2"/>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6" name="TextBox 5"/>
          <p:cNvSpPr txBox="1">
            <a:spLocks noChangeArrowheads="1"/>
          </p:cNvSpPr>
          <p:nvPr/>
        </p:nvSpPr>
        <p:spPr bwMode="auto">
          <a:xfrm>
            <a:off x="3175" y="2597150"/>
            <a:ext cx="9261475" cy="671513"/>
          </a:xfrm>
          <a:prstGeom prst="rect">
            <a:avLst/>
          </a:prstGeom>
          <a:noFill/>
          <a:ln w="9525">
            <a:noFill/>
            <a:miter lim="800000"/>
            <a:headEnd/>
            <a:tailEnd/>
          </a:ln>
        </p:spPr>
        <p:txBody>
          <a:bodyPr>
            <a:spAutoFit/>
          </a:bodyPr>
          <a:lstStyle/>
          <a:p>
            <a:pPr algn="ctr"/>
            <a:r>
              <a:rPr lang="en-US" sz="3800" b="1">
                <a:solidFill>
                  <a:schemeClr val="tx2"/>
                </a:solidFill>
                <a:latin typeface="Franklin Gothic Book" pitchFamily="34" charset="0"/>
              </a:rPr>
              <a:t>Financial Statements, Taxes, and Cash Flow</a:t>
            </a:r>
          </a:p>
        </p:txBody>
      </p:sp>
      <p:grpSp>
        <p:nvGrpSpPr>
          <p:cNvPr id="28677" name="Group 10"/>
          <p:cNvGrpSpPr>
            <a:grpSpLocks/>
          </p:cNvGrpSpPr>
          <p:nvPr/>
        </p:nvGrpSpPr>
        <p:grpSpPr bwMode="auto">
          <a:xfrm>
            <a:off x="225425" y="57150"/>
            <a:ext cx="2487613" cy="2493963"/>
            <a:chOff x="142" y="36"/>
            <a:chExt cx="1567" cy="1571"/>
          </a:xfrm>
        </p:grpSpPr>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144" y="40"/>
              <a:ext cx="1562" cy="1562"/>
            </a:xfrm>
            <a:prstGeom prst="rect">
              <a:avLst/>
            </a:prstGeom>
            <a:noFill/>
          </p:spPr>
        </p:pic>
        <p:sp>
          <p:nvSpPr>
            <p:cNvPr id="11" name="TextBox 10"/>
            <p:cNvSpPr txBox="1"/>
            <p:nvPr/>
          </p:nvSpPr>
          <p:spPr>
            <a:xfrm>
              <a:off x="337" y="694"/>
              <a:ext cx="1248" cy="365"/>
            </a:xfrm>
            <a:prstGeom prst="rect">
              <a:avLst/>
            </a:prstGeom>
            <a:noFill/>
          </p:spPr>
          <p:txBody>
            <a:bodyPr>
              <a:spAutoFit/>
            </a:bodyPr>
            <a:lstStyle/>
            <a:p>
              <a:pPr algn="ctr" fontAlgn="auto">
                <a:spcBef>
                  <a:spcPts val="0"/>
                </a:spcBef>
                <a:spcAft>
                  <a:spcPts val="0"/>
                </a:spcAft>
                <a:defRPr/>
              </a:pPr>
              <a:r>
                <a:rPr lang="en-US" sz="3200" b="1" dirty="0">
                  <a:solidFill>
                    <a:schemeClr val="bg1"/>
                  </a:solidFill>
                  <a:latin typeface="+mj-lt"/>
                </a:rPr>
                <a:t>Chapter 2</a:t>
              </a:r>
            </a:p>
          </p:txBody>
        </p:sp>
      </p:grpSp>
      <p:sp>
        <p:nvSpPr>
          <p:cNvPr id="28678"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28679"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22"/>
          <p:cNvSpPr>
            <a:spLocks noGrp="1"/>
          </p:cNvSpPr>
          <p:nvPr>
            <p:ph type="sldNum" sz="quarter" idx="12"/>
          </p:nvPr>
        </p:nvSpPr>
        <p:spPr bwMode="auto">
          <a:ln>
            <a:round/>
            <a:headEnd/>
            <a:tailEnd/>
          </a:ln>
        </p:spPr>
        <p:txBody>
          <a:bodyPr/>
          <a:lstStyle/>
          <a:p>
            <a:r>
              <a:rPr lang="en-US" smtClean="0"/>
              <a:t>2-</a:t>
            </a:r>
            <a:fld id="{38EB4522-446A-4AAF-8AA3-A15085AAAE09}" type="slidenum">
              <a:rPr lang="en-US" smtClean="0"/>
              <a:pPr/>
              <a:t>10</a:t>
            </a:fld>
            <a:endParaRPr lang="en-US" smtClean="0"/>
          </a:p>
        </p:txBody>
      </p:sp>
      <p:pic>
        <p:nvPicPr>
          <p:cNvPr id="46082" name="Picture 2" descr="C:\Documents and Settings\ejmclaughlin\Local Settings\Temporary Internet Files\Content.IE5\1TBU1WV2\MPj04092680000[1].jpg"/>
          <p:cNvPicPr>
            <a:picLocks noChangeAspect="1" noChangeArrowheads="1"/>
          </p:cNvPicPr>
          <p:nvPr/>
        </p:nvPicPr>
        <p:blipFill>
          <a:blip r:embed="rId2" cstate="print"/>
          <a:srcRect/>
          <a:stretch>
            <a:fillRect/>
          </a:stretch>
        </p:blipFill>
        <p:spPr bwMode="auto">
          <a:xfrm>
            <a:off x="609600" y="227013"/>
            <a:ext cx="7924800" cy="5943600"/>
          </a:xfrm>
          <a:prstGeom prst="rect">
            <a:avLst/>
          </a:prstGeom>
          <a:noFill/>
          <a:ln w="9525">
            <a:noFill/>
            <a:miter lim="800000"/>
            <a:headEnd/>
            <a:tailEnd/>
          </a:ln>
        </p:spPr>
      </p:pic>
      <p:sp>
        <p:nvSpPr>
          <p:cNvPr id="3" name="TextBox 2"/>
          <p:cNvSpPr txBox="1"/>
          <p:nvPr/>
        </p:nvSpPr>
        <p:spPr>
          <a:xfrm>
            <a:off x="228600" y="3124200"/>
            <a:ext cx="2971800" cy="1920875"/>
          </a:xfrm>
          <a:prstGeom prst="rect">
            <a:avLst/>
          </a:prstGeom>
          <a:noFill/>
        </p:spPr>
        <p:txBody>
          <a:bodyPr>
            <a:spAutoFit/>
          </a:bodyPr>
          <a:lstStyle/>
          <a:p>
            <a:pPr algn="ctr" fontAlgn="auto">
              <a:spcBef>
                <a:spcPts val="0"/>
              </a:spcBef>
              <a:spcAft>
                <a:spcPts val="0"/>
              </a:spcAft>
              <a:defRPr/>
            </a:pPr>
            <a:r>
              <a:rPr lang="en-US" sz="6000" b="1" dirty="0">
                <a:solidFill>
                  <a:srgbClr val="0070C0"/>
                </a:solidFill>
                <a:effectLst>
                  <a:outerShdw blurRad="38100" dist="38100" dir="2700000" algn="tl">
                    <a:srgbClr val="000000">
                      <a:alpha val="43137"/>
                    </a:srgbClr>
                  </a:outerShdw>
                </a:effectLst>
                <a:latin typeface="+mj-lt"/>
              </a:rPr>
              <a:t>Book Value</a:t>
            </a:r>
          </a:p>
        </p:txBody>
      </p:sp>
      <p:sp>
        <p:nvSpPr>
          <p:cNvPr id="4" name="TextBox 3"/>
          <p:cNvSpPr txBox="1"/>
          <p:nvPr/>
        </p:nvSpPr>
        <p:spPr>
          <a:xfrm>
            <a:off x="5486400" y="3124200"/>
            <a:ext cx="3429000" cy="1920875"/>
          </a:xfrm>
          <a:prstGeom prst="rect">
            <a:avLst/>
          </a:prstGeom>
          <a:noFill/>
        </p:spPr>
        <p:txBody>
          <a:bodyPr>
            <a:spAutoFit/>
          </a:bodyPr>
          <a:lstStyle/>
          <a:p>
            <a:pPr algn="ctr" fontAlgn="auto">
              <a:spcBef>
                <a:spcPts val="0"/>
              </a:spcBef>
              <a:spcAft>
                <a:spcPts val="0"/>
              </a:spcAft>
              <a:defRPr/>
            </a:pPr>
            <a:r>
              <a:rPr lang="en-US" sz="6000" b="1" dirty="0">
                <a:solidFill>
                  <a:srgbClr val="0070C0"/>
                </a:solidFill>
                <a:effectLst>
                  <a:outerShdw blurRad="38100" dist="38100" dir="2700000" algn="tl">
                    <a:srgbClr val="000000">
                      <a:alpha val="43137"/>
                    </a:srgbClr>
                  </a:outerShdw>
                </a:effectLst>
                <a:latin typeface="+mj-lt"/>
              </a:rPr>
              <a:t>Market Value</a:t>
            </a:r>
          </a:p>
        </p:txBody>
      </p:sp>
      <p:sp>
        <p:nvSpPr>
          <p:cNvPr id="5" name="TextBox 4"/>
          <p:cNvSpPr txBox="1"/>
          <p:nvPr/>
        </p:nvSpPr>
        <p:spPr>
          <a:xfrm>
            <a:off x="3200400" y="3200400"/>
            <a:ext cx="3200400" cy="923925"/>
          </a:xfrm>
          <a:prstGeom prst="rect">
            <a:avLst/>
          </a:prstGeom>
          <a:noFill/>
        </p:spPr>
        <p:txBody>
          <a:bodyPr>
            <a:spAutoFit/>
          </a:bodyPr>
          <a:lstStyle/>
          <a:p>
            <a:pPr fontAlgn="auto">
              <a:spcBef>
                <a:spcPts val="0"/>
              </a:spcBef>
              <a:spcAft>
                <a:spcPts val="0"/>
              </a:spcAft>
              <a:defRPr/>
            </a:pPr>
            <a:r>
              <a:rPr lang="en-US" sz="5400" b="1" dirty="0">
                <a:latin typeface="+mj-lt"/>
              </a:rPr>
              <a:t>Versus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2"/>
          <p:cNvSpPr>
            <a:spLocks noGrp="1"/>
          </p:cNvSpPr>
          <p:nvPr>
            <p:ph type="sldNum" sz="quarter" idx="12"/>
          </p:nvPr>
        </p:nvSpPr>
        <p:spPr bwMode="auto">
          <a:ln>
            <a:round/>
            <a:headEnd/>
            <a:tailEnd/>
          </a:ln>
        </p:spPr>
        <p:txBody>
          <a:bodyPr/>
          <a:lstStyle/>
          <a:p>
            <a:r>
              <a:rPr lang="en-US" smtClean="0"/>
              <a:t>2-</a:t>
            </a:r>
            <a:fld id="{B45F45BF-5714-4A75-B707-37B43E316455}" type="slidenum">
              <a:rPr lang="en-US" smtClean="0"/>
              <a:pPr/>
              <a:t>11</a:t>
            </a:fld>
            <a:endParaRPr lang="en-US" smtClean="0"/>
          </a:p>
        </p:txBody>
      </p:sp>
      <p:sp>
        <p:nvSpPr>
          <p:cNvPr id="13314" name="Rectangle 2"/>
          <p:cNvSpPr>
            <a:spLocks noGrp="1" noChangeArrowheads="1"/>
          </p:cNvSpPr>
          <p:nvPr>
            <p:ph type="title"/>
          </p:nvPr>
        </p:nvSpPr>
        <p:spPr/>
        <p:txBody>
          <a:bodyPr>
            <a:noAutofit/>
          </a:bodyPr>
          <a:lstStyle/>
          <a:p>
            <a:pPr algn="ctr" eaLnBrk="1" fontAlgn="auto" hangingPunct="1">
              <a:spcAft>
                <a:spcPts val="0"/>
              </a:spcAft>
              <a:defRPr/>
            </a:pPr>
            <a:r>
              <a:rPr lang="en-US" sz="4800" b="1" dirty="0"/>
              <a:t>Market Value vs. Book Value</a:t>
            </a:r>
          </a:p>
        </p:txBody>
      </p:sp>
      <p:sp>
        <p:nvSpPr>
          <p:cNvPr id="13315" name="Rectangle 3"/>
          <p:cNvSpPr>
            <a:spLocks noGrp="1" noChangeArrowheads="1"/>
          </p:cNvSpPr>
          <p:nvPr>
            <p:ph sz="quarter" idx="1"/>
          </p:nvPr>
        </p:nvSpPr>
        <p:spPr>
          <a:xfrm>
            <a:off x="914400" y="1752600"/>
            <a:ext cx="7772400" cy="4572000"/>
          </a:xfrm>
        </p:spPr>
        <p:txBody>
          <a:bodyPr/>
          <a:lstStyle/>
          <a:p>
            <a:pPr marL="0" indent="0" eaLnBrk="1" hangingPunct="1">
              <a:lnSpc>
                <a:spcPct val="90000"/>
              </a:lnSpc>
              <a:buFont typeface="Wingdings 2" pitchFamily="18" charset="2"/>
              <a:buNone/>
            </a:pPr>
            <a:r>
              <a:rPr lang="en-US" sz="3600" b="1" smtClean="0"/>
              <a:t>The balance sheet provides the </a:t>
            </a:r>
            <a:r>
              <a:rPr lang="en-US" sz="3600" b="1" smtClean="0">
                <a:solidFill>
                  <a:srgbClr val="0070C0"/>
                </a:solidFill>
              </a:rPr>
              <a:t>book value </a:t>
            </a:r>
            <a:r>
              <a:rPr lang="en-US" sz="3600" b="1" smtClean="0"/>
              <a:t>of the assets, liabilities, and equity.</a:t>
            </a:r>
          </a:p>
          <a:p>
            <a:pPr marL="0" indent="0" eaLnBrk="1" hangingPunct="1">
              <a:lnSpc>
                <a:spcPct val="90000"/>
              </a:lnSpc>
              <a:buFont typeface="Wingdings 2" pitchFamily="18" charset="2"/>
              <a:buNone/>
            </a:pPr>
            <a:endParaRPr lang="en-US" sz="3600" b="1" smtClean="0"/>
          </a:p>
          <a:p>
            <a:pPr marL="0" indent="0" eaLnBrk="1" hangingPunct="1">
              <a:lnSpc>
                <a:spcPct val="90000"/>
              </a:lnSpc>
              <a:buFont typeface="Wingdings 2" pitchFamily="18" charset="2"/>
              <a:buNone/>
            </a:pPr>
            <a:r>
              <a:rPr lang="en-US" sz="3600" b="1" smtClean="0">
                <a:solidFill>
                  <a:srgbClr val="0070C0"/>
                </a:solidFill>
              </a:rPr>
              <a:t>Market value </a:t>
            </a:r>
            <a:r>
              <a:rPr lang="en-US" sz="3600" b="1" smtClean="0"/>
              <a:t>is the </a:t>
            </a:r>
            <a:r>
              <a:rPr lang="en-US" sz="3600" b="1" smtClean="0">
                <a:solidFill>
                  <a:srgbClr val="7030A0"/>
                </a:solidFill>
              </a:rPr>
              <a:t>price</a:t>
            </a:r>
            <a:r>
              <a:rPr lang="en-US" sz="3600" b="1" smtClean="0"/>
              <a:t> at which the assets, liabilities, or equity can actually be bought or sold.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 calcmode="lin" valueType="num">
                                      <p:cBhvr>
                                        <p:cTn id="14"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331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22"/>
          <p:cNvSpPr>
            <a:spLocks noGrp="1"/>
          </p:cNvSpPr>
          <p:nvPr>
            <p:ph type="sldNum" sz="quarter" idx="12"/>
          </p:nvPr>
        </p:nvSpPr>
        <p:spPr bwMode="auto">
          <a:ln>
            <a:round/>
            <a:headEnd/>
            <a:tailEnd/>
          </a:ln>
        </p:spPr>
        <p:txBody>
          <a:bodyPr/>
          <a:lstStyle/>
          <a:p>
            <a:r>
              <a:rPr lang="en-US" smtClean="0"/>
              <a:t>2-</a:t>
            </a:r>
            <a:fld id="{D3D07874-AD2D-44EA-A259-B1A62EC5FB14}" type="slidenum">
              <a:rPr lang="en-US" smtClean="0"/>
              <a:pPr/>
              <a:t>12</a:t>
            </a:fld>
            <a:endParaRPr lang="en-US" smtClean="0"/>
          </a:p>
        </p:txBody>
      </p:sp>
      <p:sp>
        <p:nvSpPr>
          <p:cNvPr id="13314" name="Rectangle 2"/>
          <p:cNvSpPr>
            <a:spLocks noGrp="1" noChangeArrowheads="1"/>
          </p:cNvSpPr>
          <p:nvPr>
            <p:ph type="title"/>
          </p:nvPr>
        </p:nvSpPr>
        <p:spPr>
          <a:xfrm>
            <a:off x="304800" y="381000"/>
            <a:ext cx="8229600" cy="1371600"/>
          </a:xfrm>
        </p:spPr>
        <p:txBody>
          <a:bodyPr>
            <a:noAutofit/>
          </a:bodyPr>
          <a:lstStyle/>
          <a:p>
            <a:pPr algn="ctr" eaLnBrk="1" fontAlgn="auto" hangingPunct="1">
              <a:spcAft>
                <a:spcPts val="0"/>
              </a:spcAft>
              <a:defRPr/>
            </a:pPr>
            <a:r>
              <a:rPr lang="en-US" b="1" dirty="0"/>
              <a:t>Market Value vs. Book </a:t>
            </a:r>
            <a:r>
              <a:rPr lang="en-US" b="1" dirty="0" smtClean="0"/>
              <a:t>Value</a:t>
            </a:r>
            <a:br>
              <a:rPr lang="en-US" b="1" dirty="0" smtClean="0"/>
            </a:br>
            <a:r>
              <a:rPr lang="en-US" b="1" dirty="0" smtClean="0"/>
              <a:t>Classroom Discussion Questions</a:t>
            </a:r>
            <a:endParaRPr lang="en-US" b="1" dirty="0"/>
          </a:p>
        </p:txBody>
      </p:sp>
      <p:sp>
        <p:nvSpPr>
          <p:cNvPr id="13315" name="Rectangle 3"/>
          <p:cNvSpPr>
            <a:spLocks noGrp="1" noChangeArrowheads="1"/>
          </p:cNvSpPr>
          <p:nvPr>
            <p:ph sz="quarter" idx="1"/>
          </p:nvPr>
        </p:nvSpPr>
        <p:spPr>
          <a:xfrm>
            <a:off x="457200" y="2438400"/>
            <a:ext cx="8229600" cy="3886200"/>
          </a:xfrm>
        </p:spPr>
        <p:txBody>
          <a:bodyPr/>
          <a:lstStyle/>
          <a:p>
            <a:pPr marL="509588" indent="-509588" eaLnBrk="1" hangingPunct="1">
              <a:lnSpc>
                <a:spcPct val="90000"/>
              </a:lnSpc>
              <a:buFont typeface="Wingdings 2" pitchFamily="18" charset="2"/>
              <a:buNone/>
            </a:pPr>
            <a:r>
              <a:rPr lang="en-US" sz="3600" b="1" smtClean="0"/>
              <a:t>1.  Market value and book value are often very different. Why?</a:t>
            </a:r>
          </a:p>
          <a:p>
            <a:pPr marL="509588" indent="-509588" eaLnBrk="1" hangingPunct="1">
              <a:lnSpc>
                <a:spcPct val="90000"/>
              </a:lnSpc>
              <a:buFont typeface="Wingdings 2" pitchFamily="18" charset="2"/>
              <a:buNone/>
            </a:pPr>
            <a:endParaRPr lang="en-US" sz="3600" b="1" smtClean="0"/>
          </a:p>
          <a:p>
            <a:pPr marL="509588" indent="-509588" eaLnBrk="1" hangingPunct="1">
              <a:lnSpc>
                <a:spcPct val="90000"/>
              </a:lnSpc>
              <a:buFont typeface="Wingdings 2" pitchFamily="18" charset="2"/>
              <a:buNone/>
            </a:pPr>
            <a:r>
              <a:rPr lang="en-US" sz="3600" b="1" smtClean="0"/>
              <a:t>2.  Which is more important to the decision-making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dissolve">
                                      <p:cBhvr>
                                        <p:cTn id="1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533400" y="190500"/>
            <a:ext cx="8229600" cy="835025"/>
          </a:xfrm>
        </p:spPr>
        <p:txBody>
          <a:bodyPr/>
          <a:lstStyle/>
          <a:p>
            <a:pPr eaLnBrk="1" hangingPunct="1"/>
            <a:r>
              <a:rPr lang="en-US" sz="4400" b="1" smtClean="0"/>
              <a:t>Example 2.2 Klingon Corporation</a:t>
            </a:r>
          </a:p>
        </p:txBody>
      </p:sp>
      <p:graphicFrame>
        <p:nvGraphicFramePr>
          <p:cNvPr id="15551" name="Group 191"/>
          <p:cNvGraphicFramePr>
            <a:graphicFrameLocks noGrp="1"/>
          </p:cNvGraphicFramePr>
          <p:nvPr/>
        </p:nvGraphicFramePr>
        <p:xfrm>
          <a:off x="273050" y="1176338"/>
          <a:ext cx="8610600" cy="4876802"/>
        </p:xfrm>
        <a:graphic>
          <a:graphicData uri="http://schemas.openxmlformats.org/drawingml/2006/table">
            <a:tbl>
              <a:tblPr/>
              <a:tblGrid>
                <a:gridCol w="1435100"/>
                <a:gridCol w="1433513"/>
                <a:gridCol w="1438275"/>
                <a:gridCol w="1435100"/>
                <a:gridCol w="1433512"/>
                <a:gridCol w="1435100"/>
              </a:tblGrid>
              <a:tr h="438150">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KLINGON CORPORATION</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CFDC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8150">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Balance Sheets</a:t>
                      </a:r>
                    </a:p>
                  </a:txBody>
                  <a:tcPr horzOverflow="overflow">
                    <a:lnL>
                      <a:noFill/>
                    </a:lnL>
                    <a:lnR>
                      <a:noFill/>
                    </a:lnR>
                    <a:lnT>
                      <a:noFill/>
                    </a:lnT>
                    <a:lnB>
                      <a:noFill/>
                    </a:lnB>
                    <a:lnTlToBr>
                      <a:noFill/>
                    </a:lnTlToBr>
                    <a:lnBlToTr>
                      <a:noFill/>
                    </a:lnBlToTr>
                    <a:solidFill>
                      <a:srgbClr val="CFDC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0550">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Market Value versus Book Value</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CFDC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CF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Book</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CF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Market</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CF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CF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Book</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CF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Market</a:t>
                      </a: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rgbClr val="CFDCF0"/>
                    </a:solidFill>
                  </a:tcPr>
                </a:tc>
              </a:tr>
              <a:tr h="103981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Assets</a:t>
                      </a:r>
                    </a:p>
                  </a:txBody>
                  <a:tcPr horzOverflow="overflow">
                    <a:lnL>
                      <a:noFill/>
                    </a:lnL>
                    <a:lnR>
                      <a:noFill/>
                    </a:lnR>
                    <a:lnT>
                      <a:noFill/>
                    </a:lnT>
                    <a:lnB>
                      <a:noFill/>
                    </a:lnB>
                    <a:lnTlToBr>
                      <a:noFill/>
                    </a:lnTlToBr>
                    <a:lnBlToTr>
                      <a:noFill/>
                    </a:lnBlToTr>
                    <a:solidFill>
                      <a:srgbClr val="CFDCF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Liabilities and Shareholders’ Equity</a:t>
                      </a:r>
                    </a:p>
                  </a:txBody>
                  <a:tcPr horzOverflow="overflow">
                    <a:lnL>
                      <a:noFill/>
                    </a:lnL>
                    <a:lnR>
                      <a:noFill/>
                    </a:lnR>
                    <a:lnT>
                      <a:noFill/>
                    </a:lnT>
                    <a:lnB>
                      <a:noFill/>
                    </a:lnB>
                    <a:lnTlToBr>
                      <a:noFill/>
                    </a:lnTlToBr>
                    <a:lnBlToTr>
                      <a:noFill/>
                    </a:lnBlToTr>
                    <a:solidFill>
                      <a:srgbClr val="CFDCF0"/>
                    </a:solidFill>
                  </a:tcPr>
                </a:tc>
                <a:tc hMerge="1">
                  <a:txBody>
                    <a:bodyPr/>
                    <a:lstStyle/>
                    <a:p>
                      <a:endParaRPr lang="en-US"/>
                    </a:p>
                  </a:txBody>
                  <a:tcPr/>
                </a:tc>
                <a:tc hMerge="1">
                  <a:txBody>
                    <a:bodyPr/>
                    <a:lstStyle/>
                    <a:p>
                      <a:endParaRPr lang="en-US"/>
                    </a:p>
                  </a:txBody>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NWC</a:t>
                      </a: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400</a:t>
                      </a: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$ 600</a:t>
                      </a: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LTD</a:t>
                      </a: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500</a:t>
                      </a: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500</a:t>
                      </a:r>
                    </a:p>
                  </a:txBody>
                  <a:tcPr horzOverflow="overflow">
                    <a:lnL>
                      <a:noFill/>
                    </a:lnL>
                    <a:lnR>
                      <a:noFill/>
                    </a:lnR>
                    <a:lnT>
                      <a:noFill/>
                    </a:lnT>
                    <a:lnB>
                      <a:noFill/>
                    </a:lnB>
                    <a:lnTlToBr>
                      <a:noFill/>
                    </a:lnTlToBr>
                    <a:lnBlToTr>
                      <a:noFill/>
                    </a:lnBlToTr>
                    <a:solidFill>
                      <a:srgbClr val="CFDCF0"/>
                    </a:solidFill>
                  </a:tcPr>
                </a:tc>
              </a:tr>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NFA</a:t>
                      </a: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700</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1,000</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CF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SE</a:t>
                      </a: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600</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1,100</a:t>
                      </a: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CFDCF0"/>
                    </a:solid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1,100</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1,600</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FDC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1,100</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FDCF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1,600</a:t>
                      </a: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FDCF0"/>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2"/>
          <p:cNvSpPr>
            <a:spLocks noGrp="1"/>
          </p:cNvSpPr>
          <p:nvPr>
            <p:ph type="sldNum" sz="quarter" idx="12"/>
          </p:nvPr>
        </p:nvSpPr>
        <p:spPr bwMode="auto">
          <a:ln>
            <a:round/>
            <a:headEnd/>
            <a:tailEnd/>
          </a:ln>
        </p:spPr>
        <p:txBody>
          <a:bodyPr/>
          <a:lstStyle/>
          <a:p>
            <a:r>
              <a:rPr lang="en-US" smtClean="0"/>
              <a:t>2-</a:t>
            </a:r>
            <a:fld id="{E3408F75-2CD4-403D-9B80-0199F4404DA6}" type="slidenum">
              <a:rPr lang="en-US" smtClean="0"/>
              <a:pPr/>
              <a:t>14</a:t>
            </a:fld>
            <a:endParaRPr lang="en-US" smtClean="0"/>
          </a:p>
        </p:txBody>
      </p:sp>
      <p:sp>
        <p:nvSpPr>
          <p:cNvPr id="4" name="TextBox 3"/>
          <p:cNvSpPr txBox="1"/>
          <p:nvPr/>
        </p:nvSpPr>
        <p:spPr>
          <a:xfrm>
            <a:off x="1371600" y="381000"/>
            <a:ext cx="6248400" cy="830263"/>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2346325"/>
          </a:xfrm>
          <a:prstGeom prst="rect">
            <a:avLst/>
          </a:prstGeom>
          <a:noFill/>
          <a:ln w="9525">
            <a:noFill/>
            <a:miter lim="800000"/>
            <a:headEnd/>
            <a:tailEnd/>
          </a:ln>
        </p:spPr>
        <p:txBody>
          <a:bodyPr>
            <a:spAutoFit/>
          </a:bodyPr>
          <a:lstStyle/>
          <a:p>
            <a:pPr marL="288925" indent="-288925">
              <a:buFont typeface="Arial" charset="0"/>
              <a:buChar char="•"/>
            </a:pPr>
            <a:r>
              <a:rPr lang="en-US" sz="3200" b="1">
                <a:latin typeface="Perpetua" pitchFamily="18" charset="0"/>
              </a:rPr>
              <a:t>The Balance Sheet</a:t>
            </a:r>
          </a:p>
          <a:p>
            <a:pPr marL="288925" indent="-288925">
              <a:buFont typeface="Arial" charset="0"/>
              <a:buChar char="•"/>
            </a:pPr>
            <a:r>
              <a:rPr lang="en-US" sz="3200" b="1">
                <a:latin typeface="Perpetua" pitchFamily="18" charset="0"/>
              </a:rPr>
              <a:t>The Income Statement</a:t>
            </a:r>
          </a:p>
          <a:p>
            <a:pPr marL="288925" indent="-288925">
              <a:buFont typeface="Arial" charset="0"/>
              <a:buChar char="•"/>
            </a:pPr>
            <a:r>
              <a:rPr lang="en-US" sz="3200" b="1">
                <a:latin typeface="Perpetua" pitchFamily="18" charset="0"/>
              </a:rPr>
              <a:t>Taxes</a:t>
            </a:r>
          </a:p>
          <a:p>
            <a:pPr marL="288925" indent="-288925">
              <a:buFont typeface="Arial" charset="0"/>
              <a:buChar char="•"/>
            </a:pPr>
            <a:r>
              <a:rPr lang="en-US" sz="3200" b="1">
                <a:latin typeface="Perpetua" pitchFamily="18" charset="0"/>
              </a:rPr>
              <a:t>Cash Flow</a:t>
            </a:r>
          </a:p>
          <a:p>
            <a:pPr marL="288925" indent="-28892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25"/>
                                      </p:to>
                                    </p:set>
                                    <p:animEffect filter="image" prLst="opacity: 0.2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25"/>
                                      </p:to>
                                    </p:set>
                                    <p:animEffect filter="image" prLst="opacity: 0.25">
                                      <p:cBhvr rctx="IE">
                                        <p:cTn id="15"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2"/>
          <p:cNvSpPr>
            <a:spLocks noGrp="1"/>
          </p:cNvSpPr>
          <p:nvPr>
            <p:ph type="sldNum" sz="quarter" idx="12"/>
          </p:nvPr>
        </p:nvSpPr>
        <p:spPr bwMode="auto">
          <a:ln>
            <a:round/>
            <a:headEnd/>
            <a:tailEnd/>
          </a:ln>
        </p:spPr>
        <p:txBody>
          <a:bodyPr/>
          <a:lstStyle/>
          <a:p>
            <a:r>
              <a:rPr lang="en-US" smtClean="0"/>
              <a:t>2-</a:t>
            </a:r>
            <a:fld id="{B068FE5B-45EB-4FAA-9420-4808E4275289}" type="slidenum">
              <a:rPr lang="en-US" smtClean="0"/>
              <a:pPr/>
              <a:t>15</a:t>
            </a:fld>
            <a:endParaRPr lang="en-US" smtClean="0"/>
          </a:p>
        </p:txBody>
      </p:sp>
      <p:sp>
        <p:nvSpPr>
          <p:cNvPr id="19458"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a:t>Income Statement</a:t>
            </a:r>
          </a:p>
        </p:txBody>
      </p:sp>
      <p:sp>
        <p:nvSpPr>
          <p:cNvPr id="19459" name="Rectangle 3"/>
          <p:cNvSpPr>
            <a:spLocks noGrp="1" noChangeArrowheads="1"/>
          </p:cNvSpPr>
          <p:nvPr>
            <p:ph sz="quarter" idx="1"/>
          </p:nvPr>
        </p:nvSpPr>
        <p:spPr>
          <a:xfrm>
            <a:off x="765175" y="1522413"/>
            <a:ext cx="8245475" cy="4525962"/>
          </a:xfrm>
        </p:spPr>
        <p:txBody>
          <a:bodyPr/>
          <a:lstStyle/>
          <a:p>
            <a:pPr eaLnBrk="1" hangingPunct="1"/>
            <a:r>
              <a:rPr lang="en-US" sz="2800" b="1" smtClean="0"/>
              <a:t>The income statement is more like a </a:t>
            </a:r>
            <a:r>
              <a:rPr lang="en-US" sz="2800" b="1" smtClean="0">
                <a:solidFill>
                  <a:srgbClr val="0070C0"/>
                </a:solidFill>
              </a:rPr>
              <a:t>video</a:t>
            </a:r>
            <a:r>
              <a:rPr lang="en-US" sz="2800" b="1" smtClean="0"/>
              <a:t> of the firm’s operations for a specified period of time.</a:t>
            </a:r>
          </a:p>
          <a:p>
            <a:pPr eaLnBrk="1" hangingPunct="1"/>
            <a:endParaRPr lang="en-US" sz="1400" b="1" smtClean="0"/>
          </a:p>
          <a:p>
            <a:pPr eaLnBrk="1" hangingPunct="1"/>
            <a:r>
              <a:rPr lang="en-US" sz="2800" b="1" smtClean="0"/>
              <a:t>You generally report revenues first and then deduct any expenses for the period.</a:t>
            </a:r>
          </a:p>
          <a:p>
            <a:pPr eaLnBrk="1" hangingPunct="1"/>
            <a:endParaRPr lang="en-US" sz="1400" b="1" smtClean="0"/>
          </a:p>
          <a:p>
            <a:pPr eaLnBrk="1" hangingPunct="1"/>
            <a:r>
              <a:rPr lang="en-US" sz="2800" b="1" smtClean="0"/>
              <a:t>Matching principle – GAAP says to show revenue when it accrues and match the expenses required to generate the revenue.</a:t>
            </a:r>
          </a:p>
        </p:txBody>
      </p:sp>
      <p:pic>
        <p:nvPicPr>
          <p:cNvPr id="4100" name="Picture 4" descr="C:\Users\Eric\AppData\Local\Microsoft\Windows\Temporary Internet Files\Content.IE5\VU9B5LTH\MP900431014[1].jpg"/>
          <p:cNvPicPr>
            <a:picLocks noChangeAspect="1" noChangeArrowheads="1"/>
          </p:cNvPicPr>
          <p:nvPr/>
        </p:nvPicPr>
        <p:blipFill>
          <a:blip r:embed="rId3" cstate="print"/>
          <a:srcRect/>
          <a:stretch>
            <a:fillRect/>
          </a:stretch>
        </p:blipFill>
        <p:spPr bwMode="auto">
          <a:xfrm>
            <a:off x="685800" y="1335088"/>
            <a:ext cx="8020050" cy="509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45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 calcmode="lin" valueType="num">
                                      <p:cBhvr>
                                        <p:cTn id="12"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9459">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945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 calcmode="lin" valueType="num">
                                      <p:cBhvr>
                                        <p:cTn id="19"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1945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 calcmode="lin" valueType="num">
                                      <p:cBhvr>
                                        <p:cTn id="26" dur="1000" fill="hold"/>
                                        <p:tgtEl>
                                          <p:spTgt spid="4100"/>
                                        </p:tgtEl>
                                        <p:attrNameLst>
                                          <p:attrName>ppt_w</p:attrName>
                                        </p:attrNameLst>
                                      </p:cBhvr>
                                      <p:tavLst>
                                        <p:tav tm="0">
                                          <p:val>
                                            <p:strVal val="#ppt_w+.3"/>
                                          </p:val>
                                        </p:tav>
                                        <p:tav tm="100000">
                                          <p:val>
                                            <p:strVal val="#ppt_w"/>
                                          </p:val>
                                        </p:tav>
                                      </p:tavLst>
                                    </p:anim>
                                    <p:anim calcmode="lin" valueType="num">
                                      <p:cBhvr>
                                        <p:cTn id="27" dur="1000" fill="hold"/>
                                        <p:tgtEl>
                                          <p:spTgt spid="4100"/>
                                        </p:tgtEl>
                                        <p:attrNameLst>
                                          <p:attrName>ppt_h</p:attrName>
                                        </p:attrNameLst>
                                      </p:cBhvr>
                                      <p:tavLst>
                                        <p:tav tm="0">
                                          <p:val>
                                            <p:strVal val="#ppt_h"/>
                                          </p:val>
                                        </p:tav>
                                        <p:tav tm="100000">
                                          <p:val>
                                            <p:strVal val="#ppt_h"/>
                                          </p:val>
                                        </p:tav>
                                      </p:tavLst>
                                    </p:anim>
                                    <p:animEffect transition="in" filter="fade">
                                      <p:cBhvr>
                                        <p:cTn id="28" dur="1000"/>
                                        <p:tgtEl>
                                          <p:spTgt spid="410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4100"/>
                                        </p:tgtEl>
                                      </p:cBhvr>
                                    </p:animEffect>
                                    <p:set>
                                      <p:cBhvr>
                                        <p:cTn id="33" dur="1" fill="hold">
                                          <p:stCondLst>
                                            <p:cond delay="19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2"/>
          <p:cNvSpPr>
            <a:spLocks noGrp="1"/>
          </p:cNvSpPr>
          <p:nvPr>
            <p:ph type="sldNum" sz="quarter" idx="12"/>
          </p:nvPr>
        </p:nvSpPr>
        <p:spPr bwMode="auto">
          <a:ln>
            <a:round/>
            <a:headEnd/>
            <a:tailEnd/>
          </a:ln>
        </p:spPr>
        <p:txBody>
          <a:bodyPr/>
          <a:lstStyle/>
          <a:p>
            <a:r>
              <a:rPr lang="en-US" smtClean="0"/>
              <a:t>2-</a:t>
            </a:r>
            <a:fld id="{AEAD653B-B10E-4B5D-AFD8-BD774E705ED3}" type="slidenum">
              <a:rPr lang="en-US" smtClean="0"/>
              <a:pPr/>
              <a:t>16</a:t>
            </a:fld>
            <a:endParaRPr lang="en-US" smtClean="0"/>
          </a:p>
        </p:txBody>
      </p:sp>
      <p:sp>
        <p:nvSpPr>
          <p:cNvPr id="21506" name="Rectangle 2"/>
          <p:cNvSpPr>
            <a:spLocks noGrp="1" noChangeArrowheads="1"/>
          </p:cNvSpPr>
          <p:nvPr>
            <p:ph type="title"/>
          </p:nvPr>
        </p:nvSpPr>
        <p:spPr>
          <a:xfrm>
            <a:off x="914400" y="342900"/>
            <a:ext cx="7772400" cy="1265238"/>
          </a:xfrm>
        </p:spPr>
        <p:txBody>
          <a:bodyPr>
            <a:noAutofit/>
          </a:bodyPr>
          <a:lstStyle/>
          <a:p>
            <a:pPr algn="ctr" eaLnBrk="1" fontAlgn="auto" hangingPunct="1">
              <a:spcAft>
                <a:spcPts val="0"/>
              </a:spcAft>
              <a:defRPr/>
            </a:pPr>
            <a:r>
              <a:rPr lang="en-US" b="1" dirty="0"/>
              <a:t>US Corporation Income Statement – Table 2.2</a:t>
            </a:r>
          </a:p>
        </p:txBody>
      </p:sp>
      <p:pic>
        <p:nvPicPr>
          <p:cNvPr id="56323" name="Picture 3" descr="sy01265_">
            <a:hlinkClick r:id="rId3" action="ppaction://hlinksldjump" tooltip="Cash Flow Example"/>
          </p:cNvPr>
          <p:cNvPicPr>
            <a:picLocks noChangeAspect="1" noChangeArrowheads="1"/>
          </p:cNvPicPr>
          <p:nvPr/>
        </p:nvPicPr>
        <p:blipFill>
          <a:blip r:embed="rId4" cstate="print"/>
          <a:srcRect/>
          <a:stretch>
            <a:fillRect/>
          </a:stretch>
        </p:blipFill>
        <p:spPr bwMode="auto">
          <a:xfrm>
            <a:off x="8001000" y="4459288"/>
            <a:ext cx="533400" cy="871537"/>
          </a:xfrm>
          <a:prstGeom prst="rect">
            <a:avLst/>
          </a:prstGeom>
          <a:noFill/>
          <a:ln w="9525">
            <a:noFill/>
            <a:miter lim="800000"/>
            <a:headEnd/>
            <a:tailEnd/>
          </a:ln>
        </p:spPr>
      </p:pic>
      <p:pic>
        <p:nvPicPr>
          <p:cNvPr id="56324" name="Picture 2"/>
          <p:cNvPicPr>
            <a:picLocks noChangeAspect="1" noChangeArrowheads="1"/>
          </p:cNvPicPr>
          <p:nvPr/>
        </p:nvPicPr>
        <p:blipFill>
          <a:blip r:embed="rId5" cstate="print"/>
          <a:srcRect/>
          <a:stretch>
            <a:fillRect/>
          </a:stretch>
        </p:blipFill>
        <p:spPr bwMode="auto">
          <a:xfrm>
            <a:off x="304800" y="2182813"/>
            <a:ext cx="7637463" cy="292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22"/>
          <p:cNvSpPr>
            <a:spLocks noGrp="1"/>
          </p:cNvSpPr>
          <p:nvPr>
            <p:ph type="sldNum" sz="quarter" idx="12"/>
          </p:nvPr>
        </p:nvSpPr>
        <p:spPr bwMode="auto">
          <a:ln>
            <a:round/>
            <a:headEnd/>
            <a:tailEnd/>
          </a:ln>
        </p:spPr>
        <p:txBody>
          <a:bodyPr/>
          <a:lstStyle/>
          <a:p>
            <a:r>
              <a:rPr lang="en-US" smtClean="0"/>
              <a:t>2-</a:t>
            </a:r>
            <a:fld id="{0F6B35F2-1AB2-4F2F-8DD2-6F61ACC88057}" type="slidenum">
              <a:rPr lang="en-US" smtClean="0"/>
              <a:pPr/>
              <a:t>17</a:t>
            </a:fld>
            <a:endParaRPr lang="en-US" smtClean="0"/>
          </a:p>
        </p:txBody>
      </p:sp>
      <p:sp>
        <p:nvSpPr>
          <p:cNvPr id="57346"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a:t>Work the Web Example</a:t>
            </a:r>
          </a:p>
        </p:txBody>
      </p:sp>
      <p:sp>
        <p:nvSpPr>
          <p:cNvPr id="57347" name="Rectangle 3"/>
          <p:cNvSpPr>
            <a:spLocks noGrp="1" noChangeArrowheads="1"/>
          </p:cNvSpPr>
          <p:nvPr>
            <p:ph sz="quarter" idx="1"/>
          </p:nvPr>
        </p:nvSpPr>
        <p:spPr>
          <a:xfrm>
            <a:off x="457200" y="1981200"/>
            <a:ext cx="8229600" cy="4525963"/>
          </a:xfrm>
        </p:spPr>
        <p:txBody>
          <a:bodyPr/>
          <a:lstStyle/>
          <a:p>
            <a:pPr eaLnBrk="1" hangingPunct="1"/>
            <a:r>
              <a:rPr lang="en-US" sz="2800" b="1" smtClean="0"/>
              <a:t>Publicly traded companies must file regular reports with the Securities and Exchange Commission</a:t>
            </a:r>
          </a:p>
          <a:p>
            <a:pPr eaLnBrk="1" hangingPunct="1"/>
            <a:endParaRPr lang="en-US" sz="1400" b="1" smtClean="0"/>
          </a:p>
          <a:p>
            <a:pPr eaLnBrk="1" hangingPunct="1"/>
            <a:r>
              <a:rPr lang="en-US" sz="2800" b="1" smtClean="0"/>
              <a:t>These reports are usually filed electronically and can be searched at the SEC public site called EDGAR</a:t>
            </a:r>
          </a:p>
          <a:p>
            <a:pPr eaLnBrk="1" hangingPunct="1"/>
            <a:endParaRPr lang="en-US" sz="1400" b="1" smtClean="0"/>
          </a:p>
          <a:p>
            <a:pPr eaLnBrk="1" hangingPunct="1"/>
            <a:r>
              <a:rPr lang="en-US" sz="2800" b="1" smtClean="0"/>
              <a:t>Click on the web surfer, pick a company, and see what you can find!</a:t>
            </a:r>
          </a:p>
        </p:txBody>
      </p:sp>
      <p:pic>
        <p:nvPicPr>
          <p:cNvPr id="58372" name="Picture 6" descr="Web surfer">
            <a:hlinkClick r:id="rId2"/>
          </p:cNvPr>
          <p:cNvPicPr>
            <a:picLocks noChangeAspect="1" noChangeArrowheads="1"/>
          </p:cNvPicPr>
          <p:nvPr/>
        </p:nvPicPr>
        <p:blipFill>
          <a:blip r:embed="rId3" cstate="print"/>
          <a:srcRect/>
          <a:stretch>
            <a:fillRect/>
          </a:stretch>
        </p:blipFill>
        <p:spPr bwMode="auto">
          <a:xfrm>
            <a:off x="7772400" y="5257800"/>
            <a:ext cx="736600"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500" fill="hold"/>
                                        <p:tgtEl>
                                          <p:spTgt spid="57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3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7347">
                                            <p:txEl>
                                              <p:pRg st="2" end="2"/>
                                            </p:txEl>
                                          </p:spTgt>
                                        </p:tgtEl>
                                        <p:attrNameLst>
                                          <p:attrName>style.visibility</p:attrName>
                                        </p:attrNameLst>
                                      </p:cBhvr>
                                      <p:to>
                                        <p:strVal val="visible"/>
                                      </p:to>
                                    </p:set>
                                    <p:anim calcmode="lin" valueType="num">
                                      <p:cBhvr>
                                        <p:cTn id="14" dur="500" fill="hold"/>
                                        <p:tgtEl>
                                          <p:spTgt spid="5734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734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73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p:cTn id="21" dur="500" fill="hold"/>
                                        <p:tgtEl>
                                          <p:spTgt spid="5734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734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2"/>
          <p:cNvSpPr>
            <a:spLocks noGrp="1"/>
          </p:cNvSpPr>
          <p:nvPr>
            <p:ph type="sldNum" sz="quarter" idx="12"/>
          </p:nvPr>
        </p:nvSpPr>
        <p:spPr bwMode="auto">
          <a:ln>
            <a:round/>
            <a:headEnd/>
            <a:tailEnd/>
          </a:ln>
        </p:spPr>
        <p:txBody>
          <a:bodyPr/>
          <a:lstStyle/>
          <a:p>
            <a:r>
              <a:rPr lang="en-US" smtClean="0"/>
              <a:t>2-</a:t>
            </a:r>
            <a:fld id="{72CBE1D6-27A8-40A7-AAEE-671416B1A93F}" type="slidenum">
              <a:rPr lang="en-US" smtClean="0"/>
              <a:pPr/>
              <a:t>18</a:t>
            </a:fld>
            <a:endParaRPr lang="en-US" smtClean="0"/>
          </a:p>
        </p:txBody>
      </p:sp>
      <p:sp>
        <p:nvSpPr>
          <p:cNvPr id="4" name="TextBox 3"/>
          <p:cNvSpPr txBox="1"/>
          <p:nvPr/>
        </p:nvSpPr>
        <p:spPr>
          <a:xfrm>
            <a:off x="1371600" y="381000"/>
            <a:ext cx="6248400" cy="830263"/>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2346325"/>
          </a:xfrm>
          <a:prstGeom prst="rect">
            <a:avLst/>
          </a:prstGeom>
          <a:noFill/>
          <a:ln w="9525">
            <a:noFill/>
            <a:miter lim="800000"/>
            <a:headEnd/>
            <a:tailEnd/>
          </a:ln>
        </p:spPr>
        <p:txBody>
          <a:bodyPr>
            <a:spAutoFit/>
          </a:bodyPr>
          <a:lstStyle/>
          <a:p>
            <a:pPr marL="347663" indent="-347663">
              <a:buFont typeface="Arial" charset="0"/>
              <a:buChar char="•"/>
            </a:pPr>
            <a:r>
              <a:rPr lang="en-US" sz="3200" b="1">
                <a:latin typeface="Perpetua" pitchFamily="18" charset="0"/>
              </a:rPr>
              <a:t>The Balance Sheet</a:t>
            </a:r>
          </a:p>
          <a:p>
            <a:pPr marL="347663" indent="-347663">
              <a:buFont typeface="Arial" charset="0"/>
              <a:buChar char="•"/>
            </a:pPr>
            <a:r>
              <a:rPr lang="en-US" sz="3200" b="1">
                <a:latin typeface="Perpetua" pitchFamily="18" charset="0"/>
              </a:rPr>
              <a:t>The Income Statement</a:t>
            </a:r>
          </a:p>
          <a:p>
            <a:pPr marL="347663" indent="-347663">
              <a:buFont typeface="Arial" charset="0"/>
              <a:buChar char="•"/>
            </a:pPr>
            <a:r>
              <a:rPr lang="en-US" sz="3200" b="1">
                <a:latin typeface="Perpetua" pitchFamily="18" charset="0"/>
              </a:rPr>
              <a:t>Taxes</a:t>
            </a:r>
          </a:p>
          <a:p>
            <a:pPr marL="347663" indent="-347663">
              <a:buFont typeface="Arial" charset="0"/>
              <a:buChar char="•"/>
            </a:pPr>
            <a:r>
              <a:rPr lang="en-US" sz="3200" b="1">
                <a:latin typeface="Perpetua" pitchFamily="18" charset="0"/>
              </a:rPr>
              <a:t>Cash Flow</a:t>
            </a:r>
          </a:p>
          <a:p>
            <a:pPr marL="347663" indent="-3476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25"/>
                                      </p:to>
                                    </p:set>
                                    <p:animEffect filter="image" prLst="opacity: 0.25">
                                      <p:cBhvr rctx="IE">
                                        <p:cTn id="15"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2"/>
          <p:cNvSpPr>
            <a:spLocks noGrp="1"/>
          </p:cNvSpPr>
          <p:nvPr>
            <p:ph type="sldNum" sz="quarter" idx="12"/>
          </p:nvPr>
        </p:nvSpPr>
        <p:spPr bwMode="auto">
          <a:ln>
            <a:round/>
            <a:headEnd/>
            <a:tailEnd/>
          </a:ln>
        </p:spPr>
        <p:txBody>
          <a:bodyPr/>
          <a:lstStyle/>
          <a:p>
            <a:r>
              <a:rPr lang="en-US" smtClean="0"/>
              <a:t>2-</a:t>
            </a:r>
            <a:fld id="{4CDD2ECB-0F64-49AC-9B8A-01D28ECCCF29}" type="slidenum">
              <a:rPr lang="en-US" smtClean="0"/>
              <a:pPr/>
              <a:t>19</a:t>
            </a:fld>
            <a:endParaRPr lang="en-US" smtClean="0"/>
          </a:p>
        </p:txBody>
      </p:sp>
      <p:sp>
        <p:nvSpPr>
          <p:cNvPr id="29698" name="Rectangle 2"/>
          <p:cNvSpPr>
            <a:spLocks noGrp="1" noChangeArrowheads="1"/>
          </p:cNvSpPr>
          <p:nvPr>
            <p:ph type="title"/>
          </p:nvPr>
        </p:nvSpPr>
        <p:spPr/>
        <p:txBody>
          <a:bodyPr>
            <a:noAutofit/>
          </a:bodyPr>
          <a:lstStyle/>
          <a:p>
            <a:pPr algn="ctr" eaLnBrk="1" fontAlgn="auto" hangingPunct="1">
              <a:spcAft>
                <a:spcPts val="0"/>
              </a:spcAft>
              <a:defRPr/>
            </a:pPr>
            <a:r>
              <a:rPr lang="en-US" b="1" dirty="0"/>
              <a:t>The Concept of Cash Flow</a:t>
            </a:r>
          </a:p>
        </p:txBody>
      </p:sp>
      <p:sp>
        <p:nvSpPr>
          <p:cNvPr id="29699" name="Rectangle 3"/>
          <p:cNvSpPr>
            <a:spLocks noGrp="1" noChangeArrowheads="1"/>
          </p:cNvSpPr>
          <p:nvPr>
            <p:ph sz="quarter" idx="1"/>
          </p:nvPr>
        </p:nvSpPr>
        <p:spPr>
          <a:xfrm>
            <a:off x="457200" y="1600200"/>
            <a:ext cx="6629400" cy="4953000"/>
          </a:xfrm>
        </p:spPr>
        <p:txBody>
          <a:bodyPr/>
          <a:lstStyle/>
          <a:p>
            <a:pPr eaLnBrk="1" hangingPunct="1">
              <a:lnSpc>
                <a:spcPct val="90000"/>
              </a:lnSpc>
            </a:pPr>
            <a:r>
              <a:rPr lang="en-US" sz="2800" smtClean="0"/>
              <a:t>Cash flow is one of the most important pieces of information that a financial manager can derive from financial statements</a:t>
            </a:r>
          </a:p>
          <a:p>
            <a:pPr eaLnBrk="1" hangingPunct="1">
              <a:lnSpc>
                <a:spcPct val="90000"/>
              </a:lnSpc>
            </a:pPr>
            <a:endParaRPr lang="en-US" sz="1500" smtClean="0"/>
          </a:p>
          <a:p>
            <a:pPr eaLnBrk="1" hangingPunct="1">
              <a:lnSpc>
                <a:spcPct val="90000"/>
              </a:lnSpc>
            </a:pPr>
            <a:r>
              <a:rPr lang="en-US" sz="2800" smtClean="0"/>
              <a:t>The “Statement of Cash Flows” does </a:t>
            </a:r>
            <a:r>
              <a:rPr lang="en-US" sz="2800" u="sng" smtClean="0">
                <a:solidFill>
                  <a:srgbClr val="FF0000"/>
                </a:solidFill>
              </a:rPr>
              <a:t>not</a:t>
            </a:r>
            <a:r>
              <a:rPr lang="en-US" sz="2800" smtClean="0">
                <a:solidFill>
                  <a:srgbClr val="FF0000"/>
                </a:solidFill>
              </a:rPr>
              <a:t> </a:t>
            </a:r>
            <a:r>
              <a:rPr lang="en-US" sz="2800" smtClean="0"/>
              <a:t>provide us with the same information that we are looking at here</a:t>
            </a:r>
          </a:p>
          <a:p>
            <a:pPr eaLnBrk="1" hangingPunct="1">
              <a:lnSpc>
                <a:spcPct val="90000"/>
              </a:lnSpc>
            </a:pPr>
            <a:endParaRPr lang="en-US" sz="1500" smtClean="0"/>
          </a:p>
          <a:p>
            <a:pPr eaLnBrk="1" hangingPunct="1">
              <a:lnSpc>
                <a:spcPct val="90000"/>
              </a:lnSpc>
            </a:pPr>
            <a:r>
              <a:rPr lang="en-US" sz="2800" smtClean="0"/>
              <a:t>We will look at how cash is generated from </a:t>
            </a:r>
            <a:r>
              <a:rPr lang="en-US" sz="2800" smtClean="0">
                <a:solidFill>
                  <a:srgbClr val="0070C0"/>
                </a:solidFill>
              </a:rPr>
              <a:t>utilizing assets </a:t>
            </a:r>
            <a:r>
              <a:rPr lang="en-US" sz="2800" smtClean="0"/>
              <a:t>and how it is paid to those that </a:t>
            </a:r>
            <a:r>
              <a:rPr lang="en-US" sz="2800" u="sng" smtClean="0">
                <a:solidFill>
                  <a:srgbClr val="7030A0"/>
                </a:solidFill>
              </a:rPr>
              <a:t>finance the purchase of the assets</a:t>
            </a:r>
            <a:r>
              <a:rPr lang="en-US" sz="2800" u="sng" smtClean="0"/>
              <a:t>.</a:t>
            </a:r>
          </a:p>
        </p:txBody>
      </p:sp>
      <p:pic>
        <p:nvPicPr>
          <p:cNvPr id="6147" name="Picture 3" descr="C:\Users\Eric\AppData\Local\Microsoft\Windows\Temporary Internet Files\Content.IE5\9DABV0J9\MP900399463[1].jpg"/>
          <p:cNvPicPr>
            <a:picLocks noChangeAspect="1" noChangeArrowheads="1"/>
          </p:cNvPicPr>
          <p:nvPr/>
        </p:nvPicPr>
        <p:blipFill>
          <a:blip r:embed="rId2" cstate="print"/>
          <a:srcRect/>
          <a:stretch>
            <a:fillRect/>
          </a:stretch>
        </p:blipFill>
        <p:spPr bwMode="auto">
          <a:xfrm>
            <a:off x="7010400" y="2128838"/>
            <a:ext cx="1998663" cy="3929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6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 calcmode="lin" valueType="num">
                                      <p:cBhvr>
                                        <p:cTn id="20"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 calcmode="lin" valueType="num">
                                      <p:cBhvr>
                                        <p:cTn id="27"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2"/>
          <p:cNvSpPr>
            <a:spLocks noGrp="1"/>
          </p:cNvSpPr>
          <p:nvPr>
            <p:ph type="sldNum" sz="quarter" idx="12"/>
          </p:nvPr>
        </p:nvSpPr>
        <p:spPr bwMode="auto">
          <a:ln>
            <a:round/>
            <a:headEnd/>
            <a:tailEnd/>
          </a:ln>
        </p:spPr>
        <p:txBody>
          <a:bodyPr/>
          <a:lstStyle/>
          <a:p>
            <a:r>
              <a:rPr lang="en-US" smtClean="0"/>
              <a:t>2-</a:t>
            </a:r>
            <a:fld id="{BBED3346-518A-4138-9C33-0A1D3D3E81D4}" type="slidenum">
              <a:rPr lang="en-US" smtClean="0"/>
              <a:pPr/>
              <a:t>2</a:t>
            </a:fld>
            <a:endParaRPr lang="en-US" smtClean="0"/>
          </a:p>
        </p:txBody>
      </p:sp>
      <p:sp>
        <p:nvSpPr>
          <p:cNvPr id="4" name="TextBox 3"/>
          <p:cNvSpPr txBox="1"/>
          <p:nvPr/>
        </p:nvSpPr>
        <p:spPr>
          <a:xfrm>
            <a:off x="1371600" y="381000"/>
            <a:ext cx="6248400" cy="830263"/>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2346325"/>
          </a:xfrm>
          <a:prstGeom prst="rect">
            <a:avLst/>
          </a:prstGeom>
          <a:noFill/>
          <a:ln w="9525">
            <a:noFill/>
            <a:miter lim="800000"/>
            <a:headEnd/>
            <a:tailEnd/>
          </a:ln>
        </p:spPr>
        <p:txBody>
          <a:bodyPr>
            <a:spAutoFit/>
          </a:bodyPr>
          <a:lstStyle/>
          <a:p>
            <a:pPr marL="347663" indent="-347663">
              <a:buFont typeface="Arial" charset="0"/>
              <a:buChar char="•"/>
            </a:pPr>
            <a:r>
              <a:rPr lang="en-US" sz="3200" b="1">
                <a:latin typeface="Perpetua" pitchFamily="18" charset="0"/>
              </a:rPr>
              <a:t>The Balance Sheet</a:t>
            </a:r>
          </a:p>
          <a:p>
            <a:pPr marL="347663" indent="-347663">
              <a:buFont typeface="Arial" charset="0"/>
              <a:buChar char="•"/>
            </a:pPr>
            <a:r>
              <a:rPr lang="en-US" sz="3200" b="1">
                <a:latin typeface="Perpetua" pitchFamily="18" charset="0"/>
              </a:rPr>
              <a:t>The Income Statement</a:t>
            </a:r>
          </a:p>
          <a:p>
            <a:pPr marL="347663" indent="-347663">
              <a:buFont typeface="Arial" charset="0"/>
              <a:buChar char="•"/>
            </a:pPr>
            <a:r>
              <a:rPr lang="en-US" sz="3200" b="1">
                <a:latin typeface="Perpetua" pitchFamily="18" charset="0"/>
              </a:rPr>
              <a:t>Taxes</a:t>
            </a:r>
          </a:p>
          <a:p>
            <a:pPr marL="347663" indent="-347663">
              <a:buFont typeface="Arial" charset="0"/>
              <a:buChar char="•"/>
            </a:pPr>
            <a:r>
              <a:rPr lang="en-US" sz="3200" b="1">
                <a:latin typeface="Perpetua" pitchFamily="18" charset="0"/>
              </a:rPr>
              <a:t>Cash Flow</a:t>
            </a:r>
          </a:p>
          <a:p>
            <a:pPr marL="347663" indent="-347663">
              <a:buFont typeface="Arial" charset="0"/>
              <a:buChar char="•"/>
            </a:pPr>
            <a:endParaRPr lang="en-US" sz="2000">
              <a:latin typeface="Arial Black" pitchFamily="34" charset="0"/>
            </a:endParaRPr>
          </a:p>
        </p:txBody>
      </p:sp>
      <p:sp>
        <p:nvSpPr>
          <p:cNvPr id="30724" name="Slide Number Placeholder 22"/>
          <p:cNvSpPr>
            <a:spLocks/>
          </p:cNvSpPr>
          <p:nvPr/>
        </p:nvSpPr>
        <p:spPr bwMode="auto">
          <a:xfrm>
            <a:off x="146050" y="6221413"/>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2-</a:t>
            </a:r>
            <a:fld id="{CC249806-9A52-4B88-9851-318206DC4CA3}" type="slidenum">
              <a:rPr lang="en-US" sz="1000">
                <a:solidFill>
                  <a:srgbClr val="FFFFFF"/>
                </a:solidFill>
                <a:latin typeface="Times New Roman" pitchFamily="18" charset="0"/>
              </a:rPr>
              <a:pPr algn="ctr"/>
              <a:t>2</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1" end="1"/>
                                            </p:txEl>
                                          </p:spTgt>
                                        </p:tgtEl>
                                        <p:attrNameLst>
                                          <p:attrName>style.opacity</p:attrName>
                                        </p:attrNameLst>
                                      </p:cBhvr>
                                      <p:to>
                                        <p:strVal val="0.25"/>
                                      </p:to>
                                    </p:set>
                                    <p:animEffect filter="image" prLst="opacity: 0.25">
                                      <p:cBhvr rctx="IE">
                                        <p:cTn id="9" dur="indefinite"/>
                                        <p:tgtEl>
                                          <p:spTgt spid="5">
                                            <p:txEl>
                                              <p:pRg st="1" end="1"/>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25"/>
                                      </p:to>
                                    </p:set>
                                    <p:animEffect filter="image" prLst="opacity: 0.2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25"/>
                                      </p:to>
                                    </p:set>
                                    <p:animEffect filter="image" prLst="opacity: 0.25">
                                      <p:cBhvr rctx="IE">
                                        <p:cTn id="15"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22"/>
          <p:cNvSpPr>
            <a:spLocks noGrp="1"/>
          </p:cNvSpPr>
          <p:nvPr>
            <p:ph type="sldNum" sz="quarter" idx="12"/>
          </p:nvPr>
        </p:nvSpPr>
        <p:spPr bwMode="auto">
          <a:ln>
            <a:round/>
            <a:headEnd/>
            <a:tailEnd/>
          </a:ln>
        </p:spPr>
        <p:txBody>
          <a:bodyPr/>
          <a:lstStyle/>
          <a:p>
            <a:r>
              <a:rPr lang="en-US" smtClean="0"/>
              <a:t>2-</a:t>
            </a:r>
            <a:fld id="{8B1D5E3F-3C4D-45C4-8FC4-16FF063B95F4}" type="slidenum">
              <a:rPr lang="en-US" smtClean="0"/>
              <a:pPr/>
              <a:t>20</a:t>
            </a:fld>
            <a:endParaRPr lang="en-US" smtClean="0"/>
          </a:p>
        </p:txBody>
      </p:sp>
      <p:sp>
        <p:nvSpPr>
          <p:cNvPr id="33794" name="Rectangle 2"/>
          <p:cNvSpPr>
            <a:spLocks noGrp="1" noChangeArrowheads="1"/>
          </p:cNvSpPr>
          <p:nvPr>
            <p:ph type="title"/>
          </p:nvPr>
        </p:nvSpPr>
        <p:spPr>
          <a:xfrm>
            <a:off x="914400" y="228600"/>
            <a:ext cx="7239000" cy="1036638"/>
          </a:xfrm>
        </p:spPr>
        <p:txBody>
          <a:bodyPr>
            <a:noAutofit/>
          </a:bodyPr>
          <a:lstStyle/>
          <a:p>
            <a:pPr eaLnBrk="1" fontAlgn="auto" hangingPunct="1">
              <a:spcAft>
                <a:spcPts val="0"/>
              </a:spcAft>
              <a:defRPr/>
            </a:pPr>
            <a:r>
              <a:rPr lang="en-US" b="1" dirty="0"/>
              <a:t>Cash Flow Summary </a:t>
            </a:r>
            <a:r>
              <a:rPr lang="en-US" b="1" dirty="0" smtClean="0"/>
              <a:t>Table 2.6</a:t>
            </a:r>
            <a:endParaRPr lang="en-US" b="1" dirty="0"/>
          </a:p>
        </p:txBody>
      </p:sp>
      <p:pic>
        <p:nvPicPr>
          <p:cNvPr id="71683" name="Picture 7"/>
          <p:cNvPicPr>
            <a:picLocks noChangeAspect="1" noChangeArrowheads="1"/>
          </p:cNvPicPr>
          <p:nvPr/>
        </p:nvPicPr>
        <p:blipFill>
          <a:blip r:embed="rId3" cstate="print"/>
          <a:srcRect/>
          <a:stretch>
            <a:fillRect/>
          </a:stretch>
        </p:blipFill>
        <p:spPr bwMode="auto">
          <a:xfrm>
            <a:off x="609600" y="1609725"/>
            <a:ext cx="79248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22"/>
          <p:cNvSpPr>
            <a:spLocks noGrp="1"/>
          </p:cNvSpPr>
          <p:nvPr>
            <p:ph type="sldNum" sz="quarter" idx="12"/>
          </p:nvPr>
        </p:nvSpPr>
        <p:spPr bwMode="auto">
          <a:ln>
            <a:round/>
            <a:headEnd/>
            <a:tailEnd/>
          </a:ln>
        </p:spPr>
        <p:txBody>
          <a:bodyPr/>
          <a:lstStyle/>
          <a:p>
            <a:r>
              <a:rPr lang="en-US" smtClean="0"/>
              <a:t>2-</a:t>
            </a:r>
            <a:fld id="{6F672972-722E-4C18-828A-7F27CF1EFAFF}" type="slidenum">
              <a:rPr lang="en-US" smtClean="0"/>
              <a:pPr/>
              <a:t>21</a:t>
            </a:fld>
            <a:endParaRPr lang="en-US" smtClean="0"/>
          </a:p>
        </p:txBody>
      </p:sp>
      <p:sp>
        <p:nvSpPr>
          <p:cNvPr id="25602"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a:t>Cash Flow From Assets</a:t>
            </a:r>
          </a:p>
        </p:txBody>
      </p:sp>
      <p:sp>
        <p:nvSpPr>
          <p:cNvPr id="25603" name="Rectangle 3"/>
          <p:cNvSpPr>
            <a:spLocks noGrp="1" noChangeArrowheads="1"/>
          </p:cNvSpPr>
          <p:nvPr>
            <p:ph sz="quarter" idx="1"/>
          </p:nvPr>
        </p:nvSpPr>
        <p:spPr/>
        <p:txBody>
          <a:bodyPr/>
          <a:lstStyle/>
          <a:p>
            <a:pPr eaLnBrk="1" hangingPunct="1"/>
            <a:endParaRPr lang="en-US" b="1" smtClean="0"/>
          </a:p>
          <a:p>
            <a:pPr eaLnBrk="1" hangingPunct="1"/>
            <a:r>
              <a:rPr lang="en-US" b="1" smtClean="0"/>
              <a:t>Cash Flow From Assets (CFFA) = Cash Flow to Creditors + Cash Flow to Stockholders</a:t>
            </a:r>
          </a:p>
          <a:p>
            <a:pPr eaLnBrk="1" hangingPunct="1"/>
            <a:endParaRPr lang="en-US" sz="2000" b="1" smtClean="0"/>
          </a:p>
          <a:p>
            <a:pPr eaLnBrk="1" hangingPunct="1">
              <a:buFont typeface="Wingdings 2" pitchFamily="18" charset="2"/>
              <a:buNone/>
            </a:pPr>
            <a:r>
              <a:rPr lang="en-US" b="1" smtClean="0">
                <a:solidFill>
                  <a:srgbClr val="FF0000"/>
                </a:solidFill>
              </a:rPr>
              <a:t>   </a:t>
            </a:r>
            <a:r>
              <a:rPr lang="en-US" sz="3600" b="1" smtClean="0">
                <a:solidFill>
                  <a:srgbClr val="FF0000"/>
                </a:solidFill>
              </a:rPr>
              <a:t>CFFA = CF to creditors + CF to Stockholders</a:t>
            </a:r>
            <a:endParaRPr lang="en-US" b="1"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p:cTn id="7"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560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5603">
                                            <p:txEl>
                                              <p:pRg st="3" end="3"/>
                                            </p:txEl>
                                          </p:spTgt>
                                        </p:tgtEl>
                                        <p:attrNameLst>
                                          <p:attrName>style.visibility</p:attrName>
                                        </p:attrNameLst>
                                      </p:cBhvr>
                                      <p:to>
                                        <p:strVal val="visible"/>
                                      </p:to>
                                    </p:set>
                                    <p:anim calcmode="lin" valueType="num">
                                      <p:cBhvr>
                                        <p:cTn id="14" dur="1000" fill="hold"/>
                                        <p:tgtEl>
                                          <p:spTgt spid="25603">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2560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22"/>
          <p:cNvSpPr>
            <a:spLocks noGrp="1"/>
          </p:cNvSpPr>
          <p:nvPr>
            <p:ph type="sldNum" sz="quarter" idx="12"/>
          </p:nvPr>
        </p:nvSpPr>
        <p:spPr bwMode="auto">
          <a:ln>
            <a:round/>
            <a:headEnd/>
            <a:tailEnd/>
          </a:ln>
        </p:spPr>
        <p:txBody>
          <a:bodyPr/>
          <a:lstStyle/>
          <a:p>
            <a:r>
              <a:rPr lang="en-US" smtClean="0"/>
              <a:t>2-</a:t>
            </a:r>
            <a:fld id="{33E86AE0-79B8-4139-82BD-5011FFDEA19D}" type="slidenum">
              <a:rPr lang="en-US" smtClean="0"/>
              <a:pPr/>
              <a:t>22</a:t>
            </a:fld>
            <a:endParaRPr lang="en-US" smtClean="0"/>
          </a:p>
        </p:txBody>
      </p:sp>
      <p:sp>
        <p:nvSpPr>
          <p:cNvPr id="69634" name="Rectangle 2"/>
          <p:cNvSpPr>
            <a:spLocks noGrp="1" noChangeArrowheads="1"/>
          </p:cNvSpPr>
          <p:nvPr>
            <p:ph type="title"/>
          </p:nvPr>
        </p:nvSpPr>
        <p:spPr>
          <a:xfrm>
            <a:off x="457200" y="381000"/>
            <a:ext cx="8229600" cy="1219200"/>
          </a:xfrm>
        </p:spPr>
        <p:txBody>
          <a:bodyPr>
            <a:noAutofit/>
          </a:bodyPr>
          <a:lstStyle/>
          <a:p>
            <a:pPr algn="ctr" eaLnBrk="1" fontAlgn="auto" hangingPunct="1">
              <a:spcAft>
                <a:spcPts val="0"/>
              </a:spcAft>
              <a:defRPr/>
            </a:pPr>
            <a:r>
              <a:rPr lang="en-US" sz="4800" b="1" dirty="0" smtClean="0"/>
              <a:t>Example of CCFA: Part I</a:t>
            </a:r>
            <a:endParaRPr lang="en-US" sz="4800" b="1" dirty="0"/>
          </a:p>
        </p:txBody>
      </p:sp>
      <p:sp>
        <p:nvSpPr>
          <p:cNvPr id="69635" name="Rectangle 3"/>
          <p:cNvSpPr>
            <a:spLocks noGrp="1" noChangeArrowheads="1"/>
          </p:cNvSpPr>
          <p:nvPr>
            <p:ph sz="quarter" idx="1"/>
          </p:nvPr>
        </p:nvSpPr>
        <p:spPr>
          <a:xfrm>
            <a:off x="990600" y="2057400"/>
            <a:ext cx="7315200" cy="4314825"/>
          </a:xfrm>
        </p:spPr>
        <p:txBody>
          <a:bodyPr/>
          <a:lstStyle/>
          <a:p>
            <a:pPr eaLnBrk="1" hangingPunct="1">
              <a:lnSpc>
                <a:spcPct val="90000"/>
              </a:lnSpc>
            </a:pPr>
            <a:r>
              <a:rPr lang="en-US" sz="2800" b="1" smtClean="0"/>
              <a:t>CF to Creditors (</a:t>
            </a:r>
            <a:r>
              <a:rPr lang="en-US" sz="2800" b="1" smtClean="0">
                <a:hlinkClick r:id="" action="ppaction://noaction" tooltip="Show Balance Sheet"/>
              </a:rPr>
              <a:t>B/S</a:t>
            </a:r>
            <a:r>
              <a:rPr lang="en-US" sz="2800" b="1" smtClean="0"/>
              <a:t> and </a:t>
            </a:r>
            <a:r>
              <a:rPr lang="en-US" sz="2800" b="1" smtClean="0">
                <a:hlinkClick r:id="rId3" action="ppaction://hlinksldjump" tooltip="Show Income Statement"/>
              </a:rPr>
              <a:t>I/S</a:t>
            </a:r>
            <a:r>
              <a:rPr lang="en-US" sz="2800" b="1" smtClean="0"/>
              <a:t>) = interest paid – net new borrowing = </a:t>
            </a:r>
            <a:r>
              <a:rPr lang="en-US" sz="2800" b="1" smtClean="0">
                <a:solidFill>
                  <a:srgbClr val="FF0000"/>
                </a:solidFill>
              </a:rPr>
              <a:t>$24</a:t>
            </a:r>
          </a:p>
          <a:p>
            <a:pPr eaLnBrk="1" hangingPunct="1">
              <a:lnSpc>
                <a:spcPct val="90000"/>
              </a:lnSpc>
            </a:pPr>
            <a:endParaRPr lang="en-US" sz="1400" b="1" smtClean="0"/>
          </a:p>
          <a:p>
            <a:pPr eaLnBrk="1" hangingPunct="1">
              <a:lnSpc>
                <a:spcPct val="90000"/>
              </a:lnSpc>
            </a:pPr>
            <a:r>
              <a:rPr lang="en-US" sz="2800" b="1" smtClean="0"/>
              <a:t>CF to Stockholders (</a:t>
            </a:r>
            <a:r>
              <a:rPr lang="en-US" sz="2800" b="1" smtClean="0">
                <a:hlinkClick r:id="" action="ppaction://noaction" tooltip="Show Balance Sheet"/>
              </a:rPr>
              <a:t>B/S</a:t>
            </a:r>
            <a:r>
              <a:rPr lang="en-US" sz="2800" b="1" smtClean="0"/>
              <a:t> and </a:t>
            </a:r>
            <a:r>
              <a:rPr lang="en-US" sz="2800" b="1" smtClean="0">
                <a:hlinkClick r:id="rId3" action="ppaction://hlinksldjump" tooltip="Show Income Statement"/>
              </a:rPr>
              <a:t>I/S</a:t>
            </a:r>
            <a:r>
              <a:rPr lang="en-US" sz="2800" b="1" smtClean="0"/>
              <a:t>) = dividends paid – net new equity raised = </a:t>
            </a:r>
            <a:r>
              <a:rPr lang="en-US" sz="2800" b="1" smtClean="0">
                <a:solidFill>
                  <a:srgbClr val="FF0000"/>
                </a:solidFill>
              </a:rPr>
              <a:t>$63</a:t>
            </a:r>
          </a:p>
          <a:p>
            <a:pPr eaLnBrk="1" hangingPunct="1">
              <a:lnSpc>
                <a:spcPct val="90000"/>
              </a:lnSpc>
            </a:pPr>
            <a:endParaRPr lang="en-US" sz="2400" b="1" smtClean="0">
              <a:solidFill>
                <a:srgbClr val="FF0000"/>
              </a:solidFill>
            </a:endParaRPr>
          </a:p>
          <a:p>
            <a:pPr eaLnBrk="1" hangingPunct="1">
              <a:lnSpc>
                <a:spcPct val="90000"/>
              </a:lnSpc>
            </a:pPr>
            <a:r>
              <a:rPr lang="en-US" sz="3500" b="1" smtClean="0">
                <a:solidFill>
                  <a:srgbClr val="FF0000"/>
                </a:solidFill>
              </a:rPr>
              <a:t>CFFA = CF to creditors + CF to Stockholders</a:t>
            </a:r>
          </a:p>
          <a:p>
            <a:pPr eaLnBrk="1" hangingPunct="1">
              <a:lnSpc>
                <a:spcPct val="90000"/>
              </a:lnSpc>
            </a:pPr>
            <a:endParaRPr lang="en-US" sz="1900" b="1" smtClean="0"/>
          </a:p>
          <a:p>
            <a:pPr eaLnBrk="1" hangingPunct="1">
              <a:lnSpc>
                <a:spcPct val="90000"/>
              </a:lnSpc>
            </a:pPr>
            <a:r>
              <a:rPr lang="en-US" sz="3500" b="1" smtClean="0"/>
              <a:t>CFFA</a:t>
            </a:r>
            <a:r>
              <a:rPr lang="en-US" sz="3500" b="1" smtClean="0">
                <a:solidFill>
                  <a:srgbClr val="FF0000"/>
                </a:solidFill>
              </a:rPr>
              <a:t> = 24 + 63 = $87</a:t>
            </a:r>
            <a:endParaRPr lang="en-US" sz="2800" b="1"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96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9635">
                                            <p:txEl>
                                              <p:pRg st="2" end="2"/>
                                            </p:txEl>
                                          </p:spTgt>
                                        </p:tgtEl>
                                        <p:attrNameLst>
                                          <p:attrName>style.visibility</p:attrName>
                                        </p:attrNameLst>
                                      </p:cBhvr>
                                      <p:to>
                                        <p:strVal val="visible"/>
                                      </p:to>
                                    </p:set>
                                    <p:anim calcmode="lin" valueType="num">
                                      <p:cBhvr>
                                        <p:cTn id="14" dur="5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963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963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9635">
                                            <p:txEl>
                                              <p:pRg st="4" end="4"/>
                                            </p:txEl>
                                          </p:spTgt>
                                        </p:tgtEl>
                                        <p:attrNameLst>
                                          <p:attrName>style.visibility</p:attrName>
                                        </p:attrNameLst>
                                      </p:cBhvr>
                                      <p:to>
                                        <p:strVal val="visible"/>
                                      </p:to>
                                    </p:set>
                                    <p:anim calcmode="lin" valueType="num">
                                      <p:cBhvr>
                                        <p:cTn id="21" dur="1000" fill="hold"/>
                                        <p:tgtEl>
                                          <p:spTgt spid="69635">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6963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6963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9635">
                                            <p:txEl>
                                              <p:pRg st="6" end="6"/>
                                            </p:txEl>
                                          </p:spTgt>
                                        </p:tgtEl>
                                        <p:attrNameLst>
                                          <p:attrName>style.visibility</p:attrName>
                                        </p:attrNameLst>
                                      </p:cBhvr>
                                      <p:to>
                                        <p:strVal val="visible"/>
                                      </p:to>
                                    </p:set>
                                    <p:anim calcmode="discrete" valueType="clr">
                                      <p:cBhvr override="childStyle">
                                        <p:cTn id="28" dur="80"/>
                                        <p:tgtEl>
                                          <p:spTgt spid="6963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9635">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6963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22"/>
          <p:cNvSpPr>
            <a:spLocks noGrp="1"/>
          </p:cNvSpPr>
          <p:nvPr>
            <p:ph type="sldNum" sz="quarter" idx="12"/>
          </p:nvPr>
        </p:nvSpPr>
        <p:spPr bwMode="auto">
          <a:ln>
            <a:round/>
            <a:headEnd/>
            <a:tailEnd/>
          </a:ln>
        </p:spPr>
        <p:txBody>
          <a:bodyPr/>
          <a:lstStyle/>
          <a:p>
            <a:r>
              <a:rPr lang="en-US" smtClean="0"/>
              <a:t>2-</a:t>
            </a:r>
            <a:fld id="{A4DA8974-D5AB-465B-A56F-F0AB22E26662}" type="slidenum">
              <a:rPr lang="en-US" smtClean="0"/>
              <a:pPr/>
              <a:t>23</a:t>
            </a:fld>
            <a:endParaRPr lang="en-US" smtClean="0"/>
          </a:p>
        </p:txBody>
      </p:sp>
      <p:sp>
        <p:nvSpPr>
          <p:cNvPr id="25602"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a:t>Cash Flow From Assets</a:t>
            </a:r>
          </a:p>
        </p:txBody>
      </p:sp>
      <p:sp>
        <p:nvSpPr>
          <p:cNvPr id="25603" name="Rectangle 3"/>
          <p:cNvSpPr>
            <a:spLocks noGrp="1" noChangeArrowheads="1"/>
          </p:cNvSpPr>
          <p:nvPr>
            <p:ph sz="quarter" idx="1"/>
          </p:nvPr>
        </p:nvSpPr>
        <p:spPr/>
        <p:txBody>
          <a:bodyPr/>
          <a:lstStyle/>
          <a:p>
            <a:pPr eaLnBrk="1" hangingPunct="1"/>
            <a:endParaRPr lang="en-US" sz="2000" b="1" smtClean="0"/>
          </a:p>
          <a:p>
            <a:pPr eaLnBrk="1" hangingPunct="1"/>
            <a:r>
              <a:rPr lang="en-US" b="1" smtClean="0"/>
              <a:t>Cash Flow From Assets = Operating Cash Flow – Net Capital Spending – Changes in NWC</a:t>
            </a:r>
          </a:p>
          <a:p>
            <a:pPr eaLnBrk="1" hangingPunct="1">
              <a:buFont typeface="Wingdings 2" pitchFamily="18" charset="2"/>
              <a:buNone/>
            </a:pPr>
            <a:endParaRPr lang="en-US" b="1" smtClean="0"/>
          </a:p>
          <a:p>
            <a:pPr eaLnBrk="1" hangingPunct="1">
              <a:buFont typeface="Wingdings 2" pitchFamily="18" charset="2"/>
              <a:buNone/>
            </a:pPr>
            <a:r>
              <a:rPr lang="en-US" b="1" smtClean="0"/>
              <a:t>   	</a:t>
            </a:r>
            <a:r>
              <a:rPr lang="en-US" b="1" smtClean="0">
                <a:solidFill>
                  <a:srgbClr val="FF0000"/>
                </a:solidFill>
              </a:rPr>
              <a:t>CFFA = OCF – NCS -  ∆NWC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p:cTn id="7"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560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5603">
                                            <p:txEl>
                                              <p:pRg st="3" end="3"/>
                                            </p:txEl>
                                          </p:spTgt>
                                        </p:tgtEl>
                                        <p:attrNameLst>
                                          <p:attrName>style.visibility</p:attrName>
                                        </p:attrNameLst>
                                      </p:cBhvr>
                                      <p:to>
                                        <p:strVal val="visible"/>
                                      </p:to>
                                    </p:set>
                                    <p:anim calcmode="lin" valueType="num">
                                      <p:cBhvr>
                                        <p:cTn id="14" dur="1000" fill="hold"/>
                                        <p:tgtEl>
                                          <p:spTgt spid="25603">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2560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22"/>
          <p:cNvSpPr>
            <a:spLocks noGrp="1"/>
          </p:cNvSpPr>
          <p:nvPr>
            <p:ph type="sldNum" sz="quarter" idx="12"/>
          </p:nvPr>
        </p:nvSpPr>
        <p:spPr bwMode="auto">
          <a:ln>
            <a:round/>
            <a:headEnd/>
            <a:tailEnd/>
          </a:ln>
        </p:spPr>
        <p:txBody>
          <a:bodyPr/>
          <a:lstStyle/>
          <a:p>
            <a:r>
              <a:rPr lang="en-US" smtClean="0"/>
              <a:t>2-</a:t>
            </a:r>
            <a:fld id="{0D401ECB-A229-41AA-8F48-2569C27C583C}" type="slidenum">
              <a:rPr lang="en-US" smtClean="0"/>
              <a:pPr/>
              <a:t>24</a:t>
            </a:fld>
            <a:endParaRPr lang="en-US" smtClean="0"/>
          </a:p>
        </p:txBody>
      </p:sp>
      <p:sp>
        <p:nvSpPr>
          <p:cNvPr id="30722" name="Rectangle 2"/>
          <p:cNvSpPr>
            <a:spLocks noGrp="1" noChangeArrowheads="1"/>
          </p:cNvSpPr>
          <p:nvPr>
            <p:ph type="title"/>
          </p:nvPr>
        </p:nvSpPr>
        <p:spPr>
          <a:xfrm>
            <a:off x="381000" y="381000"/>
            <a:ext cx="8229600" cy="1143000"/>
          </a:xfrm>
        </p:spPr>
        <p:txBody>
          <a:bodyPr>
            <a:normAutofit/>
          </a:bodyPr>
          <a:lstStyle/>
          <a:p>
            <a:pPr algn="ctr" eaLnBrk="1" fontAlgn="auto" hangingPunct="1">
              <a:spcAft>
                <a:spcPts val="0"/>
              </a:spcAft>
              <a:defRPr/>
            </a:pPr>
            <a:r>
              <a:rPr lang="en-US" sz="4800" b="1" dirty="0" smtClean="0"/>
              <a:t>Example of CCFA: Part II</a:t>
            </a:r>
            <a:endParaRPr lang="en-US" sz="4800" b="1" dirty="0"/>
          </a:p>
        </p:txBody>
      </p:sp>
      <p:sp>
        <p:nvSpPr>
          <p:cNvPr id="30723" name="Rectangle 3"/>
          <p:cNvSpPr>
            <a:spLocks noGrp="1" noChangeArrowheads="1"/>
          </p:cNvSpPr>
          <p:nvPr>
            <p:ph sz="quarter" idx="1"/>
          </p:nvPr>
        </p:nvSpPr>
        <p:spPr>
          <a:xfrm>
            <a:off x="838200" y="1905000"/>
            <a:ext cx="7239000" cy="4724400"/>
          </a:xfrm>
        </p:spPr>
        <p:txBody>
          <a:bodyPr>
            <a:normAutofit lnSpcReduction="10000"/>
          </a:bodyPr>
          <a:lstStyle/>
          <a:p>
            <a:pPr marL="274320" indent="-274320" eaLnBrk="1" fontAlgn="auto" hangingPunct="1">
              <a:lnSpc>
                <a:spcPct val="90000"/>
              </a:lnSpc>
              <a:spcBef>
                <a:spcPts val="580"/>
              </a:spcBef>
              <a:spcAft>
                <a:spcPts val="0"/>
              </a:spcAft>
              <a:buFont typeface="Wingdings 2"/>
              <a:buChar char=""/>
              <a:defRPr/>
            </a:pPr>
            <a:r>
              <a:rPr lang="en-US" sz="2800" b="1" dirty="0"/>
              <a:t>OCF (</a:t>
            </a:r>
            <a:r>
              <a:rPr lang="en-US" b="1" dirty="0">
                <a:hlinkClick r:id="rId3" action="ppaction://hlinksldjump" tooltip="Show Income Statement"/>
              </a:rPr>
              <a:t>I/S</a:t>
            </a:r>
            <a:r>
              <a:rPr lang="en-US" sz="2800" b="1" dirty="0"/>
              <a:t>) = EBIT + depreciation – taxes = </a:t>
            </a:r>
            <a:r>
              <a:rPr lang="en-US" sz="2800" b="1" dirty="0">
                <a:solidFill>
                  <a:srgbClr val="FF0000"/>
                </a:solidFill>
              </a:rPr>
              <a:t>$547</a:t>
            </a:r>
          </a:p>
          <a:p>
            <a:pPr marL="274320" indent="-274320" eaLnBrk="1" fontAlgn="auto" hangingPunct="1">
              <a:lnSpc>
                <a:spcPct val="90000"/>
              </a:lnSpc>
              <a:spcBef>
                <a:spcPts val="580"/>
              </a:spcBef>
              <a:spcAft>
                <a:spcPts val="0"/>
              </a:spcAft>
              <a:buFontTx/>
              <a:buNone/>
              <a:defRPr/>
            </a:pPr>
            <a:endParaRPr lang="en-US" sz="1400" b="1" dirty="0"/>
          </a:p>
          <a:p>
            <a:pPr marL="274320" indent="-274320" eaLnBrk="1" fontAlgn="auto" hangingPunct="1">
              <a:lnSpc>
                <a:spcPct val="90000"/>
              </a:lnSpc>
              <a:spcBef>
                <a:spcPts val="580"/>
              </a:spcBef>
              <a:spcAft>
                <a:spcPts val="0"/>
              </a:spcAft>
              <a:buFont typeface="Wingdings 2"/>
              <a:buChar char=""/>
              <a:defRPr/>
            </a:pPr>
            <a:r>
              <a:rPr lang="en-US" sz="2800" b="1" dirty="0"/>
              <a:t>NCS (</a:t>
            </a:r>
            <a:r>
              <a:rPr lang="en-US" sz="2800" b="1" dirty="0">
                <a:hlinkClick r:id="" action="ppaction://noaction" tooltip="Show Balance Sheet"/>
              </a:rPr>
              <a:t> B/S </a:t>
            </a:r>
            <a:r>
              <a:rPr lang="en-US" sz="2800" b="1" dirty="0"/>
              <a:t>and </a:t>
            </a:r>
            <a:r>
              <a:rPr lang="en-US" sz="2800" b="1" dirty="0">
                <a:hlinkClick r:id="rId3" action="ppaction://hlinksldjump"/>
              </a:rPr>
              <a:t>I/S</a:t>
            </a:r>
            <a:r>
              <a:rPr lang="en-US" sz="2800" b="1" dirty="0"/>
              <a:t>) = ending net fixed assets – beginning net fixed assets + depreciation = </a:t>
            </a:r>
            <a:r>
              <a:rPr lang="en-US" sz="2800" b="1" dirty="0">
                <a:solidFill>
                  <a:srgbClr val="FF0000"/>
                </a:solidFill>
              </a:rPr>
              <a:t>$130</a:t>
            </a:r>
          </a:p>
          <a:p>
            <a:pPr marL="274320" indent="-274320" eaLnBrk="1" fontAlgn="auto" hangingPunct="1">
              <a:lnSpc>
                <a:spcPct val="90000"/>
              </a:lnSpc>
              <a:spcBef>
                <a:spcPts val="580"/>
              </a:spcBef>
              <a:spcAft>
                <a:spcPts val="0"/>
              </a:spcAft>
              <a:buFont typeface="Wingdings 2"/>
              <a:buChar char=""/>
              <a:defRPr/>
            </a:pPr>
            <a:endParaRPr lang="en-US" sz="1400" b="1" dirty="0"/>
          </a:p>
          <a:p>
            <a:pPr marL="274320" indent="-274320" eaLnBrk="1" fontAlgn="auto" hangingPunct="1">
              <a:lnSpc>
                <a:spcPct val="90000"/>
              </a:lnSpc>
              <a:spcBef>
                <a:spcPts val="580"/>
              </a:spcBef>
              <a:spcAft>
                <a:spcPts val="0"/>
              </a:spcAft>
              <a:buFont typeface="Wingdings 2"/>
              <a:buChar char=""/>
              <a:defRPr/>
            </a:pPr>
            <a:r>
              <a:rPr lang="en-US" sz="2800" b="1" dirty="0"/>
              <a:t>Changes in NWC (</a:t>
            </a:r>
            <a:r>
              <a:rPr lang="en-US" sz="2800" b="1" dirty="0">
                <a:hlinkClick r:id="" action="ppaction://noaction" tooltip="Show Balance Sheet"/>
              </a:rPr>
              <a:t>B/S</a:t>
            </a:r>
            <a:r>
              <a:rPr lang="en-US" sz="2800" b="1" dirty="0"/>
              <a:t>) = ending NWC – beginning NWC = </a:t>
            </a:r>
            <a:r>
              <a:rPr lang="en-US" sz="2800" b="1" dirty="0">
                <a:solidFill>
                  <a:srgbClr val="FF0000"/>
                </a:solidFill>
              </a:rPr>
              <a:t>$</a:t>
            </a:r>
            <a:r>
              <a:rPr lang="en-US" sz="2800" b="1" dirty="0" smtClean="0">
                <a:solidFill>
                  <a:srgbClr val="FF0000"/>
                </a:solidFill>
              </a:rPr>
              <a:t>330</a:t>
            </a:r>
          </a:p>
          <a:p>
            <a:pPr marL="274320" indent="-274320" eaLnBrk="1" fontAlgn="auto" hangingPunct="1">
              <a:lnSpc>
                <a:spcPct val="90000"/>
              </a:lnSpc>
              <a:spcBef>
                <a:spcPts val="580"/>
              </a:spcBef>
              <a:spcAft>
                <a:spcPts val="0"/>
              </a:spcAft>
              <a:buFont typeface="Wingdings 2"/>
              <a:buNone/>
              <a:defRPr/>
            </a:pPr>
            <a:endParaRPr lang="en-US" sz="1400" b="1" dirty="0">
              <a:solidFill>
                <a:srgbClr val="FF0000"/>
              </a:solidFill>
            </a:endParaRPr>
          </a:p>
          <a:p>
            <a:pPr marL="274320" indent="-274320" eaLnBrk="1" fontAlgn="auto" hangingPunct="1">
              <a:lnSpc>
                <a:spcPct val="90000"/>
              </a:lnSpc>
              <a:spcBef>
                <a:spcPts val="580"/>
              </a:spcBef>
              <a:spcAft>
                <a:spcPts val="0"/>
              </a:spcAft>
              <a:buFont typeface="Wingdings 2"/>
              <a:buChar char=""/>
              <a:defRPr/>
            </a:pPr>
            <a:r>
              <a:rPr lang="en-US" b="1" dirty="0" smtClean="0">
                <a:solidFill>
                  <a:srgbClr val="FF0000"/>
                </a:solidFill>
              </a:rPr>
              <a:t>CFFA = OCF – NCS -  ∆NWC</a:t>
            </a:r>
            <a:endParaRPr lang="en-US" sz="2800" b="1" dirty="0" smtClean="0"/>
          </a:p>
          <a:p>
            <a:pPr marL="274320" indent="-274320" eaLnBrk="1" fontAlgn="auto" hangingPunct="1">
              <a:lnSpc>
                <a:spcPct val="90000"/>
              </a:lnSpc>
              <a:spcBef>
                <a:spcPts val="580"/>
              </a:spcBef>
              <a:spcAft>
                <a:spcPts val="0"/>
              </a:spcAft>
              <a:buFont typeface="Wingdings 2"/>
              <a:buChar char=""/>
              <a:defRPr/>
            </a:pPr>
            <a:endParaRPr lang="en-US" sz="1200" b="1" dirty="0"/>
          </a:p>
          <a:p>
            <a:pPr marL="274320" indent="-274320" eaLnBrk="1" fontAlgn="auto" hangingPunct="1">
              <a:lnSpc>
                <a:spcPct val="90000"/>
              </a:lnSpc>
              <a:spcBef>
                <a:spcPts val="580"/>
              </a:spcBef>
              <a:spcAft>
                <a:spcPts val="0"/>
              </a:spcAft>
              <a:buFont typeface="Wingdings 2"/>
              <a:buChar char=""/>
              <a:defRPr/>
            </a:pPr>
            <a:r>
              <a:rPr lang="en-US" b="1" dirty="0"/>
              <a:t>CFFA = </a:t>
            </a:r>
            <a:r>
              <a:rPr lang="en-US" b="1" dirty="0">
                <a:solidFill>
                  <a:srgbClr val="FF0000"/>
                </a:solidFill>
              </a:rPr>
              <a:t>547 – 130 – 330 = $87</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 calcmode="lin" valueType="num">
                                      <p:cBhvr>
                                        <p:cTn id="14"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07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p:cTn id="21"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07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0723">
                                            <p:txEl>
                                              <p:pRg st="6" end="6"/>
                                            </p:txEl>
                                          </p:spTgt>
                                        </p:tgtEl>
                                        <p:attrNameLst>
                                          <p:attrName>style.visibility</p:attrName>
                                        </p:attrNameLst>
                                      </p:cBhvr>
                                      <p:to>
                                        <p:strVal val="visible"/>
                                      </p:to>
                                    </p:set>
                                    <p:anim calcmode="lin" valueType="num">
                                      <p:cBhvr>
                                        <p:cTn id="28" dur="1000" fill="hold"/>
                                        <p:tgtEl>
                                          <p:spTgt spid="30723">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3072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072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0723">
                                            <p:txEl>
                                              <p:pRg st="8" end="8"/>
                                            </p:txEl>
                                          </p:spTgt>
                                        </p:tgtEl>
                                        <p:attrNameLst>
                                          <p:attrName>style.visibility</p:attrName>
                                        </p:attrNameLst>
                                      </p:cBhvr>
                                      <p:to>
                                        <p:strVal val="visible"/>
                                      </p:to>
                                    </p:set>
                                    <p:anim calcmode="discrete" valueType="clr">
                                      <p:cBhvr override="childStyle">
                                        <p:cTn id="35" dur="80"/>
                                        <p:tgtEl>
                                          <p:spTgt spid="3072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0723">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3072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22"/>
          <p:cNvSpPr>
            <a:spLocks noGrp="1"/>
          </p:cNvSpPr>
          <p:nvPr>
            <p:ph type="sldNum" sz="quarter" idx="12"/>
          </p:nvPr>
        </p:nvSpPr>
        <p:spPr bwMode="auto">
          <a:ln>
            <a:round/>
            <a:headEnd/>
            <a:tailEnd/>
          </a:ln>
        </p:spPr>
        <p:txBody>
          <a:bodyPr/>
          <a:lstStyle/>
          <a:p>
            <a:r>
              <a:rPr lang="en-US" smtClean="0"/>
              <a:t>2-</a:t>
            </a:r>
            <a:fld id="{E1996CCB-7EDC-4900-9865-671974C70709}" type="slidenum">
              <a:rPr lang="en-US" smtClean="0"/>
              <a:pPr/>
              <a:t>25</a:t>
            </a:fld>
            <a:endParaRPr lang="en-US" smtClean="0"/>
          </a:p>
        </p:txBody>
      </p:sp>
      <p:sp>
        <p:nvSpPr>
          <p:cNvPr id="35842" name="Rectangle 2"/>
          <p:cNvSpPr>
            <a:spLocks noGrp="1" noChangeArrowheads="1"/>
          </p:cNvSpPr>
          <p:nvPr>
            <p:ph type="title"/>
          </p:nvPr>
        </p:nvSpPr>
        <p:spPr>
          <a:xfrm>
            <a:off x="609600" y="228600"/>
            <a:ext cx="7862888" cy="1143000"/>
          </a:xfrm>
        </p:spPr>
        <p:txBody>
          <a:bodyPr>
            <a:normAutofit/>
          </a:bodyPr>
          <a:lstStyle/>
          <a:p>
            <a:pPr algn="ctr" eaLnBrk="1" hangingPunct="1">
              <a:lnSpc>
                <a:spcPct val="90000"/>
              </a:lnSpc>
              <a:defRPr/>
            </a:pPr>
            <a:r>
              <a:rPr lang="en-US" sz="3600" b="1" smtClean="0"/>
              <a:t>The Big Picture Problem: </a:t>
            </a:r>
            <a:r>
              <a:rPr lang="en-US" sz="3200" b="1" smtClean="0"/>
              <a:t>Balance Sheet and Income Statement Information</a:t>
            </a:r>
            <a:endParaRPr lang="en-US" sz="3600" b="1" smtClean="0"/>
          </a:p>
        </p:txBody>
      </p:sp>
      <p:sp>
        <p:nvSpPr>
          <p:cNvPr id="81923" name="Rectangle 3"/>
          <p:cNvSpPr>
            <a:spLocks noGrp="1" noChangeArrowheads="1"/>
          </p:cNvSpPr>
          <p:nvPr>
            <p:ph sz="quarter" idx="1"/>
          </p:nvPr>
        </p:nvSpPr>
        <p:spPr>
          <a:xfrm>
            <a:off x="533400" y="1676400"/>
            <a:ext cx="7373938" cy="4876800"/>
          </a:xfrm>
        </p:spPr>
        <p:txBody>
          <a:bodyPr/>
          <a:lstStyle/>
          <a:p>
            <a:pPr eaLnBrk="1" hangingPunct="1">
              <a:lnSpc>
                <a:spcPct val="80000"/>
              </a:lnSpc>
            </a:pPr>
            <a:r>
              <a:rPr lang="en-US" sz="2800" b="1" dirty="0" smtClean="0">
                <a:cs typeface="Arial" charset="0"/>
              </a:rPr>
              <a:t>Current Accounts</a:t>
            </a:r>
          </a:p>
          <a:p>
            <a:pPr marL="750888" lvl="1" indent="-431800" eaLnBrk="1" hangingPunct="1">
              <a:lnSpc>
                <a:spcPct val="80000"/>
              </a:lnSpc>
            </a:pPr>
            <a:r>
              <a:rPr lang="en-US" b="1" dirty="0" smtClean="0">
                <a:cs typeface="Arial" charset="0"/>
              </a:rPr>
              <a:t>2009: CA = 3625; CL = 1787</a:t>
            </a:r>
          </a:p>
          <a:p>
            <a:pPr marL="750888" lvl="1" indent="-431800" eaLnBrk="1" hangingPunct="1">
              <a:lnSpc>
                <a:spcPct val="80000"/>
              </a:lnSpc>
            </a:pPr>
            <a:r>
              <a:rPr lang="en-US" b="1" dirty="0" smtClean="0">
                <a:cs typeface="Arial" charset="0"/>
              </a:rPr>
              <a:t>2008: CA = 3596; CL = 2140</a:t>
            </a:r>
          </a:p>
          <a:p>
            <a:pPr eaLnBrk="1" hangingPunct="1">
              <a:lnSpc>
                <a:spcPct val="80000"/>
              </a:lnSpc>
            </a:pPr>
            <a:r>
              <a:rPr lang="en-US" sz="2800" b="1" dirty="0" smtClean="0">
                <a:cs typeface="Arial" charset="0"/>
              </a:rPr>
              <a:t>Fixed Assets and Depreciation</a:t>
            </a:r>
          </a:p>
          <a:p>
            <a:pPr marL="750888" lvl="1" indent="-431800" eaLnBrk="1" hangingPunct="1">
              <a:lnSpc>
                <a:spcPct val="80000"/>
              </a:lnSpc>
            </a:pPr>
            <a:r>
              <a:rPr lang="en-US" b="1" dirty="0" smtClean="0">
                <a:cs typeface="Arial" charset="0"/>
              </a:rPr>
              <a:t>2009: NFA = 2194; 2008: NFA = 2261</a:t>
            </a:r>
          </a:p>
          <a:p>
            <a:pPr marL="750888" lvl="1" indent="-431800" eaLnBrk="1" hangingPunct="1">
              <a:lnSpc>
                <a:spcPct val="80000"/>
              </a:lnSpc>
            </a:pPr>
            <a:r>
              <a:rPr lang="en-US" b="1" dirty="0" smtClean="0">
                <a:cs typeface="Arial" charset="0"/>
              </a:rPr>
              <a:t>Depreciation Expense = 500</a:t>
            </a:r>
          </a:p>
          <a:p>
            <a:pPr eaLnBrk="1" hangingPunct="1">
              <a:lnSpc>
                <a:spcPct val="80000"/>
              </a:lnSpc>
            </a:pPr>
            <a:r>
              <a:rPr lang="en-US" sz="2800" b="1" dirty="0" smtClean="0">
                <a:cs typeface="Arial" charset="0"/>
              </a:rPr>
              <a:t>Long-term Debt and Equity</a:t>
            </a:r>
          </a:p>
          <a:p>
            <a:pPr marL="750888" lvl="1" indent="-431800" eaLnBrk="1" hangingPunct="1">
              <a:lnSpc>
                <a:spcPct val="80000"/>
              </a:lnSpc>
            </a:pPr>
            <a:r>
              <a:rPr lang="en-US" b="1" dirty="0" smtClean="0">
                <a:cs typeface="Arial" charset="0"/>
              </a:rPr>
              <a:t>2009: LTD = 538; Common stock &amp; APIC = 462</a:t>
            </a:r>
          </a:p>
          <a:p>
            <a:pPr marL="750888" lvl="1" indent="-431800" eaLnBrk="1" hangingPunct="1">
              <a:lnSpc>
                <a:spcPct val="80000"/>
              </a:lnSpc>
            </a:pPr>
            <a:r>
              <a:rPr lang="en-US" b="1" dirty="0" smtClean="0">
                <a:cs typeface="Arial" charset="0"/>
              </a:rPr>
              <a:t>2008: LTD = 581; Common stock &amp; APIC = 372</a:t>
            </a:r>
          </a:p>
          <a:p>
            <a:pPr eaLnBrk="1" hangingPunct="1">
              <a:lnSpc>
                <a:spcPct val="80000"/>
              </a:lnSpc>
            </a:pPr>
            <a:r>
              <a:rPr lang="en-US" sz="2800" b="1" dirty="0" smtClean="0">
                <a:cs typeface="Arial" charset="0"/>
              </a:rPr>
              <a:t>Income Statement</a:t>
            </a:r>
          </a:p>
          <a:p>
            <a:pPr marL="750888" lvl="1" indent="-431800" eaLnBrk="1" hangingPunct="1">
              <a:lnSpc>
                <a:spcPct val="80000"/>
              </a:lnSpc>
            </a:pPr>
            <a:r>
              <a:rPr lang="en-US" b="1" dirty="0" smtClean="0">
                <a:cs typeface="Arial" charset="0"/>
              </a:rPr>
              <a:t>EBIT = 1014; Taxes = 368</a:t>
            </a:r>
          </a:p>
          <a:p>
            <a:pPr marL="750888" lvl="1" indent="-431800" eaLnBrk="1" hangingPunct="1">
              <a:lnSpc>
                <a:spcPct val="80000"/>
              </a:lnSpc>
            </a:pPr>
            <a:r>
              <a:rPr lang="en-US" b="1" dirty="0" smtClean="0">
                <a:cs typeface="Arial" charset="0"/>
              </a:rPr>
              <a:t>Interest Expense = 93; Dividends = 285</a:t>
            </a:r>
          </a:p>
          <a:p>
            <a:pPr eaLnBrk="1" hangingPunct="1">
              <a:lnSpc>
                <a:spcPct val="80000"/>
              </a:lnSpc>
              <a:buFontTx/>
              <a:buNone/>
            </a:pPr>
            <a:endParaRPr lang="en-US" sz="1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22"/>
          <p:cNvSpPr>
            <a:spLocks noGrp="1"/>
          </p:cNvSpPr>
          <p:nvPr>
            <p:ph type="sldNum" sz="quarter" idx="12"/>
          </p:nvPr>
        </p:nvSpPr>
        <p:spPr bwMode="auto">
          <a:ln>
            <a:round/>
            <a:headEnd/>
            <a:tailEnd/>
          </a:ln>
        </p:spPr>
        <p:txBody>
          <a:bodyPr/>
          <a:lstStyle/>
          <a:p>
            <a:r>
              <a:rPr lang="en-US" smtClean="0"/>
              <a:t>2-</a:t>
            </a:r>
            <a:fld id="{C25B1BA8-01D9-4E16-AC84-82731DC7162E}" type="slidenum">
              <a:rPr lang="en-US" smtClean="0"/>
              <a:pPr/>
              <a:t>26</a:t>
            </a:fld>
            <a:endParaRPr lang="en-US" smtClean="0"/>
          </a:p>
        </p:txBody>
      </p:sp>
      <p:sp>
        <p:nvSpPr>
          <p:cNvPr id="37890" name="Rectangle 2"/>
          <p:cNvSpPr>
            <a:spLocks noGrp="1" noChangeArrowheads="1"/>
          </p:cNvSpPr>
          <p:nvPr>
            <p:ph type="title"/>
          </p:nvPr>
        </p:nvSpPr>
        <p:spPr/>
        <p:txBody>
          <a:bodyPr>
            <a:noAutofit/>
          </a:bodyPr>
          <a:lstStyle/>
          <a:p>
            <a:pPr algn="ctr" eaLnBrk="1" hangingPunct="1">
              <a:lnSpc>
                <a:spcPct val="90000"/>
              </a:lnSpc>
              <a:defRPr/>
            </a:pPr>
            <a:r>
              <a:rPr lang="en-US" sz="3200" b="1" smtClean="0"/>
              <a:t>Task: use the information on the previous slide to compute the following:</a:t>
            </a:r>
          </a:p>
        </p:txBody>
      </p:sp>
      <p:sp>
        <p:nvSpPr>
          <p:cNvPr id="83971" name="Rectangle 3"/>
          <p:cNvSpPr>
            <a:spLocks noGrp="1" noChangeArrowheads="1"/>
          </p:cNvSpPr>
          <p:nvPr>
            <p:ph sz="quarter" idx="1"/>
          </p:nvPr>
        </p:nvSpPr>
        <p:spPr/>
        <p:txBody>
          <a:bodyPr/>
          <a:lstStyle/>
          <a:p>
            <a:pPr marL="457200" indent="-457200" eaLnBrk="1" hangingPunct="1">
              <a:buFont typeface="Franklin Gothic Book" pitchFamily="34" charset="0"/>
              <a:buAutoNum type="arabicPeriod"/>
            </a:pPr>
            <a:r>
              <a:rPr lang="en-US" b="1" smtClean="0">
                <a:solidFill>
                  <a:srgbClr val="0070C0"/>
                </a:solidFill>
              </a:rPr>
              <a:t>OCF</a:t>
            </a:r>
          </a:p>
          <a:p>
            <a:pPr marL="457200" indent="-457200" eaLnBrk="1" hangingPunct="1">
              <a:buFont typeface="Franklin Gothic Book" pitchFamily="34" charset="0"/>
              <a:buAutoNum type="arabicPeriod"/>
            </a:pPr>
            <a:r>
              <a:rPr lang="en-US" b="1" smtClean="0">
                <a:solidFill>
                  <a:srgbClr val="0070C0"/>
                </a:solidFill>
              </a:rPr>
              <a:t>NCS</a:t>
            </a:r>
          </a:p>
          <a:p>
            <a:pPr marL="457200" indent="-457200" eaLnBrk="1" hangingPunct="1">
              <a:buFont typeface="Franklin Gothic Book" pitchFamily="34" charset="0"/>
              <a:buAutoNum type="arabicPeriod"/>
            </a:pPr>
            <a:r>
              <a:rPr lang="en-US" b="1" smtClean="0">
                <a:solidFill>
                  <a:srgbClr val="0070C0"/>
                </a:solidFill>
              </a:rPr>
              <a:t>Changes in NWC</a:t>
            </a:r>
          </a:p>
          <a:p>
            <a:pPr marL="457200" indent="-457200" eaLnBrk="1" hangingPunct="1">
              <a:buFont typeface="Franklin Gothic Book" pitchFamily="34" charset="0"/>
              <a:buAutoNum type="arabicPeriod"/>
            </a:pPr>
            <a:r>
              <a:rPr lang="en-US" b="1" smtClean="0">
                <a:solidFill>
                  <a:srgbClr val="0070C0"/>
                </a:solidFill>
              </a:rPr>
              <a:t>CFFA</a:t>
            </a:r>
          </a:p>
          <a:p>
            <a:pPr marL="457200" indent="-457200" eaLnBrk="1" hangingPunct="1">
              <a:buFont typeface="Franklin Gothic Book" pitchFamily="34" charset="0"/>
              <a:buAutoNum type="arabicPeriod"/>
            </a:pPr>
            <a:r>
              <a:rPr lang="en-US" b="1" smtClean="0">
                <a:solidFill>
                  <a:srgbClr val="0070C0"/>
                </a:solidFill>
              </a:rPr>
              <a:t>CF to Creditors</a:t>
            </a:r>
          </a:p>
          <a:p>
            <a:pPr marL="457200" indent="-457200" eaLnBrk="1" hangingPunct="1">
              <a:buFont typeface="Franklin Gothic Book" pitchFamily="34" charset="0"/>
              <a:buAutoNum type="arabicPeriod"/>
            </a:pPr>
            <a:r>
              <a:rPr lang="en-US" b="1" smtClean="0">
                <a:solidFill>
                  <a:srgbClr val="0070C0"/>
                </a:solidFill>
              </a:rPr>
              <a:t>CF to Stockholders</a:t>
            </a:r>
          </a:p>
          <a:p>
            <a:pPr marL="457200" indent="-457200" eaLnBrk="1" hangingPunct="1">
              <a:buFont typeface="Franklin Gothic Book" pitchFamily="34" charset="0"/>
              <a:buAutoNum type="arabicPeriod"/>
            </a:pPr>
            <a:r>
              <a:rPr lang="en-US" b="1" smtClean="0">
                <a:solidFill>
                  <a:srgbClr val="0070C0"/>
                </a:solidFill>
              </a:rPr>
              <a:t>CFFA</a:t>
            </a:r>
          </a:p>
          <a:p>
            <a:pPr marL="457200" indent="-457200" eaLnBrk="1" hangingPunct="1">
              <a:buFont typeface="Franklin Gothic Book" pitchFamily="34" charset="0"/>
              <a:buAutoNum type="arabicPeriod"/>
            </a:pPr>
            <a:r>
              <a:rPr lang="en-US" b="1" smtClean="0">
                <a:solidFill>
                  <a:srgbClr val="0070C0"/>
                </a:solidFill>
              </a:rPr>
              <a:t>Does the CF identity hold?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22"/>
          <p:cNvSpPr>
            <a:spLocks noGrp="1"/>
          </p:cNvSpPr>
          <p:nvPr>
            <p:ph type="sldNum" sz="quarter" idx="12"/>
          </p:nvPr>
        </p:nvSpPr>
        <p:spPr bwMode="auto">
          <a:ln>
            <a:round/>
            <a:headEnd/>
            <a:tailEnd/>
          </a:ln>
        </p:spPr>
        <p:txBody>
          <a:bodyPr/>
          <a:lstStyle/>
          <a:p>
            <a:r>
              <a:rPr lang="en-US" smtClean="0"/>
              <a:t>2-</a:t>
            </a:r>
            <a:fld id="{DFE53160-64C0-4CA8-B08D-4994F847365F}" type="slidenum">
              <a:rPr lang="en-US" smtClean="0"/>
              <a:pPr/>
              <a:t>27</a:t>
            </a:fld>
            <a:endParaRPr lang="en-US" smtClean="0"/>
          </a:p>
        </p:txBody>
      </p:sp>
      <p:sp>
        <p:nvSpPr>
          <p:cNvPr id="37890" name="Rectangle 2"/>
          <p:cNvSpPr>
            <a:spLocks noGrp="1" noChangeArrowheads="1"/>
          </p:cNvSpPr>
          <p:nvPr>
            <p:ph type="title"/>
          </p:nvPr>
        </p:nvSpPr>
        <p:spPr>
          <a:xfrm>
            <a:off x="342900" y="274638"/>
            <a:ext cx="8458200" cy="1143000"/>
          </a:xfrm>
        </p:spPr>
        <p:txBody>
          <a:bodyPr>
            <a:normAutofit/>
          </a:bodyPr>
          <a:lstStyle/>
          <a:p>
            <a:pPr algn="ctr" eaLnBrk="1" fontAlgn="auto" hangingPunct="1">
              <a:spcAft>
                <a:spcPts val="0"/>
              </a:spcAft>
              <a:defRPr/>
            </a:pPr>
            <a:r>
              <a:rPr lang="en-US" sz="4800" b="1" dirty="0" smtClean="0"/>
              <a:t>Cash </a:t>
            </a:r>
            <a:r>
              <a:rPr lang="en-US" sz="4800" b="1" dirty="0"/>
              <a:t>F</a:t>
            </a:r>
            <a:r>
              <a:rPr lang="en-US" sz="4800" b="1" dirty="0" smtClean="0"/>
              <a:t>low Problem Answers:</a:t>
            </a:r>
            <a:endParaRPr lang="en-US" sz="4800" b="1" dirty="0"/>
          </a:p>
        </p:txBody>
      </p:sp>
      <p:sp>
        <p:nvSpPr>
          <p:cNvPr id="86019" name="Rectangle 3"/>
          <p:cNvSpPr>
            <a:spLocks noGrp="1" noChangeArrowheads="1"/>
          </p:cNvSpPr>
          <p:nvPr>
            <p:ph sz="quarter" idx="1"/>
          </p:nvPr>
        </p:nvSpPr>
        <p:spPr>
          <a:xfrm>
            <a:off x="457200" y="1619250"/>
            <a:ext cx="8229600" cy="4525963"/>
          </a:xfrm>
        </p:spPr>
        <p:txBody>
          <a:bodyPr/>
          <a:lstStyle/>
          <a:p>
            <a:pPr marL="342900" indent="-342900" eaLnBrk="1" hangingPunct="1"/>
            <a:r>
              <a:rPr lang="en-US" sz="2800" b="1" smtClean="0">
                <a:solidFill>
                  <a:srgbClr val="0070C0"/>
                </a:solidFill>
              </a:rPr>
              <a:t>OCF</a:t>
            </a:r>
            <a:r>
              <a:rPr lang="en-US" sz="2800" b="1" smtClean="0"/>
              <a:t> = 1,014 + 500 – 368 = 1,146</a:t>
            </a:r>
          </a:p>
          <a:p>
            <a:pPr marL="342900" indent="-342900" eaLnBrk="1" hangingPunct="1"/>
            <a:r>
              <a:rPr lang="en-US" sz="2800" b="1" smtClean="0">
                <a:solidFill>
                  <a:srgbClr val="0070C0"/>
                </a:solidFill>
              </a:rPr>
              <a:t>NCS</a:t>
            </a:r>
            <a:r>
              <a:rPr lang="en-US" sz="2800" b="1" smtClean="0"/>
              <a:t> = 2,194 – 2,261 + 500 = 433</a:t>
            </a:r>
          </a:p>
          <a:p>
            <a:pPr marL="342900" indent="-342900" eaLnBrk="1" hangingPunct="1"/>
            <a:r>
              <a:rPr lang="en-US" sz="2800" b="1" smtClean="0">
                <a:solidFill>
                  <a:srgbClr val="0070C0"/>
                </a:solidFill>
              </a:rPr>
              <a:t>Changes in NWC </a:t>
            </a:r>
            <a:r>
              <a:rPr lang="en-US" sz="2800" b="1" smtClean="0"/>
              <a:t>= (3,625 – 1,787) – (3,596 – 2,140) = 382</a:t>
            </a:r>
          </a:p>
          <a:p>
            <a:pPr marL="342900" indent="-342900" eaLnBrk="1" hangingPunct="1"/>
            <a:r>
              <a:rPr lang="en-US" sz="2800" b="1" smtClean="0">
                <a:solidFill>
                  <a:srgbClr val="0070C0"/>
                </a:solidFill>
              </a:rPr>
              <a:t>CFFA</a:t>
            </a:r>
            <a:r>
              <a:rPr lang="en-US" sz="2800" b="1" smtClean="0"/>
              <a:t> = 1,146 – 433 – 382 = 331</a:t>
            </a:r>
          </a:p>
          <a:p>
            <a:pPr marL="342900" indent="-342900" eaLnBrk="1" hangingPunct="1"/>
            <a:r>
              <a:rPr lang="en-US" sz="2800" b="1" smtClean="0">
                <a:solidFill>
                  <a:srgbClr val="0070C0"/>
                </a:solidFill>
              </a:rPr>
              <a:t>CF to Creditors </a:t>
            </a:r>
            <a:r>
              <a:rPr lang="en-US" sz="2800" b="1" smtClean="0"/>
              <a:t>= 93 – (538 – 581) = 136</a:t>
            </a:r>
          </a:p>
          <a:p>
            <a:pPr marL="342900" indent="-342900" eaLnBrk="1" hangingPunct="1"/>
            <a:r>
              <a:rPr lang="en-US" sz="2800" b="1" smtClean="0">
                <a:solidFill>
                  <a:srgbClr val="0070C0"/>
                </a:solidFill>
              </a:rPr>
              <a:t>CF to Stockholders </a:t>
            </a:r>
            <a:r>
              <a:rPr lang="en-US" sz="2800" b="1" smtClean="0"/>
              <a:t>= 285 – (462 – 372) = 195</a:t>
            </a:r>
          </a:p>
          <a:p>
            <a:pPr marL="342900" indent="-342900" eaLnBrk="1" hangingPunct="1"/>
            <a:r>
              <a:rPr lang="en-US" sz="2800" b="1" smtClean="0">
                <a:solidFill>
                  <a:srgbClr val="0070C0"/>
                </a:solidFill>
              </a:rPr>
              <a:t>CFFA</a:t>
            </a:r>
            <a:r>
              <a:rPr lang="en-US" sz="2800" b="1" smtClean="0"/>
              <a:t> = 136 + 195 = 331</a:t>
            </a:r>
          </a:p>
          <a:p>
            <a:pPr marL="342900" indent="-342900" eaLnBrk="1" hangingPunct="1"/>
            <a:r>
              <a:rPr lang="en-US" sz="2800" b="1" smtClean="0">
                <a:solidFill>
                  <a:srgbClr val="FF0000"/>
                </a:solidFill>
              </a:rPr>
              <a:t>The CF identity holds!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22"/>
          <p:cNvSpPr>
            <a:spLocks noGrp="1"/>
          </p:cNvSpPr>
          <p:nvPr>
            <p:ph type="sldNum" sz="quarter" idx="12"/>
          </p:nvPr>
        </p:nvSpPr>
        <p:spPr bwMode="auto">
          <a:ln>
            <a:round/>
            <a:headEnd/>
            <a:tailEnd/>
          </a:ln>
        </p:spPr>
        <p:txBody>
          <a:bodyPr/>
          <a:lstStyle/>
          <a:p>
            <a:r>
              <a:rPr lang="en-US" smtClean="0"/>
              <a:t>2-</a:t>
            </a:r>
            <a:fld id="{6E2ABFE7-C2A4-47EF-9766-A8BCAC292A60}" type="slidenum">
              <a:rPr lang="en-US" smtClean="0"/>
              <a:pPr/>
              <a:t>28</a:t>
            </a:fld>
            <a:endParaRPr lang="en-US" smtClean="0"/>
          </a:p>
        </p:txBody>
      </p:sp>
      <p:sp>
        <p:nvSpPr>
          <p:cNvPr id="39938" name="Rectangle 2"/>
          <p:cNvSpPr>
            <a:spLocks noGrp="1" noChangeArrowheads="1"/>
          </p:cNvSpPr>
          <p:nvPr>
            <p:ph type="title"/>
          </p:nvPr>
        </p:nvSpPr>
        <p:spPr>
          <a:xfrm>
            <a:off x="914400" y="228600"/>
            <a:ext cx="7772400" cy="1143000"/>
          </a:xfrm>
        </p:spPr>
        <p:txBody>
          <a:bodyPr>
            <a:normAutofit/>
          </a:bodyPr>
          <a:lstStyle/>
          <a:p>
            <a:pPr algn="ctr" eaLnBrk="1" fontAlgn="auto" hangingPunct="1">
              <a:spcAft>
                <a:spcPts val="0"/>
              </a:spcAft>
              <a:defRPr/>
            </a:pPr>
            <a:r>
              <a:rPr lang="en-US" sz="4800" b="1" dirty="0"/>
              <a:t>Quick Quiz</a:t>
            </a:r>
          </a:p>
        </p:txBody>
      </p:sp>
      <p:sp>
        <p:nvSpPr>
          <p:cNvPr id="39939" name="Rectangle 3"/>
          <p:cNvSpPr>
            <a:spLocks noGrp="1" noChangeArrowheads="1"/>
          </p:cNvSpPr>
          <p:nvPr>
            <p:ph sz="quarter" idx="1"/>
          </p:nvPr>
        </p:nvSpPr>
        <p:spPr>
          <a:xfrm>
            <a:off x="1143000" y="1676400"/>
            <a:ext cx="7086600" cy="4800600"/>
          </a:xfrm>
        </p:spPr>
        <p:txBody>
          <a:bodyPr/>
          <a:lstStyle/>
          <a:p>
            <a:pPr eaLnBrk="1" hangingPunct="1">
              <a:lnSpc>
                <a:spcPct val="90000"/>
              </a:lnSpc>
            </a:pPr>
            <a:r>
              <a:rPr lang="en-US" b="1" smtClean="0">
                <a:cs typeface="Arial" charset="0"/>
              </a:rPr>
              <a:t>What is the difference between book value and market value?  Which should we use for decision-making purposes?</a:t>
            </a:r>
          </a:p>
          <a:p>
            <a:pPr eaLnBrk="1" hangingPunct="1">
              <a:lnSpc>
                <a:spcPct val="90000"/>
              </a:lnSpc>
            </a:pPr>
            <a:endParaRPr lang="en-US" sz="1400" b="1" smtClean="0">
              <a:cs typeface="Arial" charset="0"/>
            </a:endParaRPr>
          </a:p>
          <a:p>
            <a:pPr eaLnBrk="1" hangingPunct="1">
              <a:lnSpc>
                <a:spcPct val="90000"/>
              </a:lnSpc>
            </a:pPr>
            <a:r>
              <a:rPr lang="en-US" b="1" smtClean="0">
                <a:cs typeface="Arial" charset="0"/>
              </a:rPr>
              <a:t>What is the difference between accounting income and cash flow? Which do we need to use when making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22"/>
          <p:cNvSpPr>
            <a:spLocks noGrp="1"/>
          </p:cNvSpPr>
          <p:nvPr>
            <p:ph type="sldNum" sz="quarter" idx="12"/>
          </p:nvPr>
        </p:nvSpPr>
        <p:spPr bwMode="auto">
          <a:ln>
            <a:round/>
            <a:headEnd/>
            <a:tailEnd/>
          </a:ln>
        </p:spPr>
        <p:txBody>
          <a:bodyPr/>
          <a:lstStyle/>
          <a:p>
            <a:r>
              <a:rPr lang="en-US" smtClean="0"/>
              <a:t>2-</a:t>
            </a:r>
            <a:fld id="{77C1FC8F-758E-495F-9B9B-971EED44A32C}" type="slidenum">
              <a:rPr lang="en-US" smtClean="0"/>
              <a:pPr/>
              <a:t>29</a:t>
            </a:fld>
            <a:endParaRPr lang="en-US" smtClean="0"/>
          </a:p>
        </p:txBody>
      </p:sp>
      <p:sp>
        <p:nvSpPr>
          <p:cNvPr id="39938"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a:t>Quick Quiz</a:t>
            </a:r>
          </a:p>
        </p:txBody>
      </p:sp>
      <p:sp>
        <p:nvSpPr>
          <p:cNvPr id="39939" name="Rectangle 3"/>
          <p:cNvSpPr>
            <a:spLocks noGrp="1" noChangeArrowheads="1"/>
          </p:cNvSpPr>
          <p:nvPr>
            <p:ph sz="quarter" idx="1"/>
          </p:nvPr>
        </p:nvSpPr>
        <p:spPr>
          <a:xfrm>
            <a:off x="1066800" y="1828800"/>
            <a:ext cx="7162800" cy="4495800"/>
          </a:xfrm>
        </p:spPr>
        <p:txBody>
          <a:bodyPr/>
          <a:lstStyle/>
          <a:p>
            <a:pPr eaLnBrk="1" hangingPunct="1">
              <a:lnSpc>
                <a:spcPct val="90000"/>
              </a:lnSpc>
            </a:pPr>
            <a:r>
              <a:rPr lang="en-US" b="1" smtClean="0">
                <a:cs typeface="Arial" charset="0"/>
              </a:rPr>
              <a:t>What is the difference between average and marginal tax rates? Which should we use when making financial decisions?</a:t>
            </a:r>
          </a:p>
          <a:p>
            <a:pPr eaLnBrk="1" hangingPunct="1">
              <a:lnSpc>
                <a:spcPct val="90000"/>
              </a:lnSpc>
            </a:pPr>
            <a:endParaRPr lang="en-US" sz="1400" b="1" smtClean="0">
              <a:cs typeface="Arial" charset="0"/>
            </a:endParaRPr>
          </a:p>
          <a:p>
            <a:pPr eaLnBrk="1" hangingPunct="1">
              <a:lnSpc>
                <a:spcPct val="90000"/>
              </a:lnSpc>
            </a:pPr>
            <a:r>
              <a:rPr lang="en-US" b="1" smtClean="0">
                <a:cs typeface="Arial" charset="0"/>
              </a:rPr>
              <a:t>How do we determine a firm’s cash flows?  What are the equations, and where do we find the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2"/>
          <p:cNvSpPr>
            <a:spLocks noGrp="1"/>
          </p:cNvSpPr>
          <p:nvPr/>
        </p:nvSpPr>
        <p:spPr bwMode="auto">
          <a:xfrm>
            <a:off x="146050" y="6221413"/>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2-</a:t>
            </a:r>
            <a:fld id="{43983FAC-3EB9-4055-A5AC-375FF9029CA4}" type="slidenum">
              <a:rPr lang="en-US" sz="1000">
                <a:solidFill>
                  <a:srgbClr val="FFFFFF"/>
                </a:solidFill>
                <a:latin typeface="Times New Roman" pitchFamily="18" charset="0"/>
              </a:rPr>
              <a:pPr algn="ctr"/>
              <a:t>3</a:t>
            </a:fld>
            <a:endParaRPr lang="en-US" sz="1000">
              <a:solidFill>
                <a:srgbClr val="FFFFFF"/>
              </a:solidFill>
              <a:latin typeface="Times New Roman" pitchFamily="18" charset="0"/>
            </a:endParaRPr>
          </a:p>
        </p:txBody>
      </p:sp>
      <p:sp>
        <p:nvSpPr>
          <p:cNvPr id="4" name="TextBox 3"/>
          <p:cNvSpPr txBox="1"/>
          <p:nvPr/>
        </p:nvSpPr>
        <p:spPr>
          <a:xfrm>
            <a:off x="1371600" y="381000"/>
            <a:ext cx="6248400" cy="830263"/>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5" name="TextBox 4"/>
          <p:cNvSpPr txBox="1">
            <a:spLocks noChangeArrowheads="1"/>
          </p:cNvSpPr>
          <p:nvPr/>
        </p:nvSpPr>
        <p:spPr bwMode="auto">
          <a:xfrm>
            <a:off x="914400" y="2133600"/>
            <a:ext cx="7162800" cy="2346325"/>
          </a:xfrm>
          <a:prstGeom prst="rect">
            <a:avLst/>
          </a:prstGeom>
          <a:noFill/>
          <a:ln w="9525">
            <a:noFill/>
            <a:miter lim="800000"/>
            <a:headEnd/>
            <a:tailEnd/>
          </a:ln>
        </p:spPr>
        <p:txBody>
          <a:bodyPr>
            <a:spAutoFit/>
          </a:bodyPr>
          <a:lstStyle/>
          <a:p>
            <a:pPr marL="347663" indent="-347663">
              <a:buFont typeface="Arial" charset="0"/>
              <a:buChar char="•"/>
            </a:pPr>
            <a:r>
              <a:rPr lang="en-US" sz="3200" b="1">
                <a:latin typeface="Perpetua" pitchFamily="18" charset="0"/>
              </a:rPr>
              <a:t>The Balance Sheet</a:t>
            </a:r>
          </a:p>
          <a:p>
            <a:pPr marL="347663" indent="-347663">
              <a:buFont typeface="Arial" charset="0"/>
              <a:buChar char="•"/>
            </a:pPr>
            <a:r>
              <a:rPr lang="en-US" sz="3200" b="1">
                <a:latin typeface="Perpetua" pitchFamily="18" charset="0"/>
              </a:rPr>
              <a:t>The Income Statement</a:t>
            </a:r>
          </a:p>
          <a:p>
            <a:pPr marL="347663" indent="-347663">
              <a:buFont typeface="Arial" charset="0"/>
              <a:buChar char="•"/>
            </a:pPr>
            <a:r>
              <a:rPr lang="en-US" sz="3200" b="1">
                <a:latin typeface="Perpetua" pitchFamily="18" charset="0"/>
              </a:rPr>
              <a:t>Taxes</a:t>
            </a:r>
          </a:p>
          <a:p>
            <a:pPr marL="347663" indent="-347663">
              <a:buFont typeface="Arial" charset="0"/>
              <a:buChar char="•"/>
            </a:pPr>
            <a:r>
              <a:rPr lang="en-US" sz="3200" b="1">
                <a:latin typeface="Perpetua" pitchFamily="18" charset="0"/>
              </a:rPr>
              <a:t>Cash Flow</a:t>
            </a:r>
          </a:p>
          <a:p>
            <a:pPr marL="347663" indent="-347663">
              <a:buFont typeface="Arial" charset="0"/>
              <a:buChar char="•"/>
            </a:pPr>
            <a:endParaRPr lang="en-US" sz="2000">
              <a:latin typeface="Arial Black" pitchFamily="34" charset="0"/>
            </a:endParaRPr>
          </a:p>
        </p:txBody>
      </p:sp>
      <p:sp>
        <p:nvSpPr>
          <p:cNvPr id="31748" name="Slide Number Placeholder 22"/>
          <p:cNvSpPr>
            <a:spLocks/>
          </p:cNvSpPr>
          <p:nvPr/>
        </p:nvSpPr>
        <p:spPr bwMode="auto">
          <a:xfrm>
            <a:off x="146050" y="6221413"/>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2-</a:t>
            </a:r>
            <a:fld id="{DB682460-20AF-408E-A976-8EC952AD8351}" type="slidenum">
              <a:rPr lang="en-US" sz="1000">
                <a:solidFill>
                  <a:srgbClr val="FFFFFF"/>
                </a:solidFill>
                <a:latin typeface="Times New Roman" pitchFamily="18" charset="0"/>
              </a:rPr>
              <a:pPr algn="ctr"/>
              <a:t>3</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1" end="1"/>
                                            </p:txEl>
                                          </p:spTgt>
                                        </p:tgtEl>
                                        <p:attrNameLst>
                                          <p:attrName>style.opacity</p:attrName>
                                        </p:attrNameLst>
                                      </p:cBhvr>
                                      <p:to>
                                        <p:strVal val="0.25"/>
                                      </p:to>
                                    </p:set>
                                    <p:animEffect filter="image" prLst="opacity: 0.25">
                                      <p:cBhvr rctx="IE">
                                        <p:cTn id="9" dur="indefinite"/>
                                        <p:tgtEl>
                                          <p:spTgt spid="5">
                                            <p:txEl>
                                              <p:pRg st="1" end="1"/>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25"/>
                                      </p:to>
                                    </p:set>
                                    <p:animEffect filter="image" prLst="opacity: 0.2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25"/>
                                      </p:to>
                                    </p:set>
                                    <p:animEffect filter="image" prLst="opacity: 0.25">
                                      <p:cBhvr rctx="IE">
                                        <p:cTn id="15"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22"/>
          <p:cNvSpPr>
            <a:spLocks noGrp="1"/>
          </p:cNvSpPr>
          <p:nvPr>
            <p:ph type="sldNum" sz="quarter" idx="12"/>
          </p:nvPr>
        </p:nvSpPr>
        <p:spPr bwMode="auto">
          <a:ln>
            <a:round/>
            <a:headEnd/>
            <a:tailEnd/>
          </a:ln>
        </p:spPr>
        <p:txBody>
          <a:bodyPr/>
          <a:lstStyle/>
          <a:p>
            <a:r>
              <a:rPr lang="en-US" smtClean="0"/>
              <a:t>2-</a:t>
            </a:r>
            <a:fld id="{5E829D1E-DDB4-4157-B5E2-87D9B56984D8}" type="slidenum">
              <a:rPr lang="en-US" smtClean="0"/>
              <a:pPr/>
              <a:t>30</a:t>
            </a:fld>
            <a:endParaRPr lang="en-US" smtClean="0"/>
          </a:p>
        </p:txBody>
      </p:sp>
      <p:sp>
        <p:nvSpPr>
          <p:cNvPr id="101378" name="Rectangle 2"/>
          <p:cNvSpPr>
            <a:spLocks noGrp="1" noChangeArrowheads="1"/>
          </p:cNvSpPr>
          <p:nvPr>
            <p:ph type="title"/>
          </p:nvPr>
        </p:nvSpPr>
        <p:spPr>
          <a:xfrm>
            <a:off x="533400" y="228600"/>
            <a:ext cx="7924800" cy="914400"/>
          </a:xfrm>
        </p:spPr>
        <p:txBody>
          <a:bodyPr>
            <a:noAutofit/>
          </a:bodyPr>
          <a:lstStyle/>
          <a:p>
            <a:pPr algn="ctr" eaLnBrk="1" fontAlgn="auto" hangingPunct="1">
              <a:spcAft>
                <a:spcPts val="0"/>
              </a:spcAft>
              <a:defRPr/>
            </a:pPr>
            <a:r>
              <a:rPr lang="en-US" sz="4800" b="1" dirty="0"/>
              <a:t>Comprehensive Problem</a:t>
            </a:r>
          </a:p>
        </p:txBody>
      </p:sp>
      <p:sp>
        <p:nvSpPr>
          <p:cNvPr id="90115" name="Rectangle 3"/>
          <p:cNvSpPr>
            <a:spLocks noGrp="1" noChangeArrowheads="1"/>
          </p:cNvSpPr>
          <p:nvPr>
            <p:ph sz="quarter" idx="1"/>
          </p:nvPr>
        </p:nvSpPr>
        <p:spPr>
          <a:xfrm>
            <a:off x="1066800" y="1219200"/>
            <a:ext cx="7315200" cy="5257800"/>
          </a:xfrm>
        </p:spPr>
        <p:txBody>
          <a:bodyPr/>
          <a:lstStyle/>
          <a:p>
            <a:pPr eaLnBrk="1" hangingPunct="1">
              <a:lnSpc>
                <a:spcPct val="90000"/>
              </a:lnSpc>
            </a:pPr>
            <a:r>
              <a:rPr lang="en-US" sz="2400" smtClean="0">
                <a:cs typeface="Arial" charset="0"/>
              </a:rPr>
              <a:t>Current Accounts</a:t>
            </a:r>
          </a:p>
          <a:p>
            <a:pPr lvl="1" eaLnBrk="1" hangingPunct="1">
              <a:lnSpc>
                <a:spcPct val="90000"/>
              </a:lnSpc>
            </a:pPr>
            <a:r>
              <a:rPr lang="en-US" sz="2000" smtClean="0">
                <a:cs typeface="Arial" charset="0"/>
              </a:rPr>
              <a:t>2009: CA = 4,400; CL = 1,500</a:t>
            </a:r>
          </a:p>
          <a:p>
            <a:pPr lvl="1" eaLnBrk="1" hangingPunct="1">
              <a:lnSpc>
                <a:spcPct val="90000"/>
              </a:lnSpc>
            </a:pPr>
            <a:r>
              <a:rPr lang="en-US" sz="2000" smtClean="0">
                <a:cs typeface="Arial" charset="0"/>
              </a:rPr>
              <a:t>2008: CA = 3,500; CL = 1,200</a:t>
            </a:r>
          </a:p>
          <a:p>
            <a:pPr eaLnBrk="1" hangingPunct="1">
              <a:lnSpc>
                <a:spcPct val="90000"/>
              </a:lnSpc>
            </a:pPr>
            <a:r>
              <a:rPr lang="en-US" sz="2400" smtClean="0">
                <a:cs typeface="Arial" charset="0"/>
              </a:rPr>
              <a:t>Fixed Assets and Depreciation</a:t>
            </a:r>
          </a:p>
          <a:p>
            <a:pPr lvl="1" eaLnBrk="1" hangingPunct="1">
              <a:lnSpc>
                <a:spcPct val="90000"/>
              </a:lnSpc>
            </a:pPr>
            <a:r>
              <a:rPr lang="en-US" sz="2000" smtClean="0">
                <a:cs typeface="Arial" charset="0"/>
              </a:rPr>
              <a:t>2009: NFA = 3,400; 2008: NFA = 3,100</a:t>
            </a:r>
          </a:p>
          <a:p>
            <a:pPr lvl="1" eaLnBrk="1" hangingPunct="1">
              <a:lnSpc>
                <a:spcPct val="90000"/>
              </a:lnSpc>
            </a:pPr>
            <a:r>
              <a:rPr lang="en-US" sz="2000" smtClean="0">
                <a:cs typeface="Arial" charset="0"/>
              </a:rPr>
              <a:t>Depreciation Expense = 400</a:t>
            </a:r>
          </a:p>
          <a:p>
            <a:pPr eaLnBrk="1" hangingPunct="1">
              <a:lnSpc>
                <a:spcPct val="90000"/>
              </a:lnSpc>
            </a:pPr>
            <a:r>
              <a:rPr lang="en-US" sz="2400" smtClean="0">
                <a:cs typeface="Arial" charset="0"/>
              </a:rPr>
              <a:t>Long-term Debt and Equity (R.E. not given)</a:t>
            </a:r>
          </a:p>
          <a:p>
            <a:pPr lvl="1" eaLnBrk="1" hangingPunct="1">
              <a:lnSpc>
                <a:spcPct val="90000"/>
              </a:lnSpc>
            </a:pPr>
            <a:r>
              <a:rPr lang="en-US" sz="2000" smtClean="0">
                <a:cs typeface="Arial" charset="0"/>
              </a:rPr>
              <a:t>2009: LTD = 4,000; Common stock &amp; APIC = 400</a:t>
            </a:r>
          </a:p>
          <a:p>
            <a:pPr lvl="1" eaLnBrk="1" hangingPunct="1">
              <a:lnSpc>
                <a:spcPct val="90000"/>
              </a:lnSpc>
            </a:pPr>
            <a:r>
              <a:rPr lang="en-US" sz="2000" smtClean="0">
                <a:cs typeface="Arial" charset="0"/>
              </a:rPr>
              <a:t>2008: LTD = 3,950; Common stock &amp; APIC = 400</a:t>
            </a:r>
          </a:p>
          <a:p>
            <a:pPr eaLnBrk="1" hangingPunct="1">
              <a:lnSpc>
                <a:spcPct val="90000"/>
              </a:lnSpc>
            </a:pPr>
            <a:r>
              <a:rPr lang="en-US" sz="2400" smtClean="0">
                <a:cs typeface="Arial" charset="0"/>
              </a:rPr>
              <a:t>Income Statement</a:t>
            </a:r>
          </a:p>
          <a:p>
            <a:pPr lvl="1" eaLnBrk="1" hangingPunct="1">
              <a:lnSpc>
                <a:spcPct val="90000"/>
              </a:lnSpc>
            </a:pPr>
            <a:r>
              <a:rPr lang="en-US" sz="2000" smtClean="0">
                <a:cs typeface="Arial" charset="0"/>
              </a:rPr>
              <a:t>EBIT = 2,000; Taxes = 300</a:t>
            </a:r>
          </a:p>
          <a:p>
            <a:pPr lvl="1" eaLnBrk="1" hangingPunct="1">
              <a:lnSpc>
                <a:spcPct val="90000"/>
              </a:lnSpc>
            </a:pPr>
            <a:r>
              <a:rPr lang="en-US" sz="2000" smtClean="0">
                <a:cs typeface="Arial" charset="0"/>
              </a:rPr>
              <a:t>Interest Expense = 350; Dividends = 500</a:t>
            </a:r>
          </a:p>
          <a:p>
            <a:pPr eaLnBrk="1" hangingPunct="1">
              <a:lnSpc>
                <a:spcPct val="90000"/>
              </a:lnSpc>
            </a:pPr>
            <a:r>
              <a:rPr lang="en-US" sz="2400" b="1" smtClean="0">
                <a:solidFill>
                  <a:srgbClr val="FF0000"/>
                </a:solidFill>
                <a:cs typeface="Arial" charset="0"/>
              </a:rPr>
              <a:t>Task: Compute the CFFA</a:t>
            </a:r>
          </a:p>
          <a:p>
            <a:pPr eaLnBrk="1" hangingPunct="1">
              <a:lnSpc>
                <a:spcPct val="90000"/>
              </a:lnSpc>
            </a:pPr>
            <a:endParaRPr lang="en-US" sz="2400"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22"/>
          <p:cNvSpPr>
            <a:spLocks noGrp="1"/>
          </p:cNvSpPr>
          <p:nvPr>
            <p:ph type="sldNum" sz="quarter" idx="12"/>
          </p:nvPr>
        </p:nvSpPr>
        <p:spPr bwMode="auto">
          <a:ln>
            <a:round/>
            <a:headEnd/>
            <a:tailEnd/>
          </a:ln>
        </p:spPr>
        <p:txBody>
          <a:bodyPr/>
          <a:lstStyle/>
          <a:p>
            <a:r>
              <a:rPr lang="en-US" smtClean="0"/>
              <a:t>2-</a:t>
            </a:r>
            <a:fld id="{D1A4E692-3E9E-4827-8E2D-20DADDBFEBF1}" type="slidenum">
              <a:rPr lang="en-US" smtClean="0"/>
              <a:pPr/>
              <a:t>31</a:t>
            </a:fld>
            <a:endParaRPr lang="en-US" smtClean="0"/>
          </a:p>
        </p:txBody>
      </p:sp>
      <p:sp>
        <p:nvSpPr>
          <p:cNvPr id="4" name="TextBox 3"/>
          <p:cNvSpPr txBox="1"/>
          <p:nvPr/>
        </p:nvSpPr>
        <p:spPr>
          <a:xfrm>
            <a:off x="1362075" y="366713"/>
            <a:ext cx="6248400" cy="831850"/>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US" sz="4800" b="1" dirty="0">
                <a:solidFill>
                  <a:schemeClr val="tx2"/>
                </a:solidFill>
                <a:latin typeface="+mj-lt"/>
              </a:rPr>
              <a:t>Terminology</a:t>
            </a:r>
          </a:p>
        </p:txBody>
      </p:sp>
      <p:sp>
        <p:nvSpPr>
          <p:cNvPr id="5" name="TextBox 4"/>
          <p:cNvSpPr txBox="1">
            <a:spLocks noChangeArrowheads="1"/>
          </p:cNvSpPr>
          <p:nvPr/>
        </p:nvSpPr>
        <p:spPr bwMode="auto">
          <a:xfrm>
            <a:off x="1066800" y="1531938"/>
            <a:ext cx="7162800" cy="4832092"/>
          </a:xfrm>
          <a:prstGeom prst="rect">
            <a:avLst/>
          </a:prstGeom>
          <a:noFill/>
          <a:ln w="9525">
            <a:noFill/>
            <a:miter lim="800000"/>
            <a:headEnd/>
            <a:tailEnd/>
          </a:ln>
        </p:spPr>
        <p:txBody>
          <a:bodyPr>
            <a:spAutoFit/>
          </a:bodyPr>
          <a:lstStyle/>
          <a:p>
            <a:pPr marL="288925" indent="-288925">
              <a:buFont typeface="Arial" charset="0"/>
              <a:buChar char="•"/>
            </a:pPr>
            <a:r>
              <a:rPr lang="en-US" sz="3200" b="1" dirty="0">
                <a:latin typeface="Perpetua" pitchFamily="18" charset="0"/>
              </a:rPr>
              <a:t>Book Value of a Company</a:t>
            </a:r>
          </a:p>
          <a:p>
            <a:pPr marL="288925" indent="-288925">
              <a:buFont typeface="Arial" charset="0"/>
              <a:buChar char="•"/>
            </a:pPr>
            <a:r>
              <a:rPr lang="en-US" sz="3200" b="1" dirty="0">
                <a:latin typeface="Perpetua" pitchFamily="18" charset="0"/>
              </a:rPr>
              <a:t>Market Value of a Company</a:t>
            </a:r>
          </a:p>
          <a:p>
            <a:pPr marL="288925" indent="-288925">
              <a:buFont typeface="Arial" charset="0"/>
              <a:buChar char="•"/>
            </a:pPr>
            <a:r>
              <a:rPr lang="en-US" sz="3200" b="1" dirty="0">
                <a:latin typeface="Perpetua" pitchFamily="18" charset="0"/>
              </a:rPr>
              <a:t>Net Working Capital (NWC)</a:t>
            </a:r>
          </a:p>
          <a:p>
            <a:pPr marL="288925" indent="-288925">
              <a:buFont typeface="Arial" charset="0"/>
              <a:buChar char="•"/>
            </a:pPr>
            <a:r>
              <a:rPr lang="en-US" sz="3200" b="1" dirty="0">
                <a:latin typeface="Perpetua" pitchFamily="18" charset="0"/>
              </a:rPr>
              <a:t>Liquidity</a:t>
            </a:r>
          </a:p>
          <a:p>
            <a:pPr marL="288925" indent="-288925">
              <a:buFont typeface="Arial" charset="0"/>
              <a:buChar char="•"/>
            </a:pPr>
            <a:r>
              <a:rPr lang="en-US" sz="3200" b="1" dirty="0" smtClean="0">
                <a:latin typeface="Perpetua" pitchFamily="18" charset="0"/>
              </a:rPr>
              <a:t>Cash </a:t>
            </a:r>
            <a:r>
              <a:rPr lang="en-US" sz="3200" b="1" dirty="0">
                <a:latin typeface="Perpetua" pitchFamily="18" charset="0"/>
              </a:rPr>
              <a:t>Flow from Assets (CFFA)</a:t>
            </a:r>
          </a:p>
          <a:p>
            <a:pPr marL="288925" indent="-288925"/>
            <a:endParaRPr lang="en-US" sz="3200" dirty="0">
              <a:latin typeface="Arial Black" pitchFamily="34" charset="0"/>
            </a:endParaRPr>
          </a:p>
          <a:p>
            <a:pPr marL="288925" indent="-288925">
              <a:buFont typeface="Arial" charset="0"/>
              <a:buChar char="•"/>
            </a:pPr>
            <a:endParaRPr lang="en-US" sz="3200" dirty="0">
              <a:latin typeface="Arial Black" pitchFamily="34" charset="0"/>
            </a:endParaRPr>
          </a:p>
          <a:p>
            <a:pPr marL="288925" indent="-288925"/>
            <a:endParaRPr lang="en-US" sz="3200" dirty="0">
              <a:latin typeface="Arial Black" pitchFamily="34" charset="0"/>
            </a:endParaRPr>
          </a:p>
          <a:p>
            <a:pPr marL="288925" indent="-288925">
              <a:buFont typeface="Arial" charset="0"/>
              <a:buChar char="•"/>
            </a:pPr>
            <a:endParaRPr lang="en-US" sz="3200" dirty="0">
              <a:latin typeface="Arial Black" pitchFamily="34" charset="0"/>
            </a:endParaRPr>
          </a:p>
          <a:p>
            <a:pPr marL="288925" indent="-288925">
              <a:buFont typeface="Arial" charset="0"/>
              <a:buChar char="•"/>
            </a:pP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22"/>
          <p:cNvSpPr>
            <a:spLocks noGrp="1"/>
          </p:cNvSpPr>
          <p:nvPr>
            <p:ph type="sldNum" sz="quarter" idx="12"/>
          </p:nvPr>
        </p:nvSpPr>
        <p:spPr bwMode="auto">
          <a:ln>
            <a:round/>
            <a:headEnd/>
            <a:tailEnd/>
          </a:ln>
        </p:spPr>
        <p:txBody>
          <a:bodyPr/>
          <a:lstStyle/>
          <a:p>
            <a:r>
              <a:rPr lang="en-US" smtClean="0"/>
              <a:t>2-</a:t>
            </a:r>
            <a:fld id="{72BCC08E-3DB8-4114-AD06-5F5FE81148CA}" type="slidenum">
              <a:rPr lang="en-US" smtClean="0"/>
              <a:pPr/>
              <a:t>32</a:t>
            </a:fld>
            <a:endParaRPr lang="en-US" smtClean="0"/>
          </a:p>
        </p:txBody>
      </p:sp>
      <p:sp>
        <p:nvSpPr>
          <p:cNvPr id="4" name="TextBox 3"/>
          <p:cNvSpPr txBox="1"/>
          <p:nvPr/>
        </p:nvSpPr>
        <p:spPr>
          <a:xfrm>
            <a:off x="1355725" y="355600"/>
            <a:ext cx="6248400" cy="831850"/>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p:txBody>
      </p:sp>
      <p:sp>
        <p:nvSpPr>
          <p:cNvPr id="95235"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6" name="TextBox 5"/>
          <p:cNvSpPr txBox="1">
            <a:spLocks noChangeArrowheads="1"/>
          </p:cNvSpPr>
          <p:nvPr/>
        </p:nvSpPr>
        <p:spPr bwMode="auto">
          <a:xfrm>
            <a:off x="1165225" y="1676400"/>
            <a:ext cx="6629400" cy="4995863"/>
          </a:xfrm>
          <a:prstGeom prst="rect">
            <a:avLst/>
          </a:prstGeom>
          <a:noFill/>
          <a:ln w="9525">
            <a:noFill/>
            <a:miter lim="800000"/>
            <a:headEnd/>
            <a:tailEnd/>
          </a:ln>
        </p:spPr>
        <p:txBody>
          <a:bodyPr>
            <a:spAutoFit/>
          </a:bodyPr>
          <a:lstStyle/>
          <a:p>
            <a:pPr lvl="1">
              <a:lnSpc>
                <a:spcPct val="90000"/>
              </a:lnSpc>
            </a:pPr>
            <a:r>
              <a:rPr lang="en-US" sz="3200" b="1">
                <a:latin typeface="Perpetua" pitchFamily="18" charset="0"/>
              </a:rPr>
              <a:t>Total Assets = Total Liabilities + Stockholders Equity</a:t>
            </a:r>
            <a:r>
              <a:rPr lang="en-US" sz="3200" b="1">
                <a:solidFill>
                  <a:srgbClr val="FF0000"/>
                </a:solidFill>
                <a:latin typeface="Perpetua" pitchFamily="18" charset="0"/>
              </a:rPr>
              <a:t> </a:t>
            </a:r>
          </a:p>
          <a:p>
            <a:pPr lvl="1">
              <a:lnSpc>
                <a:spcPct val="90000"/>
              </a:lnSpc>
            </a:pPr>
            <a:endParaRPr lang="en-US" sz="3200" b="1">
              <a:solidFill>
                <a:srgbClr val="FF0000"/>
              </a:solidFill>
              <a:latin typeface="Perpetua" pitchFamily="18" charset="0"/>
            </a:endParaRPr>
          </a:p>
          <a:p>
            <a:pPr lvl="1">
              <a:lnSpc>
                <a:spcPct val="90000"/>
              </a:lnSpc>
            </a:pPr>
            <a:r>
              <a:rPr lang="en-US" sz="3200" b="1">
                <a:latin typeface="Perpetua" pitchFamily="18" charset="0"/>
              </a:rPr>
              <a:t>CFFA = CF to creditors + CF to Stockholders</a:t>
            </a:r>
          </a:p>
          <a:p>
            <a:pPr lvl="1">
              <a:lnSpc>
                <a:spcPct val="90000"/>
              </a:lnSpc>
            </a:pPr>
            <a:endParaRPr lang="en-US" sz="3200" b="1">
              <a:latin typeface="Perpetua" pitchFamily="18" charset="0"/>
            </a:endParaRPr>
          </a:p>
          <a:p>
            <a:pPr lvl="1">
              <a:lnSpc>
                <a:spcPct val="90000"/>
              </a:lnSpc>
            </a:pPr>
            <a:r>
              <a:rPr lang="en-US" sz="3200" b="1">
                <a:latin typeface="Perpetua" pitchFamily="18" charset="0"/>
              </a:rPr>
              <a:t>CFFA = OCF – NCS -  ∆NWC</a:t>
            </a:r>
          </a:p>
          <a:p>
            <a:pPr lvl="1">
              <a:lnSpc>
                <a:spcPct val="90000"/>
              </a:lnSpc>
            </a:pPr>
            <a:endParaRPr lang="en-US" sz="2400">
              <a:latin typeface="Arial Black" pitchFamily="34" charset="0"/>
            </a:endParaRPr>
          </a:p>
          <a:p>
            <a:pPr lvl="1">
              <a:lnSpc>
                <a:spcPct val="90000"/>
              </a:lnSpc>
            </a:pPr>
            <a:endParaRPr lang="en-US" sz="2400">
              <a:latin typeface="Arial Black" pitchFamily="34" charset="0"/>
            </a:endParaRPr>
          </a:p>
          <a:p>
            <a:pPr lvl="1">
              <a:lnSpc>
                <a:spcPct val="90000"/>
              </a:lnSpc>
            </a:pPr>
            <a:endParaRPr lang="en-US" sz="2400">
              <a:latin typeface="Arial Black" pitchFamily="34" charset="0"/>
            </a:endParaRPr>
          </a:p>
          <a:p>
            <a:pPr lvl="1">
              <a:lnSpc>
                <a:spcPct val="90000"/>
              </a:lnSpc>
            </a:pPr>
            <a:endParaRPr lang="en-US" sz="2400">
              <a:latin typeface="Arial Black" pitchFamily="34" charset="0"/>
            </a:endParaRPr>
          </a:p>
          <a:p>
            <a:pPr lvl="1">
              <a:lnSpc>
                <a:spcPct val="90000"/>
              </a:lnSpc>
            </a:pPr>
            <a:endParaRPr lang="en-US" sz="2400">
              <a:latin typeface="Arial Black" pitchFamily="34" charset="0"/>
            </a:endParaRPr>
          </a:p>
          <a:p>
            <a:pPr lvl="1">
              <a:lnSpc>
                <a:spcPct val="90000"/>
              </a:lnSpc>
            </a:pPr>
            <a:endParaRPr lang="en-US" sz="1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2"/>
          <p:cNvSpPr>
            <a:spLocks noGrp="1"/>
          </p:cNvSpPr>
          <p:nvPr>
            <p:ph type="sldNum" sz="quarter" idx="12"/>
          </p:nvPr>
        </p:nvSpPr>
        <p:spPr bwMode="auto">
          <a:ln>
            <a:round/>
            <a:headEnd/>
            <a:tailEnd/>
          </a:ln>
        </p:spPr>
        <p:txBody>
          <a:bodyPr/>
          <a:lstStyle/>
          <a:p>
            <a:r>
              <a:rPr lang="en-US" smtClean="0"/>
              <a:t>2-</a:t>
            </a:r>
            <a:fld id="{01BB2AF0-D6D0-4AA2-9E1D-F0698AE34DF0}" type="slidenum">
              <a:rPr lang="en-US" smtClean="0"/>
              <a:pPr/>
              <a:t>4</a:t>
            </a:fld>
            <a:endParaRPr lang="en-US" smtClean="0"/>
          </a:p>
        </p:txBody>
      </p:sp>
      <p:sp>
        <p:nvSpPr>
          <p:cNvPr id="7170" name="Rectangle 2"/>
          <p:cNvSpPr>
            <a:spLocks noGrp="1" noChangeArrowheads="1"/>
          </p:cNvSpPr>
          <p:nvPr>
            <p:ph type="title"/>
          </p:nvPr>
        </p:nvSpPr>
        <p:spPr/>
        <p:txBody>
          <a:bodyPr>
            <a:normAutofit/>
          </a:bodyPr>
          <a:lstStyle/>
          <a:p>
            <a:pPr eaLnBrk="1" fontAlgn="auto" hangingPunct="1">
              <a:spcAft>
                <a:spcPts val="0"/>
              </a:spcAft>
              <a:defRPr/>
            </a:pPr>
            <a:r>
              <a:rPr lang="en-US" sz="4800" dirty="0">
                <a:latin typeface="Arial Black" pitchFamily="34" charset="0"/>
              </a:rPr>
              <a:t>Balance Sheet</a:t>
            </a:r>
          </a:p>
        </p:txBody>
      </p:sp>
      <p:sp>
        <p:nvSpPr>
          <p:cNvPr id="7171" name="Rectangle 3"/>
          <p:cNvSpPr>
            <a:spLocks noGrp="1" noChangeArrowheads="1"/>
          </p:cNvSpPr>
          <p:nvPr>
            <p:ph sz="quarter" idx="1"/>
          </p:nvPr>
        </p:nvSpPr>
        <p:spPr>
          <a:xfrm>
            <a:off x="533400" y="1541463"/>
            <a:ext cx="8229600" cy="4525962"/>
          </a:xfrm>
        </p:spPr>
        <p:txBody>
          <a:bodyPr/>
          <a:lstStyle/>
          <a:p>
            <a:pPr marL="347663" indent="-347663" eaLnBrk="1" hangingPunct="1">
              <a:lnSpc>
                <a:spcPct val="90000"/>
              </a:lnSpc>
            </a:pPr>
            <a:r>
              <a:rPr lang="en-US" smtClean="0">
                <a:latin typeface="Arial Black" pitchFamily="34" charset="0"/>
              </a:rPr>
              <a:t>The balance sheet is a </a:t>
            </a:r>
            <a:r>
              <a:rPr lang="en-US" smtClean="0">
                <a:solidFill>
                  <a:srgbClr val="0070C0"/>
                </a:solidFill>
                <a:latin typeface="Arial Black" pitchFamily="34" charset="0"/>
              </a:rPr>
              <a:t>snapshot</a:t>
            </a:r>
            <a:r>
              <a:rPr lang="en-US" smtClean="0">
                <a:latin typeface="Arial Black" pitchFamily="34" charset="0"/>
              </a:rPr>
              <a:t> of the </a:t>
            </a:r>
          </a:p>
          <a:p>
            <a:pPr marL="347663" indent="-347663" eaLnBrk="1" hangingPunct="1">
              <a:lnSpc>
                <a:spcPct val="90000"/>
              </a:lnSpc>
              <a:buFont typeface="Wingdings 2" pitchFamily="18" charset="2"/>
              <a:buNone/>
            </a:pPr>
            <a:r>
              <a:rPr lang="en-US" smtClean="0">
                <a:latin typeface="Arial Black" pitchFamily="34" charset="0"/>
              </a:rPr>
              <a:t>	firm’s assets and liabilities at </a:t>
            </a:r>
          </a:p>
          <a:p>
            <a:pPr marL="347663" indent="-347663" eaLnBrk="1" hangingPunct="1">
              <a:lnSpc>
                <a:spcPct val="90000"/>
              </a:lnSpc>
              <a:buFont typeface="Wingdings 2" pitchFamily="18" charset="2"/>
              <a:buNone/>
            </a:pPr>
            <a:r>
              <a:rPr lang="en-US" smtClean="0">
                <a:latin typeface="Arial Black" pitchFamily="34" charset="0"/>
              </a:rPr>
              <a:t>	a given point in time</a:t>
            </a:r>
          </a:p>
          <a:p>
            <a:pPr marL="347663" indent="-347663" eaLnBrk="1" hangingPunct="1">
              <a:lnSpc>
                <a:spcPct val="90000"/>
              </a:lnSpc>
            </a:pPr>
            <a:endParaRPr lang="en-US" sz="1400" smtClean="0">
              <a:latin typeface="Arial Black" pitchFamily="34" charset="0"/>
            </a:endParaRPr>
          </a:p>
          <a:p>
            <a:pPr marL="347663" indent="-347663" eaLnBrk="1" hangingPunct="1">
              <a:lnSpc>
                <a:spcPct val="90000"/>
              </a:lnSpc>
            </a:pPr>
            <a:r>
              <a:rPr lang="en-US" smtClean="0">
                <a:latin typeface="Arial Black" pitchFamily="34" charset="0"/>
              </a:rPr>
              <a:t>Assets are listed in order</a:t>
            </a:r>
          </a:p>
          <a:p>
            <a:pPr marL="347663" indent="-347663" eaLnBrk="1" hangingPunct="1">
              <a:lnSpc>
                <a:spcPct val="90000"/>
              </a:lnSpc>
              <a:buFont typeface="Wingdings 2" pitchFamily="18" charset="2"/>
              <a:buNone/>
            </a:pPr>
            <a:r>
              <a:rPr lang="en-US" smtClean="0">
                <a:latin typeface="Arial Black" pitchFamily="34" charset="0"/>
              </a:rPr>
              <a:t>	of </a:t>
            </a:r>
            <a:r>
              <a:rPr lang="en-US" smtClean="0">
                <a:solidFill>
                  <a:srgbClr val="0070C0"/>
                </a:solidFill>
                <a:latin typeface="Arial Black" pitchFamily="34" charset="0"/>
              </a:rPr>
              <a:t>decreasing liquidity</a:t>
            </a:r>
          </a:p>
          <a:p>
            <a:pPr marL="347663" indent="-347663" eaLnBrk="1" hangingPunct="1">
              <a:lnSpc>
                <a:spcPct val="90000"/>
              </a:lnSpc>
            </a:pPr>
            <a:endParaRPr lang="en-US" sz="2000" smtClean="0">
              <a:latin typeface="Arial Black" pitchFamily="34" charset="0"/>
            </a:endParaRPr>
          </a:p>
          <a:p>
            <a:pPr marL="347663" indent="-347663" eaLnBrk="1" hangingPunct="1">
              <a:lnSpc>
                <a:spcPct val="90000"/>
              </a:lnSpc>
            </a:pPr>
            <a:r>
              <a:rPr lang="en-US" smtClean="0">
                <a:solidFill>
                  <a:srgbClr val="0070C0"/>
                </a:solidFill>
                <a:latin typeface="Arial Black" pitchFamily="34" charset="0"/>
              </a:rPr>
              <a:t>Liquidity</a:t>
            </a:r>
            <a:r>
              <a:rPr lang="en-US" smtClean="0">
                <a:latin typeface="Arial Black" pitchFamily="34" charset="0"/>
              </a:rPr>
              <a:t> is the </a:t>
            </a:r>
            <a:r>
              <a:rPr lang="en-US" smtClean="0">
                <a:solidFill>
                  <a:srgbClr val="7030A0"/>
                </a:solidFill>
                <a:latin typeface="Arial Black" pitchFamily="34" charset="0"/>
              </a:rPr>
              <a:t>ease of </a:t>
            </a:r>
          </a:p>
          <a:p>
            <a:pPr marL="347663" indent="-347663" eaLnBrk="1" hangingPunct="1">
              <a:lnSpc>
                <a:spcPct val="90000"/>
              </a:lnSpc>
              <a:buFont typeface="Wingdings 2" pitchFamily="18" charset="2"/>
              <a:buNone/>
            </a:pPr>
            <a:r>
              <a:rPr lang="en-US" smtClean="0">
                <a:solidFill>
                  <a:srgbClr val="7030A0"/>
                </a:solidFill>
                <a:latin typeface="Arial Black" pitchFamily="34" charset="0"/>
              </a:rPr>
              <a:t>	conversion to cash</a:t>
            </a:r>
            <a:r>
              <a:rPr lang="en-US" smtClean="0">
                <a:latin typeface="Arial Black" pitchFamily="34" charset="0"/>
              </a:rPr>
              <a:t> </a:t>
            </a:r>
          </a:p>
          <a:p>
            <a:pPr marL="347663" indent="-347663" eaLnBrk="1" hangingPunct="1">
              <a:lnSpc>
                <a:spcPct val="90000"/>
              </a:lnSpc>
              <a:buFont typeface="Wingdings 2" pitchFamily="18" charset="2"/>
              <a:buNone/>
            </a:pPr>
            <a:r>
              <a:rPr lang="en-US" smtClean="0">
                <a:latin typeface="Arial Black" pitchFamily="34" charset="0"/>
              </a:rPr>
              <a:t>	without significant </a:t>
            </a:r>
          </a:p>
          <a:p>
            <a:pPr marL="347663" indent="-347663" eaLnBrk="1" hangingPunct="1">
              <a:lnSpc>
                <a:spcPct val="90000"/>
              </a:lnSpc>
              <a:buFont typeface="Wingdings 2" pitchFamily="18" charset="2"/>
              <a:buNone/>
            </a:pPr>
            <a:r>
              <a:rPr lang="en-US" smtClean="0">
                <a:latin typeface="Arial Black" pitchFamily="34" charset="0"/>
              </a:rPr>
              <a:t>	loss of value</a:t>
            </a:r>
          </a:p>
          <a:p>
            <a:pPr marL="909638" lvl="1" eaLnBrk="1" hangingPunct="1">
              <a:lnSpc>
                <a:spcPct val="90000"/>
              </a:lnSpc>
              <a:buFont typeface="Wingdings 2" pitchFamily="18" charset="2"/>
              <a:buNone/>
            </a:pPr>
            <a:endParaRPr lang="en-US" sz="1100" smtClean="0">
              <a:latin typeface="Arial Black" pitchFamily="34" charset="0"/>
            </a:endParaRPr>
          </a:p>
        </p:txBody>
      </p:sp>
      <p:pic>
        <p:nvPicPr>
          <p:cNvPr id="3076" name="Picture 4" descr="C:\Users\Eric\AppData\Local\Microsoft\Windows\Temporary Internet Files\Content.IE5\JOLRY032\MP900431006[1].jpg"/>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p:cTn id="21"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diamond(in)">
                                      <p:cBhvr>
                                        <p:cTn id="28" dur="2000"/>
                                        <p:tgtEl>
                                          <p:spTgt spid="3076"/>
                                        </p:tgtEl>
                                      </p:cBhvr>
                                    </p:animEffect>
                                  </p:childTnLst>
                                </p:cTn>
                              </p:par>
                            </p:childTnLst>
                          </p:cTn>
                        </p:par>
                        <p:par>
                          <p:cTn id="29" fill="hold">
                            <p:stCondLst>
                              <p:cond delay="2000"/>
                            </p:stCondLst>
                            <p:childTnLst>
                              <p:par>
                                <p:cTn id="30" presetID="8" presetClass="exit" presetSubtype="16" fill="hold" nodeType="afterEffect">
                                  <p:stCondLst>
                                    <p:cond delay="0"/>
                                  </p:stCondLst>
                                  <p:childTnLst>
                                    <p:animEffect transition="out" filter="diamond(in)">
                                      <p:cBhvr>
                                        <p:cTn id="31" dur="3000"/>
                                        <p:tgtEl>
                                          <p:spTgt spid="3076"/>
                                        </p:tgtEl>
                                      </p:cBhvr>
                                    </p:animEffect>
                                    <p:set>
                                      <p:cBhvr>
                                        <p:cTn id="32" dur="1" fill="hold">
                                          <p:stCondLst>
                                            <p:cond delay="29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p:cTn id="37" dur="10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7171">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717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7171">
                                            <p:txEl>
                                              <p:pRg st="5" end="5"/>
                                            </p:txEl>
                                          </p:spTgt>
                                        </p:tgtEl>
                                        <p:attrNameLst>
                                          <p:attrName>style.visibility</p:attrName>
                                        </p:attrNameLst>
                                      </p:cBhvr>
                                      <p:to>
                                        <p:strVal val="visible"/>
                                      </p:to>
                                    </p:set>
                                    <p:anim calcmode="lin" valueType="num">
                                      <p:cBhvr>
                                        <p:cTn id="44" dur="10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7171">
                                            <p:txEl>
                                              <p:pRg st="5" end="5"/>
                                            </p:txEl>
                                          </p:spTgt>
                                        </p:tgtEl>
                                        <p:attrNameLst>
                                          <p:attrName>ppt_h</p:attrName>
                                        </p:attrNameLst>
                                      </p:cBhvr>
                                      <p:tavLst>
                                        <p:tav tm="0">
                                          <p:val>
                                            <p:fltVal val="0"/>
                                          </p:val>
                                        </p:tav>
                                        <p:tav tm="100000">
                                          <p:val>
                                            <p:strVal val="#ppt_h"/>
                                          </p:val>
                                        </p:tav>
                                      </p:tavLst>
                                    </p:anim>
                                    <p:animEffect transition="in" filter="fade">
                                      <p:cBhvr>
                                        <p:cTn id="46" dur="1000"/>
                                        <p:tgtEl>
                                          <p:spTgt spid="717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7171">
                                            <p:txEl>
                                              <p:pRg st="7" end="7"/>
                                            </p:txEl>
                                          </p:spTgt>
                                        </p:tgtEl>
                                        <p:attrNameLst>
                                          <p:attrName>style.visibility</p:attrName>
                                        </p:attrNameLst>
                                      </p:cBhvr>
                                      <p:to>
                                        <p:strVal val="visible"/>
                                      </p:to>
                                    </p:set>
                                    <p:anim calcmode="lin" valueType="num">
                                      <p:cBhvr>
                                        <p:cTn id="51" dur="1000" fill="hold"/>
                                        <p:tgtEl>
                                          <p:spTgt spid="7171">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7171">
                                            <p:txEl>
                                              <p:pRg st="7" end="7"/>
                                            </p:txEl>
                                          </p:spTgt>
                                        </p:tgtEl>
                                        <p:attrNameLst>
                                          <p:attrName>ppt_h</p:attrName>
                                        </p:attrNameLst>
                                      </p:cBhvr>
                                      <p:tavLst>
                                        <p:tav tm="0">
                                          <p:val>
                                            <p:fltVal val="0"/>
                                          </p:val>
                                        </p:tav>
                                        <p:tav tm="100000">
                                          <p:val>
                                            <p:strVal val="#ppt_h"/>
                                          </p:val>
                                        </p:tav>
                                      </p:tavLst>
                                    </p:anim>
                                    <p:animEffect transition="in" filter="fade">
                                      <p:cBhvr>
                                        <p:cTn id="53" dur="1000"/>
                                        <p:tgtEl>
                                          <p:spTgt spid="7171">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7171">
                                            <p:txEl>
                                              <p:pRg st="8" end="8"/>
                                            </p:txEl>
                                          </p:spTgt>
                                        </p:tgtEl>
                                        <p:attrNameLst>
                                          <p:attrName>style.visibility</p:attrName>
                                        </p:attrNameLst>
                                      </p:cBhvr>
                                      <p:to>
                                        <p:strVal val="visible"/>
                                      </p:to>
                                    </p:set>
                                    <p:anim calcmode="lin" valueType="num">
                                      <p:cBhvr>
                                        <p:cTn id="58" dur="1000" fill="hold"/>
                                        <p:tgtEl>
                                          <p:spTgt spid="7171">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7171">
                                            <p:txEl>
                                              <p:pRg st="8" end="8"/>
                                            </p:txEl>
                                          </p:spTgt>
                                        </p:tgtEl>
                                        <p:attrNameLst>
                                          <p:attrName>ppt_h</p:attrName>
                                        </p:attrNameLst>
                                      </p:cBhvr>
                                      <p:tavLst>
                                        <p:tav tm="0">
                                          <p:val>
                                            <p:fltVal val="0"/>
                                          </p:val>
                                        </p:tav>
                                        <p:tav tm="100000">
                                          <p:val>
                                            <p:strVal val="#ppt_h"/>
                                          </p:val>
                                        </p:tav>
                                      </p:tavLst>
                                    </p:anim>
                                    <p:animEffect transition="in" filter="fade">
                                      <p:cBhvr>
                                        <p:cTn id="60" dur="1000"/>
                                        <p:tgtEl>
                                          <p:spTgt spid="7171">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7171">
                                            <p:txEl>
                                              <p:pRg st="9" end="9"/>
                                            </p:txEl>
                                          </p:spTgt>
                                        </p:tgtEl>
                                        <p:attrNameLst>
                                          <p:attrName>style.visibility</p:attrName>
                                        </p:attrNameLst>
                                      </p:cBhvr>
                                      <p:to>
                                        <p:strVal val="visible"/>
                                      </p:to>
                                    </p:set>
                                    <p:anim calcmode="lin" valueType="num">
                                      <p:cBhvr>
                                        <p:cTn id="65" dur="1000" fill="hold"/>
                                        <p:tgtEl>
                                          <p:spTgt spid="7171">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7171">
                                            <p:txEl>
                                              <p:pRg st="9" end="9"/>
                                            </p:txEl>
                                          </p:spTgt>
                                        </p:tgtEl>
                                        <p:attrNameLst>
                                          <p:attrName>ppt_h</p:attrName>
                                        </p:attrNameLst>
                                      </p:cBhvr>
                                      <p:tavLst>
                                        <p:tav tm="0">
                                          <p:val>
                                            <p:fltVal val="0"/>
                                          </p:val>
                                        </p:tav>
                                        <p:tav tm="100000">
                                          <p:val>
                                            <p:strVal val="#ppt_h"/>
                                          </p:val>
                                        </p:tav>
                                      </p:tavLst>
                                    </p:anim>
                                    <p:animEffect transition="in" filter="fade">
                                      <p:cBhvr>
                                        <p:cTn id="67" dur="1000"/>
                                        <p:tgtEl>
                                          <p:spTgt spid="7171">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7171">
                                            <p:txEl>
                                              <p:pRg st="10" end="10"/>
                                            </p:txEl>
                                          </p:spTgt>
                                        </p:tgtEl>
                                        <p:attrNameLst>
                                          <p:attrName>style.visibility</p:attrName>
                                        </p:attrNameLst>
                                      </p:cBhvr>
                                      <p:to>
                                        <p:strVal val="visible"/>
                                      </p:to>
                                    </p:set>
                                    <p:anim calcmode="lin" valueType="num">
                                      <p:cBhvr>
                                        <p:cTn id="72" dur="1000" fill="hold"/>
                                        <p:tgtEl>
                                          <p:spTgt spid="7171">
                                            <p:txEl>
                                              <p:pRg st="10" end="10"/>
                                            </p:txEl>
                                          </p:spTgt>
                                        </p:tgtEl>
                                        <p:attrNameLst>
                                          <p:attrName>ppt_w</p:attrName>
                                        </p:attrNameLst>
                                      </p:cBhvr>
                                      <p:tavLst>
                                        <p:tav tm="0">
                                          <p:val>
                                            <p:fltVal val="0"/>
                                          </p:val>
                                        </p:tav>
                                        <p:tav tm="100000">
                                          <p:val>
                                            <p:strVal val="#ppt_w"/>
                                          </p:val>
                                        </p:tav>
                                      </p:tavLst>
                                    </p:anim>
                                    <p:anim calcmode="lin" valueType="num">
                                      <p:cBhvr>
                                        <p:cTn id="73" dur="1000" fill="hold"/>
                                        <p:tgtEl>
                                          <p:spTgt spid="7171">
                                            <p:txEl>
                                              <p:pRg st="10" end="10"/>
                                            </p:txEl>
                                          </p:spTgt>
                                        </p:tgtEl>
                                        <p:attrNameLst>
                                          <p:attrName>ppt_h</p:attrName>
                                        </p:attrNameLst>
                                      </p:cBhvr>
                                      <p:tavLst>
                                        <p:tav tm="0">
                                          <p:val>
                                            <p:fltVal val="0"/>
                                          </p:val>
                                        </p:tav>
                                        <p:tav tm="100000">
                                          <p:val>
                                            <p:strVal val="#ppt_h"/>
                                          </p:val>
                                        </p:tav>
                                      </p:tavLst>
                                    </p:anim>
                                    <p:animEffect transition="in" filter="fade">
                                      <p:cBhvr>
                                        <p:cTn id="74" dur="10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2"/>
          <p:cNvSpPr>
            <a:spLocks noGrp="1"/>
          </p:cNvSpPr>
          <p:nvPr>
            <p:ph type="sldNum" sz="quarter" idx="12"/>
          </p:nvPr>
        </p:nvSpPr>
        <p:spPr bwMode="auto">
          <a:ln>
            <a:round/>
            <a:headEnd/>
            <a:tailEnd/>
          </a:ln>
        </p:spPr>
        <p:txBody>
          <a:bodyPr/>
          <a:lstStyle/>
          <a:p>
            <a:r>
              <a:rPr lang="en-US" smtClean="0"/>
              <a:t>2-</a:t>
            </a:r>
            <a:fld id="{0541AEB8-2F10-41B8-9919-30FD1AD29D83}" type="slidenum">
              <a:rPr lang="en-US" smtClean="0"/>
              <a:pPr/>
              <a:t>5</a:t>
            </a:fld>
            <a:endParaRPr lang="en-US" smtClean="0"/>
          </a:p>
        </p:txBody>
      </p:sp>
      <p:sp>
        <p:nvSpPr>
          <p:cNvPr id="7170"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a:t>Balance Sheet</a:t>
            </a:r>
          </a:p>
        </p:txBody>
      </p:sp>
      <p:sp>
        <p:nvSpPr>
          <p:cNvPr id="7171" name="Rectangle 3"/>
          <p:cNvSpPr>
            <a:spLocks noGrp="1" noChangeArrowheads="1"/>
          </p:cNvSpPr>
          <p:nvPr>
            <p:ph sz="quarter" idx="1"/>
          </p:nvPr>
        </p:nvSpPr>
        <p:spPr>
          <a:xfrm>
            <a:off x="533400" y="1447800"/>
            <a:ext cx="8229600" cy="4525963"/>
          </a:xfrm>
        </p:spPr>
        <p:txBody>
          <a:bodyPr/>
          <a:lstStyle/>
          <a:p>
            <a:pPr eaLnBrk="1" hangingPunct="1">
              <a:lnSpc>
                <a:spcPct val="90000"/>
              </a:lnSpc>
              <a:buFont typeface="Wingdings 2" pitchFamily="18" charset="2"/>
              <a:buNone/>
            </a:pPr>
            <a:r>
              <a:rPr lang="en-US" sz="3600" smtClean="0"/>
              <a:t>	The </a:t>
            </a:r>
            <a:r>
              <a:rPr lang="en-US" sz="3600" b="1" smtClean="0"/>
              <a:t>most important relationship </a:t>
            </a:r>
            <a:r>
              <a:rPr lang="en-US" sz="3600" smtClean="0"/>
              <a:t>you can bring to this class (from your accounting), is the formula of the “</a:t>
            </a:r>
            <a:r>
              <a:rPr lang="en-US" sz="3600" b="1" smtClean="0"/>
              <a:t>Balance Sheet Identity</a:t>
            </a:r>
            <a:r>
              <a:rPr lang="en-US" sz="3600" smtClean="0"/>
              <a:t>”:</a:t>
            </a:r>
            <a:endParaRPr lang="en-US" smtClean="0"/>
          </a:p>
          <a:p>
            <a:pPr eaLnBrk="1" hangingPunct="1">
              <a:lnSpc>
                <a:spcPct val="90000"/>
              </a:lnSpc>
            </a:pPr>
            <a:endParaRPr lang="en-US" sz="1400" smtClean="0"/>
          </a:p>
          <a:p>
            <a:pPr lvl="1" eaLnBrk="1" hangingPunct="1">
              <a:lnSpc>
                <a:spcPct val="90000"/>
              </a:lnSpc>
              <a:buFont typeface="Wingdings 2" pitchFamily="18" charset="2"/>
              <a:buNone/>
            </a:pPr>
            <a:r>
              <a:rPr lang="en-US" sz="3200" b="1" smtClean="0">
                <a:solidFill>
                  <a:srgbClr val="FF0000"/>
                </a:solidFill>
              </a:rPr>
              <a:t>Total Assets = Total Liabilities + Stockholders Equity</a:t>
            </a:r>
            <a:endParaRPr lang="en-US" sz="1100" b="1" smtClean="0">
              <a:solidFill>
                <a:srgbClr val="FF0000"/>
              </a:solidFill>
            </a:endParaRPr>
          </a:p>
        </p:txBody>
      </p:sp>
      <p:pic>
        <p:nvPicPr>
          <p:cNvPr id="6" name="Picture 5" descr="http://knol.google.com/k/-/-/y2cary3n6mng/76r9m3/accounting-equation.jpg"/>
          <p:cNvPicPr>
            <a:picLocks noChangeAspect="1" noChangeArrowheads="1"/>
          </p:cNvPicPr>
          <p:nvPr/>
        </p:nvPicPr>
        <p:blipFill>
          <a:blip r:embed="rId3" cstate="print"/>
          <a:srcRect/>
          <a:stretch>
            <a:fillRect/>
          </a:stretch>
        </p:blipFill>
        <p:spPr bwMode="auto">
          <a:xfrm>
            <a:off x="1676400" y="5181600"/>
            <a:ext cx="5619750" cy="146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171">
                                            <p:txEl>
                                              <p:pRg st="2" end="2"/>
                                            </p:txEl>
                                          </p:spTgt>
                                        </p:tgtEl>
                                        <p:attrNameLst>
                                          <p:attrName>style.visibility</p:attrName>
                                        </p:attrNameLst>
                                      </p:cBhvr>
                                      <p:to>
                                        <p:strVal val="visible"/>
                                      </p:to>
                                    </p:set>
                                    <p:anim calcmode="discrete" valueType="clr">
                                      <p:cBhvr override="childStyle">
                                        <p:cTn id="14" dur="80"/>
                                        <p:tgtEl>
                                          <p:spTgt spid="71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171">
                                            <p:txEl>
                                              <p:pRg st="2" end="2"/>
                                            </p:txEl>
                                          </p:spTgt>
                                        </p:tgtEl>
                                        <p:attrNameLst>
                                          <p:attrName>fill.type</p:attrName>
                                        </p:attrNameLst>
                                      </p:cBhvr>
                                      <p:to>
                                        <p:strVal val="solid"/>
                                      </p:to>
                                    </p:set>
                                  </p:childTnLst>
                                </p:cTn>
                              </p:par>
                            </p:childTnLst>
                          </p:cTn>
                        </p:par>
                        <p:par>
                          <p:cTn id="17" fill="hold">
                            <p:stCondLst>
                              <p:cond delay="1920"/>
                            </p:stCondLst>
                            <p:childTnLst>
                              <p:par>
                                <p:cTn id="18" presetID="55"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0" name="Object 12"/>
          <p:cNvGraphicFramePr>
            <a:graphicFrameLocks noGrp="1"/>
          </p:cNvGraphicFramePr>
          <p:nvPr>
            <p:ph/>
          </p:nvPr>
        </p:nvGraphicFramePr>
        <p:xfrm>
          <a:off x="838200" y="2362200"/>
          <a:ext cx="6867525" cy="2625725"/>
        </p:xfrm>
        <a:graphic>
          <a:graphicData uri="http://schemas.openxmlformats.org/presentationml/2006/ole">
            <p:oleObj spid="_x0000_s2066" name="Photo Editor Photo" r:id="rId4" imgW="6857143" imgH="2352381" progId="">
              <p:embed/>
            </p:oleObj>
          </a:graphicData>
        </a:graphic>
      </p:graphicFrame>
      <p:sp>
        <p:nvSpPr>
          <p:cNvPr id="8194" name="Rectangle 2"/>
          <p:cNvSpPr>
            <a:spLocks noGrp="1" noChangeArrowheads="1"/>
          </p:cNvSpPr>
          <p:nvPr>
            <p:ph type="title" idx="4294967295"/>
          </p:nvPr>
        </p:nvSpPr>
        <p:spPr>
          <a:xfrm>
            <a:off x="533400" y="228600"/>
            <a:ext cx="8229600" cy="1447800"/>
          </a:xfrm>
          <a:solidFill>
            <a:schemeClr val="accent1">
              <a:lumMod val="40000"/>
              <a:lumOff val="60000"/>
            </a:schemeClr>
          </a:solidFill>
        </p:spPr>
        <p:txBody>
          <a:bodyPr>
            <a:noAutofit/>
          </a:bodyPr>
          <a:lstStyle/>
          <a:p>
            <a:pPr algn="ctr" eaLnBrk="1" hangingPunct="1">
              <a:lnSpc>
                <a:spcPct val="90000"/>
              </a:lnSpc>
              <a:defRPr/>
            </a:pPr>
            <a:r>
              <a:rPr lang="en-US" sz="4800" b="1" smtClean="0"/>
              <a:t>The Balance Sheet </a:t>
            </a:r>
            <a:br>
              <a:rPr lang="en-US" sz="4800" b="1" smtClean="0"/>
            </a:br>
            <a:r>
              <a:rPr lang="en-US" sz="4800" b="1" smtClean="0"/>
              <a:t>Figure 2.1</a:t>
            </a:r>
          </a:p>
        </p:txBody>
      </p:sp>
      <p:graphicFrame>
        <p:nvGraphicFramePr>
          <p:cNvPr id="2061" name="Object 13"/>
          <p:cNvGraphicFramePr>
            <a:graphicFrameLocks/>
          </p:cNvGraphicFramePr>
          <p:nvPr/>
        </p:nvGraphicFramePr>
        <p:xfrm>
          <a:off x="7056438" y="2971800"/>
          <a:ext cx="1858962" cy="2833688"/>
        </p:xfrm>
        <a:graphic>
          <a:graphicData uri="http://schemas.openxmlformats.org/presentationml/2006/ole">
            <p:oleObj spid="_x0000_s2067" name="Photo Editor Photo" r:id="rId5" imgW="6857143" imgH="2352381"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22"/>
          <p:cNvSpPr>
            <a:spLocks noGrp="1"/>
          </p:cNvSpPr>
          <p:nvPr>
            <p:ph type="sldNum" sz="quarter" idx="12"/>
          </p:nvPr>
        </p:nvSpPr>
        <p:spPr bwMode="auto">
          <a:ln>
            <a:round/>
            <a:headEnd/>
            <a:tailEnd/>
          </a:ln>
        </p:spPr>
        <p:txBody>
          <a:bodyPr/>
          <a:lstStyle/>
          <a:p>
            <a:r>
              <a:rPr lang="en-US" smtClean="0"/>
              <a:t>2-</a:t>
            </a:r>
            <a:fld id="{74D97835-74A3-43A8-BAA1-4D2B4F8B0D93}" type="slidenum">
              <a:rPr lang="en-US" smtClean="0"/>
              <a:pPr/>
              <a:t>7</a:t>
            </a:fld>
            <a:endParaRPr lang="en-US" smtClean="0"/>
          </a:p>
        </p:txBody>
      </p:sp>
      <p:sp>
        <p:nvSpPr>
          <p:cNvPr id="54274"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a:t>Net Working Capital </a:t>
            </a:r>
          </a:p>
        </p:txBody>
      </p:sp>
      <p:sp>
        <p:nvSpPr>
          <p:cNvPr id="54275" name="Rectangle 3"/>
          <p:cNvSpPr>
            <a:spLocks noGrp="1" noChangeArrowheads="1"/>
          </p:cNvSpPr>
          <p:nvPr>
            <p:ph sz="quarter" idx="1"/>
          </p:nvPr>
        </p:nvSpPr>
        <p:spPr>
          <a:xfrm>
            <a:off x="914400" y="1676400"/>
            <a:ext cx="7772400" cy="4572000"/>
          </a:xfrm>
        </p:spPr>
        <p:txBody>
          <a:bodyPr/>
          <a:lstStyle/>
          <a:p>
            <a:pPr lvl="1" eaLnBrk="1" hangingPunct="1">
              <a:buFont typeface="Wingdings 2" pitchFamily="18" charset="2"/>
              <a:buNone/>
            </a:pPr>
            <a:r>
              <a:rPr lang="en-US" sz="4400" b="1" smtClean="0">
                <a:solidFill>
                  <a:srgbClr val="0070C0"/>
                </a:solidFill>
              </a:rPr>
              <a:t>	NWC = Current Assets – Current Liabilities</a:t>
            </a:r>
          </a:p>
          <a:p>
            <a:pPr lvl="1" eaLnBrk="1" hangingPunct="1">
              <a:buFont typeface="Wingdings 2" pitchFamily="18" charset="2"/>
              <a:buNone/>
            </a:pPr>
            <a:endParaRPr lang="en-US" b="1" smtClean="0"/>
          </a:p>
          <a:p>
            <a:pPr lvl="1" eaLnBrk="1" hangingPunct="1">
              <a:buFont typeface="Wingdings 2" pitchFamily="18" charset="2"/>
              <a:buNone/>
            </a:pPr>
            <a:r>
              <a:rPr lang="en-US" b="1" smtClean="0"/>
              <a:t>	Positive when the cash that will be received over the next 12 months exceeds the cash that will be paid out</a:t>
            </a:r>
          </a:p>
          <a:p>
            <a:pPr lvl="1" eaLnBrk="1" hangingPunct="1">
              <a:buFont typeface="Wingdings 2" pitchFamily="18" charset="2"/>
              <a:buNone/>
            </a:pPr>
            <a:endParaRPr lang="en-US" sz="1400" b="1" smtClean="0"/>
          </a:p>
          <a:p>
            <a:pPr lvl="1" eaLnBrk="1" hangingPunct="1">
              <a:buFont typeface="Wingdings 2" pitchFamily="18" charset="2"/>
              <a:buNone/>
            </a:pPr>
            <a:r>
              <a:rPr lang="en-US" b="1" smtClean="0"/>
              <a:t>	Usually positive in a financially healthy firm</a:t>
            </a:r>
          </a:p>
          <a:p>
            <a:pPr eaLnBrk="1" hangingPunct="1"/>
            <a:endParaRPr lang="en-US" sz="1800" smtClean="0"/>
          </a:p>
        </p:txBody>
      </p:sp>
      <p:sp>
        <p:nvSpPr>
          <p:cNvPr id="39940" name="Slide Number Placeholder 22"/>
          <p:cNvSpPr>
            <a:spLocks/>
          </p:cNvSpPr>
          <p:nvPr/>
        </p:nvSpPr>
        <p:spPr bwMode="auto">
          <a:xfrm>
            <a:off x="146050" y="6221413"/>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2-</a:t>
            </a:r>
            <a:fld id="{A495D66A-DC46-4911-A457-59BA1DE44483}" type="slidenum">
              <a:rPr lang="en-US" sz="1000">
                <a:solidFill>
                  <a:srgbClr val="FFFFFF"/>
                </a:solidFill>
                <a:latin typeface="Times New Roman" pitchFamily="18" charset="0"/>
              </a:rPr>
              <a:pPr algn="ctr"/>
              <a:t>7</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anim calcmode="lin" valueType="num">
                                      <p:cBhvr>
                                        <p:cTn id="7"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427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4275">
                                            <p:txEl>
                                              <p:pRg st="4" end="4"/>
                                            </p:txEl>
                                          </p:spTgt>
                                        </p:tgtEl>
                                        <p:attrNameLst>
                                          <p:attrName>style.visibility</p:attrName>
                                        </p:attrNameLst>
                                      </p:cBhvr>
                                      <p:to>
                                        <p:strVal val="visible"/>
                                      </p:to>
                                    </p:set>
                                    <p:anim calcmode="lin" valueType="num">
                                      <p:cBhvr>
                                        <p:cTn id="14" dur="500" fill="hold"/>
                                        <p:tgtEl>
                                          <p:spTgt spid="5427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54275">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2"/>
          <p:cNvSpPr>
            <a:spLocks noGrp="1"/>
          </p:cNvSpPr>
          <p:nvPr>
            <p:ph type="sldNum" sz="quarter" idx="12"/>
          </p:nvPr>
        </p:nvSpPr>
        <p:spPr bwMode="auto">
          <a:ln>
            <a:round/>
            <a:headEnd/>
            <a:tailEnd/>
          </a:ln>
        </p:spPr>
        <p:txBody>
          <a:bodyPr/>
          <a:lstStyle/>
          <a:p>
            <a:r>
              <a:rPr lang="en-US" smtClean="0"/>
              <a:t>2-</a:t>
            </a:r>
            <a:fld id="{22B86A12-0C0C-46C9-9801-377A261883AA}" type="slidenum">
              <a:rPr lang="en-US" smtClean="0"/>
              <a:pPr/>
              <a:t>8</a:t>
            </a:fld>
            <a:endParaRPr lang="en-US" smtClean="0"/>
          </a:p>
        </p:txBody>
      </p:sp>
      <p:sp>
        <p:nvSpPr>
          <p:cNvPr id="54274" name="Rectangle 2"/>
          <p:cNvSpPr>
            <a:spLocks noGrp="1" noChangeArrowheads="1"/>
          </p:cNvSpPr>
          <p:nvPr>
            <p:ph type="title"/>
          </p:nvPr>
        </p:nvSpPr>
        <p:spPr/>
        <p:txBody>
          <a:bodyPr>
            <a:normAutofit/>
          </a:bodyPr>
          <a:lstStyle/>
          <a:p>
            <a:pPr algn="ctr" eaLnBrk="1" fontAlgn="auto" hangingPunct="1">
              <a:spcAft>
                <a:spcPts val="0"/>
              </a:spcAft>
              <a:defRPr/>
            </a:pPr>
            <a:r>
              <a:rPr lang="en-US" sz="4800" b="1" dirty="0" smtClean="0"/>
              <a:t>Liquidity</a:t>
            </a:r>
            <a:endParaRPr lang="en-US" sz="4800" b="1" dirty="0"/>
          </a:p>
        </p:txBody>
      </p:sp>
      <p:sp>
        <p:nvSpPr>
          <p:cNvPr id="54275" name="Rectangle 3"/>
          <p:cNvSpPr>
            <a:spLocks noGrp="1" noChangeArrowheads="1"/>
          </p:cNvSpPr>
          <p:nvPr>
            <p:ph sz="quarter" idx="1"/>
          </p:nvPr>
        </p:nvSpPr>
        <p:spPr>
          <a:xfrm>
            <a:off x="381000" y="1600200"/>
            <a:ext cx="8229600" cy="4525963"/>
          </a:xfrm>
        </p:spPr>
        <p:txBody>
          <a:bodyPr/>
          <a:lstStyle/>
          <a:p>
            <a:pPr marL="820738" lvl="1" indent="-501650" eaLnBrk="1" hangingPunct="1">
              <a:buFont typeface="Wingdings" pitchFamily="2" charset="2"/>
              <a:buChar char="Ø"/>
            </a:pPr>
            <a:r>
              <a:rPr lang="en-US" sz="3200" b="1" smtClean="0"/>
              <a:t>Ability to convert to cash quickly without a significant loss in value</a:t>
            </a:r>
          </a:p>
          <a:p>
            <a:pPr marL="820738" lvl="1" indent="-501650" eaLnBrk="1" hangingPunct="1">
              <a:buFont typeface="Wingdings" pitchFamily="2" charset="2"/>
              <a:buChar char="Ø"/>
            </a:pPr>
            <a:r>
              <a:rPr lang="en-US" sz="3200" b="1" smtClean="0"/>
              <a:t>Liquid firms are less likely to experience financial distress</a:t>
            </a:r>
          </a:p>
          <a:p>
            <a:pPr marL="820738" lvl="1" indent="-501650" eaLnBrk="1" hangingPunct="1">
              <a:buFont typeface="Wingdings" pitchFamily="2" charset="2"/>
              <a:buChar char="Ø"/>
            </a:pPr>
            <a:r>
              <a:rPr lang="en-US" sz="3200" b="1" smtClean="0"/>
              <a:t>But liquid assets typically earn a lower return</a:t>
            </a:r>
          </a:p>
          <a:p>
            <a:pPr marL="820738" lvl="1" indent="-501650" eaLnBrk="1" hangingPunct="1">
              <a:buFont typeface="Wingdings" pitchFamily="2" charset="2"/>
              <a:buChar char="Ø"/>
            </a:pPr>
            <a:r>
              <a:rPr lang="en-US" sz="3200" b="1" smtClean="0"/>
              <a:t>Trade-off to find balance between liquid and illiquid assets</a:t>
            </a:r>
          </a:p>
        </p:txBody>
      </p:sp>
      <p:sp>
        <p:nvSpPr>
          <p:cNvPr id="41988" name="Slide Number Placeholder 22"/>
          <p:cNvSpPr>
            <a:spLocks/>
          </p:cNvSpPr>
          <p:nvPr/>
        </p:nvSpPr>
        <p:spPr bwMode="auto">
          <a:xfrm>
            <a:off x="146050" y="6221413"/>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2-</a:t>
            </a:r>
            <a:fld id="{0110EC21-2DF2-49C7-94F1-809133C52CDC}" type="slidenum">
              <a:rPr lang="en-US" sz="1000">
                <a:solidFill>
                  <a:srgbClr val="FFFFFF"/>
                </a:solidFill>
                <a:latin typeface="Times New Roman" pitchFamily="18" charset="0"/>
              </a:rPr>
              <a:pPr algn="ctr"/>
              <a:t>8</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10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10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10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10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22"/>
          <p:cNvSpPr>
            <a:spLocks noGrp="1"/>
          </p:cNvSpPr>
          <p:nvPr>
            <p:ph type="sldNum" sz="quarter" idx="12"/>
          </p:nvPr>
        </p:nvSpPr>
        <p:spPr bwMode="auto">
          <a:ln>
            <a:round/>
            <a:headEnd/>
            <a:tailEnd/>
          </a:ln>
        </p:spPr>
        <p:txBody>
          <a:bodyPr/>
          <a:lstStyle/>
          <a:p>
            <a:r>
              <a:rPr lang="en-US" smtClean="0"/>
              <a:t>2-</a:t>
            </a:r>
            <a:fld id="{767DCE1A-8D0E-4902-AE01-33438008258C}" type="slidenum">
              <a:rPr lang="en-US" smtClean="0"/>
              <a:pPr/>
              <a:t>9</a:t>
            </a:fld>
            <a:endParaRPr lang="en-US" smtClean="0"/>
          </a:p>
        </p:txBody>
      </p:sp>
      <p:sp>
        <p:nvSpPr>
          <p:cNvPr id="11266" name="Rectangle 2"/>
          <p:cNvSpPr>
            <a:spLocks noGrp="1" noChangeArrowheads="1"/>
          </p:cNvSpPr>
          <p:nvPr>
            <p:ph type="title"/>
          </p:nvPr>
        </p:nvSpPr>
        <p:spPr>
          <a:xfrm>
            <a:off x="685800" y="152400"/>
            <a:ext cx="8001000" cy="1265238"/>
          </a:xfrm>
        </p:spPr>
        <p:txBody>
          <a:bodyPr>
            <a:noAutofit/>
          </a:bodyPr>
          <a:lstStyle/>
          <a:p>
            <a:pPr algn="ctr" eaLnBrk="1" fontAlgn="auto" hangingPunct="1">
              <a:spcAft>
                <a:spcPts val="0"/>
              </a:spcAft>
              <a:defRPr/>
            </a:pPr>
            <a:r>
              <a:rPr lang="en-US" b="1" dirty="0"/>
              <a:t>US Corporation Balance Sheet – Table 2.1</a:t>
            </a:r>
          </a:p>
        </p:txBody>
      </p:sp>
      <p:sp>
        <p:nvSpPr>
          <p:cNvPr id="44035" name="Text Box 8"/>
          <p:cNvSpPr txBox="1">
            <a:spLocks noChangeArrowheads="1"/>
          </p:cNvSpPr>
          <p:nvPr/>
        </p:nvSpPr>
        <p:spPr bwMode="auto">
          <a:xfrm>
            <a:off x="2362200" y="2819400"/>
            <a:ext cx="4495800" cy="641350"/>
          </a:xfrm>
          <a:prstGeom prst="rect">
            <a:avLst/>
          </a:prstGeom>
          <a:noFill/>
          <a:ln w="9525">
            <a:noFill/>
            <a:miter lim="800000"/>
            <a:headEnd type="none" w="sm" len="sm"/>
            <a:tailEnd type="none" w="sm" len="sm"/>
          </a:ln>
        </p:spPr>
        <p:txBody>
          <a:bodyPr>
            <a:spAutoFit/>
          </a:bodyPr>
          <a:lstStyle/>
          <a:p>
            <a:pPr eaLnBrk="0" hangingPunct="0">
              <a:spcBef>
                <a:spcPct val="50000"/>
              </a:spcBef>
            </a:pPr>
            <a:r>
              <a:rPr lang="en-US">
                <a:latin typeface="Perpetua" pitchFamily="18" charset="0"/>
              </a:rPr>
              <a:t>Place Table 2.1 (US Corp Balance Sheet) here</a:t>
            </a:r>
          </a:p>
        </p:txBody>
      </p:sp>
      <p:pic>
        <p:nvPicPr>
          <p:cNvPr id="44036" name="Picture 12" descr="sy01265_">
            <a:hlinkClick r:id="rId3" action="ppaction://hlinksldjump" tooltip="Cash Flow Example"/>
          </p:cNvPr>
          <p:cNvPicPr>
            <a:picLocks noChangeAspect="1" noChangeArrowheads="1"/>
          </p:cNvPicPr>
          <p:nvPr/>
        </p:nvPicPr>
        <p:blipFill>
          <a:blip r:embed="rId4" cstate="print"/>
          <a:srcRect/>
          <a:stretch>
            <a:fillRect/>
          </a:stretch>
        </p:blipFill>
        <p:spPr bwMode="auto">
          <a:xfrm>
            <a:off x="1017588" y="5334000"/>
            <a:ext cx="277812" cy="454025"/>
          </a:xfrm>
          <a:prstGeom prst="rect">
            <a:avLst/>
          </a:prstGeom>
          <a:noFill/>
          <a:ln w="9525">
            <a:noFill/>
            <a:miter lim="800000"/>
            <a:headEnd/>
            <a:tailEnd/>
          </a:ln>
        </p:spPr>
      </p:pic>
      <p:pic>
        <p:nvPicPr>
          <p:cNvPr id="44037" name="Picture 2"/>
          <p:cNvPicPr>
            <a:picLocks noChangeAspect="1" noChangeArrowheads="1"/>
          </p:cNvPicPr>
          <p:nvPr/>
        </p:nvPicPr>
        <p:blipFill>
          <a:blip r:embed="rId5" cstate="print"/>
          <a:srcRect/>
          <a:stretch>
            <a:fillRect/>
          </a:stretch>
        </p:blipFill>
        <p:spPr bwMode="auto">
          <a:xfrm>
            <a:off x="1524000" y="1676400"/>
            <a:ext cx="7170738" cy="4416425"/>
          </a:xfrm>
          <a:prstGeom prst="rect">
            <a:avLst/>
          </a:prstGeom>
          <a:noFill/>
          <a:ln w="9525">
            <a:noFill/>
            <a:miter lim="800000"/>
            <a:headEnd/>
            <a:tailEnd/>
          </a:ln>
        </p:spPr>
      </p:pic>
      <p:sp>
        <p:nvSpPr>
          <p:cNvPr id="44038" name="Slide Number Placeholder 22"/>
          <p:cNvSpPr>
            <a:spLocks/>
          </p:cNvSpPr>
          <p:nvPr/>
        </p:nvSpPr>
        <p:spPr bwMode="auto">
          <a:xfrm>
            <a:off x="146050" y="6221413"/>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2-</a:t>
            </a:r>
            <a:fld id="{972CA112-52FB-4BB6-A700-5A10BCF4F752}" type="slidenum">
              <a:rPr lang="en-US" sz="1000">
                <a:solidFill>
                  <a:srgbClr val="FFFFFF"/>
                </a:solidFill>
                <a:latin typeface="Times New Roman" pitchFamily="18" charset="0"/>
              </a:rPr>
              <a:pPr algn="ctr"/>
              <a:t>9</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7.0&quot;&gt;&lt;object type=&quot;1&quot; unique_id=&quot;10001&quot;&gt;&lt;object type=&quot;8&quot; unique_id=&quot;15205&quot;&gt;&lt;/object&gt;&lt;object type=&quot;2&quot; unique_id=&quot;15206&quot;&gt;&lt;object type=&quot;3&quot; unique_id=&quot;15207&quot;&gt;&lt;property id=&quot;20148&quot; value=&quot;5&quot;/&gt;&lt;property id=&quot;20300&quot; value=&quot;Slide 1&quot;/&gt;&lt;property id=&quot;20307&quot; value=&quot;257&quot;/&gt;&lt;/object&gt;&lt;object type=&quot;3&quot; unique_id=&quot;15208&quot;&gt;&lt;property id=&quot;20148&quot; value=&quot;5&quot;/&gt;&lt;property id=&quot;20300&quot; value=&quot;Slide 2&quot;/&gt;&lt;property id=&quot;20307&quot; value=&quot;282&quot;/&gt;&lt;/object&gt;&lt;object type=&quot;3&quot; unique_id=&quot;15209&quot;&gt;&lt;property id=&quot;20148&quot; value=&quot;5&quot;/&gt;&lt;property id=&quot;20300&quot; value=&quot;Slide 3&quot;/&gt;&lt;property id=&quot;20307&quot; value=&quot;306&quot;/&gt;&lt;/object&gt;&lt;object type=&quot;3&quot; unique_id=&quot;15210&quot;&gt;&lt;property id=&quot;20148&quot; value=&quot;5&quot;/&gt;&lt;property id=&quot;20300&quot; value=&quot;Slide 4 - &amp;quot;Balance Sheet&amp;quot;&quot;/&gt;&lt;property id=&quot;20307&quot; value=&quot;265&quot;/&gt;&lt;/object&gt;&lt;object type=&quot;3&quot; unique_id=&quot;15211&quot;&gt;&lt;property id=&quot;20148&quot; value=&quot;5&quot;/&gt;&lt;property id=&quot;20300&quot; value=&quot;Slide 5 - &amp;quot;Balance Sheet&amp;quot;&quot;/&gt;&lt;property id=&quot;20307&quot; value=&quot;267&quot;/&gt;&lt;/object&gt;&lt;object type=&quot;3&quot; unique_id=&quot;15212&quot;&gt;&lt;property id=&quot;20148&quot; value=&quot;5&quot;/&gt;&lt;property id=&quot;20300&quot; value=&quot;Slide 6 - &amp;quot;The Balance Sheet &amp;#x0D;&amp;#x0A;Figure 2.1&amp;quot;&quot;/&gt;&lt;property id=&quot;20307&quot; value=&quot;266&quot;/&gt;&lt;/object&gt;&lt;object type=&quot;3&quot; unique_id=&quot;15213&quot;&gt;&lt;property id=&quot;20148&quot; value=&quot;5&quot;/&gt;&lt;property id=&quot;20300&quot; value=&quot;Slide 7 - &amp;quot;Net Working Capital &amp;quot;&quot;/&gt;&lt;property id=&quot;20307&quot; value=&quot;268&quot;/&gt;&lt;/object&gt;&lt;object type=&quot;3&quot; unique_id=&quot;15214&quot;&gt;&lt;property id=&quot;20148&quot; value=&quot;5&quot;/&gt;&lt;property id=&quot;20300&quot; value=&quot;Slide 8 - &amp;quot;Liquidity&amp;quot;&quot;/&gt;&lt;property id=&quot;20307&quot; value=&quot;269&quot;/&gt;&lt;/object&gt;&lt;object type=&quot;3&quot; unique_id=&quot;15215&quot;&gt;&lt;property id=&quot;20148&quot; value=&quot;5&quot;/&gt;&lt;property id=&quot;20300&quot; value=&quot;Slide 9 - &amp;quot;US Corporation Balance Sheet – Table 2.1&amp;quot;&quot;/&gt;&lt;property id=&quot;20307&quot; value=&quot;270&quot;/&gt;&lt;/object&gt;&lt;object type=&quot;3&quot; unique_id=&quot;15216&quot;&gt;&lt;property id=&quot;20148&quot; value=&quot;5&quot;/&gt;&lt;property id=&quot;20300&quot; value=&quot;Slide 10&quot;/&gt;&lt;property id=&quot;20307&quot; value=&quot;273&quot;/&gt;&lt;/object&gt;&lt;object type=&quot;3&quot; unique_id=&quot;15217&quot;&gt;&lt;property id=&quot;20148&quot; value=&quot;5&quot;/&gt;&lt;property id=&quot;20300&quot; value=&quot;Slide 11 - &amp;quot;Market Value vs. Book Value&amp;quot;&quot;/&gt;&lt;property id=&quot;20307&quot; value=&quot;271&quot;/&gt;&lt;/object&gt;&lt;object type=&quot;3&quot; unique_id=&quot;15218&quot;&gt;&lt;property id=&quot;20148&quot; value=&quot;5&quot;/&gt;&lt;property id=&quot;20300&quot; value=&quot;Slide 12 - &amp;quot;Market Value vs. Book Value&amp;#x0D;&amp;#x0A;Classroom Discussion Questions&amp;quot;&quot;/&gt;&lt;property id=&quot;20307&quot; value=&quot;274&quot;/&gt;&lt;/object&gt;&lt;object type=&quot;3&quot; unique_id=&quot;15219&quot;&gt;&lt;property id=&quot;20148&quot; value=&quot;5&quot;/&gt;&lt;property id=&quot;20300&quot; value=&quot;Slide 13 - &amp;quot;Example 2.2 Klingon Corporation&amp;quot;&quot;/&gt;&lt;property id=&quot;20307&quot; value=&quot;275&quot;/&gt;&lt;/object&gt;&lt;object type=&quot;3&quot; unique_id=&quot;15220&quot;&gt;&lt;property id=&quot;20148&quot; value=&quot;5&quot;/&gt;&lt;property id=&quot;20300&quot; value=&quot;Slide 14&quot;/&gt;&lt;property id=&quot;20307&quot; value=&quot;285&quot;/&gt;&lt;/object&gt;&lt;object type=&quot;3&quot; unique_id=&quot;15221&quot;&gt;&lt;property id=&quot;20148&quot; value=&quot;5&quot;/&gt;&lt;property id=&quot;20300&quot; value=&quot;Slide 15 - &amp;quot;Income Statement&amp;quot;&quot;/&gt;&lt;property id=&quot;20307&quot; value=&quot;276&quot;/&gt;&lt;/object&gt;&lt;object type=&quot;3&quot; unique_id=&quot;15222&quot;&gt;&lt;property id=&quot;20148&quot; value=&quot;5&quot;/&gt;&lt;property id=&quot;20300&quot; value=&quot;Slide 16 - &amp;quot;US Corporation Income Statement – Table 2.2&amp;quot;&quot;/&gt;&lt;property id=&quot;20307&quot; value=&quot;277&quot;/&gt;&lt;/object&gt;&lt;object type=&quot;3&quot; unique_id=&quot;15223&quot;&gt;&lt;property id=&quot;20148&quot; value=&quot;5&quot;/&gt;&lt;property id=&quot;20300&quot; value=&quot;Slide 17 - &amp;quot;Work the Web Example&amp;quot;&quot;/&gt;&lt;property id=&quot;20307&quot; value=&quot;278&quot;/&gt;&lt;/object&gt;&lt;object type=&quot;3&quot; unique_id=&quot;15224&quot;&gt;&lt;property id=&quot;20148&quot; value=&quot;5&quot;/&gt;&lt;property id=&quot;20300&quot; value=&quot;Slide 18&quot;/&gt;&lt;property id=&quot;20307&quot; value=&quot;284&quot;/&gt;&lt;/object&gt;&lt;object type=&quot;3&quot; unique_id=&quot;15225&quot;&gt;&lt;property id=&quot;20148&quot; value=&quot;5&quot;/&gt;&lt;property id=&quot;20300&quot; value=&quot;Slide 19 - &amp;quot;Taxes&amp;quot;&quot;/&gt;&lt;property id=&quot;20307&quot; value=&quot;279&quot;/&gt;&lt;/object&gt;&lt;object type=&quot;3&quot; unique_id=&quot;15226&quot;&gt;&lt;property id=&quot;20148&quot; value=&quot;5&quot;/&gt;&lt;property id=&quot;20300&quot; value=&quot;Slide 20 - &amp;quot;Corporate Progressive Taxes&amp;quot;&quot;/&gt;&lt;property id=&quot;20307&quot; value=&quot;301&quot;/&gt;&lt;/object&gt;&lt;object type=&quot;3&quot; unique_id=&quot;15227&quot;&gt;&lt;property id=&quot;20148&quot; value=&quot;5&quot;/&gt;&lt;property id=&quot;20300&quot; value=&quot;Slide 21 - &amp;quot;Corporate Progressive Taxes&amp;quot;&quot;/&gt;&lt;property id=&quot;20307&quot; value=&quot;302&quot;/&gt;&lt;/object&gt;&lt;object type=&quot;3&quot; unique_id=&quot;15228&quot;&gt;&lt;property id=&quot;20148&quot; value=&quot;5&quot;/&gt;&lt;property id=&quot;20300&quot; value=&quot;Slide 22 - &amp;quot;Corporate Progressive Taxes&amp;quot;&quot;/&gt;&lt;property id=&quot;20307&quot; value=&quot;303&quot;/&gt;&lt;/object&gt;&lt;object type=&quot;3&quot; unique_id=&quot;15229&quot;&gt;&lt;property id=&quot;20148&quot; value=&quot;5&quot;/&gt;&lt;property id=&quot;20300&quot; value=&quot;Slide 23 - &amp;quot;Corporate Tax Rates&amp;quot;&quot;/&gt;&lt;property id=&quot;20307&quot; value=&quot;304&quot;/&gt;&lt;/object&gt;&lt;object type=&quot;3&quot; unique_id=&quot;15230&quot;&gt;&lt;property id=&quot;20148&quot; value=&quot;5&quot;/&gt;&lt;property id=&quot;20300&quot; value=&quot;Slide 24 - &amp;quot;Example: Marginal Vs. Average Rates&amp;quot;&quot;/&gt;&lt;property id=&quot;20307&quot; value=&quot;281&quot;/&gt;&lt;/object&gt;&lt;object type=&quot;3&quot; unique_id=&quot;15231&quot;&gt;&lt;property id=&quot;20148&quot; value=&quot;5&quot;/&gt;&lt;property id=&quot;20300&quot; value=&quot;Slide 25 - &amp;quot;Corporate Tax Rates&amp;quot;&quot;/&gt;&lt;property id=&quot;20307&quot; value=&quot;305&quot;/&gt;&lt;/object&gt;&lt;object type=&quot;3&quot; unique_id=&quot;15232&quot;&gt;&lt;property id=&quot;20148&quot; value=&quot;5&quot;/&gt;&lt;property id=&quot;20300&quot; value=&quot;Slide 26&quot;/&gt;&lt;property id=&quot;20307&quot; value=&quot;283&quot;/&gt;&lt;/object&gt;&lt;object type=&quot;3&quot; unique_id=&quot;15233&quot;&gt;&lt;property id=&quot;20148&quot; value=&quot;5&quot;/&gt;&lt;property id=&quot;20300&quot; value=&quot;Slide 27 - &amp;quot;The Concept of Cash Flow&amp;quot;&quot;/&gt;&lt;property id=&quot;20307&quot; value=&quot;286&quot;/&gt;&lt;/object&gt;&lt;object type=&quot;3&quot; unique_id=&quot;15234&quot;&gt;&lt;property id=&quot;20148&quot; value=&quot;5&quot;/&gt;&lt;property id=&quot;20300&quot; value=&quot;Slide 28 - &amp;quot;Cash Flow Summary Table 2.6&amp;quot;&quot;/&gt;&lt;property id=&quot;20307&quot; value=&quot;290&quot;/&gt;&lt;/object&gt;&lt;object type=&quot;3&quot; unique_id=&quot;15235&quot;&gt;&lt;property id=&quot;20148&quot; value=&quot;5&quot;/&gt;&lt;property id=&quot;20300&quot; value=&quot;Slide 29 - &amp;quot;Cash Flow From Assets&amp;quot;&quot;/&gt;&lt;property id=&quot;20307&quot; value=&quot;287&quot;/&gt;&lt;/object&gt;&lt;object type=&quot;3&quot; unique_id=&quot;15236&quot;&gt;&lt;property id=&quot;20148&quot; value=&quot;5&quot;/&gt;&lt;property id=&quot;20300&quot; value=&quot;Slide 30 - &amp;quot;Example of CCFA: Part I&amp;quot;&quot;/&gt;&lt;property id=&quot;20307&quot; value=&quot;289&quot;/&gt;&lt;/object&gt;&lt;object type=&quot;3&quot; unique_id=&quot;15237&quot;&gt;&lt;property id=&quot;20148&quot; value=&quot;5&quot;/&gt;&lt;property id=&quot;20300&quot; value=&quot;Slide 31 - &amp;quot;Cash Flow From Assets&amp;quot;&quot;/&gt;&lt;property id=&quot;20307&quot; value=&quot;291&quot;/&gt;&lt;/object&gt;&lt;object type=&quot;3&quot; unique_id=&quot;15238&quot;&gt;&lt;property id=&quot;20148&quot; value=&quot;5&quot;/&gt;&lt;property id=&quot;20300&quot; value=&quot;Slide 32 - &amp;quot;Example of CCFA: Part II&amp;quot;&quot;/&gt;&lt;property id=&quot;20307&quot; value=&quot;288&quot;/&gt;&lt;/object&gt;&lt;object type=&quot;3&quot; unique_id=&quot;15239&quot;&gt;&lt;property id=&quot;20148&quot; value=&quot;5&quot;/&gt;&lt;property id=&quot;20300&quot; value=&quot;Slide 33 - &amp;quot;The Big Picture Problem: Balance Sheet and Income Statement Information&amp;quot;&quot;/&gt;&lt;property id=&quot;20307&quot; value=&quot;292&quot;/&gt;&lt;/object&gt;&lt;object type=&quot;3&quot; unique_id=&quot;15240&quot;&gt;&lt;property id=&quot;20148&quot; value=&quot;5&quot;/&gt;&lt;property id=&quot;20300&quot; value=&quot;Slide 34 - &amp;quot;Task: use the information on the previous slide to compute the following:&amp;quot;&quot;/&gt;&lt;property id=&quot;20307&quot; value=&quot;298&quot;/&gt;&lt;/object&gt;&lt;object type=&quot;3&quot; unique_id=&quot;15241&quot;&gt;&lt;property id=&quot;20148&quot; value=&quot;5&quot;/&gt;&lt;property id=&quot;20300&quot; value=&quot;Slide 35 - &amp;quot;Cash Flow Problem Answers:&amp;quot;&quot;/&gt;&lt;property id=&quot;20307&quot; value=&quot;293&quot;/&gt;&lt;/object&gt;&lt;object type=&quot;3&quot; unique_id=&quot;15242&quot;&gt;&lt;property id=&quot;20148&quot; value=&quot;5&quot;/&gt;&lt;property id=&quot;20300&quot; value=&quot;Slide 36 - &amp;quot;Quick Quiz&amp;quot;&quot;/&gt;&lt;property id=&quot;20307&quot; value=&quot;294&quot;/&gt;&lt;/object&gt;&lt;object type=&quot;3&quot; unique_id=&quot;15243&quot;&gt;&lt;property id=&quot;20148&quot; value=&quot;5&quot;/&gt;&lt;property id=&quot;20300&quot; value=&quot;Slide 37 - &amp;quot;Quick Quiz&amp;quot;&quot;/&gt;&lt;property id=&quot;20307&quot; value=&quot;299&quot;/&gt;&lt;/object&gt;&lt;object type=&quot;3&quot; unique_id=&quot;15244&quot;&gt;&lt;property id=&quot;20148&quot; value=&quot;5&quot;/&gt;&lt;property id=&quot;20300&quot; value=&quot;Slide 38 - &amp;quot;Comprehensive Problem&amp;quot;&quot;/&gt;&lt;property id=&quot;20307&quot; value=&quot;296&quot;/&gt;&lt;/object&gt;&lt;object type=&quot;3&quot; unique_id=&quot;15245&quot;&gt;&lt;property id=&quot;20148&quot; value=&quot;5&quot;/&gt;&lt;property id=&quot;20300&quot; value=&quot;Slide 39 - &amp;quot;Ethics Issues&amp;quot;&quot;/&gt;&lt;property id=&quot;20307&quot; value=&quot;297&quot;/&gt;&lt;/object&gt;&lt;object type=&quot;3&quot; unique_id=&quot;15246&quot;&gt;&lt;property id=&quot;20148&quot; value=&quot;5&quot;/&gt;&lt;property id=&quot;20300&quot; value=&quot;Slide 40&quot;/&gt;&lt;property id=&quot;20307&quot; value=&quot;259&quot;/&gt;&lt;/object&gt;&lt;object type=&quot;3&quot; unique_id=&quot;15247&quot;&gt;&lt;property id=&quot;20148&quot; value=&quot;5&quot;/&gt;&lt;property id=&quot;20300&quot; value=&quot;Slide 41&quot;/&gt;&lt;property id=&quot;20307&quot; value=&quot;260&quot;/&gt;&lt;/object&gt;&lt;object type=&quot;3&quot; unique_id=&quot;15248&quot;&gt;&lt;property id=&quot;20148&quot; value=&quot;5&quot;/&gt;&lt;property id=&quot;20300&quot; value=&quot;Slide 42&quot;/&gt;&lt;property id=&quot;20307&quot; value=&quot;261&quot;/&gt;&lt;/object&gt;&lt;object type=&quot;3&quot; unique_id=&quot;15249&quot;&gt;&lt;property id=&quot;20148&quot; value=&quot;5&quot;/&gt;&lt;property id=&quot;20300&quot; value=&quot;Slide 43&quot;/&gt;&lt;property id=&quot;20307&quot; value=&quot;262&quot;/&gt;&lt;/object&gt;&lt;object type=&quot;3&quot; unique_id=&quot;15250&quot;&gt;&lt;property id=&quot;20148&quot; value=&quot;5&quot;/&gt;&lt;property id=&quot;20300&quot; value=&quot;Slide 44&quot;/&gt;&lt;property id=&quot;20307&quot; value=&quot;30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1_Equity 1">
      <a:dk1>
        <a:srgbClr val="000000"/>
      </a:dk1>
      <a:lt1>
        <a:srgbClr val="FFFFFF"/>
      </a:lt1>
      <a:dk2>
        <a:srgbClr val="2F5897"/>
      </a:dk2>
      <a:lt2>
        <a:srgbClr val="E4E9EF"/>
      </a:lt2>
      <a:accent1>
        <a:srgbClr val="6076B4"/>
      </a:accent1>
      <a:accent2>
        <a:srgbClr val="9C5252"/>
      </a:accent2>
      <a:accent3>
        <a:srgbClr val="FFFFFF"/>
      </a:accent3>
      <a:accent4>
        <a:srgbClr val="000000"/>
      </a:accent4>
      <a:accent5>
        <a:srgbClr val="B6BDD6"/>
      </a:accent5>
      <a:accent6>
        <a:srgbClr val="8D4949"/>
      </a:accent6>
      <a:hlink>
        <a:srgbClr val="3399FF"/>
      </a:hlink>
      <a:folHlink>
        <a:srgbClr val="B2B2B2"/>
      </a:folHlink>
    </a:clrScheme>
    <a:fontScheme name="1_Equity">
      <a:majorFont>
        <a:latin typeface="Franklin Gothic Book"/>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quity 1">
        <a:dk1>
          <a:srgbClr val="000000"/>
        </a:dk1>
        <a:lt1>
          <a:srgbClr val="FFFFFF"/>
        </a:lt1>
        <a:dk2>
          <a:srgbClr val="2F5897"/>
        </a:dk2>
        <a:lt2>
          <a:srgbClr val="E4E9EF"/>
        </a:lt2>
        <a:accent1>
          <a:srgbClr val="6076B4"/>
        </a:accent1>
        <a:accent2>
          <a:srgbClr val="9C5252"/>
        </a:accent2>
        <a:accent3>
          <a:srgbClr val="FFFFFF"/>
        </a:accent3>
        <a:accent4>
          <a:srgbClr val="000000"/>
        </a:accent4>
        <a:accent5>
          <a:srgbClr val="B6BDD6"/>
        </a:accent5>
        <a:accent6>
          <a:srgbClr val="8D4949"/>
        </a:accent6>
        <a:hlink>
          <a:srgbClr val="3399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501</TotalTime>
  <Words>3653</Words>
  <Application>Microsoft Office PowerPoint</Application>
  <PresentationFormat>On-screen Show (4:3)</PresentationFormat>
  <Paragraphs>375</Paragraphs>
  <Slides>32</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Equity</vt:lpstr>
      <vt:lpstr>1_Equity</vt:lpstr>
      <vt:lpstr>Photo Editor Photo</vt:lpstr>
      <vt:lpstr>Slide 1</vt:lpstr>
      <vt:lpstr>Slide 2</vt:lpstr>
      <vt:lpstr>Slide 3</vt:lpstr>
      <vt:lpstr>Balance Sheet</vt:lpstr>
      <vt:lpstr>Balance Sheet</vt:lpstr>
      <vt:lpstr>The Balance Sheet  Figure 2.1</vt:lpstr>
      <vt:lpstr>Net Working Capital </vt:lpstr>
      <vt:lpstr>Liquidity</vt:lpstr>
      <vt:lpstr>US Corporation Balance Sheet – Table 2.1</vt:lpstr>
      <vt:lpstr>Slide 10</vt:lpstr>
      <vt:lpstr>Market Value vs. Book Value</vt:lpstr>
      <vt:lpstr>Market Value vs. Book Value Classroom Discussion Questions</vt:lpstr>
      <vt:lpstr>Example 2.2 Klingon Corporation</vt:lpstr>
      <vt:lpstr>Slide 14</vt:lpstr>
      <vt:lpstr>Income Statement</vt:lpstr>
      <vt:lpstr>US Corporation Income Statement – Table 2.2</vt:lpstr>
      <vt:lpstr>Work the Web Example</vt:lpstr>
      <vt:lpstr>Slide 18</vt:lpstr>
      <vt:lpstr>The Concept of Cash Flow</vt:lpstr>
      <vt:lpstr>Cash Flow Summary Table 2.6</vt:lpstr>
      <vt:lpstr>Cash Flow From Assets</vt:lpstr>
      <vt:lpstr>Example of CCFA: Part I</vt:lpstr>
      <vt:lpstr>Cash Flow From Assets</vt:lpstr>
      <vt:lpstr>Example of CCFA: Part II</vt:lpstr>
      <vt:lpstr>The Big Picture Problem: Balance Sheet and Income Statement Information</vt:lpstr>
      <vt:lpstr>Task: use the information on the previous slide to compute the following:</vt:lpstr>
      <vt:lpstr>Cash Flow Problem Answers:</vt:lpstr>
      <vt:lpstr>Quick Quiz</vt:lpstr>
      <vt:lpstr>Quick Quiz</vt:lpstr>
      <vt:lpstr>Comprehensive Problem</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maggie foley</cp:lastModifiedBy>
  <cp:revision>53</cp:revision>
  <dcterms:created xsi:type="dcterms:W3CDTF">2012-01-15T21:59:36Z</dcterms:created>
  <dcterms:modified xsi:type="dcterms:W3CDTF">2012-09-03T07:13:51Z</dcterms:modified>
</cp:coreProperties>
</file>