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7" r:id="rId2"/>
    <p:sldId id="258" r:id="rId3"/>
    <p:sldId id="271" r:id="rId4"/>
    <p:sldId id="276" r:id="rId5"/>
    <p:sldId id="277" r:id="rId6"/>
    <p:sldId id="278" r:id="rId7"/>
    <p:sldId id="280" r:id="rId8"/>
    <p:sldId id="279" r:id="rId9"/>
    <p:sldId id="281" r:id="rId10"/>
    <p:sldId id="282" r:id="rId11"/>
    <p:sldId id="272" r:id="rId12"/>
    <p:sldId id="283" r:id="rId13"/>
    <p:sldId id="284" r:id="rId14"/>
    <p:sldId id="273" r:id="rId15"/>
    <p:sldId id="285" r:id="rId16"/>
    <p:sldId id="289" r:id="rId17"/>
    <p:sldId id="288" r:id="rId18"/>
    <p:sldId id="286" r:id="rId19"/>
    <p:sldId id="287" r:id="rId20"/>
    <p:sldId id="290" r:id="rId21"/>
    <p:sldId id="299" r:id="rId22"/>
    <p:sldId id="295" r:id="rId23"/>
    <p:sldId id="302" r:id="rId24"/>
    <p:sldId id="291" r:id="rId25"/>
    <p:sldId id="300" r:id="rId26"/>
    <p:sldId id="297" r:id="rId27"/>
    <p:sldId id="301" r:id="rId28"/>
    <p:sldId id="298" r:id="rId29"/>
    <p:sldId id="292" r:id="rId30"/>
    <p:sldId id="304" r:id="rId31"/>
    <p:sldId id="293" r:id="rId32"/>
    <p:sldId id="308" r:id="rId33"/>
    <p:sldId id="294" r:id="rId34"/>
    <p:sldId id="309" r:id="rId35"/>
    <p:sldId id="310" r:id="rId36"/>
    <p:sldId id="325" r:id="rId37"/>
    <p:sldId id="268" r:id="rId38"/>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3061" autoAdjust="0"/>
  </p:normalViewPr>
  <p:slideViewPr>
    <p:cSldViewPr>
      <p:cViewPr>
        <p:scale>
          <a:sx n="50" d="100"/>
          <a:sy n="50" d="100"/>
        </p:scale>
        <p:origin x="-2130" y="-474"/>
      </p:cViewPr>
      <p:guideLst>
        <p:guide orient="horz" pos="2160"/>
        <p:guide pos="2880"/>
      </p:guideLst>
    </p:cSldViewPr>
  </p:slideViewPr>
  <p:notesTextViewPr>
    <p:cViewPr>
      <p:scale>
        <a:sx n="100" d="100"/>
        <a:sy n="100" d="100"/>
      </p:scale>
      <p:origin x="0" y="0"/>
    </p:cViewPr>
  </p:notesTextViewPr>
  <p:sorterViewPr>
    <p:cViewPr>
      <p:scale>
        <a:sx n="77" d="100"/>
        <a:sy n="77" d="100"/>
      </p:scale>
      <p:origin x="0" y="28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8FFE0F-1E2C-4356-A9A8-1AD4EFDC1C17}" type="datetimeFigureOut">
              <a:rPr lang="en-US"/>
              <a:pPr>
                <a:defRPr/>
              </a:pPr>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97FF514-A3CE-4893-8650-7D840EC54DA1}" type="slidenum">
              <a:rPr lang="en-US"/>
              <a:pPr>
                <a:defRPr/>
              </a:pPr>
              <a:t>‹#›</a:t>
            </a:fld>
            <a:endParaRPr lang="en-US"/>
          </a:p>
        </p:txBody>
      </p:sp>
    </p:spTree>
    <p:extLst>
      <p:ext uri="{BB962C8B-B14F-4D97-AF65-F5344CB8AC3E}">
        <p14:creationId xmlns:p14="http://schemas.microsoft.com/office/powerpoint/2010/main" xmlns="" val="4206511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39D8B-FE6E-4692-B1DB-9F6EC7B09ED2}"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2011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D25AD-AB34-4126-BDF0-37F32EE85691}" type="slidenum">
              <a:rPr lang="en-US"/>
              <a:pPr fontAlgn="base">
                <a:spcBef>
                  <a:spcPct val="0"/>
                </a:spcBef>
                <a:spcAft>
                  <a:spcPct val="0"/>
                </a:spcAft>
                <a:defRPr/>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F1775-DEBD-4F32-8D5E-F033E9FF75AC}" type="slidenum">
              <a:rPr lang="en-US"/>
              <a:pPr fontAlgn="base">
                <a:spcBef>
                  <a:spcPct val="0"/>
                </a:spcBef>
                <a:spcAft>
                  <a:spcPct val="0"/>
                </a:spcAft>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firm is just barely able to cover current liabilities with its current assets.  A short-term creditor might find this a bit disconcerting and may reduce the likelihood that they would lend money to the company.  The ratio should be compared to the industry – it’s possible that this industry has a substantial amount of cash flow and that they can meet their current liabilities out of cash flow instead of relying solely on the liquidation of current assets that are on the books. Also, the CR for 2010 was .94, so the company has improved from the previous year.</a:t>
            </a:r>
          </a:p>
          <a:p>
            <a:pPr eaLnBrk="1" hangingPunct="1">
              <a:spcBef>
                <a:spcPct val="0"/>
              </a:spcBef>
            </a:pPr>
            <a:endParaRPr lang="en-US" smtClean="0"/>
          </a:p>
          <a:p>
            <a:pPr eaLnBrk="1" hangingPunct="1">
              <a:spcBef>
                <a:spcPct val="0"/>
              </a:spcBef>
            </a:pPr>
            <a:r>
              <a:rPr lang="en-US" smtClean="0"/>
              <a:t>The quick ratio is quite a bit lower than the current ratio, so inventory seems to be an important component of current assets.</a:t>
            </a:r>
          </a:p>
          <a:p>
            <a:pPr eaLnBrk="1" hangingPunct="1">
              <a:spcBef>
                <a:spcPct val="0"/>
              </a:spcBef>
            </a:pPr>
            <a:endParaRPr lang="en-US" smtClean="0"/>
          </a:p>
          <a:p>
            <a:pPr eaLnBrk="1" hangingPunct="1">
              <a:spcBef>
                <a:spcPct val="0"/>
              </a:spcBef>
            </a:pPr>
            <a:r>
              <a:rPr lang="en-US" smtClean="0"/>
              <a:t>This company carries a low cash balance, although the cash ratio has increased substantially from the previous year (.03 in 2010).  This may be an indication that they are aggressively investing in assets that will provide higher returns.  We need to make sure that we have enough cash to meet our obligations, but too much cash reduces the return earned by the company.</a:t>
            </a:r>
          </a:p>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71C82-94BC-435D-B21F-D028067B6A98}" type="slidenum">
              <a:rPr lang="en-US"/>
              <a:pPr fontAlgn="base">
                <a:spcBef>
                  <a:spcPct val="0"/>
                </a:spcBef>
                <a:spcAft>
                  <a:spcPct val="0"/>
                </a:spcAft>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this is the first use of the income statement (in our examples) as all of the previous ratios have exclusively used items from the balance sheet.</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D7DAC-9847-4CDE-97BE-9A6C42E95D67}" type="slidenum">
              <a:rPr lang="en-US"/>
              <a:pPr fontAlgn="base">
                <a:spcBef>
                  <a:spcPct val="0"/>
                </a:spcBef>
                <a:spcAft>
                  <a:spcPct val="0"/>
                </a:spcAft>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2007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B35CB-0423-45FA-A261-3827C498717B}" type="slidenum">
              <a:rPr lang="en-US"/>
              <a:pPr fontAlgn="base">
                <a:spcBef>
                  <a:spcPct val="0"/>
                </a:spcBef>
                <a:spcAft>
                  <a:spcPct val="0"/>
                </a:spcAft>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72F08-137D-46E6-9C6F-959E55515C58}" type="slidenum">
              <a:rPr lang="en-US"/>
              <a:pPr fontAlgn="base">
                <a:spcBef>
                  <a:spcPct val="0"/>
                </a:spcBef>
                <a:spcAft>
                  <a:spcPct val="0"/>
                </a:spcAft>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these are often called leverage ratios. Following the </a:t>
            </a:r>
            <a:r>
              <a:rPr lang="en-US" i="1" smtClean="0"/>
              <a:t>Lecture Tip</a:t>
            </a:r>
            <a:r>
              <a:rPr lang="en-US" smtClean="0"/>
              <a:t> in the IM, note that this group of ratios measures two aspects of leverage: level of indebtedness and the ability to service this debt.</a:t>
            </a:r>
          </a:p>
          <a:p>
            <a:pPr eaLnBrk="1" hangingPunct="1">
              <a:spcBef>
                <a:spcPct val="0"/>
              </a:spcBef>
            </a:pPr>
            <a:endParaRPr lang="en-US" smtClean="0"/>
          </a:p>
          <a:p>
            <a:pPr eaLnBrk="1" hangingPunct="1">
              <a:spcBef>
                <a:spcPct val="0"/>
              </a:spcBef>
            </a:pPr>
            <a:r>
              <a:rPr lang="en-US" smtClean="0"/>
              <a:t>TE = total equity, and TA = total assets. The numerator in the total debt ratio could also be found by adding all of the current and long-term liabilities.</a:t>
            </a:r>
          </a:p>
          <a:p>
            <a:pPr eaLnBrk="1" hangingPunct="1">
              <a:spcBef>
                <a:spcPct val="0"/>
              </a:spcBef>
            </a:pPr>
            <a:endParaRPr lang="en-US" smtClean="0"/>
          </a:p>
          <a:p>
            <a:pPr eaLnBrk="1" hangingPunct="1">
              <a:spcBef>
                <a:spcPct val="0"/>
              </a:spcBef>
            </a:pPr>
            <a:r>
              <a:rPr lang="en-US" smtClean="0"/>
              <a:t>The firm finances almost 53% of its assets with debt. This is down from about 57% from the previous year.</a:t>
            </a:r>
          </a:p>
          <a:p>
            <a:pPr eaLnBrk="1" hangingPunct="1">
              <a:spcBef>
                <a:spcPct val="0"/>
              </a:spcBef>
            </a:pPr>
            <a:endParaRPr lang="en-US" smtClean="0"/>
          </a:p>
          <a:p>
            <a:pPr eaLnBrk="1" hangingPunct="1">
              <a:spcBef>
                <a:spcPct val="0"/>
              </a:spcBef>
            </a:pPr>
            <a:r>
              <a:rPr lang="en-US" smtClean="0"/>
              <a:t>Another way to compute the D/E ratio if you already have the total debt ratio:</a:t>
            </a:r>
          </a:p>
          <a:p>
            <a:pPr eaLnBrk="1" hangingPunct="1">
              <a:spcBef>
                <a:spcPct val="0"/>
              </a:spcBef>
            </a:pPr>
            <a:r>
              <a:rPr lang="en-US" smtClean="0"/>
              <a:t>D/E = Total debt ratio / (1 – total debt ratio) = .5261 / (1 - .5261) = 1.11</a:t>
            </a:r>
          </a:p>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1E1679-A97E-4A0B-9CC3-7D02A8C6C05A}" type="slidenum">
              <a:rPr lang="en-US"/>
              <a:pPr fontAlgn="base">
                <a:spcBef>
                  <a:spcPct val="0"/>
                </a:spcBef>
                <a:spcAft>
                  <a:spcPct val="0"/>
                </a:spcAft>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939131-FEFE-4E4B-96CC-2AF60635F286}" type="slidenum">
              <a:rPr lang="en-US"/>
              <a:pPr fontAlgn="base">
                <a:spcBef>
                  <a:spcPct val="0"/>
                </a:spcBef>
                <a:spcAft>
                  <a:spcPct val="0"/>
                </a:spcAft>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EM is one of the ratios that is used in the Du Pont Identity as a measure of the firm’s financial leverage.</a:t>
            </a:r>
          </a:p>
          <a:p>
            <a:pPr eaLnBrk="1" hangingPunct="1">
              <a:spcBef>
                <a:spcPct val="0"/>
              </a:spcBef>
            </a:pPr>
            <a:endParaRPr lang="en-US" smtClean="0"/>
          </a:p>
          <a:p>
            <a:pPr eaLnBrk="1" hangingPunct="1">
              <a:spcBef>
                <a:spcPct val="0"/>
              </a:spcBef>
            </a:pPr>
            <a:r>
              <a:rPr lang="en-US" smtClean="0"/>
              <a:t>The Long-term debt ratio is down from 33.49% in 2010.</a:t>
            </a:r>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00E99-B160-4486-B122-1A5DBA5A7313}" type="slidenum">
              <a:rPr lang="en-US"/>
              <a:pPr fontAlgn="base">
                <a:spcBef>
                  <a:spcPct val="0"/>
                </a:spcBef>
                <a:spcAft>
                  <a:spcPct val="0"/>
                </a:spcAft>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2007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2E3CF9-525A-4384-89CC-ABA368306E72}" type="slidenum">
              <a:rPr lang="en-US"/>
              <a:pPr fontAlgn="base">
                <a:spcBef>
                  <a:spcPct val="0"/>
                </a:spcBef>
                <a:spcAft>
                  <a:spcPct val="0"/>
                </a:spcAft>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topics of this chapter “force” a major violation of the PowerPoint rule of “7 X 7”.  This would be a great opportunity for the students to receive the PowerPoint presentation ahead of the lecture so that they might print out full pages of the slides with multiple lines on them.</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CC613-8660-431B-9246-67E30C56B3F7}" type="slidenum">
              <a:rPr lang="en-US"/>
              <a:pPr fontAlgn="base">
                <a:spcBef>
                  <a:spcPct val="0"/>
                </a:spcBef>
                <a:spcAft>
                  <a:spcPct val="0"/>
                </a:spcAft>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hypothetical firm, there are 190.9 million shares outstanding.  The net income figure and EPS are based on income from continuing operations.  The EPS and DPS are NOT in millions!</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994985-E886-45A6-8C2F-24515CF47D63}" type="slidenum">
              <a:rPr lang="en-US"/>
              <a:pPr fontAlgn="base">
                <a:spcBef>
                  <a:spcPct val="0"/>
                </a:spcBef>
                <a:spcAft>
                  <a:spcPct val="0"/>
                </a:spcAft>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2007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D4945-DC1E-4A33-948C-78DC1365690B}" type="slidenum">
              <a:rPr lang="en-US"/>
              <a:pPr fontAlgn="base">
                <a:spcBef>
                  <a:spcPct val="0"/>
                </a:spcBef>
                <a:spcAft>
                  <a:spcPct val="0"/>
                </a:spcAft>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can also compute the gross profit margin and the operating profit margin.</a:t>
            </a:r>
          </a:p>
          <a:p>
            <a:pPr eaLnBrk="1" hangingPunct="1">
              <a:spcBef>
                <a:spcPct val="0"/>
              </a:spcBef>
            </a:pPr>
            <a:r>
              <a:rPr lang="en-US" smtClean="0"/>
              <a:t>	GPM = (Sales – COGS) / Sales = (5,000 – 2,006) / 5,000 = 59.88%</a:t>
            </a:r>
          </a:p>
          <a:p>
            <a:pPr eaLnBrk="1" hangingPunct="1">
              <a:spcBef>
                <a:spcPct val="0"/>
              </a:spcBef>
            </a:pPr>
            <a:r>
              <a:rPr lang="en-US" smtClean="0"/>
              <a:t>	OPM = EBIT / Sales = 1,138 / 5,000 = 22.76%</a:t>
            </a:r>
          </a:p>
          <a:p>
            <a:pPr eaLnBrk="1" hangingPunct="1">
              <a:spcBef>
                <a:spcPct val="0"/>
              </a:spcBef>
            </a:pPr>
            <a:endParaRPr lang="en-US" smtClean="0"/>
          </a:p>
          <a:p>
            <a:pPr eaLnBrk="1" hangingPunct="1">
              <a:spcBef>
                <a:spcPct val="0"/>
              </a:spcBef>
            </a:pPr>
            <a:r>
              <a:rPr lang="en-US" smtClean="0"/>
              <a:t>Profit margin is one of the components of the Du Pont identity and is a measure of operating efficiency.  It measures how well the firm controls the costs required to generate the revenues.  It tells how much the firm earns for every dollar in sales.  In the example, the firm earns almost $0.14 for each dollar in sales.</a:t>
            </a:r>
          </a:p>
          <a:p>
            <a:pPr eaLnBrk="1" hangingPunct="1">
              <a:spcBef>
                <a:spcPct val="0"/>
              </a:spcBef>
            </a:pPr>
            <a:endParaRPr lang="en-US" smtClean="0"/>
          </a:p>
          <a:p>
            <a:pPr eaLnBrk="1" hangingPunct="1">
              <a:spcBef>
                <a:spcPct val="0"/>
              </a:spcBef>
            </a:pPr>
            <a:r>
              <a:rPr lang="en-US" smtClean="0"/>
              <a:t>Note that the ROA and ROE are returns on accounting numbers.  As such, they are not directly comparable with returns found in the marketplace.  ROA is sometimes referred to as ROI (return on investment).  As with many of the ratios, there are variations in how they can be computed.  The most important thing is to make sure that you are computing them the same way as the benchmark you are using.</a:t>
            </a:r>
          </a:p>
          <a:p>
            <a:pPr eaLnBrk="1" hangingPunct="1">
              <a:spcBef>
                <a:spcPct val="0"/>
              </a:spcBef>
            </a:pPr>
            <a:endParaRPr lang="en-US" smtClean="0"/>
          </a:p>
          <a:p>
            <a:pPr eaLnBrk="1" hangingPunct="1">
              <a:spcBef>
                <a:spcPct val="0"/>
              </a:spcBef>
            </a:pPr>
            <a:r>
              <a:rPr lang="en-US" smtClean="0"/>
              <a:t>ROE will always be higher (in absolute terms) than ROA as long as the firm has debt.  The greater the leverage the larger the difference will be.  ROE is often used as a measure of how well management is attaining the goal of owner wealth maximization.  The Du Pont identity is used to identify factors that affect the ROE.</a:t>
            </a:r>
          </a:p>
          <a:p>
            <a:pPr eaLnBrk="1" hangingPunct="1">
              <a:spcBef>
                <a:spcPct val="0"/>
              </a:spcBef>
            </a:pPr>
            <a:endParaRPr lang="en-US" smtClean="0"/>
          </a:p>
          <a:p>
            <a:pPr eaLnBrk="1" hangingPunct="1">
              <a:spcBef>
                <a:spcPct val="0"/>
              </a:spcBef>
            </a:pPr>
            <a:r>
              <a:rPr lang="en-US" smtClean="0"/>
              <a:t>A </a:t>
            </a:r>
            <a:r>
              <a:rPr lang="en-US" i="1" smtClean="0"/>
              <a:t>Lecture Tip</a:t>
            </a:r>
            <a:r>
              <a:rPr lang="en-US" smtClean="0"/>
              <a:t> in the IM discusses Economic Value Added and its relevance to ratio analysis.</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B3B57-A858-4BA5-8F8F-8006FCF0F0A5}" type="slidenum">
              <a:rPr lang="en-US"/>
              <a:pPr fontAlgn="base">
                <a:spcBef>
                  <a:spcPct val="0"/>
                </a:spcBef>
                <a:spcAft>
                  <a:spcPct val="0"/>
                </a:spcAft>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2007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6B952F-D32B-4289-8F32-020E5B2DD7B3}" type="slidenum">
              <a:rPr lang="en-US"/>
              <a:pPr fontAlgn="base">
                <a:spcBef>
                  <a:spcPct val="0"/>
                </a:spcBef>
                <a:spcAft>
                  <a:spcPct val="0"/>
                </a:spcAft>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smtClean="0"/>
              <a:t>: It is good for students to understand that average is not always best. Further, average levels may vary through time with the economy, and this is particularly relevant for market value measures. Further, comparisons across countries may be difficult due to differences in accounting and reporting standards.</a:t>
            </a:r>
          </a:p>
          <a:p>
            <a:pPr eaLnBrk="1" hangingPunct="1">
              <a:spcBef>
                <a:spcPct val="0"/>
              </a:spcBef>
            </a:pPr>
            <a:endParaRPr lang="en-US" smtClean="0"/>
          </a:p>
          <a:p>
            <a:pPr eaLnBrk="1" hangingPunct="1">
              <a:spcBef>
                <a:spcPct val="0"/>
              </a:spcBef>
            </a:pPr>
            <a:r>
              <a:rPr lang="en-US" smtClean="0"/>
              <a:t>A good discussion may be asking the question: “does a market-to-book ratio below one indicate a good investment?” It may be an indication of undervaluation; however, such a ratio may also indicate negative consensus regarding the future viability of the firm.</a:t>
            </a:r>
            <a:endParaRPr lang="en-US" i="1" smtClean="0"/>
          </a:p>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28A07-9605-4861-BE04-0C371954B146}" type="slidenum">
              <a:rPr lang="en-US"/>
              <a:pPr fontAlgn="base">
                <a:spcBef>
                  <a:spcPct val="0"/>
                </a:spcBef>
                <a:spcAft>
                  <a:spcPct val="0"/>
                </a:spcAft>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book value per share is $2,556/ 190.9 = 3.61</a:t>
            </a:r>
          </a:p>
          <a:p>
            <a:pPr eaLnBrk="1" hangingPunct="1">
              <a:spcBef>
                <a:spcPct val="0"/>
              </a:spcBef>
            </a:pPr>
            <a:endParaRPr lang="en-US" i="1" smtClean="0"/>
          </a:p>
          <a:p>
            <a:pPr eaLnBrk="1" hangingPunct="1">
              <a:spcBef>
                <a:spcPct val="0"/>
              </a:spcBef>
            </a:pPr>
            <a:r>
              <a:rPr lang="en-US" i="1" smtClean="0"/>
              <a:t>Lecture Tip</a:t>
            </a:r>
            <a:r>
              <a:rPr lang="en-US" smtClean="0"/>
              <a:t>: It is good for students to understand that average is not always best. Further, average levels may vary through time with the economy, and this is particularly relevant for market value measures. Further, comparisons across countries may be difficult due to differences in accounting and reporting standards.</a:t>
            </a:r>
          </a:p>
          <a:p>
            <a:pPr eaLnBrk="1" hangingPunct="1">
              <a:spcBef>
                <a:spcPct val="0"/>
              </a:spcBef>
            </a:pPr>
            <a:endParaRPr lang="en-US" smtClean="0"/>
          </a:p>
          <a:p>
            <a:pPr eaLnBrk="1" hangingPunct="1">
              <a:spcBef>
                <a:spcPct val="0"/>
              </a:spcBef>
            </a:pPr>
            <a:r>
              <a:rPr lang="en-US" smtClean="0"/>
              <a:t>A good discussion may be asking the question: “does a market-to-book ratio below one indicate a good investment?” It may be an indication of undervaluation; however, such a ratio may also indicate negative consensus regarding the future viability of the firm.</a:t>
            </a:r>
            <a:endParaRPr lang="en-US" i="1" smtClean="0"/>
          </a:p>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CB8194-E41A-4269-A91C-F0C9A1B3B9DA}" type="slidenum">
              <a:rPr lang="en-US"/>
              <a:pPr fontAlgn="base">
                <a:spcBef>
                  <a:spcPct val="0"/>
                </a:spcBef>
                <a:spcAft>
                  <a:spcPct val="0"/>
                </a:spcAft>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AC7F22-4FDC-490D-BE60-8BB1DAA6A441}" type="slidenum">
              <a:rPr lang="en-US"/>
              <a:pPr fontAlgn="base">
                <a:spcBef>
                  <a:spcPct val="0"/>
                </a:spcBef>
                <a:spcAft>
                  <a:spcPct val="0"/>
                </a:spcAft>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smtClean="0"/>
              <a:t>: An interesting discussion revolves around the benefits and disadvantages of the easy availability of information. The advantages are apparent, but the downside includes an ability for trades to take advantage of efficiency by quickly and widely disseminating false information, especially with the lack of supervision and control over what is placed on the world wide web.</a:t>
            </a:r>
            <a:endParaRPr lang="en-US" i="1" smtClean="0"/>
          </a:p>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E8E00C-1321-49C0-ABBD-C0B1568AD1C8}" type="slidenum">
              <a:rPr lang="en-US"/>
              <a:pPr fontAlgn="base">
                <a:spcBef>
                  <a:spcPct val="0"/>
                </a:spcBef>
                <a:spcAft>
                  <a:spcPct val="0"/>
                </a:spcAft>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hypothetical firm, there are 190.9 million shares outstanding.  The net income figure and EPS are based on income from continuing operations.  The EPS and DPS are NOT in millions!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DCA13B-1B25-4F2C-8CEF-D1279CF788E8}" type="slidenum">
              <a:rPr lang="en-US"/>
              <a:pPr fontAlgn="base">
                <a:spcBef>
                  <a:spcPct val="0"/>
                </a:spcBef>
                <a:spcAft>
                  <a:spcPct val="0"/>
                </a:spcAft>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convert accounts receivables into cash, the AR goes down and the Cash goes up.</a:t>
            </a:r>
          </a:p>
          <a:p>
            <a:pPr eaLnBrk="1" hangingPunct="1">
              <a:spcBef>
                <a:spcPct val="0"/>
              </a:spcBef>
            </a:pPr>
            <a:r>
              <a:rPr lang="en-US" smtClean="0"/>
              <a:t>If we charge something (Accounts payables) then we have an additional source of funds with this short-term “loan”.</a:t>
            </a:r>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59200-D328-4025-A2B2-B5A40A9065CA}" type="slidenum">
              <a:rPr lang="en-US"/>
              <a:pPr fontAlgn="base">
                <a:spcBef>
                  <a:spcPct val="0"/>
                </a:spcBef>
                <a:spcAft>
                  <a:spcPct val="0"/>
                </a:spcAft>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pay down a notes payables short-term loan, we need and therefore use cash to do so.</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92410-B607-4A08-930E-142782ED6214}"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Investment activity: change in net fixed assets + depreciation (have to add back depreciation because it was deducted from the fixed asset account to get the net fixed asset figure). If the number is positive, then we acquired fixed assets; if it’s negative, then we sold fixed assets.</a:t>
            </a:r>
          </a:p>
          <a:p>
            <a:pPr eaLnBrk="1" hangingPunct="1">
              <a:spcBef>
                <a:spcPct val="0"/>
              </a:spcBef>
            </a:pPr>
            <a:endParaRPr lang="en-US" smtClean="0"/>
          </a:p>
          <a:p>
            <a:pPr eaLnBrk="1" hangingPunct="1">
              <a:spcBef>
                <a:spcPct val="0"/>
              </a:spcBef>
            </a:pPr>
            <a:r>
              <a:rPr lang="en-US" smtClean="0"/>
              <a:t>3138 – 3358 + 116 = -104 so we sold 104 million worth of fixed assets</a:t>
            </a:r>
          </a:p>
          <a:p>
            <a:pPr eaLnBrk="1" hangingPunct="1">
              <a:spcBef>
                <a:spcPct val="0"/>
              </a:spcBef>
            </a:pPr>
            <a:endParaRPr lang="en-US" smtClean="0"/>
          </a:p>
          <a:p>
            <a:pPr eaLnBrk="1" hangingPunct="1">
              <a:spcBef>
                <a:spcPct val="0"/>
              </a:spcBef>
            </a:pPr>
            <a:r>
              <a:rPr lang="en-US" smtClean="0"/>
              <a:t>Remind students that part of the increase in the C/S account shown on the balance sheet is the increase in Retained Earnings. That is already incorporated in the net income under operating activity.</a:t>
            </a:r>
          </a:p>
          <a:p>
            <a:pPr eaLnBrk="1" hangingPunct="1">
              <a:spcBef>
                <a:spcPct val="0"/>
              </a:spcBef>
            </a:pPr>
            <a:endParaRPr lang="en-US" smtClean="0"/>
          </a:p>
          <a:p>
            <a:pPr eaLnBrk="1" hangingPunct="1">
              <a:spcBef>
                <a:spcPct val="0"/>
              </a:spcBef>
            </a:pPr>
            <a:r>
              <a:rPr lang="en-US" smtClean="0"/>
              <a:t>Dividends paid = 190.9*1.08 = 206 million</a:t>
            </a:r>
          </a:p>
          <a:p>
            <a:pPr eaLnBrk="1" hangingPunct="1">
              <a:spcBef>
                <a:spcPct val="0"/>
              </a:spcBef>
            </a:pPr>
            <a:endParaRPr lang="en-US" smtClean="0"/>
          </a:p>
          <a:p>
            <a:pPr eaLnBrk="1" hangingPunct="1">
              <a:spcBef>
                <a:spcPct val="0"/>
              </a:spcBef>
            </a:pPr>
            <a:r>
              <a:rPr lang="en-US" smtClean="0"/>
              <a:t>Additions to RE = 689 – 206 = 483</a:t>
            </a:r>
          </a:p>
          <a:p>
            <a:pPr eaLnBrk="1" hangingPunct="1">
              <a:spcBef>
                <a:spcPct val="0"/>
              </a:spcBef>
            </a:pPr>
            <a:r>
              <a:rPr lang="en-US" smtClean="0"/>
              <a:t>Change in C/S = 2556 – 2167 – 483 = -94</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85E2E-9299-492B-84D8-8180C385C9AB}" type="slidenum">
              <a:rPr lang="en-US"/>
              <a:pPr fontAlgn="base">
                <a:spcBef>
                  <a:spcPct val="0"/>
                </a:spcBef>
                <a:spcAft>
                  <a:spcPct val="0"/>
                </a:spcAft>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AB73D-DF04-465D-A3A5-A2A19771B2C0}" type="slidenum">
              <a:rPr lang="en-US"/>
              <a:pPr fontAlgn="base">
                <a:spcBef>
                  <a:spcPct val="0"/>
                </a:spcBef>
                <a:spcAft>
                  <a:spcPct val="0"/>
                </a:spcAft>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smtClean="0"/>
              <a:t> Be sure that your students understand that “real-world” financial statements are not as straightforward as the simplified ones presented in the textbook. Actually reviewing some financial statements of companies with which they are familiar may help.  Bringing actual annual reports to the classroom can provide students the ability to see first-hand some companies providing three, four or even five years of comparative financial income statements and balance sheets from which ratios can be constructed.  This is also an opportunity to discuss the difference between annual reports that have been audited by an outside accounting firm versus those that have been posted on the web.</a:t>
            </a:r>
            <a:endParaRPr lang="en-US" i="1" smtClean="0"/>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47B12-5DF1-4E14-ADE0-38E3CED04301}" type="slidenum">
              <a:rPr lang="en-US"/>
              <a:pPr fontAlgn="base">
                <a:spcBef>
                  <a:spcPct val="0"/>
                </a:spcBef>
                <a:spcAft>
                  <a:spcPct val="0"/>
                </a:spcAft>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ratios in the following slides will be computed using the 2007 information from the Sample Balance Sheet and Income Statement.</a:t>
            </a:r>
          </a:p>
          <a:p>
            <a:pPr eaLnBrk="1" hangingPunct="1">
              <a:spcBef>
                <a:spcPct val="0"/>
              </a:spcBef>
            </a:pPr>
            <a:endParaRPr lang="en-US" smtClean="0"/>
          </a:p>
          <a:p>
            <a:pPr eaLnBrk="1" hangingPunct="1">
              <a:spcBef>
                <a:spcPct val="0"/>
              </a:spcBef>
            </a:pPr>
            <a:r>
              <a:rPr lang="en-US" i="1" smtClean="0"/>
              <a:t>Lecture Tip:</a:t>
            </a:r>
            <a:r>
              <a:rPr lang="en-US" smtClean="0"/>
              <a:t> Remind students that the point of the analysis is not simply the ability to compute the ratios, but rather the ability to interpret them. </a:t>
            </a:r>
            <a:endParaRPr lang="en-US" i="1" smtClean="0"/>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1020EA-5ADE-4E27-A1EB-41163F7684CB}" type="slidenum">
              <a:rPr lang="en-US"/>
              <a:pPr fontAlgn="base">
                <a:spcBef>
                  <a:spcPct val="0"/>
                </a:spcBef>
                <a:spcAft>
                  <a:spcPct val="0"/>
                </a:spcAft>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538DFE49-7724-4A5C-AA21-AA3B37B93C25}" type="datetime1">
              <a:rPr lang="en-US"/>
              <a:pPr>
                <a:defRPr/>
              </a:pPr>
              <a:t>9/3/2012</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2"/>
          <p:cNvSpPr>
            <a:spLocks noGrp="1"/>
          </p:cNvSpPr>
          <p:nvPr>
            <p:ph type="sldNum" sz="quarter" idx="12"/>
          </p:nvPr>
        </p:nvSpPr>
        <p:spPr/>
        <p:txBody>
          <a:bodyPr/>
          <a:lstStyle>
            <a:lvl1pPr>
              <a:defRPr/>
            </a:lvl1pPr>
          </a:lstStyle>
          <a:p>
            <a:pPr>
              <a:defRPr/>
            </a:pPr>
            <a:r>
              <a:rPr lang="en-US"/>
              <a:t>3-</a:t>
            </a:r>
            <a:fld id="{5755DD52-F185-4D83-A26C-671F4541169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8E2439B-4583-4C9F-BC70-89317E200C05}" type="datetime1">
              <a:rPr lang="en-US"/>
              <a:pPr>
                <a:defRPr/>
              </a:pPr>
              <a:t>9/3/2012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3-</a:t>
            </a:r>
            <a:fld id="{6A0B2E35-CF75-4B5F-93D7-4077219DF9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81BB61-1CBA-4A72-8E1E-36A05AA62946}" type="datetime1">
              <a:rPr lang="en-US"/>
              <a:pPr>
                <a:defRPr/>
              </a:pPr>
              <a:t>9/3/2012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3-</a:t>
            </a:r>
            <a:fld id="{FCFC1EE8-F04E-4E10-B6C5-9AF7B77A0E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BB0CE10-B3D3-461F-B909-2382E79E17D5}" type="datetime1">
              <a:rPr lang="en-US"/>
              <a:pPr>
                <a:defRPr/>
              </a:pPr>
              <a:t>9/3/2012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3-</a:t>
            </a:r>
            <a:fld id="{2580F07C-8020-41AF-90A9-35C1CAB58E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3147AC0-563C-4D71-8355-3672F019879C}" type="datetime1">
              <a:rPr lang="en-US"/>
              <a:pPr>
                <a:defRPr/>
              </a:pPr>
              <a:t>9/3/2012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22"/>
          <p:cNvSpPr>
            <a:spLocks noGrp="1"/>
          </p:cNvSpPr>
          <p:nvPr>
            <p:ph type="sldNum" sz="quarter" idx="12"/>
          </p:nvPr>
        </p:nvSpPr>
        <p:spPr/>
        <p:txBody>
          <a:bodyPr/>
          <a:lstStyle>
            <a:lvl1pPr>
              <a:defRPr/>
            </a:lvl1pPr>
          </a:lstStyle>
          <a:p>
            <a:pPr>
              <a:defRPr/>
            </a:pPr>
            <a:r>
              <a:rPr lang="en-US"/>
              <a:t>3-</a:t>
            </a:r>
            <a:fld id="{48A93A91-A448-4F16-9498-22936367F7F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C86108D-E632-4388-8CF9-DC59ED833FA4}" type="datetime1">
              <a:rPr lang="en-US"/>
              <a:pPr>
                <a:defRPr/>
              </a:pPr>
              <a:t>9/3/2012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3-</a:t>
            </a:r>
            <a:fld id="{15782DF9-8EE4-40D7-A606-4597A3E597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7A03FEF-96F0-486D-97F1-FF0C07BFB425}" type="datetime1">
              <a:rPr lang="en-US"/>
              <a:pPr>
                <a:defRPr/>
              </a:pPr>
              <a:t>9/3/2012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3-</a:t>
            </a:r>
            <a:fld id="{47B6B68C-88BD-4F08-8E04-D396A05705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2C05254-B72B-4F3A-B2DE-FE67711A382D}" type="datetime1">
              <a:rPr lang="en-US"/>
              <a:pPr>
                <a:defRPr/>
              </a:pPr>
              <a:t>9/3/2012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3-</a:t>
            </a:r>
            <a:fld id="{5AE97D9A-DFB6-41FC-8EC7-37AC61EBCC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9BF145F-27EF-4CB0-ADC8-F50A0A6E1E9C}" type="datetime1">
              <a:rPr lang="en-US"/>
              <a:pPr>
                <a:defRPr/>
              </a:pPr>
              <a:t>9/3/2012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3-</a:t>
            </a:r>
            <a:fld id="{9EC48F4A-B5EF-4D3B-8F18-8CA3A4C047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35D21F6-863F-4855-B3FA-7088C04F59B0}" type="datetime1">
              <a:rPr lang="en-US"/>
              <a:pPr>
                <a:defRPr/>
              </a:pPr>
              <a:t>9/3/2012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3-</a:t>
            </a:r>
            <a:fld id="{76C7DBF1-4C2B-437A-94C1-8709D8378A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E1B8E0D9-72B2-4E44-ACEF-E6AED2C28DCD}" type="datetime1">
              <a:rPr lang="en-US"/>
              <a:pPr>
                <a:defRPr/>
              </a:pPr>
              <a:t>9/3/2012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22"/>
          <p:cNvSpPr>
            <a:spLocks noGrp="1"/>
          </p:cNvSpPr>
          <p:nvPr>
            <p:ph type="sldNum" sz="quarter" idx="12"/>
          </p:nvPr>
        </p:nvSpPr>
        <p:spPr/>
        <p:txBody>
          <a:bodyPr/>
          <a:lstStyle>
            <a:lvl1pPr>
              <a:defRPr/>
            </a:lvl1pPr>
          </a:lstStyle>
          <a:p>
            <a:pPr>
              <a:defRPr/>
            </a:pPr>
            <a:r>
              <a:rPr lang="en-US"/>
              <a:t>3-</a:t>
            </a:r>
            <a:fld id="{929C55C3-369A-41D7-B77C-EFA7D048E8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8C7C15C9-0FF1-49F6-9366-CC9FC20524A1}" type="datetime1">
              <a:rPr lang="en-US"/>
              <a:pPr>
                <a:defRPr/>
              </a:pPr>
              <a:t>9/3/2012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3-</a:t>
            </a:r>
            <a:fld id="{9C68A462-B4AD-4517-84A4-00483F19FF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69" r:id="rId7"/>
    <p:sldLayoutId id="2147483674" r:id="rId8"/>
    <p:sldLayoutId id="2147483675"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reuters.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22"/>
          <p:cNvSpPr>
            <a:spLocks noGrp="1"/>
          </p:cNvSpPr>
          <p:nvPr>
            <p:ph type="sldNum" sz="quarter" idx="12"/>
          </p:nvPr>
        </p:nvSpPr>
        <p:spPr bwMode="auto">
          <a:ln>
            <a:round/>
            <a:headEnd/>
            <a:tailEnd/>
          </a:ln>
        </p:spPr>
        <p:txBody>
          <a:bodyPr/>
          <a:lstStyle/>
          <a:p>
            <a:r>
              <a:rPr lang="en-US" smtClean="0"/>
              <a:t>3-</a:t>
            </a:r>
            <a:fld id="{D8163E4E-4918-4A56-8086-C27EE7791F99}" type="slidenum">
              <a:rPr lang="en-US" smtClean="0"/>
              <a:pPr/>
              <a:t>1</a:t>
            </a:fld>
            <a:endParaRPr lang="en-US" smtClean="0"/>
          </a:p>
        </p:txBody>
      </p:sp>
      <p:pic>
        <p:nvPicPr>
          <p:cNvPr id="14338"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495300" y="2641600"/>
            <a:ext cx="7848600" cy="671513"/>
          </a:xfrm>
          <a:prstGeom prst="rect">
            <a:avLst/>
          </a:prstGeom>
          <a:noFill/>
          <a:ln w="9525">
            <a:noFill/>
            <a:miter lim="800000"/>
            <a:headEnd/>
            <a:tailEnd/>
          </a:ln>
        </p:spPr>
        <p:txBody>
          <a:bodyPr>
            <a:spAutoFit/>
          </a:bodyPr>
          <a:lstStyle/>
          <a:p>
            <a:pPr algn="ctr"/>
            <a:r>
              <a:rPr lang="en-US" sz="3800" b="1">
                <a:solidFill>
                  <a:schemeClr val="tx2"/>
                </a:solidFill>
                <a:latin typeface="Franklin Gothic Book" pitchFamily="34" charset="0"/>
              </a:rPr>
              <a:t>Working with Financial Statements</a:t>
            </a:r>
          </a:p>
        </p:txBody>
      </p:sp>
      <p:grpSp>
        <p:nvGrpSpPr>
          <p:cNvPr id="14341" name="Group 10"/>
          <p:cNvGrpSpPr>
            <a:grpSpLocks/>
          </p:cNvGrpSpPr>
          <p:nvPr/>
        </p:nvGrpSpPr>
        <p:grpSpPr bwMode="auto">
          <a:xfrm>
            <a:off x="225425" y="146050"/>
            <a:ext cx="2487613" cy="2493963"/>
            <a:chOff x="142" y="92"/>
            <a:chExt cx="1567" cy="157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44" y="96"/>
              <a:ext cx="1562" cy="1562"/>
            </a:xfrm>
            <a:prstGeom prst="rect">
              <a:avLst/>
            </a:prstGeom>
            <a:noFill/>
          </p:spPr>
        </p:pic>
        <p:sp>
          <p:nvSpPr>
            <p:cNvPr id="11" name="TextBox 10"/>
            <p:cNvSpPr txBox="1"/>
            <p:nvPr/>
          </p:nvSpPr>
          <p:spPr>
            <a:xfrm>
              <a:off x="232" y="672"/>
              <a:ext cx="1392" cy="404"/>
            </a:xfrm>
            <a:prstGeom prst="rect">
              <a:avLst/>
            </a:prstGeom>
            <a:noFill/>
          </p:spPr>
          <p:txBody>
            <a:bodyPr>
              <a:spAutoFit/>
            </a:bodyPr>
            <a:lstStyle/>
            <a:p>
              <a:pPr algn="ctr" fontAlgn="auto">
                <a:spcBef>
                  <a:spcPts val="0"/>
                </a:spcBef>
                <a:spcAft>
                  <a:spcPts val="0"/>
                </a:spcAft>
                <a:defRPr/>
              </a:pPr>
              <a:r>
                <a:rPr lang="en-US" sz="3600" b="1" dirty="0">
                  <a:solidFill>
                    <a:schemeClr val="bg1"/>
                  </a:solidFill>
                  <a:latin typeface="+mj-lt"/>
                </a:rPr>
                <a:t>Chapter 3</a:t>
              </a:r>
            </a:p>
          </p:txBody>
        </p:sp>
      </p:grpSp>
      <p:sp>
        <p:nvSpPr>
          <p:cNvPr id="14342"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4343"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22"/>
          <p:cNvSpPr>
            <a:spLocks noGrp="1"/>
          </p:cNvSpPr>
          <p:nvPr>
            <p:ph type="sldNum" sz="quarter" idx="12"/>
          </p:nvPr>
        </p:nvSpPr>
        <p:spPr bwMode="auto">
          <a:ln>
            <a:round/>
            <a:headEnd/>
            <a:tailEnd/>
          </a:ln>
        </p:spPr>
        <p:txBody>
          <a:bodyPr/>
          <a:lstStyle/>
          <a:p>
            <a:r>
              <a:rPr lang="en-US" smtClean="0"/>
              <a:t>3-</a:t>
            </a:r>
            <a:fld id="{61F4406E-E57D-41CC-ACCE-DB377C3E28D5}" type="slidenum">
              <a:rPr lang="en-US" smtClean="0"/>
              <a:pPr/>
              <a:t>10</a:t>
            </a:fld>
            <a:endParaRPr lang="en-US" smtClean="0"/>
          </a:p>
        </p:txBody>
      </p:sp>
      <p:sp>
        <p:nvSpPr>
          <p:cNvPr id="28674" name="Title 1"/>
          <p:cNvSpPr>
            <a:spLocks noGrp="1"/>
          </p:cNvSpPr>
          <p:nvPr>
            <p:ph type="title"/>
          </p:nvPr>
        </p:nvSpPr>
        <p:spPr>
          <a:solidFill>
            <a:schemeClr val="bg2"/>
          </a:solidFill>
        </p:spPr>
        <p:txBody>
          <a:bodyPr/>
          <a:lstStyle/>
          <a:p>
            <a:pPr algn="ctr" eaLnBrk="1" hangingPunct="1"/>
            <a:r>
              <a:rPr lang="en-US" b="1" smtClean="0"/>
              <a:t>Sample Statement of Cash Flows</a:t>
            </a:r>
          </a:p>
        </p:txBody>
      </p:sp>
      <p:graphicFrame>
        <p:nvGraphicFramePr>
          <p:cNvPr id="3" name="Table 2"/>
          <p:cNvGraphicFramePr>
            <a:graphicFrameLocks noGrp="1"/>
          </p:cNvGraphicFramePr>
          <p:nvPr/>
        </p:nvGraphicFramePr>
        <p:xfrm>
          <a:off x="685800" y="1981200"/>
          <a:ext cx="7924800" cy="4648203"/>
        </p:xfrm>
        <a:graphic>
          <a:graphicData uri="http://schemas.openxmlformats.org/drawingml/2006/table">
            <a:tbl>
              <a:tblPr/>
              <a:tblGrid>
                <a:gridCol w="2792986"/>
                <a:gridCol w="897286"/>
                <a:gridCol w="2951114"/>
                <a:gridCol w="1283414"/>
              </a:tblGrid>
              <a:tr h="354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Cash, beginning of year</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58</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Financing Activity</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54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Operating Activity</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Decrease in Notes Payable</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-93</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64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Net Income</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689</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Decrease in LT Debt</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-248</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622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Plus: Depreciation</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116</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Decrease in C/S (minus RE)</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-94</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Decrease in A/R</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36</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Dividends Paid</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-206</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Decrease in Inventory</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60</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Net Cash from Financing</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-641</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19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Increase in A/P</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19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Increase in Other CL</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309</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Net Increase in Cash</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638</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Less: Increase in other CA</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-39</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Net Cash from Operations</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1,175</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Cash End of Year</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696</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Investment Activity</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19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     Sale of Fixed Assets</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104</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21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Net Cash from Investments</a:t>
                      </a:r>
                    </a:p>
                  </a:txBody>
                  <a:tcPr marL="91431" marR="91431"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104</a:t>
                      </a:r>
                    </a:p>
                  </a:txBody>
                  <a:tcPr marL="91431" marR="91431"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hMerge="1">
                  <a:txBody>
                    <a:bodyPr/>
                    <a:lstStyle/>
                    <a:p>
                      <a:endParaRPr lang="en-US"/>
                    </a:p>
                  </a:txBody>
                  <a:tcPr/>
                </a:tc>
              </a:tr>
            </a:tbl>
          </a:graphicData>
        </a:graphic>
      </p:graphicFrame>
      <p:sp>
        <p:nvSpPr>
          <p:cNvPr id="28751" name="TextBox 3"/>
          <p:cNvSpPr txBox="1">
            <a:spLocks noChangeArrowheads="1"/>
          </p:cNvSpPr>
          <p:nvPr/>
        </p:nvSpPr>
        <p:spPr bwMode="auto">
          <a:xfrm>
            <a:off x="2133600" y="1447800"/>
            <a:ext cx="4648200" cy="400050"/>
          </a:xfrm>
          <a:prstGeom prst="rect">
            <a:avLst/>
          </a:prstGeom>
          <a:noFill/>
          <a:ln w="9525">
            <a:noFill/>
            <a:miter lim="800000"/>
            <a:headEnd/>
            <a:tailEnd/>
          </a:ln>
        </p:spPr>
        <p:txBody>
          <a:bodyPr>
            <a:spAutoFit/>
          </a:bodyPr>
          <a:lstStyle/>
          <a:p>
            <a:pPr algn="ctr"/>
            <a:r>
              <a:rPr lang="en-US" sz="2000" b="1">
                <a:latin typeface="Perpetua" pitchFamily="18" charset="0"/>
                <a:cs typeface="Arial" charset="0"/>
              </a:rPr>
              <a:t>(Numbers in millions of dollars)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2"/>
          <p:cNvSpPr>
            <a:spLocks noGrp="1"/>
          </p:cNvSpPr>
          <p:nvPr>
            <p:ph type="sldNum" sz="quarter" idx="12"/>
          </p:nvPr>
        </p:nvSpPr>
        <p:spPr bwMode="auto">
          <a:ln>
            <a:round/>
            <a:headEnd/>
            <a:tailEnd/>
          </a:ln>
        </p:spPr>
        <p:txBody>
          <a:bodyPr/>
          <a:lstStyle/>
          <a:p>
            <a:r>
              <a:rPr lang="en-US" smtClean="0"/>
              <a:t>3-</a:t>
            </a:r>
            <a:fld id="{9BC3027D-21E6-4599-8975-11FD86F380DC}" type="slidenum">
              <a:rPr lang="en-US" smtClean="0"/>
              <a:pPr/>
              <a:t>11</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3321050"/>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Cash Flows and Financial Statements: A Closer Look</a:t>
            </a:r>
          </a:p>
          <a:p>
            <a:pPr marL="284163" indent="-284163">
              <a:buFont typeface="Arial" charset="0"/>
              <a:buChar char="•"/>
            </a:pPr>
            <a:r>
              <a:rPr lang="en-US" sz="3200" b="1">
                <a:latin typeface="Perpetua" pitchFamily="18" charset="0"/>
              </a:rPr>
              <a:t>Standardized Financial Statements</a:t>
            </a:r>
          </a:p>
          <a:p>
            <a:pPr marL="284163" indent="-284163">
              <a:buFont typeface="Arial" charset="0"/>
              <a:buChar char="•"/>
            </a:pPr>
            <a:r>
              <a:rPr lang="en-US" sz="3200" b="1">
                <a:latin typeface="Perpetua" pitchFamily="18" charset="0"/>
              </a:rPr>
              <a:t>Ratio Analysis</a:t>
            </a:r>
          </a:p>
          <a:p>
            <a:pPr marL="284163" indent="-284163">
              <a:buFont typeface="Arial" charset="0"/>
              <a:buChar char="•"/>
            </a:pPr>
            <a:r>
              <a:rPr lang="en-US" sz="3200" b="1">
                <a:latin typeface="Perpetua" pitchFamily="18" charset="0"/>
              </a:rPr>
              <a:t>The DuPont Identity</a:t>
            </a:r>
          </a:p>
          <a:p>
            <a:pPr marL="284163" indent="-284163">
              <a:buFont typeface="Arial" charset="0"/>
              <a:buChar char="•"/>
            </a:pPr>
            <a:r>
              <a:rPr lang="en-US" sz="3200" b="1">
                <a:latin typeface="Perpetua" pitchFamily="18" charset="0"/>
              </a:rPr>
              <a:t>Using Financial Statement Information</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1" end="1"/>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r>
              <a:rPr lang="en-US" smtClean="0"/>
              <a:t>3-</a:t>
            </a:r>
            <a:fld id="{B9278AB2-EB88-4CA8-AE86-6074AB8D2D70}" type="slidenum">
              <a:rPr lang="en-US" smtClean="0"/>
              <a:pPr/>
              <a:t>12</a:t>
            </a:fld>
            <a:endParaRPr lang="en-US" smtClean="0"/>
          </a:p>
        </p:txBody>
      </p:sp>
      <p:sp>
        <p:nvSpPr>
          <p:cNvPr id="31746" name="Title 1"/>
          <p:cNvSpPr>
            <a:spLocks noGrp="1"/>
          </p:cNvSpPr>
          <p:nvPr>
            <p:ph type="title"/>
          </p:nvPr>
        </p:nvSpPr>
        <p:spPr>
          <a:solidFill>
            <a:schemeClr val="bg2"/>
          </a:solidFill>
        </p:spPr>
        <p:txBody>
          <a:bodyPr/>
          <a:lstStyle/>
          <a:p>
            <a:pPr eaLnBrk="1" hangingPunct="1"/>
            <a:r>
              <a:rPr lang="en-US" b="1" smtClean="0"/>
              <a:t>Standardized Financial Statements</a:t>
            </a:r>
          </a:p>
        </p:txBody>
      </p:sp>
      <p:sp>
        <p:nvSpPr>
          <p:cNvPr id="3" name="TextBox 2"/>
          <p:cNvSpPr txBox="1">
            <a:spLocks noChangeArrowheads="1"/>
          </p:cNvSpPr>
          <p:nvPr/>
        </p:nvSpPr>
        <p:spPr bwMode="auto">
          <a:xfrm>
            <a:off x="1143000" y="1725613"/>
            <a:ext cx="6858000" cy="3081337"/>
          </a:xfrm>
          <a:prstGeom prst="rect">
            <a:avLst/>
          </a:prstGeom>
          <a:noFill/>
          <a:ln w="9525">
            <a:noFill/>
            <a:miter lim="800000"/>
            <a:headEnd/>
            <a:tailEnd/>
          </a:ln>
        </p:spPr>
        <p:txBody>
          <a:bodyPr>
            <a:spAutoFit/>
          </a:bodyPr>
          <a:lstStyle/>
          <a:p>
            <a:pPr marL="284163" indent="-284163">
              <a:buFont typeface="Arial" charset="0"/>
              <a:buChar char="•"/>
            </a:pPr>
            <a:r>
              <a:rPr lang="en-US" sz="2800" b="1">
                <a:latin typeface="Perpetua" pitchFamily="18" charset="0"/>
                <a:cs typeface="Arial" charset="0"/>
              </a:rPr>
              <a:t>Standardized statements make it easier to compare financial information, particularly as the company grows</a:t>
            </a:r>
          </a:p>
          <a:p>
            <a:pPr marL="284163" indent="-284163">
              <a:buFont typeface="Arial" charset="0"/>
              <a:buChar char="•"/>
            </a:pPr>
            <a:endParaRPr lang="en-US" sz="2800" b="1">
              <a:latin typeface="Perpetua" pitchFamily="18" charset="0"/>
              <a:cs typeface="Arial" charset="0"/>
            </a:endParaRPr>
          </a:p>
          <a:p>
            <a:pPr marL="284163" indent="-284163">
              <a:buFont typeface="Arial" charset="0"/>
              <a:buChar char="•"/>
            </a:pPr>
            <a:r>
              <a:rPr lang="en-US" sz="2800" b="1">
                <a:latin typeface="Perpetua" pitchFamily="18" charset="0"/>
                <a:cs typeface="Arial" charset="0"/>
              </a:rPr>
              <a:t>They are also useful for comparing companies of different sizes, particularly within the same industry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r>
              <a:rPr lang="en-US" smtClean="0"/>
              <a:t>3-</a:t>
            </a:r>
            <a:fld id="{E7D55AE2-DE40-4F2D-AC18-F83EBD428013}" type="slidenum">
              <a:rPr lang="en-US" smtClean="0"/>
              <a:pPr/>
              <a:t>13</a:t>
            </a:fld>
            <a:endParaRPr lang="en-US" smtClean="0"/>
          </a:p>
        </p:txBody>
      </p:sp>
      <p:sp>
        <p:nvSpPr>
          <p:cNvPr id="32770" name="Title 1"/>
          <p:cNvSpPr>
            <a:spLocks noGrp="1"/>
          </p:cNvSpPr>
          <p:nvPr>
            <p:ph type="title"/>
          </p:nvPr>
        </p:nvSpPr>
        <p:spPr>
          <a:solidFill>
            <a:schemeClr val="bg2"/>
          </a:solidFill>
        </p:spPr>
        <p:txBody>
          <a:bodyPr/>
          <a:lstStyle/>
          <a:p>
            <a:pPr algn="ctr" eaLnBrk="1" hangingPunct="1"/>
            <a:r>
              <a:rPr lang="en-US" b="1" smtClean="0"/>
              <a:t>Standardized Financial Statements</a:t>
            </a:r>
          </a:p>
        </p:txBody>
      </p:sp>
      <p:sp>
        <p:nvSpPr>
          <p:cNvPr id="3" name="TextBox 2"/>
          <p:cNvSpPr txBox="1">
            <a:spLocks noChangeArrowheads="1"/>
          </p:cNvSpPr>
          <p:nvPr/>
        </p:nvSpPr>
        <p:spPr bwMode="auto">
          <a:xfrm>
            <a:off x="914400" y="1752600"/>
            <a:ext cx="7696200" cy="4278313"/>
          </a:xfrm>
          <a:prstGeom prst="rect">
            <a:avLst/>
          </a:prstGeom>
          <a:noFill/>
          <a:ln w="9525">
            <a:noFill/>
            <a:miter lim="800000"/>
            <a:headEnd/>
            <a:tailEnd/>
          </a:ln>
        </p:spPr>
        <p:txBody>
          <a:bodyPr>
            <a:spAutoFit/>
          </a:bodyPr>
          <a:lstStyle/>
          <a:p>
            <a:r>
              <a:rPr lang="en-US" sz="3200" b="1">
                <a:latin typeface="Perpetua" pitchFamily="18" charset="0"/>
                <a:cs typeface="Arial" charset="0"/>
              </a:rPr>
              <a:t>Common-Size </a:t>
            </a:r>
            <a:r>
              <a:rPr lang="en-US" sz="3200" b="1">
                <a:solidFill>
                  <a:srgbClr val="0070C0"/>
                </a:solidFill>
                <a:latin typeface="Perpetua" pitchFamily="18" charset="0"/>
                <a:cs typeface="Arial" charset="0"/>
              </a:rPr>
              <a:t>Balance Sheets:</a:t>
            </a:r>
          </a:p>
          <a:p>
            <a:endParaRPr lang="en-US" sz="2000" b="1">
              <a:solidFill>
                <a:srgbClr val="0070C0"/>
              </a:solidFill>
              <a:latin typeface="Perpetua" pitchFamily="18" charset="0"/>
              <a:cs typeface="Arial" charset="0"/>
            </a:endParaRPr>
          </a:p>
          <a:p>
            <a:pPr lvl="1"/>
            <a:r>
              <a:rPr lang="en-US" sz="2800" b="1">
                <a:latin typeface="Perpetua" pitchFamily="18" charset="0"/>
                <a:cs typeface="Arial" charset="0"/>
              </a:rPr>
              <a:t>Compute all accounts as a </a:t>
            </a:r>
          </a:p>
          <a:p>
            <a:pPr lvl="1"/>
            <a:r>
              <a:rPr lang="en-US" sz="2800" b="1">
                <a:solidFill>
                  <a:srgbClr val="7030A0"/>
                </a:solidFill>
                <a:latin typeface="Perpetua" pitchFamily="18" charset="0"/>
                <a:cs typeface="Arial" charset="0"/>
              </a:rPr>
              <a:t>percent of </a:t>
            </a:r>
            <a:r>
              <a:rPr lang="en-US" sz="2800" b="1" u="sng">
                <a:solidFill>
                  <a:srgbClr val="7030A0"/>
                </a:solidFill>
                <a:latin typeface="Perpetua" pitchFamily="18" charset="0"/>
                <a:cs typeface="Arial" charset="0"/>
              </a:rPr>
              <a:t>total assets</a:t>
            </a:r>
          </a:p>
          <a:p>
            <a:pPr lvl="1"/>
            <a:endParaRPr lang="en-US" sz="2800" b="1">
              <a:latin typeface="Perpetua" pitchFamily="18" charset="0"/>
              <a:cs typeface="Arial" charset="0"/>
            </a:endParaRPr>
          </a:p>
          <a:p>
            <a:r>
              <a:rPr lang="en-US" sz="3200" b="1">
                <a:latin typeface="Perpetua" pitchFamily="18" charset="0"/>
                <a:cs typeface="Arial" charset="0"/>
              </a:rPr>
              <a:t>Common-Size </a:t>
            </a:r>
            <a:r>
              <a:rPr lang="en-US" sz="3200" b="1">
                <a:solidFill>
                  <a:srgbClr val="0070C0"/>
                </a:solidFill>
                <a:latin typeface="Perpetua" pitchFamily="18" charset="0"/>
                <a:cs typeface="Arial" charset="0"/>
              </a:rPr>
              <a:t>Income Statements:</a:t>
            </a:r>
          </a:p>
          <a:p>
            <a:endParaRPr lang="en-US" sz="2000" b="1">
              <a:solidFill>
                <a:srgbClr val="0070C0"/>
              </a:solidFill>
              <a:latin typeface="Perpetua" pitchFamily="18" charset="0"/>
              <a:cs typeface="Arial" charset="0"/>
            </a:endParaRPr>
          </a:p>
          <a:p>
            <a:pPr lvl="1"/>
            <a:r>
              <a:rPr lang="en-US" sz="2800" b="1">
                <a:latin typeface="Perpetua" pitchFamily="18" charset="0"/>
                <a:cs typeface="Arial" charset="0"/>
              </a:rPr>
              <a:t>Compute all line items as a </a:t>
            </a:r>
          </a:p>
          <a:p>
            <a:pPr lvl="1"/>
            <a:r>
              <a:rPr lang="en-US" sz="2800" b="1">
                <a:solidFill>
                  <a:srgbClr val="7030A0"/>
                </a:solidFill>
                <a:latin typeface="Perpetua" pitchFamily="18" charset="0"/>
                <a:cs typeface="Arial" charset="0"/>
              </a:rPr>
              <a:t>percent of </a:t>
            </a:r>
            <a:r>
              <a:rPr lang="en-US" sz="2800" b="1" u="sng">
                <a:solidFill>
                  <a:srgbClr val="7030A0"/>
                </a:solidFill>
                <a:latin typeface="Perpetua" pitchFamily="18" charset="0"/>
                <a:cs typeface="Arial" charset="0"/>
              </a:rPr>
              <a:t>sales</a:t>
            </a:r>
          </a:p>
          <a:p>
            <a:pPr>
              <a:buFont typeface="Arial" charset="0"/>
              <a:buChar char="•"/>
            </a:pPr>
            <a:endParaRPr lang="en-US" sz="28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lide(fromBottom)">
                                      <p:cBhvr>
                                        <p:cTn id="18" dur="1000"/>
                                        <p:tgtEl>
                                          <p:spTgt spid="3">
                                            <p:txEl>
                                              <p:pRg st="5" end="5"/>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1000"/>
                                        <p:tgtEl>
                                          <p:spTgt spid="3">
                                            <p:txEl>
                                              <p:pRg st="7" end="7"/>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slide(fromBottom)">
                                      <p:cBhvr>
                                        <p:cTn id="2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2"/>
          <p:cNvSpPr>
            <a:spLocks noGrp="1"/>
          </p:cNvSpPr>
          <p:nvPr>
            <p:ph type="sldNum" sz="quarter" idx="12"/>
          </p:nvPr>
        </p:nvSpPr>
        <p:spPr bwMode="auto">
          <a:ln>
            <a:round/>
            <a:headEnd/>
            <a:tailEnd/>
          </a:ln>
        </p:spPr>
        <p:txBody>
          <a:bodyPr/>
          <a:lstStyle/>
          <a:p>
            <a:r>
              <a:rPr lang="en-US" smtClean="0"/>
              <a:t>3-</a:t>
            </a:r>
            <a:fld id="{761A1E3A-51D3-4ABE-8CF4-37AFA89678C6}" type="slidenum">
              <a:rPr lang="en-US" smtClean="0"/>
              <a:pPr/>
              <a:t>14</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3321050"/>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Cash Flows and Financial Statements: A Closer Look</a:t>
            </a:r>
          </a:p>
          <a:p>
            <a:pPr marL="284163" indent="-284163">
              <a:buFont typeface="Arial" charset="0"/>
              <a:buChar char="•"/>
            </a:pPr>
            <a:r>
              <a:rPr lang="en-US" sz="3200" b="1">
                <a:latin typeface="Perpetua" pitchFamily="18" charset="0"/>
              </a:rPr>
              <a:t>Standardized Financial Statements</a:t>
            </a:r>
          </a:p>
          <a:p>
            <a:pPr marL="284163" indent="-284163">
              <a:buFont typeface="Arial" charset="0"/>
              <a:buChar char="•"/>
            </a:pPr>
            <a:r>
              <a:rPr lang="en-US" sz="3200" b="1">
                <a:latin typeface="Perpetua" pitchFamily="18" charset="0"/>
              </a:rPr>
              <a:t>Ratio Analysis</a:t>
            </a:r>
          </a:p>
          <a:p>
            <a:pPr marL="284163" indent="-284163">
              <a:buFont typeface="Arial" charset="0"/>
              <a:buChar char="•"/>
            </a:pPr>
            <a:r>
              <a:rPr lang="en-US" sz="3200" b="1">
                <a:latin typeface="Perpetua" pitchFamily="18" charset="0"/>
              </a:rPr>
              <a:t>The DuPont Identity</a:t>
            </a:r>
          </a:p>
          <a:p>
            <a:pPr marL="284163" indent="-284163">
              <a:buFont typeface="Arial" charset="0"/>
              <a:buChar char="•"/>
            </a:pPr>
            <a:r>
              <a:rPr lang="en-US" sz="3200" b="1">
                <a:latin typeface="Perpetua" pitchFamily="18" charset="0"/>
              </a:rPr>
              <a:t>Using Financial Statement Information</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2"/>
          <p:cNvSpPr>
            <a:spLocks noGrp="1"/>
          </p:cNvSpPr>
          <p:nvPr>
            <p:ph type="sldNum" sz="quarter" idx="12"/>
          </p:nvPr>
        </p:nvSpPr>
        <p:spPr bwMode="auto">
          <a:ln>
            <a:round/>
            <a:headEnd/>
            <a:tailEnd/>
          </a:ln>
        </p:spPr>
        <p:txBody>
          <a:bodyPr/>
          <a:lstStyle/>
          <a:p>
            <a:r>
              <a:rPr lang="en-US" smtClean="0"/>
              <a:t>3-</a:t>
            </a:r>
            <a:fld id="{A25C1F65-895F-4154-95A6-C28575524258}" type="slidenum">
              <a:rPr lang="en-US" smtClean="0"/>
              <a:pPr/>
              <a:t>15</a:t>
            </a:fld>
            <a:endParaRPr lang="en-US" smtClean="0"/>
          </a:p>
        </p:txBody>
      </p:sp>
      <p:sp>
        <p:nvSpPr>
          <p:cNvPr id="34818" name="Title 1"/>
          <p:cNvSpPr>
            <a:spLocks noGrp="1"/>
          </p:cNvSpPr>
          <p:nvPr>
            <p:ph type="title"/>
          </p:nvPr>
        </p:nvSpPr>
        <p:spPr>
          <a:solidFill>
            <a:schemeClr val="bg2"/>
          </a:solidFill>
        </p:spPr>
        <p:txBody>
          <a:bodyPr/>
          <a:lstStyle/>
          <a:p>
            <a:pPr algn="ctr" eaLnBrk="1" hangingPunct="1"/>
            <a:r>
              <a:rPr lang="en-US" sz="4800" b="1" smtClean="0"/>
              <a:t>Ratio Analysis</a:t>
            </a:r>
          </a:p>
        </p:txBody>
      </p:sp>
      <p:sp>
        <p:nvSpPr>
          <p:cNvPr id="3" name="TextBox 2"/>
          <p:cNvSpPr txBox="1">
            <a:spLocks noChangeArrowheads="1"/>
          </p:cNvSpPr>
          <p:nvPr/>
        </p:nvSpPr>
        <p:spPr bwMode="auto">
          <a:xfrm>
            <a:off x="685800" y="1524000"/>
            <a:ext cx="8077200" cy="4524375"/>
          </a:xfrm>
          <a:prstGeom prst="rect">
            <a:avLst/>
          </a:prstGeom>
          <a:noFill/>
          <a:ln w="9525">
            <a:noFill/>
            <a:miter lim="800000"/>
            <a:headEnd/>
            <a:tailEnd/>
          </a:ln>
        </p:spPr>
        <p:txBody>
          <a:bodyPr>
            <a:spAutoFit/>
          </a:bodyPr>
          <a:lstStyle/>
          <a:p>
            <a:r>
              <a:rPr lang="en-US" sz="3600" b="1">
                <a:latin typeface="Perpetua" pitchFamily="18" charset="0"/>
                <a:cs typeface="Arial" charset="0"/>
              </a:rPr>
              <a:t>The </a:t>
            </a:r>
            <a:r>
              <a:rPr lang="en-US" sz="3600" b="1">
                <a:solidFill>
                  <a:srgbClr val="0070C0"/>
                </a:solidFill>
                <a:latin typeface="Perpetua" pitchFamily="18" charset="0"/>
                <a:cs typeface="Arial" charset="0"/>
              </a:rPr>
              <a:t>goal</a:t>
            </a:r>
            <a:r>
              <a:rPr lang="en-US" sz="3600" b="1">
                <a:latin typeface="Perpetua" pitchFamily="18" charset="0"/>
                <a:cs typeface="Arial" charset="0"/>
              </a:rPr>
              <a:t> of ratio analysis is to take the numerous lines from both the income statement and balance sheet and to </a:t>
            </a:r>
            <a:r>
              <a:rPr lang="en-US" sz="3600" b="1">
                <a:solidFill>
                  <a:srgbClr val="7030A0"/>
                </a:solidFill>
                <a:latin typeface="Perpetua" pitchFamily="18" charset="0"/>
                <a:cs typeface="Arial" charset="0"/>
              </a:rPr>
              <a:t>interpret</a:t>
            </a:r>
            <a:r>
              <a:rPr lang="en-US" sz="3600" b="1">
                <a:latin typeface="Perpetua" pitchFamily="18" charset="0"/>
                <a:cs typeface="Arial" charset="0"/>
              </a:rPr>
              <a:t> this information in a meaningful way.  </a:t>
            </a:r>
          </a:p>
          <a:p>
            <a:endParaRPr lang="en-US" sz="3600" b="1">
              <a:latin typeface="Perpetua" pitchFamily="18" charset="0"/>
              <a:cs typeface="Arial" charset="0"/>
            </a:endParaRPr>
          </a:p>
          <a:p>
            <a:r>
              <a:rPr lang="en-US" sz="3600" b="1">
                <a:latin typeface="Perpetua" pitchFamily="18" charset="0"/>
                <a:cs typeface="Arial" charset="0"/>
              </a:rPr>
              <a:t>There is simply </a:t>
            </a:r>
            <a:r>
              <a:rPr lang="en-US" sz="3600" b="1">
                <a:solidFill>
                  <a:srgbClr val="FF0000"/>
                </a:solidFill>
                <a:latin typeface="Perpetua" pitchFamily="18" charset="0"/>
                <a:cs typeface="Arial" charset="0"/>
              </a:rPr>
              <a:t>too much information</a:t>
            </a:r>
            <a:r>
              <a:rPr lang="en-US" sz="3600" b="1">
                <a:latin typeface="Perpetua" pitchFamily="18" charset="0"/>
                <a:cs typeface="Arial" charset="0"/>
              </a:rPr>
              <a:t> to grasp at one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2"/>
          <p:cNvSpPr>
            <a:spLocks noGrp="1"/>
          </p:cNvSpPr>
          <p:nvPr>
            <p:ph type="sldNum" sz="quarter" idx="12"/>
          </p:nvPr>
        </p:nvSpPr>
        <p:spPr bwMode="auto">
          <a:ln>
            <a:round/>
            <a:headEnd/>
            <a:tailEnd/>
          </a:ln>
        </p:spPr>
        <p:txBody>
          <a:bodyPr/>
          <a:lstStyle/>
          <a:p>
            <a:r>
              <a:rPr lang="en-US" smtClean="0"/>
              <a:t>3-</a:t>
            </a:r>
            <a:fld id="{6078B2D4-4778-4029-BECF-013E756CA791}" type="slidenum">
              <a:rPr lang="en-US" smtClean="0"/>
              <a:pPr/>
              <a:t>16</a:t>
            </a:fld>
            <a:endParaRPr lang="en-US" smtClean="0"/>
          </a:p>
        </p:txBody>
      </p:sp>
      <p:pic>
        <p:nvPicPr>
          <p:cNvPr id="2" name="Picture 1" descr="http://www.freegreatpicture.com/files/96/29120-interesting-business-image.jpg"/>
          <p:cNvPicPr>
            <a:picLocks noChangeAspect="1" noChangeArrowheads="1"/>
          </p:cNvPicPr>
          <p:nvPr/>
        </p:nvPicPr>
        <p:blipFill>
          <a:blip r:embed="rId2" cstate="print"/>
          <a:srcRect/>
          <a:stretch>
            <a:fillRect/>
          </a:stretch>
        </p:blipFill>
        <p:spPr bwMode="auto">
          <a:xfrm>
            <a:off x="-41275" y="0"/>
            <a:ext cx="91852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2"/>
          <p:cNvSpPr>
            <a:spLocks noGrp="1"/>
          </p:cNvSpPr>
          <p:nvPr>
            <p:ph type="sldNum" sz="quarter" idx="12"/>
          </p:nvPr>
        </p:nvSpPr>
        <p:spPr bwMode="auto">
          <a:ln>
            <a:round/>
            <a:headEnd/>
            <a:tailEnd/>
          </a:ln>
        </p:spPr>
        <p:txBody>
          <a:bodyPr/>
          <a:lstStyle/>
          <a:p>
            <a:r>
              <a:rPr lang="en-US" smtClean="0"/>
              <a:t>3-</a:t>
            </a:r>
            <a:fld id="{19E2EC22-5289-410F-8AE6-353E2C4D7696}" type="slidenum">
              <a:rPr lang="en-US" smtClean="0"/>
              <a:pPr/>
              <a:t>17</a:t>
            </a:fld>
            <a:endParaRPr lang="en-US" smtClean="0"/>
          </a:p>
        </p:txBody>
      </p:sp>
      <p:sp>
        <p:nvSpPr>
          <p:cNvPr id="37890" name="Title 1"/>
          <p:cNvSpPr>
            <a:spLocks noGrp="1"/>
          </p:cNvSpPr>
          <p:nvPr>
            <p:ph type="title"/>
          </p:nvPr>
        </p:nvSpPr>
        <p:spPr>
          <a:solidFill>
            <a:schemeClr val="bg2"/>
          </a:solidFill>
        </p:spPr>
        <p:txBody>
          <a:bodyPr/>
          <a:lstStyle/>
          <a:p>
            <a:pPr algn="ctr" eaLnBrk="1" hangingPunct="1"/>
            <a:r>
              <a:rPr lang="en-US" sz="4800" b="1" smtClean="0"/>
              <a:t>Ratio Analysis</a:t>
            </a:r>
          </a:p>
        </p:txBody>
      </p:sp>
      <p:sp>
        <p:nvSpPr>
          <p:cNvPr id="3" name="TextBox 2"/>
          <p:cNvSpPr txBox="1">
            <a:spLocks noChangeArrowheads="1"/>
          </p:cNvSpPr>
          <p:nvPr/>
        </p:nvSpPr>
        <p:spPr bwMode="auto">
          <a:xfrm>
            <a:off x="609600" y="1981200"/>
            <a:ext cx="54864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Ratios are simply the construction of a </a:t>
            </a:r>
          </a:p>
          <a:p>
            <a:r>
              <a:rPr lang="en-US" sz="3200" b="1">
                <a:latin typeface="Perpetua" pitchFamily="18" charset="0"/>
                <a:cs typeface="Arial" charset="0"/>
              </a:rPr>
              <a:t>numerator</a:t>
            </a:r>
          </a:p>
        </p:txBody>
      </p:sp>
      <p:sp>
        <p:nvSpPr>
          <p:cNvPr id="4" name="TextBox 3"/>
          <p:cNvSpPr txBox="1"/>
          <p:nvPr/>
        </p:nvSpPr>
        <p:spPr>
          <a:xfrm>
            <a:off x="4876800" y="2438400"/>
            <a:ext cx="3505200" cy="2124075"/>
          </a:xfrm>
          <a:prstGeom prst="rect">
            <a:avLst/>
          </a:prstGeom>
          <a:noFill/>
        </p:spPr>
        <p:txBody>
          <a:bodyPr>
            <a:spAutoFit/>
          </a:bodyPr>
          <a:lstStyle/>
          <a:p>
            <a:pPr fontAlgn="auto">
              <a:spcBef>
                <a:spcPts val="0"/>
              </a:spcBef>
              <a:spcAft>
                <a:spcPts val="0"/>
              </a:spcAft>
              <a:defRPr/>
            </a:pPr>
            <a:r>
              <a:rPr lang="en-US" sz="3600" dirty="0">
                <a:solidFill>
                  <a:srgbClr val="0070C0"/>
                </a:solidFill>
                <a:effectLst>
                  <a:outerShdw blurRad="38100" dist="38100" dir="2700000" algn="tl">
                    <a:srgbClr val="000000">
                      <a:alpha val="43137"/>
                    </a:srgbClr>
                  </a:outerShdw>
                </a:effectLst>
                <a:latin typeface="Arial Black" pitchFamily="34" charset="0"/>
              </a:rPr>
              <a:t>Numerator</a:t>
            </a:r>
          </a:p>
          <a:p>
            <a:pPr fontAlgn="auto">
              <a:spcBef>
                <a:spcPts val="0"/>
              </a:spcBef>
              <a:spcAft>
                <a:spcPts val="0"/>
              </a:spcAft>
              <a:defRPr/>
            </a:pPr>
            <a:r>
              <a:rPr lang="en-US" sz="3600" dirty="0">
                <a:solidFill>
                  <a:srgbClr val="0070C0"/>
                </a:solidFill>
                <a:effectLst>
                  <a:outerShdw blurRad="38100" dist="38100" dir="2700000" algn="tl">
                    <a:srgbClr val="000000">
                      <a:alpha val="43137"/>
                    </a:srgbClr>
                  </a:outerShdw>
                </a:effectLst>
                <a:latin typeface="Arial Black" pitchFamily="34" charset="0"/>
              </a:rPr>
              <a:t>____________</a:t>
            </a:r>
          </a:p>
          <a:p>
            <a:pPr fontAlgn="auto">
              <a:spcBef>
                <a:spcPts val="0"/>
              </a:spcBef>
              <a:spcAft>
                <a:spcPts val="0"/>
              </a:spcAft>
              <a:defRPr/>
            </a:pPr>
            <a:endParaRPr lang="en-US" sz="2400" dirty="0">
              <a:solidFill>
                <a:srgbClr val="0070C0"/>
              </a:solidFill>
              <a:effectLst>
                <a:outerShdw blurRad="38100" dist="38100" dir="2700000" algn="tl">
                  <a:srgbClr val="000000">
                    <a:alpha val="43137"/>
                  </a:srgbClr>
                </a:outerShdw>
              </a:effectLst>
              <a:latin typeface="Arial Black" pitchFamily="34" charset="0"/>
            </a:endParaRPr>
          </a:p>
          <a:p>
            <a:pPr fontAlgn="auto">
              <a:spcBef>
                <a:spcPts val="0"/>
              </a:spcBef>
              <a:spcAft>
                <a:spcPts val="0"/>
              </a:spcAft>
              <a:defRPr/>
            </a:pPr>
            <a:r>
              <a:rPr lang="en-US" sz="3600" dirty="0">
                <a:solidFill>
                  <a:srgbClr val="0070C0"/>
                </a:solidFill>
                <a:effectLst>
                  <a:outerShdw blurRad="38100" dist="38100" dir="2700000" algn="tl">
                    <a:srgbClr val="000000">
                      <a:alpha val="43137"/>
                    </a:srgbClr>
                  </a:outerShdw>
                </a:effectLst>
                <a:latin typeface="Arial Black" pitchFamily="34" charset="0"/>
              </a:rPr>
              <a:t>Denominator</a:t>
            </a:r>
            <a:endParaRPr lang="en-US" sz="2400" dirty="0">
              <a:solidFill>
                <a:srgbClr val="0070C0"/>
              </a:solidFill>
              <a:effectLst>
                <a:outerShdw blurRad="38100" dist="38100" dir="2700000" algn="tl">
                  <a:srgbClr val="000000">
                    <a:alpha val="43137"/>
                  </a:srgbClr>
                </a:outerShdw>
              </a:effectLst>
              <a:latin typeface="Arial Black" pitchFamily="34" charset="0"/>
            </a:endParaRPr>
          </a:p>
        </p:txBody>
      </p:sp>
      <p:sp>
        <p:nvSpPr>
          <p:cNvPr id="5" name="TextBox 4"/>
          <p:cNvSpPr txBox="1">
            <a:spLocks noChangeArrowheads="1"/>
          </p:cNvSpPr>
          <p:nvPr/>
        </p:nvSpPr>
        <p:spPr bwMode="auto">
          <a:xfrm>
            <a:off x="609600" y="3505200"/>
            <a:ext cx="3962400" cy="2062163"/>
          </a:xfrm>
          <a:prstGeom prst="rect">
            <a:avLst/>
          </a:prstGeom>
          <a:noFill/>
          <a:ln w="9525">
            <a:noFill/>
            <a:miter lim="800000"/>
            <a:headEnd/>
            <a:tailEnd/>
          </a:ln>
        </p:spPr>
        <p:txBody>
          <a:bodyPr>
            <a:spAutoFit/>
          </a:bodyPr>
          <a:lstStyle/>
          <a:p>
            <a:r>
              <a:rPr lang="en-US" sz="3200" b="1">
                <a:latin typeface="Perpetua" pitchFamily="18" charset="0"/>
                <a:cs typeface="Arial" charset="0"/>
              </a:rPr>
              <a:t>and a denominator using data from a balance sheet and/or an income statement.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2"/>
          <p:cNvSpPr>
            <a:spLocks noGrp="1"/>
          </p:cNvSpPr>
          <p:nvPr>
            <p:ph type="sldNum" sz="quarter" idx="12"/>
          </p:nvPr>
        </p:nvSpPr>
        <p:spPr bwMode="auto">
          <a:ln>
            <a:round/>
            <a:headEnd/>
            <a:tailEnd/>
          </a:ln>
        </p:spPr>
        <p:txBody>
          <a:bodyPr/>
          <a:lstStyle/>
          <a:p>
            <a:r>
              <a:rPr lang="en-US" smtClean="0"/>
              <a:t>3-</a:t>
            </a:r>
            <a:fld id="{58D6C942-AA2F-4FB7-A36C-34C45FED86B2}" type="slidenum">
              <a:rPr lang="en-US" smtClean="0"/>
              <a:pPr/>
              <a:t>18</a:t>
            </a:fld>
            <a:endParaRPr lang="en-US" smtClean="0"/>
          </a:p>
        </p:txBody>
      </p:sp>
      <p:sp>
        <p:nvSpPr>
          <p:cNvPr id="39938" name="Title 1"/>
          <p:cNvSpPr>
            <a:spLocks noGrp="1"/>
          </p:cNvSpPr>
          <p:nvPr>
            <p:ph type="title"/>
          </p:nvPr>
        </p:nvSpPr>
        <p:spPr>
          <a:solidFill>
            <a:schemeClr val="bg2"/>
          </a:solidFill>
        </p:spPr>
        <p:txBody>
          <a:bodyPr/>
          <a:lstStyle/>
          <a:p>
            <a:pPr algn="ctr" eaLnBrk="1" hangingPunct="1"/>
            <a:r>
              <a:rPr lang="en-US" sz="4800" b="1" smtClean="0"/>
              <a:t>Ratio Analysis</a:t>
            </a:r>
          </a:p>
        </p:txBody>
      </p:sp>
      <p:sp>
        <p:nvSpPr>
          <p:cNvPr id="3" name="TextBox 2"/>
          <p:cNvSpPr txBox="1">
            <a:spLocks noChangeArrowheads="1"/>
          </p:cNvSpPr>
          <p:nvPr/>
        </p:nvSpPr>
        <p:spPr bwMode="auto">
          <a:xfrm>
            <a:off x="1295400" y="1524000"/>
            <a:ext cx="6629400" cy="3990975"/>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cs typeface="Arial" charset="0"/>
              </a:rPr>
              <a:t>Ratios allow for better </a:t>
            </a:r>
            <a:r>
              <a:rPr lang="en-US" sz="3200" b="1">
                <a:solidFill>
                  <a:srgbClr val="0070C0"/>
                </a:solidFill>
                <a:latin typeface="Perpetua" pitchFamily="18" charset="0"/>
                <a:cs typeface="Arial" charset="0"/>
              </a:rPr>
              <a:t>comparison</a:t>
            </a:r>
            <a:r>
              <a:rPr lang="en-US" sz="3200" b="1">
                <a:latin typeface="Perpetua" pitchFamily="18" charset="0"/>
                <a:cs typeface="Arial" charset="0"/>
              </a:rPr>
              <a:t> through time or between companies</a:t>
            </a:r>
          </a:p>
          <a:p>
            <a:pPr marL="346075" indent="-346075">
              <a:buFont typeface="Arial" charset="0"/>
              <a:buChar char="•"/>
            </a:pPr>
            <a:endParaRPr lang="en-US" sz="3200" b="1">
              <a:latin typeface="Perpetua" pitchFamily="18" charset="0"/>
              <a:cs typeface="Arial" charset="0"/>
            </a:endParaRPr>
          </a:p>
          <a:p>
            <a:pPr marL="346075" indent="-346075">
              <a:buFont typeface="Arial" charset="0"/>
              <a:buChar char="•"/>
            </a:pPr>
            <a:r>
              <a:rPr lang="en-US" sz="3200" b="1">
                <a:latin typeface="Perpetua" pitchFamily="18" charset="0"/>
                <a:cs typeface="Arial" charset="0"/>
              </a:rPr>
              <a:t>As we look at each ratio, ask yourself what the ratio is trying to measure and why that information 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2"/>
          <p:cNvSpPr>
            <a:spLocks noGrp="1"/>
          </p:cNvSpPr>
          <p:nvPr>
            <p:ph type="sldNum" sz="quarter" idx="12"/>
          </p:nvPr>
        </p:nvSpPr>
        <p:spPr bwMode="auto">
          <a:ln>
            <a:round/>
            <a:headEnd/>
            <a:tailEnd/>
          </a:ln>
        </p:spPr>
        <p:txBody>
          <a:bodyPr/>
          <a:lstStyle/>
          <a:p>
            <a:r>
              <a:rPr lang="en-US" smtClean="0"/>
              <a:t>3-</a:t>
            </a:r>
            <a:fld id="{0F9F0AA2-5B03-4521-B4EF-813CF0BF2BB5}" type="slidenum">
              <a:rPr lang="en-US" smtClean="0"/>
              <a:pPr/>
              <a:t>19</a:t>
            </a:fld>
            <a:endParaRPr lang="en-US" smtClean="0"/>
          </a:p>
        </p:txBody>
      </p:sp>
      <p:sp>
        <p:nvSpPr>
          <p:cNvPr id="40962"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914400" y="1471613"/>
            <a:ext cx="6858000" cy="5170487"/>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3200" b="1">
                <a:latin typeface="Perpetua" pitchFamily="18" charset="0"/>
                <a:cs typeface="Arial" charset="0"/>
              </a:rPr>
              <a:t>Short-term solvency or liquidity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Long-term solvency or financial leverage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Asset management or turnover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Profitability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2"/>
          <p:cNvSpPr>
            <a:spLocks noGrp="1"/>
          </p:cNvSpPr>
          <p:nvPr>
            <p:ph type="sldNum" sz="quarter" idx="12"/>
          </p:nvPr>
        </p:nvSpPr>
        <p:spPr bwMode="auto">
          <a:ln>
            <a:round/>
            <a:headEnd/>
            <a:tailEnd/>
          </a:ln>
        </p:spPr>
        <p:txBody>
          <a:bodyPr/>
          <a:lstStyle/>
          <a:p>
            <a:r>
              <a:rPr lang="en-US" smtClean="0"/>
              <a:t>3-</a:t>
            </a:r>
            <a:fld id="{0D76E3CC-8FC6-404E-8A8E-366E8EE26662}" type="slidenum">
              <a:rPr lang="en-US" smtClean="0"/>
              <a:pPr/>
              <a:t>2</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3808413"/>
          </a:xfrm>
          <a:prstGeom prst="rect">
            <a:avLst/>
          </a:prstGeom>
          <a:noFill/>
          <a:ln w="9525">
            <a:noFill/>
            <a:miter lim="800000"/>
            <a:headEnd/>
            <a:tailEnd/>
          </a:ln>
        </p:spPr>
        <p:txBody>
          <a:bodyPr>
            <a:spAutoFit/>
          </a:bodyPr>
          <a:lstStyle/>
          <a:p>
            <a:pPr marL="395288" indent="-395288">
              <a:buFont typeface="Arial" charset="0"/>
              <a:buChar char="•"/>
            </a:pPr>
            <a:r>
              <a:rPr lang="en-US" sz="3200" b="1">
                <a:latin typeface="Perpetua" pitchFamily="18" charset="0"/>
              </a:rPr>
              <a:t>Cash Flows and Financial Statements: A Closer Look</a:t>
            </a:r>
          </a:p>
          <a:p>
            <a:pPr marL="395288" indent="-395288">
              <a:buFont typeface="Arial" charset="0"/>
              <a:buChar char="•"/>
            </a:pPr>
            <a:r>
              <a:rPr lang="en-US" sz="3200" b="1">
                <a:latin typeface="Perpetua" pitchFamily="18" charset="0"/>
              </a:rPr>
              <a:t>Standardized Financial Statements</a:t>
            </a:r>
          </a:p>
          <a:p>
            <a:pPr marL="395288" indent="-395288">
              <a:buFont typeface="Arial" charset="0"/>
              <a:buChar char="•"/>
            </a:pPr>
            <a:r>
              <a:rPr lang="en-US" sz="3200" b="1">
                <a:latin typeface="Perpetua" pitchFamily="18" charset="0"/>
              </a:rPr>
              <a:t>Ratio Analysis</a:t>
            </a:r>
          </a:p>
          <a:p>
            <a:pPr marL="395288" indent="-395288">
              <a:buFont typeface="Arial" charset="0"/>
              <a:buChar char="•"/>
            </a:pPr>
            <a:r>
              <a:rPr lang="en-US" sz="3200" b="1">
                <a:latin typeface="Perpetua" pitchFamily="18" charset="0"/>
              </a:rPr>
              <a:t>The DuPont Identity</a:t>
            </a:r>
          </a:p>
          <a:p>
            <a:pPr marL="395288" indent="-395288">
              <a:buFont typeface="Arial" charset="0"/>
              <a:buChar char="•"/>
            </a:pPr>
            <a:r>
              <a:rPr lang="en-US" sz="3200" b="1">
                <a:latin typeface="Perpetua" pitchFamily="18" charset="0"/>
              </a:rPr>
              <a:t>Using Financial Statement Information</a:t>
            </a:r>
          </a:p>
          <a:p>
            <a:pPr marL="395288" indent="-39528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2"/>
          <p:cNvSpPr>
            <a:spLocks noGrp="1"/>
          </p:cNvSpPr>
          <p:nvPr>
            <p:ph type="sldNum" sz="quarter" idx="12"/>
          </p:nvPr>
        </p:nvSpPr>
        <p:spPr bwMode="auto">
          <a:ln>
            <a:round/>
            <a:headEnd/>
            <a:tailEnd/>
          </a:ln>
        </p:spPr>
        <p:txBody>
          <a:bodyPr/>
          <a:lstStyle/>
          <a:p>
            <a:r>
              <a:rPr lang="en-US" smtClean="0"/>
              <a:t>3-</a:t>
            </a:r>
            <a:fld id="{E4BB7F29-F434-46FC-993D-FDDFC60AD63C}" type="slidenum">
              <a:rPr lang="en-US" smtClean="0"/>
              <a:pPr/>
              <a:t>20</a:t>
            </a:fld>
            <a:endParaRPr lang="en-US" smtClean="0"/>
          </a:p>
        </p:txBody>
      </p:sp>
      <p:sp>
        <p:nvSpPr>
          <p:cNvPr id="43010"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914400" y="1471613"/>
            <a:ext cx="6858000" cy="5170487"/>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3200" b="1">
                <a:latin typeface="Perpetua" pitchFamily="18" charset="0"/>
                <a:cs typeface="Arial" charset="0"/>
              </a:rPr>
              <a:t>Short-term solvency or liquidity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Long-term solvency or financial leverage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Asset management or turnover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Profitability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chemeClr val="hlink"/>
                                      </p:to>
                                    </p:animClr>
                                  </p:childTnLst>
                                </p:cTn>
                              </p:par>
                              <p:par>
                                <p:cTn id="7" presetID="9" presetClass="emph" presetSubtype="0" nodeType="withEffect">
                                  <p:stCondLst>
                                    <p:cond delay="0"/>
                                  </p:stCondLst>
                                  <p:childTnLst>
                                    <p:set>
                                      <p:cBhvr rctx="PPT">
                                        <p:cTn id="8" dur="indefinite"/>
                                        <p:tgtEl>
                                          <p:spTgt spid="3">
                                            <p:txEl>
                                              <p:pRg st="2" end="2"/>
                                            </p:txEl>
                                          </p:spTgt>
                                        </p:tgtEl>
                                        <p:attrNameLst>
                                          <p:attrName>style.opacity</p:attrName>
                                        </p:attrNameLst>
                                      </p:cBhvr>
                                      <p:to>
                                        <p:strVal val="0.5"/>
                                      </p:to>
                                    </p:set>
                                    <p:animEffect filter="image" prLst="opacity: 0.5">
                                      <p:cBhvr rctx="IE">
                                        <p:cTn id="9" dur="indefinite"/>
                                        <p:tgtEl>
                                          <p:spTgt spid="3">
                                            <p:txEl>
                                              <p:pRg st="2" end="2"/>
                                            </p:txEl>
                                          </p:spTgt>
                                        </p:tgtEl>
                                      </p:cBhvr>
                                    </p:animEffect>
                                  </p:childTnLst>
                                </p:cTn>
                              </p:par>
                              <p:par>
                                <p:cTn id="10" presetID="9" presetClass="emph" presetSubtype="0" nodeType="withEffect">
                                  <p:stCondLst>
                                    <p:cond delay="0"/>
                                  </p:stCondLst>
                                  <p:childTnLst>
                                    <p:set>
                                      <p:cBhvr rctx="PPT">
                                        <p:cTn id="11" dur="indefinite"/>
                                        <p:tgtEl>
                                          <p:spTgt spid="3">
                                            <p:txEl>
                                              <p:pRg st="4" end="4"/>
                                            </p:txEl>
                                          </p:spTgt>
                                        </p:tgtEl>
                                        <p:attrNameLst>
                                          <p:attrName>style.opacity</p:attrName>
                                        </p:attrNameLst>
                                      </p:cBhvr>
                                      <p:to>
                                        <p:strVal val="0.5"/>
                                      </p:to>
                                    </p:set>
                                    <p:animEffect filter="image" prLst="opacity: 0.5">
                                      <p:cBhvr rctx="IE">
                                        <p:cTn id="12" dur="indefinite"/>
                                        <p:tgtEl>
                                          <p:spTgt spid="3">
                                            <p:txEl>
                                              <p:pRg st="4" end="4"/>
                                            </p:txEl>
                                          </p:spTgt>
                                        </p:tgtEl>
                                      </p:cBhvr>
                                    </p:animEffect>
                                  </p:childTnLst>
                                </p:cTn>
                              </p:par>
                              <p:par>
                                <p:cTn id="13" presetID="9" presetClass="emph" presetSubtype="0" nodeType="withEffect">
                                  <p:stCondLst>
                                    <p:cond delay="0"/>
                                  </p:stCondLst>
                                  <p:childTnLst>
                                    <p:set>
                                      <p:cBhvr rctx="PPT">
                                        <p:cTn id="14" dur="indefinite"/>
                                        <p:tgtEl>
                                          <p:spTgt spid="3">
                                            <p:txEl>
                                              <p:pRg st="6" end="6"/>
                                            </p:txEl>
                                          </p:spTgt>
                                        </p:tgtEl>
                                        <p:attrNameLst>
                                          <p:attrName>style.opacity</p:attrName>
                                        </p:attrNameLst>
                                      </p:cBhvr>
                                      <p:to>
                                        <p:strVal val="0.5"/>
                                      </p:to>
                                    </p:set>
                                    <p:animEffect filter="image" prLst="opacity: 0.5">
                                      <p:cBhvr rctx="IE">
                                        <p:cTn id="15" dur="indefinite"/>
                                        <p:tgtEl>
                                          <p:spTgt spid="3">
                                            <p:txEl>
                                              <p:pRg st="6" end="6"/>
                                            </p:txEl>
                                          </p:spTgt>
                                        </p:tgtEl>
                                      </p:cBhvr>
                                    </p:animEffect>
                                  </p:childTnLst>
                                </p:cTn>
                              </p:par>
                              <p:par>
                                <p:cTn id="16" presetID="9" presetClass="emph" presetSubtype="0" nodeType="withEffect">
                                  <p:stCondLst>
                                    <p:cond delay="0"/>
                                  </p:stCondLst>
                                  <p:childTnLst>
                                    <p:set>
                                      <p:cBhvr rctx="PPT">
                                        <p:cTn id="17" dur="indefinite"/>
                                        <p:tgtEl>
                                          <p:spTgt spid="3">
                                            <p:txEl>
                                              <p:pRg st="8" end="8"/>
                                            </p:txEl>
                                          </p:spTgt>
                                        </p:tgtEl>
                                        <p:attrNameLst>
                                          <p:attrName>style.opacity</p:attrName>
                                        </p:attrNameLst>
                                      </p:cBhvr>
                                      <p:to>
                                        <p:strVal val="0.5"/>
                                      </p:to>
                                    </p:set>
                                    <p:animEffect filter="image" prLst="opacity: 0.5">
                                      <p:cBhvr rctx="IE">
                                        <p:cTn id="18"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2"/>
          <p:cNvSpPr>
            <a:spLocks noGrp="1"/>
          </p:cNvSpPr>
          <p:nvPr>
            <p:ph type="sldNum" sz="quarter" idx="12"/>
          </p:nvPr>
        </p:nvSpPr>
        <p:spPr bwMode="auto">
          <a:ln>
            <a:round/>
            <a:headEnd/>
            <a:tailEnd/>
          </a:ln>
        </p:spPr>
        <p:txBody>
          <a:bodyPr/>
          <a:lstStyle/>
          <a:p>
            <a:r>
              <a:rPr lang="en-US" smtClean="0"/>
              <a:t>3-</a:t>
            </a:r>
            <a:fld id="{96A68378-EAB0-48BD-8249-480A3A8C5EDD}" type="slidenum">
              <a:rPr lang="en-US" smtClean="0"/>
              <a:pPr/>
              <a:t>21</a:t>
            </a:fld>
            <a:endParaRPr lang="en-US" smtClean="0"/>
          </a:p>
        </p:txBody>
      </p:sp>
      <p:sp>
        <p:nvSpPr>
          <p:cNvPr id="45058" name="Title 1"/>
          <p:cNvSpPr>
            <a:spLocks noGrp="1"/>
          </p:cNvSpPr>
          <p:nvPr>
            <p:ph type="title"/>
          </p:nvPr>
        </p:nvSpPr>
        <p:spPr>
          <a:xfrm>
            <a:off x="914400" y="149225"/>
            <a:ext cx="7772400" cy="960438"/>
          </a:xfrm>
          <a:solidFill>
            <a:schemeClr val="bg2"/>
          </a:solidFill>
        </p:spPr>
        <p:txBody>
          <a:bodyPr/>
          <a:lstStyle/>
          <a:p>
            <a:pPr algn="ctr" eaLnBrk="1" hangingPunct="1"/>
            <a:r>
              <a:rPr lang="en-US" sz="4800" b="1" smtClean="0"/>
              <a:t>Sample Balance Sheet</a:t>
            </a:r>
          </a:p>
        </p:txBody>
      </p:sp>
      <p:graphicFrame>
        <p:nvGraphicFramePr>
          <p:cNvPr id="45125" name="Group 69"/>
          <p:cNvGraphicFramePr>
            <a:graphicFrameLocks noGrp="1"/>
          </p:cNvGraphicFramePr>
          <p:nvPr/>
        </p:nvGraphicFramePr>
        <p:xfrm>
          <a:off x="1066800" y="2470150"/>
          <a:ext cx="7696200" cy="4114125"/>
        </p:xfrm>
        <a:graphic>
          <a:graphicData uri="http://schemas.openxmlformats.org/drawingml/2006/table">
            <a:tbl>
              <a:tblPr/>
              <a:tblGrid>
                <a:gridCol w="1231900"/>
                <a:gridCol w="1220788"/>
                <a:gridCol w="1311275"/>
                <a:gridCol w="1311275"/>
                <a:gridCol w="1309687"/>
                <a:gridCol w="1311275"/>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2011</a:t>
                      </a:r>
                    </a:p>
                  </a:txBody>
                  <a:tcPr marL="91431" marR="91431" marT="45715" marB="45715"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2010</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1431" marR="91431" marT="45715" marB="45715"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2011</a:t>
                      </a:r>
                    </a:p>
                  </a:txBody>
                  <a:tcPr marL="91431" marR="91431"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Cash</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696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307</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A/R</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956</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992</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26</a:t>
                      </a:r>
                    </a:p>
                  </a:txBody>
                  <a:tcPr marL="91431" marR="91431" marT="45715" marB="45715" horzOverflow="overflow">
                    <a:lnL>
                      <a:noFill/>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119</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Inventory</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301</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361</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Other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1,662</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1,353</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Other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303</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264</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Total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1,995</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1,775</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Total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2,256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1,675</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LT Debt</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843</a:t>
                      </a:r>
                    </a:p>
                  </a:txBody>
                  <a:tcPr marL="91431" marR="91431" marT="45715" marB="45715" horzOverflow="overflow">
                    <a:lnL>
                      <a:noFill/>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1,091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Net FA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3,138</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3,358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C/S</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2,556</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2,167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Assets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5,394</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5,033</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Liab. &amp; Equity</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5,394</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5,033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r>
            </a:tbl>
          </a:graphicData>
        </a:graphic>
      </p:graphicFrame>
      <p:sp>
        <p:nvSpPr>
          <p:cNvPr id="45120" name="TextBox 3"/>
          <p:cNvSpPr txBox="1">
            <a:spLocks noChangeArrowheads="1"/>
          </p:cNvSpPr>
          <p:nvPr/>
        </p:nvSpPr>
        <p:spPr bwMode="auto">
          <a:xfrm>
            <a:off x="1752600" y="1066800"/>
            <a:ext cx="5791200" cy="1200150"/>
          </a:xfrm>
          <a:prstGeom prst="rect">
            <a:avLst/>
          </a:prstGeom>
          <a:noFill/>
          <a:ln w="9525">
            <a:noFill/>
            <a:miter lim="800000"/>
            <a:headEnd/>
            <a:tailEnd/>
          </a:ln>
        </p:spPr>
        <p:txBody>
          <a:bodyPr>
            <a:spAutoFit/>
          </a:bodyPr>
          <a:lstStyle/>
          <a:p>
            <a:pPr algn="ctr"/>
            <a:r>
              <a:rPr lang="en-US" sz="2400" b="1">
                <a:latin typeface="Perpetua" pitchFamily="18" charset="0"/>
                <a:cs typeface="Arial" charset="0"/>
              </a:rPr>
              <a:t>XYZ Corporation</a:t>
            </a:r>
          </a:p>
          <a:p>
            <a:pPr algn="ctr"/>
            <a:r>
              <a:rPr lang="en-US" sz="2400" b="1">
                <a:latin typeface="Perpetua" pitchFamily="18" charset="0"/>
                <a:cs typeface="Arial" charset="0"/>
              </a:rPr>
              <a:t>December 31, 201X</a:t>
            </a:r>
          </a:p>
          <a:p>
            <a:pPr algn="ctr"/>
            <a:r>
              <a:rPr lang="en-US" sz="2400" b="1">
                <a:latin typeface="Perpetua" pitchFamily="18" charset="0"/>
                <a:cs typeface="Arial" charset="0"/>
              </a:rPr>
              <a:t>(Figures in millions of dollars)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2"/>
          <p:cNvSpPr>
            <a:spLocks noGrp="1"/>
          </p:cNvSpPr>
          <p:nvPr>
            <p:ph type="sldNum" sz="quarter" idx="12"/>
          </p:nvPr>
        </p:nvSpPr>
        <p:spPr bwMode="auto">
          <a:ln>
            <a:round/>
            <a:headEnd/>
            <a:tailEnd/>
          </a:ln>
        </p:spPr>
        <p:txBody>
          <a:bodyPr/>
          <a:lstStyle/>
          <a:p>
            <a:r>
              <a:rPr lang="en-US" smtClean="0"/>
              <a:t>3-</a:t>
            </a:r>
            <a:fld id="{E3C2B596-B4A5-4D73-979C-28E7A77533EF}" type="slidenum">
              <a:rPr lang="en-US" smtClean="0"/>
              <a:pPr/>
              <a:t>22</a:t>
            </a:fld>
            <a:endParaRPr lang="en-US" smtClean="0"/>
          </a:p>
        </p:txBody>
      </p:sp>
      <p:sp>
        <p:nvSpPr>
          <p:cNvPr id="47106" name="Title 1"/>
          <p:cNvSpPr>
            <a:spLocks noGrp="1"/>
          </p:cNvSpPr>
          <p:nvPr>
            <p:ph type="title"/>
          </p:nvPr>
        </p:nvSpPr>
        <p:spPr>
          <a:solidFill>
            <a:schemeClr val="bg2"/>
          </a:solidFill>
        </p:spPr>
        <p:txBody>
          <a:bodyPr/>
          <a:lstStyle/>
          <a:p>
            <a:pPr algn="ctr" eaLnBrk="1" hangingPunct="1"/>
            <a:r>
              <a:rPr lang="en-US" sz="4800" b="1" smtClean="0"/>
              <a:t>Computing Liquidity Ratios</a:t>
            </a:r>
          </a:p>
        </p:txBody>
      </p:sp>
      <p:sp>
        <p:nvSpPr>
          <p:cNvPr id="3" name="TextBox 2"/>
          <p:cNvSpPr txBox="1">
            <a:spLocks noChangeArrowheads="1"/>
          </p:cNvSpPr>
          <p:nvPr/>
        </p:nvSpPr>
        <p:spPr bwMode="auto">
          <a:xfrm>
            <a:off x="600075" y="1600200"/>
            <a:ext cx="8229600" cy="2766911"/>
          </a:xfrm>
          <a:prstGeom prst="rect">
            <a:avLst/>
          </a:prstGeom>
          <a:noFill/>
          <a:ln w="9525">
            <a:noFill/>
            <a:miter lim="800000"/>
            <a:headEnd/>
            <a:tailEnd/>
          </a:ln>
        </p:spPr>
        <p:txBody>
          <a:bodyPr>
            <a:spAutoFit/>
          </a:bodyPr>
          <a:lstStyle/>
          <a:p>
            <a:pPr>
              <a:lnSpc>
                <a:spcPct val="80000"/>
              </a:lnSpc>
            </a:pPr>
            <a:r>
              <a:rPr lang="en-US" sz="3600" b="1" dirty="0">
                <a:latin typeface="Perpetua" pitchFamily="18" charset="0"/>
                <a:cs typeface="Arial" charset="0"/>
              </a:rPr>
              <a:t>Current Ratio = CA / CL</a:t>
            </a:r>
          </a:p>
          <a:p>
            <a:pPr>
              <a:lnSpc>
                <a:spcPct val="80000"/>
              </a:lnSpc>
            </a:pPr>
            <a:endParaRPr lang="en-US" sz="2000" b="1" dirty="0">
              <a:latin typeface="Perpetua" pitchFamily="18" charset="0"/>
              <a:cs typeface="Arial" charset="0"/>
            </a:endParaRPr>
          </a:p>
          <a:p>
            <a:pPr lvl="1">
              <a:lnSpc>
                <a:spcPct val="80000"/>
              </a:lnSpc>
            </a:pPr>
            <a:r>
              <a:rPr lang="en-US" sz="3200" b="1" dirty="0">
                <a:solidFill>
                  <a:srgbClr val="0070C0"/>
                </a:solidFill>
                <a:latin typeface="Perpetua" pitchFamily="18" charset="0"/>
                <a:cs typeface="Arial" charset="0"/>
              </a:rPr>
              <a:t>2,256 / 1,995 = </a:t>
            </a:r>
            <a:r>
              <a:rPr lang="en-US" sz="3200" b="1" dirty="0">
                <a:solidFill>
                  <a:srgbClr val="7030A0"/>
                </a:solidFill>
                <a:latin typeface="Perpetua" pitchFamily="18" charset="0"/>
                <a:cs typeface="Arial" charset="0"/>
              </a:rPr>
              <a:t>1.13 times</a:t>
            </a:r>
          </a:p>
          <a:p>
            <a:pPr lvl="1">
              <a:lnSpc>
                <a:spcPct val="80000"/>
              </a:lnSpc>
            </a:pPr>
            <a:endParaRPr lang="en-US" sz="2000" b="1" dirty="0">
              <a:latin typeface="Perpetua" pitchFamily="18" charset="0"/>
              <a:cs typeface="Arial" charset="0"/>
            </a:endParaRPr>
          </a:p>
          <a:p>
            <a:pPr>
              <a:lnSpc>
                <a:spcPct val="80000"/>
              </a:lnSpc>
            </a:pPr>
            <a:r>
              <a:rPr lang="en-US" sz="3600" b="1" dirty="0">
                <a:latin typeface="Perpetua" pitchFamily="18" charset="0"/>
                <a:cs typeface="Arial" charset="0"/>
              </a:rPr>
              <a:t>Quick Ratio = (CA – Inventory) / CL</a:t>
            </a:r>
          </a:p>
          <a:p>
            <a:pPr>
              <a:lnSpc>
                <a:spcPct val="80000"/>
              </a:lnSpc>
            </a:pPr>
            <a:endParaRPr lang="en-US" sz="2000" b="1" dirty="0">
              <a:latin typeface="Perpetua" pitchFamily="18" charset="0"/>
              <a:cs typeface="Arial" charset="0"/>
            </a:endParaRPr>
          </a:p>
          <a:p>
            <a:pPr lvl="1">
              <a:lnSpc>
                <a:spcPct val="80000"/>
              </a:lnSpc>
            </a:pPr>
            <a:r>
              <a:rPr lang="en-US" sz="3200" b="1" dirty="0">
                <a:solidFill>
                  <a:srgbClr val="0070C0"/>
                </a:solidFill>
                <a:latin typeface="Perpetua" pitchFamily="18" charset="0"/>
                <a:cs typeface="Arial" charset="0"/>
              </a:rPr>
              <a:t>(2,256 – 301) / 1,995 = </a:t>
            </a:r>
            <a:r>
              <a:rPr lang="en-US" sz="3200" b="1" dirty="0">
                <a:solidFill>
                  <a:srgbClr val="7030A0"/>
                </a:solidFill>
                <a:latin typeface="Perpetua" pitchFamily="18" charset="0"/>
                <a:cs typeface="Arial" charset="0"/>
              </a:rPr>
              <a:t>.98 times</a:t>
            </a:r>
          </a:p>
          <a:p>
            <a:pPr lvl="1">
              <a:lnSpc>
                <a:spcPct val="80000"/>
              </a:lnSpc>
            </a:pPr>
            <a:r>
              <a:rPr lang="en-US" sz="2000" b="1" dirty="0" smtClean="0">
                <a:latin typeface="Perpetua" pitchFamily="18" charset="0"/>
                <a:cs typeface="Arial" charset="0"/>
              </a:rPr>
              <a:t> </a:t>
            </a:r>
            <a:endParaRPr lang="en-US" sz="3200" b="1" dirty="0">
              <a:solidFill>
                <a:srgbClr val="7030A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2"/>
          <p:cNvSpPr>
            <a:spLocks noGrp="1"/>
          </p:cNvSpPr>
          <p:nvPr>
            <p:ph type="sldNum" sz="quarter" idx="12"/>
          </p:nvPr>
        </p:nvSpPr>
        <p:spPr bwMode="auto">
          <a:ln>
            <a:round/>
            <a:headEnd/>
            <a:tailEnd/>
          </a:ln>
        </p:spPr>
        <p:txBody>
          <a:bodyPr/>
          <a:lstStyle/>
          <a:p>
            <a:r>
              <a:rPr lang="en-US" smtClean="0"/>
              <a:t>3-</a:t>
            </a:r>
            <a:fld id="{9FB64E47-C92F-4AEC-AC24-EBCE54C5D9CB}" type="slidenum">
              <a:rPr lang="en-US" smtClean="0"/>
              <a:pPr/>
              <a:t>23</a:t>
            </a:fld>
            <a:endParaRPr lang="en-US" smtClean="0"/>
          </a:p>
        </p:txBody>
      </p:sp>
      <p:sp>
        <p:nvSpPr>
          <p:cNvPr id="2" name="Title 1"/>
          <p:cNvSpPr>
            <a:spLocks noGrp="1"/>
          </p:cNvSpPr>
          <p:nvPr>
            <p:ph type="title"/>
          </p:nvPr>
        </p:nvSpPr>
        <p:spPr>
          <a:xfrm>
            <a:off x="762000" y="152400"/>
            <a:ext cx="7772400" cy="808038"/>
          </a:xfrm>
          <a:solidFill>
            <a:schemeClr val="bg2"/>
          </a:solidFill>
        </p:spPr>
        <p:txBody>
          <a:bodyPr>
            <a:normAutofit fontScale="90000"/>
          </a:bodyPr>
          <a:lstStyle/>
          <a:p>
            <a:pPr algn="ctr" eaLnBrk="1" fontAlgn="auto" hangingPunct="1">
              <a:spcAft>
                <a:spcPts val="0"/>
              </a:spcAft>
              <a:defRPr/>
            </a:pPr>
            <a:r>
              <a:rPr lang="en-US" sz="4800" b="1" dirty="0" smtClean="0"/>
              <a:t>Sample Income Statement</a:t>
            </a:r>
            <a:endParaRPr lang="en-US" sz="4800" b="1" dirty="0"/>
          </a:p>
        </p:txBody>
      </p:sp>
      <p:graphicFrame>
        <p:nvGraphicFramePr>
          <p:cNvPr id="49187" name="Group 35"/>
          <p:cNvGraphicFramePr>
            <a:graphicFrameLocks noGrp="1"/>
          </p:cNvGraphicFramePr>
          <p:nvPr/>
        </p:nvGraphicFramePr>
        <p:xfrm>
          <a:off x="1600200" y="2133600"/>
          <a:ext cx="6400800" cy="4619288"/>
        </p:xfrm>
        <a:graphic>
          <a:graphicData uri="http://schemas.openxmlformats.org/drawingml/2006/table">
            <a:tbl>
              <a:tblPr/>
              <a:tblGrid>
                <a:gridCol w="3932238"/>
                <a:gridCol w="2468562"/>
              </a:tblGrid>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Revenues</a:t>
                      </a: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$5,000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Cost of Goods Sold</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(2,006)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Expenses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(1,740)</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Depreciation</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(116)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EBIT</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1,138</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Interest Expense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Taxable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1,131</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Taxes</a:t>
                      </a:r>
                    </a:p>
                  </a:txBody>
                  <a:tcPr marL="91431" marR="91431" marT="0" marB="0"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(442)</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Net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$689</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EPS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$3.61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Dividends per share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$1.08</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r>
            </a:tbl>
          </a:graphicData>
        </a:graphic>
      </p:graphicFrame>
      <p:sp>
        <p:nvSpPr>
          <p:cNvPr id="49185" name="TextBox 3"/>
          <p:cNvSpPr txBox="1">
            <a:spLocks noChangeArrowheads="1"/>
          </p:cNvSpPr>
          <p:nvPr/>
        </p:nvSpPr>
        <p:spPr bwMode="auto">
          <a:xfrm>
            <a:off x="1981200" y="1016000"/>
            <a:ext cx="5410200" cy="1006475"/>
          </a:xfrm>
          <a:prstGeom prst="rect">
            <a:avLst/>
          </a:prstGeom>
          <a:noFill/>
          <a:ln w="9525">
            <a:noFill/>
            <a:miter lim="800000"/>
            <a:headEnd/>
            <a:tailEnd/>
          </a:ln>
        </p:spPr>
        <p:txBody>
          <a:bodyPr>
            <a:spAutoFit/>
          </a:bodyPr>
          <a:lstStyle/>
          <a:p>
            <a:pPr algn="ctr"/>
            <a:r>
              <a:rPr lang="en-US" sz="2000" b="1">
                <a:latin typeface="Perpetua" pitchFamily="18" charset="0"/>
                <a:cs typeface="Arial" charset="0"/>
              </a:rPr>
              <a:t>XYZ Corporation</a:t>
            </a:r>
          </a:p>
          <a:p>
            <a:pPr algn="ctr"/>
            <a:r>
              <a:rPr lang="en-US" sz="2000" b="1">
                <a:latin typeface="Perpetua" pitchFamily="18" charset="0"/>
                <a:cs typeface="Arial" charset="0"/>
              </a:rPr>
              <a:t>January 1 – December 31, 201X</a:t>
            </a:r>
          </a:p>
          <a:p>
            <a:pPr algn="ctr"/>
            <a:r>
              <a:rPr lang="en-US" sz="2000" b="1">
                <a:latin typeface="Perpetua" pitchFamily="18" charset="0"/>
                <a:cs typeface="Arial" charset="0"/>
              </a:rPr>
              <a:t>( Figures in millions of dollars)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2"/>
          <p:cNvSpPr>
            <a:spLocks noGrp="1"/>
          </p:cNvSpPr>
          <p:nvPr>
            <p:ph type="sldNum" sz="quarter" idx="12"/>
          </p:nvPr>
        </p:nvSpPr>
        <p:spPr bwMode="auto">
          <a:ln>
            <a:round/>
            <a:headEnd/>
            <a:tailEnd/>
          </a:ln>
        </p:spPr>
        <p:txBody>
          <a:bodyPr/>
          <a:lstStyle/>
          <a:p>
            <a:r>
              <a:rPr lang="en-US" smtClean="0"/>
              <a:t>3-</a:t>
            </a:r>
            <a:fld id="{2111B8F8-68AA-4F33-BFAB-D3A1EE2519D4}" type="slidenum">
              <a:rPr lang="en-US" smtClean="0"/>
              <a:pPr/>
              <a:t>24</a:t>
            </a:fld>
            <a:endParaRPr lang="en-US" smtClean="0"/>
          </a:p>
        </p:txBody>
      </p:sp>
      <p:sp>
        <p:nvSpPr>
          <p:cNvPr id="53250"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914400" y="1471613"/>
            <a:ext cx="6858000" cy="5170487"/>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3200" b="1">
                <a:latin typeface="Perpetua" pitchFamily="18" charset="0"/>
                <a:cs typeface="Arial" charset="0"/>
              </a:rPr>
              <a:t>Short-term solvency or liquidity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Long-term solvency or financial leverage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Asset management or turnover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Profitability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chemeClr val="hlink"/>
                                      </p:to>
                                    </p:animClr>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par>
                                <p:cTn id="10" presetID="9" presetClass="emph" presetSubtype="0" nodeType="withEffect">
                                  <p:stCondLst>
                                    <p:cond delay="0"/>
                                  </p:stCondLst>
                                  <p:childTnLst>
                                    <p:set>
                                      <p:cBhvr rctx="PPT">
                                        <p:cTn id="11" dur="indefinite"/>
                                        <p:tgtEl>
                                          <p:spTgt spid="3">
                                            <p:txEl>
                                              <p:pRg st="4" end="4"/>
                                            </p:txEl>
                                          </p:spTgt>
                                        </p:tgtEl>
                                        <p:attrNameLst>
                                          <p:attrName>style.opacity</p:attrName>
                                        </p:attrNameLst>
                                      </p:cBhvr>
                                      <p:to>
                                        <p:strVal val="0.5"/>
                                      </p:to>
                                    </p:set>
                                    <p:animEffect filter="image" prLst="opacity: 0.5">
                                      <p:cBhvr rctx="IE">
                                        <p:cTn id="12" dur="indefinite"/>
                                        <p:tgtEl>
                                          <p:spTgt spid="3">
                                            <p:txEl>
                                              <p:pRg st="4" end="4"/>
                                            </p:txEl>
                                          </p:spTgt>
                                        </p:tgtEl>
                                      </p:cBhvr>
                                    </p:animEffect>
                                  </p:childTnLst>
                                </p:cTn>
                              </p:par>
                              <p:par>
                                <p:cTn id="13" presetID="9" presetClass="emph" presetSubtype="0" nodeType="withEffect">
                                  <p:stCondLst>
                                    <p:cond delay="0"/>
                                  </p:stCondLst>
                                  <p:childTnLst>
                                    <p:set>
                                      <p:cBhvr rctx="PPT">
                                        <p:cTn id="14" dur="indefinite"/>
                                        <p:tgtEl>
                                          <p:spTgt spid="3">
                                            <p:txEl>
                                              <p:pRg st="6" end="6"/>
                                            </p:txEl>
                                          </p:spTgt>
                                        </p:tgtEl>
                                        <p:attrNameLst>
                                          <p:attrName>style.opacity</p:attrName>
                                        </p:attrNameLst>
                                      </p:cBhvr>
                                      <p:to>
                                        <p:strVal val="0.5"/>
                                      </p:to>
                                    </p:set>
                                    <p:animEffect filter="image" prLst="opacity: 0.5">
                                      <p:cBhvr rctx="IE">
                                        <p:cTn id="15" dur="indefinite"/>
                                        <p:tgtEl>
                                          <p:spTgt spid="3">
                                            <p:txEl>
                                              <p:pRg st="6" end="6"/>
                                            </p:txEl>
                                          </p:spTgt>
                                        </p:tgtEl>
                                      </p:cBhvr>
                                    </p:animEffect>
                                  </p:childTnLst>
                                </p:cTn>
                              </p:par>
                              <p:par>
                                <p:cTn id="16" presetID="9" presetClass="emph" presetSubtype="0" nodeType="withEffect">
                                  <p:stCondLst>
                                    <p:cond delay="0"/>
                                  </p:stCondLst>
                                  <p:childTnLst>
                                    <p:set>
                                      <p:cBhvr rctx="PPT">
                                        <p:cTn id="17" dur="indefinite"/>
                                        <p:tgtEl>
                                          <p:spTgt spid="3">
                                            <p:txEl>
                                              <p:pRg st="8" end="8"/>
                                            </p:txEl>
                                          </p:spTgt>
                                        </p:tgtEl>
                                        <p:attrNameLst>
                                          <p:attrName>style.opacity</p:attrName>
                                        </p:attrNameLst>
                                      </p:cBhvr>
                                      <p:to>
                                        <p:strVal val="0.5"/>
                                      </p:to>
                                    </p:set>
                                    <p:animEffect filter="image" prLst="opacity: 0.5">
                                      <p:cBhvr rctx="IE">
                                        <p:cTn id="18"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22"/>
          <p:cNvSpPr>
            <a:spLocks noGrp="1"/>
          </p:cNvSpPr>
          <p:nvPr>
            <p:ph type="sldNum" sz="quarter" idx="12"/>
          </p:nvPr>
        </p:nvSpPr>
        <p:spPr bwMode="auto">
          <a:ln>
            <a:round/>
            <a:headEnd/>
            <a:tailEnd/>
          </a:ln>
        </p:spPr>
        <p:txBody>
          <a:bodyPr/>
          <a:lstStyle/>
          <a:p>
            <a:r>
              <a:rPr lang="en-US" smtClean="0"/>
              <a:t>3-</a:t>
            </a:r>
            <a:fld id="{76F3FFCB-3D2F-4A6B-B595-0AC62BF75243}" type="slidenum">
              <a:rPr lang="en-US" smtClean="0"/>
              <a:pPr/>
              <a:t>25</a:t>
            </a:fld>
            <a:endParaRPr lang="en-US" smtClean="0"/>
          </a:p>
        </p:txBody>
      </p:sp>
      <p:sp>
        <p:nvSpPr>
          <p:cNvPr id="2" name="Title 1"/>
          <p:cNvSpPr>
            <a:spLocks noGrp="1"/>
          </p:cNvSpPr>
          <p:nvPr>
            <p:ph type="title"/>
          </p:nvPr>
        </p:nvSpPr>
        <p:spPr>
          <a:xfrm>
            <a:off x="914400" y="152400"/>
            <a:ext cx="7772400" cy="868363"/>
          </a:xfrm>
          <a:solidFill>
            <a:schemeClr val="bg2"/>
          </a:solidFill>
        </p:spPr>
        <p:txBody>
          <a:bodyPr>
            <a:normAutofit fontScale="90000"/>
          </a:bodyPr>
          <a:lstStyle/>
          <a:p>
            <a:pPr algn="ctr" eaLnBrk="1" fontAlgn="auto" hangingPunct="1">
              <a:spcAft>
                <a:spcPts val="0"/>
              </a:spcAft>
              <a:defRPr/>
            </a:pPr>
            <a:r>
              <a:rPr lang="en-US" sz="4800" b="1" dirty="0" smtClean="0"/>
              <a:t>Sample Balance Sheet</a:t>
            </a:r>
            <a:endParaRPr lang="en-US" sz="4800" b="1" dirty="0"/>
          </a:p>
        </p:txBody>
      </p:sp>
      <p:graphicFrame>
        <p:nvGraphicFramePr>
          <p:cNvPr id="3" name="Table 2"/>
          <p:cNvGraphicFramePr>
            <a:graphicFrameLocks noGrp="1"/>
          </p:cNvGraphicFramePr>
          <p:nvPr/>
        </p:nvGraphicFramePr>
        <p:xfrm>
          <a:off x="914400" y="2362200"/>
          <a:ext cx="7696201" cy="4283076"/>
        </p:xfrm>
        <a:graphic>
          <a:graphicData uri="http://schemas.openxmlformats.org/drawingml/2006/table">
            <a:tbl>
              <a:tblPr/>
              <a:tblGrid>
                <a:gridCol w="1231597"/>
                <a:gridCol w="1221375"/>
                <a:gridCol w="1311659"/>
                <a:gridCol w="1309956"/>
                <a:gridCol w="1309955"/>
                <a:gridCol w="1311659"/>
              </a:tblGrid>
              <a:tr h="408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2011</a:t>
                      </a:r>
                    </a:p>
                  </a:txBody>
                  <a:tcPr marL="91431" marR="91431" marT="45715" marB="45715"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2010</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2011</a:t>
                      </a:r>
                    </a:p>
                  </a:txBody>
                  <a:tcPr marL="91431" marR="91431"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54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Cash</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696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307</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579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A/R</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956</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992</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N/P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26</a:t>
                      </a:r>
                    </a:p>
                  </a:txBody>
                  <a:tcPr marL="91431" marR="91431" marT="45715" marB="45715"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119</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08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Inventory</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301</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361</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Other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1,662</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1,353</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05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Other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303</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264</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1,995</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1,775</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577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2,256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1,675</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LT Debt</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843</a:t>
                      </a:r>
                    </a:p>
                  </a:txBody>
                  <a:tcPr marL="91431" marR="91431" marT="45715" marB="45715"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1,091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581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Net FA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3,138</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3,358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rPr>
                        <a:t>C/S</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rPr>
                        <a:t>2,556</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2,167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867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rPr>
                        <a:t>Total Assets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rPr>
                        <a:t>5,394</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5,033</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Liab. &amp; Equity</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5,394</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5,033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bl>
          </a:graphicData>
        </a:graphic>
      </p:graphicFrame>
      <p:sp>
        <p:nvSpPr>
          <p:cNvPr id="55360" name="TextBox 3"/>
          <p:cNvSpPr txBox="1">
            <a:spLocks noChangeArrowheads="1"/>
          </p:cNvSpPr>
          <p:nvPr/>
        </p:nvSpPr>
        <p:spPr bwMode="auto">
          <a:xfrm>
            <a:off x="1752600" y="1143000"/>
            <a:ext cx="5791200" cy="1200150"/>
          </a:xfrm>
          <a:prstGeom prst="rect">
            <a:avLst/>
          </a:prstGeom>
          <a:noFill/>
          <a:ln w="9525">
            <a:noFill/>
            <a:miter lim="800000"/>
            <a:headEnd/>
            <a:tailEnd/>
          </a:ln>
        </p:spPr>
        <p:txBody>
          <a:bodyPr>
            <a:spAutoFit/>
          </a:bodyPr>
          <a:lstStyle/>
          <a:p>
            <a:pPr algn="ctr"/>
            <a:r>
              <a:rPr lang="en-US" sz="2400" b="1">
                <a:latin typeface="Perpetua" pitchFamily="18" charset="0"/>
                <a:cs typeface="Arial" charset="0"/>
              </a:rPr>
              <a:t>XYZ Corporation</a:t>
            </a:r>
          </a:p>
          <a:p>
            <a:pPr algn="ctr"/>
            <a:r>
              <a:rPr lang="en-US" sz="2400" b="1">
                <a:latin typeface="Perpetua" pitchFamily="18" charset="0"/>
                <a:cs typeface="Arial" charset="0"/>
              </a:rPr>
              <a:t>December 31, 201X</a:t>
            </a:r>
          </a:p>
          <a:p>
            <a:pPr algn="ctr"/>
            <a:r>
              <a:rPr lang="en-US" sz="2400" b="1">
                <a:latin typeface="Perpetua" pitchFamily="18" charset="0"/>
                <a:cs typeface="Arial" charset="0"/>
              </a:rPr>
              <a:t>(Figures in millions of dollars)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2"/>
          <p:cNvSpPr>
            <a:spLocks noGrp="1"/>
          </p:cNvSpPr>
          <p:nvPr>
            <p:ph type="sldNum" sz="quarter" idx="12"/>
          </p:nvPr>
        </p:nvSpPr>
        <p:spPr bwMode="auto">
          <a:ln>
            <a:round/>
            <a:headEnd/>
            <a:tailEnd/>
          </a:ln>
        </p:spPr>
        <p:txBody>
          <a:bodyPr/>
          <a:lstStyle/>
          <a:p>
            <a:r>
              <a:rPr lang="en-US" smtClean="0"/>
              <a:t>3-</a:t>
            </a:r>
            <a:fld id="{10ABC5EB-FBCA-492E-B948-0D64DF046848}" type="slidenum">
              <a:rPr lang="en-US" smtClean="0"/>
              <a:pPr/>
              <a:t>26</a:t>
            </a:fld>
            <a:endParaRPr lang="en-US" smtClean="0"/>
          </a:p>
        </p:txBody>
      </p:sp>
      <p:sp>
        <p:nvSpPr>
          <p:cNvPr id="57346" name="Title 1"/>
          <p:cNvSpPr>
            <a:spLocks noGrp="1"/>
          </p:cNvSpPr>
          <p:nvPr>
            <p:ph type="title"/>
          </p:nvPr>
        </p:nvSpPr>
        <p:spPr>
          <a:xfrm>
            <a:off x="877888" y="304800"/>
            <a:ext cx="7772400" cy="1341438"/>
          </a:xfrm>
          <a:solidFill>
            <a:schemeClr val="bg2"/>
          </a:solidFill>
        </p:spPr>
        <p:txBody>
          <a:bodyPr/>
          <a:lstStyle/>
          <a:p>
            <a:pPr algn="ctr" eaLnBrk="1" hangingPunct="1"/>
            <a:r>
              <a:rPr lang="en-US" sz="4400" b="1" smtClean="0"/>
              <a:t>Computing Long-term Solvency Ratios</a:t>
            </a:r>
          </a:p>
        </p:txBody>
      </p:sp>
      <p:sp>
        <p:nvSpPr>
          <p:cNvPr id="3" name="TextBox 2"/>
          <p:cNvSpPr txBox="1">
            <a:spLocks noChangeArrowheads="1"/>
          </p:cNvSpPr>
          <p:nvPr/>
        </p:nvSpPr>
        <p:spPr bwMode="auto">
          <a:xfrm>
            <a:off x="533400" y="1752600"/>
            <a:ext cx="8153400" cy="3386138"/>
          </a:xfrm>
          <a:prstGeom prst="rect">
            <a:avLst/>
          </a:prstGeom>
          <a:noFill/>
          <a:ln w="9525">
            <a:noFill/>
            <a:miter lim="800000"/>
            <a:headEnd/>
            <a:tailEnd/>
          </a:ln>
        </p:spPr>
        <p:txBody>
          <a:bodyPr>
            <a:spAutoFit/>
          </a:bodyPr>
          <a:lstStyle/>
          <a:p>
            <a:r>
              <a:rPr lang="en-US" sz="4000" b="1">
                <a:latin typeface="Perpetua" pitchFamily="18" charset="0"/>
                <a:cs typeface="Arial" charset="0"/>
              </a:rPr>
              <a:t>Total Debt Ratio = (TA – TE) / TA</a:t>
            </a:r>
          </a:p>
          <a:p>
            <a:endParaRPr lang="en-US" sz="2000" b="1">
              <a:latin typeface="Perpetua" pitchFamily="18" charset="0"/>
              <a:cs typeface="Arial" charset="0"/>
            </a:endParaRPr>
          </a:p>
          <a:p>
            <a:pPr lvl="1"/>
            <a:r>
              <a:rPr lang="en-US" sz="3600" b="1">
                <a:solidFill>
                  <a:srgbClr val="0070C0"/>
                </a:solidFill>
                <a:latin typeface="Perpetua" pitchFamily="18" charset="0"/>
                <a:cs typeface="Arial" charset="0"/>
              </a:rPr>
              <a:t>(5,394 – 2,556) / 5,394 </a:t>
            </a:r>
            <a:r>
              <a:rPr lang="en-US" sz="3600" b="1">
                <a:solidFill>
                  <a:srgbClr val="7030A0"/>
                </a:solidFill>
                <a:latin typeface="Perpetua" pitchFamily="18" charset="0"/>
                <a:cs typeface="Arial" charset="0"/>
              </a:rPr>
              <a:t>= 52.61%</a:t>
            </a:r>
          </a:p>
          <a:p>
            <a:pPr lvl="1"/>
            <a:endParaRPr lang="en-US" sz="2400" b="1">
              <a:latin typeface="Perpetua" pitchFamily="18" charset="0"/>
              <a:cs typeface="Arial" charset="0"/>
            </a:endParaRPr>
          </a:p>
          <a:p>
            <a:r>
              <a:rPr lang="en-US" sz="4000" b="1">
                <a:latin typeface="Perpetua" pitchFamily="18" charset="0"/>
                <a:cs typeface="Arial" charset="0"/>
              </a:rPr>
              <a:t>Debt/Equity = TD / TE</a:t>
            </a:r>
          </a:p>
          <a:p>
            <a:endParaRPr lang="en-US" b="1">
              <a:latin typeface="Perpetua" pitchFamily="18" charset="0"/>
              <a:cs typeface="Arial" charset="0"/>
            </a:endParaRPr>
          </a:p>
          <a:p>
            <a:pPr lvl="1"/>
            <a:r>
              <a:rPr lang="en-US" sz="3600" b="1">
                <a:solidFill>
                  <a:srgbClr val="0070C0"/>
                </a:solidFill>
                <a:latin typeface="Perpetua" pitchFamily="18" charset="0"/>
                <a:cs typeface="Arial" charset="0"/>
              </a:rPr>
              <a:t>(5,394 – 2,556) / 2,556 </a:t>
            </a:r>
            <a:r>
              <a:rPr lang="en-US" sz="3600" b="1">
                <a:solidFill>
                  <a:srgbClr val="7030A0"/>
                </a:solidFill>
                <a:latin typeface="Perpetua" pitchFamily="18" charset="0"/>
                <a:cs typeface="Arial" charset="0"/>
              </a:rPr>
              <a:t>= 1.11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2"/>
          <p:cNvSpPr>
            <a:spLocks noGrp="1"/>
          </p:cNvSpPr>
          <p:nvPr>
            <p:ph type="sldNum" sz="quarter" idx="12"/>
          </p:nvPr>
        </p:nvSpPr>
        <p:spPr bwMode="auto">
          <a:ln>
            <a:round/>
            <a:headEnd/>
            <a:tailEnd/>
          </a:ln>
        </p:spPr>
        <p:txBody>
          <a:bodyPr/>
          <a:lstStyle/>
          <a:p>
            <a:r>
              <a:rPr lang="en-US" smtClean="0"/>
              <a:t>3-</a:t>
            </a:r>
            <a:fld id="{E490ED0D-6C0F-4CE3-BBA5-7B6CDE9E1477}" type="slidenum">
              <a:rPr lang="en-US" smtClean="0"/>
              <a:pPr/>
              <a:t>27</a:t>
            </a:fld>
            <a:endParaRPr lang="en-US" smtClean="0"/>
          </a:p>
        </p:txBody>
      </p:sp>
      <p:sp>
        <p:nvSpPr>
          <p:cNvPr id="2" name="Title 1"/>
          <p:cNvSpPr>
            <a:spLocks noGrp="1"/>
          </p:cNvSpPr>
          <p:nvPr>
            <p:ph type="title"/>
          </p:nvPr>
        </p:nvSpPr>
        <p:spPr>
          <a:xfrm>
            <a:off x="914400" y="274638"/>
            <a:ext cx="7772400" cy="868362"/>
          </a:xfrm>
          <a:solidFill>
            <a:schemeClr val="bg2"/>
          </a:solidFill>
        </p:spPr>
        <p:txBody>
          <a:bodyPr>
            <a:normAutofit fontScale="90000"/>
          </a:bodyPr>
          <a:lstStyle/>
          <a:p>
            <a:pPr algn="ctr" eaLnBrk="1" fontAlgn="auto" hangingPunct="1">
              <a:spcAft>
                <a:spcPts val="0"/>
              </a:spcAft>
              <a:defRPr/>
            </a:pPr>
            <a:r>
              <a:rPr lang="en-US" sz="4800" b="1" dirty="0" smtClean="0"/>
              <a:t>Sample Balance Sheet</a:t>
            </a:r>
            <a:endParaRPr lang="en-US" sz="4800" b="1" dirty="0"/>
          </a:p>
        </p:txBody>
      </p:sp>
      <p:graphicFrame>
        <p:nvGraphicFramePr>
          <p:cNvPr id="59458" name="Group 66"/>
          <p:cNvGraphicFramePr>
            <a:graphicFrameLocks noGrp="1"/>
          </p:cNvGraphicFramePr>
          <p:nvPr/>
        </p:nvGraphicFramePr>
        <p:xfrm>
          <a:off x="914400" y="2476500"/>
          <a:ext cx="7696200" cy="3863322"/>
        </p:xfrm>
        <a:graphic>
          <a:graphicData uri="http://schemas.openxmlformats.org/drawingml/2006/table">
            <a:tbl>
              <a:tblPr/>
              <a:tblGrid>
                <a:gridCol w="1231900"/>
                <a:gridCol w="1220788"/>
                <a:gridCol w="1311275"/>
                <a:gridCol w="1311275"/>
                <a:gridCol w="1309687"/>
                <a:gridCol w="1311275"/>
              </a:tblGrid>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2011</a:t>
                      </a:r>
                    </a:p>
                  </a:txBody>
                  <a:tcPr marL="91431" marR="91431" marT="45715" marB="45715"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2010</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1431" marR="91431" marT="45715" marB="45715"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2011</a:t>
                      </a:r>
                    </a:p>
                  </a:txBody>
                  <a:tcPr marL="91431" marR="91431"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2010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Cash</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696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307</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A/R</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956</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992</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26</a:t>
                      </a:r>
                    </a:p>
                  </a:txBody>
                  <a:tcPr marL="91431" marR="91431" marT="45715" marB="45715" horzOverflow="overflow">
                    <a:lnL>
                      <a:noFill/>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119</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Inventory</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301</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361</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Other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1,662</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1,353</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Other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303</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264</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1,995</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1,775</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2,256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1,675</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LT Debt</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Arial" charset="0"/>
                        </a:rPr>
                        <a:t>843</a:t>
                      </a:r>
                    </a:p>
                  </a:txBody>
                  <a:tcPr marL="91431" marR="91431" marT="45715" marB="45715" horzOverflow="overflow">
                    <a:lnL>
                      <a:noFill/>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1,091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A0BAE1"/>
                    </a:solid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Net FA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3,138</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3,358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Arial" charset="0"/>
                        </a:rPr>
                        <a:t>C/S</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Arial" charset="0"/>
                        </a:rPr>
                        <a:t>2,556</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2,167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A0BAE1"/>
                    </a:solidFill>
                  </a:tcPr>
                </a:tc>
              </a:tr>
              <a:tr h="750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Total Assets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5,394</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5,033</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Total Liab. &amp; Equity</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5,394</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5,033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0BAE1"/>
                    </a:solidFill>
                  </a:tcPr>
                </a:tc>
              </a:tr>
            </a:tbl>
          </a:graphicData>
        </a:graphic>
      </p:graphicFrame>
      <p:sp>
        <p:nvSpPr>
          <p:cNvPr id="59456" name="TextBox 3"/>
          <p:cNvSpPr txBox="1">
            <a:spLocks noChangeArrowheads="1"/>
          </p:cNvSpPr>
          <p:nvPr/>
        </p:nvSpPr>
        <p:spPr bwMode="auto">
          <a:xfrm>
            <a:off x="1752600" y="1143000"/>
            <a:ext cx="5791200" cy="1200150"/>
          </a:xfrm>
          <a:prstGeom prst="rect">
            <a:avLst/>
          </a:prstGeom>
          <a:noFill/>
          <a:ln w="9525">
            <a:noFill/>
            <a:miter lim="800000"/>
            <a:headEnd/>
            <a:tailEnd/>
          </a:ln>
        </p:spPr>
        <p:txBody>
          <a:bodyPr>
            <a:spAutoFit/>
          </a:bodyPr>
          <a:lstStyle/>
          <a:p>
            <a:pPr algn="ctr"/>
            <a:r>
              <a:rPr lang="en-US" sz="2400" b="1">
                <a:latin typeface="Perpetua" pitchFamily="18" charset="0"/>
                <a:cs typeface="Arial" charset="0"/>
              </a:rPr>
              <a:t>XYZ Corporation</a:t>
            </a:r>
          </a:p>
          <a:p>
            <a:pPr algn="ctr"/>
            <a:r>
              <a:rPr lang="en-US" sz="2400" b="1">
                <a:latin typeface="Perpetua" pitchFamily="18" charset="0"/>
                <a:cs typeface="Arial" charset="0"/>
              </a:rPr>
              <a:t>December 31, 201X</a:t>
            </a:r>
          </a:p>
          <a:p>
            <a:pPr algn="ctr"/>
            <a:r>
              <a:rPr lang="en-US" sz="2400" b="1">
                <a:latin typeface="Perpetua" pitchFamily="18" charset="0"/>
                <a:cs typeface="Arial" charset="0"/>
              </a:rPr>
              <a:t>(Figures in millions of dollars)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r>
              <a:rPr lang="en-US" smtClean="0"/>
              <a:t>3-</a:t>
            </a:r>
            <a:fld id="{EDA50D81-3F3C-4095-84AE-BF0F6B726101}" type="slidenum">
              <a:rPr lang="en-US" smtClean="0"/>
              <a:pPr/>
              <a:t>28</a:t>
            </a:fld>
            <a:endParaRPr lang="en-US" smtClean="0"/>
          </a:p>
        </p:txBody>
      </p:sp>
      <p:sp>
        <p:nvSpPr>
          <p:cNvPr id="61442" name="Title 1"/>
          <p:cNvSpPr>
            <a:spLocks noGrp="1"/>
          </p:cNvSpPr>
          <p:nvPr>
            <p:ph type="title"/>
          </p:nvPr>
        </p:nvSpPr>
        <p:spPr>
          <a:xfrm>
            <a:off x="838200" y="228600"/>
            <a:ext cx="7772400" cy="1417638"/>
          </a:xfrm>
          <a:solidFill>
            <a:schemeClr val="bg2"/>
          </a:solidFill>
        </p:spPr>
        <p:txBody>
          <a:bodyPr/>
          <a:lstStyle/>
          <a:p>
            <a:pPr algn="ctr" eaLnBrk="1" hangingPunct="1"/>
            <a:r>
              <a:rPr lang="en-US" sz="4400" b="1" smtClean="0"/>
              <a:t>Computing Long-term Solvency Ratios</a:t>
            </a:r>
          </a:p>
        </p:txBody>
      </p:sp>
      <p:sp>
        <p:nvSpPr>
          <p:cNvPr id="3" name="TextBox 2"/>
          <p:cNvSpPr txBox="1">
            <a:spLocks noChangeArrowheads="1"/>
          </p:cNvSpPr>
          <p:nvPr/>
        </p:nvSpPr>
        <p:spPr bwMode="auto">
          <a:xfrm>
            <a:off x="1219200" y="1752600"/>
            <a:ext cx="7696200" cy="3077766"/>
          </a:xfrm>
          <a:prstGeom prst="rect">
            <a:avLst/>
          </a:prstGeom>
          <a:noFill/>
          <a:ln w="9525">
            <a:noFill/>
            <a:miter lim="800000"/>
            <a:headEnd/>
            <a:tailEnd/>
          </a:ln>
        </p:spPr>
        <p:txBody>
          <a:bodyPr>
            <a:spAutoFit/>
          </a:bodyPr>
          <a:lstStyle/>
          <a:p>
            <a:r>
              <a:rPr lang="en-US" sz="4000" b="1" dirty="0">
                <a:latin typeface="Perpetua" pitchFamily="18" charset="0"/>
                <a:cs typeface="Arial" charset="0"/>
              </a:rPr>
              <a:t>Equity Multiplier = EM</a:t>
            </a:r>
          </a:p>
          <a:p>
            <a:r>
              <a:rPr lang="en-US" sz="4000" b="1" dirty="0">
                <a:latin typeface="Perpetua" pitchFamily="18" charset="0"/>
                <a:cs typeface="Arial" charset="0"/>
              </a:rPr>
              <a:t>= TA / TE = 1 + D/E</a:t>
            </a:r>
          </a:p>
          <a:p>
            <a:endParaRPr lang="en-US" sz="2000" b="1" dirty="0">
              <a:latin typeface="Perpetua" pitchFamily="18" charset="0"/>
              <a:cs typeface="Arial" charset="0"/>
            </a:endParaRPr>
          </a:p>
          <a:p>
            <a:pPr lvl="1"/>
            <a:r>
              <a:rPr lang="en-US" sz="3600" b="1" dirty="0">
                <a:solidFill>
                  <a:srgbClr val="0070C0"/>
                </a:solidFill>
                <a:latin typeface="Perpetua" pitchFamily="18" charset="0"/>
                <a:cs typeface="Arial" charset="0"/>
              </a:rPr>
              <a:t>1 + 1.11 </a:t>
            </a:r>
            <a:r>
              <a:rPr lang="en-US" sz="3600" b="1" dirty="0">
                <a:solidFill>
                  <a:srgbClr val="7030A0"/>
                </a:solidFill>
                <a:latin typeface="Perpetua" pitchFamily="18" charset="0"/>
                <a:cs typeface="Arial" charset="0"/>
              </a:rPr>
              <a:t>= 2.11</a:t>
            </a:r>
          </a:p>
          <a:p>
            <a:pPr lvl="1"/>
            <a:endParaRPr lang="en-US" b="1" dirty="0">
              <a:latin typeface="Perpetua" pitchFamily="18" charset="0"/>
              <a:cs typeface="Arial" charset="0"/>
            </a:endParaRPr>
          </a:p>
          <a:p>
            <a:r>
              <a:rPr lang="en-US" sz="4000" b="1" dirty="0" smtClean="0">
                <a:latin typeface="Perpetua" pitchFamily="18" charset="0"/>
                <a:cs typeface="Arial" charset="0"/>
              </a:rPr>
              <a:t> </a:t>
            </a:r>
            <a:endParaRPr lang="en-US" sz="3600" b="1" dirty="0">
              <a:solidFill>
                <a:srgbClr val="7030A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2"/>
          <p:cNvSpPr>
            <a:spLocks noGrp="1"/>
          </p:cNvSpPr>
          <p:nvPr>
            <p:ph type="sldNum" sz="quarter" idx="12"/>
          </p:nvPr>
        </p:nvSpPr>
        <p:spPr bwMode="auto">
          <a:ln>
            <a:round/>
            <a:headEnd/>
            <a:tailEnd/>
          </a:ln>
        </p:spPr>
        <p:txBody>
          <a:bodyPr/>
          <a:lstStyle/>
          <a:p>
            <a:r>
              <a:rPr lang="en-US" smtClean="0"/>
              <a:t>3-</a:t>
            </a:r>
            <a:fld id="{7EC03C96-6CA9-41C8-932F-C932B0957E07}" type="slidenum">
              <a:rPr lang="en-US" smtClean="0"/>
              <a:pPr/>
              <a:t>29</a:t>
            </a:fld>
            <a:endParaRPr lang="en-US" smtClean="0"/>
          </a:p>
        </p:txBody>
      </p:sp>
      <p:sp>
        <p:nvSpPr>
          <p:cNvPr id="63490"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914400" y="1471613"/>
            <a:ext cx="6858000" cy="5170487"/>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3200" b="1">
                <a:latin typeface="Perpetua" pitchFamily="18" charset="0"/>
                <a:cs typeface="Arial" charset="0"/>
              </a:rPr>
              <a:t>Short-term solvency or liquidity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Long-term solvency or financial leverage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Asset management or turnover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Profitability ratios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hlink"/>
                                      </p:to>
                                    </p:animClr>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par>
                                <p:cTn id="10" presetID="9" presetClass="emph" presetSubtype="0" nodeType="with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6" end="6"/>
                                            </p:txEl>
                                          </p:spTgt>
                                        </p:tgtEl>
                                        <p:attrNameLst>
                                          <p:attrName>style.opacity</p:attrName>
                                        </p:attrNameLst>
                                      </p:cBhvr>
                                      <p:to>
                                        <p:strVal val="0.5"/>
                                      </p:to>
                                    </p:set>
                                    <p:animEffect filter="image" prLst="opacity: 0.5">
                                      <p:cBhvr rctx="IE">
                                        <p:cTn id="15" dur="indefinite"/>
                                        <p:tgtEl>
                                          <p:spTgt spid="3">
                                            <p:txEl>
                                              <p:pRg st="6" end="6"/>
                                            </p:txEl>
                                          </p:spTgt>
                                        </p:tgtEl>
                                      </p:cBhvr>
                                    </p:animEffect>
                                  </p:childTnLst>
                                </p:cTn>
                              </p:par>
                              <p:par>
                                <p:cTn id="16" presetID="9" presetClass="emph" presetSubtype="0" nodeType="withEffect">
                                  <p:stCondLst>
                                    <p:cond delay="0"/>
                                  </p:stCondLst>
                                  <p:childTnLst>
                                    <p:set>
                                      <p:cBhvr rctx="PPT">
                                        <p:cTn id="17" dur="indefinite"/>
                                        <p:tgtEl>
                                          <p:spTgt spid="3">
                                            <p:txEl>
                                              <p:pRg st="8" end="8"/>
                                            </p:txEl>
                                          </p:spTgt>
                                        </p:tgtEl>
                                        <p:attrNameLst>
                                          <p:attrName>style.opacity</p:attrName>
                                        </p:attrNameLst>
                                      </p:cBhvr>
                                      <p:to>
                                        <p:strVal val="0.5"/>
                                      </p:to>
                                    </p:set>
                                    <p:animEffect filter="image" prLst="opacity: 0.5">
                                      <p:cBhvr rctx="IE">
                                        <p:cTn id="18"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r>
              <a:rPr lang="en-US" smtClean="0"/>
              <a:t>3-</a:t>
            </a:r>
            <a:fld id="{B9325F39-62EA-4D8C-9493-29D9359ECE77}" type="slidenum">
              <a:rPr lang="en-US" smtClean="0"/>
              <a:pPr/>
              <a:t>3</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3321050"/>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Cash Flows and Financial Statements: A Closer Look</a:t>
            </a:r>
          </a:p>
          <a:p>
            <a:pPr marL="284163" indent="-284163">
              <a:buFont typeface="Arial" charset="0"/>
              <a:buChar char="•"/>
            </a:pPr>
            <a:r>
              <a:rPr lang="en-US" sz="3200" b="1">
                <a:latin typeface="Perpetua" pitchFamily="18" charset="0"/>
              </a:rPr>
              <a:t>Standardized Financial Statements</a:t>
            </a:r>
          </a:p>
          <a:p>
            <a:pPr marL="284163" indent="-284163">
              <a:buFont typeface="Arial" charset="0"/>
              <a:buChar char="•"/>
            </a:pPr>
            <a:r>
              <a:rPr lang="en-US" sz="3200" b="1">
                <a:latin typeface="Perpetua" pitchFamily="18" charset="0"/>
              </a:rPr>
              <a:t>Ratio Analysis</a:t>
            </a:r>
          </a:p>
          <a:p>
            <a:pPr marL="284163" indent="-284163">
              <a:buFont typeface="Arial" charset="0"/>
              <a:buChar char="•"/>
            </a:pPr>
            <a:r>
              <a:rPr lang="en-US" sz="3200" b="1">
                <a:latin typeface="Perpetua" pitchFamily="18" charset="0"/>
              </a:rPr>
              <a:t>The DuPont Identity</a:t>
            </a:r>
          </a:p>
          <a:p>
            <a:pPr marL="284163" indent="-284163">
              <a:buFont typeface="Arial" charset="0"/>
              <a:buChar char="•"/>
            </a:pPr>
            <a:r>
              <a:rPr lang="en-US" sz="3200" b="1">
                <a:latin typeface="Perpetua" pitchFamily="18" charset="0"/>
              </a:rPr>
              <a:t>Using Financial Statement Information</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5"/>
                                      </p:to>
                                    </p:set>
                                    <p:animEffect filter="image" prLst="opacity: 0.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2"/>
          <p:cNvSpPr>
            <a:spLocks noGrp="1"/>
          </p:cNvSpPr>
          <p:nvPr>
            <p:ph type="sldNum" sz="quarter" idx="12"/>
          </p:nvPr>
        </p:nvSpPr>
        <p:spPr bwMode="auto">
          <a:ln>
            <a:round/>
            <a:headEnd/>
            <a:tailEnd/>
          </a:ln>
        </p:spPr>
        <p:txBody>
          <a:bodyPr/>
          <a:lstStyle/>
          <a:p>
            <a:r>
              <a:rPr lang="en-US" smtClean="0"/>
              <a:t>3-</a:t>
            </a:r>
            <a:fld id="{CCBF8FC8-79F9-4C4A-824A-B1BEB6BE32B1}" type="slidenum">
              <a:rPr lang="en-US" smtClean="0"/>
              <a:pPr/>
              <a:t>30</a:t>
            </a:fld>
            <a:endParaRPr lang="en-US" smtClean="0"/>
          </a:p>
        </p:txBody>
      </p:sp>
      <p:sp>
        <p:nvSpPr>
          <p:cNvPr id="2" name="Title 1"/>
          <p:cNvSpPr>
            <a:spLocks noGrp="1"/>
          </p:cNvSpPr>
          <p:nvPr>
            <p:ph type="title"/>
          </p:nvPr>
        </p:nvSpPr>
        <p:spPr>
          <a:xfrm>
            <a:off x="914400" y="274638"/>
            <a:ext cx="7772400" cy="792162"/>
          </a:xfrm>
          <a:solidFill>
            <a:schemeClr val="bg2"/>
          </a:solidFill>
        </p:spPr>
        <p:txBody>
          <a:bodyPr>
            <a:normAutofit fontScale="90000"/>
          </a:bodyPr>
          <a:lstStyle/>
          <a:p>
            <a:pPr algn="ctr" eaLnBrk="1" fontAlgn="auto" hangingPunct="1">
              <a:spcAft>
                <a:spcPts val="0"/>
              </a:spcAft>
              <a:defRPr/>
            </a:pPr>
            <a:r>
              <a:rPr lang="en-US" sz="4800" b="1" dirty="0" smtClean="0"/>
              <a:t>Sample Income Statement</a:t>
            </a:r>
            <a:endParaRPr lang="en-US" sz="4800" b="1" dirty="0"/>
          </a:p>
        </p:txBody>
      </p:sp>
      <p:graphicFrame>
        <p:nvGraphicFramePr>
          <p:cNvPr id="3" name="Table 2"/>
          <p:cNvGraphicFramePr>
            <a:graphicFrameLocks noGrp="1"/>
          </p:cNvGraphicFramePr>
          <p:nvPr/>
        </p:nvGraphicFramePr>
        <p:xfrm>
          <a:off x="1676400" y="2057400"/>
          <a:ext cx="6400800" cy="4051744"/>
        </p:xfrm>
        <a:graphic>
          <a:graphicData uri="http://schemas.openxmlformats.org/drawingml/2006/table">
            <a:tbl>
              <a:tblPr/>
              <a:tblGrid>
                <a:gridCol w="3932448"/>
                <a:gridCol w="2468352"/>
              </a:tblGrid>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Revenues</a:t>
                      </a: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$5,000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Cost of Goods Sold</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(2,006)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17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Expenses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(1,740)</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Depreciation</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(116)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7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EBIT</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1,138</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3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Interest Expense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Taxable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1,131</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Taxes</a:t>
                      </a:r>
                    </a:p>
                  </a:txBody>
                  <a:tcPr marL="91431" marR="91431" marT="0" marB="0"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(442)</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7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Net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$689</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bl>
          </a:graphicData>
        </a:graphic>
      </p:graphicFrame>
      <p:sp>
        <p:nvSpPr>
          <p:cNvPr id="65564" name="TextBox 3"/>
          <p:cNvSpPr txBox="1">
            <a:spLocks noChangeArrowheads="1"/>
          </p:cNvSpPr>
          <p:nvPr/>
        </p:nvSpPr>
        <p:spPr bwMode="auto">
          <a:xfrm>
            <a:off x="2133600" y="1066800"/>
            <a:ext cx="5410200" cy="1016000"/>
          </a:xfrm>
          <a:prstGeom prst="rect">
            <a:avLst/>
          </a:prstGeom>
          <a:noFill/>
          <a:ln w="9525">
            <a:noFill/>
            <a:miter lim="800000"/>
            <a:headEnd/>
            <a:tailEnd/>
          </a:ln>
        </p:spPr>
        <p:txBody>
          <a:bodyPr>
            <a:spAutoFit/>
          </a:bodyPr>
          <a:lstStyle/>
          <a:p>
            <a:pPr algn="ctr"/>
            <a:r>
              <a:rPr lang="en-US" sz="2000" b="1">
                <a:latin typeface="Perpetua" pitchFamily="18" charset="0"/>
                <a:cs typeface="Arial" charset="0"/>
              </a:rPr>
              <a:t>XYZ Corporation</a:t>
            </a:r>
          </a:p>
          <a:p>
            <a:pPr algn="ctr"/>
            <a:r>
              <a:rPr lang="en-US" sz="2000" b="1">
                <a:latin typeface="Perpetua" pitchFamily="18" charset="0"/>
                <a:cs typeface="Arial" charset="0"/>
              </a:rPr>
              <a:t>January 1 – December 31, 201X</a:t>
            </a:r>
          </a:p>
          <a:p>
            <a:pPr algn="ctr"/>
            <a:r>
              <a:rPr lang="en-US" sz="2000" b="1">
                <a:latin typeface="Perpetua" pitchFamily="18" charset="0"/>
                <a:cs typeface="Arial" charset="0"/>
              </a:rPr>
              <a:t>( Figures in millions of dollars)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2"/>
          <p:cNvSpPr>
            <a:spLocks noGrp="1"/>
          </p:cNvSpPr>
          <p:nvPr>
            <p:ph type="sldNum" sz="quarter" idx="12"/>
          </p:nvPr>
        </p:nvSpPr>
        <p:spPr bwMode="auto">
          <a:ln>
            <a:round/>
            <a:headEnd/>
            <a:tailEnd/>
          </a:ln>
        </p:spPr>
        <p:txBody>
          <a:bodyPr/>
          <a:lstStyle/>
          <a:p>
            <a:r>
              <a:rPr lang="en-US" smtClean="0"/>
              <a:t>3-</a:t>
            </a:r>
            <a:fld id="{ED4CD1FF-DA2B-4114-A9A6-02E883C3EC94}" type="slidenum">
              <a:rPr lang="en-US" smtClean="0"/>
              <a:pPr/>
              <a:t>31</a:t>
            </a:fld>
            <a:endParaRPr lang="en-US" smtClean="0"/>
          </a:p>
        </p:txBody>
      </p:sp>
      <p:sp>
        <p:nvSpPr>
          <p:cNvPr id="75778"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1219200" y="1471613"/>
            <a:ext cx="6858000" cy="5089525"/>
          </a:xfrm>
          <a:prstGeom prst="rect">
            <a:avLst/>
          </a:prstGeom>
          <a:noFill/>
          <a:ln w="9525">
            <a:noFill/>
            <a:miter lim="800000"/>
            <a:headEnd/>
            <a:tailEnd/>
          </a:ln>
        </p:spPr>
        <p:txBody>
          <a:bodyPr>
            <a:spAutoFit/>
          </a:bodyPr>
          <a:lstStyle/>
          <a:p>
            <a:pPr marL="568325" indent="-568325">
              <a:buFont typeface="Franklin Gothic Book" pitchFamily="34" charset="0"/>
              <a:buAutoNum type="arabicPeriod"/>
            </a:pPr>
            <a:r>
              <a:rPr lang="en-US" sz="3200" b="1">
                <a:latin typeface="Perpetua" pitchFamily="18" charset="0"/>
                <a:cs typeface="Arial" charset="0"/>
              </a:rPr>
              <a:t>Short-term solvency or liquidity ratios</a:t>
            </a:r>
          </a:p>
          <a:p>
            <a:pPr marL="568325" indent="-568325">
              <a:buFont typeface="Franklin Gothic Book" pitchFamily="34" charset="0"/>
              <a:buAutoNum type="arabicPeriod"/>
            </a:pPr>
            <a:endParaRPr lang="en-US" b="1">
              <a:latin typeface="Perpetua" pitchFamily="18" charset="0"/>
              <a:cs typeface="Arial" charset="0"/>
            </a:endParaRPr>
          </a:p>
          <a:p>
            <a:pPr marL="568325" indent="-568325">
              <a:buFont typeface="Franklin Gothic Book" pitchFamily="34" charset="0"/>
              <a:buAutoNum type="arabicPeriod"/>
            </a:pPr>
            <a:r>
              <a:rPr lang="en-US" sz="3200" b="1">
                <a:latin typeface="Perpetua" pitchFamily="18" charset="0"/>
                <a:cs typeface="Arial" charset="0"/>
              </a:rPr>
              <a:t>Long-term solvency or financial leverage ratios</a:t>
            </a:r>
          </a:p>
          <a:p>
            <a:pPr marL="568325" indent="-568325">
              <a:buFont typeface="Franklin Gothic Book" pitchFamily="34" charset="0"/>
              <a:buAutoNum type="arabicPeriod"/>
            </a:pPr>
            <a:endParaRPr lang="en-US" b="1">
              <a:latin typeface="Perpetua" pitchFamily="18" charset="0"/>
              <a:cs typeface="Arial" charset="0"/>
            </a:endParaRPr>
          </a:p>
          <a:p>
            <a:pPr marL="568325" indent="-568325">
              <a:buFont typeface="Franklin Gothic Book" pitchFamily="34" charset="0"/>
              <a:buAutoNum type="arabicPeriod"/>
            </a:pPr>
            <a:r>
              <a:rPr lang="en-US" sz="3200" b="1">
                <a:latin typeface="Perpetua" pitchFamily="18" charset="0"/>
                <a:cs typeface="Arial" charset="0"/>
              </a:rPr>
              <a:t>Asset management or turnover ratios</a:t>
            </a:r>
          </a:p>
          <a:p>
            <a:pPr marL="568325" indent="-568325">
              <a:buFont typeface="Franklin Gothic Book" pitchFamily="34" charset="0"/>
              <a:buAutoNum type="arabicPeriod"/>
            </a:pPr>
            <a:endParaRPr lang="en-US" b="1">
              <a:latin typeface="Perpetua" pitchFamily="18" charset="0"/>
              <a:cs typeface="Arial" charset="0"/>
            </a:endParaRPr>
          </a:p>
          <a:p>
            <a:pPr marL="568325" indent="-568325">
              <a:buFont typeface="Franklin Gothic Book" pitchFamily="34" charset="0"/>
              <a:buAutoNum type="arabicPeriod"/>
            </a:pPr>
            <a:r>
              <a:rPr lang="en-US" sz="3200" b="1">
                <a:latin typeface="Perpetua" pitchFamily="18" charset="0"/>
                <a:cs typeface="Arial" charset="0"/>
              </a:rPr>
              <a:t>Profitability ratios</a:t>
            </a:r>
          </a:p>
          <a:p>
            <a:pPr marL="568325" indent="-568325">
              <a:buFont typeface="Franklin Gothic Book" pitchFamily="34" charset="0"/>
              <a:buAutoNum type="arabicPeriod"/>
            </a:pPr>
            <a:endParaRPr lang="en-US" b="1">
              <a:latin typeface="Perpetua" pitchFamily="18" charset="0"/>
              <a:cs typeface="Arial" charset="0"/>
            </a:endParaRPr>
          </a:p>
          <a:p>
            <a:pPr marL="568325" indent="-568325">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6" end="6"/>
                                            </p:txEl>
                                          </p:spTgt>
                                        </p:tgtEl>
                                        <p:attrNameLst>
                                          <p:attrName>style.color</p:attrName>
                                        </p:attrNameLst>
                                      </p:cBhvr>
                                      <p:to>
                                        <a:schemeClr val="hlink"/>
                                      </p:to>
                                    </p:animClr>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par>
                                <p:cTn id="10" presetID="9" presetClass="emph" presetSubtype="0" nodeType="with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4" end="4"/>
                                            </p:txEl>
                                          </p:spTgt>
                                        </p:tgtEl>
                                        <p:attrNameLst>
                                          <p:attrName>style.opacity</p:attrName>
                                        </p:attrNameLst>
                                      </p:cBhvr>
                                      <p:to>
                                        <p:strVal val="0.5"/>
                                      </p:to>
                                    </p:set>
                                    <p:animEffect filter="image" prLst="opacity: 0.5">
                                      <p:cBhvr rctx="IE">
                                        <p:cTn id="15" dur="indefinite"/>
                                        <p:tgtEl>
                                          <p:spTgt spid="3">
                                            <p:txEl>
                                              <p:pRg st="4" end="4"/>
                                            </p:txEl>
                                          </p:spTgt>
                                        </p:tgtEl>
                                      </p:cBhvr>
                                    </p:animEffect>
                                  </p:childTnLst>
                                </p:cTn>
                              </p:par>
                              <p:par>
                                <p:cTn id="16" presetID="9" presetClass="emph" presetSubtype="0" nodeType="withEffect">
                                  <p:stCondLst>
                                    <p:cond delay="0"/>
                                  </p:stCondLst>
                                  <p:childTnLst>
                                    <p:set>
                                      <p:cBhvr rctx="PPT">
                                        <p:cTn id="17" dur="indefinite"/>
                                        <p:tgtEl>
                                          <p:spTgt spid="3">
                                            <p:txEl>
                                              <p:pRg st="8" end="8"/>
                                            </p:txEl>
                                          </p:spTgt>
                                        </p:tgtEl>
                                        <p:attrNameLst>
                                          <p:attrName>style.opacity</p:attrName>
                                        </p:attrNameLst>
                                      </p:cBhvr>
                                      <p:to>
                                        <p:strVal val="0.5"/>
                                      </p:to>
                                    </p:set>
                                    <p:animEffect filter="image" prLst="opacity: 0.5">
                                      <p:cBhvr rctx="IE">
                                        <p:cTn id="18"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2"/>
          <p:cNvSpPr>
            <a:spLocks noGrp="1"/>
          </p:cNvSpPr>
          <p:nvPr>
            <p:ph type="sldNum" sz="quarter" idx="12"/>
          </p:nvPr>
        </p:nvSpPr>
        <p:spPr bwMode="auto">
          <a:ln>
            <a:round/>
            <a:headEnd/>
            <a:tailEnd/>
          </a:ln>
        </p:spPr>
        <p:txBody>
          <a:bodyPr/>
          <a:lstStyle/>
          <a:p>
            <a:r>
              <a:rPr lang="en-US" smtClean="0"/>
              <a:t>3-</a:t>
            </a:r>
            <a:fld id="{54A79329-10FB-4C25-A635-15E7BBC7655E}" type="slidenum">
              <a:rPr lang="en-US" smtClean="0"/>
              <a:pPr/>
              <a:t>32</a:t>
            </a:fld>
            <a:endParaRPr lang="en-US" smtClean="0"/>
          </a:p>
        </p:txBody>
      </p:sp>
      <p:sp>
        <p:nvSpPr>
          <p:cNvPr id="77826" name="Title 1"/>
          <p:cNvSpPr>
            <a:spLocks noGrp="1"/>
          </p:cNvSpPr>
          <p:nvPr>
            <p:ph type="title"/>
          </p:nvPr>
        </p:nvSpPr>
        <p:spPr>
          <a:xfrm>
            <a:off x="685800" y="76200"/>
            <a:ext cx="7772400" cy="1447800"/>
          </a:xfrm>
          <a:solidFill>
            <a:schemeClr val="bg2"/>
          </a:solidFill>
        </p:spPr>
        <p:txBody>
          <a:bodyPr/>
          <a:lstStyle/>
          <a:p>
            <a:pPr algn="ctr" eaLnBrk="1" hangingPunct="1"/>
            <a:r>
              <a:rPr lang="en-US" sz="4800" b="1" smtClean="0"/>
              <a:t>Computing Profitability Measures</a:t>
            </a:r>
          </a:p>
        </p:txBody>
      </p:sp>
      <p:sp>
        <p:nvSpPr>
          <p:cNvPr id="3" name="TextBox 2"/>
          <p:cNvSpPr txBox="1">
            <a:spLocks noChangeArrowheads="1"/>
          </p:cNvSpPr>
          <p:nvPr/>
        </p:nvSpPr>
        <p:spPr bwMode="auto">
          <a:xfrm>
            <a:off x="685800" y="1409700"/>
            <a:ext cx="8229600" cy="5448300"/>
          </a:xfrm>
          <a:prstGeom prst="rect">
            <a:avLst/>
          </a:prstGeom>
          <a:noFill/>
          <a:ln w="9525">
            <a:noFill/>
            <a:miter lim="800000"/>
            <a:headEnd/>
            <a:tailEnd/>
          </a:ln>
        </p:spPr>
        <p:txBody>
          <a:bodyPr>
            <a:spAutoFit/>
          </a:bodyPr>
          <a:lstStyle/>
          <a:p>
            <a:r>
              <a:rPr lang="en-US" sz="3200" b="1">
                <a:latin typeface="Perpetua" pitchFamily="18" charset="0"/>
                <a:cs typeface="Arial" charset="0"/>
              </a:rPr>
              <a:t>Profit Margin = PM = Net Income / Sales</a:t>
            </a:r>
          </a:p>
          <a:p>
            <a:endParaRPr lang="en-US" b="1">
              <a:latin typeface="Perpetua" pitchFamily="18" charset="0"/>
              <a:cs typeface="Arial" charset="0"/>
            </a:endParaRPr>
          </a:p>
          <a:p>
            <a:pPr lvl="1"/>
            <a:r>
              <a:rPr lang="en-US" sz="3200" b="1">
                <a:solidFill>
                  <a:srgbClr val="0070C0"/>
                </a:solidFill>
                <a:latin typeface="Perpetua" pitchFamily="18" charset="0"/>
                <a:cs typeface="Arial" charset="0"/>
              </a:rPr>
              <a:t>689 / 5,000 </a:t>
            </a:r>
            <a:r>
              <a:rPr lang="en-US" sz="3200" b="1">
                <a:solidFill>
                  <a:srgbClr val="7030A0"/>
                </a:solidFill>
                <a:latin typeface="Perpetua" pitchFamily="18" charset="0"/>
                <a:cs typeface="Arial" charset="0"/>
              </a:rPr>
              <a:t>= 13.78%</a:t>
            </a:r>
          </a:p>
          <a:p>
            <a:pPr lvl="1"/>
            <a:endParaRPr lang="en-US" sz="1600" b="1">
              <a:latin typeface="Perpetua" pitchFamily="18" charset="0"/>
              <a:cs typeface="Arial" charset="0"/>
            </a:endParaRPr>
          </a:p>
          <a:p>
            <a:r>
              <a:rPr lang="en-US" sz="3200" b="1">
                <a:latin typeface="Perpetua" pitchFamily="18" charset="0"/>
                <a:cs typeface="Arial" charset="0"/>
              </a:rPr>
              <a:t>Return on Assets (ROA) = Net Income / Total Assets</a:t>
            </a:r>
          </a:p>
          <a:p>
            <a:endParaRPr lang="en-US" sz="1600" b="1">
              <a:latin typeface="Perpetua" pitchFamily="18" charset="0"/>
              <a:cs typeface="Arial" charset="0"/>
            </a:endParaRPr>
          </a:p>
          <a:p>
            <a:pPr lvl="1"/>
            <a:r>
              <a:rPr lang="en-US" sz="3200" b="1">
                <a:solidFill>
                  <a:srgbClr val="0070C0"/>
                </a:solidFill>
                <a:latin typeface="Perpetua" pitchFamily="18" charset="0"/>
                <a:cs typeface="Arial" charset="0"/>
              </a:rPr>
              <a:t>689 / 5,394 </a:t>
            </a:r>
            <a:r>
              <a:rPr lang="en-US" sz="3200" b="1">
                <a:solidFill>
                  <a:srgbClr val="7030A0"/>
                </a:solidFill>
                <a:latin typeface="Perpetua" pitchFamily="18" charset="0"/>
                <a:cs typeface="Arial" charset="0"/>
              </a:rPr>
              <a:t>= 12.77%</a:t>
            </a:r>
          </a:p>
          <a:p>
            <a:pPr lvl="1"/>
            <a:endParaRPr lang="en-US" sz="1600" b="1">
              <a:latin typeface="Perpetua" pitchFamily="18" charset="0"/>
              <a:cs typeface="Arial" charset="0"/>
            </a:endParaRPr>
          </a:p>
          <a:p>
            <a:r>
              <a:rPr lang="en-US" sz="3200" b="1">
                <a:latin typeface="Perpetua" pitchFamily="18" charset="0"/>
                <a:cs typeface="Arial" charset="0"/>
              </a:rPr>
              <a:t>Return on Equity (ROE) = Net Income / Total Equity</a:t>
            </a:r>
          </a:p>
          <a:p>
            <a:endParaRPr lang="en-US" sz="1600" b="1">
              <a:latin typeface="Perpetua" pitchFamily="18" charset="0"/>
              <a:cs typeface="Arial" charset="0"/>
            </a:endParaRPr>
          </a:p>
          <a:p>
            <a:pPr lvl="1"/>
            <a:r>
              <a:rPr lang="en-US" sz="3200" b="1">
                <a:solidFill>
                  <a:srgbClr val="0070C0"/>
                </a:solidFill>
                <a:latin typeface="Perpetua" pitchFamily="18" charset="0"/>
                <a:cs typeface="Arial" charset="0"/>
              </a:rPr>
              <a:t>689 / 2,556 </a:t>
            </a:r>
            <a:r>
              <a:rPr lang="en-US" sz="3200" b="1">
                <a:solidFill>
                  <a:srgbClr val="7030A0"/>
                </a:solidFill>
                <a:latin typeface="Perpetua" pitchFamily="18" charset="0"/>
                <a:cs typeface="Arial" charset="0"/>
              </a:rPr>
              <a:t>= 26.96%</a:t>
            </a:r>
            <a:endParaRPr lang="en-US" b="1">
              <a:solidFill>
                <a:srgbClr val="7030A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2"/>
          <p:cNvSpPr>
            <a:spLocks noGrp="1"/>
          </p:cNvSpPr>
          <p:nvPr>
            <p:ph type="sldNum" sz="quarter" idx="12"/>
          </p:nvPr>
        </p:nvSpPr>
        <p:spPr bwMode="auto">
          <a:ln>
            <a:round/>
            <a:headEnd/>
            <a:tailEnd/>
          </a:ln>
        </p:spPr>
        <p:txBody>
          <a:bodyPr/>
          <a:lstStyle/>
          <a:p>
            <a:r>
              <a:rPr lang="en-US" smtClean="0"/>
              <a:t>3-</a:t>
            </a:r>
            <a:fld id="{C8CAC63C-59FA-4C67-80B1-50B2AAAA3F92}" type="slidenum">
              <a:rPr lang="en-US" smtClean="0"/>
              <a:pPr/>
              <a:t>33</a:t>
            </a:fld>
            <a:endParaRPr lang="en-US" smtClean="0"/>
          </a:p>
        </p:txBody>
      </p:sp>
      <p:sp>
        <p:nvSpPr>
          <p:cNvPr id="79874" name="Title 1"/>
          <p:cNvSpPr>
            <a:spLocks noGrp="1"/>
          </p:cNvSpPr>
          <p:nvPr>
            <p:ph type="title"/>
          </p:nvPr>
        </p:nvSpPr>
        <p:spPr>
          <a:solidFill>
            <a:schemeClr val="bg2"/>
          </a:solidFill>
        </p:spPr>
        <p:txBody>
          <a:bodyPr/>
          <a:lstStyle/>
          <a:p>
            <a:pPr algn="ctr" eaLnBrk="1" hangingPunct="1"/>
            <a:r>
              <a:rPr lang="en-US" sz="4400" b="1" smtClean="0"/>
              <a:t>Categories of Financial Ratios</a:t>
            </a:r>
          </a:p>
        </p:txBody>
      </p:sp>
      <p:sp>
        <p:nvSpPr>
          <p:cNvPr id="3" name="TextBox 2"/>
          <p:cNvSpPr txBox="1">
            <a:spLocks noChangeArrowheads="1"/>
          </p:cNvSpPr>
          <p:nvPr/>
        </p:nvSpPr>
        <p:spPr bwMode="auto">
          <a:xfrm>
            <a:off x="1295400" y="1471613"/>
            <a:ext cx="6858000" cy="5089525"/>
          </a:xfrm>
          <a:prstGeom prst="rect">
            <a:avLst/>
          </a:prstGeom>
          <a:noFill/>
          <a:ln w="9525">
            <a:noFill/>
            <a:miter lim="800000"/>
            <a:headEnd/>
            <a:tailEnd/>
          </a:ln>
        </p:spPr>
        <p:txBody>
          <a:bodyPr>
            <a:spAutoFit/>
          </a:bodyPr>
          <a:lstStyle/>
          <a:p>
            <a:pPr marL="457200" indent="-457200">
              <a:buFont typeface="Franklin Gothic Book" pitchFamily="34" charset="0"/>
              <a:buAutoNum type="arabicPeriod"/>
            </a:pPr>
            <a:r>
              <a:rPr lang="en-US" sz="3200" b="1">
                <a:latin typeface="Perpetua" pitchFamily="18" charset="0"/>
                <a:cs typeface="Arial" charset="0"/>
              </a:rPr>
              <a:t>Short-term solvency or liquidity ratios</a:t>
            </a:r>
          </a:p>
          <a:p>
            <a:pPr marL="457200" indent="-457200">
              <a:buFont typeface="Franklin Gothic Book" pitchFamily="34" charset="0"/>
              <a:buAutoNum type="arabicPeriod"/>
            </a:pPr>
            <a:endParaRPr lang="en-US" b="1">
              <a:latin typeface="Perpetua" pitchFamily="18" charset="0"/>
              <a:cs typeface="Arial" charset="0"/>
            </a:endParaRPr>
          </a:p>
          <a:p>
            <a:pPr marL="457200" indent="-457200">
              <a:buFont typeface="Franklin Gothic Book" pitchFamily="34" charset="0"/>
              <a:buAutoNum type="arabicPeriod"/>
            </a:pPr>
            <a:r>
              <a:rPr lang="en-US" sz="3200" b="1">
                <a:latin typeface="Perpetua" pitchFamily="18" charset="0"/>
                <a:cs typeface="Arial" charset="0"/>
              </a:rPr>
              <a:t>Long-term solvency or financial leverage ratios</a:t>
            </a:r>
          </a:p>
          <a:p>
            <a:pPr marL="457200" indent="-457200">
              <a:buFont typeface="Franklin Gothic Book" pitchFamily="34" charset="0"/>
              <a:buAutoNum type="arabicPeriod"/>
            </a:pPr>
            <a:endParaRPr lang="en-US" b="1">
              <a:latin typeface="Perpetua" pitchFamily="18" charset="0"/>
              <a:cs typeface="Arial" charset="0"/>
            </a:endParaRPr>
          </a:p>
          <a:p>
            <a:pPr marL="457200" indent="-457200">
              <a:buFont typeface="Franklin Gothic Book" pitchFamily="34" charset="0"/>
              <a:buAutoNum type="arabicPeriod"/>
            </a:pPr>
            <a:r>
              <a:rPr lang="en-US" sz="3200" b="1">
                <a:latin typeface="Perpetua" pitchFamily="18" charset="0"/>
                <a:cs typeface="Arial" charset="0"/>
              </a:rPr>
              <a:t>Asset management or turnover ratios</a:t>
            </a:r>
          </a:p>
          <a:p>
            <a:pPr marL="457200" indent="-457200">
              <a:buFont typeface="Franklin Gothic Book" pitchFamily="34" charset="0"/>
              <a:buAutoNum type="arabicPeriod"/>
            </a:pPr>
            <a:endParaRPr lang="en-US" b="1">
              <a:latin typeface="Perpetua" pitchFamily="18" charset="0"/>
              <a:cs typeface="Arial" charset="0"/>
            </a:endParaRPr>
          </a:p>
          <a:p>
            <a:pPr marL="457200" indent="-457200">
              <a:buFont typeface="Franklin Gothic Book" pitchFamily="34" charset="0"/>
              <a:buAutoNum type="arabicPeriod"/>
            </a:pPr>
            <a:r>
              <a:rPr lang="en-US" sz="3200" b="1">
                <a:latin typeface="Perpetua" pitchFamily="18" charset="0"/>
                <a:cs typeface="Arial" charset="0"/>
              </a:rPr>
              <a:t>Profitability ratios</a:t>
            </a:r>
          </a:p>
          <a:p>
            <a:pPr marL="457200" indent="-457200">
              <a:buFont typeface="Franklin Gothic Book" pitchFamily="34" charset="0"/>
              <a:buAutoNum type="arabicPeriod"/>
            </a:pPr>
            <a:endParaRPr lang="en-US" b="1">
              <a:latin typeface="Perpetua" pitchFamily="18" charset="0"/>
              <a:cs typeface="Arial" charset="0"/>
            </a:endParaRPr>
          </a:p>
          <a:p>
            <a:pPr marL="457200" indent="-457200">
              <a:buFont typeface="Franklin Gothic Book" pitchFamily="34" charset="0"/>
              <a:buAutoNum type="arabicPeriod"/>
            </a:pPr>
            <a:r>
              <a:rPr lang="en-US" sz="3200" b="1">
                <a:latin typeface="Perpetua" pitchFamily="18" charset="0"/>
                <a:cs typeface="Arial" charset="0"/>
              </a:rPr>
              <a:t>Market value ratios</a:t>
            </a:r>
            <a:endParaRPr lang="en-US" sz="20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8" end="8"/>
                                            </p:txEl>
                                          </p:spTgt>
                                        </p:tgtEl>
                                        <p:attrNameLst>
                                          <p:attrName>style.color</p:attrName>
                                        </p:attrNameLst>
                                      </p:cBhvr>
                                      <p:to>
                                        <a:schemeClr val="hlink"/>
                                      </p:to>
                                    </p:animClr>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par>
                                <p:cTn id="10" presetID="9" presetClass="emph" presetSubtype="0" nodeType="with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4" end="4"/>
                                            </p:txEl>
                                          </p:spTgt>
                                        </p:tgtEl>
                                        <p:attrNameLst>
                                          <p:attrName>style.opacity</p:attrName>
                                        </p:attrNameLst>
                                      </p:cBhvr>
                                      <p:to>
                                        <p:strVal val="0.5"/>
                                      </p:to>
                                    </p:set>
                                    <p:animEffect filter="image" prLst="opacity: 0.5">
                                      <p:cBhvr rctx="IE">
                                        <p:cTn id="15" dur="indefinite"/>
                                        <p:tgtEl>
                                          <p:spTgt spid="3">
                                            <p:txEl>
                                              <p:pRg st="4" end="4"/>
                                            </p:txEl>
                                          </p:spTgt>
                                        </p:tgtEl>
                                      </p:cBhvr>
                                    </p:animEffect>
                                  </p:childTnLst>
                                </p:cTn>
                              </p:par>
                              <p:par>
                                <p:cTn id="16" presetID="9" presetClass="emph" presetSubtype="0" nodeType="withEffect">
                                  <p:stCondLst>
                                    <p:cond delay="0"/>
                                  </p:stCondLst>
                                  <p:childTnLst>
                                    <p:set>
                                      <p:cBhvr rctx="PPT">
                                        <p:cTn id="17" dur="indefinite"/>
                                        <p:tgtEl>
                                          <p:spTgt spid="3">
                                            <p:txEl>
                                              <p:pRg st="6" end="6"/>
                                            </p:txEl>
                                          </p:spTgt>
                                        </p:tgtEl>
                                        <p:attrNameLst>
                                          <p:attrName>style.opacity</p:attrName>
                                        </p:attrNameLst>
                                      </p:cBhvr>
                                      <p:to>
                                        <p:strVal val="0.5"/>
                                      </p:to>
                                    </p:set>
                                    <p:animEffect filter="image" prLst="opacity: 0.5">
                                      <p:cBhvr rctx="IE">
                                        <p:cTn id="18"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22"/>
          <p:cNvSpPr>
            <a:spLocks noGrp="1"/>
          </p:cNvSpPr>
          <p:nvPr>
            <p:ph type="sldNum" sz="quarter" idx="12"/>
          </p:nvPr>
        </p:nvSpPr>
        <p:spPr bwMode="auto">
          <a:ln>
            <a:round/>
            <a:headEnd/>
            <a:tailEnd/>
          </a:ln>
        </p:spPr>
        <p:txBody>
          <a:bodyPr/>
          <a:lstStyle/>
          <a:p>
            <a:r>
              <a:rPr lang="en-US" smtClean="0"/>
              <a:t>3-</a:t>
            </a:r>
            <a:fld id="{5721F42E-0790-47D7-AFBD-18ED321CFA90}" type="slidenum">
              <a:rPr lang="en-US" smtClean="0"/>
              <a:pPr/>
              <a:t>34</a:t>
            </a:fld>
            <a:endParaRPr lang="en-US" smtClean="0"/>
          </a:p>
        </p:txBody>
      </p:sp>
      <p:sp>
        <p:nvSpPr>
          <p:cNvPr id="81922" name="Title 1"/>
          <p:cNvSpPr>
            <a:spLocks noGrp="1"/>
          </p:cNvSpPr>
          <p:nvPr>
            <p:ph type="title"/>
          </p:nvPr>
        </p:nvSpPr>
        <p:spPr>
          <a:xfrm>
            <a:off x="762000" y="76200"/>
            <a:ext cx="7772400" cy="1447800"/>
          </a:xfrm>
          <a:solidFill>
            <a:schemeClr val="bg2"/>
          </a:solidFill>
        </p:spPr>
        <p:txBody>
          <a:bodyPr/>
          <a:lstStyle/>
          <a:p>
            <a:pPr algn="ctr" eaLnBrk="1" hangingPunct="1"/>
            <a:r>
              <a:rPr lang="en-US" sz="4800" b="1" smtClean="0"/>
              <a:t>Computing Market Value Measures</a:t>
            </a:r>
          </a:p>
        </p:txBody>
      </p:sp>
      <p:sp>
        <p:nvSpPr>
          <p:cNvPr id="3" name="TextBox 2"/>
          <p:cNvSpPr txBox="1">
            <a:spLocks noChangeArrowheads="1"/>
          </p:cNvSpPr>
          <p:nvPr/>
        </p:nvSpPr>
        <p:spPr bwMode="auto">
          <a:xfrm>
            <a:off x="457200" y="1600200"/>
            <a:ext cx="8610600" cy="4708525"/>
          </a:xfrm>
          <a:prstGeom prst="rect">
            <a:avLst/>
          </a:prstGeom>
          <a:noFill/>
          <a:ln w="9525">
            <a:noFill/>
            <a:miter lim="800000"/>
            <a:headEnd/>
            <a:tailEnd/>
          </a:ln>
        </p:spPr>
        <p:txBody>
          <a:bodyPr>
            <a:spAutoFit/>
          </a:bodyPr>
          <a:lstStyle/>
          <a:p>
            <a:r>
              <a:rPr lang="en-US" sz="3600" b="1">
                <a:latin typeface="Perpetua" pitchFamily="18" charset="0"/>
                <a:cs typeface="Arial" charset="0"/>
              </a:rPr>
              <a:t>If the Market Price = </a:t>
            </a:r>
            <a:r>
              <a:rPr lang="en-US" sz="3600" b="1">
                <a:solidFill>
                  <a:srgbClr val="00B050"/>
                </a:solidFill>
                <a:latin typeface="Perpetua" pitchFamily="18" charset="0"/>
                <a:cs typeface="Arial" charset="0"/>
              </a:rPr>
              <a:t>$87.65 </a:t>
            </a:r>
            <a:r>
              <a:rPr lang="en-US" sz="3600" b="1">
                <a:latin typeface="Perpetua" pitchFamily="18" charset="0"/>
                <a:cs typeface="Arial" charset="0"/>
              </a:rPr>
              <a:t>per share </a:t>
            </a:r>
          </a:p>
          <a:p>
            <a:endParaRPr lang="en-US" sz="1400" b="1">
              <a:latin typeface="Perpetua" pitchFamily="18" charset="0"/>
              <a:cs typeface="Arial" charset="0"/>
            </a:endParaRPr>
          </a:p>
          <a:p>
            <a:r>
              <a:rPr lang="en-US" sz="3600" b="1">
                <a:latin typeface="Perpetua" pitchFamily="18" charset="0"/>
                <a:cs typeface="Arial" charset="0"/>
              </a:rPr>
              <a:t>and if the number of shares of common stock outstanding is: </a:t>
            </a:r>
          </a:p>
          <a:p>
            <a:r>
              <a:rPr lang="en-US" sz="3600" b="1">
                <a:solidFill>
                  <a:srgbClr val="00B050"/>
                </a:solidFill>
                <a:latin typeface="Perpetua" pitchFamily="18" charset="0"/>
                <a:cs typeface="Arial" charset="0"/>
              </a:rPr>
              <a:t>190.9 million</a:t>
            </a:r>
            <a:r>
              <a:rPr lang="en-US" sz="3600" b="1">
                <a:latin typeface="Perpetua" pitchFamily="18" charset="0"/>
                <a:cs typeface="Arial" charset="0"/>
              </a:rPr>
              <a:t>,</a:t>
            </a:r>
          </a:p>
          <a:p>
            <a:endParaRPr lang="en-US" b="1">
              <a:latin typeface="Perpetua" pitchFamily="18" charset="0"/>
              <a:cs typeface="Arial" charset="0"/>
            </a:endParaRPr>
          </a:p>
          <a:p>
            <a:r>
              <a:rPr lang="en-US" sz="3600" b="1">
                <a:latin typeface="Perpetua" pitchFamily="18" charset="0"/>
                <a:cs typeface="Arial" charset="0"/>
              </a:rPr>
              <a:t>Then the </a:t>
            </a:r>
            <a:r>
              <a:rPr lang="en-US" sz="3600" b="1">
                <a:solidFill>
                  <a:srgbClr val="00B050"/>
                </a:solidFill>
                <a:latin typeface="Perpetua" pitchFamily="18" charset="0"/>
                <a:cs typeface="Arial" charset="0"/>
              </a:rPr>
              <a:t>PE Ratio </a:t>
            </a:r>
            <a:r>
              <a:rPr lang="en-US" sz="3600" b="1">
                <a:latin typeface="Perpetua" pitchFamily="18" charset="0"/>
                <a:cs typeface="Arial" charset="0"/>
              </a:rPr>
              <a:t>= Price per share / Earnings per share</a:t>
            </a:r>
          </a:p>
          <a:p>
            <a:endParaRPr lang="en-US" sz="1600" b="1">
              <a:latin typeface="Perpetua" pitchFamily="18" charset="0"/>
              <a:cs typeface="Arial" charset="0"/>
            </a:endParaRPr>
          </a:p>
          <a:p>
            <a:pPr lvl="1"/>
            <a:r>
              <a:rPr lang="en-US" sz="3600" b="1">
                <a:solidFill>
                  <a:srgbClr val="0070C0"/>
                </a:solidFill>
                <a:latin typeface="Perpetua" pitchFamily="18" charset="0"/>
                <a:cs typeface="Arial" charset="0"/>
              </a:rPr>
              <a:t>87.65 / 3.61 </a:t>
            </a:r>
            <a:r>
              <a:rPr lang="en-US" sz="3600" b="1">
                <a:solidFill>
                  <a:srgbClr val="7030A0"/>
                </a:solidFill>
                <a:latin typeface="Perpetua" pitchFamily="18" charset="0"/>
                <a:cs typeface="Arial" charset="0"/>
              </a:rPr>
              <a:t>= 24.28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0" dur="1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22"/>
          <p:cNvSpPr>
            <a:spLocks noGrp="1"/>
          </p:cNvSpPr>
          <p:nvPr>
            <p:ph type="sldNum" sz="quarter" idx="12"/>
          </p:nvPr>
        </p:nvSpPr>
        <p:spPr bwMode="auto">
          <a:ln>
            <a:round/>
            <a:headEnd/>
            <a:tailEnd/>
          </a:ln>
        </p:spPr>
        <p:txBody>
          <a:bodyPr/>
          <a:lstStyle/>
          <a:p>
            <a:r>
              <a:rPr lang="en-US" smtClean="0"/>
              <a:t>3-</a:t>
            </a:r>
            <a:fld id="{422BF950-A5E6-4305-90CC-FF00682DA87D}" type="slidenum">
              <a:rPr lang="en-US" smtClean="0"/>
              <a:pPr/>
              <a:t>35</a:t>
            </a:fld>
            <a:endParaRPr lang="en-US" smtClean="0"/>
          </a:p>
        </p:txBody>
      </p:sp>
      <p:sp>
        <p:nvSpPr>
          <p:cNvPr id="83970" name="Title 1"/>
          <p:cNvSpPr>
            <a:spLocks noGrp="1"/>
          </p:cNvSpPr>
          <p:nvPr>
            <p:ph type="title"/>
          </p:nvPr>
        </p:nvSpPr>
        <p:spPr>
          <a:xfrm>
            <a:off x="838200" y="228600"/>
            <a:ext cx="7772400" cy="1417638"/>
          </a:xfrm>
          <a:solidFill>
            <a:schemeClr val="bg2"/>
          </a:solidFill>
        </p:spPr>
        <p:txBody>
          <a:bodyPr/>
          <a:lstStyle/>
          <a:p>
            <a:pPr algn="ctr" eaLnBrk="1" hangingPunct="1"/>
            <a:r>
              <a:rPr lang="en-US" sz="4800" b="1" smtClean="0"/>
              <a:t>Computing Market Value Measures</a:t>
            </a:r>
          </a:p>
        </p:txBody>
      </p:sp>
      <p:sp>
        <p:nvSpPr>
          <p:cNvPr id="3" name="TextBox 2"/>
          <p:cNvSpPr txBox="1">
            <a:spLocks noChangeArrowheads="1"/>
          </p:cNvSpPr>
          <p:nvPr/>
        </p:nvSpPr>
        <p:spPr bwMode="auto">
          <a:xfrm>
            <a:off x="609600" y="1676400"/>
            <a:ext cx="8382000" cy="4786313"/>
          </a:xfrm>
          <a:prstGeom prst="rect">
            <a:avLst/>
          </a:prstGeom>
          <a:noFill/>
          <a:ln w="9525">
            <a:noFill/>
            <a:miter lim="800000"/>
            <a:headEnd/>
            <a:tailEnd/>
          </a:ln>
        </p:spPr>
        <p:txBody>
          <a:bodyPr>
            <a:spAutoFit/>
          </a:bodyPr>
          <a:lstStyle/>
          <a:p>
            <a:r>
              <a:rPr lang="en-US" sz="2800" b="1">
                <a:latin typeface="Perpetua" pitchFamily="18" charset="0"/>
                <a:cs typeface="Arial" charset="0"/>
              </a:rPr>
              <a:t>If the Market Price </a:t>
            </a:r>
          </a:p>
          <a:p>
            <a:r>
              <a:rPr lang="en-US" sz="2800" b="1">
                <a:latin typeface="Perpetua" pitchFamily="18" charset="0"/>
                <a:cs typeface="Arial" charset="0"/>
              </a:rPr>
              <a:t>= </a:t>
            </a:r>
            <a:r>
              <a:rPr lang="en-US" sz="2800" b="1">
                <a:solidFill>
                  <a:srgbClr val="00B050"/>
                </a:solidFill>
                <a:latin typeface="Perpetua" pitchFamily="18" charset="0"/>
                <a:cs typeface="Arial" charset="0"/>
              </a:rPr>
              <a:t>$87.65 </a:t>
            </a:r>
            <a:r>
              <a:rPr lang="en-US" sz="2800" b="1">
                <a:latin typeface="Perpetua" pitchFamily="18" charset="0"/>
                <a:cs typeface="Arial" charset="0"/>
              </a:rPr>
              <a:t>per share and</a:t>
            </a:r>
          </a:p>
          <a:p>
            <a:endParaRPr lang="en-US" sz="1100" b="1">
              <a:latin typeface="Perpetua" pitchFamily="18" charset="0"/>
              <a:cs typeface="Arial" charset="0"/>
            </a:endParaRPr>
          </a:p>
          <a:p>
            <a:r>
              <a:rPr lang="en-US" sz="2800" b="1">
                <a:latin typeface="Perpetua" pitchFamily="18" charset="0"/>
                <a:cs typeface="Arial" charset="0"/>
              </a:rPr>
              <a:t>If the number of shares of common stock outstanding is: </a:t>
            </a:r>
            <a:r>
              <a:rPr lang="en-US" sz="2800" b="1">
                <a:solidFill>
                  <a:srgbClr val="00B050"/>
                </a:solidFill>
                <a:latin typeface="Perpetua" pitchFamily="18" charset="0"/>
                <a:cs typeface="Arial" charset="0"/>
              </a:rPr>
              <a:t>190.9 million</a:t>
            </a:r>
            <a:r>
              <a:rPr lang="en-US" sz="2800" b="1">
                <a:latin typeface="Perpetua" pitchFamily="18" charset="0"/>
                <a:cs typeface="Arial" charset="0"/>
              </a:rPr>
              <a:t>, </a:t>
            </a:r>
          </a:p>
          <a:p>
            <a:endParaRPr lang="en-US" b="1">
              <a:latin typeface="Perpetua" pitchFamily="18" charset="0"/>
              <a:cs typeface="Arial" charset="0"/>
            </a:endParaRPr>
          </a:p>
          <a:p>
            <a:r>
              <a:rPr lang="en-US" sz="2800" b="1">
                <a:latin typeface="Perpetua" pitchFamily="18" charset="0"/>
                <a:cs typeface="Arial" charset="0"/>
              </a:rPr>
              <a:t>and the book value of the equity is </a:t>
            </a:r>
            <a:r>
              <a:rPr lang="en-US" sz="2800" b="1">
                <a:solidFill>
                  <a:srgbClr val="00B050"/>
                </a:solidFill>
                <a:latin typeface="Perpetua" pitchFamily="18" charset="0"/>
                <a:cs typeface="Arial" charset="0"/>
              </a:rPr>
              <a:t>$2,556</a:t>
            </a:r>
            <a:r>
              <a:rPr lang="en-US" sz="2800" b="1">
                <a:latin typeface="Perpetua" pitchFamily="18" charset="0"/>
                <a:cs typeface="Arial" charset="0"/>
              </a:rPr>
              <a:t>, </a:t>
            </a:r>
          </a:p>
          <a:p>
            <a:endParaRPr lang="en-US" b="1">
              <a:latin typeface="Perpetua" pitchFamily="18" charset="0"/>
              <a:cs typeface="Arial" charset="0"/>
            </a:endParaRPr>
          </a:p>
          <a:p>
            <a:r>
              <a:rPr lang="en-US" sz="2800" b="1">
                <a:latin typeface="Perpetua" pitchFamily="18" charset="0"/>
                <a:cs typeface="Arial" charset="0"/>
              </a:rPr>
              <a:t>Then the </a:t>
            </a:r>
            <a:r>
              <a:rPr lang="en-US" sz="2800" b="1">
                <a:solidFill>
                  <a:srgbClr val="00B050"/>
                </a:solidFill>
                <a:latin typeface="Perpetua" pitchFamily="18" charset="0"/>
                <a:cs typeface="Arial" charset="0"/>
              </a:rPr>
              <a:t>Market-to-book ratio </a:t>
            </a:r>
            <a:r>
              <a:rPr lang="en-US" sz="2800" b="1">
                <a:latin typeface="Perpetua" pitchFamily="18" charset="0"/>
                <a:cs typeface="Arial" charset="0"/>
              </a:rPr>
              <a:t>=</a:t>
            </a:r>
          </a:p>
          <a:p>
            <a:r>
              <a:rPr lang="en-US" sz="2800" b="1">
                <a:latin typeface="Perpetua" pitchFamily="18" charset="0"/>
                <a:cs typeface="Arial" charset="0"/>
              </a:rPr>
              <a:t>Market value per share / book value per share</a:t>
            </a:r>
          </a:p>
          <a:p>
            <a:endParaRPr lang="en-US" sz="1600" b="1">
              <a:latin typeface="Perpetua" pitchFamily="18" charset="0"/>
              <a:cs typeface="Arial" charset="0"/>
            </a:endParaRPr>
          </a:p>
          <a:p>
            <a:pPr lvl="1"/>
            <a:r>
              <a:rPr lang="en-US" sz="3600" b="1">
                <a:solidFill>
                  <a:srgbClr val="0070C0"/>
                </a:solidFill>
                <a:latin typeface="Perpetua" pitchFamily="18" charset="0"/>
                <a:cs typeface="Arial" charset="0"/>
              </a:rPr>
              <a:t>87.65 / 3.61 </a:t>
            </a:r>
            <a:r>
              <a:rPr lang="en-US" sz="3600" b="1">
                <a:solidFill>
                  <a:srgbClr val="7030A0"/>
                </a:solidFill>
                <a:latin typeface="Perpetua" pitchFamily="18" charset="0"/>
                <a:cs typeface="Arial" charset="0"/>
              </a:rPr>
              <a:t>= 24.28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10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10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slide(fromBottom)">
                                      <p:cBhvr>
                                        <p:cTn id="16" dur="1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10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1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22"/>
          <p:cNvSpPr>
            <a:spLocks noGrp="1"/>
          </p:cNvSpPr>
          <p:nvPr>
            <p:ph type="sldNum" sz="quarter" idx="12"/>
          </p:nvPr>
        </p:nvSpPr>
        <p:spPr bwMode="auto">
          <a:ln>
            <a:round/>
            <a:headEnd/>
            <a:tailEnd/>
          </a:ln>
        </p:spPr>
        <p:txBody>
          <a:bodyPr/>
          <a:lstStyle/>
          <a:p>
            <a:r>
              <a:rPr lang="en-US" smtClean="0"/>
              <a:t>3-</a:t>
            </a:r>
            <a:fld id="{B1C4BFF0-D330-4517-842C-BF0E39E416C9}" type="slidenum">
              <a:rPr lang="en-US" smtClean="0"/>
              <a:pPr/>
              <a:t>36</a:t>
            </a:fld>
            <a:endParaRPr lang="en-US" smtClean="0"/>
          </a:p>
        </p:txBody>
      </p:sp>
      <p:sp>
        <p:nvSpPr>
          <p:cNvPr id="86018"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Computing Market Value Measures</a:t>
            </a:r>
          </a:p>
        </p:txBody>
      </p:sp>
      <p:sp>
        <p:nvSpPr>
          <p:cNvPr id="3" name="TextBox 2"/>
          <p:cNvSpPr txBox="1">
            <a:spLocks noChangeArrowheads="1"/>
          </p:cNvSpPr>
          <p:nvPr/>
        </p:nvSpPr>
        <p:spPr bwMode="auto">
          <a:xfrm>
            <a:off x="457200" y="1752600"/>
            <a:ext cx="8534400" cy="2246769"/>
          </a:xfrm>
          <a:prstGeom prst="rect">
            <a:avLst/>
          </a:prstGeom>
          <a:noFill/>
          <a:ln w="9525">
            <a:noFill/>
            <a:miter lim="800000"/>
            <a:headEnd/>
            <a:tailEnd/>
          </a:ln>
        </p:spPr>
        <p:txBody>
          <a:bodyPr>
            <a:spAutoFit/>
          </a:bodyPr>
          <a:lstStyle/>
          <a:p>
            <a:r>
              <a:rPr lang="en-US" sz="2800" b="1" dirty="0">
                <a:latin typeface="Perpetua" pitchFamily="18" charset="0"/>
                <a:cs typeface="Arial" charset="0"/>
              </a:rPr>
              <a:t>The </a:t>
            </a:r>
            <a:r>
              <a:rPr lang="en-US" sz="2800" b="1" dirty="0">
                <a:solidFill>
                  <a:srgbClr val="0070C0"/>
                </a:solidFill>
                <a:latin typeface="Perpetua" pitchFamily="18" charset="0"/>
                <a:cs typeface="Arial" charset="0"/>
              </a:rPr>
              <a:t>Price/Earnings (P/E) </a:t>
            </a:r>
            <a:r>
              <a:rPr lang="en-US" sz="2800" b="1" dirty="0">
                <a:latin typeface="Perpetua" pitchFamily="18" charset="0"/>
                <a:cs typeface="Arial" charset="0"/>
              </a:rPr>
              <a:t>ratio focuses on the market price of a share of stock and compares it to the Net Earnings of a company.  </a:t>
            </a:r>
          </a:p>
          <a:p>
            <a:endParaRPr lang="en-US" sz="2800" b="1" dirty="0">
              <a:solidFill>
                <a:srgbClr val="0070C0"/>
              </a:solidFill>
              <a:latin typeface="Perpetua" pitchFamily="18" charset="0"/>
              <a:cs typeface="Arial" charset="0"/>
            </a:endParaRPr>
          </a:p>
          <a:p>
            <a:r>
              <a:rPr lang="en-US" sz="2800" b="1" dirty="0" smtClean="0">
                <a:solidFill>
                  <a:srgbClr val="0070C0"/>
                </a:solidFill>
                <a:latin typeface="Perpetua" pitchFamily="18" charset="0"/>
                <a:cs typeface="Arial" charset="0"/>
              </a:rPr>
              <a:t> </a:t>
            </a:r>
            <a:endParaRPr lang="en-US" sz="2800" b="1" dirty="0">
              <a:solidFill>
                <a:srgbClr val="0070C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22"/>
          <p:cNvSpPr>
            <a:spLocks noGrp="1"/>
          </p:cNvSpPr>
          <p:nvPr>
            <p:ph type="sldNum" sz="quarter" idx="12"/>
          </p:nvPr>
        </p:nvSpPr>
        <p:spPr bwMode="auto">
          <a:ln>
            <a:round/>
            <a:headEnd/>
            <a:tailEnd/>
          </a:ln>
        </p:spPr>
        <p:txBody>
          <a:bodyPr/>
          <a:lstStyle/>
          <a:p>
            <a:r>
              <a:rPr lang="en-US" smtClean="0"/>
              <a:t>3-</a:t>
            </a:r>
            <a:fld id="{38D1C6F8-8A2C-44BF-B998-05F8ADB90A3D}" type="slidenum">
              <a:rPr lang="en-US" smtClean="0"/>
              <a:pPr/>
              <a:t>37</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Work the Web</a:t>
            </a:r>
          </a:p>
        </p:txBody>
      </p:sp>
      <p:sp>
        <p:nvSpPr>
          <p:cNvPr id="109571"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109572" name="Rectangle 5"/>
          <p:cNvSpPr>
            <a:spLocks noChangeArrowheads="1"/>
          </p:cNvSpPr>
          <p:nvPr/>
        </p:nvSpPr>
        <p:spPr bwMode="auto">
          <a:xfrm>
            <a:off x="228600" y="1422400"/>
            <a:ext cx="8305800" cy="47244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cs typeface="Arial" charset="0"/>
              </a:rPr>
              <a:t>The Internet makes ratio analysis much easier than it has been in the past</a:t>
            </a:r>
          </a:p>
          <a:p>
            <a:pPr marL="346075" indent="-346075">
              <a:buFont typeface="Arial" charset="0"/>
              <a:buChar char="•"/>
            </a:pPr>
            <a:endParaRPr lang="en-US" sz="2000" b="1">
              <a:latin typeface="Perpetua" pitchFamily="18" charset="0"/>
              <a:cs typeface="Arial" charset="0"/>
            </a:endParaRPr>
          </a:p>
          <a:p>
            <a:pPr marL="346075" indent="-346075">
              <a:buFont typeface="Arial" charset="0"/>
              <a:buChar char="•"/>
            </a:pPr>
            <a:r>
              <a:rPr lang="en-US" sz="3200" b="1">
                <a:latin typeface="Perpetua" pitchFamily="18" charset="0"/>
                <a:cs typeface="Arial" charset="0"/>
              </a:rPr>
              <a:t>Click on the web surfer to go to </a:t>
            </a:r>
            <a:r>
              <a:rPr lang="en-US" sz="3200" b="1">
                <a:latin typeface="Perpetua" pitchFamily="18" charset="0"/>
                <a:cs typeface="Arial" charset="0"/>
                <a:hlinkClick r:id="rId3"/>
              </a:rPr>
              <a:t>www.reuters.com</a:t>
            </a:r>
            <a:r>
              <a:rPr lang="en-US" sz="3200" b="1">
                <a:latin typeface="Perpetua" pitchFamily="18" charset="0"/>
                <a:cs typeface="Arial" charset="0"/>
              </a:rPr>
              <a:t> </a:t>
            </a:r>
          </a:p>
          <a:p>
            <a:pPr marL="346075" indent="-346075">
              <a:buFont typeface="Arial" charset="0"/>
              <a:buChar char="•"/>
            </a:pPr>
            <a:endParaRPr lang="en-US" sz="2000" b="1">
              <a:latin typeface="Perpetua" pitchFamily="18" charset="0"/>
              <a:cs typeface="Arial" charset="0"/>
            </a:endParaRPr>
          </a:p>
          <a:p>
            <a:pPr marL="744538" lvl="1" indent="-284163">
              <a:buFont typeface="Arial" charset="0"/>
              <a:buChar char="•"/>
            </a:pPr>
            <a:r>
              <a:rPr lang="en-US" sz="2800" b="1">
                <a:latin typeface="Perpetua" pitchFamily="18" charset="0"/>
                <a:cs typeface="Arial" charset="0"/>
              </a:rPr>
              <a:t>Click on Stocks, then choose a company and enter its ticker symbol</a:t>
            </a:r>
          </a:p>
          <a:p>
            <a:pPr marL="744538" lvl="1" indent="-284163">
              <a:buFont typeface="Arial" charset="0"/>
              <a:buChar char="•"/>
            </a:pPr>
            <a:r>
              <a:rPr lang="en-US" sz="2800" b="1">
                <a:latin typeface="Perpetua" pitchFamily="18" charset="0"/>
                <a:cs typeface="Arial" charset="0"/>
              </a:rPr>
              <a:t>Click on Ratios to see what information is available</a:t>
            </a:r>
          </a:p>
          <a:p>
            <a:pPr marL="346075" indent="-346075"/>
            <a:endParaRPr lang="en-US" sz="2400">
              <a:latin typeface="Perpetua" pitchFamily="18" charset="0"/>
            </a:endParaRPr>
          </a:p>
        </p:txBody>
      </p:sp>
      <p:pic>
        <p:nvPicPr>
          <p:cNvPr id="109573" name="Picture 7" descr="Web surfer">
            <a:hlinkClick r:id="rId3"/>
          </p:cNvPr>
          <p:cNvPicPr>
            <a:picLocks noChangeAspect="1" noChangeArrowheads="1"/>
          </p:cNvPicPr>
          <p:nvPr/>
        </p:nvPicPr>
        <p:blipFill>
          <a:blip r:embed="rId4" cstate="print"/>
          <a:srcRect/>
          <a:stretch>
            <a:fillRect/>
          </a:stretch>
        </p:blipFill>
        <p:spPr bwMode="auto">
          <a:xfrm>
            <a:off x="8001000" y="5105400"/>
            <a:ext cx="965200" cy="131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2"/>
          <p:cNvSpPr>
            <a:spLocks noGrp="1"/>
          </p:cNvSpPr>
          <p:nvPr>
            <p:ph type="sldNum" sz="quarter" idx="12"/>
          </p:nvPr>
        </p:nvSpPr>
        <p:spPr bwMode="auto">
          <a:ln>
            <a:round/>
            <a:headEnd/>
            <a:tailEnd/>
          </a:ln>
        </p:spPr>
        <p:txBody>
          <a:bodyPr/>
          <a:lstStyle/>
          <a:p>
            <a:r>
              <a:rPr lang="en-US" smtClean="0"/>
              <a:t>3-</a:t>
            </a:r>
            <a:fld id="{31162674-22A0-4770-B0E2-E2C927DB4DFE}" type="slidenum">
              <a:rPr lang="en-US" smtClean="0"/>
              <a:pPr/>
              <a:t>4</a:t>
            </a:fld>
            <a:endParaRPr lang="en-US" smtClean="0"/>
          </a:p>
        </p:txBody>
      </p:sp>
      <p:sp>
        <p:nvSpPr>
          <p:cNvPr id="2" name="Title 1"/>
          <p:cNvSpPr>
            <a:spLocks noGrp="1"/>
          </p:cNvSpPr>
          <p:nvPr>
            <p:ph type="title"/>
          </p:nvPr>
        </p:nvSpPr>
        <p:spPr>
          <a:xfrm>
            <a:off x="914400" y="274638"/>
            <a:ext cx="7772400" cy="868362"/>
          </a:xfrm>
          <a:solidFill>
            <a:schemeClr val="bg2"/>
          </a:solidFill>
        </p:spPr>
        <p:txBody>
          <a:bodyPr>
            <a:normAutofit fontScale="90000"/>
          </a:bodyPr>
          <a:lstStyle/>
          <a:p>
            <a:pPr algn="ctr" eaLnBrk="1" fontAlgn="auto" hangingPunct="1">
              <a:spcAft>
                <a:spcPts val="0"/>
              </a:spcAft>
              <a:defRPr/>
            </a:pPr>
            <a:r>
              <a:rPr lang="en-US" sz="4800" b="1" dirty="0" smtClean="0"/>
              <a:t>Sample Balance Sheet</a:t>
            </a:r>
            <a:endParaRPr lang="en-US" sz="4800" b="1" dirty="0"/>
          </a:p>
        </p:txBody>
      </p:sp>
      <p:graphicFrame>
        <p:nvGraphicFramePr>
          <p:cNvPr id="3" name="Table 2"/>
          <p:cNvGraphicFramePr>
            <a:graphicFrameLocks noGrp="1"/>
          </p:cNvGraphicFramePr>
          <p:nvPr/>
        </p:nvGraphicFramePr>
        <p:xfrm>
          <a:off x="914401" y="2362200"/>
          <a:ext cx="7162801" cy="3886200"/>
        </p:xfrm>
        <a:graphic>
          <a:graphicData uri="http://schemas.openxmlformats.org/drawingml/2006/table">
            <a:tbl>
              <a:tblPr/>
              <a:tblGrid>
                <a:gridCol w="1146239"/>
                <a:gridCol w="1136725"/>
                <a:gridCol w="1220752"/>
                <a:gridCol w="1219167"/>
                <a:gridCol w="1219166"/>
                <a:gridCol w="1220752"/>
              </a:tblGrid>
              <a:tr h="37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2011</a:t>
                      </a:r>
                    </a:p>
                  </a:txBody>
                  <a:tcPr marL="91431" marR="91431" marT="45715" marB="45715"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2010</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txBody>
                  <a:tcPr marL="91431" marR="91431" marT="45715" marB="45715"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2011</a:t>
                      </a:r>
                    </a:p>
                  </a:txBody>
                  <a:tcPr marL="91431" marR="91431"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2010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2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Cash</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696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307</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5256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A/R</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956</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992</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N/P</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26</a:t>
                      </a:r>
                    </a:p>
                  </a:txBody>
                  <a:tcPr marL="91431" marR="91431" marT="45715" marB="45715"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119</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37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Inventory</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301</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361</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Other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1,662</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1,353</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36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Other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303</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264</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CL</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1,995</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1,775</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524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CA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2,256</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1,675</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LT Debt</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843</a:t>
                      </a:r>
                    </a:p>
                  </a:txBody>
                  <a:tcPr marL="91431" marR="91431" marT="45715" marB="45715"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1,091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527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Net FA</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3,138</a:t>
                      </a:r>
                    </a:p>
                  </a:txBody>
                  <a:tcPr marL="91431" marR="91431" marT="45715" marB="45715"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3,358</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C/S</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2,556</a:t>
                      </a:r>
                    </a:p>
                  </a:txBody>
                  <a:tcPr marL="91431" marR="91431" marT="45715" marB="45715"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2,167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786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Assets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5,394</a:t>
                      </a:r>
                    </a:p>
                  </a:txBody>
                  <a:tcPr marL="91431" marR="91431" marT="45715" marB="4571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5,033</a:t>
                      </a:r>
                    </a:p>
                  </a:txBody>
                  <a:tcPr marL="91431" marR="91431"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 Liab. &amp; Equity</a:t>
                      </a:r>
                    </a:p>
                  </a:txBody>
                  <a:tcPr marL="91431" marR="91431" marT="45715" marB="45715"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5,394</a:t>
                      </a:r>
                    </a:p>
                  </a:txBody>
                  <a:tcPr marL="91431" marR="91431" marT="45715" marB="45715"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5,033</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bl>
          </a:graphicData>
        </a:graphic>
      </p:graphicFrame>
      <p:sp>
        <p:nvSpPr>
          <p:cNvPr id="18496" name="TextBox 3"/>
          <p:cNvSpPr txBox="1">
            <a:spLocks noChangeArrowheads="1"/>
          </p:cNvSpPr>
          <p:nvPr/>
        </p:nvSpPr>
        <p:spPr bwMode="auto">
          <a:xfrm>
            <a:off x="1752600" y="1143000"/>
            <a:ext cx="5791200" cy="1200150"/>
          </a:xfrm>
          <a:prstGeom prst="rect">
            <a:avLst/>
          </a:prstGeom>
          <a:noFill/>
          <a:ln w="9525">
            <a:noFill/>
            <a:miter lim="800000"/>
            <a:headEnd/>
            <a:tailEnd/>
          </a:ln>
        </p:spPr>
        <p:txBody>
          <a:bodyPr>
            <a:spAutoFit/>
          </a:bodyPr>
          <a:lstStyle/>
          <a:p>
            <a:pPr algn="ctr"/>
            <a:r>
              <a:rPr lang="en-US" sz="2400" b="1">
                <a:latin typeface="Perpetua" pitchFamily="18" charset="0"/>
                <a:cs typeface="Arial" charset="0"/>
              </a:rPr>
              <a:t>XYZ Corporation</a:t>
            </a:r>
          </a:p>
          <a:p>
            <a:pPr algn="ctr"/>
            <a:r>
              <a:rPr lang="en-US" sz="2400" b="1">
                <a:latin typeface="Perpetua" pitchFamily="18" charset="0"/>
                <a:cs typeface="Arial" charset="0"/>
              </a:rPr>
              <a:t>December 31, 201X</a:t>
            </a:r>
          </a:p>
          <a:p>
            <a:pPr algn="ctr"/>
            <a:r>
              <a:rPr lang="en-US" sz="2400" b="1">
                <a:latin typeface="Perpetua" pitchFamily="18" charset="0"/>
                <a:cs typeface="Arial" charset="0"/>
              </a:rPr>
              <a:t>(Figures in millions of dollars)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2"/>
          <p:cNvSpPr>
            <a:spLocks noGrp="1"/>
          </p:cNvSpPr>
          <p:nvPr>
            <p:ph type="sldNum" sz="quarter" idx="12"/>
          </p:nvPr>
        </p:nvSpPr>
        <p:spPr bwMode="auto">
          <a:ln>
            <a:round/>
            <a:headEnd/>
            <a:tailEnd/>
          </a:ln>
        </p:spPr>
        <p:txBody>
          <a:bodyPr/>
          <a:lstStyle/>
          <a:p>
            <a:r>
              <a:rPr lang="en-US" smtClean="0"/>
              <a:t>3-</a:t>
            </a:r>
            <a:fld id="{F1329EB1-DCE8-4506-B9CF-9498D37A1D20}" type="slidenum">
              <a:rPr lang="en-US" smtClean="0"/>
              <a:pPr/>
              <a:t>5</a:t>
            </a:fld>
            <a:endParaRPr lang="en-US" smtClean="0"/>
          </a:p>
        </p:txBody>
      </p:sp>
      <p:sp>
        <p:nvSpPr>
          <p:cNvPr id="2" name="Title 1"/>
          <p:cNvSpPr>
            <a:spLocks noGrp="1"/>
          </p:cNvSpPr>
          <p:nvPr>
            <p:ph type="title"/>
          </p:nvPr>
        </p:nvSpPr>
        <p:spPr>
          <a:xfrm>
            <a:off x="914400" y="274638"/>
            <a:ext cx="7772400" cy="792162"/>
          </a:xfrm>
          <a:solidFill>
            <a:schemeClr val="bg2"/>
          </a:solidFill>
        </p:spPr>
        <p:txBody>
          <a:bodyPr>
            <a:normAutofit fontScale="90000"/>
          </a:bodyPr>
          <a:lstStyle/>
          <a:p>
            <a:pPr algn="ctr" eaLnBrk="1" fontAlgn="auto" hangingPunct="1">
              <a:spcAft>
                <a:spcPts val="0"/>
              </a:spcAft>
              <a:defRPr/>
            </a:pPr>
            <a:r>
              <a:rPr lang="en-US" sz="4800" b="1" dirty="0" smtClean="0"/>
              <a:t>Sample Income Statement</a:t>
            </a:r>
            <a:endParaRPr lang="en-US" sz="4800" b="1" dirty="0"/>
          </a:p>
        </p:txBody>
      </p:sp>
      <p:graphicFrame>
        <p:nvGraphicFramePr>
          <p:cNvPr id="3" name="Table 2"/>
          <p:cNvGraphicFramePr>
            <a:graphicFrameLocks noGrp="1"/>
          </p:cNvGraphicFramePr>
          <p:nvPr/>
        </p:nvGraphicFramePr>
        <p:xfrm>
          <a:off x="1676400" y="2057400"/>
          <a:ext cx="6400800" cy="4571164"/>
        </p:xfrm>
        <a:graphic>
          <a:graphicData uri="http://schemas.openxmlformats.org/drawingml/2006/table">
            <a:tbl>
              <a:tblPr/>
              <a:tblGrid>
                <a:gridCol w="3932448"/>
                <a:gridCol w="2468352"/>
              </a:tblGrid>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Revenues</a:t>
                      </a:r>
                    </a:p>
                  </a:txBody>
                  <a:tcPr marL="91431" marR="91431"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$5,000</a:t>
                      </a:r>
                    </a:p>
                  </a:txBody>
                  <a:tcPr marL="91431" marR="91431"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Cost of Goods Sold</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(2,006)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17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Expenses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(1,740)</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Depreciation</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(116)</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EBIT</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1,138</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3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Interest Expense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(7)</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Taxable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1,131</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Taxes</a:t>
                      </a:r>
                    </a:p>
                  </a:txBody>
                  <a:tcPr marL="91431" marR="91431" marT="0" marB="0"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(442)</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r h="417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Net Income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$689</a:t>
                      </a:r>
                    </a:p>
                  </a:txBody>
                  <a:tcPr marL="91431" marR="91431"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chemeClr val="tx2">
                        <a:lumMod val="40000"/>
                        <a:lumOff val="60000"/>
                      </a:schemeClr>
                    </a:solidFill>
                  </a:tcPr>
                </a:tc>
              </a:tr>
              <a:tr h="462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EPS</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$3.61</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solidFill>
                      <a:schemeClr val="tx2">
                        <a:lumMod val="40000"/>
                        <a:lumOff val="60000"/>
                      </a:schemeClr>
                    </a:solidFill>
                  </a:tcPr>
                </a:tc>
              </a:tr>
              <a:tr h="415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Dividends per share</a:t>
                      </a:r>
                    </a:p>
                  </a:txBody>
                  <a:tcPr marL="91431" marR="91431"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$1.08</a:t>
                      </a:r>
                    </a:p>
                  </a:txBody>
                  <a:tcPr marL="91431" marR="91431" marT="45715" marB="45715"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chemeClr val="tx2">
                        <a:lumMod val="40000"/>
                        <a:lumOff val="60000"/>
                      </a:schemeClr>
                    </a:solidFill>
                  </a:tcPr>
                </a:tc>
              </a:tr>
            </a:tbl>
          </a:graphicData>
        </a:graphic>
      </p:graphicFrame>
      <p:sp>
        <p:nvSpPr>
          <p:cNvPr id="20513" name="TextBox 3"/>
          <p:cNvSpPr txBox="1">
            <a:spLocks noChangeArrowheads="1"/>
          </p:cNvSpPr>
          <p:nvPr/>
        </p:nvSpPr>
        <p:spPr bwMode="auto">
          <a:xfrm>
            <a:off x="2105025" y="1066800"/>
            <a:ext cx="5410200" cy="1016000"/>
          </a:xfrm>
          <a:prstGeom prst="rect">
            <a:avLst/>
          </a:prstGeom>
          <a:noFill/>
          <a:ln w="9525">
            <a:noFill/>
            <a:miter lim="800000"/>
            <a:headEnd/>
            <a:tailEnd/>
          </a:ln>
        </p:spPr>
        <p:txBody>
          <a:bodyPr>
            <a:spAutoFit/>
          </a:bodyPr>
          <a:lstStyle/>
          <a:p>
            <a:pPr algn="ctr"/>
            <a:r>
              <a:rPr lang="en-US" sz="2000" b="1">
                <a:latin typeface="Perpetua" pitchFamily="18" charset="0"/>
                <a:cs typeface="Arial" charset="0"/>
              </a:rPr>
              <a:t>XYZ Corporation</a:t>
            </a:r>
          </a:p>
          <a:p>
            <a:pPr algn="ctr"/>
            <a:r>
              <a:rPr lang="en-US" sz="2000" b="1">
                <a:latin typeface="Perpetua" pitchFamily="18" charset="0"/>
                <a:cs typeface="Arial" charset="0"/>
              </a:rPr>
              <a:t>January 1 – December 31, 201X</a:t>
            </a:r>
          </a:p>
          <a:p>
            <a:pPr algn="ctr"/>
            <a:r>
              <a:rPr lang="en-US" sz="2000" b="1">
                <a:latin typeface="Perpetua" pitchFamily="18" charset="0"/>
                <a:cs typeface="Arial" charset="0"/>
              </a:rPr>
              <a:t>( Figures in millions of dollars)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22"/>
          <p:cNvSpPr>
            <a:spLocks noGrp="1"/>
          </p:cNvSpPr>
          <p:nvPr>
            <p:ph type="sldNum" sz="quarter" idx="12"/>
          </p:nvPr>
        </p:nvSpPr>
        <p:spPr bwMode="auto">
          <a:ln>
            <a:round/>
            <a:headEnd/>
            <a:tailEnd/>
          </a:ln>
        </p:spPr>
        <p:txBody>
          <a:bodyPr/>
          <a:lstStyle/>
          <a:p>
            <a:r>
              <a:rPr lang="en-US" smtClean="0"/>
              <a:t>3-</a:t>
            </a:r>
            <a:fld id="{5AA0F30F-2B88-4338-8E00-7AA563EFE1E0}" type="slidenum">
              <a:rPr lang="en-US" smtClean="0"/>
              <a:pPr/>
              <a:t>6</a:t>
            </a:fld>
            <a:endParaRPr lang="en-US" smtClean="0"/>
          </a:p>
        </p:txBody>
      </p:sp>
      <p:sp>
        <p:nvSpPr>
          <p:cNvPr id="22530" name="Title 1"/>
          <p:cNvSpPr>
            <a:spLocks noGrp="1"/>
          </p:cNvSpPr>
          <p:nvPr>
            <p:ph type="title"/>
          </p:nvPr>
        </p:nvSpPr>
        <p:spPr>
          <a:xfrm>
            <a:off x="914400" y="274638"/>
            <a:ext cx="7772400" cy="944562"/>
          </a:xfrm>
          <a:solidFill>
            <a:schemeClr val="bg2"/>
          </a:solidFill>
        </p:spPr>
        <p:txBody>
          <a:bodyPr/>
          <a:lstStyle/>
          <a:p>
            <a:pPr algn="ctr" eaLnBrk="1" hangingPunct="1"/>
            <a:r>
              <a:rPr lang="en-US" sz="4800" b="1" smtClean="0"/>
              <a:t>Sources and Uses of Cash</a:t>
            </a:r>
          </a:p>
        </p:txBody>
      </p:sp>
      <p:sp>
        <p:nvSpPr>
          <p:cNvPr id="22531" name="TextBox 2"/>
          <p:cNvSpPr txBox="1">
            <a:spLocks noChangeArrowheads="1"/>
          </p:cNvSpPr>
          <p:nvPr/>
        </p:nvSpPr>
        <p:spPr bwMode="auto">
          <a:xfrm>
            <a:off x="838200" y="1219200"/>
            <a:ext cx="7010400" cy="4314825"/>
          </a:xfrm>
          <a:prstGeom prst="rect">
            <a:avLst/>
          </a:prstGeom>
          <a:noFill/>
          <a:ln w="9525">
            <a:noFill/>
            <a:miter lim="800000"/>
            <a:headEnd/>
            <a:tailEnd/>
          </a:ln>
        </p:spPr>
        <p:txBody>
          <a:bodyPr>
            <a:spAutoFit/>
          </a:bodyPr>
          <a:lstStyle/>
          <a:p>
            <a:pPr>
              <a:lnSpc>
                <a:spcPct val="90000"/>
              </a:lnSpc>
            </a:pPr>
            <a:r>
              <a:rPr lang="en-US" sz="3200" b="1">
                <a:solidFill>
                  <a:srgbClr val="0070C0"/>
                </a:solidFill>
                <a:latin typeface="Perpetua" pitchFamily="18" charset="0"/>
                <a:cs typeface="Arial" charset="0"/>
              </a:rPr>
              <a:t>Sources</a:t>
            </a:r>
          </a:p>
          <a:p>
            <a:pPr marL="630238" lvl="1" indent="-222250">
              <a:lnSpc>
                <a:spcPct val="90000"/>
              </a:lnSpc>
              <a:buFont typeface="Arial" charset="0"/>
              <a:buChar char="•"/>
            </a:pPr>
            <a:r>
              <a:rPr lang="en-US" sz="2800" b="1">
                <a:latin typeface="Perpetua" pitchFamily="18" charset="0"/>
                <a:cs typeface="Arial" charset="0"/>
              </a:rPr>
              <a:t>Cash inflow – occurs when we “sell” something and we add to the cash account</a:t>
            </a:r>
          </a:p>
          <a:p>
            <a:pPr marL="630238" lvl="1" indent="-222250">
              <a:lnSpc>
                <a:spcPct val="90000"/>
              </a:lnSpc>
              <a:buFont typeface="Arial" charset="0"/>
              <a:buChar char="•"/>
            </a:pPr>
            <a:endParaRPr lang="en-US" sz="2000" b="1">
              <a:latin typeface="Perpetua" pitchFamily="18" charset="0"/>
              <a:cs typeface="Arial" charset="0"/>
            </a:endParaRPr>
          </a:p>
          <a:p>
            <a:pPr marL="630238" lvl="1" indent="-222250">
              <a:lnSpc>
                <a:spcPct val="90000"/>
              </a:lnSpc>
              <a:buFont typeface="Arial" charset="0"/>
              <a:buChar char="•"/>
            </a:pPr>
            <a:r>
              <a:rPr lang="en-US" sz="2800" b="1">
                <a:latin typeface="Perpetua" pitchFamily="18" charset="0"/>
                <a:cs typeface="Arial" charset="0"/>
              </a:rPr>
              <a:t>Decrease in asset account </a:t>
            </a:r>
          </a:p>
          <a:p>
            <a:pPr marL="1250950" lvl="2" indent="-284163">
              <a:lnSpc>
                <a:spcPct val="90000"/>
              </a:lnSpc>
              <a:buFont typeface="Arial" charset="0"/>
              <a:buChar char="•"/>
            </a:pPr>
            <a:r>
              <a:rPr lang="en-US" sz="2400" b="1">
                <a:latin typeface="Perpetua" pitchFamily="18" charset="0"/>
                <a:cs typeface="Arial" charset="0"/>
              </a:rPr>
              <a:t>Accounts receivable, inventory, and net fixed assets</a:t>
            </a:r>
          </a:p>
          <a:p>
            <a:pPr marL="1250950" lvl="2" indent="-284163">
              <a:lnSpc>
                <a:spcPct val="90000"/>
              </a:lnSpc>
              <a:buFont typeface="Arial" charset="0"/>
              <a:buChar char="•"/>
            </a:pPr>
            <a:endParaRPr lang="en-US" sz="2000" b="1">
              <a:latin typeface="Perpetua" pitchFamily="18" charset="0"/>
              <a:cs typeface="Arial" charset="0"/>
            </a:endParaRPr>
          </a:p>
          <a:p>
            <a:pPr marL="630238" lvl="1" indent="-222250">
              <a:lnSpc>
                <a:spcPct val="90000"/>
              </a:lnSpc>
              <a:buFont typeface="Arial" charset="0"/>
              <a:buChar char="•"/>
            </a:pPr>
            <a:r>
              <a:rPr lang="en-US" sz="2800" b="1">
                <a:latin typeface="Perpetua" pitchFamily="18" charset="0"/>
                <a:cs typeface="Arial" charset="0"/>
              </a:rPr>
              <a:t>Increase in liability or equity account</a:t>
            </a:r>
          </a:p>
          <a:p>
            <a:pPr marL="1250950" lvl="2" indent="-284163">
              <a:lnSpc>
                <a:spcPct val="90000"/>
              </a:lnSpc>
              <a:buFont typeface="Arial" charset="0"/>
              <a:buChar char="•"/>
            </a:pPr>
            <a:r>
              <a:rPr lang="en-US" sz="2400" b="1">
                <a:latin typeface="Perpetua" pitchFamily="18" charset="0"/>
                <a:cs typeface="Arial" charset="0"/>
              </a:rPr>
              <a:t>Accounts payable, other current liabilities, and common stock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2"/>
          <p:cNvSpPr>
            <a:spLocks noGrp="1"/>
          </p:cNvSpPr>
          <p:nvPr>
            <p:ph type="sldNum" sz="quarter" idx="12"/>
          </p:nvPr>
        </p:nvSpPr>
        <p:spPr bwMode="auto">
          <a:ln>
            <a:round/>
            <a:headEnd/>
            <a:tailEnd/>
          </a:ln>
        </p:spPr>
        <p:txBody>
          <a:bodyPr/>
          <a:lstStyle/>
          <a:p>
            <a:r>
              <a:rPr lang="en-US" smtClean="0"/>
              <a:t>3-</a:t>
            </a:r>
            <a:fld id="{1593197C-45A0-4E8E-8332-976751B8CC42}" type="slidenum">
              <a:rPr lang="en-US" smtClean="0"/>
              <a:pPr/>
              <a:t>7</a:t>
            </a:fld>
            <a:endParaRPr lang="en-US" smtClean="0"/>
          </a:p>
        </p:txBody>
      </p:sp>
      <p:sp>
        <p:nvSpPr>
          <p:cNvPr id="24578" name="Title 1"/>
          <p:cNvSpPr>
            <a:spLocks noGrp="1"/>
          </p:cNvSpPr>
          <p:nvPr>
            <p:ph type="title"/>
          </p:nvPr>
        </p:nvSpPr>
        <p:spPr>
          <a:solidFill>
            <a:schemeClr val="bg2"/>
          </a:solidFill>
        </p:spPr>
        <p:txBody>
          <a:bodyPr/>
          <a:lstStyle/>
          <a:p>
            <a:pPr algn="ctr" eaLnBrk="1" hangingPunct="1"/>
            <a:r>
              <a:rPr lang="en-US" sz="4800" b="1" smtClean="0"/>
              <a:t>Sources and Uses of Cash</a:t>
            </a:r>
          </a:p>
        </p:txBody>
      </p:sp>
      <p:sp>
        <p:nvSpPr>
          <p:cNvPr id="24579" name="TextBox 2"/>
          <p:cNvSpPr txBox="1">
            <a:spLocks noChangeArrowheads="1"/>
          </p:cNvSpPr>
          <p:nvPr/>
        </p:nvSpPr>
        <p:spPr bwMode="auto">
          <a:xfrm>
            <a:off x="1143000" y="1524000"/>
            <a:ext cx="7010400" cy="4094163"/>
          </a:xfrm>
          <a:prstGeom prst="rect">
            <a:avLst/>
          </a:prstGeom>
          <a:noFill/>
          <a:ln w="9525">
            <a:noFill/>
            <a:miter lim="800000"/>
            <a:headEnd/>
            <a:tailEnd/>
          </a:ln>
        </p:spPr>
        <p:txBody>
          <a:bodyPr>
            <a:spAutoFit/>
          </a:bodyPr>
          <a:lstStyle/>
          <a:p>
            <a:pPr>
              <a:lnSpc>
                <a:spcPct val="90000"/>
              </a:lnSpc>
              <a:tabLst>
                <a:tab pos="741363" algn="l"/>
              </a:tabLst>
            </a:pPr>
            <a:r>
              <a:rPr lang="en-US" sz="3600" b="1">
                <a:solidFill>
                  <a:srgbClr val="0070C0"/>
                </a:solidFill>
                <a:latin typeface="Perpetua" pitchFamily="18" charset="0"/>
                <a:cs typeface="Arial" charset="0"/>
              </a:rPr>
              <a:t>Uses</a:t>
            </a:r>
          </a:p>
          <a:p>
            <a:pPr marL="803275" lvl="1" indent="-346075">
              <a:lnSpc>
                <a:spcPct val="90000"/>
              </a:lnSpc>
              <a:buFont typeface="Arial" charset="0"/>
              <a:buChar char="•"/>
              <a:tabLst>
                <a:tab pos="741363" algn="l"/>
              </a:tabLst>
            </a:pPr>
            <a:r>
              <a:rPr lang="en-US" sz="3200" b="1">
                <a:latin typeface="Perpetua" pitchFamily="18" charset="0"/>
                <a:cs typeface="Arial" charset="0"/>
              </a:rPr>
              <a:t>Cash outflow – occurs when we “buy” something</a:t>
            </a:r>
          </a:p>
          <a:p>
            <a:pPr marL="803275" lvl="1" indent="-346075">
              <a:lnSpc>
                <a:spcPct val="90000"/>
              </a:lnSpc>
              <a:buFont typeface="Arial" charset="0"/>
              <a:buChar char="•"/>
              <a:tabLst>
                <a:tab pos="741363" algn="l"/>
              </a:tabLst>
            </a:pPr>
            <a:endParaRPr lang="en-US" sz="2000" b="1">
              <a:latin typeface="Perpetua" pitchFamily="18" charset="0"/>
              <a:cs typeface="Arial" charset="0"/>
            </a:endParaRPr>
          </a:p>
          <a:p>
            <a:pPr marL="803275" lvl="1" indent="-346075">
              <a:lnSpc>
                <a:spcPct val="90000"/>
              </a:lnSpc>
              <a:buFont typeface="Arial" charset="0"/>
              <a:buChar char="•"/>
              <a:tabLst>
                <a:tab pos="741363" algn="l"/>
              </a:tabLst>
            </a:pPr>
            <a:r>
              <a:rPr lang="en-US" sz="3200" b="1">
                <a:latin typeface="Perpetua" pitchFamily="18" charset="0"/>
                <a:cs typeface="Arial" charset="0"/>
              </a:rPr>
              <a:t>Increase in asset account</a:t>
            </a:r>
          </a:p>
          <a:p>
            <a:pPr marL="1309688" lvl="2" indent="-284163">
              <a:lnSpc>
                <a:spcPct val="90000"/>
              </a:lnSpc>
              <a:buFont typeface="Arial" charset="0"/>
              <a:buChar char="•"/>
              <a:tabLst>
                <a:tab pos="741363" algn="l"/>
              </a:tabLst>
            </a:pPr>
            <a:r>
              <a:rPr lang="en-US" sz="2800" b="1">
                <a:latin typeface="Perpetua" pitchFamily="18" charset="0"/>
                <a:cs typeface="Arial" charset="0"/>
              </a:rPr>
              <a:t>Cash and other current assets</a:t>
            </a:r>
          </a:p>
          <a:p>
            <a:pPr marL="1309688" lvl="2" indent="-284163">
              <a:lnSpc>
                <a:spcPct val="90000"/>
              </a:lnSpc>
              <a:buFont typeface="Arial" charset="0"/>
              <a:buChar char="•"/>
              <a:tabLst>
                <a:tab pos="741363" algn="l"/>
              </a:tabLst>
            </a:pPr>
            <a:endParaRPr lang="en-US" sz="2000" b="1">
              <a:latin typeface="Perpetua" pitchFamily="18" charset="0"/>
              <a:cs typeface="Arial" charset="0"/>
            </a:endParaRPr>
          </a:p>
          <a:p>
            <a:pPr marL="803275" lvl="1" indent="-346075">
              <a:lnSpc>
                <a:spcPct val="90000"/>
              </a:lnSpc>
              <a:buFont typeface="Arial" charset="0"/>
              <a:buChar char="•"/>
              <a:tabLst>
                <a:tab pos="741363" algn="l"/>
              </a:tabLst>
            </a:pPr>
            <a:r>
              <a:rPr lang="en-US" sz="3200" b="1">
                <a:latin typeface="Perpetua" pitchFamily="18" charset="0"/>
                <a:cs typeface="Arial" charset="0"/>
              </a:rPr>
              <a:t>Decrease in liability or equity account</a:t>
            </a:r>
          </a:p>
          <a:p>
            <a:pPr marL="1309688" lvl="2" indent="-284163">
              <a:lnSpc>
                <a:spcPct val="90000"/>
              </a:lnSpc>
              <a:buFont typeface="Arial" charset="0"/>
              <a:buChar char="•"/>
              <a:tabLst>
                <a:tab pos="741363" algn="l"/>
              </a:tabLst>
            </a:pPr>
            <a:r>
              <a:rPr lang="en-US" sz="2800" b="1">
                <a:latin typeface="Perpetua" pitchFamily="18" charset="0"/>
                <a:cs typeface="Arial" charset="0"/>
              </a:rPr>
              <a:t>Notes payable and long-term debt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2"/>
          <p:cNvSpPr>
            <a:spLocks noGrp="1"/>
          </p:cNvSpPr>
          <p:nvPr>
            <p:ph type="sldNum" sz="quarter" idx="12"/>
          </p:nvPr>
        </p:nvSpPr>
        <p:spPr bwMode="auto">
          <a:ln>
            <a:round/>
            <a:headEnd/>
            <a:tailEnd/>
          </a:ln>
        </p:spPr>
        <p:txBody>
          <a:bodyPr/>
          <a:lstStyle/>
          <a:p>
            <a:r>
              <a:rPr lang="en-US" smtClean="0"/>
              <a:t>3-</a:t>
            </a:r>
            <a:fld id="{8BFBD07D-322F-41FA-B35A-5C064CBAE9DC}" type="slidenum">
              <a:rPr lang="en-US" smtClean="0"/>
              <a:pPr/>
              <a:t>8</a:t>
            </a:fld>
            <a:endParaRPr lang="en-US" smtClean="0"/>
          </a:p>
        </p:txBody>
      </p:sp>
      <p:sp>
        <p:nvSpPr>
          <p:cNvPr id="26626" name="Title 1"/>
          <p:cNvSpPr>
            <a:spLocks noGrp="1"/>
          </p:cNvSpPr>
          <p:nvPr>
            <p:ph type="title"/>
          </p:nvPr>
        </p:nvSpPr>
        <p:spPr>
          <a:solidFill>
            <a:schemeClr val="bg2"/>
          </a:solidFill>
        </p:spPr>
        <p:txBody>
          <a:bodyPr/>
          <a:lstStyle/>
          <a:p>
            <a:pPr algn="ctr" eaLnBrk="1" hangingPunct="1"/>
            <a:r>
              <a:rPr lang="en-US" sz="4800" b="1" smtClean="0"/>
              <a:t>Statement of Cash Flows</a:t>
            </a:r>
          </a:p>
        </p:txBody>
      </p:sp>
      <p:sp>
        <p:nvSpPr>
          <p:cNvPr id="26627" name="TextBox 2"/>
          <p:cNvSpPr txBox="1">
            <a:spLocks noChangeArrowheads="1"/>
          </p:cNvSpPr>
          <p:nvPr/>
        </p:nvSpPr>
        <p:spPr bwMode="auto">
          <a:xfrm>
            <a:off x="1676400" y="1524000"/>
            <a:ext cx="5943600" cy="979488"/>
          </a:xfrm>
          <a:prstGeom prst="rect">
            <a:avLst/>
          </a:prstGeom>
          <a:noFill/>
          <a:ln w="9525">
            <a:noFill/>
            <a:miter lim="800000"/>
            <a:headEnd/>
            <a:tailEnd/>
          </a:ln>
        </p:spPr>
        <p:txBody>
          <a:bodyPr>
            <a:spAutoFit/>
          </a:bodyPr>
          <a:lstStyle/>
          <a:p>
            <a:pPr>
              <a:lnSpc>
                <a:spcPct val="90000"/>
              </a:lnSpc>
            </a:pPr>
            <a:r>
              <a:rPr lang="en-US" sz="3200" b="1">
                <a:latin typeface="Perpetua" pitchFamily="18" charset="0"/>
                <a:cs typeface="Arial" charset="0"/>
              </a:rPr>
              <a:t>Statement that summarizes the sources and uses of cash</a:t>
            </a:r>
          </a:p>
        </p:txBody>
      </p:sp>
      <p:pic>
        <p:nvPicPr>
          <p:cNvPr id="26628" name="Picture 3"/>
          <p:cNvPicPr>
            <a:picLocks noChangeAspect="1" noChangeArrowheads="1"/>
          </p:cNvPicPr>
          <p:nvPr/>
        </p:nvPicPr>
        <p:blipFill>
          <a:blip r:embed="rId2" cstate="print"/>
          <a:srcRect/>
          <a:stretch>
            <a:fillRect/>
          </a:stretch>
        </p:blipFill>
        <p:spPr bwMode="auto">
          <a:xfrm>
            <a:off x="2743200" y="2503488"/>
            <a:ext cx="32639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r>
              <a:rPr lang="en-US" smtClean="0"/>
              <a:t>3-</a:t>
            </a:r>
            <a:fld id="{13DC2163-8E92-4854-B481-D089E3F0970E}" type="slidenum">
              <a:rPr lang="en-US" smtClean="0"/>
              <a:pPr/>
              <a:t>9</a:t>
            </a:fld>
            <a:endParaRPr lang="en-US" smtClean="0"/>
          </a:p>
        </p:txBody>
      </p:sp>
      <p:sp>
        <p:nvSpPr>
          <p:cNvPr id="27650" name="Title 1"/>
          <p:cNvSpPr>
            <a:spLocks noGrp="1"/>
          </p:cNvSpPr>
          <p:nvPr>
            <p:ph type="title"/>
          </p:nvPr>
        </p:nvSpPr>
        <p:spPr>
          <a:solidFill>
            <a:schemeClr val="bg2"/>
          </a:solidFill>
        </p:spPr>
        <p:txBody>
          <a:bodyPr/>
          <a:lstStyle/>
          <a:p>
            <a:pPr algn="ctr" eaLnBrk="1" hangingPunct="1"/>
            <a:r>
              <a:rPr lang="en-US" sz="4800" b="1" smtClean="0"/>
              <a:t>Statement of Cash Flows</a:t>
            </a:r>
          </a:p>
        </p:txBody>
      </p:sp>
      <p:sp>
        <p:nvSpPr>
          <p:cNvPr id="3" name="TextBox 2"/>
          <p:cNvSpPr txBox="1">
            <a:spLocks noChangeArrowheads="1"/>
          </p:cNvSpPr>
          <p:nvPr/>
        </p:nvSpPr>
        <p:spPr bwMode="auto">
          <a:xfrm>
            <a:off x="914400" y="1524000"/>
            <a:ext cx="7391400" cy="4481513"/>
          </a:xfrm>
          <a:prstGeom prst="rect">
            <a:avLst/>
          </a:prstGeom>
          <a:noFill/>
          <a:ln w="9525">
            <a:noFill/>
            <a:miter lim="800000"/>
            <a:headEnd/>
            <a:tailEnd/>
          </a:ln>
        </p:spPr>
        <p:txBody>
          <a:bodyPr>
            <a:spAutoFit/>
          </a:bodyPr>
          <a:lstStyle/>
          <a:p>
            <a:pPr marL="514350" indent="-514350">
              <a:lnSpc>
                <a:spcPct val="90000"/>
              </a:lnSpc>
            </a:pPr>
            <a:r>
              <a:rPr lang="en-US" sz="3200" b="1">
                <a:latin typeface="Perpetua" pitchFamily="18" charset="0"/>
                <a:cs typeface="Arial" charset="0"/>
              </a:rPr>
              <a:t>	Changes divided into three major categories:</a:t>
            </a:r>
          </a:p>
          <a:p>
            <a:pPr marL="514350" indent="-514350">
              <a:lnSpc>
                <a:spcPct val="90000"/>
              </a:lnSpc>
            </a:pPr>
            <a:endParaRPr lang="en-US" sz="2000" b="1">
              <a:latin typeface="Perpetua" pitchFamily="18" charset="0"/>
              <a:cs typeface="Arial" charset="0"/>
            </a:endParaRPr>
          </a:p>
          <a:p>
            <a:pPr marL="914400" lvl="1" indent="-457200">
              <a:lnSpc>
                <a:spcPct val="90000"/>
              </a:lnSpc>
              <a:buFont typeface="Franklin Gothic Book" pitchFamily="34" charset="0"/>
              <a:buAutoNum type="arabicPeriod"/>
            </a:pPr>
            <a:r>
              <a:rPr lang="en-US" sz="2800" b="1">
                <a:solidFill>
                  <a:srgbClr val="0070C0"/>
                </a:solidFill>
                <a:latin typeface="Perpetua" pitchFamily="18" charset="0"/>
                <a:cs typeface="Arial" charset="0"/>
              </a:rPr>
              <a:t>Operating Activity </a:t>
            </a:r>
            <a:r>
              <a:rPr lang="en-US" sz="2800" b="1">
                <a:latin typeface="Perpetua" pitchFamily="18" charset="0"/>
                <a:cs typeface="Arial" charset="0"/>
              </a:rPr>
              <a:t>– includes net income and changes in most current accounts</a:t>
            </a:r>
          </a:p>
          <a:p>
            <a:pPr marL="914400" lvl="1" indent="-457200">
              <a:lnSpc>
                <a:spcPct val="90000"/>
              </a:lnSpc>
              <a:buFont typeface="Franklin Gothic Book" pitchFamily="34" charset="0"/>
              <a:buAutoNum type="arabicPeriod"/>
            </a:pPr>
            <a:endParaRPr lang="en-US" sz="2000" b="1">
              <a:latin typeface="Perpetua" pitchFamily="18" charset="0"/>
              <a:cs typeface="Arial" charset="0"/>
            </a:endParaRPr>
          </a:p>
          <a:p>
            <a:pPr marL="914400" lvl="1" indent="-457200">
              <a:lnSpc>
                <a:spcPct val="90000"/>
              </a:lnSpc>
              <a:buFont typeface="Franklin Gothic Book" pitchFamily="34" charset="0"/>
              <a:buAutoNum type="arabicPeriod"/>
            </a:pPr>
            <a:r>
              <a:rPr lang="en-US" sz="2800" b="1">
                <a:solidFill>
                  <a:srgbClr val="0070C0"/>
                </a:solidFill>
                <a:latin typeface="Perpetua" pitchFamily="18" charset="0"/>
                <a:cs typeface="Arial" charset="0"/>
              </a:rPr>
              <a:t>Investment Activity </a:t>
            </a:r>
            <a:r>
              <a:rPr lang="en-US" sz="2800" b="1">
                <a:latin typeface="Perpetua" pitchFamily="18" charset="0"/>
                <a:cs typeface="Arial" charset="0"/>
              </a:rPr>
              <a:t>– includes changes in fixed assets</a:t>
            </a:r>
          </a:p>
          <a:p>
            <a:pPr marL="914400" lvl="1" indent="-457200">
              <a:lnSpc>
                <a:spcPct val="90000"/>
              </a:lnSpc>
              <a:buFont typeface="Franklin Gothic Book" pitchFamily="34" charset="0"/>
              <a:buAutoNum type="arabicPeriod"/>
            </a:pPr>
            <a:endParaRPr lang="en-US" sz="2000" b="1">
              <a:latin typeface="Perpetua" pitchFamily="18" charset="0"/>
              <a:cs typeface="Arial" charset="0"/>
            </a:endParaRPr>
          </a:p>
          <a:p>
            <a:pPr marL="914400" lvl="1" indent="-457200">
              <a:lnSpc>
                <a:spcPct val="90000"/>
              </a:lnSpc>
              <a:buFont typeface="Franklin Gothic Book" pitchFamily="34" charset="0"/>
              <a:buAutoNum type="arabicPeriod"/>
            </a:pPr>
            <a:r>
              <a:rPr lang="en-US" sz="2800" b="1">
                <a:solidFill>
                  <a:srgbClr val="0070C0"/>
                </a:solidFill>
                <a:latin typeface="Perpetua" pitchFamily="18" charset="0"/>
                <a:cs typeface="Arial" charset="0"/>
              </a:rPr>
              <a:t>Financing Activity </a:t>
            </a:r>
            <a:r>
              <a:rPr lang="en-US" sz="2800" b="1">
                <a:latin typeface="Perpetua" pitchFamily="18" charset="0"/>
                <a:cs typeface="Arial" charset="0"/>
              </a:rPr>
              <a:t>– includes changes in notes payable, long-term debt, and equity accounts, as well as dividends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71&quot;/&gt;&lt;/object&gt;&lt;object type=&quot;3&quot; unique_id=&quot;10007&quot;&gt;&lt;property id=&quot;20148&quot; value=&quot;5&quot;/&gt;&lt;property id=&quot;20300&quot; value=&quot;Slide 4 - &amp;quot;Sample Balance Sheet&amp;quot;&quot;/&gt;&lt;property id=&quot;20307&quot; value=&quot;276&quot;/&gt;&lt;/object&gt;&lt;object type=&quot;3&quot; unique_id=&quot;10008&quot;&gt;&lt;property id=&quot;20148&quot; value=&quot;5&quot;/&gt;&lt;property id=&quot;20300&quot; value=&quot;Slide 5 - &amp;quot;Sample Income Statement&amp;quot;&quot;/&gt;&lt;property id=&quot;20307&quot; value=&quot;277&quot;/&gt;&lt;/object&gt;&lt;object type=&quot;3&quot; unique_id=&quot;10009&quot;&gt;&lt;property id=&quot;20148&quot; value=&quot;5&quot;/&gt;&lt;property id=&quot;20300&quot; value=&quot;Slide 6 - &amp;quot;Sources and Uses of Cash&amp;quot;&quot;/&gt;&lt;property id=&quot;20307&quot; value=&quot;278&quot;/&gt;&lt;/object&gt;&lt;object type=&quot;3&quot; unique_id=&quot;10010&quot;&gt;&lt;property id=&quot;20148&quot; value=&quot;5&quot;/&gt;&lt;property id=&quot;20300&quot; value=&quot;Slide 7 - &amp;quot;Sources and Uses of Cash&amp;quot;&quot;/&gt;&lt;property id=&quot;20307&quot; value=&quot;280&quot;/&gt;&lt;/object&gt;&lt;object type=&quot;3&quot; unique_id=&quot;10011&quot;&gt;&lt;property id=&quot;20148&quot; value=&quot;5&quot;/&gt;&lt;property id=&quot;20300&quot; value=&quot;Slide 8 - &amp;quot;Statement of Cash Flows&amp;quot;&quot;/&gt;&lt;property id=&quot;20307&quot; value=&quot;279&quot;/&gt;&lt;/object&gt;&lt;object type=&quot;3&quot; unique_id=&quot;10012&quot;&gt;&lt;property id=&quot;20148&quot; value=&quot;5&quot;/&gt;&lt;property id=&quot;20300&quot; value=&quot;Slide 9 - &amp;quot;Statement of Cash Flows&amp;quot;&quot;/&gt;&lt;property id=&quot;20307&quot; value=&quot;281&quot;/&gt;&lt;/object&gt;&lt;object type=&quot;3&quot; unique_id=&quot;10013&quot;&gt;&lt;property id=&quot;20148&quot; value=&quot;5&quot;/&gt;&lt;property id=&quot;20300&quot; value=&quot;Slide 10 - &amp;quot;Sample Statement of Cash Flows&amp;quot;&quot;/&gt;&lt;property id=&quot;20307&quot; value=&quot;282&quot;/&gt;&lt;/object&gt;&lt;object type=&quot;3&quot; unique_id=&quot;10014&quot;&gt;&lt;property id=&quot;20148&quot; value=&quot;5&quot;/&gt;&lt;property id=&quot;20300&quot; value=&quot;Slide 11&quot;/&gt;&lt;property id=&quot;20307&quot; value=&quot;272&quot;/&gt;&lt;/object&gt;&lt;object type=&quot;3&quot; unique_id=&quot;10015&quot;&gt;&lt;property id=&quot;20148&quot; value=&quot;5&quot;/&gt;&lt;property id=&quot;20300&quot; value=&quot;Slide 12 - &amp;quot;Standardized Financial Statements&amp;quot;&quot;/&gt;&lt;property id=&quot;20307&quot; value=&quot;283&quot;/&gt;&lt;/object&gt;&lt;object type=&quot;3&quot; unique_id=&quot;10016&quot;&gt;&lt;property id=&quot;20148&quot; value=&quot;5&quot;/&gt;&lt;property id=&quot;20300&quot; value=&quot;Slide 13 - &amp;quot;Standardized Financial Statements&amp;quot;&quot;/&gt;&lt;property id=&quot;20307&quot; value=&quot;284&quot;/&gt;&lt;/object&gt;&lt;object type=&quot;3&quot; unique_id=&quot;10017&quot;&gt;&lt;property id=&quot;20148&quot; value=&quot;5&quot;/&gt;&lt;property id=&quot;20300&quot; value=&quot;Slide 14&quot;/&gt;&lt;property id=&quot;20307&quot; value=&quot;273&quot;/&gt;&lt;/object&gt;&lt;object type=&quot;3&quot; unique_id=&quot;10018&quot;&gt;&lt;property id=&quot;20148&quot; value=&quot;5&quot;/&gt;&lt;property id=&quot;20300&quot; value=&quot;Slide 15 - &amp;quot;Ratio Analysis&amp;quot;&quot;/&gt;&lt;property id=&quot;20307&quot; value=&quot;285&quot;/&gt;&lt;/object&gt;&lt;object type=&quot;3&quot; unique_id=&quot;10019&quot;&gt;&lt;property id=&quot;20148&quot; value=&quot;5&quot;/&gt;&lt;property id=&quot;20300&quot; value=&quot;Slide 16&quot;/&gt;&lt;property id=&quot;20307&quot; value=&quot;289&quot;/&gt;&lt;/object&gt;&lt;object type=&quot;3&quot; unique_id=&quot;10020&quot;&gt;&lt;property id=&quot;20148&quot; value=&quot;5&quot;/&gt;&lt;property id=&quot;20300&quot; value=&quot;Slide 17 - &amp;quot;Ratio Analysis&amp;quot;&quot;/&gt;&lt;property id=&quot;20307&quot; value=&quot;288&quot;/&gt;&lt;/object&gt;&lt;object type=&quot;3&quot; unique_id=&quot;10021&quot;&gt;&lt;property id=&quot;20148&quot; value=&quot;5&quot;/&gt;&lt;property id=&quot;20300&quot; value=&quot;Slide 18 - &amp;quot;Ratio Analysis&amp;quot;&quot;/&gt;&lt;property id=&quot;20307&quot; value=&quot;286&quot;/&gt;&lt;/object&gt;&lt;object type=&quot;3&quot; unique_id=&quot;10022&quot;&gt;&lt;property id=&quot;20148&quot; value=&quot;5&quot;/&gt;&lt;property id=&quot;20300&quot; value=&quot;Slide 19 - &amp;quot;Categories of Financial Ratios&amp;quot;&quot;/&gt;&lt;property id=&quot;20307&quot; value=&quot;287&quot;/&gt;&lt;/object&gt;&lt;object type=&quot;3&quot; unique_id=&quot;10023&quot;&gt;&lt;property id=&quot;20148&quot; value=&quot;5&quot;/&gt;&lt;property id=&quot;20300&quot; value=&quot;Slide 20 - &amp;quot;Categories of Financial Ratios&amp;quot;&quot;/&gt;&lt;property id=&quot;20307&quot; value=&quot;290&quot;/&gt;&lt;/object&gt;&lt;object type=&quot;3&quot; unique_id=&quot;10024&quot;&gt;&lt;property id=&quot;20148&quot; value=&quot;5&quot;/&gt;&lt;property id=&quot;20300&quot; value=&quot;Slide 21 - &amp;quot;Sample Balance Sheet&amp;quot;&quot;/&gt;&lt;property id=&quot;20307&quot; value=&quot;299&quot;/&gt;&lt;/object&gt;&lt;object type=&quot;3&quot; unique_id=&quot;10025&quot;&gt;&lt;property id=&quot;20148&quot; value=&quot;5&quot;/&gt;&lt;property id=&quot;20300&quot; value=&quot;Slide 22 - &amp;quot;Computing Liquidity Ratios&amp;quot;&quot;/&gt;&lt;property id=&quot;20307&quot; value=&quot;295&quot;/&gt;&lt;/object&gt;&lt;object type=&quot;3&quot; unique_id=&quot;10026&quot;&gt;&lt;property id=&quot;20148&quot; value=&quot;5&quot;/&gt;&lt;property id=&quot;20300&quot; value=&quot;Slide 23 - &amp;quot;Sample Income Statement&amp;quot;&quot;/&gt;&lt;property id=&quot;20307&quot; value=&quot;302&quot;/&gt;&lt;/object&gt;&lt;object type=&quot;3&quot; unique_id=&quot;10027&quot;&gt;&lt;property id=&quot;20148&quot; value=&quot;5&quot;/&gt;&lt;property id=&quot;20300&quot; value=&quot;Slide 24 - &amp;quot;Computing Liquidity Ratios&amp;quot;&quot;/&gt;&lt;property id=&quot;20307&quot; value=&quot;296&quot;/&gt;&lt;/object&gt;&lt;object type=&quot;3&quot; unique_id=&quot;10028&quot;&gt;&lt;property id=&quot;20148&quot; value=&quot;5&quot;/&gt;&lt;property id=&quot;20300&quot; value=&quot;Slide 25 - &amp;quot;Categories of Financial Ratios&amp;quot;&quot;/&gt;&lt;property id=&quot;20307&quot; value=&quot;291&quot;/&gt;&lt;/object&gt;&lt;object type=&quot;3&quot; unique_id=&quot;10029&quot;&gt;&lt;property id=&quot;20148&quot; value=&quot;5&quot;/&gt;&lt;property id=&quot;20300&quot; value=&quot;Slide 26 - &amp;quot;Sample Balance Sheet&amp;quot;&quot;/&gt;&lt;property id=&quot;20307&quot; value=&quot;300&quot;/&gt;&lt;/object&gt;&lt;object type=&quot;3&quot; unique_id=&quot;10030&quot;&gt;&lt;property id=&quot;20148&quot; value=&quot;5&quot;/&gt;&lt;property id=&quot;20300&quot; value=&quot;Slide 27 - &amp;quot;Computing Long-term Solvency Ratios&amp;quot;&quot;/&gt;&lt;property id=&quot;20307&quot; value=&quot;297&quot;/&gt;&lt;/object&gt;&lt;object type=&quot;3&quot; unique_id=&quot;10031&quot;&gt;&lt;property id=&quot;20148&quot; value=&quot;5&quot;/&gt;&lt;property id=&quot;20300&quot; value=&quot;Slide 28 - &amp;quot;Sample Balance Sheet&amp;quot;&quot;/&gt;&lt;property id=&quot;20307&quot; value=&quot;301&quot;/&gt;&lt;/object&gt;&lt;object type=&quot;3&quot; unique_id=&quot;10032&quot;&gt;&lt;property id=&quot;20148&quot; value=&quot;5&quot;/&gt;&lt;property id=&quot;20300&quot; value=&quot;Slide 29 - &amp;quot;Computing Long-term Solvency Ratios&amp;quot;&quot;/&gt;&lt;property id=&quot;20307&quot; value=&quot;298&quot;/&gt;&lt;/object&gt;&lt;object type=&quot;3&quot; unique_id=&quot;10033&quot;&gt;&lt;property id=&quot;20148&quot; value=&quot;5&quot;/&gt;&lt;property id=&quot;20300&quot; value=&quot;Slide 30 - &amp;quot;Categories of Financial Ratios&amp;quot;&quot;/&gt;&lt;property id=&quot;20307&quot; value=&quot;292&quot;/&gt;&lt;/object&gt;&lt;object type=&quot;3&quot; unique_id=&quot;10034&quot;&gt;&lt;property id=&quot;20148&quot; value=&quot;5&quot;/&gt;&lt;property id=&quot;20300&quot; value=&quot;Slide 31 - &amp;quot;Sample Income Statement&amp;quot;&quot;/&gt;&lt;property id=&quot;20307&quot; value=&quot;304&quot;/&gt;&lt;/object&gt;&lt;object type=&quot;3&quot; unique_id=&quot;10035&quot;&gt;&lt;property id=&quot;20148&quot; value=&quot;5&quot;/&gt;&lt;property id=&quot;20300&quot; value=&quot;Slide 32 - &amp;quot;Computing Coverage Ratios&amp;quot;&quot;/&gt;&lt;property id=&quot;20307&quot; value=&quot;303&quot;/&gt;&lt;/object&gt;&lt;object type=&quot;3&quot; unique_id=&quot;10036&quot;&gt;&lt;property id=&quot;20148&quot; value=&quot;5&quot;/&gt;&lt;property id=&quot;20300&quot; value=&quot;Slide 33 - &amp;quot;Computing Inventory Ratios&amp;quot;&quot;/&gt;&lt;property id=&quot;20307&quot; value=&quot;305&quot;/&gt;&lt;/object&gt;&lt;object type=&quot;3&quot; unique_id=&quot;10037&quot;&gt;&lt;property id=&quot;20148&quot; value=&quot;5&quot;/&gt;&lt;property id=&quot;20300&quot; value=&quot;Slide 34 - &amp;quot;Computing Receivables Ratios&amp;quot;&quot;/&gt;&lt;property id=&quot;20307&quot; value=&quot;306&quot;/&gt;&lt;/object&gt;&lt;object type=&quot;3&quot; unique_id=&quot;10038&quot;&gt;&lt;property id=&quot;20148&quot; value=&quot;5&quot;/&gt;&lt;property id=&quot;20300&quot; value=&quot;Slide 35 - &amp;quot;Computing Total Asset Turnover&amp;quot;&quot;/&gt;&lt;property id=&quot;20307&quot; value=&quot;307&quot;/&gt;&lt;/object&gt;&lt;object type=&quot;3&quot; unique_id=&quot;10039&quot;&gt;&lt;property id=&quot;20148&quot; value=&quot;5&quot;/&gt;&lt;property id=&quot;20300&quot; value=&quot;Slide 36 - &amp;quot;Categories of Financial Ratios&amp;quot;&quot;/&gt;&lt;property id=&quot;20307&quot; value=&quot;293&quot;/&gt;&lt;/object&gt;&lt;object type=&quot;3&quot; unique_id=&quot;10040&quot;&gt;&lt;property id=&quot;20148&quot; value=&quot;5&quot;/&gt;&lt;property id=&quot;20300&quot; value=&quot;Slide 37 - &amp;quot;Computing Profitability Measures&amp;quot;&quot;/&gt;&lt;property id=&quot;20307&quot; value=&quot;308&quot;/&gt;&lt;/object&gt;&lt;object type=&quot;3&quot; unique_id=&quot;10041&quot;&gt;&lt;property id=&quot;20148&quot; value=&quot;5&quot;/&gt;&lt;property id=&quot;20300&quot; value=&quot;Slide 38 - &amp;quot;Categories of Financial Ratios&amp;quot;&quot;/&gt;&lt;property id=&quot;20307&quot; value=&quot;294&quot;/&gt;&lt;/object&gt;&lt;object type=&quot;3&quot; unique_id=&quot;10042&quot;&gt;&lt;property id=&quot;20148&quot; value=&quot;5&quot;/&gt;&lt;property id=&quot;20300&quot; value=&quot;Slide 39 - &amp;quot;Computing Market Value Measures&amp;quot;&quot;/&gt;&lt;property id=&quot;20307&quot; value=&quot;309&quot;/&gt;&lt;/object&gt;&lt;object type=&quot;3&quot; unique_id=&quot;10043&quot;&gt;&lt;property id=&quot;20148&quot; value=&quot;5&quot;/&gt;&lt;property id=&quot;20300&quot; value=&quot;Slide 40 - &amp;quot;Computing Market Value Measures&amp;quot;&quot;/&gt;&lt;property id=&quot;20307&quot; value=&quot;310&quot;/&gt;&lt;/object&gt;&lt;object type=&quot;3&quot; unique_id=&quot;10044&quot;&gt;&lt;property id=&quot;20148&quot; value=&quot;5&quot;/&gt;&lt;property id=&quot;20300&quot; value=&quot;Slide 41 - &amp;quot;Computing Market Value Measures&amp;quot;&quot;/&gt;&lt;property id=&quot;20307&quot; value=&quot;325&quot;/&gt;&lt;/object&gt;&lt;object type=&quot;3&quot; unique_id=&quot;10045&quot;&gt;&lt;property id=&quot;20148&quot; value=&quot;5&quot;/&gt;&lt;property id=&quot;20300&quot; value=&quot;Slide 42 - &amp;quot;Computing Market Value Measures&amp;quot;&quot;/&gt;&lt;property id=&quot;20307&quot; value=&quot;326&quot;/&gt;&lt;/object&gt;&lt;object type=&quot;3&quot; unique_id=&quot;10046&quot;&gt;&lt;property id=&quot;20148&quot; value=&quot;5&quot;/&gt;&lt;property id=&quot;20300&quot; value=&quot;Slide 43&quot;/&gt;&lt;property id=&quot;20307&quot; value=&quot;274&quot;/&gt;&lt;/object&gt;&lt;object type=&quot;3&quot; unique_id=&quot;10047&quot;&gt;&lt;property id=&quot;20148&quot; value=&quot;5&quot;/&gt;&lt;property id=&quot;20300&quot; value=&quot;Slide 44 - &amp;quot;The DuPont Identity&amp;quot;&quot;/&gt;&lt;property id=&quot;20307&quot; value=&quot;311&quot;/&gt;&lt;/object&gt;&lt;object type=&quot;3&quot; unique_id=&quot;10048&quot;&gt;&lt;property id=&quot;20148&quot; value=&quot;5&quot;/&gt;&lt;property id=&quot;20300&quot; value=&quot;Slide 45 - &amp;quot;Deriving theDu Pont Identity&amp;quot;&quot;/&gt;&lt;property id=&quot;20307&quot; value=&quot;312&quot;/&gt;&lt;/object&gt;&lt;object type=&quot;3&quot; unique_id=&quot;10049&quot;&gt;&lt;property id=&quot;20148&quot; value=&quot;5&quot;/&gt;&lt;property id=&quot;20300&quot; value=&quot;Slide 46 - &amp;quot;Deriving the DuPont Identity&amp;quot;&quot;/&gt;&lt;property id=&quot;20307&quot; value=&quot;313&quot;/&gt;&lt;/object&gt;&lt;object type=&quot;3&quot; unique_id=&quot;10050&quot;&gt;&lt;property id=&quot;20148&quot; value=&quot;5&quot;/&gt;&lt;property id=&quot;20300&quot; value=&quot;Slide 47 - &amp;quot;Using the DuPont Identity&amp;quot;&quot;/&gt;&lt;property id=&quot;20307&quot; value=&quot;314&quot;/&gt;&lt;/object&gt;&lt;object type=&quot;3&quot; unique_id=&quot;10051&quot;&gt;&lt;property id=&quot;20148&quot; value=&quot;5&quot;/&gt;&lt;property id=&quot;20300&quot; value=&quot;Slide 48 - &amp;quot;Expanded DuPont Analysis – &amp;#x0D;&amp;#x0A;DuPont Data&amp;quot;&quot;/&gt;&lt;property id=&quot;20307&quot; value=&quot;315&quot;/&gt;&lt;/object&gt;&lt;object type=&quot;3&quot; unique_id=&quot;10052&quot;&gt;&lt;property id=&quot;20148&quot; value=&quot;5&quot;/&gt;&lt;property id=&quot;20300&quot; value=&quot;Slide 49 - &amp;quot;Extended Du Pont Chart&amp;quot;&quot;/&gt;&lt;property id=&quot;20307&quot; value=&quot;316&quot;/&gt;&lt;/object&gt;&lt;object type=&quot;3&quot; unique_id=&quot;10053&quot;&gt;&lt;property id=&quot;20148&quot; value=&quot;5&quot;/&gt;&lt;property id=&quot;20300&quot; value=&quot;Slide 50&quot;/&gt;&lt;property id=&quot;20307&quot; value=&quot;275&quot;/&gt;&lt;/object&gt;&lt;object type=&quot;3&quot; unique_id=&quot;10054&quot;&gt;&lt;property id=&quot;20148&quot; value=&quot;5&quot;/&gt;&lt;property id=&quot;20300&quot; value=&quot;Slide 51 - &amp;quot;Why Evaluate Financial Statements?&amp;quot;&quot;/&gt;&lt;property id=&quot;20307&quot; value=&quot;318&quot;/&gt;&lt;/object&gt;&lt;object type=&quot;3&quot; unique_id=&quot;10055&quot;&gt;&lt;property id=&quot;20148&quot; value=&quot;5&quot;/&gt;&lt;property id=&quot;20300&quot; value=&quot;Slide 52 - &amp;quot;Why Evaluate Financial Statements?&amp;quot;&quot;/&gt;&lt;property id=&quot;20307&quot; value=&quot;317&quot;/&gt;&lt;/object&gt;&lt;object type=&quot;3&quot; unique_id=&quot;10056&quot;&gt;&lt;property id=&quot;20148&quot; value=&quot;5&quot;/&gt;&lt;property id=&quot;20300&quot; value=&quot;Slide 53 - &amp;quot;Benchmarking&amp;quot;&quot;/&gt;&lt;property id=&quot;20307&quot; value=&quot;319&quot;/&gt;&lt;/object&gt;&lt;object type=&quot;3&quot; unique_id=&quot;10057&quot;&gt;&lt;property id=&quot;20148&quot; value=&quot;5&quot;/&gt;&lt;property id=&quot;20300&quot; value=&quot;Slide 54 - &amp;quot;Benchmarking&amp;quot;&quot;/&gt;&lt;property id=&quot;20307&quot; value=&quot;320&quot;/&gt;&lt;/object&gt;&lt;object type=&quot;3&quot; unique_id=&quot;10058&quot;&gt;&lt;property id=&quot;20148&quot; value=&quot;5&quot;/&gt;&lt;property id=&quot;20300&quot; value=&quot;Slide 55 - &amp;quot;Potential Problems&amp;quot;&quot;/&gt;&lt;property id=&quot;20307&quot; value=&quot;321&quot;/&gt;&lt;/object&gt;&lt;object type=&quot;3&quot; unique_id=&quot;10059&quot;&gt;&lt;property id=&quot;20148&quot; value=&quot;5&quot;/&gt;&lt;property id=&quot;20300&quot; value=&quot;Slide 56 - &amp;quot;More Potential Problems&amp;quot;&quot;/&gt;&lt;property id=&quot;20307&quot; value=&quot;322&quot;/&gt;&lt;/object&gt;&lt;object type=&quot;3&quot; unique_id=&quot;10060&quot;&gt;&lt;property id=&quot;20148&quot; value=&quot;5&quot;/&gt;&lt;property id=&quot;20300&quot; value=&quot;Slide 57&quot;/&gt;&lt;property id=&quot;20307&quot; value=&quot;268&quot;/&gt;&lt;/object&gt;&lt;object type=&quot;3&quot; unique_id=&quot;10061&quot;&gt;&lt;property id=&quot;20148&quot; value=&quot;5&quot;/&gt;&lt;property id=&quot;20300&quot; value=&quot;Slide 58 - &amp;quot;Ethics Issues&amp;quot;&quot;/&gt;&lt;property id=&quot;20307&quot; value=&quot;266&quot;/&gt;&lt;/object&gt;&lt;object type=&quot;3&quot; unique_id=&quot;10062&quot;&gt;&lt;property id=&quot;20148&quot; value=&quot;5&quot;/&gt;&lt;property id=&quot;20300&quot; value=&quot;Slide 59 - &amp;quot;Quick Quiz&amp;quot;&quot;/&gt;&lt;property id=&quot;20307&quot; value=&quot;269&quot;/&gt;&lt;/object&gt;&lt;object type=&quot;3&quot; unique_id=&quot;10063&quot;&gt;&lt;property id=&quot;20148&quot; value=&quot;5&quot;/&gt;&lt;property id=&quot;20300&quot; value=&quot;Slide 60&quot;/&gt;&lt;property id=&quot;20307&quot; value=&quot;259&quot;/&gt;&lt;/object&gt;&lt;object type=&quot;3&quot; unique_id=&quot;10064&quot;&gt;&lt;property id=&quot;20148&quot; value=&quot;5&quot;/&gt;&lt;property id=&quot;20300&quot; value=&quot;Slide 61&quot;/&gt;&lt;property id=&quot;20307&quot; value=&quot;323&quot;/&gt;&lt;/object&gt;&lt;object type=&quot;3&quot; unique_id=&quot;10065&quot;&gt;&lt;property id=&quot;20148&quot; value=&quot;5&quot;/&gt;&lt;property id=&quot;20300&quot; value=&quot;Slide 62&quot;/&gt;&lt;property id=&quot;20307&quot; value=&quot;260&quot;/&gt;&lt;/object&gt;&lt;object type=&quot;3&quot; unique_id=&quot;10066&quot;&gt;&lt;property id=&quot;20148&quot; value=&quot;5&quot;/&gt;&lt;property id=&quot;20300&quot; value=&quot;Slide 63&quot;/&gt;&lt;property id=&quot;20307&quot; value=&quot;261&quot;/&gt;&lt;/object&gt;&lt;object type=&quot;3&quot; unique_id=&quot;10067&quot;&gt;&lt;property id=&quot;20148&quot; value=&quot;5&quot;/&gt;&lt;property id=&quot;20300&quot; value=&quot;Slide 64&quot;/&gt;&lt;property id=&quot;20307&quot; value=&quot;324&quot;/&gt;&lt;/object&gt;&lt;object type=&quot;3&quot; unique_id=&quot;10068&quot;&gt;&lt;property id=&quot;20148&quot; value=&quot;5&quot;/&gt;&lt;property id=&quot;20300&quot; value=&quot;Slide 65&quot;/&gt;&lt;property id=&quot;20307&quot; value=&quot;262&quot;/&gt;&lt;/object&gt;&lt;object type=&quot;3&quot; unique_id=&quot;10069&quot;&gt;&lt;property id=&quot;20148&quot; value=&quot;5&quot;/&gt;&lt;property id=&quot;20300&quot; value=&quot;Slide 66&quot;/&gt;&lt;property id=&quot;20307&quot; value=&quot;265&quot;/&gt;&lt;/object&gt;&lt;object type=&quot;3&quot; unique_id=&quot;10070&quot;&gt;&lt;property id=&quot;20148&quot; value=&quot;5&quot;/&gt;&lt;property id=&quot;20300&quot; value=&quot;Slide 67&quot;/&gt;&lt;property id=&quot;20307&quot; value=&quot;2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522</TotalTime>
  <Words>3199</Words>
  <Application>Microsoft Office PowerPoint</Application>
  <PresentationFormat>On-screen Show (4:3)</PresentationFormat>
  <Paragraphs>673</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Slide 1</vt:lpstr>
      <vt:lpstr>Slide 2</vt:lpstr>
      <vt:lpstr>Slide 3</vt:lpstr>
      <vt:lpstr>Sample Balance Sheet</vt:lpstr>
      <vt:lpstr>Sample Income Statement</vt:lpstr>
      <vt:lpstr>Sources and Uses of Cash</vt:lpstr>
      <vt:lpstr>Sources and Uses of Cash</vt:lpstr>
      <vt:lpstr>Statement of Cash Flows</vt:lpstr>
      <vt:lpstr>Statement of Cash Flows</vt:lpstr>
      <vt:lpstr>Sample Statement of Cash Flows</vt:lpstr>
      <vt:lpstr>Slide 11</vt:lpstr>
      <vt:lpstr>Standardized Financial Statements</vt:lpstr>
      <vt:lpstr>Standardized Financial Statements</vt:lpstr>
      <vt:lpstr>Slide 14</vt:lpstr>
      <vt:lpstr>Ratio Analysis</vt:lpstr>
      <vt:lpstr>Slide 16</vt:lpstr>
      <vt:lpstr>Ratio Analysis</vt:lpstr>
      <vt:lpstr>Ratio Analysis</vt:lpstr>
      <vt:lpstr>Categories of Financial Ratios</vt:lpstr>
      <vt:lpstr>Categories of Financial Ratios</vt:lpstr>
      <vt:lpstr>Sample Balance Sheet</vt:lpstr>
      <vt:lpstr>Computing Liquidity Ratios</vt:lpstr>
      <vt:lpstr>Sample Income Statement</vt:lpstr>
      <vt:lpstr>Categories of Financial Ratios</vt:lpstr>
      <vt:lpstr>Sample Balance Sheet</vt:lpstr>
      <vt:lpstr>Computing Long-term Solvency Ratios</vt:lpstr>
      <vt:lpstr>Sample Balance Sheet</vt:lpstr>
      <vt:lpstr>Computing Long-term Solvency Ratios</vt:lpstr>
      <vt:lpstr>Categories of Financial Ratios</vt:lpstr>
      <vt:lpstr>Sample Income Statement</vt:lpstr>
      <vt:lpstr>Categories of Financial Ratios</vt:lpstr>
      <vt:lpstr>Computing Profitability Measures</vt:lpstr>
      <vt:lpstr>Categories of Financial Ratios</vt:lpstr>
      <vt:lpstr>Computing Market Value Measures</vt:lpstr>
      <vt:lpstr>Computing Market Value Measures</vt:lpstr>
      <vt:lpstr>Computing Market Value Measures</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37</cp:revision>
  <dcterms:created xsi:type="dcterms:W3CDTF">2012-01-15T21:59:36Z</dcterms:created>
  <dcterms:modified xsi:type="dcterms:W3CDTF">2012-09-03T07:45:48Z</dcterms:modified>
</cp:coreProperties>
</file>